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8"/>
  </p:notesMasterIdLst>
  <p:sldIdLst>
    <p:sldId id="256" r:id="rId2"/>
    <p:sldId id="399" r:id="rId3"/>
    <p:sldId id="389" r:id="rId4"/>
    <p:sldId id="390" r:id="rId5"/>
    <p:sldId id="391" r:id="rId6"/>
    <p:sldId id="375" r:id="rId7"/>
    <p:sldId id="392" r:id="rId8"/>
    <p:sldId id="393" r:id="rId9"/>
    <p:sldId id="394" r:id="rId10"/>
    <p:sldId id="395" r:id="rId11"/>
    <p:sldId id="381" r:id="rId12"/>
    <p:sldId id="396" r:id="rId13"/>
    <p:sldId id="397" r:id="rId14"/>
    <p:sldId id="398" r:id="rId15"/>
    <p:sldId id="374" r:id="rId16"/>
    <p:sldId id="400" r:id="rId17"/>
    <p:sldId id="401" r:id="rId18"/>
    <p:sldId id="403" r:id="rId19"/>
    <p:sldId id="376" r:id="rId20"/>
    <p:sldId id="402" r:id="rId21"/>
    <p:sldId id="377" r:id="rId22"/>
    <p:sldId id="388" r:id="rId23"/>
    <p:sldId id="378" r:id="rId24"/>
    <p:sldId id="405" r:id="rId25"/>
    <p:sldId id="406" r:id="rId26"/>
    <p:sldId id="407" r:id="rId27"/>
    <p:sldId id="408" r:id="rId28"/>
    <p:sldId id="387" r:id="rId29"/>
    <p:sldId id="409" r:id="rId30"/>
    <p:sldId id="410" r:id="rId31"/>
    <p:sldId id="417" r:id="rId32"/>
    <p:sldId id="382" r:id="rId33"/>
    <p:sldId id="411" r:id="rId34"/>
    <p:sldId id="412" r:id="rId35"/>
    <p:sldId id="413" r:id="rId36"/>
    <p:sldId id="386" r:id="rId37"/>
    <p:sldId id="414" r:id="rId38"/>
    <p:sldId id="416" r:id="rId39"/>
    <p:sldId id="385" r:id="rId40"/>
    <p:sldId id="383" r:id="rId41"/>
    <p:sldId id="384" r:id="rId42"/>
    <p:sldId id="379" r:id="rId43"/>
    <p:sldId id="380" r:id="rId44"/>
    <p:sldId id="404" r:id="rId45"/>
    <p:sldId id="372" r:id="rId46"/>
    <p:sldId id="35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  <p14:sldId id="399"/>
            <p14:sldId id="389"/>
            <p14:sldId id="390"/>
            <p14:sldId id="391"/>
            <p14:sldId id="375"/>
            <p14:sldId id="392"/>
            <p14:sldId id="393"/>
            <p14:sldId id="394"/>
            <p14:sldId id="395"/>
            <p14:sldId id="381"/>
            <p14:sldId id="396"/>
            <p14:sldId id="397"/>
            <p14:sldId id="398"/>
            <p14:sldId id="374"/>
            <p14:sldId id="400"/>
            <p14:sldId id="401"/>
            <p14:sldId id="403"/>
            <p14:sldId id="376"/>
            <p14:sldId id="402"/>
            <p14:sldId id="377"/>
            <p14:sldId id="388"/>
            <p14:sldId id="378"/>
            <p14:sldId id="405"/>
            <p14:sldId id="406"/>
            <p14:sldId id="407"/>
            <p14:sldId id="408"/>
            <p14:sldId id="387"/>
            <p14:sldId id="409"/>
            <p14:sldId id="410"/>
            <p14:sldId id="417"/>
            <p14:sldId id="382"/>
            <p14:sldId id="411"/>
            <p14:sldId id="412"/>
            <p14:sldId id="413"/>
            <p14:sldId id="386"/>
            <p14:sldId id="414"/>
            <p14:sldId id="416"/>
            <p14:sldId id="385"/>
            <p14:sldId id="383"/>
            <p14:sldId id="384"/>
            <p14:sldId id="379"/>
            <p14:sldId id="380"/>
            <p14:sldId id="404"/>
          </p14:sldIdLst>
        </p14:section>
        <p14:section name="Summary" id="{77D1A664-0EE4-429F-B156-3F002759ED71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DAC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1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userinfo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2014 </a:t>
            </a:r>
            <a:r>
              <a:rPr lang="zh-TW" altLang="en-US" dirty="0"/>
              <a:t>年於更新 </a:t>
            </a:r>
            <a:r>
              <a:rPr lang="en-US" altLang="zh-TW" dirty="0"/>
              <a:t>HTTP/1.1</a:t>
            </a:r>
            <a:r>
              <a:rPr lang="zh-TW" altLang="en-US" dirty="0"/>
              <a:t> 的 </a:t>
            </a:r>
            <a:r>
              <a:rPr lang="en-US" altLang="zh-TW" dirty="0"/>
              <a:t>RFC 7230</a:t>
            </a:r>
            <a:r>
              <a:rPr lang="zh-TW" altLang="en-US" dirty="0"/>
              <a:t> 中被禁止使用</a:t>
            </a:r>
            <a:endParaRPr lang="en-US" altLang="zh-TW" dirty="0"/>
          </a:p>
          <a:p>
            <a:r>
              <a:rPr lang="en-US" altLang="zh-TW" dirty="0"/>
              <a:t>https://tools.ietf.org/html/rfc7230#appendix-A.2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41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HEAD</a:t>
            </a:r>
            <a:r>
              <a:rPr lang="zh-TW" altLang="en-US" dirty="0"/>
              <a:t> 被視為安全的方法，僅取得資源</a:t>
            </a:r>
            <a:endParaRPr lang="en-US" altLang="zh-TW" dirty="0"/>
          </a:p>
          <a:p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、</a:t>
            </a:r>
            <a:r>
              <a:rPr lang="en-US" altLang="zh-TW" dirty="0"/>
              <a:t>PATCH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  <a:r>
              <a:rPr lang="zh-TW" altLang="en-US" dirty="0"/>
              <a:t> 被視為不安全的方法，可能修改資源，應以按鈕、表單等超連結以外的方式呈現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48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zh.wikipedia.org/wiki/X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json.org/json-zh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xlist.xyz/2020/04/30/flask-helloworld/" TargetMode="External"/><Relationship Id="rId3" Type="http://schemas.openxmlformats.org/officeDocument/2006/relationships/hyperlink" Target="https://www.itread01.com/content/1550631793.html" TargetMode="External"/><Relationship Id="rId7" Type="http://schemas.openxmlformats.org/officeDocument/2006/relationships/hyperlink" Target="https://michaelchen.tech/blog/how-to-choose-web-framework/" TargetMode="External"/><Relationship Id="rId2" Type="http://schemas.openxmlformats.org/officeDocument/2006/relationships/hyperlink" Target="https://noootown.com/frontend-backend-breakfa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amranahmedse/developer-roadmap" TargetMode="External"/><Relationship Id="rId5" Type="http://schemas.openxmlformats.org/officeDocument/2006/relationships/hyperlink" Target="https://www.footmark.info/programming-language/design/restful-webapi-design-guide/" TargetMode="External"/><Relationship Id="rId4" Type="http://schemas.openxmlformats.org/officeDocument/2006/relationships/hyperlink" Target="https://tw.alphacamp.co/blog/api-introduction-understand-web-api-http-json" TargetMode="External"/><Relationship Id="rId9" Type="http://schemas.openxmlformats.org/officeDocument/2006/relationships/hyperlink" Target="https://www.googl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linux.vbird.org/linux_server/0110network_basic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Web </a:t>
            </a:r>
            <a:r>
              <a:rPr lang="zh-TW" altLang="en-US" dirty="0"/>
              <a:t>應用程式開發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38B6A-BE42-48A1-A5D0-BA474814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統一資源識別碼（</a:t>
            </a:r>
            <a:r>
              <a:rPr lang="en-US" altLang="zh-TW" dirty="0"/>
              <a:t>URI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B0F5F-0CBD-49E7-84CF-8A531E5D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en-US" altLang="zh-TW" dirty="0"/>
              <a:t>URI = scheme:[//authority]path[?query][#fragment]</a:t>
            </a:r>
          </a:p>
          <a:p>
            <a:pPr lvl="1"/>
            <a:r>
              <a:rPr lang="en-US" altLang="zh-TW" dirty="0"/>
              <a:t>authority = [</a:t>
            </a:r>
            <a:r>
              <a:rPr lang="en-US" altLang="zh-TW" dirty="0" err="1"/>
              <a:t>userinfo</a:t>
            </a:r>
            <a:r>
              <a:rPr lang="en-US" altLang="zh-TW" dirty="0"/>
              <a:t>@]host[:port]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05DC1-1C32-4CC6-B9F1-0C2B85B5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06EB33-E268-4FF5-BDA3-133A6A32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0" y="4024630"/>
            <a:ext cx="10458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5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EA92D-C193-43CA-9BA2-93A025F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超文本傳輸協定（</a:t>
            </a:r>
            <a:r>
              <a:rPr lang="en-US" altLang="zh-TW" dirty="0"/>
              <a:t>HTTP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F0131-C19F-4204-A745-ADBE347D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最初的目的</a:t>
            </a:r>
            <a:endParaRPr lang="en-US" altLang="zh-TW" dirty="0"/>
          </a:p>
          <a:p>
            <a:pPr lvl="1"/>
            <a:r>
              <a:rPr lang="zh-TW" altLang="en-US" dirty="0"/>
              <a:t>為了提供發送和接收 </a:t>
            </a:r>
            <a:r>
              <a:rPr lang="en-US" altLang="zh-TW" dirty="0"/>
              <a:t>HTML</a:t>
            </a:r>
            <a:r>
              <a:rPr lang="zh-TW" altLang="en-US" dirty="0"/>
              <a:t> 頁面的方法</a:t>
            </a:r>
            <a:endParaRPr lang="en-US" altLang="zh-TW" dirty="0"/>
          </a:p>
          <a:p>
            <a:r>
              <a:rPr lang="zh-TW" altLang="en-US" dirty="0"/>
              <a:t>客戶端和伺服器端之間請求和回應的協定</a:t>
            </a:r>
            <a:endParaRPr lang="en-US" altLang="zh-TW" dirty="0"/>
          </a:p>
          <a:p>
            <a:r>
              <a:rPr lang="zh-TW" altLang="en-US" dirty="0"/>
              <a:t>透過 </a:t>
            </a:r>
            <a:r>
              <a:rPr lang="en-US" altLang="zh-TW" dirty="0"/>
              <a:t>HTTP </a:t>
            </a:r>
            <a:r>
              <a:rPr lang="zh-TW" altLang="en-US" dirty="0"/>
              <a:t>或 </a:t>
            </a:r>
            <a:r>
              <a:rPr lang="en-US" altLang="zh-TW" dirty="0"/>
              <a:t>HTTPS </a:t>
            </a:r>
            <a:r>
              <a:rPr lang="zh-TW" altLang="en-US" dirty="0"/>
              <a:t>請求的資源透過 </a:t>
            </a:r>
            <a:r>
              <a:rPr lang="en-US" altLang="zh-TW" dirty="0"/>
              <a:t>URI </a:t>
            </a:r>
            <a:r>
              <a:rPr lang="zh-TW" altLang="en-US" dirty="0"/>
              <a:t>標示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F1B98-254E-4B14-B295-2306CCD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01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EA92D-C193-43CA-9BA2-93A025F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超文本傳輸協定（</a:t>
            </a:r>
            <a:r>
              <a:rPr lang="en-US" altLang="zh-TW" dirty="0"/>
              <a:t>HTTP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F0131-C19F-4204-A745-ADBE347D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請求的「方法」</a:t>
            </a:r>
            <a:endParaRPr lang="en-US" altLang="zh-TW" dirty="0"/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：讀取資料、顯示等無修改動作的請求</a:t>
            </a:r>
            <a:endParaRPr lang="en-US" altLang="zh-TW" dirty="0"/>
          </a:p>
          <a:p>
            <a:pPr lvl="1"/>
            <a:r>
              <a:rPr lang="en-US" altLang="zh-TW" dirty="0"/>
              <a:t>POST</a:t>
            </a:r>
            <a:r>
              <a:rPr lang="zh-TW" altLang="en-US" dirty="0"/>
              <a:t>：提交表單、上傳檔案等讓伺服器進行處理的請求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F1B98-254E-4B14-B295-2306CCD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69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EA92D-C193-43CA-9BA2-93A025F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超文本傳輸協定（</a:t>
            </a:r>
            <a:r>
              <a:rPr lang="en-US" altLang="zh-TW" dirty="0"/>
              <a:t>HTTP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F0131-C19F-4204-A745-ADBE347D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請求的「方法」</a:t>
            </a:r>
            <a:endParaRPr lang="en-US" altLang="zh-TW" dirty="0"/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：讀取資料、顯示等無修改動作的請求</a:t>
            </a:r>
            <a:endParaRPr lang="en-US" altLang="zh-TW" dirty="0"/>
          </a:p>
          <a:p>
            <a:pPr lvl="1"/>
            <a:r>
              <a:rPr lang="en-US" altLang="zh-TW" dirty="0"/>
              <a:t>HEAD</a:t>
            </a:r>
            <a:r>
              <a:rPr lang="zh-TW" altLang="en-US" dirty="0"/>
              <a:t>：同 </a:t>
            </a:r>
            <a:r>
              <a:rPr lang="en-US" altLang="zh-TW" dirty="0"/>
              <a:t>GET</a:t>
            </a:r>
            <a:r>
              <a:rPr lang="zh-TW" altLang="en-US" dirty="0"/>
              <a:t>，但不回傳資源的本文部分</a:t>
            </a:r>
            <a:endParaRPr lang="en-US" altLang="zh-TW" dirty="0"/>
          </a:p>
          <a:p>
            <a:pPr lvl="1"/>
            <a:r>
              <a:rPr lang="en-US" altLang="zh-TW" dirty="0"/>
              <a:t>POST</a:t>
            </a:r>
            <a:r>
              <a:rPr lang="zh-TW" altLang="en-US" dirty="0"/>
              <a:t>：提交表單、上傳檔案等讓伺服器進行處理的請求</a:t>
            </a:r>
            <a:endParaRPr lang="en-US" altLang="zh-TW" dirty="0"/>
          </a:p>
          <a:p>
            <a:pPr lvl="1"/>
            <a:r>
              <a:rPr lang="en-US" altLang="zh-TW" dirty="0"/>
              <a:t>PUT</a:t>
            </a:r>
            <a:r>
              <a:rPr lang="zh-TW" altLang="en-US" dirty="0"/>
              <a:t>：向指定資源上傳其最新內容</a:t>
            </a:r>
            <a:endParaRPr lang="en-US" altLang="zh-TW" dirty="0"/>
          </a:p>
          <a:p>
            <a:pPr lvl="1"/>
            <a:r>
              <a:rPr lang="en-US" altLang="zh-TW" dirty="0"/>
              <a:t>PATCH</a:t>
            </a:r>
            <a:r>
              <a:rPr lang="zh-TW" altLang="en-US" dirty="0"/>
              <a:t>：類似 </a:t>
            </a:r>
            <a:r>
              <a:rPr lang="en-US" altLang="zh-TW" dirty="0"/>
              <a:t>PUT</a:t>
            </a:r>
            <a:r>
              <a:rPr lang="zh-TW" altLang="en-US" dirty="0"/>
              <a:t>，但僅上傳需修改的部分內容</a:t>
            </a:r>
            <a:endParaRPr lang="en-US" altLang="zh-TW" dirty="0"/>
          </a:p>
          <a:p>
            <a:pPr lvl="1"/>
            <a:r>
              <a:rPr lang="en-US" altLang="zh-TW" dirty="0"/>
              <a:t>DELETE</a:t>
            </a:r>
            <a:r>
              <a:rPr lang="zh-TW" altLang="en-US" dirty="0"/>
              <a:t>：請求伺服器刪除資源</a:t>
            </a:r>
            <a:endParaRPr lang="en-US" altLang="zh-TW" dirty="0"/>
          </a:p>
          <a:p>
            <a:pPr lvl="1"/>
            <a:r>
              <a:rPr lang="en-US" altLang="zh-TW" dirty="0"/>
              <a:t>TRACE</a:t>
            </a:r>
            <a:r>
              <a:rPr lang="zh-TW" altLang="en-US" dirty="0"/>
              <a:t>：顯示伺服器收到的請求，主要用於測試或診斷</a:t>
            </a:r>
            <a:endParaRPr lang="en-US" altLang="zh-TW" dirty="0"/>
          </a:p>
          <a:p>
            <a:pPr lvl="1"/>
            <a:r>
              <a:rPr lang="en-US" altLang="zh-TW" dirty="0"/>
              <a:t>OPTIONS</a:t>
            </a:r>
            <a:r>
              <a:rPr lang="zh-TW" altLang="en-US" dirty="0"/>
              <a:t>：回傳資源所支援的所有 </a:t>
            </a:r>
            <a:r>
              <a:rPr lang="en-US" altLang="zh-TW" dirty="0"/>
              <a:t>HTTP </a:t>
            </a:r>
            <a:r>
              <a:rPr lang="zh-TW" altLang="en-US" dirty="0"/>
              <a:t>方法</a:t>
            </a:r>
            <a:endParaRPr lang="en-US" altLang="zh-TW" dirty="0"/>
          </a:p>
          <a:p>
            <a:pPr lvl="1"/>
            <a:r>
              <a:rPr lang="en-US" altLang="zh-TW" dirty="0"/>
              <a:t>CONNECT</a:t>
            </a:r>
            <a:r>
              <a:rPr lang="zh-TW" altLang="en-US" dirty="0"/>
              <a:t>：請求資源啟動一個雙向通訊，通常用於建立 </a:t>
            </a:r>
            <a:r>
              <a:rPr lang="en-US" altLang="zh-TW" dirty="0"/>
              <a:t>SSH </a:t>
            </a:r>
            <a:r>
              <a:rPr lang="zh-TW" altLang="en-US" dirty="0"/>
              <a:t>加密通道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EF1B98-254E-4B14-B295-2306CCD2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94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F243C-2D81-4557-A914-24CCA9D5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超文本標記語言（</a:t>
            </a:r>
            <a:r>
              <a:rPr lang="en-US" altLang="zh-TW" dirty="0"/>
              <a:t>HTML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C9648-D879-4485-8EDE-6FE13DFA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就是之前花好多時間學的那個啦</a:t>
            </a:r>
            <a:endParaRPr lang="en-US" altLang="zh-TW" dirty="0"/>
          </a:p>
          <a:p>
            <a:pPr marL="0" indent="0" algn="ctr">
              <a:buNone/>
            </a:pPr>
            <a:r>
              <a:rPr lang="ja-JP" altLang="en-US" sz="8800" dirty="0"/>
              <a:t>ヽ</a:t>
            </a:r>
            <a:r>
              <a:rPr lang="en-US" altLang="ja-JP" sz="8800" dirty="0"/>
              <a:t>(✿</a:t>
            </a:r>
            <a:r>
              <a:rPr lang="ja-JP" altLang="en-US" sz="8800" dirty="0"/>
              <a:t>ﾟ▽ﾟ</a:t>
            </a:r>
            <a:r>
              <a:rPr lang="en-US" altLang="ja-JP" sz="8800" dirty="0"/>
              <a:t>)</a:t>
            </a:r>
            <a:r>
              <a:rPr lang="ja-JP" altLang="en-US" sz="8800" dirty="0"/>
              <a:t>ノ</a:t>
            </a:r>
            <a:endParaRPr lang="zh-TW" altLang="en-US" sz="8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B08791-F21A-4EF9-9A03-AAB40D1F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44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0427-3D28-4CFD-ACE3-C075D4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156A5-AE11-4D24-B968-275A591A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網站伺服器</a:t>
            </a:r>
            <a:endParaRPr lang="en-US" altLang="zh-TW" dirty="0"/>
          </a:p>
          <a:p>
            <a:r>
              <a:rPr lang="zh-TW" altLang="en-US" dirty="0"/>
              <a:t>負責回應瀏覽器等客戶端請求</a:t>
            </a:r>
            <a:endParaRPr lang="en-US" altLang="zh-TW" dirty="0"/>
          </a:p>
          <a:p>
            <a:r>
              <a:rPr lang="zh-TW" altLang="en-US" dirty="0"/>
              <a:t>提供資訊與服務、執行程式、連接資料庫等</a:t>
            </a:r>
            <a:endParaRPr lang="en-US" altLang="zh-TW" dirty="0"/>
          </a:p>
          <a:p>
            <a:r>
              <a:rPr lang="zh-TW" altLang="en-US" dirty="0"/>
              <a:t>溝通的傳遞資訊須遵守 </a:t>
            </a:r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BD5222-83D1-418F-8349-B4072C2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100" name="Picture 4" descr="Rackset">
            <a:extLst>
              <a:ext uri="{FF2B5EF4-FFF2-40B4-BE49-F238E27FC236}">
                <a16:creationId xmlns:a16="http://schemas.microsoft.com/office/drawing/2014/main" id="{CB86BA5D-D03C-4D45-AD5A-352D32F2F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3" b="26400"/>
          <a:stretch/>
        </p:blipFill>
        <p:spPr bwMode="auto">
          <a:xfrm>
            <a:off x="2104596" y="4413191"/>
            <a:ext cx="7972158" cy="23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4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F327C-438D-4594-8946-A59ADDBA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184AEB-30A7-407E-9CB6-C9FD3D03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伺服器，實際的機器</a:t>
            </a:r>
            <a:endParaRPr lang="en-US" altLang="zh-TW" dirty="0"/>
          </a:p>
          <a:p>
            <a:r>
              <a:rPr lang="zh-TW" altLang="en-US" dirty="0"/>
              <a:t>建立伺服器主要方案</a:t>
            </a:r>
            <a:endParaRPr lang="en-US" altLang="zh-TW" dirty="0"/>
          </a:p>
          <a:p>
            <a:pPr lvl="1"/>
            <a:r>
              <a:rPr lang="zh-TW" altLang="en-US" dirty="0"/>
              <a:t>自行使用實際機器架設</a:t>
            </a:r>
            <a:endParaRPr lang="en-US" altLang="zh-TW" dirty="0"/>
          </a:p>
          <a:p>
            <a:pPr lvl="1"/>
            <a:r>
              <a:rPr lang="zh-TW" altLang="en-US" dirty="0"/>
              <a:t>使用網路上的各種代管服務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D7898F-188A-4047-B652-6EEC95D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9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4EFEB-9E75-4DF8-8634-1015F719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0030E-507C-4742-91D4-C780DB26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基本流程</a:t>
            </a:r>
            <a:endParaRPr lang="en-US" altLang="zh-TW" dirty="0"/>
          </a:p>
          <a:p>
            <a:pPr lvl="1"/>
            <a:r>
              <a:rPr lang="zh-TW" altLang="en-US" dirty="0"/>
              <a:t>接收來自客戶端的請求（如：傳遞網址）</a:t>
            </a:r>
            <a:endParaRPr lang="en-US" altLang="zh-TW" dirty="0"/>
          </a:p>
          <a:p>
            <a:pPr lvl="1"/>
            <a:r>
              <a:rPr lang="zh-TW" altLang="en-US" dirty="0"/>
              <a:t>對應請求的處理流程（如：取出對應檔案）</a:t>
            </a:r>
            <a:endParaRPr lang="en-US" altLang="zh-TW" dirty="0"/>
          </a:p>
          <a:p>
            <a:pPr lvl="1"/>
            <a:r>
              <a:rPr lang="zh-TW" altLang="en-US" dirty="0"/>
              <a:t>將處理的結果（如：檔案的內容）回傳給客戶端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3A4CDB-A1F1-44EB-93B8-8860782E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122" name="Picture 2" descr="Teknik Informatika">
            <a:extLst>
              <a:ext uri="{FF2B5EF4-FFF2-40B4-BE49-F238E27FC236}">
                <a16:creationId xmlns:a16="http://schemas.microsoft.com/office/drawing/2014/main" id="{8C745787-E7AF-44C3-BC6B-63F89695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863340"/>
            <a:ext cx="5537200" cy="290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006AC-2877-4538-98D2-7F1BDBA9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Web 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13A213-FC94-4AE7-BE9E-51A732AA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Apache</a:t>
            </a:r>
          </a:p>
          <a:p>
            <a:r>
              <a:rPr lang="en-US" altLang="zh-TW" dirty="0"/>
              <a:t>IIS</a:t>
            </a:r>
          </a:p>
          <a:p>
            <a:r>
              <a:rPr lang="en-US" altLang="zh-TW" dirty="0"/>
              <a:t>Nginx</a:t>
            </a:r>
          </a:p>
          <a:p>
            <a:r>
              <a:rPr lang="en-US" altLang="zh-TW" dirty="0" err="1"/>
              <a:t>Litespeed</a:t>
            </a:r>
            <a:endParaRPr lang="en-US" altLang="zh-TW" dirty="0"/>
          </a:p>
          <a:p>
            <a:r>
              <a:rPr lang="en-US" altLang="zh-TW" dirty="0"/>
              <a:t>Node.js</a:t>
            </a:r>
          </a:p>
          <a:p>
            <a:r>
              <a:rPr lang="en-US" altLang="zh-TW" dirty="0" err="1"/>
              <a:t>Lighttpd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1B8530-F6F1-4108-B0D3-8F64960D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99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57870-9FCD-4A30-A681-007E6FC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框架＆函式庫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76F82-7670-4618-8DAA-F7BA38A5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框架（</a:t>
            </a:r>
            <a:r>
              <a:rPr lang="en-US" altLang="zh-TW" dirty="0"/>
              <a:t>Framework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已經制定一套規範，讓開發者依照已規範好的標準來實作</a:t>
            </a:r>
            <a:endParaRPr lang="en-US" altLang="zh-TW" dirty="0"/>
          </a:p>
          <a:p>
            <a:r>
              <a:rPr lang="zh-TW" altLang="en-US" dirty="0"/>
              <a:t>函式庫（</a:t>
            </a:r>
            <a:r>
              <a:rPr lang="en-US" altLang="zh-TW" dirty="0"/>
              <a:t>Library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用於開發軟體的子程式集合，可重複被利用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D696B-9D2A-40CA-9A7A-96FACF8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2A118-E172-44E3-BF18-18180F16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如何上網？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4EFA0-B278-4E93-9AD9-49DDA596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在瀏覽器輸入網址，然後內容很神奇的就出現了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E52F8-BCC7-4F75-93D0-18EDD2D7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C1ED9ABD-5759-4F30-A3C1-67617B29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07" y="2809303"/>
            <a:ext cx="7652385" cy="37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1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57870-9FCD-4A30-A681-007E6FC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框架＆函式庫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76F82-7670-4618-8DAA-F7BA38A5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D696B-9D2A-40CA-9A7A-96FACF88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FC6894-DCEB-4E04-90CC-2FA47BF4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493960"/>
            <a:ext cx="6096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braries plug into your code, Your code plugs into a framework.">
            <a:extLst>
              <a:ext uri="{FF2B5EF4-FFF2-40B4-BE49-F238E27FC236}">
                <a16:creationId xmlns:a16="http://schemas.microsoft.com/office/drawing/2014/main" id="{7A8B6CFD-5F2F-47D6-A526-3C1FFFCA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941" y="4084760"/>
            <a:ext cx="57340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5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6CC7-4AAC-43A4-B8A3-F78F5B7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前端＆後端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53A7E-6575-4D4C-B0EA-B43DEA7D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只是概念上的概略分類，各領域有不同定義方式</a:t>
            </a:r>
            <a:endParaRPr lang="en-US" altLang="zh-TW" dirty="0"/>
          </a:p>
          <a:p>
            <a:r>
              <a:rPr lang="zh-TW" altLang="en-US" dirty="0"/>
              <a:t>簡單的分法</a:t>
            </a:r>
            <a:endParaRPr lang="en-US" altLang="zh-TW" dirty="0"/>
          </a:p>
          <a:p>
            <a:pPr lvl="1"/>
            <a:r>
              <a:rPr lang="zh-TW" altLang="en-US" dirty="0"/>
              <a:t>前端：顯示相關、看得到的部份等</a:t>
            </a:r>
            <a:endParaRPr lang="en-US" altLang="zh-TW" dirty="0"/>
          </a:p>
          <a:p>
            <a:pPr lvl="1"/>
            <a:r>
              <a:rPr lang="zh-TW" altLang="en-US" dirty="0"/>
              <a:t>後端：資料處理流程、程式邏輯、看不到的部分等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E364DF-9F93-44EC-8226-2C35E9D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A500A-C055-4D7E-A7B8-B53883C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三層架構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520E9-55A6-4046-854C-D75B26C4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顯示層</a:t>
            </a:r>
            <a:endParaRPr lang="en-US" altLang="zh-TW" dirty="0"/>
          </a:p>
          <a:p>
            <a:r>
              <a:rPr lang="zh-TW" altLang="en-US" dirty="0"/>
              <a:t>應用層</a:t>
            </a:r>
            <a:endParaRPr lang="en-US" altLang="zh-TW" dirty="0"/>
          </a:p>
          <a:p>
            <a:r>
              <a:rPr lang="zh-TW" altLang="en-US" dirty="0"/>
              <a:t>資料層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055B2-D4C4-4191-8CFB-0AE25E35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170" name="Picture 2" descr="3-layer architecture visual">
            <a:extLst>
              <a:ext uri="{FF2B5EF4-FFF2-40B4-BE49-F238E27FC236}">
                <a16:creationId xmlns:a16="http://schemas.microsoft.com/office/drawing/2014/main" id="{622A2FC5-E5E2-434E-893D-0A66D65E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09" y="2199348"/>
            <a:ext cx="5846761" cy="348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0DBA-B7B6-4FDD-ABFB-0153C4C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Application Framework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9A10-863D-46CB-899C-BCEDE92E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用來支援動態網站、網站應用程式、網路服務平台的開發</a:t>
            </a:r>
            <a:endParaRPr lang="en-US" altLang="zh-TW" dirty="0"/>
          </a:p>
          <a:p>
            <a:r>
              <a:rPr lang="zh-TW" altLang="en-US" dirty="0"/>
              <a:t>減輕開發時共通性活動的工作負荷，提升程式碼的可重用性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9DDDD-14EA-4A4B-9BE8-F5AC92A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6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D0DBA-B7B6-4FDD-ABFB-0153C4C8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zh-TW" altLang="en-US" dirty="0"/>
              <a:t>應用框架常見功能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9A10-863D-46CB-899C-BCEDE92E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資料庫存取介面</a:t>
            </a:r>
            <a:endParaRPr lang="en-US" altLang="zh-TW" dirty="0"/>
          </a:p>
          <a:p>
            <a:r>
              <a:rPr lang="zh-TW" altLang="en-US" dirty="0"/>
              <a:t>資料庫關連與對映、物件關聯對映</a:t>
            </a:r>
            <a:endParaRPr lang="en-US" altLang="zh-TW" dirty="0"/>
          </a:p>
          <a:p>
            <a:r>
              <a:rPr lang="zh-TW" altLang="en-US" dirty="0"/>
              <a:t>網頁模板系統</a:t>
            </a:r>
            <a:endParaRPr lang="en-US" altLang="zh-TW" dirty="0"/>
          </a:p>
          <a:p>
            <a:r>
              <a:rPr lang="zh-TW" altLang="en-US" dirty="0"/>
              <a:t>會話（</a:t>
            </a:r>
            <a:r>
              <a:rPr lang="en-US" altLang="zh-TW" dirty="0"/>
              <a:t>Session</a:t>
            </a:r>
            <a:r>
              <a:rPr lang="zh-TW" altLang="en-US" dirty="0"/>
              <a:t>）管理</a:t>
            </a:r>
            <a:endParaRPr lang="en-US" altLang="zh-TW" dirty="0"/>
          </a:p>
          <a:p>
            <a:r>
              <a:rPr lang="zh-TW" altLang="en-US" dirty="0"/>
              <a:t>網頁暫存（</a:t>
            </a:r>
            <a:r>
              <a:rPr lang="en-US" altLang="zh-TW" dirty="0"/>
              <a:t>Cache</a:t>
            </a:r>
            <a:r>
              <a:rPr lang="zh-TW" altLang="en-US" dirty="0"/>
              <a:t>）機制</a:t>
            </a:r>
            <a:endParaRPr lang="en-US" altLang="zh-TW" dirty="0"/>
          </a:p>
          <a:p>
            <a:r>
              <a:rPr lang="en-US" altLang="zh-TW" dirty="0"/>
              <a:t>MVC </a:t>
            </a:r>
            <a:r>
              <a:rPr lang="zh-TW" altLang="en-US" dirty="0"/>
              <a:t>之類的架構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9DDDD-14EA-4A4B-9BE8-F5AC92A0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89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63082-14E9-46BE-A43C-DFAFE0B1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E6184-ACB9-45D5-B7EF-D9227D20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一般</a:t>
            </a:r>
            <a:r>
              <a:rPr lang="en-US" altLang="zh-TW" dirty="0"/>
              <a:t>MVC</a:t>
            </a:r>
            <a:r>
              <a:rPr lang="zh-TW" altLang="en-US" dirty="0"/>
              <a:t>各自處理的事情</a:t>
            </a:r>
            <a:endParaRPr lang="en-US" altLang="zh-TW" dirty="0"/>
          </a:p>
          <a:p>
            <a:pPr lvl="1"/>
            <a:r>
              <a:rPr lang="en-US" altLang="zh-TW" dirty="0"/>
              <a:t>View</a:t>
            </a:r>
          </a:p>
          <a:p>
            <a:pPr lvl="2"/>
            <a:r>
              <a:rPr lang="zh-TW" altLang="en-US" dirty="0"/>
              <a:t>跟顯示有關的</a:t>
            </a:r>
          </a:p>
          <a:p>
            <a:pPr lvl="1"/>
            <a:r>
              <a:rPr lang="en-US" altLang="zh-TW" dirty="0"/>
              <a:t>Controller</a:t>
            </a:r>
          </a:p>
          <a:p>
            <a:pPr lvl="2"/>
            <a:r>
              <a:rPr lang="zh-TW" altLang="en-US" dirty="0"/>
              <a:t>跟程式邏輯有關的</a:t>
            </a:r>
          </a:p>
          <a:p>
            <a:pPr lvl="1"/>
            <a:r>
              <a:rPr lang="en-US" altLang="zh-TW" dirty="0"/>
              <a:t>Model</a:t>
            </a:r>
          </a:p>
          <a:p>
            <a:pPr lvl="2"/>
            <a:r>
              <a:rPr lang="zh-TW" altLang="en-US" dirty="0"/>
              <a:t>其他所有東西</a:t>
            </a:r>
          </a:p>
          <a:p>
            <a:r>
              <a:rPr lang="zh-TW" altLang="en-US" dirty="0"/>
              <a:t>因此也有人說過 </a:t>
            </a:r>
            <a:r>
              <a:rPr lang="en-US" altLang="zh-TW" dirty="0"/>
              <a:t>MVC </a:t>
            </a:r>
            <a:r>
              <a:rPr lang="zh-TW" altLang="en-US" dirty="0"/>
              <a:t>是個巨大的誤會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E86F0-BF0F-4D08-A35D-A0EF68F9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0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01237-B175-459D-9104-4A8C9767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533E8-CE5B-4C8D-8140-1688EE33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初學框架可能會學到</a:t>
            </a:r>
            <a:r>
              <a:rPr lang="en-US" altLang="zh-TW" dirty="0"/>
              <a:t>…</a:t>
            </a:r>
          </a:p>
          <a:p>
            <a:pPr lvl="1"/>
            <a:r>
              <a:rPr lang="en-US" altLang="zh-TW" dirty="0"/>
              <a:t>Model</a:t>
            </a:r>
          </a:p>
          <a:p>
            <a:pPr lvl="2"/>
            <a:r>
              <a:rPr lang="zh-TW" altLang="en-US" dirty="0"/>
              <a:t>定義物件型態</a:t>
            </a:r>
          </a:p>
          <a:p>
            <a:pPr lvl="2"/>
            <a:r>
              <a:rPr lang="zh-TW" altLang="en-US" dirty="0"/>
              <a:t>與資料庫溝通</a:t>
            </a:r>
          </a:p>
          <a:p>
            <a:pPr lvl="1"/>
            <a:r>
              <a:rPr lang="en-US" altLang="zh-TW" dirty="0"/>
              <a:t>View</a:t>
            </a:r>
          </a:p>
          <a:p>
            <a:pPr lvl="2"/>
            <a:r>
              <a:rPr lang="en-US" altLang="zh-TW" dirty="0"/>
              <a:t>HTML</a:t>
            </a:r>
          </a:p>
          <a:p>
            <a:pPr lvl="1"/>
            <a:r>
              <a:rPr lang="en-US" altLang="zh-TW" dirty="0"/>
              <a:t>Controller</a:t>
            </a:r>
          </a:p>
          <a:p>
            <a:pPr lvl="2"/>
            <a:r>
              <a:rPr lang="zh-TW" altLang="en-US" dirty="0"/>
              <a:t>與 </a:t>
            </a:r>
            <a:r>
              <a:rPr lang="en-US" altLang="zh-TW" dirty="0"/>
              <a:t>HTTP </a:t>
            </a:r>
            <a:r>
              <a:rPr lang="zh-TW" altLang="en-US" dirty="0"/>
              <a:t>溝通、處理 </a:t>
            </a:r>
            <a:r>
              <a:rPr lang="en-US" altLang="zh-TW" dirty="0"/>
              <a:t>HTTP request</a:t>
            </a:r>
          </a:p>
          <a:p>
            <a:pPr lvl="2"/>
            <a:r>
              <a:rPr lang="zh-TW" altLang="en-US" dirty="0"/>
              <a:t>處理程式流程</a:t>
            </a:r>
          </a:p>
          <a:p>
            <a:pPr lvl="2"/>
            <a:r>
              <a:rPr lang="zh-TW" altLang="en-US" dirty="0"/>
              <a:t>調用 </a:t>
            </a:r>
            <a:r>
              <a:rPr lang="en-US" altLang="zh-TW" dirty="0"/>
              <a:t>model </a:t>
            </a:r>
            <a:r>
              <a:rPr lang="zh-TW" altLang="en-US" dirty="0"/>
              <a:t>與 </a:t>
            </a:r>
            <a:r>
              <a:rPr lang="en-US" altLang="zh-TW" dirty="0"/>
              <a:t>view</a:t>
            </a:r>
          </a:p>
          <a:p>
            <a:r>
              <a:rPr lang="zh-TW" altLang="en-US" dirty="0"/>
              <a:t>但這樣會導致 </a:t>
            </a:r>
            <a:r>
              <a:rPr lang="en-US" altLang="zh-TW" dirty="0"/>
              <a:t>Controller </a:t>
            </a:r>
            <a:r>
              <a:rPr lang="zh-TW" altLang="en-US" dirty="0"/>
              <a:t>過於肥大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02BD-F84C-45E2-A3D2-6AABC178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120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9FF3D-DAAF-43CB-B87F-C432FEBD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2ABA9-10CE-45FA-A388-95C48FA4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有人會建議把一些程式碼封裝到 </a:t>
            </a:r>
            <a:r>
              <a:rPr lang="en-US" altLang="zh-TW" dirty="0"/>
              <a:t>Model</a:t>
            </a:r>
          </a:p>
          <a:p>
            <a:pPr lvl="1"/>
            <a:r>
              <a:rPr lang="en-US" altLang="zh-TW" dirty="0"/>
              <a:t>Model</a:t>
            </a:r>
          </a:p>
          <a:p>
            <a:pPr lvl="2"/>
            <a:r>
              <a:rPr lang="zh-TW" altLang="en-US" dirty="0"/>
              <a:t>封裝與程式邏輯相關的資料</a:t>
            </a:r>
          </a:p>
          <a:p>
            <a:pPr lvl="2"/>
            <a:r>
              <a:rPr lang="zh-TW" altLang="en-US" dirty="0"/>
              <a:t>定義對資料的處理方法</a:t>
            </a:r>
          </a:p>
          <a:p>
            <a:pPr lvl="1"/>
            <a:r>
              <a:rPr lang="en-US" altLang="zh-TW" dirty="0"/>
              <a:t>View</a:t>
            </a:r>
          </a:p>
          <a:p>
            <a:pPr lvl="2"/>
            <a:r>
              <a:rPr lang="zh-TW" altLang="en-US" dirty="0"/>
              <a:t>處理資料的顯示</a:t>
            </a:r>
          </a:p>
          <a:p>
            <a:pPr lvl="1"/>
            <a:r>
              <a:rPr lang="en-US" altLang="zh-TW" dirty="0"/>
              <a:t>Controller</a:t>
            </a:r>
          </a:p>
          <a:p>
            <a:pPr lvl="2"/>
            <a:r>
              <a:rPr lang="zh-TW" altLang="en-US" dirty="0"/>
              <a:t>處理程式流程</a:t>
            </a:r>
          </a:p>
          <a:p>
            <a:pPr lvl="2"/>
            <a:r>
              <a:rPr lang="zh-TW" altLang="en-US" dirty="0"/>
              <a:t>處理事件並作出回應</a:t>
            </a:r>
          </a:p>
          <a:p>
            <a:r>
              <a:rPr lang="zh-TW" altLang="en-US" dirty="0"/>
              <a:t>反而使得 </a:t>
            </a:r>
            <a:r>
              <a:rPr lang="en-US" altLang="zh-TW" dirty="0"/>
              <a:t>Model </a:t>
            </a:r>
            <a:r>
              <a:rPr lang="zh-TW" altLang="en-US" dirty="0"/>
              <a:t>過於肥大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281590-27B6-4ED4-9DCA-6F316C30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03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B2F4A-7F83-459A-9C70-28380DE1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zh-TW" altLang="en-US" dirty="0"/>
              <a:t>之類的架構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BF83A5-73B1-47CF-AE67-7CD56BFA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/>
              <a:t>Controller</a:t>
            </a:r>
          </a:p>
          <a:p>
            <a:r>
              <a:rPr lang="en-US" altLang="zh-TW" dirty="0"/>
              <a:t>MTV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Template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</a:p>
          <a:p>
            <a:r>
              <a:rPr lang="en-US" altLang="zh-TW" dirty="0"/>
              <a:t>MVVM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 err="1"/>
              <a:t>ViewModel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0C6275-EBEA-46C5-B2F4-5C764C6C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28806-D524-4526-B4FB-A4F94F92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156A2-7792-4463-ABFE-03BCA329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：同 </a:t>
            </a:r>
            <a:r>
              <a:rPr lang="en-US" altLang="zh-TW" dirty="0"/>
              <a:t>MVC</a:t>
            </a:r>
            <a:r>
              <a:rPr lang="zh-TW" altLang="en-US" dirty="0"/>
              <a:t>，處理與資料相關的事務</a:t>
            </a:r>
            <a:endParaRPr lang="en-US" altLang="zh-TW" dirty="0"/>
          </a:p>
          <a:p>
            <a:r>
              <a:rPr lang="en-US" altLang="zh-TW" dirty="0"/>
              <a:t>Template</a:t>
            </a:r>
            <a:r>
              <a:rPr lang="zh-TW" altLang="en-US" dirty="0"/>
              <a:t>：處理與表現相關的決定</a:t>
            </a:r>
            <a:endParaRPr lang="en-US" altLang="zh-TW" dirty="0"/>
          </a:p>
          <a:p>
            <a:r>
              <a:rPr lang="en-US" altLang="zh-TW" dirty="0"/>
              <a:t>View</a:t>
            </a:r>
            <a:r>
              <a:rPr lang="zh-TW" altLang="en-US" dirty="0"/>
              <a:t>：處理業務邏輯，從 </a:t>
            </a:r>
            <a:r>
              <a:rPr lang="en-US" altLang="zh-TW" dirty="0"/>
              <a:t>Model </a:t>
            </a:r>
            <a:r>
              <a:rPr lang="zh-TW" altLang="en-US" dirty="0"/>
              <a:t>取出資料，呼叫相關 </a:t>
            </a:r>
            <a:r>
              <a:rPr lang="en-US" altLang="zh-TW" dirty="0"/>
              <a:t>Template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71CBE0-FC8D-4868-AAE5-DE7348F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B9278-3511-4E8C-9BCE-220FF46B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96351-2F82-418B-9D04-02525BBD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網際網路</a:t>
            </a:r>
            <a:endParaRPr lang="en-US" altLang="zh-TW" dirty="0"/>
          </a:p>
          <a:p>
            <a:r>
              <a:rPr lang="en-US" altLang="zh-TW" dirty="0"/>
              <a:t>1960</a:t>
            </a:r>
            <a:r>
              <a:rPr lang="zh-TW" altLang="en-US" dirty="0"/>
              <a:t>年代</a:t>
            </a:r>
            <a:endParaRPr lang="en-US" altLang="zh-TW" dirty="0"/>
          </a:p>
          <a:p>
            <a:r>
              <a:rPr lang="zh-TW" altLang="en-US" dirty="0"/>
              <a:t>電腦網路與電腦網路之間所串連成的龐大網路系統</a:t>
            </a:r>
            <a:endParaRPr lang="en-US" altLang="zh-TW" dirty="0"/>
          </a:p>
          <a:p>
            <a:r>
              <a:rPr lang="zh-TW" altLang="en-US" dirty="0"/>
              <a:t>標準的網路協定</a:t>
            </a:r>
            <a:endParaRPr lang="en-US" altLang="zh-TW" dirty="0"/>
          </a:p>
          <a:p>
            <a:r>
              <a:rPr lang="zh-TW" altLang="en-US" dirty="0"/>
              <a:t>利用 </a:t>
            </a:r>
            <a:r>
              <a:rPr lang="en-US" altLang="zh-TW" dirty="0"/>
              <a:t>TCP/IP </a:t>
            </a:r>
            <a:r>
              <a:rPr lang="zh-TW" altLang="en-US" dirty="0"/>
              <a:t>通訊協定建立的各種網路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6D70C3-393D-4CBB-9338-B84D4538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95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B4DC3-4AB0-4FAA-A644-C50B9E19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59DB1-174F-4C7C-8CA5-1C244D85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zh-TW" altLang="en-US" dirty="0"/>
              <a:t>：資料模型，也可以定義資料操作的業務邏輯</a:t>
            </a:r>
            <a:endParaRPr lang="en-US" altLang="zh-TW" dirty="0"/>
          </a:p>
          <a:p>
            <a:r>
              <a:rPr lang="en-US" altLang="zh-TW" dirty="0"/>
              <a:t>View</a:t>
            </a:r>
            <a:r>
              <a:rPr lang="zh-TW" altLang="en-US" dirty="0"/>
              <a:t>：</a:t>
            </a:r>
            <a:r>
              <a:rPr lang="en-US" altLang="zh-TW" dirty="0"/>
              <a:t>UI</a:t>
            </a:r>
            <a:r>
              <a:rPr lang="zh-TW" altLang="en-US" dirty="0"/>
              <a:t> 元件，負責將 </a:t>
            </a:r>
            <a:r>
              <a:rPr lang="en-US" altLang="zh-TW" dirty="0"/>
              <a:t>Model </a:t>
            </a:r>
            <a:r>
              <a:rPr lang="zh-TW" altLang="en-US" dirty="0"/>
              <a:t>轉化為 </a:t>
            </a:r>
            <a:r>
              <a:rPr lang="en-US" altLang="zh-TW" dirty="0"/>
              <a:t>UI </a:t>
            </a:r>
            <a:r>
              <a:rPr lang="zh-TW" altLang="en-US" dirty="0"/>
              <a:t>展現</a:t>
            </a:r>
            <a:endParaRPr lang="en-US" altLang="zh-TW" dirty="0"/>
          </a:p>
          <a:p>
            <a:r>
              <a:rPr lang="en-US" altLang="zh-TW" dirty="0" err="1"/>
              <a:t>ViewModel</a:t>
            </a:r>
            <a:r>
              <a:rPr lang="zh-TW" altLang="en-US" dirty="0"/>
              <a:t>：同步 </a:t>
            </a:r>
            <a:r>
              <a:rPr lang="en-US" altLang="zh-TW" dirty="0"/>
              <a:t>View </a:t>
            </a:r>
            <a:r>
              <a:rPr lang="zh-TW" altLang="en-US" dirty="0"/>
              <a:t>和 </a:t>
            </a:r>
            <a:r>
              <a:rPr lang="en-US" altLang="zh-TW" dirty="0"/>
              <a:t>Model </a:t>
            </a:r>
            <a:r>
              <a:rPr lang="zh-TW" altLang="en-US" dirty="0"/>
              <a:t>的物件，聯繫另外兩個角色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8B2E6-E5DA-4018-ACBC-4693B7E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09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414BE-0C48-4FAF-B99F-8B760FF4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一些 </a:t>
            </a:r>
            <a:r>
              <a:rPr lang="en-US" altLang="zh-TW" dirty="0"/>
              <a:t>Web </a:t>
            </a:r>
            <a:r>
              <a:rPr lang="zh-TW" altLang="en-US" dirty="0"/>
              <a:t>應用框架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305417-E09F-4DB0-BAF3-FDDDE691AF6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1566041"/>
            <a:ext cx="3298956" cy="5118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FFC000"/>
                </a:solidFill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Zend framework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CakePHP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Yii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ThinkPHP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Symfony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Laravel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Kohana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Seagull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Drupal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CodeIgniter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WindFramework</a:t>
            </a: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Phalcon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FuelPHP</a:t>
            </a:r>
            <a:endParaRPr lang="zh-TW" altLang="en-US" sz="1600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7CB46AB2-BAB2-41CC-8B22-B6C2B7FAA74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4878" y="1566041"/>
            <a:ext cx="3299821" cy="511853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FFC000"/>
                </a:solidFill>
              </a:rPr>
              <a:t>Python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Django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Flask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Pinax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Grok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Pylons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TurboGears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Web2py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Zope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Quixote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PylonsHQ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Tornado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FFC000"/>
                </a:solidFill>
              </a:rPr>
              <a:t>Ruby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Ruby On Rails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Sinatra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zh-TW" altLang="en-US" sz="1600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A5B39C42-CAB0-4678-A05F-91686BA6FFA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6346" y="1566041"/>
            <a:ext cx="3291211" cy="511853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FFC000"/>
                </a:solidFill>
              </a:rPr>
              <a:t>JavaScript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AngularJS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Backbone.js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Dojo Toolkit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Ember.js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jQuery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MooTools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Prototype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ZK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FFC000"/>
                </a:solidFill>
              </a:rPr>
              <a:t>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Spring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Struts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hibernate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Grails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GWT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JSF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Tapestry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 err="1"/>
              <a:t>Vaadin</a:t>
            </a:r>
            <a:endParaRPr lang="en-US" altLang="zh-TW" sz="16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1600" dirty="0"/>
              <a:t>ZK</a:t>
            </a:r>
            <a:endParaRPr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15D9F5-D60C-45BF-94BD-BC6874A3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88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80D5-9D79-4ECB-B052-7C3889B2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D11D4-8F5F-4C58-8F4D-FD6822C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（</a:t>
            </a:r>
            <a:r>
              <a:rPr lang="en-US" altLang="zh-TW" dirty="0"/>
              <a:t>Application Programming Interface</a:t>
            </a:r>
            <a:r>
              <a:rPr lang="zh-TW" altLang="en-US" dirty="0"/>
              <a:t>，應用程式介面）</a:t>
            </a:r>
            <a:endParaRPr lang="en-US" altLang="zh-TW" dirty="0"/>
          </a:p>
          <a:p>
            <a:pPr lvl="1"/>
            <a:r>
              <a:rPr lang="zh-TW" altLang="en-US" dirty="0"/>
              <a:t>定義多個軟體之間的互動、可進行的呼叫或請求種類、如何進行呼叫或發出請求、應使用的資料格式與慣例等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48DA4-E5AB-408F-BD05-8F6B06C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EB2569-95FF-412B-B974-C0F5C46F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75" y="3581770"/>
            <a:ext cx="9347200" cy="266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87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80D5-9D79-4ECB-B052-7C3889B2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D11D4-8F5F-4C58-8F4D-FD6822C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48DA4-E5AB-408F-BD05-8F6B06C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FC6603-BE82-45AB-A0F0-BDF2E5E9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0" y="1474531"/>
            <a:ext cx="7804550" cy="266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DC733F68-B14E-46F8-A0C0-D67D99D9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33" y="4049175"/>
            <a:ext cx="7804550" cy="28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01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80D5-9D79-4ECB-B052-7C3889B2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D11D4-8F5F-4C58-8F4D-FD6822C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48DA4-E5AB-408F-BD05-8F6B06C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BC9A469-FB70-4414-83D4-7FE4901F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15" y="2132988"/>
            <a:ext cx="10129520" cy="38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80D5-9D79-4ECB-B052-7C3889B2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D11D4-8F5F-4C58-8F4D-FD6822C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透過瀏覽器、程式等</a:t>
            </a:r>
            <a:r>
              <a:rPr lang="zh-TW" altLang="en-US"/>
              <a:t>客戶端向伺服器</a:t>
            </a:r>
            <a:r>
              <a:rPr lang="zh-TW" altLang="en-US" dirty="0"/>
              <a:t>發出請求，要求執行某個動作</a:t>
            </a:r>
            <a:endParaRPr lang="en-US" altLang="zh-TW" dirty="0"/>
          </a:p>
          <a:p>
            <a:r>
              <a:rPr lang="zh-TW" altLang="en-US" dirty="0"/>
              <a:t>伺服器根據請求內容，經內部處理程序後，將結果回傳給客戶端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148DA4-E5AB-408F-BD05-8F6B06C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8D7C76D-C9A6-4C92-867A-DCC31DCD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55" y="3943632"/>
            <a:ext cx="7965440" cy="247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38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3AA30-761C-4CA3-8D8F-4C83958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C5AD7F-A83F-4249-BE98-632C0B41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r>
              <a:rPr lang="zh-TW" altLang="en-US" dirty="0"/>
              <a:t> 是一種風格，不是標準</a:t>
            </a:r>
            <a:endParaRPr lang="en-US" altLang="zh-TW" dirty="0"/>
          </a:p>
          <a:p>
            <a:r>
              <a:rPr lang="zh-TW" altLang="en-US" dirty="0"/>
              <a:t>資源由 </a:t>
            </a:r>
            <a:r>
              <a:rPr lang="en-US" altLang="zh-TW" dirty="0"/>
              <a:t>URI</a:t>
            </a:r>
            <a:r>
              <a:rPr lang="zh-TW" altLang="en-US" dirty="0"/>
              <a:t> 指定</a:t>
            </a:r>
            <a:endParaRPr lang="en-US" altLang="zh-TW" dirty="0"/>
          </a:p>
          <a:p>
            <a:r>
              <a:rPr lang="en-US" altLang="zh-TW" dirty="0"/>
              <a:t>CRUD</a:t>
            </a:r>
            <a:r>
              <a:rPr lang="zh-TW" altLang="en-US" dirty="0"/>
              <a:t> 的取得、建立、修改、刪除對應 </a:t>
            </a:r>
            <a:r>
              <a:rPr lang="en-US" altLang="zh-TW" dirty="0"/>
              <a:t>HTTP </a:t>
            </a:r>
            <a:r>
              <a:rPr lang="zh-TW" altLang="en-US" dirty="0"/>
              <a:t>方法的 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PUT/PATCH</a:t>
            </a:r>
            <a:r>
              <a:rPr lang="zh-TW" altLang="en-US" dirty="0"/>
              <a:t>、</a:t>
            </a:r>
            <a:r>
              <a:rPr lang="en-US" altLang="zh-TW" dirty="0"/>
              <a:t>DELETE</a:t>
            </a:r>
          </a:p>
          <a:p>
            <a:r>
              <a:rPr lang="zh-TW" altLang="en-US" dirty="0"/>
              <a:t>資源的表現形式可能為 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</a:t>
            </a:r>
            <a:r>
              <a:rPr lang="zh-TW" altLang="en-US" dirty="0"/>
              <a:t>、</a:t>
            </a:r>
            <a:r>
              <a:rPr lang="en-US" altLang="zh-TW" dirty="0"/>
              <a:t>JSON</a:t>
            </a:r>
            <a:r>
              <a:rPr lang="zh-TW" altLang="en-US" dirty="0"/>
              <a:t> 等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HTTP </a:t>
            </a:r>
            <a:r>
              <a:rPr lang="zh-TW" altLang="en-US" dirty="0"/>
              <a:t>狀態碼表示處理結果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1C936A-9884-46CC-9CC1-14ADE196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50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3AA30-761C-4CA3-8D8F-4C83958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Web API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FE9C941-4743-46A1-A5A3-F3570CCDD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29252"/>
              </p:ext>
            </p:extLst>
          </p:nvPr>
        </p:nvGraphicFramePr>
        <p:xfrm>
          <a:off x="1118205" y="2991282"/>
          <a:ext cx="9944940" cy="21118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780">
                  <a:extLst>
                    <a:ext uri="{9D8B030D-6E8A-4147-A177-3AD203B41FA5}">
                      <a16:colId xmlns:a16="http://schemas.microsoft.com/office/drawing/2014/main" val="3802240767"/>
                    </a:ext>
                  </a:extLst>
                </a:gridCol>
                <a:gridCol w="4381780">
                  <a:extLst>
                    <a:ext uri="{9D8B030D-6E8A-4147-A177-3AD203B41FA5}">
                      <a16:colId xmlns:a16="http://schemas.microsoft.com/office/drawing/2014/main" val="2641173092"/>
                    </a:ext>
                  </a:extLst>
                </a:gridCol>
                <a:gridCol w="4610380">
                  <a:extLst>
                    <a:ext uri="{9D8B030D-6E8A-4147-A177-3AD203B41FA5}">
                      <a16:colId xmlns:a16="http://schemas.microsoft.com/office/drawing/2014/main" val="453260279"/>
                    </a:ext>
                  </a:extLst>
                </a:gridCol>
              </a:tblGrid>
              <a:tr h="58503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500" dirty="0">
                          <a:effectLst/>
                        </a:rPr>
                        <a:t>方法</a:t>
                      </a:r>
                    </a:p>
                  </a:txBody>
                  <a:tcPr marL="76340" marR="76340" marT="38170" marB="381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500" dirty="0">
                          <a:effectLst/>
                        </a:rPr>
                        <a:t>一組資源 </a:t>
                      </a:r>
                      <a:r>
                        <a:rPr lang="en-US" altLang="zh-TW" sz="1500" dirty="0">
                          <a:effectLst/>
                        </a:rPr>
                        <a:t>URI</a:t>
                      </a:r>
                      <a:r>
                        <a:rPr lang="zh-TW" altLang="en-US" sz="1500" dirty="0">
                          <a:effectLst/>
                        </a:rPr>
                        <a:t>：</a:t>
                      </a:r>
                      <a:br>
                        <a:rPr lang="en-US" altLang="zh-TW" sz="1500" dirty="0">
                          <a:effectLst/>
                        </a:rPr>
                      </a:br>
                      <a:r>
                        <a:rPr lang="en-US" altLang="zh-TW" sz="1500" dirty="0">
                          <a:effectLst/>
                        </a:rPr>
                        <a:t>https://api.example.com/v1/employees</a:t>
                      </a:r>
                    </a:p>
                  </a:txBody>
                  <a:tcPr marL="76340" marR="76340" marT="38170" marB="381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500" dirty="0">
                          <a:effectLst/>
                        </a:rPr>
                        <a:t>單個資源 </a:t>
                      </a:r>
                      <a:r>
                        <a:rPr lang="en-US" altLang="zh-TW" sz="1500" dirty="0">
                          <a:effectLst/>
                        </a:rPr>
                        <a:t>URI</a:t>
                      </a:r>
                      <a:r>
                        <a:rPr lang="zh-TW" altLang="en-US" sz="1500" dirty="0">
                          <a:effectLst/>
                        </a:rPr>
                        <a:t>：</a:t>
                      </a:r>
                      <a:br>
                        <a:rPr lang="en-US" altLang="zh-TW" sz="1500" dirty="0">
                          <a:effectLst/>
                        </a:rPr>
                      </a:br>
                      <a:r>
                        <a:rPr lang="en-US" altLang="zh-TW" sz="1500" dirty="0">
                          <a:effectLst/>
                        </a:rPr>
                        <a:t>https://api.example.com/v1/employees/1</a:t>
                      </a:r>
                    </a:p>
                  </a:txBody>
                  <a:tcPr marL="76340" marR="76340" marT="38170" marB="38170" anchor="b"/>
                </a:tc>
                <a:extLst>
                  <a:ext uri="{0D108BD9-81ED-4DB2-BD59-A6C34878D82A}">
                    <a16:rowId xmlns:a16="http://schemas.microsoft.com/office/drawing/2014/main" val="575645"/>
                  </a:ext>
                </a:extLst>
              </a:tr>
              <a:tr h="305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GET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</a:rPr>
                        <a:t>取得資源組 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zh-TW" altLang="en-US" sz="1500">
                          <a:effectLst/>
                        </a:rPr>
                        <a:t>所有資料</a:t>
                      </a:r>
                      <a:r>
                        <a:rPr lang="en-US" altLang="zh-TW" sz="1500">
                          <a:effectLst/>
                        </a:rPr>
                        <a:t>)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</a:rPr>
                        <a:t>取得指定的一筆資源</a:t>
                      </a:r>
                    </a:p>
                  </a:txBody>
                  <a:tcPr marL="76340" marR="76340" marT="38170" marB="38170" anchor="ctr"/>
                </a:tc>
                <a:extLst>
                  <a:ext uri="{0D108BD9-81ED-4DB2-BD59-A6C34878D82A}">
                    <a16:rowId xmlns:a16="http://schemas.microsoft.com/office/drawing/2014/main" val="1672471943"/>
                  </a:ext>
                </a:extLst>
              </a:tr>
              <a:tr h="305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POST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</a:rPr>
                        <a:t>新增一筆資源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</a:endParaRPr>
                    </a:p>
                  </a:txBody>
                  <a:tcPr marL="76340" marR="76340" marT="38170" marB="38170" anchor="ctr"/>
                </a:tc>
                <a:extLst>
                  <a:ext uri="{0D108BD9-81ED-4DB2-BD59-A6C34878D82A}">
                    <a16:rowId xmlns:a16="http://schemas.microsoft.com/office/drawing/2014/main" val="3233822094"/>
                  </a:ext>
                </a:extLst>
              </a:tr>
              <a:tr h="305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PUT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</a:endParaRP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</a:rPr>
                        <a:t>覆蓋指定的一筆資源</a:t>
                      </a:r>
                    </a:p>
                  </a:txBody>
                  <a:tcPr marL="76340" marR="76340" marT="38170" marB="38170" anchor="ctr"/>
                </a:tc>
                <a:extLst>
                  <a:ext uri="{0D108BD9-81ED-4DB2-BD59-A6C34878D82A}">
                    <a16:rowId xmlns:a16="http://schemas.microsoft.com/office/drawing/2014/main" val="1321669643"/>
                  </a:ext>
                </a:extLst>
              </a:tr>
              <a:tr h="305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PATCH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</a:endParaRP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</a:rPr>
                        <a:t>更新指定的一筆資源 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zh-TW" altLang="en-US" sz="1500">
                          <a:effectLst/>
                        </a:rPr>
                        <a:t>部份更新</a:t>
                      </a:r>
                      <a:r>
                        <a:rPr lang="en-US" altLang="zh-TW" sz="1500">
                          <a:effectLst/>
                        </a:rPr>
                        <a:t>)</a:t>
                      </a:r>
                    </a:p>
                  </a:txBody>
                  <a:tcPr marL="76340" marR="76340" marT="38170" marB="38170" anchor="ctr"/>
                </a:tc>
                <a:extLst>
                  <a:ext uri="{0D108BD9-81ED-4DB2-BD59-A6C34878D82A}">
                    <a16:rowId xmlns:a16="http://schemas.microsoft.com/office/drawing/2014/main" val="871818930"/>
                  </a:ext>
                </a:extLst>
              </a:tr>
              <a:tr h="3053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>
                          <a:effectLst/>
                        </a:rPr>
                        <a:t>DELETE</a:t>
                      </a: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</a:endParaRPr>
                    </a:p>
                  </a:txBody>
                  <a:tcPr marL="76340" marR="76340" marT="38170" marB="381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 dirty="0">
                          <a:effectLst/>
                        </a:rPr>
                        <a:t>刪除指定的一筆資源</a:t>
                      </a:r>
                    </a:p>
                  </a:txBody>
                  <a:tcPr marL="76340" marR="76340" marT="38170" marB="38170" anchor="ctr"/>
                </a:tc>
                <a:extLst>
                  <a:ext uri="{0D108BD9-81ED-4DB2-BD59-A6C34878D82A}">
                    <a16:rowId xmlns:a16="http://schemas.microsoft.com/office/drawing/2014/main" val="174737721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1C936A-9884-46CC-9CC1-14ADE196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73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9B2D7-710D-4A4F-8498-8708051C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RESTful Web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79128F-6EAF-46AB-8876-4D3F55B7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 </a:t>
            </a:r>
            <a:r>
              <a:rPr lang="en-US" altLang="zh-TW" dirty="0"/>
              <a:t>HTTP </a:t>
            </a:r>
            <a:r>
              <a:rPr lang="zh-TW" altLang="en-US" dirty="0"/>
              <a:t>狀態碼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A9857E-9107-4F39-A4CC-7188FAD7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9D8227-C594-4A23-85CE-B0B2D662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79448"/>
              </p:ext>
            </p:extLst>
          </p:nvPr>
        </p:nvGraphicFramePr>
        <p:xfrm>
          <a:off x="1449663" y="2674619"/>
          <a:ext cx="9282024" cy="36957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20506">
                  <a:extLst>
                    <a:ext uri="{9D8B030D-6E8A-4147-A177-3AD203B41FA5}">
                      <a16:colId xmlns:a16="http://schemas.microsoft.com/office/drawing/2014/main" val="1349842001"/>
                    </a:ext>
                  </a:extLst>
                </a:gridCol>
                <a:gridCol w="2320506">
                  <a:extLst>
                    <a:ext uri="{9D8B030D-6E8A-4147-A177-3AD203B41FA5}">
                      <a16:colId xmlns:a16="http://schemas.microsoft.com/office/drawing/2014/main" val="2948965562"/>
                    </a:ext>
                  </a:extLst>
                </a:gridCol>
                <a:gridCol w="2320506">
                  <a:extLst>
                    <a:ext uri="{9D8B030D-6E8A-4147-A177-3AD203B41FA5}">
                      <a16:colId xmlns:a16="http://schemas.microsoft.com/office/drawing/2014/main" val="1451261287"/>
                    </a:ext>
                  </a:extLst>
                </a:gridCol>
                <a:gridCol w="2320506">
                  <a:extLst>
                    <a:ext uri="{9D8B030D-6E8A-4147-A177-3AD203B41FA5}">
                      <a16:colId xmlns:a16="http://schemas.microsoft.com/office/drawing/2014/main" val="3112963758"/>
                    </a:ext>
                  </a:extLst>
                </a:gridCol>
              </a:tblGrid>
              <a:tr h="27375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300">
                          <a:effectLst/>
                        </a:rPr>
                        <a:t>狀態碼</a:t>
                      </a:r>
                    </a:p>
                  </a:txBody>
                  <a:tcPr marL="68439" marR="68439" marT="34219" marB="3421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300">
                          <a:effectLst/>
                        </a:rPr>
                        <a:t>名稱</a:t>
                      </a:r>
                    </a:p>
                  </a:txBody>
                  <a:tcPr marL="68439" marR="68439" marT="34219" marB="3421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300">
                          <a:effectLst/>
                        </a:rPr>
                        <a:t>說明</a:t>
                      </a:r>
                    </a:p>
                  </a:txBody>
                  <a:tcPr marL="68439" marR="68439" marT="34219" marB="34219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effectLst/>
                        </a:rPr>
                        <a:t>API </a:t>
                      </a:r>
                      <a:r>
                        <a:rPr lang="zh-TW" altLang="en-US" sz="1300">
                          <a:effectLst/>
                        </a:rPr>
                        <a:t>使用場景</a:t>
                      </a:r>
                    </a:p>
                  </a:txBody>
                  <a:tcPr marL="68439" marR="68439" marT="34219" marB="34219" anchor="b"/>
                </a:tc>
                <a:extLst>
                  <a:ext uri="{0D108BD9-81ED-4DB2-BD59-A6C34878D82A}">
                    <a16:rowId xmlns:a16="http://schemas.microsoft.com/office/drawing/2014/main" val="1366261060"/>
                  </a:ext>
                </a:extLst>
              </a:tr>
              <a:tr h="479072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200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OK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請求成功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GET、PUT、PATCH </a:t>
                      </a:r>
                      <a:r>
                        <a:rPr lang="zh-TW" altLang="en-US" sz="1300">
                          <a:effectLst/>
                        </a:rPr>
                        <a:t>方法，取得資料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545624701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201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Created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新的資源已建立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POST </a:t>
                      </a:r>
                      <a:r>
                        <a:rPr lang="zh-TW" altLang="en-US" sz="1300">
                          <a:effectLst/>
                        </a:rPr>
                        <a:t>方法，新增資料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3989648348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204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No Content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沒有返回任何內容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DELETE </a:t>
                      </a:r>
                      <a:r>
                        <a:rPr lang="zh-TW" altLang="en-US" sz="1300">
                          <a:effectLst/>
                        </a:rPr>
                        <a:t>方法，刪除資料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2303169578"/>
                  </a:ext>
                </a:extLst>
              </a:tr>
              <a:tr h="479072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400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Bad Request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請求不正確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其它 </a:t>
                      </a:r>
                      <a:r>
                        <a:rPr lang="en-US" altLang="zh-TW" sz="1300">
                          <a:effectLst/>
                        </a:rPr>
                        <a:t>4 </a:t>
                      </a:r>
                      <a:r>
                        <a:rPr lang="zh-TW" altLang="en-US" sz="1300">
                          <a:effectLst/>
                        </a:rPr>
                        <a:t>開頭狀態碼沒有合適的，如參數錯誤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1106717521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401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Unauthorized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用戶需要認證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 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3541168225"/>
                  </a:ext>
                </a:extLst>
              </a:tr>
              <a:tr h="684389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403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Forbidden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禁止訪問，與 </a:t>
                      </a:r>
                      <a:r>
                        <a:rPr lang="en-US" altLang="zh-TW" sz="1300">
                          <a:effectLst/>
                        </a:rPr>
                        <a:t>401 </a:t>
                      </a:r>
                      <a:r>
                        <a:rPr lang="zh-TW" altLang="en-US" sz="1300">
                          <a:effectLst/>
                        </a:rPr>
                        <a:t>回應不同的是，帳戶己認證，但沒有權限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 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3799402588"/>
                  </a:ext>
                </a:extLst>
              </a:tr>
              <a:tr h="684389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404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Not Found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沒有找到指定的資源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GET、PUT、PATCH、DELETE </a:t>
                      </a:r>
                      <a:r>
                        <a:rPr lang="zh-TW" altLang="en-US" sz="1300">
                          <a:effectLst/>
                        </a:rPr>
                        <a:t>方法，該資料不存在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1317867177"/>
                  </a:ext>
                </a:extLst>
              </a:tr>
              <a:tr h="273756"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300">
                          <a:effectLst/>
                        </a:rPr>
                        <a:t>500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Internal Server Error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>
                          <a:effectLst/>
                        </a:rPr>
                        <a:t>伺服器發生錯誤</a:t>
                      </a:r>
                    </a:p>
                  </a:txBody>
                  <a:tcPr marL="68439" marR="68439" marT="34219" marB="3421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300" dirty="0">
                          <a:effectLst/>
                        </a:rPr>
                        <a:t> </a:t>
                      </a:r>
                    </a:p>
                  </a:txBody>
                  <a:tcPr marL="68439" marR="68439" marT="34219" marB="34219" anchor="ctr"/>
                </a:tc>
                <a:extLst>
                  <a:ext uri="{0D108BD9-81ED-4DB2-BD59-A6C34878D82A}">
                    <a16:rowId xmlns:a16="http://schemas.microsoft.com/office/drawing/2014/main" val="174869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70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FF4A-87DB-419B-B32C-CE6E53AA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50CFA-8F43-4BF2-B23C-DA4DD18B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非同步的 </a:t>
            </a:r>
            <a:r>
              <a:rPr lang="en-US" altLang="zh-TW" dirty="0"/>
              <a:t>JavaScript </a:t>
            </a:r>
            <a:r>
              <a:rPr lang="zh-TW" altLang="en-US" dirty="0"/>
              <a:t>與 </a:t>
            </a:r>
            <a:r>
              <a:rPr lang="en-US" altLang="zh-TW" dirty="0"/>
              <a:t>XML </a:t>
            </a:r>
            <a:r>
              <a:rPr lang="zh-TW" altLang="en-US" dirty="0"/>
              <a:t>技術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/>
              <a:t>Asynchronous JavaScript and XML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優點：在不重新整理頁面的情況下更新資料</a:t>
            </a:r>
            <a:endParaRPr lang="en-US" altLang="zh-TW" dirty="0"/>
          </a:p>
          <a:p>
            <a:r>
              <a:rPr lang="zh-TW" altLang="en-US" dirty="0"/>
              <a:t>缺點：可能影響瀏覽器上一頁</a:t>
            </a:r>
            <a:r>
              <a:rPr lang="en-US" altLang="zh-TW" dirty="0"/>
              <a:t>/</a:t>
            </a:r>
            <a:r>
              <a:rPr lang="zh-TW" altLang="en-US" dirty="0"/>
              <a:t>下一頁機制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F51B0-55CD-456D-B2AF-CE127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0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F47A8-9C91-44FE-8C77-8986B50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BE6AD-CE6F-430C-A004-C170339C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網際網路協議（</a:t>
            </a:r>
            <a:r>
              <a:rPr lang="en-US" altLang="zh-TW" dirty="0"/>
              <a:t>Internet Protocol Suite</a:t>
            </a:r>
            <a:r>
              <a:rPr lang="zh-TW" altLang="en-US" dirty="0"/>
              <a:t>，</a:t>
            </a:r>
            <a:r>
              <a:rPr lang="en-US" altLang="zh-TW" dirty="0"/>
              <a:t>IPS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網際網路的基礎通訊架構</a:t>
            </a:r>
            <a:endParaRPr lang="en-US" altLang="zh-TW" dirty="0"/>
          </a:p>
          <a:p>
            <a:r>
              <a:rPr lang="zh-TW" altLang="en-US" dirty="0"/>
              <a:t>核心協定：</a:t>
            </a:r>
            <a:endParaRPr lang="en-US" altLang="zh-TW" dirty="0"/>
          </a:p>
          <a:p>
            <a:pPr lvl="1"/>
            <a:r>
              <a:rPr lang="en-US" altLang="zh-TW" dirty="0"/>
              <a:t>TCP</a:t>
            </a:r>
            <a:r>
              <a:rPr lang="zh-TW" altLang="en-US" dirty="0"/>
              <a:t>（</a:t>
            </a:r>
            <a:r>
              <a:rPr lang="en-US" altLang="zh-TW" dirty="0"/>
              <a:t>Transmission Control Protocol</a:t>
            </a:r>
            <a:r>
              <a:rPr lang="zh-TW" altLang="en-US" dirty="0"/>
              <a:t>，傳輸控制協定）</a:t>
            </a:r>
            <a:endParaRPr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（</a:t>
            </a:r>
            <a:r>
              <a:rPr lang="en-US" altLang="zh-TW" dirty="0"/>
              <a:t>Internet Protocol</a:t>
            </a:r>
            <a:r>
              <a:rPr lang="zh-TW" altLang="en-US" dirty="0"/>
              <a:t>，網際網路協定）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12DA6A-6731-4DA0-9D14-6BA80E83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955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2CB4D-A6EF-4D2C-8F5A-3A56074A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C5BC4-8BD4-4635-A138-606747C3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可延伸標記式語言（</a:t>
            </a:r>
            <a:r>
              <a:rPr lang="en-US" altLang="zh-TW" dirty="0"/>
              <a:t>Extensible Markup Language</a:t>
            </a:r>
            <a:r>
              <a:rPr lang="zh-TW" altLang="en-US" dirty="0"/>
              <a:t>，</a:t>
            </a:r>
            <a:r>
              <a:rPr lang="en-US" altLang="zh-TW" dirty="0"/>
              <a:t>XML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詳細說明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9CFB93-6253-4951-B2D8-ADA8DAF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B6E766-89B7-407B-B959-01C6E89C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45" y="3405986"/>
            <a:ext cx="5934710" cy="28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68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65AAD-65BC-4753-8A9C-90201C4C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FCF27-A12E-4526-9F37-51EEE590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物件表示法（</a:t>
            </a:r>
            <a:r>
              <a:rPr lang="en-US" altLang="zh-TW" dirty="0"/>
              <a:t>JavaScript Object Notation</a:t>
            </a:r>
            <a:r>
              <a:rPr lang="zh-TW" altLang="en-US" dirty="0"/>
              <a:t>，</a:t>
            </a:r>
            <a:r>
              <a:rPr lang="en-US" altLang="zh-TW" dirty="0"/>
              <a:t>JSON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輕量級的資料交換語言</a:t>
            </a:r>
            <a:endParaRPr lang="en-US" altLang="zh-TW" dirty="0"/>
          </a:p>
          <a:p>
            <a:r>
              <a:rPr lang="zh-TW" altLang="en-US" dirty="0"/>
              <a:t>以易讀的文字為基礎，用於傳輸由屬性值或序列性的值組成的資料物件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https://www.json.org/json-zh.html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BC6B9F-7492-4F6D-83AB-B479B9AD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2E90EE-C9A0-4D8E-880E-AE27ACFA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22" y="4285297"/>
            <a:ext cx="3272155" cy="24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2F115-2B7F-4ACF-932B-4C9CC496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挑選語言＆框架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FB433-A0EF-480F-8DB7-C2F1FE8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開發時間</a:t>
            </a:r>
            <a:endParaRPr lang="en-US" altLang="zh-TW" dirty="0"/>
          </a:p>
          <a:p>
            <a:r>
              <a:rPr lang="zh-TW" altLang="en-US" dirty="0"/>
              <a:t>執行效率</a:t>
            </a:r>
            <a:endParaRPr lang="en-US" altLang="zh-TW" dirty="0"/>
          </a:p>
          <a:p>
            <a:r>
              <a:rPr lang="zh-TW" altLang="en-US" dirty="0"/>
              <a:t>語言與框架的特性</a:t>
            </a:r>
            <a:endParaRPr lang="en-US" altLang="zh-TW" dirty="0"/>
          </a:p>
          <a:p>
            <a:r>
              <a:rPr lang="zh-TW" altLang="en-US" dirty="0"/>
              <a:t>開發者過去的經驗與喜好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17B28C-DBDC-417C-8752-B3646AF1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75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408A8-2B2C-49EC-9F1E-729DD5EF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299F-7F22-4CAA-8037-80A5F2EC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原本只是愚人節玩笑，不過大受歡迎，進而成為正式專案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Python </a:t>
            </a:r>
            <a:r>
              <a:rPr lang="zh-TW" altLang="en-US" dirty="0"/>
              <a:t>撰寫的 </a:t>
            </a:r>
            <a:r>
              <a:rPr lang="en-US" altLang="zh-TW" dirty="0"/>
              <a:t>Web </a:t>
            </a:r>
            <a:r>
              <a:rPr lang="zh-TW" altLang="en-US" dirty="0"/>
              <a:t>應用框架（？）</a:t>
            </a:r>
            <a:endParaRPr lang="en-US" altLang="zh-TW" dirty="0"/>
          </a:p>
          <a:p>
            <a:r>
              <a:rPr lang="zh-TW" altLang="en-US" dirty="0"/>
              <a:t>使用最簡單的核心，利用擴充套件來增加功能</a:t>
            </a:r>
            <a:endParaRPr lang="en-US" altLang="zh-TW" dirty="0"/>
          </a:p>
          <a:p>
            <a:r>
              <a:rPr lang="zh-TW" altLang="en-US" dirty="0"/>
              <a:t>沒有預設使用的資料庫、表單驗證工具</a:t>
            </a:r>
            <a:endParaRPr lang="en-US" altLang="zh-TW" dirty="0"/>
          </a:p>
          <a:p>
            <a:r>
              <a:rPr lang="zh-TW" altLang="en-US" dirty="0"/>
              <a:t>保留相當大的擴充彈性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F4B39-14C9-4729-962D-C46DDF3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64A6C7-AE3A-45EF-805F-5C15CD21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22" y="2813367"/>
            <a:ext cx="3886518" cy="29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6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408A8-2B2C-49EC-9F1E-729DD5EF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 ＆ </a:t>
            </a:r>
            <a:r>
              <a:rPr lang="en-US" altLang="zh-TW" dirty="0"/>
              <a:t>Django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299F-7F22-4CAA-8037-80A5F2EC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：輕量，要啥自己裝，擴充性佳</a:t>
            </a:r>
            <a:endParaRPr lang="en-US" altLang="zh-TW" dirty="0"/>
          </a:p>
          <a:p>
            <a:r>
              <a:rPr lang="en-US" altLang="zh-TW" dirty="0"/>
              <a:t>Django</a:t>
            </a:r>
            <a:r>
              <a:rPr lang="zh-TW" altLang="en-US" dirty="0"/>
              <a:t>：完整，預帶了各種可能用到的機制，但須遵循的規範較多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F4B39-14C9-4729-962D-C46DDF39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29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Web </a:t>
            </a:r>
            <a:r>
              <a:rPr lang="zh-TW" altLang="en-US" sz="2400" dirty="0"/>
              <a:t>相關基礎概念</a:t>
            </a:r>
            <a:endParaRPr lang="en-US" altLang="zh-TW" sz="2400" dirty="0"/>
          </a:p>
          <a:p>
            <a:r>
              <a:rPr lang="en-US" altLang="zh-TW" sz="2400" dirty="0"/>
              <a:t>Web Server</a:t>
            </a:r>
          </a:p>
          <a:p>
            <a:r>
              <a:rPr lang="en-US" altLang="zh-TW" sz="2400" dirty="0"/>
              <a:t>MVC</a:t>
            </a:r>
            <a:r>
              <a:rPr lang="zh-TW" altLang="en-US" sz="2400" dirty="0"/>
              <a:t>、</a:t>
            </a:r>
            <a:r>
              <a:rPr lang="en-US" altLang="zh-TW" sz="2400" dirty="0"/>
              <a:t>MTV</a:t>
            </a:r>
            <a:r>
              <a:rPr lang="zh-TW" altLang="en-US" sz="2400" dirty="0"/>
              <a:t>、</a:t>
            </a:r>
            <a:r>
              <a:rPr lang="en-US" altLang="zh-TW" sz="2400" dirty="0"/>
              <a:t>MVVM</a:t>
            </a:r>
            <a:endParaRPr lang="zh-TW" altLang="en-US" sz="2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Flask</a:t>
            </a:r>
          </a:p>
          <a:p>
            <a:r>
              <a:rPr lang="en-US" altLang="zh-TW" sz="2400" dirty="0"/>
              <a:t>Django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/>
          </a:bodyPr>
          <a:lstStyle/>
          <a:p>
            <a:r>
              <a:rPr lang="zh-TW" altLang="en-US" dirty="0">
                <a:hlinkClick r:id="rId2"/>
              </a:rPr>
              <a:t>買早餐也能了解前端 </a:t>
            </a:r>
            <a:r>
              <a:rPr lang="en-US" altLang="zh-TW" dirty="0">
                <a:hlinkClick r:id="rId2"/>
              </a:rPr>
              <a:t>vs </a:t>
            </a:r>
            <a:r>
              <a:rPr lang="zh-TW" altLang="en-US" dirty="0">
                <a:hlinkClick r:id="rId2"/>
              </a:rPr>
              <a:t>後端？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對 </a:t>
            </a:r>
            <a:r>
              <a:rPr lang="en-US" altLang="zh-TW" dirty="0">
                <a:hlinkClick r:id="rId3"/>
              </a:rPr>
              <a:t>MVC</a:t>
            </a:r>
            <a:r>
              <a:rPr lang="zh-TW" altLang="en-US" dirty="0">
                <a:hlinkClick r:id="rId3"/>
              </a:rPr>
              <a:t>、</a:t>
            </a:r>
            <a:r>
              <a:rPr lang="en-US" altLang="zh-TW" dirty="0">
                <a:hlinkClick r:id="rId3"/>
              </a:rPr>
              <a:t>MTV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MVVM</a:t>
            </a:r>
            <a:r>
              <a:rPr lang="zh-TW" altLang="en-US" dirty="0">
                <a:hlinkClick r:id="rId3"/>
              </a:rPr>
              <a:t>的理解總結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API</a:t>
            </a:r>
            <a:r>
              <a:rPr lang="zh-TW" altLang="en-US" dirty="0">
                <a:hlinkClick r:id="rId4"/>
              </a:rPr>
              <a:t>是什麼？認識 </a:t>
            </a:r>
            <a:r>
              <a:rPr lang="en-US" altLang="zh-TW" dirty="0">
                <a:hlinkClick r:id="rId4"/>
              </a:rPr>
              <a:t>Web API</a:t>
            </a:r>
            <a:r>
              <a:rPr lang="zh-TW" altLang="en-US" dirty="0">
                <a:hlinkClick r:id="rId4"/>
              </a:rPr>
              <a:t>、</a:t>
            </a:r>
            <a:r>
              <a:rPr lang="en-US" altLang="zh-TW" dirty="0">
                <a:hlinkClick r:id="rId4"/>
              </a:rPr>
              <a:t>HTTP </a:t>
            </a:r>
            <a:r>
              <a:rPr lang="zh-TW" altLang="en-US" dirty="0">
                <a:hlinkClick r:id="rId4"/>
              </a:rPr>
              <a:t>和 </a:t>
            </a:r>
            <a:r>
              <a:rPr lang="en-US" altLang="zh-TW" dirty="0">
                <a:hlinkClick r:id="rId4"/>
              </a:rPr>
              <a:t>JSON </a:t>
            </a:r>
            <a:r>
              <a:rPr lang="zh-TW" altLang="en-US" dirty="0">
                <a:hlinkClick r:id="rId4"/>
              </a:rPr>
              <a:t>資料交換格式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RESTful Web API </a:t>
            </a:r>
            <a:r>
              <a:rPr lang="zh-TW" altLang="en-US" dirty="0">
                <a:hlinkClick r:id="rId5"/>
              </a:rPr>
              <a:t>設計指南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Web Developer Roadmap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如何挑選網頁框架 </a:t>
            </a:r>
            <a:r>
              <a:rPr lang="en-US" altLang="zh-TW" dirty="0">
                <a:hlinkClick r:id="rId7"/>
              </a:rPr>
              <a:t>(web framework)</a:t>
            </a:r>
            <a:r>
              <a:rPr lang="zh-TW" altLang="en-US" dirty="0">
                <a:hlinkClick r:id="rId7"/>
              </a:rPr>
              <a:t>？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5</a:t>
            </a:r>
            <a:r>
              <a:rPr lang="zh-TW" altLang="en-US" dirty="0">
                <a:hlinkClick r:id="rId8"/>
              </a:rPr>
              <a:t>分鐘快速上手入門 </a:t>
            </a:r>
            <a:r>
              <a:rPr lang="en-US" altLang="zh-TW" dirty="0">
                <a:hlinkClick r:id="rId8"/>
              </a:rPr>
              <a:t>Flask </a:t>
            </a:r>
            <a:r>
              <a:rPr lang="zh-TW" altLang="en-US" dirty="0">
                <a:hlinkClick r:id="rId8"/>
              </a:rPr>
              <a:t>教學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B9AE2-3258-44B2-B893-2E66520A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TCP/IP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724C3-53A4-4D7B-8C03-62EDF46D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具體細節可以問問鳥哥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http://linux.vbird.org/linux_server/0110network_basic.php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817B5F-DAD2-41B1-824E-7BD72D4F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 descr="OSI 與 TCP/IP 協定之相關性">
            <a:extLst>
              <a:ext uri="{FF2B5EF4-FFF2-40B4-BE49-F238E27FC236}">
                <a16:creationId xmlns:a16="http://schemas.microsoft.com/office/drawing/2014/main" id="{9E8AC5E4-7893-4065-B1BB-C3E9EC2DB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04" y="3120073"/>
            <a:ext cx="6797992" cy="35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4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37625-426F-472E-8E01-B84540D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7E425-7F70-43EE-A0A9-A5B00875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全球資訊網（</a:t>
            </a:r>
            <a:r>
              <a:rPr lang="en-US" altLang="zh-TW" dirty="0"/>
              <a:t>World Wide Web</a:t>
            </a:r>
            <a:r>
              <a:rPr lang="zh-TW" altLang="en-US" dirty="0"/>
              <a:t>，</a:t>
            </a:r>
            <a:r>
              <a:rPr lang="en-US" altLang="zh-TW" dirty="0"/>
              <a:t>WWW</a:t>
            </a:r>
            <a:r>
              <a:rPr lang="zh-TW" altLang="en-US" dirty="0"/>
              <a:t>，</a:t>
            </a:r>
            <a:r>
              <a:rPr lang="en-US" altLang="zh-TW" dirty="0"/>
              <a:t>Web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1989</a:t>
            </a:r>
            <a:r>
              <a:rPr lang="zh-TW" altLang="en-US" dirty="0"/>
              <a:t>年被發明</a:t>
            </a:r>
            <a:endParaRPr lang="en-US" altLang="zh-TW" dirty="0"/>
          </a:p>
          <a:p>
            <a:r>
              <a:rPr lang="zh-TW" altLang="en-US" dirty="0"/>
              <a:t>意外的年輕，但還是比我老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85782-CF7E-499F-8C92-6D0D819D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53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40C5D-7878-4D22-9CB9-C225E9ED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zh-TW" altLang="en-US" dirty="0"/>
              <a:t>的核心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8498A0-79C9-45C5-8ADF-17D19AF7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統一資源識別碼（</a:t>
            </a:r>
            <a:r>
              <a:rPr lang="en-US" altLang="zh-TW" dirty="0"/>
              <a:t>Uniform Resource Identifier</a:t>
            </a:r>
            <a:r>
              <a:rPr lang="zh-TW" altLang="en-US" dirty="0"/>
              <a:t>，</a:t>
            </a:r>
            <a:r>
              <a:rPr lang="en-US" altLang="zh-TW" dirty="0"/>
              <a:t>URI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超文本傳輸協定（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</a:t>
            </a:r>
            <a:r>
              <a:rPr lang="zh-TW" altLang="en-US" dirty="0"/>
              <a:t>，</a:t>
            </a:r>
            <a:r>
              <a:rPr lang="en-US" altLang="zh-TW" dirty="0"/>
              <a:t>HTTP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超文本標記語言（</a:t>
            </a:r>
            <a:r>
              <a:rPr lang="en-US" altLang="zh-TW" dirty="0" err="1"/>
              <a:t>HyperText</a:t>
            </a:r>
            <a:r>
              <a:rPr lang="en-US" altLang="zh-TW" dirty="0"/>
              <a:t> Markup Language</a:t>
            </a:r>
            <a:r>
              <a:rPr lang="zh-TW" altLang="en-US" dirty="0"/>
              <a:t>，</a:t>
            </a:r>
            <a:r>
              <a:rPr lang="en-US" altLang="zh-TW" dirty="0"/>
              <a:t>HTML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F1ADC-0565-4AA1-BC60-0BA0CA8B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1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FEF5A-9B4D-4D3C-88D1-41138E92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統一資源識別碼（</a:t>
            </a:r>
            <a:r>
              <a:rPr lang="en-US" altLang="zh-TW" dirty="0"/>
              <a:t>URI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EFA05-1864-454F-9FBA-05D12B4C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標示某一網際網路資源名稱的字串</a:t>
            </a:r>
            <a:endParaRPr lang="en-US" altLang="zh-TW" dirty="0"/>
          </a:p>
          <a:p>
            <a:r>
              <a:rPr lang="zh-TW" altLang="en-US" dirty="0"/>
              <a:t>資源</a:t>
            </a:r>
            <a:endParaRPr lang="en-US" altLang="zh-TW" dirty="0"/>
          </a:p>
          <a:p>
            <a:pPr lvl="1"/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資料庫的查詢結果</a:t>
            </a:r>
            <a:endParaRPr lang="en-US" altLang="zh-TW" dirty="0"/>
          </a:p>
          <a:p>
            <a:pPr lvl="1"/>
            <a:r>
              <a:rPr lang="zh-TW" altLang="en-US" dirty="0"/>
              <a:t>一些資源的集合</a:t>
            </a:r>
            <a:endParaRPr lang="en-US" altLang="zh-TW" dirty="0"/>
          </a:p>
          <a:p>
            <a:pPr lvl="1"/>
            <a:r>
              <a:rPr lang="zh-TW" altLang="en-US" dirty="0"/>
              <a:t>抽象的服務</a:t>
            </a:r>
            <a:endParaRPr lang="en-US" altLang="zh-TW" dirty="0"/>
          </a:p>
          <a:p>
            <a:pPr lvl="1"/>
            <a:r>
              <a:rPr lang="zh-TW" altLang="en-US" dirty="0"/>
              <a:t>非虛擬的物件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HTTP</a:t>
            </a:r>
            <a:r>
              <a:rPr lang="zh-TW" altLang="en-US" dirty="0"/>
              <a:t> 沒有限制資源的種類，只定義了與資源互動的介面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A1236A-A635-4500-B9A8-CE770BDF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1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38B6A-BE42-48A1-A5D0-BA474814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統一資源識別碼（</a:t>
            </a:r>
            <a:r>
              <a:rPr lang="en-US" altLang="zh-TW" dirty="0"/>
              <a:t>URI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B0F5F-0CBD-49E7-84CF-8A531E5D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URI</a:t>
            </a:r>
            <a:r>
              <a:rPr lang="zh-TW" altLang="en-US" dirty="0"/>
              <a:t> 可細分</a:t>
            </a:r>
            <a:endParaRPr lang="en-US" altLang="zh-TW" dirty="0"/>
          </a:p>
          <a:p>
            <a:pPr lvl="1"/>
            <a:r>
              <a:rPr lang="zh-TW" altLang="en-US" dirty="0"/>
              <a:t>統一資源定位符（</a:t>
            </a:r>
            <a:r>
              <a:rPr lang="en-US" altLang="zh-TW" dirty="0"/>
              <a:t>Uniform Resource Locator</a:t>
            </a:r>
            <a:r>
              <a:rPr lang="zh-TW" altLang="en-US" dirty="0"/>
              <a:t>，</a:t>
            </a:r>
            <a:r>
              <a:rPr lang="en-US" altLang="zh-TW" dirty="0"/>
              <a:t>URL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en-US" altLang="zh-TW" dirty="0"/>
              <a:t>URL </a:t>
            </a:r>
            <a:r>
              <a:rPr lang="zh-TW" altLang="en-US" dirty="0"/>
              <a:t>描述了資源主要的訪問機制，以「定位資源」，如：網址</a:t>
            </a:r>
            <a:endParaRPr lang="en-US" altLang="zh-TW" dirty="0"/>
          </a:p>
          <a:p>
            <a:pPr lvl="1"/>
            <a:r>
              <a:rPr lang="zh-TW" altLang="en-US" dirty="0"/>
              <a:t>統一資源名稱（</a:t>
            </a:r>
            <a:r>
              <a:rPr lang="en-US" altLang="zh-TW" dirty="0"/>
              <a:t>Uniform Resource Name</a:t>
            </a:r>
            <a:r>
              <a:rPr lang="zh-TW" altLang="en-US" dirty="0"/>
              <a:t>，</a:t>
            </a:r>
            <a:r>
              <a:rPr lang="en-US" altLang="zh-TW" dirty="0"/>
              <a:t>URN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en-US" altLang="zh-TW" dirty="0"/>
              <a:t>URN </a:t>
            </a:r>
            <a:r>
              <a:rPr lang="zh-TW" altLang="en-US" dirty="0"/>
              <a:t>維持了資源全域的唯一名稱，儘管資源已不存在或不可用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05DC1-1C32-4CC6-B9F1-0C2B85B5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57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10189</TotalTime>
  <Words>1880</Words>
  <Application>Microsoft Office PowerPoint</Application>
  <PresentationFormat>寬螢幕</PresentationFormat>
  <Paragraphs>377</Paragraphs>
  <Slides>46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Arial</vt:lpstr>
      <vt:lpstr>Calibri</vt:lpstr>
      <vt:lpstr>Sauce Code Powerline</vt:lpstr>
      <vt:lpstr>Damask</vt:lpstr>
      <vt:lpstr>Web 應用程式開發</vt:lpstr>
      <vt:lpstr>如何上網？</vt:lpstr>
      <vt:lpstr>Internet</vt:lpstr>
      <vt:lpstr>TCP/IP</vt:lpstr>
      <vt:lpstr>TCP/IP</vt:lpstr>
      <vt:lpstr>Web</vt:lpstr>
      <vt:lpstr>Web 的核心</vt:lpstr>
      <vt:lpstr>統一資源識別碼（URI）</vt:lpstr>
      <vt:lpstr>統一資源識別碼（URI）</vt:lpstr>
      <vt:lpstr>統一資源識別碼（URI）</vt:lpstr>
      <vt:lpstr>超文本傳輸協定（HTTP）</vt:lpstr>
      <vt:lpstr>超文本傳輸協定（HTTP）</vt:lpstr>
      <vt:lpstr>超文本傳輸協定（HTTP）</vt:lpstr>
      <vt:lpstr>超文本標記語言（HTML）</vt:lpstr>
      <vt:lpstr>Web Server</vt:lpstr>
      <vt:lpstr>Server</vt:lpstr>
      <vt:lpstr>Web Server</vt:lpstr>
      <vt:lpstr>常見的 Web Server</vt:lpstr>
      <vt:lpstr>框架＆函式庫</vt:lpstr>
      <vt:lpstr>框架＆函式庫</vt:lpstr>
      <vt:lpstr>前端＆後端</vt:lpstr>
      <vt:lpstr>三層架構</vt:lpstr>
      <vt:lpstr>Web Application Framework</vt:lpstr>
      <vt:lpstr>Web 應用框架常見功能</vt:lpstr>
      <vt:lpstr>MVC</vt:lpstr>
      <vt:lpstr>MVC</vt:lpstr>
      <vt:lpstr>MVC</vt:lpstr>
      <vt:lpstr>MVC 之類的架構</vt:lpstr>
      <vt:lpstr>MTV</vt:lpstr>
      <vt:lpstr>MVVM</vt:lpstr>
      <vt:lpstr>一些 Web 應用框架</vt:lpstr>
      <vt:lpstr>Web API</vt:lpstr>
      <vt:lpstr>Web API</vt:lpstr>
      <vt:lpstr>Web API</vt:lpstr>
      <vt:lpstr>Web API</vt:lpstr>
      <vt:lpstr>RESTful Web API</vt:lpstr>
      <vt:lpstr>RESTful Web API</vt:lpstr>
      <vt:lpstr>RESTful Web API</vt:lpstr>
      <vt:lpstr>AJAX</vt:lpstr>
      <vt:lpstr>XML</vt:lpstr>
      <vt:lpstr>JSON</vt:lpstr>
      <vt:lpstr>挑選語言＆框架</vt:lpstr>
      <vt:lpstr>Flask</vt:lpstr>
      <vt:lpstr>Flask ＆ Django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493</cp:revision>
  <dcterms:created xsi:type="dcterms:W3CDTF">2017-11-26T12:30:33Z</dcterms:created>
  <dcterms:modified xsi:type="dcterms:W3CDTF">2020-09-15T13:58:40Z</dcterms:modified>
</cp:coreProperties>
</file>