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8"/>
  </p:notesMasterIdLst>
  <p:sldIdLst>
    <p:sldId id="256" r:id="rId2"/>
    <p:sldId id="407" r:id="rId3"/>
    <p:sldId id="378" r:id="rId4"/>
    <p:sldId id="405" r:id="rId5"/>
    <p:sldId id="379" r:id="rId6"/>
    <p:sldId id="380" r:id="rId7"/>
    <p:sldId id="404" r:id="rId8"/>
    <p:sldId id="409" r:id="rId9"/>
    <p:sldId id="410" r:id="rId10"/>
    <p:sldId id="411" r:id="rId11"/>
    <p:sldId id="412" r:id="rId12"/>
    <p:sldId id="406" r:id="rId13"/>
    <p:sldId id="408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32" r:id="rId22"/>
    <p:sldId id="420" r:id="rId23"/>
    <p:sldId id="421" r:id="rId24"/>
    <p:sldId id="422" r:id="rId25"/>
    <p:sldId id="423" r:id="rId26"/>
    <p:sldId id="426" r:id="rId27"/>
    <p:sldId id="424" r:id="rId28"/>
    <p:sldId id="425" r:id="rId29"/>
    <p:sldId id="427" r:id="rId30"/>
    <p:sldId id="429" r:id="rId31"/>
    <p:sldId id="430" r:id="rId32"/>
    <p:sldId id="433" r:id="rId33"/>
    <p:sldId id="431" r:id="rId34"/>
    <p:sldId id="434" r:id="rId35"/>
    <p:sldId id="435" r:id="rId36"/>
    <p:sldId id="436" r:id="rId37"/>
    <p:sldId id="428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54" r:id="rId47"/>
    <p:sldId id="455" r:id="rId48"/>
    <p:sldId id="445" r:id="rId49"/>
    <p:sldId id="446" r:id="rId50"/>
    <p:sldId id="447" r:id="rId51"/>
    <p:sldId id="448" r:id="rId52"/>
    <p:sldId id="461" r:id="rId53"/>
    <p:sldId id="463" r:id="rId54"/>
    <p:sldId id="462" r:id="rId55"/>
    <p:sldId id="449" r:id="rId56"/>
    <p:sldId id="450" r:id="rId57"/>
    <p:sldId id="451" r:id="rId58"/>
    <p:sldId id="452" r:id="rId59"/>
    <p:sldId id="453" r:id="rId60"/>
    <p:sldId id="456" r:id="rId61"/>
    <p:sldId id="457" r:id="rId62"/>
    <p:sldId id="458" r:id="rId63"/>
    <p:sldId id="459" r:id="rId64"/>
    <p:sldId id="460" r:id="rId65"/>
    <p:sldId id="372" r:id="rId66"/>
    <p:sldId id="352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B7669A7-60D4-4E10-92E6-4C12C321171F}">
          <p14:sldIdLst>
            <p14:sldId id="256"/>
          </p14:sldIdLst>
        </p14:section>
        <p14:section name="Review" id="{0C8B7817-DA7B-4CCA-AC25-FDF4EFC39F92}">
          <p14:sldIdLst>
            <p14:sldId id="407"/>
            <p14:sldId id="378"/>
            <p14:sldId id="405"/>
            <p14:sldId id="379"/>
            <p14:sldId id="380"/>
            <p14:sldId id="404"/>
            <p14:sldId id="409"/>
            <p14:sldId id="410"/>
            <p14:sldId id="411"/>
            <p14:sldId id="412"/>
          </p14:sldIdLst>
        </p14:section>
        <p14:section name="Flask" id="{3BAD3191-5F82-48AA-B014-A085B4EF3AA6}">
          <p14:sldIdLst>
            <p14:sldId id="406"/>
            <p14:sldId id="408"/>
            <p14:sldId id="413"/>
            <p14:sldId id="414"/>
          </p14:sldIdLst>
        </p14:section>
        <p14:section name="Run Flask" id="{682AEB9A-D16D-4EAA-ABD6-71EF3E73DA69}">
          <p14:sldIdLst>
            <p14:sldId id="415"/>
            <p14:sldId id="416"/>
            <p14:sldId id="417"/>
            <p14:sldId id="418"/>
            <p14:sldId id="419"/>
            <p14:sldId id="432"/>
            <p14:sldId id="420"/>
            <p14:sldId id="421"/>
            <p14:sldId id="422"/>
            <p14:sldId id="423"/>
            <p14:sldId id="426"/>
          </p14:sldIdLst>
        </p14:section>
        <p14:section name="Host &amp; Port" id="{05A27AC8-D624-4C12-9938-BF697A0AA270}">
          <p14:sldIdLst>
            <p14:sldId id="424"/>
            <p14:sldId id="425"/>
          </p14:sldIdLst>
        </p14:section>
        <p14:section name="Start" id="{CDEBF2CE-6205-4031-90AE-0B5F2BBE2ECE}">
          <p14:sldIdLst>
            <p14:sldId id="427"/>
            <p14:sldId id="429"/>
            <p14:sldId id="430"/>
            <p14:sldId id="433"/>
            <p14:sldId id="431"/>
            <p14:sldId id="434"/>
            <p14:sldId id="435"/>
            <p14:sldId id="436"/>
            <p14:sldId id="428"/>
            <p14:sldId id="437"/>
          </p14:sldIdLst>
        </p14:section>
        <p14:section name="Template" id="{FA0A5FA1-E079-4DBB-8D54-9DE8BD6B8C5E}">
          <p14:sldIdLst>
            <p14:sldId id="438"/>
            <p14:sldId id="439"/>
            <p14:sldId id="440"/>
            <p14:sldId id="441"/>
            <p14:sldId id="442"/>
            <p14:sldId id="443"/>
            <p14:sldId id="444"/>
            <p14:sldId id="454"/>
            <p14:sldId id="455"/>
            <p14:sldId id="445"/>
            <p14:sldId id="446"/>
            <p14:sldId id="447"/>
            <p14:sldId id="448"/>
            <p14:sldId id="461"/>
            <p14:sldId id="463"/>
            <p14:sldId id="462"/>
            <p14:sldId id="449"/>
            <p14:sldId id="450"/>
            <p14:sldId id="451"/>
            <p14:sldId id="452"/>
            <p14:sldId id="453"/>
            <p14:sldId id="456"/>
            <p14:sldId id="457"/>
            <p14:sldId id="458"/>
            <p14:sldId id="459"/>
            <p14:sldId id="460"/>
          </p14:sldIdLst>
        </p14:section>
        <p14:section name="Summary" id="{77D1A664-0EE4-429F-B156-3F002759ED71}">
          <p14:sldIdLst>
            <p14:sldId id="372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DAC"/>
    <a:srgbClr val="4A9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3049" autoAdjust="0"/>
  </p:normalViewPr>
  <p:slideViewPr>
    <p:cSldViewPr snapToGrid="0">
      <p:cViewPr varScale="1">
        <p:scale>
          <a:sx n="94" d="100"/>
          <a:sy n="94" d="100"/>
        </p:scale>
        <p:origin x="114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CFEA-E4A0-4F1A-A2FE-D377699EB187}" type="datetimeFigureOut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1D57-0607-4883-8332-4AAE1120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01D57-0607-4883-8332-4AAE1120EDC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15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D2-665A-4341-A03E-9601187402CD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E10E-E7B4-4166-A9AB-AE76FDF6B699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532-1F47-451B-B015-6C2D697A065A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4A3-A1DB-4D7D-8BA0-A581F2F7DD3E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B8E9-3B11-4510-AB3D-FDB951C6CB7A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0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F1C-347A-46AE-8B32-DB5B5A078468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E083-240D-4F89-B557-81A6B3D14A90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1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CB0-4A62-43D1-94AC-5EB574164120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49E-F25B-435F-AEFB-EE398281492B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86B-968E-4E70-B1C2-DBB2F073CB53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7331-ED57-44DD-8841-B0E39C234200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CB8-E35C-41D1-838E-A9811E84E311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D72-73DB-4322-8CD7-5295DDA4F0D0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6AE1-0C9D-4134-8647-3ED425865C0E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B182-2A6D-49B4-B473-89BF4C4ADAEE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8FFB-ED67-493C-BB66-951958A7CAB4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EAA-207C-48F6-AE3B-CCB29CF7F611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022-1507-4538-B40D-BC186BBA3B2F}" type="datetime1">
              <a:rPr lang="zh-TW" altLang="en-US" smtClean="0"/>
              <a:t>2020/09/20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 baseline="0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.palletsprojects.com/en/1.1.x/cli/#application-discover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inja.palletsprojects.com/en/2.11.x/templates/#list-of-builtin-filt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inja.palletsprojects.com/en/2.11.x/templates/#list-of-builtin-test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jinja.palletsprojects.com/en/2.11.x/templates/#cal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" TargetMode="External"/><Relationship Id="rId3" Type="http://schemas.openxmlformats.org/officeDocument/2006/relationships/hyperlink" Target="https://www.w3schools.com/python/" TargetMode="External"/><Relationship Id="rId7" Type="http://schemas.openxmlformats.org/officeDocument/2006/relationships/hyperlink" Target="https://jinja.palletsprojects.com/en/2.11.x/templates/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yanweiliu/python%E7%B6%B2%E9%A0%81%E8%A8%AD%E8%A8%88-flask%E4%BD%BF%E7%94%A8%E7%AD%86%E8%A8%98-%E4%B8%80-e22657f11ab3" TargetMode="External"/><Relationship Id="rId5" Type="http://schemas.openxmlformats.org/officeDocument/2006/relationships/hyperlink" Target="https://www.maxlist.xyz/2020/04/30/flask-helloworld/" TargetMode="External"/><Relationship Id="rId4" Type="http://schemas.openxmlformats.org/officeDocument/2006/relationships/hyperlink" Target="https://flask.palletsprojects.com/en/1.1.x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229D6-E680-40DF-A142-9D32C09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3205163"/>
          </a:xfrm>
        </p:spPr>
        <p:txBody>
          <a:bodyPr>
            <a:normAutofit/>
          </a:bodyPr>
          <a:lstStyle/>
          <a:p>
            <a:r>
              <a:rPr lang="en-US" altLang="zh-TW" dirty="0"/>
              <a:t>Flask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DFC29-EE46-4210-9262-C0F4CA57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30111"/>
            <a:ext cx="9001462" cy="1655762"/>
          </a:xfrm>
        </p:spPr>
        <p:txBody>
          <a:bodyPr/>
          <a:lstStyle/>
          <a:p>
            <a:r>
              <a:rPr lang="zh-TW" altLang="en-US" dirty="0"/>
              <a:t>許展源</a:t>
            </a:r>
          </a:p>
        </p:txBody>
      </p:sp>
    </p:spTree>
    <p:extLst>
      <p:ext uri="{BB962C8B-B14F-4D97-AF65-F5344CB8AC3E}">
        <p14:creationId xmlns:p14="http://schemas.microsoft.com/office/powerpoint/2010/main" val="2599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F8B8B18-EFE1-49C9-8C51-03B8667B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&amp; pip </a:t>
            </a:r>
            <a:r>
              <a:rPr lang="zh-TW" altLang="en-US" dirty="0"/>
              <a:t>指令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54FD548-5C69-4B53-82C4-F3B508AA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</a:t>
            </a:r>
            <a:r>
              <a:rPr lang="zh-TW" altLang="en-US" dirty="0"/>
              <a:t>（</a:t>
            </a:r>
            <a:r>
              <a:rPr lang="en-US" altLang="zh-TW" dirty="0"/>
              <a:t>CMD</a:t>
            </a:r>
            <a:r>
              <a:rPr lang="zh-TW" altLang="en-US" dirty="0"/>
              <a:t>、</a:t>
            </a:r>
            <a:r>
              <a:rPr lang="en-US" altLang="zh-TW" dirty="0"/>
              <a:t>PowerShell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pip</a:t>
            </a:r>
          </a:p>
          <a:p>
            <a:r>
              <a:rPr lang="en-US" altLang="zh-TW" dirty="0"/>
              <a:t>Linux</a:t>
            </a:r>
            <a:r>
              <a:rPr lang="zh-TW" altLang="en-US" dirty="0"/>
              <a:t>、</a:t>
            </a:r>
            <a:r>
              <a:rPr lang="en-US" altLang="zh-TW" dirty="0"/>
              <a:t>Mac</a:t>
            </a:r>
            <a:r>
              <a:rPr lang="zh-TW" altLang="en-US" dirty="0"/>
              <a:t>（</a:t>
            </a:r>
            <a:r>
              <a:rPr lang="en-US" altLang="zh-TW" dirty="0"/>
              <a:t>Bash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en-US" altLang="zh-TW" dirty="0"/>
              <a:t>python3</a:t>
            </a:r>
            <a:r>
              <a:rPr lang="zh-TW" altLang="en-US" dirty="0"/>
              <a:t>、</a:t>
            </a:r>
            <a:r>
              <a:rPr lang="en-US" altLang="zh-TW" dirty="0"/>
              <a:t>pip3</a:t>
            </a:r>
          </a:p>
          <a:p>
            <a:r>
              <a:rPr lang="zh-TW" altLang="en-US" dirty="0"/>
              <a:t>各種虛擬環境</a:t>
            </a:r>
            <a:endParaRPr lang="en-US" altLang="zh-TW" dirty="0"/>
          </a:p>
          <a:p>
            <a:pPr lvl="1"/>
            <a:r>
              <a:rPr lang="zh-TW" altLang="en-US" dirty="0"/>
              <a:t>看情況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F8A2D3-F951-4302-B8C0-B23FB417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55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F8B8B18-EFE1-49C9-8C51-03B8667B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確認版本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54FD548-5C69-4B53-82C4-F3B508AA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–V</a:t>
            </a:r>
          </a:p>
          <a:p>
            <a:r>
              <a:rPr lang="en-US" altLang="zh-TW" dirty="0"/>
              <a:t>pip -V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F8A2D3-F951-4302-B8C0-B23FB417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09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405D59A-3496-41FA-8F06-AFBE9658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Flask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48FB72B-E4FA-483C-B352-028D243C4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1510B6-08DE-45AC-AD16-D184ECC6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17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C18004D-EEB0-42C3-B697-B0512BED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Flask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E87D35-D1B7-489D-B89F-53F576B69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直接使用 </a:t>
            </a:r>
            <a:r>
              <a:rPr lang="en-US" altLang="zh-TW" dirty="0"/>
              <a:t>pip </a:t>
            </a:r>
            <a:r>
              <a:rPr lang="zh-TW" altLang="en-US" dirty="0"/>
              <a:t>進行安裝</a:t>
            </a:r>
            <a:endParaRPr lang="en-US" altLang="zh-TW" dirty="0"/>
          </a:p>
          <a:p>
            <a:pPr lvl="1"/>
            <a:r>
              <a:rPr lang="en-US" altLang="zh-TW" dirty="0"/>
              <a:t>pip install Flask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300DC7-12C1-485B-8214-40B118B2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66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54679-477F-4202-A68B-00CB572C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BFF43-9639-49DF-820B-21435009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一個簡單的 </a:t>
            </a:r>
            <a:r>
              <a:rPr lang="en-US" altLang="zh-TW" dirty="0"/>
              <a:t>Hello World</a:t>
            </a:r>
            <a:r>
              <a:rPr lang="zh-TW" altLang="en-US" dirty="0"/>
              <a:t> 範例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FE521B-1139-4B31-8189-24C26933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9D59F6-E8F9-4744-9918-04D02926D512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75EDEC-4897-401F-867F-2361DF2CDDD0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app = Flask(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__name__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hello_world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'Hello, World!'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CB78170-B134-45A5-A5AA-E4F6274BF44C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289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C3330-F0D9-41D3-9E5A-018002A4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範例不會動？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DA696-B117-456C-B991-6562F090B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如何執行？</a:t>
            </a:r>
            <a:endParaRPr lang="en-US" altLang="zh-TW" dirty="0"/>
          </a:p>
          <a:p>
            <a:r>
              <a:rPr lang="en-US" altLang="zh-TW" dirty="0"/>
              <a:t>python main.py</a:t>
            </a:r>
          </a:p>
          <a:p>
            <a:r>
              <a:rPr lang="zh-TW" altLang="en-US" dirty="0"/>
              <a:t>然後</a:t>
            </a:r>
            <a:r>
              <a:rPr lang="en-US" altLang="zh-TW" dirty="0"/>
              <a:t>…</a:t>
            </a:r>
            <a:r>
              <a:rPr lang="zh-TW" altLang="en-US" dirty="0"/>
              <a:t>沒反應？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F88FA3-1958-486E-8480-067E5B23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479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36CBCDE-C06C-4CB6-A850-AE3FC006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altLang="zh-TW" dirty="0"/>
              <a:t>Flask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B60308B-42A0-45CD-8177-7D7E444A2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4CD87C-DBBE-4310-B53E-5DEA98B6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64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C60EB92-AC1A-4A90-946E-32E59B8F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altLang="zh-TW" dirty="0"/>
              <a:t>Flask </a:t>
            </a:r>
            <a:r>
              <a:rPr lang="zh-TW" altLang="en-US" dirty="0"/>
              <a:t>的方法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C4CDCA-376E-47BB-A6CD-D2A1F063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flask </a:t>
            </a:r>
            <a:r>
              <a:rPr lang="zh-TW" altLang="en-US" dirty="0"/>
              <a:t>指令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python </a:t>
            </a:r>
            <a:r>
              <a:rPr lang="zh-TW" altLang="en-US" dirty="0"/>
              <a:t>指令啟動 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為 </a:t>
            </a:r>
            <a:r>
              <a:rPr lang="en-US" altLang="zh-TW" dirty="0"/>
              <a:t>flask </a:t>
            </a:r>
            <a:r>
              <a:rPr lang="zh-TW" altLang="en-US" dirty="0"/>
              <a:t>撰寫主程式（不推薦）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AE31B9-4DCC-474C-BF19-AD0973C3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01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69D44-C566-45FD-84B2-990C7AA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flask 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FB64CA-1A28-4E60-986F-AFE8B564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使用環境變數 </a:t>
            </a:r>
            <a:r>
              <a:rPr lang="en-US" altLang="zh-TW" dirty="0"/>
              <a:t>FLASK_APP</a:t>
            </a:r>
            <a:r>
              <a:rPr lang="zh-TW" altLang="en-US" dirty="0"/>
              <a:t> 設定執行對象</a:t>
            </a:r>
            <a:endParaRPr lang="en-US" altLang="zh-TW" dirty="0"/>
          </a:p>
          <a:p>
            <a:pPr lvl="1"/>
            <a:r>
              <a:rPr lang="en-US" altLang="zh-TW" dirty="0" err="1"/>
              <a:t>Lunux</a:t>
            </a:r>
            <a:r>
              <a:rPr lang="zh-TW" altLang="en-US" dirty="0"/>
              <a:t>、</a:t>
            </a:r>
            <a:r>
              <a:rPr lang="en-US" altLang="zh-TW" dirty="0"/>
              <a:t>Mac</a:t>
            </a:r>
            <a:r>
              <a:rPr lang="zh-TW" altLang="en-US" dirty="0"/>
              <a:t>（</a:t>
            </a:r>
            <a:r>
              <a:rPr lang="en-US" altLang="zh-TW" dirty="0"/>
              <a:t>Bash</a:t>
            </a:r>
            <a:r>
              <a:rPr lang="zh-TW" altLang="en-US" dirty="0"/>
              <a:t>）：</a:t>
            </a:r>
            <a:r>
              <a:rPr lang="en-US" altLang="zh-TW" dirty="0">
                <a:solidFill>
                  <a:srgbClr val="FFC000"/>
                </a:solidFill>
              </a:rPr>
              <a:t>export FLASK_APP=main.py</a:t>
            </a:r>
          </a:p>
          <a:p>
            <a:pPr lvl="1"/>
            <a:r>
              <a:rPr lang="en-US" altLang="zh-TW" dirty="0"/>
              <a:t>Windows CMD</a:t>
            </a:r>
            <a:r>
              <a:rPr lang="zh-TW" altLang="en-US" dirty="0"/>
              <a:t>：</a:t>
            </a:r>
            <a:r>
              <a:rPr lang="en-US" altLang="zh-TW" dirty="0">
                <a:solidFill>
                  <a:srgbClr val="FFC000"/>
                </a:solidFill>
              </a:rPr>
              <a:t>set FLASK_APP=main.py</a:t>
            </a:r>
          </a:p>
          <a:p>
            <a:pPr lvl="1"/>
            <a:r>
              <a:rPr lang="en-US" altLang="zh-TW" dirty="0"/>
              <a:t>Windows PowerShell</a:t>
            </a:r>
            <a:r>
              <a:rPr lang="zh-TW" altLang="en-US" dirty="0"/>
              <a:t>：</a:t>
            </a:r>
            <a:r>
              <a:rPr lang="en-US" altLang="zh-TW" dirty="0">
                <a:solidFill>
                  <a:srgbClr val="FFC000"/>
                </a:solidFill>
              </a:rPr>
              <a:t>$</a:t>
            </a:r>
            <a:r>
              <a:rPr lang="en-US" altLang="zh-TW" dirty="0" err="1">
                <a:solidFill>
                  <a:srgbClr val="FFC000"/>
                </a:solidFill>
              </a:rPr>
              <a:t>env:FLASK_APP</a:t>
            </a:r>
            <a:r>
              <a:rPr lang="en-US" altLang="zh-TW" dirty="0">
                <a:solidFill>
                  <a:srgbClr val="FFC000"/>
                </a:solidFill>
              </a:rPr>
              <a:t>="main.py"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flask </a:t>
            </a:r>
            <a:r>
              <a:rPr lang="zh-TW" altLang="en-US" dirty="0"/>
              <a:t>指令執行程式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flask run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53A068-3DC2-4FE0-960D-68FFE13C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20320C1-B899-43A0-8B16-B78F6009685F}"/>
              </a:ext>
            </a:extLst>
          </p:cNvPr>
          <p:cNvSpPr txBox="1">
            <a:spLocks/>
          </p:cNvSpPr>
          <p:nvPr/>
        </p:nvSpPr>
        <p:spPr>
          <a:xfrm>
            <a:off x="867830" y="449457"/>
            <a:ext cx="5222845" cy="5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cap="none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400" dirty="0"/>
              <a:t>執行 </a:t>
            </a:r>
            <a:r>
              <a:rPr lang="en-US" altLang="zh-TW" sz="2400" dirty="0"/>
              <a:t>Flask </a:t>
            </a:r>
            <a:r>
              <a:rPr lang="zh-TW" altLang="en-US" sz="2400" dirty="0"/>
              <a:t>的方法</a:t>
            </a:r>
            <a:r>
              <a:rPr lang="en-US" altLang="zh-TW" sz="2400" dirty="0"/>
              <a:t> ——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365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69D44-C566-45FD-84B2-990C7AA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python </a:t>
            </a:r>
            <a:r>
              <a:rPr lang="zh-TW" altLang="en-US" dirty="0"/>
              <a:t>指令啟動 </a:t>
            </a:r>
            <a:r>
              <a:rPr lang="en-US" altLang="zh-TW" dirty="0"/>
              <a:t>module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FB64CA-1A28-4E60-986F-AFE8B564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使用環境變數 </a:t>
            </a:r>
            <a:r>
              <a:rPr lang="en-US" altLang="zh-TW" dirty="0"/>
              <a:t>FLASK_APP</a:t>
            </a:r>
            <a:r>
              <a:rPr lang="zh-TW" altLang="en-US" dirty="0"/>
              <a:t> 設定執行對象</a:t>
            </a:r>
            <a:endParaRPr lang="en-US" altLang="zh-TW" dirty="0"/>
          </a:p>
          <a:p>
            <a:pPr lvl="1"/>
            <a:r>
              <a:rPr lang="en-US" altLang="zh-TW" dirty="0" err="1"/>
              <a:t>Lunux</a:t>
            </a:r>
            <a:r>
              <a:rPr lang="zh-TW" altLang="en-US" dirty="0"/>
              <a:t>、</a:t>
            </a:r>
            <a:r>
              <a:rPr lang="en-US" altLang="zh-TW" dirty="0"/>
              <a:t>Mac</a:t>
            </a:r>
            <a:r>
              <a:rPr lang="zh-TW" altLang="en-US" dirty="0"/>
              <a:t>（</a:t>
            </a:r>
            <a:r>
              <a:rPr lang="en-US" altLang="zh-TW" dirty="0"/>
              <a:t>Bash</a:t>
            </a:r>
            <a:r>
              <a:rPr lang="zh-TW" altLang="en-US" dirty="0"/>
              <a:t>）：</a:t>
            </a:r>
            <a:r>
              <a:rPr lang="en-US" altLang="zh-TW" dirty="0">
                <a:solidFill>
                  <a:srgbClr val="FFC000"/>
                </a:solidFill>
              </a:rPr>
              <a:t>export FLASK_APP=main.py</a:t>
            </a:r>
          </a:p>
          <a:p>
            <a:pPr lvl="1"/>
            <a:r>
              <a:rPr lang="en-US" altLang="zh-TW" dirty="0"/>
              <a:t>Windows CMD</a:t>
            </a:r>
            <a:r>
              <a:rPr lang="zh-TW" altLang="en-US" dirty="0"/>
              <a:t>：</a:t>
            </a:r>
            <a:r>
              <a:rPr lang="en-US" altLang="zh-TW" dirty="0">
                <a:solidFill>
                  <a:srgbClr val="FFC000"/>
                </a:solidFill>
              </a:rPr>
              <a:t>set FLASK_APP=main.py</a:t>
            </a:r>
          </a:p>
          <a:p>
            <a:pPr lvl="1"/>
            <a:r>
              <a:rPr lang="en-US" altLang="zh-TW" dirty="0"/>
              <a:t>Windows PowerShell</a:t>
            </a:r>
            <a:r>
              <a:rPr lang="zh-TW" altLang="en-US" dirty="0"/>
              <a:t>：</a:t>
            </a:r>
            <a:r>
              <a:rPr lang="en-US" altLang="zh-TW" dirty="0">
                <a:solidFill>
                  <a:srgbClr val="FFC000"/>
                </a:solidFill>
              </a:rPr>
              <a:t>$</a:t>
            </a:r>
            <a:r>
              <a:rPr lang="en-US" altLang="zh-TW" dirty="0" err="1">
                <a:solidFill>
                  <a:srgbClr val="FFC000"/>
                </a:solidFill>
              </a:rPr>
              <a:t>env:FLASK_APP</a:t>
            </a:r>
            <a:r>
              <a:rPr lang="en-US" altLang="zh-TW" dirty="0">
                <a:solidFill>
                  <a:srgbClr val="FFC000"/>
                </a:solidFill>
              </a:rPr>
              <a:t>="main.py"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python </a:t>
            </a:r>
            <a:r>
              <a:rPr lang="zh-TW" altLang="en-US" dirty="0"/>
              <a:t>指令啟動 </a:t>
            </a:r>
            <a:r>
              <a:rPr lang="en-US" altLang="zh-TW" dirty="0"/>
              <a:t>flask </a:t>
            </a:r>
            <a:r>
              <a:rPr lang="zh-TW" altLang="en-US" dirty="0"/>
              <a:t>執行程式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python -m flask run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53A068-3DC2-4FE0-960D-68FFE13C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20320C1-B899-43A0-8B16-B78F6009685F}"/>
              </a:ext>
            </a:extLst>
          </p:cNvPr>
          <p:cNvSpPr txBox="1">
            <a:spLocks/>
          </p:cNvSpPr>
          <p:nvPr/>
        </p:nvSpPr>
        <p:spPr>
          <a:xfrm>
            <a:off x="867830" y="449457"/>
            <a:ext cx="5222845" cy="5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cap="none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400" dirty="0"/>
              <a:t>執行 </a:t>
            </a:r>
            <a:r>
              <a:rPr lang="en-US" altLang="zh-TW" sz="2400" dirty="0"/>
              <a:t>Flask </a:t>
            </a:r>
            <a:r>
              <a:rPr lang="zh-TW" altLang="en-US" sz="2400" dirty="0"/>
              <a:t>的方法</a:t>
            </a:r>
            <a:r>
              <a:rPr lang="en-US" altLang="zh-TW" sz="2400" dirty="0"/>
              <a:t> ——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632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0EEDA1C-F63F-4D59-A8C6-542B8ED0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稍微複習一下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CDEC171-0470-4A29-AFA0-EEE4671DF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3C852C-0C12-42BC-B3E7-D125DBA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4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69D44-C566-45FD-84B2-990C7AA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 </a:t>
            </a:r>
            <a:r>
              <a:rPr lang="en-US" altLang="zh-TW" dirty="0"/>
              <a:t>flask </a:t>
            </a:r>
            <a:r>
              <a:rPr lang="zh-TW" altLang="en-US" dirty="0"/>
              <a:t>撰寫主程式（不推薦）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FB64CA-1A28-4E60-986F-AFE8B564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main.py </a:t>
            </a:r>
            <a:r>
              <a:rPr lang="zh-TW" altLang="en-US" dirty="0"/>
              <a:t>中加入主程式區段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python </a:t>
            </a:r>
            <a:r>
              <a:rPr lang="zh-TW" altLang="en-US" dirty="0"/>
              <a:t>指令執行 </a:t>
            </a:r>
            <a:r>
              <a:rPr lang="en-US" altLang="zh-TW" dirty="0"/>
              <a:t>main.py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python main.py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53A068-3DC2-4FE0-960D-68FFE13C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20320C1-B899-43A0-8B16-B78F6009685F}"/>
              </a:ext>
            </a:extLst>
          </p:cNvPr>
          <p:cNvSpPr txBox="1">
            <a:spLocks/>
          </p:cNvSpPr>
          <p:nvPr/>
        </p:nvSpPr>
        <p:spPr>
          <a:xfrm>
            <a:off x="867830" y="449457"/>
            <a:ext cx="5222845" cy="5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cap="none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400" dirty="0"/>
              <a:t>執行 </a:t>
            </a:r>
            <a:r>
              <a:rPr lang="en-US" altLang="zh-TW" sz="2400" dirty="0"/>
              <a:t>Flask </a:t>
            </a:r>
            <a:r>
              <a:rPr lang="zh-TW" altLang="en-US" sz="2400" dirty="0"/>
              <a:t>的方法</a:t>
            </a:r>
            <a:r>
              <a:rPr lang="en-US" altLang="zh-TW" sz="2400" dirty="0"/>
              <a:t> ——</a:t>
            </a:r>
            <a:endParaRPr lang="zh-TW" altLang="en-US" sz="24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BD56284-47EC-4BCA-AA24-5F9388483160}"/>
              </a:ext>
            </a:extLst>
          </p:cNvPr>
          <p:cNvGrpSpPr/>
          <p:nvPr/>
        </p:nvGrpSpPr>
        <p:grpSpPr>
          <a:xfrm>
            <a:off x="1195402" y="2735988"/>
            <a:ext cx="9790545" cy="1136194"/>
            <a:chOff x="1220311" y="2780145"/>
            <a:chExt cx="9790545" cy="113619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CD1435-8B9F-4108-BB1F-B1E79225DFC8}"/>
                </a:ext>
              </a:extLst>
            </p:cNvPr>
            <p:cNvSpPr/>
            <p:nvPr/>
          </p:nvSpPr>
          <p:spPr>
            <a:xfrm>
              <a:off x="1220311" y="3029978"/>
              <a:ext cx="9790545" cy="88636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__name__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==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'__main__'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app.run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B1BB77-4CC7-472C-A3D8-DC3EA4629BC7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12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740F5-1679-4AE4-BB00-5D913622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FLASK_APP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67350A-9445-423D-A755-401696BA2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其實不只可以寫檔名</a:t>
            </a:r>
            <a:endParaRPr lang="en-US" altLang="zh-TW" dirty="0">
              <a:hlinkClick r:id="rId2"/>
            </a:endParaRPr>
          </a:p>
          <a:p>
            <a:r>
              <a:rPr lang="en-US" altLang="zh-TW" dirty="0">
                <a:hlinkClick r:id="rId2"/>
              </a:rPr>
              <a:t>https://flask.palletsprojects.com/en/1.1.x/cli/#application-discovery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8D7F41-E277-49C8-B905-A785BEAD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88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B6645-8283-42DB-87AE-D7C8A507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執行起來的樣子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8393C4-C340-481F-862B-8A5A0BDF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可以看到 </a:t>
            </a:r>
            <a:r>
              <a:rPr lang="en-US" altLang="zh-TW" dirty="0"/>
              <a:t>Flask </a:t>
            </a:r>
            <a:r>
              <a:rPr lang="zh-TW" altLang="en-US" dirty="0"/>
              <a:t>啟動在哪個 </a:t>
            </a:r>
            <a:r>
              <a:rPr lang="en-US" altLang="zh-TW" dirty="0"/>
              <a:t>host </a:t>
            </a:r>
            <a:r>
              <a:rPr lang="zh-TW" altLang="en-US" dirty="0"/>
              <a:t>和 </a:t>
            </a:r>
            <a:r>
              <a:rPr lang="en-US" altLang="zh-TW" dirty="0"/>
              <a:t>port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D02118-9B9F-4EA6-9C3E-AEE704E2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2801B33-A668-45CA-85DA-9A507861F22B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4E7431A-8969-4218-A443-9C46ED485A83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/>
                <a:t> * Serving Flask app "main" (lazy loading)</a:t>
              </a:r>
            </a:p>
            <a:p>
              <a:r>
                <a:rPr lang="en-US" altLang="zh-TW" dirty="0"/>
                <a:t> * Environment: production</a:t>
              </a:r>
            </a:p>
            <a:p>
              <a:r>
                <a:rPr lang="en-US" altLang="zh-TW" dirty="0"/>
                <a:t>   </a:t>
              </a:r>
              <a:r>
                <a:rPr lang="en-US" altLang="zh-TW" dirty="0">
                  <a:solidFill>
                    <a:srgbClr val="FF0000"/>
                  </a:solidFill>
                </a:rPr>
                <a:t>WARNING: This is a development server. Do not use it in a production deployment.</a:t>
              </a:r>
            </a:p>
            <a:p>
              <a:r>
                <a:rPr lang="en-US" altLang="zh-TW" dirty="0"/>
                <a:t>   Use a production WSGI server instead.</a:t>
              </a:r>
            </a:p>
            <a:p>
              <a:r>
                <a:rPr lang="en-US" altLang="zh-TW" dirty="0"/>
                <a:t> * Debug mode: off</a:t>
              </a:r>
            </a:p>
            <a:p>
              <a:r>
                <a:rPr lang="en-US" altLang="zh-TW" dirty="0"/>
                <a:t> * Running on http://127.0.0.1:5000/ (Press CTRL+C to quit)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D30AECB-801A-453A-8991-F254F31BF4FC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175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1685D-92DD-41DB-BA9C-BD1E2FC8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切換至開發模式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35889-C26B-4380-A5BA-0F01E9DE2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將環境變數 </a:t>
            </a:r>
            <a:r>
              <a:rPr lang="en-US" altLang="zh-TW" dirty="0"/>
              <a:t>FLASK_ENV </a:t>
            </a:r>
            <a:r>
              <a:rPr lang="zh-TW" altLang="en-US" dirty="0"/>
              <a:t>設定為 </a:t>
            </a:r>
            <a:r>
              <a:rPr lang="en-US" altLang="zh-TW" dirty="0"/>
              <a:t>development</a:t>
            </a:r>
          </a:p>
          <a:p>
            <a:pPr lvl="1"/>
            <a:r>
              <a:rPr lang="en-US" altLang="zh-TW" dirty="0" err="1"/>
              <a:t>Lunux</a:t>
            </a:r>
            <a:r>
              <a:rPr lang="zh-TW" altLang="en-US" dirty="0"/>
              <a:t>、</a:t>
            </a:r>
            <a:r>
              <a:rPr lang="en-US" altLang="zh-TW" dirty="0"/>
              <a:t>Mac</a:t>
            </a:r>
            <a:r>
              <a:rPr lang="zh-TW" altLang="en-US" dirty="0"/>
              <a:t>（</a:t>
            </a:r>
            <a:r>
              <a:rPr lang="en-US" altLang="zh-TW" dirty="0"/>
              <a:t>Bash</a:t>
            </a:r>
            <a:r>
              <a:rPr lang="zh-TW" altLang="en-US" dirty="0"/>
              <a:t>）：</a:t>
            </a:r>
            <a:r>
              <a:rPr lang="en-US" altLang="zh-TW" dirty="0">
                <a:solidFill>
                  <a:srgbClr val="FFC000"/>
                </a:solidFill>
              </a:rPr>
              <a:t>export FLASK_ENV=development</a:t>
            </a:r>
          </a:p>
          <a:p>
            <a:pPr lvl="1"/>
            <a:r>
              <a:rPr lang="en-US" altLang="zh-TW" dirty="0"/>
              <a:t>Windows CMD</a:t>
            </a:r>
            <a:r>
              <a:rPr lang="zh-TW" altLang="en-US" dirty="0"/>
              <a:t>：</a:t>
            </a:r>
            <a:r>
              <a:rPr lang="en-US" altLang="zh-TW" dirty="0">
                <a:solidFill>
                  <a:srgbClr val="FFC000"/>
                </a:solidFill>
              </a:rPr>
              <a:t>set FLASK_ENV=development</a:t>
            </a:r>
          </a:p>
          <a:p>
            <a:pPr lvl="1"/>
            <a:r>
              <a:rPr lang="en-US" altLang="zh-TW" dirty="0"/>
              <a:t>Windows PowerShell</a:t>
            </a:r>
            <a:r>
              <a:rPr lang="zh-TW" altLang="en-US" dirty="0"/>
              <a:t>：</a:t>
            </a:r>
            <a:r>
              <a:rPr lang="en-US" altLang="zh-TW" dirty="0">
                <a:solidFill>
                  <a:srgbClr val="FFC000"/>
                </a:solidFill>
              </a:rPr>
              <a:t>$</a:t>
            </a:r>
            <a:r>
              <a:rPr lang="en-US" altLang="zh-TW" dirty="0" err="1">
                <a:solidFill>
                  <a:srgbClr val="FFC000"/>
                </a:solidFill>
              </a:rPr>
              <a:t>env:FLASK_ENV</a:t>
            </a:r>
            <a:r>
              <a:rPr lang="en-US" altLang="zh-TW" dirty="0">
                <a:solidFill>
                  <a:srgbClr val="FFC000"/>
                </a:solidFill>
              </a:rPr>
              <a:t>="development"</a:t>
            </a:r>
          </a:p>
          <a:p>
            <a:r>
              <a:rPr lang="zh-TW" altLang="en-US" dirty="0"/>
              <a:t>重新啟動 </a:t>
            </a:r>
            <a:r>
              <a:rPr lang="en-US" altLang="zh-TW" dirty="0"/>
              <a:t>flask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flask run</a:t>
            </a:r>
          </a:p>
          <a:p>
            <a:r>
              <a:rPr lang="zh-TW" altLang="en-US" dirty="0"/>
              <a:t>僅適用於指令列執行的方案，</a:t>
            </a:r>
            <a:r>
              <a:rPr lang="en-US" altLang="zh-TW" dirty="0" err="1"/>
              <a:t>app.run</a:t>
            </a:r>
            <a:r>
              <a:rPr lang="en-US" altLang="zh-TW" dirty="0"/>
              <a:t>()</a:t>
            </a:r>
            <a:r>
              <a:rPr lang="zh-TW" altLang="en-US" dirty="0"/>
              <a:t> 的方案不適用</a:t>
            </a:r>
          </a:p>
          <a:p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9C86E0-4632-4571-827D-FF303796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480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B6645-8283-42DB-87AE-D7C8A507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在開發模式執行起來的樣子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8393C4-C340-481F-862B-8A5A0BDF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可以看到 </a:t>
            </a:r>
            <a:r>
              <a:rPr lang="en-US" altLang="zh-TW" dirty="0"/>
              <a:t>Flask </a:t>
            </a:r>
            <a:r>
              <a:rPr lang="zh-TW" altLang="en-US" dirty="0"/>
              <a:t>啟動在哪個 </a:t>
            </a:r>
            <a:r>
              <a:rPr lang="en-US" altLang="zh-TW" dirty="0"/>
              <a:t>host </a:t>
            </a:r>
            <a:r>
              <a:rPr lang="zh-TW" altLang="en-US" dirty="0"/>
              <a:t>和 </a:t>
            </a:r>
            <a:r>
              <a:rPr lang="en-US" altLang="zh-TW" dirty="0"/>
              <a:t>port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D02118-9B9F-4EA6-9C3E-AEE704E2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2801B33-A668-45CA-85DA-9A507861F22B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4E7431A-8969-4218-A443-9C46ED485A83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/>
                <a:t> * Serving Flask app "main.py" (lazy loading)</a:t>
              </a:r>
            </a:p>
            <a:p>
              <a:r>
                <a:rPr lang="en-US" altLang="zh-TW" dirty="0"/>
                <a:t> * Environment: development</a:t>
              </a:r>
            </a:p>
            <a:p>
              <a:r>
                <a:rPr lang="en-US" altLang="zh-TW" dirty="0"/>
                <a:t> * Debug mode: on</a:t>
              </a:r>
            </a:p>
            <a:p>
              <a:r>
                <a:rPr lang="en-US" altLang="zh-TW" dirty="0"/>
                <a:t> * Restarting with stat</a:t>
              </a:r>
            </a:p>
            <a:p>
              <a:r>
                <a:rPr lang="en-US" altLang="zh-TW" dirty="0"/>
                <a:t> * Debugger is active!</a:t>
              </a:r>
            </a:p>
            <a:p>
              <a:r>
                <a:rPr lang="en-US" altLang="zh-TW" dirty="0"/>
                <a:t> * Debugger PIN: 180-780-421</a:t>
              </a:r>
            </a:p>
            <a:p>
              <a:r>
                <a:rPr lang="en-US" altLang="zh-TW" dirty="0"/>
                <a:t> * Running on http://127.0.0.1:5000/ (Press CTRL+C to quit)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D30AECB-801A-453A-8991-F254F31BF4FC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225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CD5968-6027-4A2A-81A1-A9F1C175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1E108-4401-4C6E-A00E-EB577E05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自動設定：</a:t>
            </a:r>
            <a:endParaRPr lang="en-US" altLang="zh-TW" dirty="0"/>
          </a:p>
          <a:p>
            <a:pPr lvl="1"/>
            <a:r>
              <a:rPr lang="zh-TW" altLang="en-US" dirty="0"/>
              <a:t>啟動 </a:t>
            </a:r>
            <a:r>
              <a:rPr lang="en-US" altLang="zh-TW" dirty="0"/>
              <a:t>Debug </a:t>
            </a:r>
            <a:r>
              <a:rPr lang="zh-TW" altLang="en-US" dirty="0"/>
              <a:t>模式（較詳細的 </a:t>
            </a:r>
            <a:r>
              <a:rPr lang="en-US" altLang="zh-TW" dirty="0"/>
              <a:t>log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啟動存檔自動重新載入</a:t>
            </a:r>
            <a:endParaRPr lang="en-US" altLang="zh-TW" dirty="0"/>
          </a:p>
          <a:p>
            <a:pPr lvl="1"/>
            <a:r>
              <a:rPr lang="zh-TW" altLang="en-US" dirty="0"/>
              <a:t>啟動 </a:t>
            </a:r>
            <a:r>
              <a:rPr lang="en-US" altLang="zh-TW" dirty="0"/>
              <a:t>Debugger</a:t>
            </a:r>
            <a:r>
              <a:rPr lang="zh-TW" altLang="en-US" dirty="0"/>
              <a:t>（頁面出錯時，直接顯示詳細資訊）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E3A63D-6890-44CB-9313-2E939865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108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0041F-27E3-4173-A705-B2E1CC5B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除錯模式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F6678E-EDD4-4F0D-8A83-E49044EE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如果不想使用開發環境，只想開啟除錯模式，可使用環境變數</a:t>
            </a:r>
            <a:endParaRPr lang="en-US" altLang="zh-TW" dirty="0"/>
          </a:p>
          <a:p>
            <a:r>
              <a:rPr lang="zh-TW" altLang="en-US" dirty="0"/>
              <a:t>將 </a:t>
            </a:r>
            <a:r>
              <a:rPr lang="en-US" altLang="zh-TW" dirty="0">
                <a:solidFill>
                  <a:srgbClr val="FFC000"/>
                </a:solidFill>
              </a:rPr>
              <a:t>FLASK_DEBUG</a:t>
            </a:r>
            <a:r>
              <a:rPr lang="zh-TW" altLang="en-US" dirty="0"/>
              <a:t> 設為 </a:t>
            </a:r>
            <a:r>
              <a:rPr lang="en-US" altLang="zh-TW" dirty="0">
                <a:solidFill>
                  <a:srgbClr val="FFC000"/>
                </a:solidFill>
              </a:rPr>
              <a:t>1</a:t>
            </a:r>
            <a:r>
              <a:rPr lang="en-US" altLang="zh-TW" dirty="0">
                <a:solidFill>
                  <a:srgbClr val="FFFFFF"/>
                </a:solidFill>
              </a:rPr>
              <a:t> </a:t>
            </a:r>
            <a:r>
              <a:rPr lang="zh-TW" altLang="en-US" dirty="0">
                <a:solidFill>
                  <a:srgbClr val="FFFFFF"/>
                </a:solidFill>
              </a:rPr>
              <a:t>即可</a:t>
            </a:r>
            <a:endParaRPr lang="en-US" altLang="zh-TW" dirty="0">
              <a:solidFill>
                <a:srgbClr val="FFFFFF"/>
              </a:solidFill>
            </a:endParaRP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9EB1B2-D773-43AE-A6E2-E38A10E2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716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08F0BB5-DC1A-40CD-858D-3A4E94CF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&amp; Port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90B927B-92C8-4061-BFA5-91BC18213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96AD62-55CA-439E-95CD-497F176A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113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1692093-BA64-4D0B-97C1-468B3B15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&amp; Port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A6AFC2-3DB6-4B9C-B707-71ED4F24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Host</a:t>
            </a:r>
            <a:r>
              <a:rPr lang="zh-TW" altLang="en-US" dirty="0"/>
              <a:t>：允許訪問的主機 </a:t>
            </a:r>
            <a:r>
              <a:rPr lang="en-US" altLang="zh-TW" dirty="0"/>
              <a:t>IP</a:t>
            </a:r>
            <a:r>
              <a:rPr lang="zh-TW" altLang="en-US" dirty="0"/>
              <a:t>，預設為 </a:t>
            </a:r>
            <a:r>
              <a:rPr lang="en-US" altLang="zh-TW" dirty="0">
                <a:solidFill>
                  <a:srgbClr val="FFC000"/>
                </a:solidFill>
              </a:rPr>
              <a:t>127.0.0.1</a:t>
            </a:r>
            <a:r>
              <a:rPr lang="zh-TW" altLang="en-US" dirty="0"/>
              <a:t>（本機）</a:t>
            </a:r>
            <a:br>
              <a:rPr lang="en-US" altLang="zh-TW" dirty="0"/>
            </a:br>
            <a:r>
              <a:rPr lang="zh-TW" altLang="en-US" dirty="0"/>
              <a:t>設定為 </a:t>
            </a:r>
            <a:r>
              <a:rPr lang="en-US" altLang="zh-TW" dirty="0">
                <a:solidFill>
                  <a:srgbClr val="FFC000"/>
                </a:solidFill>
              </a:rPr>
              <a:t>0.0.0.0</a:t>
            </a:r>
            <a:r>
              <a:rPr lang="zh-TW" altLang="en-US" dirty="0"/>
              <a:t> 則為任意主機</a:t>
            </a:r>
            <a:endParaRPr lang="en-US" altLang="zh-TW" dirty="0"/>
          </a:p>
          <a:p>
            <a:r>
              <a:rPr lang="en-US" altLang="zh-TW" dirty="0"/>
              <a:t>Port</a:t>
            </a:r>
            <a:r>
              <a:rPr lang="zh-TW" altLang="en-US" dirty="0"/>
              <a:t>：執行服務的 </a:t>
            </a:r>
            <a:r>
              <a:rPr lang="en-US" altLang="zh-TW" dirty="0"/>
              <a:t>Port</a:t>
            </a:r>
            <a:r>
              <a:rPr lang="zh-TW" altLang="en-US" dirty="0"/>
              <a:t>，預設為 </a:t>
            </a:r>
            <a:r>
              <a:rPr lang="en-US" altLang="zh-TW" dirty="0">
                <a:solidFill>
                  <a:srgbClr val="FFC000"/>
                </a:solidFill>
              </a:rPr>
              <a:t>5000</a:t>
            </a:r>
          </a:p>
          <a:p>
            <a:r>
              <a:rPr lang="zh-TW" altLang="en-US" dirty="0"/>
              <a:t>直接以參數傳入即可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flask run --host=0.0.0.0 --port=5001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6E2BF9-4D8B-4D95-8F12-F7E36E4E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09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538C6ED-5414-449B-A80D-789AC7E8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正式進入主題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D92D84C-B9B0-44AB-A23A-1353EFA6B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F6635-A6AC-47A4-B533-18A1DE57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62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D0DBA-B7B6-4FDD-ABFB-0153C4C8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Application Framework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D9A10-863D-46CB-899C-BCEDE92E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用來支援動態網站、網站應用程式、網路服務平台的開發</a:t>
            </a:r>
            <a:endParaRPr lang="en-US" altLang="zh-TW" dirty="0"/>
          </a:p>
          <a:p>
            <a:r>
              <a:rPr lang="zh-TW" altLang="en-US" dirty="0"/>
              <a:t>減輕開發時共通性活動的工作負荷，提升程式碼的可重用性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E9DDDD-14EA-4A4B-9BE8-F5AC92A0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464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54679-477F-4202-A68B-00CB572C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再看一次範例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BFF43-9639-49DF-820B-21435009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一個簡單的 </a:t>
            </a:r>
            <a:r>
              <a:rPr lang="en-US" altLang="zh-TW" dirty="0"/>
              <a:t>Hello World</a:t>
            </a:r>
            <a:r>
              <a:rPr lang="zh-TW" altLang="en-US" dirty="0"/>
              <a:t> 範例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FE521B-1139-4B31-8189-24C26933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30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9D59F6-E8F9-4744-9918-04D02926D512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75EDEC-4897-401F-867F-2361DF2CDDD0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app = Flask(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__name__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hello_world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'Hello, World!'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CB78170-B134-45A5-A5AA-E4F6274BF44C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4824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54679-477F-4202-A68B-00CB572C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BFF43-9639-49DF-820B-21435009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試著加上新的路由（</a:t>
            </a:r>
            <a:r>
              <a:rPr lang="en-US" altLang="zh-TW" dirty="0"/>
              <a:t>Route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FE521B-1139-4B31-8189-24C26933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31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9D59F6-E8F9-4744-9918-04D02926D512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75EDEC-4897-401F-867F-2361DF2CDDD0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'/hello'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hello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'Hello!'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CB78170-B134-45A5-A5AA-E4F6274BF44C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707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54679-477F-4202-A68B-00CB572C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BFF43-9639-49DF-820B-21435009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試著加上參數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FE521B-1139-4B31-8189-24C26933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32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9D59F6-E8F9-4744-9918-04D02926D512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75EDEC-4897-401F-867F-2361DF2CDDD0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'/hello/&lt;name&gt;'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hello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'Hello,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{}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!'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.format(name)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CB78170-B134-45A5-A5AA-E4F6274BF44C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3469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54679-477F-4202-A68B-00CB572C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BFF43-9639-49DF-820B-21435009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同一個 </a:t>
            </a:r>
            <a:r>
              <a:rPr lang="en-US" altLang="zh-TW" dirty="0"/>
              <a:t>function </a:t>
            </a:r>
            <a:r>
              <a:rPr lang="zh-TW" altLang="en-US" dirty="0"/>
              <a:t>可套用多組路由</a:t>
            </a:r>
            <a:endParaRPr lang="en-US" altLang="zh-TW" dirty="0"/>
          </a:p>
          <a:p>
            <a:r>
              <a:rPr lang="zh-TW" altLang="en-US" dirty="0"/>
              <a:t>為參數加上預設值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FE521B-1139-4B31-8189-24C26933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33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9D59F6-E8F9-4744-9918-04D02926D512}"/>
              </a:ext>
            </a:extLst>
          </p:cNvPr>
          <p:cNvGrpSpPr/>
          <p:nvPr/>
        </p:nvGrpSpPr>
        <p:grpSpPr>
          <a:xfrm>
            <a:off x="1195402" y="3335428"/>
            <a:ext cx="9790545" cy="2841852"/>
            <a:chOff x="1220311" y="2780145"/>
            <a:chExt cx="9790545" cy="284185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75EDEC-4897-401F-867F-2361DF2CDDD0}"/>
                </a:ext>
              </a:extLst>
            </p:cNvPr>
            <p:cNvSpPr/>
            <p:nvPr/>
          </p:nvSpPr>
          <p:spPr>
            <a:xfrm>
              <a:off x="1220311" y="3029978"/>
              <a:ext cx="9790545" cy="259201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'/hello'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defaults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={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'Someone'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})</a:t>
              </a:r>
            </a:p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'/hello/&lt;name&gt;'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hello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'Hello,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{}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!'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.format(name)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CB78170-B134-45A5-A5AA-E4F6274BF44C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333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54679-477F-4202-A68B-00CB572C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 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BFF43-9639-49DF-820B-21435009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可透過參數指定 </a:t>
            </a:r>
            <a:r>
              <a:rPr lang="en-US" altLang="zh-TW" dirty="0"/>
              <a:t>HTTP </a:t>
            </a:r>
            <a:r>
              <a:rPr lang="zh-TW" altLang="en-US" dirty="0"/>
              <a:t>方法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FE521B-1139-4B31-8189-24C26933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9D59F6-E8F9-4744-9918-04D02926D512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75EDEC-4897-401F-867F-2361DF2CDDD0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methods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=[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'POST'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'GET'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])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hello_world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'Hello, World!'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CB78170-B134-45A5-A5AA-E4F6274BF44C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7227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54679-477F-4202-A68B-00CB572C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路由參數型態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BFF43-9639-49DF-820B-21435009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參數前面可指定允許接收受的型態（</a:t>
            </a:r>
            <a:r>
              <a:rPr lang="en-US" altLang="zh-TW" dirty="0"/>
              <a:t>string</a:t>
            </a:r>
            <a:r>
              <a:rPr lang="zh-TW" altLang="en-US" dirty="0"/>
              <a:t>、</a:t>
            </a:r>
            <a:r>
              <a:rPr lang="en-US" altLang="zh-TW" dirty="0"/>
              <a:t>int</a:t>
            </a:r>
            <a:r>
              <a:rPr lang="zh-TW" altLang="en-US" dirty="0"/>
              <a:t>、</a:t>
            </a:r>
            <a:r>
              <a:rPr lang="en-US" altLang="zh-TW" dirty="0"/>
              <a:t>float</a:t>
            </a:r>
            <a:r>
              <a:rPr lang="zh-TW" altLang="en-US" dirty="0"/>
              <a:t>、</a:t>
            </a:r>
            <a:r>
              <a:rPr lang="en-US" altLang="zh-TW" dirty="0"/>
              <a:t>path</a:t>
            </a:r>
            <a:r>
              <a:rPr lang="zh-TW" altLang="en-US" dirty="0"/>
              <a:t>）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FE521B-1139-4B31-8189-24C26933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35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9D59F6-E8F9-4744-9918-04D02926D512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75EDEC-4897-401F-867F-2361DF2CDDD0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'/&lt;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int:num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&gt;'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get_integer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'Integer: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{}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.format(num)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'/&lt;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float:num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&gt;'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get_float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'Float: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{}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.format(num)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CB78170-B134-45A5-A5AA-E4F6274BF44C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263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44D1D7A-E187-46D9-925C-F602B829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其他傳遞資料的方式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4EA2E23-A10C-4A1E-A124-5B3D63F05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6073E8-8570-4DC0-94B2-D05ED1E5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68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8834E-B2C5-422E-8348-5AA6BFC3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網址 </a:t>
            </a:r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10C6D-31B4-4F07-A997-E602403D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利用網址傳遞參數 </a:t>
            </a:r>
            <a:r>
              <a:rPr lang="en-US" altLang="zh-TW" dirty="0">
                <a:solidFill>
                  <a:srgbClr val="FFC000"/>
                </a:solidFill>
              </a:rPr>
              <a:t>/</a:t>
            </a:r>
            <a:r>
              <a:rPr lang="en-US" altLang="zh-TW" dirty="0" err="1">
                <a:solidFill>
                  <a:srgbClr val="FFC000"/>
                </a:solidFill>
              </a:rPr>
              <a:t>query?name</a:t>
            </a:r>
            <a:r>
              <a:rPr lang="en-US" altLang="zh-TW" dirty="0">
                <a:solidFill>
                  <a:srgbClr val="FFC000"/>
                </a:solidFill>
              </a:rPr>
              <a:t>=KID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D8D33B-5980-4FB1-A219-46EDCFAE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37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92BF500-8A2D-445D-B5BA-3D96600CF60B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2BD395B-5C4D-44DE-9BBB-C4F7D7BE6E46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Flask, request</a:t>
              </a:r>
              <a:endParaRPr lang="en-US" altLang="zh-TW" dirty="0">
                <a:solidFill>
                  <a:srgbClr val="DCDCAA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DCDCAA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'/query'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query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name =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request.args.get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'Hello, 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{}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!'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.format(name)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A59376-0720-47B3-95F5-AF6DEBB57548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9951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3AD79-5A9A-4F7D-B7DB-9A16CA86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E67AC-DC4B-4DC8-8608-EC399B2F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HTML </a:t>
            </a:r>
            <a:r>
              <a:rPr lang="zh-TW" altLang="en-US" dirty="0"/>
              <a:t>表單傳遞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E583ED-CEA8-4D07-83E7-08357DEF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38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8C08888-911A-441D-B62E-E1D4299B9174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8B6410A-2C10-4B7D-A2FD-2C23161E2810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'/form'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form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'''</a:t>
              </a:r>
              <a:endPara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       &lt;form method="POST" action="/process"&gt;</a:t>
              </a:r>
              <a:endPara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           &lt;label&gt;Input Name: &lt;input type="text" name="name"&gt;&lt;/label&gt;</a:t>
              </a:r>
              <a:endPara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           &lt;input type="submit" value="Submit"&gt;</a:t>
              </a:r>
              <a:endPara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       &lt;/form&gt;</a:t>
              </a:r>
              <a:endPara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    '''</a:t>
              </a:r>
              <a:b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b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'/process'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methods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=[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'POST'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])</a:t>
              </a:r>
            </a:p>
            <a:p>
              <a:r>
                <a:rPr lang="en-US" altLang="zh-TW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post_form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name = </a:t>
              </a:r>
              <a:r>
                <a:rPr lang="en-US" altLang="zh-TW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request.form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'Hello, </a:t>
              </a:r>
              <a:r>
                <a:rPr lang="en-US" altLang="zh-TW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{}</a:t>
              </a:r>
              <a:r>
                <a:rPr lang="en-US" altLang="zh-TW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!'</a:t>
              </a:r>
              <a:r>
                <a:rPr lang="en-US" altLang="zh-TW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.format(name)</a:t>
              </a:r>
            </a:p>
            <a:p>
              <a:endParaRPr lang="en-US" altLang="zh-TW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BDE6C5-4890-4B8A-A100-91D26AEA0A8A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main.py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971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D5ADDD3-EFB1-49B5-8113-F6D17C4D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8AB8FDE-66F4-4D11-80D0-A1746D1DC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058EBC-AF62-41FB-881A-FEA9D316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D0DBA-B7B6-4FDD-ABFB-0153C4C8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</a:t>
            </a:r>
            <a:r>
              <a:rPr lang="zh-TW" altLang="en-US" dirty="0"/>
              <a:t>應用框架常見功能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D9A10-863D-46CB-899C-BCEDE92E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資料庫存取介面</a:t>
            </a:r>
            <a:endParaRPr lang="en-US" altLang="zh-TW" dirty="0"/>
          </a:p>
          <a:p>
            <a:r>
              <a:rPr lang="zh-TW" altLang="en-US" dirty="0"/>
              <a:t>資料庫關連與對映、物件關聯對映</a:t>
            </a:r>
            <a:endParaRPr lang="en-US" altLang="zh-TW" dirty="0"/>
          </a:p>
          <a:p>
            <a:r>
              <a:rPr lang="zh-TW" altLang="en-US" dirty="0"/>
              <a:t>網頁模板系統</a:t>
            </a:r>
            <a:endParaRPr lang="en-US" altLang="zh-TW" dirty="0"/>
          </a:p>
          <a:p>
            <a:r>
              <a:rPr lang="zh-TW" altLang="en-US" dirty="0"/>
              <a:t>會話（</a:t>
            </a:r>
            <a:r>
              <a:rPr lang="en-US" altLang="zh-TW" dirty="0"/>
              <a:t>Session</a:t>
            </a:r>
            <a:r>
              <a:rPr lang="zh-TW" altLang="en-US" dirty="0"/>
              <a:t>）管理</a:t>
            </a:r>
            <a:endParaRPr lang="en-US" altLang="zh-TW" dirty="0"/>
          </a:p>
          <a:p>
            <a:r>
              <a:rPr lang="zh-TW" altLang="en-US" dirty="0"/>
              <a:t>網頁暫存（</a:t>
            </a:r>
            <a:r>
              <a:rPr lang="en-US" altLang="zh-TW" dirty="0"/>
              <a:t>Cache</a:t>
            </a:r>
            <a:r>
              <a:rPr lang="zh-TW" altLang="en-US" dirty="0"/>
              <a:t>）機制</a:t>
            </a:r>
            <a:endParaRPr lang="en-US" altLang="zh-TW" dirty="0"/>
          </a:p>
          <a:p>
            <a:r>
              <a:rPr lang="en-US" altLang="zh-TW" dirty="0"/>
              <a:t>MVC </a:t>
            </a:r>
            <a:r>
              <a:rPr lang="zh-TW" altLang="en-US" dirty="0"/>
              <a:t>之類的架構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E9DDDD-14EA-4A4B-9BE8-F5AC92A0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890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4BD3C-9C9B-4B2A-87DE-11043DDA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F1A4AF-86A8-4956-A93D-E2DB9216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前端通常是完整的 </a:t>
            </a:r>
            <a:r>
              <a:rPr lang="en-US" altLang="zh-TW" dirty="0"/>
              <a:t>HTML</a:t>
            </a:r>
          </a:p>
          <a:p>
            <a:r>
              <a:rPr lang="en-US" altLang="zh-TW" dirty="0"/>
              <a:t>HTML</a:t>
            </a:r>
            <a:r>
              <a:rPr lang="zh-TW" altLang="en-US" dirty="0"/>
              <a:t> 靠後端程式拼湊，無法使用程式碼上色功能、維護困難</a:t>
            </a:r>
            <a:endParaRPr lang="en-US" altLang="zh-TW" dirty="0"/>
          </a:p>
          <a:p>
            <a:r>
              <a:rPr lang="en-US" altLang="zh-TW" dirty="0"/>
              <a:t>Flask</a:t>
            </a:r>
            <a:r>
              <a:rPr lang="zh-TW" altLang="en-US" dirty="0"/>
              <a:t> 使用 </a:t>
            </a:r>
            <a:r>
              <a:rPr lang="en-US" altLang="zh-TW" dirty="0"/>
              <a:t>Jinja2 </a:t>
            </a:r>
            <a:r>
              <a:rPr lang="zh-TW" altLang="en-US" dirty="0"/>
              <a:t>模板引擎</a:t>
            </a:r>
            <a:endParaRPr lang="en-US" altLang="zh-TW" dirty="0"/>
          </a:p>
          <a:p>
            <a:r>
              <a:rPr lang="zh-TW" altLang="en-US" dirty="0"/>
              <a:t>模板預設放置於 </a:t>
            </a:r>
            <a:r>
              <a:rPr lang="en-US" altLang="zh-TW" dirty="0"/>
              <a:t>templates </a:t>
            </a:r>
            <a:r>
              <a:rPr lang="zh-TW" altLang="en-US" dirty="0"/>
              <a:t>資料夾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AF7E0B-BDDB-470A-813B-DD9CEF77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090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364FF-D5A7-431A-8112-6A4F2DA6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與模板引擎的最初接觸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032D6-ADFB-4D6E-BE44-482C6F9C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頁面內容往往由 </a:t>
            </a:r>
            <a:r>
              <a:rPr lang="en-US" altLang="zh-TW" dirty="0"/>
              <a:t>HTML</a:t>
            </a:r>
            <a:r>
              <a:rPr lang="zh-TW" altLang="en-US" dirty="0"/>
              <a:t> 構成，而不是純文字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C6F5F9-516C-454B-B96A-D71EB0FD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41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D6006AB-65A9-4983-8E7F-DBDC9A608DF8}"/>
              </a:ext>
            </a:extLst>
          </p:cNvPr>
          <p:cNvGrpSpPr/>
          <p:nvPr/>
        </p:nvGrpSpPr>
        <p:grpSpPr>
          <a:xfrm>
            <a:off x="1195402" y="2735988"/>
            <a:ext cx="9790545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9D804A2-C260-476B-A5F7-088F0F38F760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app = Flask(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__name__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'&lt;h1&gt;Hello, world!&lt;/h1&gt;'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418DF50-B0FC-4685-A8B3-B77A67BC2E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app.py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044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364FF-D5A7-431A-8112-6A4F2DA6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與模板引擎的最初接觸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032D6-ADFB-4D6E-BE44-482C6F9C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試著把 </a:t>
            </a:r>
            <a:r>
              <a:rPr lang="en-US" altLang="zh-TW" dirty="0"/>
              <a:t>HTML </a:t>
            </a:r>
            <a:r>
              <a:rPr lang="zh-TW" altLang="en-US" dirty="0"/>
              <a:t>移到 </a:t>
            </a:r>
            <a:r>
              <a:rPr lang="en-US" altLang="zh-TW" dirty="0"/>
              <a:t>index.html </a:t>
            </a:r>
            <a:r>
              <a:rPr lang="zh-TW" altLang="en-US" dirty="0"/>
              <a:t>檔案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C6F5F9-516C-454B-B96A-D71EB0FD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42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D6006AB-65A9-4983-8E7F-DBDC9A608DF8}"/>
              </a:ext>
            </a:extLst>
          </p:cNvPr>
          <p:cNvGrpSpPr/>
          <p:nvPr/>
        </p:nvGrpSpPr>
        <p:grpSpPr>
          <a:xfrm>
            <a:off x="1195403" y="2735988"/>
            <a:ext cx="5388278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9D804A2-C260-476B-A5F7-088F0F38F760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</a:t>
              </a: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render_template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app = Flask(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__name__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render_template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'index.html'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418DF50-B0FC-4685-A8B3-B77A67BC2E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app.py</a:t>
              </a:r>
              <a:endParaRPr lang="zh-TW" altLang="en-US" sz="1400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033EFC-7AA5-4C7B-84BC-AF3811F0BA3B}"/>
              </a:ext>
            </a:extLst>
          </p:cNvPr>
          <p:cNvGrpSpPr/>
          <p:nvPr/>
        </p:nvGrpSpPr>
        <p:grpSpPr>
          <a:xfrm>
            <a:off x="6803722" y="2735988"/>
            <a:ext cx="4087798" cy="3763995"/>
            <a:chOff x="1220311" y="2780145"/>
            <a:chExt cx="9790545" cy="376399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83AACFE-C45C-4C51-AFD1-7ED349A4AA21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h1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Hello, world!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h1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C6BD6CC-ABAB-4B0C-AF47-E0BE803E7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templates/index.html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97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364FF-D5A7-431A-8112-6A4F2DA6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傳遞變數到模板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032D6-ADFB-4D6E-BE44-482C6F9C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{{ }} </a:t>
            </a:r>
            <a:r>
              <a:rPr lang="zh-TW" altLang="en-US" dirty="0"/>
              <a:t>引用變數或表示式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C6F5F9-516C-454B-B96A-D71EB0FD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43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D6006AB-65A9-4983-8E7F-DBDC9A608DF8}"/>
              </a:ext>
            </a:extLst>
          </p:cNvPr>
          <p:cNvGrpSpPr/>
          <p:nvPr/>
        </p:nvGrpSpPr>
        <p:grpSpPr>
          <a:xfrm>
            <a:off x="159082" y="2644548"/>
            <a:ext cx="6739557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9D804A2-C260-476B-A5F7-088F0F38F760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</a:t>
              </a: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render_template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app = Flask(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__name__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'/hello'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'/hello/&lt;name&gt;'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hello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None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render_template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'hello.html'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=name)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418DF50-B0FC-4685-A8B3-B77A67BC2E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app.py</a:t>
              </a:r>
              <a:endParaRPr lang="zh-TW" altLang="en-US" sz="1400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033EFC-7AA5-4C7B-84BC-AF3811F0BA3B}"/>
              </a:ext>
            </a:extLst>
          </p:cNvPr>
          <p:cNvGrpSpPr/>
          <p:nvPr/>
        </p:nvGrpSpPr>
        <p:grpSpPr>
          <a:xfrm>
            <a:off x="7179758" y="2644548"/>
            <a:ext cx="4842512" cy="3763995"/>
            <a:chOff x="1220311" y="2780145"/>
            <a:chExt cx="9790545" cy="376399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83AACFE-C45C-4C51-AFD1-7ED349A4AA21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h1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Hello, {{ name }}!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h1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C6BD6CC-ABAB-4B0C-AF47-E0BE803E7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templates/index.html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7959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364FF-D5A7-431A-8112-6A4F2DA6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在模板中使用邏輯判斷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032D6-ADFB-4D6E-BE44-482C6F9C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{% %} </a:t>
            </a:r>
            <a:r>
              <a:rPr lang="zh-TW" altLang="en-US" dirty="0"/>
              <a:t>表控制敘述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C6F5F9-516C-454B-B96A-D71EB0FD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D6006AB-65A9-4983-8E7F-DBDC9A608DF8}"/>
              </a:ext>
            </a:extLst>
          </p:cNvPr>
          <p:cNvGrpSpPr/>
          <p:nvPr/>
        </p:nvGrpSpPr>
        <p:grpSpPr>
          <a:xfrm>
            <a:off x="159082" y="2644548"/>
            <a:ext cx="6739557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9D804A2-C260-476B-A5F7-088F0F38F760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</a:t>
              </a: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render_template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app = Flask(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__name__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'/hello'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'/hello/&lt;name&gt;'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hello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None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render_template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'hello.html'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=name)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418DF50-B0FC-4685-A8B3-B77A67BC2E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app.py</a:t>
              </a:r>
              <a:endParaRPr lang="zh-TW" altLang="en-US" sz="1400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033EFC-7AA5-4C7B-84BC-AF3811F0BA3B}"/>
              </a:ext>
            </a:extLst>
          </p:cNvPr>
          <p:cNvGrpSpPr/>
          <p:nvPr/>
        </p:nvGrpSpPr>
        <p:grpSpPr>
          <a:xfrm>
            <a:off x="7179758" y="2644548"/>
            <a:ext cx="4842512" cy="3763995"/>
            <a:chOff x="1220311" y="2780145"/>
            <a:chExt cx="9790545" cy="376399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83AACFE-C45C-4C51-AFD1-7ED349A4AA21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if name %}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h1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Hello, {{ name }}!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h1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else %}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h1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Hello!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h1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endif %}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C6BD6CC-ABAB-4B0C-AF47-E0BE803E7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templates/index.html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2377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364FF-D5A7-431A-8112-6A4F2DA6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在模板中使用迴圈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032D6-ADFB-4D6E-BE44-482C6F9C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{% %} </a:t>
            </a:r>
            <a:r>
              <a:rPr lang="zh-TW" altLang="en-US" dirty="0"/>
              <a:t>表控制敘述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C6F5F9-516C-454B-B96A-D71EB0FD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45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D6006AB-65A9-4983-8E7F-DBDC9A608DF8}"/>
              </a:ext>
            </a:extLst>
          </p:cNvPr>
          <p:cNvGrpSpPr/>
          <p:nvPr/>
        </p:nvGrpSpPr>
        <p:grpSpPr>
          <a:xfrm>
            <a:off x="159082" y="2644548"/>
            <a:ext cx="6739557" cy="3763995"/>
            <a:chOff x="1220311" y="2780145"/>
            <a:chExt cx="9790545" cy="3763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9D804A2-C260-476B-A5F7-088F0F38F760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</a:t>
              </a:r>
            </a:p>
            <a:p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flask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render_template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app = Flask(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__name__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'/loop'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TW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app.route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'/loop/&lt;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int:n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&gt;'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loop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3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render_template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'loop.html'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n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=n)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418DF50-B0FC-4685-A8B3-B77A67BC2E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app.py</a:t>
              </a:r>
              <a:endParaRPr lang="zh-TW" altLang="en-US" sz="1400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033EFC-7AA5-4C7B-84BC-AF3811F0BA3B}"/>
              </a:ext>
            </a:extLst>
          </p:cNvPr>
          <p:cNvGrpSpPr/>
          <p:nvPr/>
        </p:nvGrpSpPr>
        <p:grpSpPr>
          <a:xfrm>
            <a:off x="7179758" y="2644548"/>
            <a:ext cx="4842512" cy="3763995"/>
            <a:chOff x="1220311" y="2780145"/>
            <a:chExt cx="9790545" cy="376399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83AACFE-C45C-4C51-AFD1-7ED349A4AA21}"/>
                </a:ext>
              </a:extLst>
            </p:cNvPr>
            <p:cNvSpPr/>
            <p:nvPr/>
          </p:nvSpPr>
          <p:spPr>
            <a:xfrm>
              <a:off x="1220311" y="3029978"/>
              <a:ext cx="9790545" cy="351416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ul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for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in range(n) %}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li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{{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}}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li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endfor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%}</a:t>
              </a:r>
            </a:p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ul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C6BD6CC-ABAB-4B0C-AF47-E0BE803E7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templates/index.html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464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77547-4568-496C-AFF7-9648E2B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迴圈的特殊變數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F948E-DA53-4ECD-8596-CC437095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9F817E-C357-4753-881C-941E328B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46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EB48F63-3ED7-4AB6-BEDE-FF981E68E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49185"/>
              </p:ext>
            </p:extLst>
          </p:nvPr>
        </p:nvGraphicFramePr>
        <p:xfrm>
          <a:off x="924531" y="1552063"/>
          <a:ext cx="10353674" cy="51206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114829">
                  <a:extLst>
                    <a:ext uri="{9D8B030D-6E8A-4147-A177-3AD203B41FA5}">
                      <a16:colId xmlns:a16="http://schemas.microsoft.com/office/drawing/2014/main" val="3296870592"/>
                    </a:ext>
                  </a:extLst>
                </a:gridCol>
                <a:gridCol w="6238845">
                  <a:extLst>
                    <a:ext uri="{9D8B030D-6E8A-4147-A177-3AD203B41FA5}">
                      <a16:colId xmlns:a16="http://schemas.microsoft.com/office/drawing/2014/main" val="19341013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effectLst/>
                        </a:rPr>
                        <a:t>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>
                          <a:effectLst/>
                        </a:rPr>
                        <a:t>描述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6526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loop.index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effectLst/>
                        </a:rPr>
                        <a:t>當前迴圈迭代的次數（從 </a:t>
                      </a:r>
                      <a:r>
                        <a:rPr lang="en-US" altLang="zh-TW" sz="1800" dirty="0">
                          <a:effectLst/>
                        </a:rPr>
                        <a:t>1 </a:t>
                      </a:r>
                      <a:r>
                        <a:rPr lang="zh-TW" altLang="en-US" sz="1800" dirty="0">
                          <a:effectLst/>
                        </a:rPr>
                        <a:t>開始）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3551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loop.index0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effectLst/>
                        </a:rPr>
                        <a:t>當前迴圈迭代的次數（從 </a:t>
                      </a:r>
                      <a:r>
                        <a:rPr lang="en-US" altLang="zh-TW" sz="1800" dirty="0">
                          <a:effectLst/>
                        </a:rPr>
                        <a:t>0 </a:t>
                      </a:r>
                      <a:r>
                        <a:rPr lang="zh-TW" altLang="en-US" sz="1800" dirty="0">
                          <a:effectLst/>
                        </a:rPr>
                        <a:t>開始）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0337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loop.revindex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effectLst/>
                        </a:rPr>
                        <a:t>到迴圈結束需要迭代的次數（從 </a:t>
                      </a:r>
                      <a:r>
                        <a:rPr lang="en-US" altLang="zh-TW" sz="1800" dirty="0">
                          <a:effectLst/>
                        </a:rPr>
                        <a:t>1 </a:t>
                      </a:r>
                      <a:r>
                        <a:rPr lang="zh-TW" altLang="en-US" sz="1800" dirty="0">
                          <a:effectLst/>
                        </a:rPr>
                        <a:t>開始）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9314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loop.revindex0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effectLst/>
                        </a:rPr>
                        <a:t>到迴圈結束需要迭代的次數（從 </a:t>
                      </a:r>
                      <a:r>
                        <a:rPr lang="en-US" altLang="zh-TW" sz="1800" dirty="0">
                          <a:effectLst/>
                        </a:rPr>
                        <a:t>0 </a:t>
                      </a:r>
                      <a:r>
                        <a:rPr lang="zh-TW" altLang="en-US" sz="1800" dirty="0">
                          <a:effectLst/>
                        </a:rPr>
                        <a:t>開始）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172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loop.first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effectLst/>
                        </a:rPr>
                        <a:t>是否為第一次迭代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03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loop.last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effectLst/>
                        </a:rPr>
                        <a:t>是否為最後一次迭代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4442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loop.length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effectLst/>
                        </a:rPr>
                        <a:t>整個序列的長度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7356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loop.cycle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effectLst/>
                        </a:rPr>
                        <a:t>輪流回傳序列中的每個元素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8995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loop.depth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effectLst/>
                        </a:rPr>
                        <a:t>當前迴圈處於遞迴的深度（從 </a:t>
                      </a:r>
                      <a:r>
                        <a:rPr lang="en-US" altLang="zh-TW" sz="1800" dirty="0">
                          <a:effectLst/>
                        </a:rPr>
                        <a:t>1 </a:t>
                      </a:r>
                      <a:r>
                        <a:rPr lang="zh-TW" altLang="en-US" sz="1800" dirty="0">
                          <a:effectLst/>
                        </a:rPr>
                        <a:t>開始）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6950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loop.depth0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effectLst/>
                        </a:rPr>
                        <a:t>當前迴圈處於遞迴的深度（從 </a:t>
                      </a:r>
                      <a:r>
                        <a:rPr lang="en-US" altLang="zh-TW" sz="1800" dirty="0">
                          <a:effectLst/>
                        </a:rPr>
                        <a:t>0 </a:t>
                      </a:r>
                      <a:r>
                        <a:rPr lang="zh-TW" altLang="en-US" sz="1800" dirty="0">
                          <a:effectLst/>
                        </a:rPr>
                        <a:t>開始）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6050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loop.previtem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effectLst/>
                        </a:rPr>
                        <a:t>前一次迭代的 </a:t>
                      </a:r>
                      <a:r>
                        <a:rPr lang="en-US" altLang="zh-TW" sz="1800" dirty="0">
                          <a:effectLst/>
                        </a:rPr>
                        <a:t>item</a:t>
                      </a:r>
                      <a:r>
                        <a:rPr lang="zh-TW" altLang="en-US" sz="1800" dirty="0">
                          <a:effectLst/>
                        </a:rPr>
                        <a:t>（第一次迭代會是 </a:t>
                      </a:r>
                      <a:r>
                        <a:rPr lang="en-US" altLang="zh-TW" sz="1800" dirty="0">
                          <a:effectLst/>
                        </a:rPr>
                        <a:t>undefined</a:t>
                      </a:r>
                      <a:r>
                        <a:rPr lang="zh-TW" altLang="en-US" sz="1800" dirty="0">
                          <a:effectLst/>
                        </a:rPr>
                        <a:t>）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6160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loop.nextitem</a:t>
                      </a:r>
                      <a:endParaRPr lang="en-US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</a:rPr>
                        <a:t>下一次迭代的 </a:t>
                      </a:r>
                      <a:r>
                        <a:rPr lang="en-US" altLang="zh-TW" sz="1800" dirty="0">
                          <a:effectLst/>
                        </a:rPr>
                        <a:t>item</a:t>
                      </a:r>
                      <a:r>
                        <a:rPr lang="zh-TW" altLang="en-US" sz="1800" dirty="0">
                          <a:effectLst/>
                        </a:rPr>
                        <a:t>（最後一次迭代會是 </a:t>
                      </a:r>
                      <a:r>
                        <a:rPr lang="en-US" altLang="zh-TW" sz="1800" dirty="0">
                          <a:effectLst/>
                        </a:rPr>
                        <a:t>undefined</a:t>
                      </a:r>
                      <a:r>
                        <a:rPr lang="zh-TW" altLang="en-US" sz="1800" dirty="0">
                          <a:effectLst/>
                        </a:rPr>
                        <a:t>）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783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loop.changed</a:t>
                      </a:r>
                      <a:r>
                        <a:rPr lang="en-US" sz="1800" dirty="0">
                          <a:effectLst/>
                        </a:rPr>
                        <a:t>(*</a:t>
                      </a:r>
                      <a:r>
                        <a:rPr lang="en-US" sz="1800" dirty="0" err="1">
                          <a:effectLst/>
                        </a:rPr>
                        <a:t>val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dirty="0">
                          <a:effectLst/>
                        </a:rPr>
                        <a:t>相較於前一次迭代，作為參數的值是否有改變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8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82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D15D3-E5A0-4351-BD4C-6A664FE5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zh-TW" altLang="en-US" dirty="0"/>
              <a:t>迴圈的特別之處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37177-7D35-4992-9133-CB355F49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模板中的迴圈，無法使用 </a:t>
            </a:r>
            <a:r>
              <a:rPr lang="en-US" altLang="zh-TW" dirty="0"/>
              <a:t>break </a:t>
            </a:r>
            <a:r>
              <a:rPr lang="zh-TW" altLang="en-US" dirty="0"/>
              <a:t>或 </a:t>
            </a:r>
            <a:r>
              <a:rPr lang="en-US" altLang="zh-TW" dirty="0"/>
              <a:t>continue</a:t>
            </a:r>
          </a:p>
          <a:p>
            <a:r>
              <a:rPr lang="zh-TW" altLang="en-US" dirty="0"/>
              <a:t>在迴圈內容部分直接用 </a:t>
            </a:r>
            <a:r>
              <a:rPr lang="en-US" altLang="zh-TW" dirty="0"/>
              <a:t>if </a:t>
            </a:r>
            <a:r>
              <a:rPr lang="zh-TW" altLang="en-US" dirty="0"/>
              <a:t>判斷，可能會使 </a:t>
            </a:r>
            <a:r>
              <a:rPr lang="en-US" altLang="zh-TW" dirty="0"/>
              <a:t>loop </a:t>
            </a:r>
            <a:r>
              <a:rPr lang="zh-TW" altLang="en-US" dirty="0"/>
              <a:t>變數表現不如預期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for </a:t>
            </a:r>
            <a:r>
              <a:rPr lang="zh-TW" altLang="en-US" dirty="0"/>
              <a:t>直接加上條件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{% for user in users if not </a:t>
            </a:r>
            <a:r>
              <a:rPr lang="en-US" altLang="zh-TW" dirty="0" err="1">
                <a:solidFill>
                  <a:srgbClr val="FFC000"/>
                </a:solidFill>
              </a:rPr>
              <a:t>user.hidden</a:t>
            </a:r>
            <a:r>
              <a:rPr lang="en-US" altLang="zh-TW" dirty="0">
                <a:solidFill>
                  <a:srgbClr val="FFC000"/>
                </a:solidFill>
              </a:rPr>
              <a:t> %}</a:t>
            </a:r>
          </a:p>
          <a:p>
            <a:r>
              <a:rPr lang="zh-TW" altLang="en-US" dirty="0"/>
              <a:t>可加上 </a:t>
            </a:r>
            <a:r>
              <a:rPr lang="en-US" altLang="zh-TW" dirty="0">
                <a:solidFill>
                  <a:srgbClr val="FFC000"/>
                </a:solidFill>
              </a:rPr>
              <a:t>{% else %}</a:t>
            </a:r>
            <a:r>
              <a:rPr lang="en-US" altLang="zh-TW" dirty="0"/>
              <a:t> </a:t>
            </a:r>
            <a:r>
              <a:rPr lang="zh-TW" altLang="en-US" dirty="0"/>
              <a:t>處理序列長度為 </a:t>
            </a:r>
            <a:r>
              <a:rPr lang="en-US" altLang="zh-TW" dirty="0"/>
              <a:t>0 </a:t>
            </a:r>
            <a:r>
              <a:rPr lang="zh-TW" altLang="en-US" dirty="0"/>
              <a:t>的特殊情況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DCDD-79BA-481D-80DF-B0623BBB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0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11A5B-DEFF-4DFD-A18B-8C7D686A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模板基礎語法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F726F0-9DF4-4C58-B281-CD6E92E283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{{ </a:t>
            </a:r>
            <a:r>
              <a:rPr lang="zh-TW" altLang="en-US" dirty="0"/>
              <a:t>變數 </a:t>
            </a:r>
            <a:r>
              <a:rPr lang="en-US" altLang="zh-TW" dirty="0"/>
              <a:t>}}</a:t>
            </a:r>
          </a:p>
          <a:p>
            <a:r>
              <a:rPr lang="en-US" altLang="zh-TW" dirty="0"/>
              <a:t>{# </a:t>
            </a:r>
            <a:r>
              <a:rPr lang="zh-TW" altLang="en-US" dirty="0"/>
              <a:t>註解 </a:t>
            </a:r>
            <a:r>
              <a:rPr lang="en-US" altLang="zh-TW" dirty="0"/>
              <a:t>#}</a:t>
            </a:r>
          </a:p>
          <a:p>
            <a:r>
              <a:rPr lang="en-US" altLang="zh-TW" dirty="0"/>
              <a:t>{% </a:t>
            </a:r>
            <a:r>
              <a:rPr lang="zh-TW" altLang="en-US" dirty="0"/>
              <a:t>控制敘述 </a:t>
            </a:r>
            <a:r>
              <a:rPr lang="en-US" altLang="zh-TW" dirty="0"/>
              <a:t>%}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62D9C6B-16EE-4483-8B62-E42A3EE839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{% if </a:t>
            </a:r>
            <a:r>
              <a:rPr lang="zh-TW" altLang="en-US" dirty="0"/>
              <a:t>條件 </a:t>
            </a:r>
            <a:r>
              <a:rPr lang="en-US" altLang="zh-TW" dirty="0"/>
              <a:t>%}</a:t>
            </a:r>
            <a:br>
              <a:rPr lang="en-US" altLang="zh-TW" dirty="0"/>
            </a:br>
            <a:r>
              <a:rPr lang="en-US" altLang="zh-TW" dirty="0"/>
              <a:t>{% </a:t>
            </a:r>
            <a:r>
              <a:rPr lang="en-US" altLang="zh-TW" dirty="0" err="1"/>
              <a:t>elif</a:t>
            </a:r>
            <a:r>
              <a:rPr lang="en-US" altLang="zh-TW" dirty="0"/>
              <a:t> </a:t>
            </a:r>
            <a:r>
              <a:rPr lang="zh-TW" altLang="en-US" dirty="0"/>
              <a:t>條件 </a:t>
            </a:r>
            <a:r>
              <a:rPr lang="en-US" altLang="zh-TW" dirty="0"/>
              <a:t>%}</a:t>
            </a:r>
            <a:br>
              <a:rPr lang="en-US" altLang="zh-TW" dirty="0"/>
            </a:br>
            <a:r>
              <a:rPr lang="en-US" altLang="zh-TW" dirty="0"/>
              <a:t>{% else %}</a:t>
            </a:r>
            <a:br>
              <a:rPr lang="en-US" altLang="zh-TW" dirty="0"/>
            </a:br>
            <a:r>
              <a:rPr lang="en-US" altLang="zh-TW" dirty="0"/>
              <a:t>{%</a:t>
            </a:r>
            <a:r>
              <a:rPr lang="zh-TW" altLang="en-US" dirty="0"/>
              <a:t> </a:t>
            </a:r>
            <a:r>
              <a:rPr lang="en-US" altLang="zh-TW" dirty="0"/>
              <a:t>endif %}</a:t>
            </a:r>
          </a:p>
          <a:p>
            <a:r>
              <a:rPr lang="en-US" altLang="zh-TW" dirty="0"/>
              <a:t>{% for </a:t>
            </a:r>
            <a:r>
              <a:rPr lang="en-US" altLang="zh-TW" dirty="0" err="1"/>
              <a:t>i</a:t>
            </a:r>
            <a:r>
              <a:rPr lang="en-US" altLang="zh-TW" dirty="0"/>
              <a:t> in range(n) %}</a:t>
            </a:r>
            <a:br>
              <a:rPr lang="en-US" altLang="zh-TW" dirty="0"/>
            </a:br>
            <a:r>
              <a:rPr lang="en-US" altLang="zh-TW" dirty="0"/>
              <a:t>{%</a:t>
            </a:r>
            <a:r>
              <a:rPr lang="zh-TW" altLang="en-US" dirty="0"/>
              <a:t> </a:t>
            </a:r>
            <a:r>
              <a:rPr lang="en-US" altLang="zh-TW" dirty="0" err="1"/>
              <a:t>endfor</a:t>
            </a:r>
            <a:r>
              <a:rPr lang="en-US" altLang="zh-TW" dirty="0"/>
              <a:t> %}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04F986-5E20-41DC-9C0B-45F6D185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126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FDF6BB27-3C4C-4EED-B52B-7ED10CF6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過濾器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946BAA87-C100-47F6-906B-1DF68F8D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變數可透過過濾器修改</a:t>
            </a:r>
            <a:endParaRPr lang="en-US" altLang="zh-TW" dirty="0"/>
          </a:p>
          <a:p>
            <a:r>
              <a:rPr lang="zh-TW" altLang="en-US" dirty="0"/>
              <a:t>可使用「</a:t>
            </a:r>
            <a:r>
              <a:rPr lang="en-US" altLang="zh-TW" dirty="0">
                <a:solidFill>
                  <a:srgbClr val="FFC000"/>
                </a:solidFill>
              </a:rPr>
              <a:t>|</a:t>
            </a:r>
            <a:r>
              <a:rPr lang="zh-TW" altLang="en-US" dirty="0"/>
              <a:t>」連續串接</a:t>
            </a:r>
            <a:endParaRPr lang="en-US" altLang="zh-TW" dirty="0"/>
          </a:p>
          <a:p>
            <a:r>
              <a:rPr lang="zh-TW" altLang="en-US" dirty="0"/>
              <a:t>如：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{{ </a:t>
            </a:r>
            <a:r>
              <a:rPr lang="en-US" altLang="zh-TW" dirty="0" err="1">
                <a:solidFill>
                  <a:srgbClr val="FFC000"/>
                </a:solidFill>
              </a:rPr>
              <a:t>name|striptags|title</a:t>
            </a:r>
            <a:r>
              <a:rPr lang="en-US" altLang="zh-TW" dirty="0">
                <a:solidFill>
                  <a:srgbClr val="FFC000"/>
                </a:solidFill>
              </a:rPr>
              <a:t> }}</a:t>
            </a:r>
            <a:r>
              <a:rPr lang="zh-TW" altLang="en-US" dirty="0"/>
              <a:t>：將 </a:t>
            </a:r>
            <a:r>
              <a:rPr lang="en-US" altLang="zh-TW" dirty="0"/>
              <a:t>name </a:t>
            </a:r>
            <a:r>
              <a:rPr lang="zh-TW" altLang="en-US" dirty="0"/>
              <a:t>變數移除所有 </a:t>
            </a:r>
            <a:r>
              <a:rPr lang="en-US" altLang="zh-TW" dirty="0"/>
              <a:t>HTML </a:t>
            </a:r>
            <a:r>
              <a:rPr lang="zh-TW" altLang="en-US" dirty="0"/>
              <a:t>標籤，並以標題形式的大小寫呈現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{{ </a:t>
            </a:r>
            <a:r>
              <a:rPr lang="en-US" altLang="zh-TW" dirty="0" err="1">
                <a:solidFill>
                  <a:srgbClr val="FFC000"/>
                </a:solidFill>
              </a:rPr>
              <a:t>list|join</a:t>
            </a:r>
            <a:r>
              <a:rPr lang="en-US" altLang="zh-TW" dirty="0">
                <a:solidFill>
                  <a:srgbClr val="FFC000"/>
                </a:solidFill>
              </a:rPr>
              <a:t>(', ') }}</a:t>
            </a:r>
            <a:r>
              <a:rPr lang="zh-TW" altLang="en-US" dirty="0"/>
              <a:t>：將一個清單以逗號串接為字串</a:t>
            </a:r>
            <a:endParaRPr lang="en-US" altLang="zh-TW" dirty="0"/>
          </a:p>
          <a:p>
            <a:r>
              <a:rPr lang="zh-TW" altLang="en-US" dirty="0">
                <a:hlinkClick r:id="rId2"/>
              </a:rPr>
              <a:t>內建的過濾器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276FFA-3D9D-484F-9FC0-3017FD36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45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2F115-2B7F-4ACF-932B-4C9CC496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挑選語言＆框架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FB433-A0EF-480F-8DB7-C2F1FE89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開發時間</a:t>
            </a:r>
            <a:endParaRPr lang="en-US" altLang="zh-TW" dirty="0"/>
          </a:p>
          <a:p>
            <a:r>
              <a:rPr lang="zh-TW" altLang="en-US" dirty="0"/>
              <a:t>執行效率</a:t>
            </a:r>
            <a:endParaRPr lang="en-US" altLang="zh-TW" dirty="0"/>
          </a:p>
          <a:p>
            <a:r>
              <a:rPr lang="zh-TW" altLang="en-US" dirty="0"/>
              <a:t>語言與框架的特性</a:t>
            </a:r>
            <a:endParaRPr lang="en-US" altLang="zh-TW" dirty="0"/>
          </a:p>
          <a:p>
            <a:r>
              <a:rPr lang="zh-TW" altLang="en-US" dirty="0"/>
              <a:t>開發者過去的經驗與喜好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17B28C-DBDC-417C-8752-B3646AF1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775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3F8F2-88C3-485F-BC85-F87F2AEE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F68DB-D81D-43CA-A2CD-951C4FFA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if </a:t>
            </a:r>
            <a:r>
              <a:rPr lang="zh-TW" altLang="en-US" dirty="0"/>
              <a:t>的條件中使用 </a:t>
            </a:r>
            <a:r>
              <a:rPr lang="en-US" altLang="zh-TW" dirty="0"/>
              <a:t>is </a:t>
            </a:r>
            <a:r>
              <a:rPr lang="zh-TW" altLang="en-US" dirty="0"/>
              <a:t>判斷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{% if name is defined %}</a:t>
            </a:r>
          </a:p>
          <a:p>
            <a:r>
              <a:rPr lang="zh-TW" altLang="en-US" dirty="0"/>
              <a:t>測試可接受參數，若只有一個參數，可省略括號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{% if </a:t>
            </a:r>
            <a:r>
              <a:rPr lang="en-US" altLang="zh-TW" dirty="0" err="1">
                <a:solidFill>
                  <a:srgbClr val="FFC000"/>
                </a:solidFill>
              </a:rPr>
              <a:t>loop.index</a:t>
            </a:r>
            <a:r>
              <a:rPr lang="en-US" altLang="zh-TW" dirty="0">
                <a:solidFill>
                  <a:srgbClr val="FFC000"/>
                </a:solidFill>
              </a:rPr>
              <a:t> is </a:t>
            </a:r>
            <a:r>
              <a:rPr lang="en-US" altLang="zh-TW" dirty="0" err="1">
                <a:solidFill>
                  <a:srgbClr val="FFC000"/>
                </a:solidFill>
              </a:rPr>
              <a:t>divisibleby</a:t>
            </a:r>
            <a:r>
              <a:rPr lang="en-US" altLang="zh-TW" dirty="0">
                <a:solidFill>
                  <a:srgbClr val="FFC000"/>
                </a:solidFill>
              </a:rPr>
              <a:t> 3 %}</a:t>
            </a:r>
            <a:br>
              <a:rPr lang="en-US" altLang="zh-TW" dirty="0">
                <a:solidFill>
                  <a:srgbClr val="FFC000"/>
                </a:solidFill>
              </a:rPr>
            </a:br>
            <a:r>
              <a:rPr lang="en-US" altLang="zh-TW" dirty="0">
                <a:solidFill>
                  <a:srgbClr val="FFC000"/>
                </a:solidFill>
              </a:rPr>
              <a:t>{% if </a:t>
            </a:r>
            <a:r>
              <a:rPr lang="en-US" altLang="zh-TW" dirty="0" err="1">
                <a:solidFill>
                  <a:srgbClr val="FFC000"/>
                </a:solidFill>
              </a:rPr>
              <a:t>loop.index</a:t>
            </a:r>
            <a:r>
              <a:rPr lang="en-US" altLang="zh-TW" dirty="0">
                <a:solidFill>
                  <a:srgbClr val="FFC000"/>
                </a:solidFill>
              </a:rPr>
              <a:t> is </a:t>
            </a:r>
            <a:r>
              <a:rPr lang="en-US" altLang="zh-TW" dirty="0" err="1">
                <a:solidFill>
                  <a:srgbClr val="FFC000"/>
                </a:solidFill>
              </a:rPr>
              <a:t>divisibleby</a:t>
            </a:r>
            <a:r>
              <a:rPr lang="en-US" altLang="zh-TW" dirty="0">
                <a:solidFill>
                  <a:srgbClr val="FFC000"/>
                </a:solidFill>
              </a:rPr>
              <a:t>(3) %}</a:t>
            </a:r>
          </a:p>
          <a:p>
            <a:r>
              <a:rPr lang="zh-TW" altLang="en-US" dirty="0">
                <a:hlinkClick r:id="rId2"/>
              </a:rPr>
              <a:t>內建測試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515ABA-5375-411D-A44B-A68F8DEB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124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8E0D0-16CF-4E83-958A-EBD2E959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移除空白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CFEF6A-95C5-44C3-A2F1-9A5DDF59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模板標籤內側加上「</a:t>
            </a:r>
            <a:r>
              <a:rPr lang="en-US" altLang="zh-TW" dirty="0"/>
              <a:t>-</a:t>
            </a:r>
            <a:r>
              <a:rPr lang="zh-TW" altLang="en-US" dirty="0"/>
              <a:t>」，可移除該方向的空白</a:t>
            </a:r>
            <a:endParaRPr lang="en-US" altLang="zh-TW" dirty="0"/>
          </a:p>
          <a:p>
            <a:pPr lvl="1"/>
            <a:r>
              <a:rPr lang="en-US" altLang="zh-TW" dirty="0"/>
              <a:t>{{- </a:t>
            </a:r>
            <a:r>
              <a:rPr lang="zh-TW" altLang="en-US" dirty="0"/>
              <a:t>變數 </a:t>
            </a:r>
            <a:r>
              <a:rPr lang="en-US" altLang="zh-TW" dirty="0"/>
              <a:t>-}}</a:t>
            </a:r>
          </a:p>
          <a:p>
            <a:pPr lvl="1"/>
            <a:r>
              <a:rPr lang="en-US" altLang="zh-TW" dirty="0"/>
              <a:t>{#- </a:t>
            </a:r>
            <a:r>
              <a:rPr lang="zh-TW" altLang="en-US" dirty="0"/>
              <a:t>註解 </a:t>
            </a:r>
            <a:r>
              <a:rPr lang="en-US" altLang="zh-TW" dirty="0"/>
              <a:t>-#}</a:t>
            </a:r>
          </a:p>
          <a:p>
            <a:pPr lvl="1"/>
            <a:r>
              <a:rPr lang="en-US" altLang="zh-TW" dirty="0"/>
              <a:t>{%- </a:t>
            </a:r>
            <a:r>
              <a:rPr lang="zh-TW" altLang="en-US" dirty="0"/>
              <a:t>控制敘述 </a:t>
            </a:r>
            <a:r>
              <a:rPr lang="en-US" altLang="zh-TW" dirty="0"/>
              <a:t>-%}</a:t>
            </a:r>
          </a:p>
          <a:p>
            <a:r>
              <a:rPr lang="zh-TW" altLang="en-US" dirty="0"/>
              <a:t>不一定要兩側都加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94FEFF-ED11-40C3-859F-CA777CA5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51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7AA8C8D-5959-4DF2-BAF0-21DC83D11726}"/>
              </a:ext>
            </a:extLst>
          </p:cNvPr>
          <p:cNvGrpSpPr/>
          <p:nvPr/>
        </p:nvGrpSpPr>
        <p:grpSpPr>
          <a:xfrm>
            <a:off x="1479998" y="4497090"/>
            <a:ext cx="4842512" cy="1340148"/>
            <a:chOff x="1220311" y="2780145"/>
            <a:chExt cx="9790545" cy="13401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99F3E86-0B2B-4D25-A2A6-1C4D6E961B90}"/>
                </a:ext>
              </a:extLst>
            </p:cNvPr>
            <p:cNvSpPr/>
            <p:nvPr/>
          </p:nvSpPr>
          <p:spPr>
            <a:xfrm>
              <a:off x="1220311" y="3029978"/>
              <a:ext cx="9790545" cy="109031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for item in range(5) -%}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{{ item }}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{%-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endfor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%}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E1AECE-4B49-468D-88FE-1513D6C6B684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templates/index.html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047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21B5137-4ECD-455D-9D4F-027854C1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網址與靜態資源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191FAC4-CF98-4B89-AB69-E34691220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D89622-F0BB-4908-BC31-2A1599FA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9131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17A7643-0387-4663-BF1D-428E3863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網址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41FD07-E78B-47AF-9BCF-497A1F09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動態產生網址</a:t>
            </a:r>
            <a:endParaRPr lang="en-US" altLang="zh-TW" dirty="0"/>
          </a:p>
          <a:p>
            <a:r>
              <a:rPr lang="zh-TW" altLang="en-US" dirty="0"/>
              <a:t>可傳遞參數</a:t>
            </a:r>
            <a:endParaRPr lang="en-US" altLang="zh-TW" dirty="0"/>
          </a:p>
          <a:p>
            <a:r>
              <a:rPr lang="zh-TW" altLang="en-US" dirty="0"/>
              <a:t>如：</a:t>
            </a:r>
            <a:r>
              <a:rPr lang="en-US" altLang="zh-TW" dirty="0" err="1">
                <a:solidFill>
                  <a:srgbClr val="FFC000"/>
                </a:solidFill>
              </a:rPr>
              <a:t>url_for</a:t>
            </a:r>
            <a:r>
              <a:rPr lang="en-US" altLang="zh-TW" dirty="0">
                <a:solidFill>
                  <a:srgbClr val="FFC000"/>
                </a:solidFill>
              </a:rPr>
              <a:t>('hello', name='KID')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188842-63B6-4AF6-9271-2EF004CB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53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0675FAA-4A11-4A51-A405-44303A35F16F}"/>
              </a:ext>
            </a:extLst>
          </p:cNvPr>
          <p:cNvGrpSpPr/>
          <p:nvPr/>
        </p:nvGrpSpPr>
        <p:grpSpPr>
          <a:xfrm>
            <a:off x="1200727" y="4473348"/>
            <a:ext cx="9790545" cy="1642972"/>
            <a:chOff x="1220311" y="2780145"/>
            <a:chExt cx="9790545" cy="16429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73DEEF-8E2D-4F8D-960A-F8899D96632D}"/>
                </a:ext>
              </a:extLst>
            </p:cNvPr>
            <p:cNvSpPr/>
            <p:nvPr/>
          </p:nvSpPr>
          <p:spPr>
            <a:xfrm>
              <a:off x="1220311" y="3029978"/>
              <a:ext cx="9790545" cy="1393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href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"{{ 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url_for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('hello', name='KID') }}"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Hello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1ABAED-1F97-455C-8DDC-F0515DE9A014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templates/index.html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40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09B0B11-D58F-4235-AE3C-05429CE1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靜態資源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87B6A6-E293-4F35-A97F-6DF9E218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圖檔、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/>
              <a:t>JS</a:t>
            </a:r>
            <a:r>
              <a:rPr lang="zh-TW" altLang="en-US" dirty="0"/>
              <a:t> 之類的</a:t>
            </a:r>
            <a:endParaRPr lang="en-US" altLang="zh-TW" dirty="0"/>
          </a:p>
          <a:p>
            <a:r>
              <a:rPr lang="zh-TW" altLang="en-US" dirty="0"/>
              <a:t>一般會放在 </a:t>
            </a:r>
            <a:r>
              <a:rPr lang="en-US" altLang="zh-TW" dirty="0"/>
              <a:t>static </a:t>
            </a:r>
            <a:r>
              <a:rPr lang="zh-TW" altLang="en-US" dirty="0"/>
              <a:t>資料夾</a:t>
            </a:r>
            <a:endParaRPr lang="en-US" altLang="zh-TW" dirty="0"/>
          </a:p>
          <a:p>
            <a:r>
              <a:rPr lang="zh-TW" altLang="en-US" dirty="0"/>
              <a:t>可使用 </a:t>
            </a:r>
            <a:r>
              <a:rPr lang="en-US" altLang="zh-TW" dirty="0" err="1">
                <a:solidFill>
                  <a:srgbClr val="FFC000"/>
                </a:solidFill>
              </a:rPr>
              <a:t>url_for</a:t>
            </a:r>
            <a:r>
              <a:rPr lang="en-US" altLang="zh-TW" dirty="0">
                <a:solidFill>
                  <a:srgbClr val="FFC000"/>
                </a:solidFill>
              </a:rPr>
              <a:t>('static', filename='</a:t>
            </a:r>
            <a:r>
              <a:rPr lang="zh-TW" altLang="en-US" dirty="0">
                <a:solidFill>
                  <a:srgbClr val="FFC000"/>
                </a:solidFill>
              </a:rPr>
              <a:t>路徑</a:t>
            </a:r>
            <a:r>
              <a:rPr lang="en-US" altLang="zh-TW" dirty="0">
                <a:solidFill>
                  <a:srgbClr val="FFC000"/>
                </a:solidFill>
              </a:rPr>
              <a:t>')</a:t>
            </a:r>
            <a:r>
              <a:rPr lang="en-US" altLang="zh-TW" dirty="0"/>
              <a:t> </a:t>
            </a:r>
            <a:r>
              <a:rPr lang="zh-TW" altLang="en-US" dirty="0"/>
              <a:t>生成網址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70418D-C934-4C8B-978E-254AE633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54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31FB4CF-F298-4BD5-85C2-A24039D860EC}"/>
              </a:ext>
            </a:extLst>
          </p:cNvPr>
          <p:cNvGrpSpPr/>
          <p:nvPr/>
        </p:nvGrpSpPr>
        <p:grpSpPr>
          <a:xfrm>
            <a:off x="1200727" y="4473348"/>
            <a:ext cx="9790545" cy="1642972"/>
            <a:chOff x="1220311" y="2780145"/>
            <a:chExt cx="9790545" cy="164297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5126A31-5136-4DD6-805D-622F5ECACE91}"/>
                </a:ext>
              </a:extLst>
            </p:cNvPr>
            <p:cNvSpPr/>
            <p:nvPr/>
          </p:nvSpPr>
          <p:spPr>
            <a:xfrm>
              <a:off x="1220311" y="3029978"/>
              <a:ext cx="9790545" cy="1393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img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src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"{{ 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url_for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('static', filename='image/cat.jpg') }}"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FFA26D6-91E1-4027-A1E7-1FE6F26E2A78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templates/index.html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654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ADEB2C0-DC57-416F-8E1E-6126394B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模板繼承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ED303FB-51C7-4493-8A20-72C3C3544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95B2B1-EF8F-40B7-9322-1CE9D003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7152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0F5AAD0-5E92-4200-BCE0-39BD83AD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模板繼承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4B636D-ACF5-4106-A319-D48CEDFF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模板引擎最重要的部分</a:t>
            </a:r>
            <a:endParaRPr lang="en-US" altLang="zh-TW" dirty="0"/>
          </a:p>
          <a:p>
            <a:r>
              <a:rPr lang="zh-TW" altLang="en-US" dirty="0"/>
              <a:t>為頁面定義基礎外觀、骨架等</a:t>
            </a:r>
            <a:endParaRPr lang="en-US" altLang="zh-TW" dirty="0"/>
          </a:p>
          <a:p>
            <a:r>
              <a:rPr lang="zh-TW" altLang="en-US" dirty="0"/>
              <a:t>繼承模板的子模板可針對特定部分填入或修改內容</a:t>
            </a:r>
            <a:endParaRPr lang="en-US" altLang="zh-TW" dirty="0"/>
          </a:p>
          <a:p>
            <a:r>
              <a:rPr lang="zh-TW" altLang="en-US" dirty="0"/>
              <a:t>令各頁面風格、排版一致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9872DE-6E36-48DD-A243-F6BEBE96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9554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EB42B-0C46-43DF-B131-19EBC566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C6C5BC-DAC1-4DDD-8601-30EABCB5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block </a:t>
            </a:r>
            <a:r>
              <a:rPr lang="zh-TW" altLang="en-US" dirty="0"/>
              <a:t>定義各區塊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CDA0-FBBF-490B-9888-9ADEC9E8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57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1DD48B2-2AAC-43D0-85BF-E71EF642040A}"/>
              </a:ext>
            </a:extLst>
          </p:cNvPr>
          <p:cNvGrpSpPr/>
          <p:nvPr/>
        </p:nvGrpSpPr>
        <p:grpSpPr>
          <a:xfrm>
            <a:off x="159082" y="2644548"/>
            <a:ext cx="6739557" cy="3944967"/>
            <a:chOff x="1220311" y="2780145"/>
            <a:chExt cx="9790545" cy="39449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D9FB9D5-1BB3-4E45-B8BF-5A6BFFD5FE13}"/>
                </a:ext>
              </a:extLst>
            </p:cNvPr>
            <p:cNvSpPr/>
            <p:nvPr/>
          </p:nvSpPr>
          <p:spPr>
            <a:xfrm>
              <a:off x="1220311" y="3029977"/>
              <a:ext cx="9790545" cy="369513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&lt;!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DOCTYPE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html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html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lang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zh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-</a:t>
              </a:r>
              <a:r>
                <a:rPr lang="en-US" altLang="zh-TW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Hant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-TW"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head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meta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charset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"UTF-8"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meta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"viewport"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content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"width=device-width, initial-scale=1.0"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title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block title %}</a:t>
              </a:r>
              <a:r>
                <a:rPr lang="zh-TW" alt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頁面標題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endblock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%} - </a:t>
              </a:r>
              <a:r>
                <a:rPr lang="zh-TW" alt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我的網站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title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head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body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{% block content %}{%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endblock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%}</a:t>
              </a:r>
            </a:p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body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html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2D9CFCC-4470-47E8-9C0A-2ACED19714CD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templates/base.html</a:t>
              </a:r>
              <a:endParaRPr lang="zh-TW" altLang="en-US" sz="1400" dirty="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1D43AC4-C8A0-422B-84F7-2586F266F0C9}"/>
              </a:ext>
            </a:extLst>
          </p:cNvPr>
          <p:cNvGrpSpPr/>
          <p:nvPr/>
        </p:nvGrpSpPr>
        <p:grpSpPr>
          <a:xfrm>
            <a:off x="7179758" y="2644548"/>
            <a:ext cx="4842512" cy="3944967"/>
            <a:chOff x="1220311" y="2780145"/>
            <a:chExt cx="9790545" cy="39449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A152E43-890B-4D02-AFED-848B7E956736}"/>
                </a:ext>
              </a:extLst>
            </p:cNvPr>
            <p:cNvSpPr/>
            <p:nvPr/>
          </p:nvSpPr>
          <p:spPr>
            <a:xfrm>
              <a:off x="1220311" y="3029978"/>
              <a:ext cx="9790545" cy="369513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extends "base.html" %}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 block title %}</a:t>
              </a:r>
              <a:r>
                <a:rPr lang="zh-TW" alt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首頁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 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endblock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 %}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block content %}</a:t>
              </a:r>
            </a:p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h1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Hello, world!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h1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endblock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%}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5ADF617-189B-4E6A-B29C-2956C61E397F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templates/index.html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961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C2320-0130-4277-A7F7-FC80E68D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 </a:t>
            </a:r>
            <a:r>
              <a:rPr lang="en-US" altLang="zh-TW" dirty="0"/>
              <a:t>extends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88FE5B-AA37-42B8-9486-83C44196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>
                <a:solidFill>
                  <a:srgbClr val="FFC000"/>
                </a:solidFill>
              </a:rPr>
              <a:t>{% extends </a:t>
            </a:r>
            <a:r>
              <a:rPr lang="zh-TW" altLang="en-US" dirty="0">
                <a:solidFill>
                  <a:srgbClr val="FFC000"/>
                </a:solidFill>
              </a:rPr>
              <a:t>路徑 </a:t>
            </a:r>
            <a:r>
              <a:rPr lang="en-US" altLang="zh-TW" dirty="0">
                <a:solidFill>
                  <a:srgbClr val="FFC000"/>
                </a:solidFill>
              </a:rPr>
              <a:t>%}</a:t>
            </a:r>
            <a:r>
              <a:rPr lang="en-US" altLang="zh-TW" dirty="0"/>
              <a:t> </a:t>
            </a:r>
            <a:r>
              <a:rPr lang="zh-TW" altLang="en-US" dirty="0"/>
              <a:t>定義繼承對象</a:t>
            </a:r>
            <a:endParaRPr lang="en-US" altLang="zh-TW" dirty="0"/>
          </a:p>
          <a:p>
            <a:r>
              <a:rPr lang="zh-TW" altLang="en-US" dirty="0"/>
              <a:t>可使用相對路徑以繼承不同資料夾的模板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23D341-4EC0-4D56-86F3-0A101F45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2272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C2320-0130-4277-A7F7-FC80E68D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 </a:t>
            </a:r>
            <a:r>
              <a:rPr lang="en-US" altLang="zh-TW" dirty="0"/>
              <a:t>block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88FE5B-AA37-42B8-9486-83C44196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>
                <a:solidFill>
                  <a:srgbClr val="FFC000"/>
                </a:solidFill>
              </a:rPr>
              <a:t>{% block </a:t>
            </a:r>
            <a:r>
              <a:rPr lang="zh-TW" altLang="en-US" dirty="0">
                <a:solidFill>
                  <a:srgbClr val="FFC000"/>
                </a:solidFill>
              </a:rPr>
              <a:t>名稱 </a:t>
            </a:r>
            <a:r>
              <a:rPr lang="en-US" altLang="zh-TW" dirty="0">
                <a:solidFill>
                  <a:srgbClr val="FFC000"/>
                </a:solidFill>
              </a:rPr>
              <a:t>%}{% </a:t>
            </a:r>
            <a:r>
              <a:rPr lang="en-US" altLang="zh-TW" dirty="0" err="1">
                <a:solidFill>
                  <a:srgbClr val="FFC000"/>
                </a:solidFill>
              </a:rPr>
              <a:t>endblock</a:t>
            </a:r>
            <a:r>
              <a:rPr lang="en-US" altLang="zh-TW" dirty="0">
                <a:solidFill>
                  <a:srgbClr val="FFC000"/>
                </a:solidFill>
              </a:rPr>
              <a:t> %}</a:t>
            </a:r>
            <a:r>
              <a:rPr lang="en-US" altLang="zh-TW" dirty="0"/>
              <a:t> </a:t>
            </a:r>
            <a:r>
              <a:rPr lang="zh-TW" altLang="en-US" dirty="0"/>
              <a:t>定義區塊</a:t>
            </a:r>
            <a:endParaRPr lang="en-US" altLang="zh-TW" dirty="0"/>
          </a:p>
          <a:p>
            <a:r>
              <a:rPr lang="zh-TW" altLang="en-US" dirty="0"/>
              <a:t>可包含預設內容</a:t>
            </a:r>
            <a:endParaRPr lang="en-US" altLang="zh-TW" dirty="0"/>
          </a:p>
          <a:p>
            <a:r>
              <a:rPr lang="zh-TW" altLang="en-US" dirty="0"/>
              <a:t>結束標籤亦可加上名稱，增加原始碼可讀性</a:t>
            </a:r>
            <a:endParaRPr lang="en-US" altLang="zh-TW" dirty="0"/>
          </a:p>
          <a:p>
            <a:r>
              <a:rPr lang="zh-TW" altLang="en-US" dirty="0"/>
              <a:t>可使用 </a:t>
            </a:r>
            <a:r>
              <a:rPr lang="en-US" altLang="zh-TW" dirty="0">
                <a:solidFill>
                  <a:srgbClr val="FFC000"/>
                </a:solidFill>
              </a:rPr>
              <a:t>{{ super() }}</a:t>
            </a:r>
            <a:r>
              <a:rPr lang="en-US" altLang="zh-TW" dirty="0"/>
              <a:t> </a:t>
            </a:r>
            <a:r>
              <a:rPr lang="zh-TW" altLang="en-US" dirty="0"/>
              <a:t>引入上層原區塊內容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23D341-4EC0-4D56-86F3-0A101F45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51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408A8-2B2C-49EC-9F1E-729DD5EF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B299F-7F22-4CAA-8037-80A5F2EC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原本只是愚人節玩笑，不過大受歡迎，進而成為正式專案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Python </a:t>
            </a:r>
            <a:r>
              <a:rPr lang="zh-TW" altLang="en-US" dirty="0"/>
              <a:t>撰寫的 </a:t>
            </a:r>
            <a:r>
              <a:rPr lang="en-US" altLang="zh-TW" dirty="0"/>
              <a:t>Web </a:t>
            </a:r>
            <a:r>
              <a:rPr lang="zh-TW" altLang="en-US" dirty="0"/>
              <a:t>應用框架（？）</a:t>
            </a:r>
            <a:endParaRPr lang="en-US" altLang="zh-TW" dirty="0"/>
          </a:p>
          <a:p>
            <a:r>
              <a:rPr lang="zh-TW" altLang="en-US" dirty="0"/>
              <a:t>使用最簡單的核心，利用擴充套件來增加功能</a:t>
            </a:r>
            <a:endParaRPr lang="en-US" altLang="zh-TW" dirty="0"/>
          </a:p>
          <a:p>
            <a:r>
              <a:rPr lang="zh-TW" altLang="en-US" dirty="0"/>
              <a:t>沒有預設使用的資料庫、表單驗證工具</a:t>
            </a:r>
            <a:endParaRPr lang="en-US" altLang="zh-TW" dirty="0"/>
          </a:p>
          <a:p>
            <a:r>
              <a:rPr lang="zh-TW" altLang="en-US" dirty="0"/>
              <a:t>保留相當大的擴充彈性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F4B39-14C9-4729-962D-C46DDF39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64A6C7-AE3A-45EF-805F-5C15CD21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122" y="2813367"/>
            <a:ext cx="3886518" cy="299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96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992D4-8398-4E51-97D0-50BF20A5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 </a:t>
            </a:r>
            <a:r>
              <a:rPr lang="en-US" altLang="zh-TW" dirty="0"/>
              <a:t>include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6CF8C1-6AEE-4264-97DE-804BADAF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引入 </a:t>
            </a:r>
            <a:r>
              <a:rPr lang="en-US" altLang="zh-TW" dirty="0"/>
              <a:t>HTML </a:t>
            </a:r>
            <a:r>
              <a:rPr lang="zh-TW" altLang="en-US" dirty="0"/>
              <a:t>片段使用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{% include 'header.html' %}</a:t>
            </a:r>
            <a:br>
              <a:rPr lang="en-US" altLang="zh-TW" dirty="0">
                <a:solidFill>
                  <a:srgbClr val="FFC000"/>
                </a:solidFill>
              </a:rPr>
            </a:br>
            <a:r>
              <a:rPr lang="en-US" altLang="zh-TW" dirty="0">
                <a:solidFill>
                  <a:srgbClr val="FFC000"/>
                </a:solidFill>
              </a:rPr>
              <a:t>{% include 'footer.html' %}</a:t>
            </a:r>
          </a:p>
          <a:p>
            <a:r>
              <a:rPr lang="zh-TW" altLang="en-US" dirty="0"/>
              <a:t>檔案不存在時，直接忽略，不引入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{% include "sidebar.html" ignore missing %}</a:t>
            </a:r>
          </a:p>
          <a:p>
            <a:r>
              <a:rPr lang="zh-TW" altLang="en-US" dirty="0"/>
              <a:t>列出多個檔案名稱，自動引入第一個符合的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{% include ['page_detailed.html', 'page.html'] %}</a:t>
            </a:r>
            <a:br>
              <a:rPr lang="en-US" altLang="zh-TW" dirty="0">
                <a:solidFill>
                  <a:srgbClr val="FFC000"/>
                </a:solidFill>
              </a:rPr>
            </a:br>
            <a:r>
              <a:rPr lang="en-US" altLang="zh-TW" dirty="0">
                <a:solidFill>
                  <a:srgbClr val="FFC000"/>
                </a:solidFill>
              </a:rPr>
              <a:t>{% include ['special_sidebar.html', 'sidebar.html'] ignore missing %}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465488-E47B-4930-9B3E-42CA286C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754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7EE57-B2E5-435A-9E00-285E9EA7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 </a:t>
            </a:r>
            <a:r>
              <a:rPr lang="en-US" altLang="zh-TW" dirty="0"/>
              <a:t>macro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062867-F6DD-4EF7-B689-F75AAB7E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類似函式</a:t>
            </a:r>
            <a:endParaRPr lang="en-US" altLang="zh-TW" dirty="0"/>
          </a:p>
          <a:p>
            <a:r>
              <a:rPr lang="zh-TW" altLang="en-US" dirty="0"/>
              <a:t>用於產生 </a:t>
            </a:r>
            <a:r>
              <a:rPr lang="en-US" altLang="zh-TW" dirty="0"/>
              <a:t>HTML </a:t>
            </a:r>
            <a:r>
              <a:rPr lang="zh-TW" altLang="en-US" dirty="0"/>
              <a:t>代碼的片段</a:t>
            </a:r>
            <a:endParaRPr lang="en-US" altLang="zh-TW" dirty="0"/>
          </a:p>
          <a:p>
            <a:r>
              <a:rPr lang="zh-TW" altLang="en-US" dirty="0"/>
              <a:t>增加 </a:t>
            </a:r>
            <a:r>
              <a:rPr lang="en-US" altLang="zh-TW" dirty="0"/>
              <a:t>HTML </a:t>
            </a:r>
            <a:r>
              <a:rPr lang="zh-TW" altLang="en-US" dirty="0"/>
              <a:t>片段的可重用性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D4BE37-8812-4773-95B1-5CBEB3B6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61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F27C3E-D1F5-414A-935F-23D11DC05A60}"/>
              </a:ext>
            </a:extLst>
          </p:cNvPr>
          <p:cNvGrpSpPr/>
          <p:nvPr/>
        </p:nvGrpSpPr>
        <p:grpSpPr>
          <a:xfrm>
            <a:off x="1195402" y="3782468"/>
            <a:ext cx="9790545" cy="2557372"/>
            <a:chOff x="1220311" y="2780145"/>
            <a:chExt cx="9790545" cy="25573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4B8DD87-3CC3-4D86-856F-C62BF0098518}"/>
                </a:ext>
              </a:extLst>
            </p:cNvPr>
            <p:cNvSpPr/>
            <p:nvPr/>
          </p:nvSpPr>
          <p:spPr>
            <a:xfrm>
              <a:off x="1220311" y="3029978"/>
              <a:ext cx="9790545" cy="23075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macro input(name, value='', type='text', size=20) -%}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input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"{{ type }}"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"{{ name }}"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"{{ value }}"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"{{ size }}"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{%-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endmacro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%}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{{ input('username') }}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{{ input('password', type='password') }}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A31721F-DE72-4DF5-95D8-FB8E99A92387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templates/index.html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9307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7EE57-B2E5-435A-9E00-285E9EA7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 </a:t>
            </a:r>
            <a:r>
              <a:rPr lang="en-US" altLang="zh-TW" dirty="0"/>
              <a:t>import macro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062867-F6DD-4EF7-B689-F75AAB7E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macro </a:t>
            </a:r>
            <a:r>
              <a:rPr lang="zh-TW" altLang="en-US" dirty="0"/>
              <a:t>可放置於獨立檔案，方便重複引入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D4BE37-8812-4773-95B1-5CBEB3B6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62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F27C3E-D1F5-414A-935F-23D11DC05A60}"/>
              </a:ext>
            </a:extLst>
          </p:cNvPr>
          <p:cNvGrpSpPr/>
          <p:nvPr/>
        </p:nvGrpSpPr>
        <p:grpSpPr>
          <a:xfrm>
            <a:off x="1200727" y="4473348"/>
            <a:ext cx="9790545" cy="1642972"/>
            <a:chOff x="1220311" y="2780145"/>
            <a:chExt cx="9790545" cy="1642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4B8DD87-3CC3-4D86-856F-C62BF0098518}"/>
                </a:ext>
              </a:extLst>
            </p:cNvPr>
            <p:cNvSpPr/>
            <p:nvPr/>
          </p:nvSpPr>
          <p:spPr>
            <a:xfrm>
              <a:off x="1220311" y="3029978"/>
              <a:ext cx="9790545" cy="1393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import 'forms.html' as forms %}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{{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forms.input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('username') }}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{{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forms.input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('password', type='password') }}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A31721F-DE72-4DF5-95D8-FB8E99A92387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templates/index.html</a:t>
              </a:r>
              <a:endParaRPr lang="zh-TW" altLang="en-US" sz="1400" dirty="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EC319CC9-8D50-4B30-8803-58B8CC2C2A8A}"/>
              </a:ext>
            </a:extLst>
          </p:cNvPr>
          <p:cNvGrpSpPr/>
          <p:nvPr/>
        </p:nvGrpSpPr>
        <p:grpSpPr>
          <a:xfrm>
            <a:off x="1200727" y="2694869"/>
            <a:ext cx="9790545" cy="1576156"/>
            <a:chOff x="1220311" y="2780145"/>
            <a:chExt cx="9790545" cy="157615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166A5E-9B86-4F75-A556-284104A627F5}"/>
                </a:ext>
              </a:extLst>
            </p:cNvPr>
            <p:cNvSpPr/>
            <p:nvPr/>
          </p:nvSpPr>
          <p:spPr>
            <a:xfrm>
              <a:off x="1220311" y="3029979"/>
              <a:ext cx="9790545" cy="132632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macro input(name, value='', type='text', size=20) -%}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input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"{{ type }}"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"{{ name }}"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"{{ value }}"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"{{ size }}"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{%-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endmacro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%}</a:t>
              </a:r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03F2A59-7044-4350-8C85-80E21E9141B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templates/forms.html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5620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7EE57-B2E5-435A-9E00-285E9EA7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 </a:t>
            </a:r>
            <a:r>
              <a:rPr lang="en-US" altLang="zh-TW" dirty="0"/>
              <a:t>import macro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062867-F6DD-4EF7-B689-F75AAB7E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如同 </a:t>
            </a:r>
            <a:r>
              <a:rPr lang="en-US" altLang="zh-TW" dirty="0"/>
              <a:t>python </a:t>
            </a:r>
            <a:r>
              <a:rPr lang="zh-TW" altLang="en-US" dirty="0"/>
              <a:t>可引入至當前命名空間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D4BE37-8812-4773-95B1-5CBEB3B6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63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F27C3E-D1F5-414A-935F-23D11DC05A60}"/>
              </a:ext>
            </a:extLst>
          </p:cNvPr>
          <p:cNvGrpSpPr/>
          <p:nvPr/>
        </p:nvGrpSpPr>
        <p:grpSpPr>
          <a:xfrm>
            <a:off x="1200727" y="4473348"/>
            <a:ext cx="9790545" cy="1642972"/>
            <a:chOff x="1220311" y="2780145"/>
            <a:chExt cx="9790545" cy="16429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4B8DD87-3CC3-4D86-856F-C62BF0098518}"/>
                </a:ext>
              </a:extLst>
            </p:cNvPr>
            <p:cNvSpPr/>
            <p:nvPr/>
          </p:nvSpPr>
          <p:spPr>
            <a:xfrm>
              <a:off x="1220311" y="3029978"/>
              <a:ext cx="9790545" cy="1393139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from 'forms.html' import input as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input_field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%}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{{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input_field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('username') }}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{{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input_field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('password', type='password') }}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p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A31721F-DE72-4DF5-95D8-FB8E99A92387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templates/index.html</a:t>
              </a:r>
              <a:endParaRPr lang="zh-TW" altLang="en-US" sz="1400" dirty="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EC319CC9-8D50-4B30-8803-58B8CC2C2A8A}"/>
              </a:ext>
            </a:extLst>
          </p:cNvPr>
          <p:cNvGrpSpPr/>
          <p:nvPr/>
        </p:nvGrpSpPr>
        <p:grpSpPr>
          <a:xfrm>
            <a:off x="1200727" y="2694869"/>
            <a:ext cx="9790545" cy="1576156"/>
            <a:chOff x="1220311" y="2780145"/>
            <a:chExt cx="9790545" cy="157615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166A5E-9B86-4F75-A556-284104A627F5}"/>
                </a:ext>
              </a:extLst>
            </p:cNvPr>
            <p:cNvSpPr/>
            <p:nvPr/>
          </p:nvSpPr>
          <p:spPr>
            <a:xfrm>
              <a:off x="1220311" y="3029979"/>
              <a:ext cx="9790545" cy="132632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macro input(name, value='', type='text', size=20) -%}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input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"{{ type }}"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"{{ name }}"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"{{ value }}"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"{{ size }}"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{%-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endmacro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%}</a:t>
              </a:r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03F2A59-7044-4350-8C85-80E21E9141B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templates/forms.html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85087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499BC-4088-4386-8DBF-2DA2B1A7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 </a:t>
            </a:r>
            <a:r>
              <a:rPr lang="en-US" altLang="zh-TW" dirty="0"/>
              <a:t>call macro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E5B5C-068C-4600-BA4F-C06052927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某些 </a:t>
            </a:r>
            <a:r>
              <a:rPr lang="en-US" altLang="zh-TW" dirty="0"/>
              <a:t>macro</a:t>
            </a:r>
            <a:r>
              <a:rPr lang="zh-TW" altLang="en-US" dirty="0"/>
              <a:t>，可能會需要將整個區塊作為參數傳入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caller </a:t>
            </a:r>
            <a:r>
              <a:rPr lang="zh-TW" altLang="en-US" dirty="0">
                <a:hlinkClick r:id="rId2"/>
              </a:rPr>
              <a:t>也可以傳遞參數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2B201A-89C7-42D3-86D9-70E75A3D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3AD711C-0E29-45F2-BA89-67DB9589FFEC}"/>
              </a:ext>
            </a:extLst>
          </p:cNvPr>
          <p:cNvGrpSpPr/>
          <p:nvPr/>
        </p:nvGrpSpPr>
        <p:grpSpPr>
          <a:xfrm>
            <a:off x="1195402" y="3264386"/>
            <a:ext cx="9790545" cy="3126254"/>
            <a:chOff x="1220311" y="2780145"/>
            <a:chExt cx="9790545" cy="312625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EEBB57-CA6B-4BC9-90FD-E61D4E09BE83}"/>
                </a:ext>
              </a:extLst>
            </p:cNvPr>
            <p:cNvSpPr/>
            <p:nvPr/>
          </p:nvSpPr>
          <p:spPr>
            <a:xfrm>
              <a:off x="1220311" y="3029978"/>
              <a:ext cx="9790545" cy="287642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macro box(color = 'blue') %}</a:t>
              </a:r>
            </a:p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div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style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dirty="0">
                  <a:solidFill>
                    <a:srgbClr val="CE9178"/>
                  </a:solidFill>
                  <a:latin typeface="Consolas" panose="020B0609020204030204" pitchFamily="49" charset="0"/>
                </a:rPr>
                <a:t>"border: solid {{ color }} 1px; display: inline-block;"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{{ caller() }}</a:t>
              </a:r>
            </a:p>
            <a:p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div</a:t>
              </a:r>
              <a:r>
                <a:rPr lang="en-US" altLang="zh-TW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zh-TW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endmacro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%}</a:t>
              </a:r>
            </a:p>
            <a:p>
              <a:b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call box('red') %}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Text in box</a:t>
              </a:r>
            </a:p>
            <a:p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{% </a:t>
              </a:r>
              <a:r>
                <a:rPr lang="en-US" altLang="zh-TW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endcall</a:t>
              </a:r>
              <a:r>
                <a:rPr lang="en-U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%}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D37DB1C-8A0B-4B35-9BCC-E72DFB9C0807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 </a:t>
              </a:r>
              <a:r>
                <a:rPr lang="en-US" altLang="zh-TW" sz="1400" dirty="0"/>
                <a:t>templates/index.html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42029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4F364-6E02-4AC0-89D3-E086A73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94C59-7D4A-47CD-BA0A-6A1B127D0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執行 </a:t>
            </a:r>
            <a:r>
              <a:rPr lang="en-US" altLang="zh-TW" sz="2800" dirty="0"/>
              <a:t>Flask </a:t>
            </a:r>
            <a:r>
              <a:rPr lang="zh-TW" altLang="en-US" sz="2800" dirty="0"/>
              <a:t>的方法</a:t>
            </a:r>
            <a:endParaRPr lang="en-US" altLang="zh-TW" sz="2800" dirty="0"/>
          </a:p>
          <a:p>
            <a:r>
              <a:rPr lang="zh-TW" altLang="en-US" sz="2800" dirty="0"/>
              <a:t>環境設定</a:t>
            </a:r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926BE0-3162-40B3-B369-52857880F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路由、路由參數</a:t>
            </a:r>
            <a:endParaRPr lang="en-US" altLang="zh-TW" sz="2800" dirty="0"/>
          </a:p>
          <a:p>
            <a:r>
              <a:rPr lang="zh-TW" altLang="en-US" sz="2800" dirty="0"/>
              <a:t>網址 </a:t>
            </a:r>
            <a:r>
              <a:rPr lang="en-US" altLang="zh-TW" sz="2800" dirty="0"/>
              <a:t>Query</a:t>
            </a:r>
          </a:p>
          <a:p>
            <a:r>
              <a:rPr lang="zh-TW" altLang="en-US" sz="2800" dirty="0"/>
              <a:t>表單</a:t>
            </a:r>
            <a:endParaRPr lang="en-US" altLang="zh-TW" sz="2800" dirty="0"/>
          </a:p>
          <a:p>
            <a:r>
              <a:rPr lang="zh-TW" altLang="en-US" sz="2800" dirty="0"/>
              <a:t>模板引擎</a:t>
            </a:r>
            <a:endParaRPr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365F6-995B-464A-865E-CB19858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8BA92A-27FB-405E-8C3C-94E7AEBBD830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這些領域都</a:t>
            </a:r>
            <a:r>
              <a:rPr lang="zh-TW" altLang="en-US" sz="2400" dirty="0"/>
              <a:t>很廣，相關知識也很多</a:t>
            </a:r>
            <a:endParaRPr lang="en-US" altLang="zh-TW" sz="2400" dirty="0"/>
          </a:p>
          <a:p>
            <a:pPr algn="ctr"/>
            <a:r>
              <a:rPr lang="zh-TW" altLang="en-US" sz="2400" dirty="0"/>
              <a:t>這次講的都只是基礎中的基礎而已</a:t>
            </a:r>
            <a:endParaRPr lang="en-US" altLang="zh-TW" sz="2400" dirty="0"/>
          </a:p>
          <a:p>
            <a:pPr algn="ctr"/>
            <a:r>
              <a:rPr lang="zh-TW" altLang="en-US" sz="2400" dirty="0"/>
              <a:t>想深入了解可參閱課程提供的相關資源</a:t>
            </a:r>
          </a:p>
        </p:txBody>
      </p:sp>
    </p:spTree>
    <p:extLst>
      <p:ext uri="{BB962C8B-B14F-4D97-AF65-F5344CB8AC3E}">
        <p14:creationId xmlns:p14="http://schemas.microsoft.com/office/powerpoint/2010/main" val="6915944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0BC0-B98F-4295-B3DD-ADD35B1E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55ADF-750A-439E-A221-200B3AC3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9419"/>
            <a:ext cx="10353762" cy="4996872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The Python Tutorial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Python Tutorial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Flask Documentation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【Hello word】</a:t>
            </a:r>
            <a:r>
              <a:rPr lang="zh-TW" altLang="en-US" dirty="0">
                <a:hlinkClick r:id="rId5"/>
              </a:rPr>
              <a:t>實作一個簡單的 </a:t>
            </a:r>
            <a:r>
              <a:rPr lang="en-US" altLang="zh-TW" dirty="0">
                <a:hlinkClick r:id="rId5"/>
              </a:rPr>
              <a:t>Flask </a:t>
            </a:r>
            <a:r>
              <a:rPr lang="zh-TW" altLang="en-US" dirty="0">
                <a:hlinkClick r:id="rId5"/>
              </a:rPr>
              <a:t>入門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Python</a:t>
            </a:r>
            <a:r>
              <a:rPr lang="zh-TW" altLang="en-US" dirty="0">
                <a:hlinkClick r:id="rId6"/>
              </a:rPr>
              <a:t>網頁設計：</a:t>
            </a:r>
            <a:r>
              <a:rPr lang="en-US" altLang="zh-TW" dirty="0">
                <a:hlinkClick r:id="rId6"/>
              </a:rPr>
              <a:t>Flask</a:t>
            </a:r>
            <a:r>
              <a:rPr lang="zh-TW" altLang="en-US" dirty="0">
                <a:hlinkClick r:id="rId6"/>
              </a:rPr>
              <a:t>使用筆記</a:t>
            </a:r>
            <a:r>
              <a:rPr lang="en-US" altLang="zh-TW" dirty="0">
                <a:hlinkClick r:id="rId6"/>
              </a:rPr>
              <a:t>(</a:t>
            </a:r>
            <a:r>
              <a:rPr lang="zh-TW" altLang="en-US" dirty="0">
                <a:hlinkClick r:id="rId6"/>
              </a:rPr>
              <a:t>一</a:t>
            </a:r>
            <a:r>
              <a:rPr lang="en-US" altLang="zh-TW" dirty="0">
                <a:hlinkClick r:id="rId6"/>
              </a:rPr>
              <a:t>) -</a:t>
            </a:r>
            <a:r>
              <a:rPr lang="zh-TW" altLang="en-US" dirty="0">
                <a:hlinkClick r:id="rId6"/>
              </a:rPr>
              <a:t>基本環境建立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5</a:t>
            </a:r>
            <a:r>
              <a:rPr lang="zh-TW" altLang="en-US" dirty="0">
                <a:hlinkClick r:id="rId5"/>
              </a:rPr>
              <a:t>分鐘快速上手入門 </a:t>
            </a:r>
            <a:r>
              <a:rPr lang="en-US" altLang="zh-TW" dirty="0">
                <a:hlinkClick r:id="rId5"/>
              </a:rPr>
              <a:t>Flask </a:t>
            </a:r>
            <a:r>
              <a:rPr lang="zh-TW" altLang="en-US" dirty="0">
                <a:hlinkClick r:id="rId5"/>
              </a:rPr>
              <a:t>教學</a:t>
            </a:r>
            <a:endParaRPr lang="en-US" altLang="zh-TW" dirty="0"/>
          </a:p>
          <a:p>
            <a:r>
              <a:rPr lang="fr-FR" altLang="zh-TW" dirty="0">
                <a:hlinkClick r:id="rId7"/>
              </a:rPr>
              <a:t>Template Designer Documentation — Jinja Documentation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Google</a:t>
            </a:r>
            <a:r>
              <a:rPr lang="en-US" altLang="zh-TW" dirty="0"/>
              <a:t> </a:t>
            </a:r>
            <a:r>
              <a:rPr lang="zh-TW" altLang="en-US" dirty="0"/>
              <a:t>← 大部分問題的答案這邊都有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B31AA-AF8C-4C36-ABE2-FEFA5C53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06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408A8-2B2C-49EC-9F1E-729DD5EF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Flask</a:t>
            </a:r>
            <a:r>
              <a:rPr lang="zh-TW" altLang="en-US" dirty="0"/>
              <a:t> ＆ </a:t>
            </a:r>
            <a:r>
              <a:rPr lang="en-US" altLang="zh-TW" dirty="0"/>
              <a:t>Django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B299F-7F22-4CAA-8037-80A5F2EC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Flask</a:t>
            </a:r>
            <a:r>
              <a:rPr lang="zh-TW" altLang="en-US" dirty="0"/>
              <a:t>：輕量，要啥自己裝，擴充性佳</a:t>
            </a:r>
            <a:endParaRPr lang="en-US" altLang="zh-TW" dirty="0"/>
          </a:p>
          <a:p>
            <a:r>
              <a:rPr lang="en-US" altLang="zh-TW" dirty="0"/>
              <a:t>Django</a:t>
            </a:r>
            <a:r>
              <a:rPr lang="zh-TW" altLang="en-US" dirty="0"/>
              <a:t>：完整，預帶了各種可能用到的機制，但須遵循的規範較多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F4B39-14C9-4729-962D-C46DDF39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29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5201198-26AC-4C2F-88A7-14118FCB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準備環境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E7D09ED-395D-4862-980C-EA70F3B62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84A0DF-A0C1-4B6F-A666-AA47A2FF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14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CA7601A5-2309-4CD6-8E12-081B3DB4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準備環境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85D6D420-EA28-452C-83E7-0E0D2E6C93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Python 3</a:t>
            </a:r>
          </a:p>
          <a:p>
            <a:pPr lvl="1"/>
            <a:r>
              <a:rPr lang="en-US" altLang="zh-TW" dirty="0">
                <a:hlinkClick r:id="rId2"/>
              </a:rPr>
              <a:t>https://www.python.org/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D128A461-0037-4A61-9292-B19ED50242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Visual Studio Code</a:t>
            </a:r>
          </a:p>
          <a:p>
            <a:pPr lvl="1"/>
            <a:r>
              <a:rPr lang="en-US" altLang="zh-TW" dirty="0">
                <a:hlinkClick r:id="rId3"/>
              </a:rPr>
              <a:t>https://code.visualstudio.com/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2F7061-6832-461B-97A5-33C7F336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063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Sauce Code Powerline"/>
        <a:ea typeface="微軟正黑體"/>
        <a:cs typeface=""/>
      </a:majorFont>
      <a:minorFont>
        <a:latin typeface="Sauce Code Powerline"/>
        <a:ea typeface="微軟正黑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11324</TotalTime>
  <Words>3354</Words>
  <Application>Microsoft Office PowerPoint</Application>
  <PresentationFormat>寬螢幕</PresentationFormat>
  <Paragraphs>523</Paragraphs>
  <Slides>66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1" baseType="lpstr">
      <vt:lpstr>Arial</vt:lpstr>
      <vt:lpstr>Calibri</vt:lpstr>
      <vt:lpstr>Consolas</vt:lpstr>
      <vt:lpstr>Sauce Code Powerline</vt:lpstr>
      <vt:lpstr>Damask</vt:lpstr>
      <vt:lpstr>Flask</vt:lpstr>
      <vt:lpstr>稍微複習一下</vt:lpstr>
      <vt:lpstr>Web Application Framework</vt:lpstr>
      <vt:lpstr>Web 應用框架常見功能</vt:lpstr>
      <vt:lpstr>挑選語言＆框架</vt:lpstr>
      <vt:lpstr>Flask</vt:lpstr>
      <vt:lpstr>Flask ＆ Django</vt:lpstr>
      <vt:lpstr>準備環境</vt:lpstr>
      <vt:lpstr>準備環境</vt:lpstr>
      <vt:lpstr>Python &amp; pip 指令</vt:lpstr>
      <vt:lpstr>確認版本</vt:lpstr>
      <vt:lpstr>Flask</vt:lpstr>
      <vt:lpstr>安裝 Flask</vt:lpstr>
      <vt:lpstr>範例</vt:lpstr>
      <vt:lpstr>範例不會動？</vt:lpstr>
      <vt:lpstr>執行 Flask</vt:lpstr>
      <vt:lpstr>執行 Flask 的方法</vt:lpstr>
      <vt:lpstr>使用 flask 指令</vt:lpstr>
      <vt:lpstr>使用 python 指令啟動 module</vt:lpstr>
      <vt:lpstr>為 flask 撰寫主程式（不推薦）</vt:lpstr>
      <vt:lpstr>FLASK_APP</vt:lpstr>
      <vt:lpstr>執行起來的樣子</vt:lpstr>
      <vt:lpstr>切換至開發模式</vt:lpstr>
      <vt:lpstr>在開發模式執行起來的樣子</vt:lpstr>
      <vt:lpstr>開發模式</vt:lpstr>
      <vt:lpstr>除錯模式</vt:lpstr>
      <vt:lpstr>Host &amp; Port</vt:lpstr>
      <vt:lpstr>Host &amp; Port</vt:lpstr>
      <vt:lpstr>正式進入主題</vt:lpstr>
      <vt:lpstr>再看一次範例</vt:lpstr>
      <vt:lpstr>路由</vt:lpstr>
      <vt:lpstr>路由參數</vt:lpstr>
      <vt:lpstr>路由參數</vt:lpstr>
      <vt:lpstr>HTTP 方法</vt:lpstr>
      <vt:lpstr>路由參數型態</vt:lpstr>
      <vt:lpstr>其他傳遞資料的方式</vt:lpstr>
      <vt:lpstr>網址 Query</vt:lpstr>
      <vt:lpstr>表單</vt:lpstr>
      <vt:lpstr>模板</vt:lpstr>
      <vt:lpstr>模板</vt:lpstr>
      <vt:lpstr>與模板引擎的最初接觸</vt:lpstr>
      <vt:lpstr>與模板引擎的最初接觸</vt:lpstr>
      <vt:lpstr>傳遞變數到模板</vt:lpstr>
      <vt:lpstr>在模板中使用邏輯判斷</vt:lpstr>
      <vt:lpstr>在模板中使用迴圈</vt:lpstr>
      <vt:lpstr>迴圈的特殊變數</vt:lpstr>
      <vt:lpstr>for 迴圈的特別之處</vt:lpstr>
      <vt:lpstr>模板基礎語法</vt:lpstr>
      <vt:lpstr>過濾器</vt:lpstr>
      <vt:lpstr>測試</vt:lpstr>
      <vt:lpstr>移除空白</vt:lpstr>
      <vt:lpstr>網址與靜態資源</vt:lpstr>
      <vt:lpstr>網址</vt:lpstr>
      <vt:lpstr>靜態資源</vt:lpstr>
      <vt:lpstr>模板繼承</vt:lpstr>
      <vt:lpstr>模板繼承</vt:lpstr>
      <vt:lpstr>模板繼承</vt:lpstr>
      <vt:lpstr>模板 extends</vt:lpstr>
      <vt:lpstr>模板 block</vt:lpstr>
      <vt:lpstr>模板 include</vt:lpstr>
      <vt:lpstr>模板 macro</vt:lpstr>
      <vt:lpstr>模板 import macro</vt:lpstr>
      <vt:lpstr>模板 import macro</vt:lpstr>
      <vt:lpstr>模板 call macro</vt:lpstr>
      <vt:lpstr>總結</vt:lpstr>
      <vt:lpstr>相關資源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技術實務課程</dc:title>
  <dc:creator>Chan-Yuan Hsu</dc:creator>
  <cp:lastModifiedBy>Chan-Yuan Hsu</cp:lastModifiedBy>
  <cp:revision>582</cp:revision>
  <dcterms:created xsi:type="dcterms:W3CDTF">2017-11-26T12:30:33Z</dcterms:created>
  <dcterms:modified xsi:type="dcterms:W3CDTF">2020-09-20T15:03:38Z</dcterms:modified>
</cp:coreProperties>
</file>