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87"/>
  </p:notesMasterIdLst>
  <p:sldIdLst>
    <p:sldId id="256" r:id="rId2"/>
    <p:sldId id="373" r:id="rId3"/>
    <p:sldId id="324" r:id="rId4"/>
    <p:sldId id="325" r:id="rId5"/>
    <p:sldId id="375" r:id="rId6"/>
    <p:sldId id="377" r:id="rId7"/>
    <p:sldId id="376" r:id="rId8"/>
    <p:sldId id="378" r:id="rId9"/>
    <p:sldId id="379" r:id="rId10"/>
    <p:sldId id="384" r:id="rId11"/>
    <p:sldId id="380" r:id="rId12"/>
    <p:sldId id="387" r:id="rId13"/>
    <p:sldId id="386" r:id="rId14"/>
    <p:sldId id="388" r:id="rId15"/>
    <p:sldId id="381" r:id="rId16"/>
    <p:sldId id="389" r:id="rId17"/>
    <p:sldId id="390" r:id="rId18"/>
    <p:sldId id="391" r:id="rId19"/>
    <p:sldId id="382" r:id="rId20"/>
    <p:sldId id="392" r:id="rId21"/>
    <p:sldId id="418" r:id="rId22"/>
    <p:sldId id="420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2" r:id="rId32"/>
    <p:sldId id="401" r:id="rId33"/>
    <p:sldId id="403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9" r:id="rId48"/>
    <p:sldId id="421" r:id="rId49"/>
    <p:sldId id="422" r:id="rId50"/>
    <p:sldId id="423" r:id="rId51"/>
    <p:sldId id="425" r:id="rId52"/>
    <p:sldId id="427" r:id="rId53"/>
    <p:sldId id="428" r:id="rId54"/>
    <p:sldId id="429" r:id="rId55"/>
    <p:sldId id="426" r:id="rId56"/>
    <p:sldId id="430" r:id="rId57"/>
    <p:sldId id="431" r:id="rId58"/>
    <p:sldId id="432" r:id="rId59"/>
    <p:sldId id="434" r:id="rId60"/>
    <p:sldId id="435" r:id="rId61"/>
    <p:sldId id="436" r:id="rId62"/>
    <p:sldId id="437" r:id="rId63"/>
    <p:sldId id="439" r:id="rId64"/>
    <p:sldId id="441" r:id="rId65"/>
    <p:sldId id="442" r:id="rId66"/>
    <p:sldId id="443" r:id="rId67"/>
    <p:sldId id="445" r:id="rId68"/>
    <p:sldId id="446" r:id="rId69"/>
    <p:sldId id="447" r:id="rId70"/>
    <p:sldId id="448" r:id="rId71"/>
    <p:sldId id="460" r:id="rId72"/>
    <p:sldId id="449" r:id="rId73"/>
    <p:sldId id="450" r:id="rId74"/>
    <p:sldId id="455" r:id="rId75"/>
    <p:sldId id="451" r:id="rId76"/>
    <p:sldId id="452" r:id="rId77"/>
    <p:sldId id="453" r:id="rId78"/>
    <p:sldId id="454" r:id="rId79"/>
    <p:sldId id="456" r:id="rId80"/>
    <p:sldId id="457" r:id="rId81"/>
    <p:sldId id="459" r:id="rId82"/>
    <p:sldId id="462" r:id="rId83"/>
    <p:sldId id="461" r:id="rId84"/>
    <p:sldId id="372" r:id="rId85"/>
    <p:sldId id="352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2443E4-2765-401E-8006-989151A907FB}">
          <p14:sldIdLst>
            <p14:sldId id="256"/>
          </p14:sldIdLst>
        </p14:section>
        <p14:section name="CSS" id="{BBBF4CB7-6265-45EB-8F68-2E0C708F43E2}">
          <p14:sldIdLst>
            <p14:sldId id="373"/>
          </p14:sldIdLst>
        </p14:section>
        <p14:section name="CSS Example" id="{2258B21F-E6A5-4B1A-85FD-62E4405A7583}">
          <p14:sldIdLst>
            <p14:sldId id="324"/>
            <p14:sldId id="325"/>
          </p14:sldIdLst>
        </p14:section>
        <p14:section name="CSS Syntax" id="{3C067F2A-AD56-49FC-BEE0-1061D3B019D4}">
          <p14:sldIdLst>
            <p14:sldId id="375"/>
          </p14:sldIdLst>
        </p14:section>
        <p14:section name="CSS Selector" id="{9AA6664E-86B0-4AA0-89C7-36ECB8B117C8}">
          <p14:sldIdLst>
            <p14:sldId id="377"/>
            <p14:sldId id="376"/>
            <p14:sldId id="378"/>
            <p14:sldId id="379"/>
            <p14:sldId id="384"/>
            <p14:sldId id="380"/>
            <p14:sldId id="387"/>
            <p14:sldId id="386"/>
            <p14:sldId id="388"/>
            <p14:sldId id="381"/>
            <p14:sldId id="389"/>
            <p14:sldId id="390"/>
            <p14:sldId id="391"/>
            <p14:sldId id="382"/>
            <p14:sldId id="392"/>
            <p14:sldId id="418"/>
          </p14:sldIdLst>
        </p14:section>
        <p14:section name="Lab" id="{77FE605D-7401-4B74-BF33-A9702D096BB8}">
          <p14:sldIdLst>
            <p14:sldId id="420"/>
          </p14:sldIdLst>
        </p14:section>
        <p14:section name="Comment" id="{4A6094EB-B8B6-4499-9C0F-FF87838442AC}">
          <p14:sldIdLst>
            <p14:sldId id="393"/>
            <p14:sldId id="394"/>
          </p14:sldIdLst>
        </p14:section>
        <p14:section name="Common attributes" id="{C3E1416A-AB24-4064-A90A-BEBE5289F53D}">
          <p14:sldIdLst>
            <p14:sldId id="395"/>
            <p14:sldId id="396"/>
            <p14:sldId id="397"/>
            <p14:sldId id="398"/>
            <p14:sldId id="399"/>
            <p14:sldId id="400"/>
            <p14:sldId id="402"/>
            <p14:sldId id="401"/>
            <p14:sldId id="403"/>
            <p14:sldId id="405"/>
            <p14:sldId id="406"/>
            <p14:sldId id="407"/>
            <p14:sldId id="408"/>
            <p14:sldId id="409"/>
            <p14:sldId id="410"/>
          </p14:sldIdLst>
        </p14:section>
        <p14:section name="unit" id="{F5095016-096C-4162-BA83-0776A30CC3D1}">
          <p14:sldIdLst>
            <p14:sldId id="411"/>
            <p14:sldId id="412"/>
            <p14:sldId id="413"/>
          </p14:sldIdLst>
        </p14:section>
        <p14:section name="Common attributes" id="{9DF71A4D-11A5-4ED4-A330-3CDDC05199BC}">
          <p14:sldIdLst>
            <p14:sldId id="414"/>
            <p14:sldId id="415"/>
            <p14:sldId id="416"/>
            <p14:sldId id="417"/>
          </p14:sldIdLst>
        </p14:section>
        <p14:section name="Text" id="{C76AE16B-7FEC-42BF-82CB-3273021602A8}">
          <p14:sldIdLst>
            <p14:sldId id="419"/>
            <p14:sldId id="421"/>
            <p14:sldId id="422"/>
            <p14:sldId id="423"/>
            <p14:sldId id="425"/>
            <p14:sldId id="427"/>
          </p14:sldIdLst>
        </p14:section>
        <p14:section name="Font" id="{A3D585EE-809E-4088-B570-5150A60868CC}">
          <p14:sldIdLst>
            <p14:sldId id="428"/>
            <p14:sldId id="429"/>
            <p14:sldId id="426"/>
            <p14:sldId id="430"/>
            <p14:sldId id="431"/>
            <p14:sldId id="432"/>
            <p14:sldId id="434"/>
            <p14:sldId id="435"/>
            <p14:sldId id="436"/>
          </p14:sldIdLst>
        </p14:section>
        <p14:section name="Table" id="{34FCFB88-515E-437D-97A6-578EF879722A}">
          <p14:sldIdLst>
            <p14:sldId id="437"/>
            <p14:sldId id="439"/>
            <p14:sldId id="441"/>
            <p14:sldId id="442"/>
          </p14:sldIdLst>
        </p14:section>
        <p14:section name="List" id="{5E2DBC74-D88A-4BD5-BB7D-63C23DE18C82}">
          <p14:sldIdLst>
            <p14:sldId id="443"/>
            <p14:sldId id="445"/>
            <p14:sldId id="446"/>
            <p14:sldId id="447"/>
            <p14:sldId id="448"/>
          </p14:sldIdLst>
        </p14:section>
        <p14:section name="Lab" id="{DC921E19-92F6-4596-B498-521A0E8F50CA}">
          <p14:sldIdLst>
            <p14:sldId id="460"/>
          </p14:sldIdLst>
        </p14:section>
        <p14:section name="Display" id="{91022DF1-41B4-4DE0-9B2A-E6A90E3E4D36}">
          <p14:sldIdLst>
            <p14:sldId id="449"/>
            <p14:sldId id="450"/>
            <p14:sldId id="455"/>
            <p14:sldId id="451"/>
            <p14:sldId id="452"/>
            <p14:sldId id="453"/>
            <p14:sldId id="454"/>
            <p14:sldId id="456"/>
            <p14:sldId id="457"/>
            <p14:sldId id="459"/>
            <p14:sldId id="462"/>
          </p14:sldIdLst>
        </p14:section>
        <p14:section name="Lab" id="{6C299F07-59E0-45C0-9B26-5EA37AC14BBC}">
          <p14:sldIdLst>
            <p14:sldId id="461"/>
          </p14:sldIdLst>
        </p14:section>
        <p14:section name="Summary" id="{9BCBA5B2-5B9C-4224-AFF1-DF9633055254}">
          <p14:sldIdLst>
            <p14:sldId id="372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A9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83049" autoAdjust="0"/>
  </p:normalViewPr>
  <p:slideViewPr>
    <p:cSldViewPr snapToGrid="0">
      <p:cViewPr varScale="1">
        <p:scale>
          <a:sx n="91" d="100"/>
          <a:sy n="91" d="100"/>
        </p:scale>
        <p:origin x="62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CFEA-E4A0-4F1A-A2FE-D377699EB187}" type="datetimeFigureOut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1D57-0607-4883-8332-4AAE1120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~=</a:t>
            </a:r>
            <a:r>
              <a:rPr lang="zh-TW" altLang="en-US" dirty="0"/>
              <a:t>、</a:t>
            </a:r>
            <a:r>
              <a:rPr lang="en-US" altLang="zh-TW" dirty="0"/>
              <a:t>|=</a:t>
            </a:r>
            <a:r>
              <a:rPr lang="zh-TW" altLang="en-US" dirty="0"/>
              <a:t>：匹配完整單字</a:t>
            </a:r>
            <a:endParaRPr lang="en-US" altLang="zh-TW" dirty="0"/>
          </a:p>
          <a:p>
            <a:r>
              <a:rPr lang="en-US" altLang="zh-TW" dirty="0"/>
              <a:t>*=</a:t>
            </a:r>
            <a:r>
              <a:rPr lang="zh-TW" altLang="en-US" dirty="0"/>
              <a:t>、</a:t>
            </a:r>
            <a:r>
              <a:rPr lang="en-US" altLang="zh-TW" dirty="0"/>
              <a:t>^=</a:t>
            </a:r>
            <a:r>
              <a:rPr lang="zh-TW" altLang="en-US" dirty="0"/>
              <a:t>：只要字元符合即可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01D57-0607-4883-8332-4AAE1120EDC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43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D2-665A-4341-A03E-9601187402CD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E10E-E7B4-4166-A9AB-AE76FDF6B699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532-1F47-451B-B015-6C2D697A065A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4A3-A1DB-4D7D-8BA0-A581F2F7DD3E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B8E9-3B11-4510-AB3D-FDB951C6CB7A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0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F1C-347A-46AE-8B32-DB5B5A078468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E083-240D-4F89-B557-81A6B3D14A90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1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CB0-4A62-43D1-94AC-5EB574164120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49E-F25B-435F-AEFB-EE398281492B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86B-968E-4E70-B1C2-DBB2F073CB53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7331-ED57-44DD-8841-B0E39C234200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CB8-E35C-41D1-838E-A9811E84E311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D72-73DB-4322-8CD7-5295DDA4F0D0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6AE1-0C9D-4134-8647-3ED425865C0E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B182-2A6D-49B4-B473-89BF4C4ADAEE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8FFB-ED67-493C-BB66-951958A7CAB4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EAA-207C-48F6-AE3B-CCB29CF7F611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022-1507-4538-B40D-BC186BBA3B2F}" type="datetime1">
              <a:rPr lang="zh-TW" altLang="en-US" smtClean="0"/>
              <a:t>2020/08/12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 baseline="0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pseudo_classes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pseudo_element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demo_default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CSS/background-posi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4%BC%AA%E6%96%9C%E4%BD%93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display#Result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hyperlink" Target="http://www.ruanyifeng.com/blog/2015/07/flex-gramma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exboxfroggy.com/#zh-tw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gridgarden.com/#zh-tw" TargetMode="External"/><Relationship Id="rId2" Type="http://schemas.openxmlformats.org/officeDocument/2006/relationships/hyperlink" Target="https://blog.hinablue.me/css-grid-layout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ev/one-line-layouts/" TargetMode="External"/><Relationship Id="rId2" Type="http://schemas.openxmlformats.org/officeDocument/2006/relationships/hyperlink" Target="https://1linelayouts.glitch.me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hinablue.me/css-grid-layout/" TargetMode="External"/><Relationship Id="rId3" Type="http://schemas.openxmlformats.org/officeDocument/2006/relationships/hyperlink" Target="https://developer.mozilla.org/zh-TW/docs/Web/CSS" TargetMode="External"/><Relationship Id="rId7" Type="http://schemas.openxmlformats.org/officeDocument/2006/relationships/hyperlink" Target="https://flexboxfroggy.com/#zh-tw" TargetMode="External"/><Relationship Id="rId2" Type="http://schemas.openxmlformats.org/officeDocument/2006/relationships/hyperlink" Target="https://www.w3schools.com/c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snippets/css/a-guide-to-flexbox/" TargetMode="External"/><Relationship Id="rId5" Type="http://schemas.openxmlformats.org/officeDocument/2006/relationships/hyperlink" Target="http://www.ruanyifeng.com/blog/2015/07/flex-grammar.html" TargetMode="External"/><Relationship Id="rId10" Type="http://schemas.openxmlformats.org/officeDocument/2006/relationships/hyperlink" Target="https://www.google.com.tw/" TargetMode="External"/><Relationship Id="rId4" Type="http://schemas.openxmlformats.org/officeDocument/2006/relationships/hyperlink" Target="https://flukeout.github.io/" TargetMode="External"/><Relationship Id="rId9" Type="http://schemas.openxmlformats.org/officeDocument/2006/relationships/hyperlink" Target="https://cssgridgarden.com/#zh-t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229D6-E680-40DF-A142-9D32C09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3205163"/>
          </a:xfrm>
        </p:spPr>
        <p:txBody>
          <a:bodyPr>
            <a:normAutofit/>
          </a:bodyPr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DFC29-EE46-4210-9262-C0F4CA57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30111"/>
            <a:ext cx="9001462" cy="1655762"/>
          </a:xfrm>
        </p:spPr>
        <p:txBody>
          <a:bodyPr/>
          <a:lstStyle/>
          <a:p>
            <a:r>
              <a:rPr lang="zh-TW" altLang="en-US" dirty="0"/>
              <a:t>許展源</a:t>
            </a:r>
          </a:p>
        </p:txBody>
      </p:sp>
    </p:spTree>
    <p:extLst>
      <p:ext uri="{BB962C8B-B14F-4D97-AF65-F5344CB8AC3E}">
        <p14:creationId xmlns:p14="http://schemas.microsoft.com/office/powerpoint/2010/main" val="2599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終於有點不一樣的範例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B33227C-13B7-4DF8-835D-A7A499834CD4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668ECA-B060-4473-9FCE-9C5C0C7B9899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Paragraph 1.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div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Paragraph 2.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section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Paragraph 3.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/section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/div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Paragraph 3.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code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Some code.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/code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Paragraph 4.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343F509-F60B-4004-8617-EB014B54C7C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19C0BCC-AB8E-46A5-B3D0-C592B095D474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60016CA-0351-4C20-B8DD-BF0EACD1DC6F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div p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background-color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yellow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br>
                <a:rPr lang="en-US" altLang="zh-TW" dirty="0"/>
              </a:br>
              <a:r>
                <a:rPr lang="en-US" altLang="zh-TW" dirty="0">
                  <a:solidFill>
                    <a:srgbClr val="FFC000"/>
                  </a:solidFill>
                </a:rPr>
                <a:t>div &gt; p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background-color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yellow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div + p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background-color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yellow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div ~ p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background-color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yellow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2E9A81-1354-43EE-B750-D8B3C4EA259A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87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虛擬類別選擇器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AC4716-D89A-460F-8587-EF618774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游標移動至元件上方</a:t>
            </a:r>
            <a:endParaRPr lang="en-US" altLang="zh-TW" dirty="0"/>
          </a:p>
          <a:p>
            <a:r>
              <a:rPr lang="zh-TW" altLang="en-US" dirty="0"/>
              <a:t>已經訪問過或未訪問過的超連結</a:t>
            </a:r>
            <a:endParaRPr lang="en-US" altLang="zh-TW" dirty="0"/>
          </a:p>
          <a:p>
            <a:r>
              <a:rPr lang="zh-TW" altLang="en-US" dirty="0"/>
              <a:t>取得焦點</a:t>
            </a:r>
            <a:endParaRPr lang="en-US" altLang="zh-TW" dirty="0"/>
          </a:p>
          <a:p>
            <a:r>
              <a:rPr lang="zh-TW" altLang="en-US" dirty="0">
                <a:hlinkClick r:id="rId2"/>
              </a:rPr>
              <a:t>更多虛擬類別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00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虛擬類別選擇器 </a:t>
            </a:r>
            <a:r>
              <a:rPr lang="en-US" altLang="zh-TW" dirty="0"/>
              <a:t>– </a:t>
            </a:r>
            <a:r>
              <a:rPr lang="zh-TW" altLang="en-US" dirty="0"/>
              <a:t>游標移動至元件上方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a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 err="1">
                  <a:solidFill>
                    <a:srgbClr val="FF0000"/>
                  </a:solidFill>
                </a:rPr>
                <a:t>href</a:t>
              </a:r>
              <a:r>
                <a:rPr lang="en-US" altLang="zh-TW" dirty="0">
                  <a:solidFill>
                    <a:srgbClr val="FF0000"/>
                  </a:solidFill>
                </a:rPr>
                <a:t>="</a:t>
              </a:r>
              <a:r>
                <a:rPr lang="en-US" altLang="zh-TW" dirty="0">
                  <a:solidFill>
                    <a:srgbClr val="92D050"/>
                  </a:solidFill>
                </a:rPr>
                <a:t>#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超連結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/a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div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rgbClr val="FFFFFF"/>
                  </a:solidFill>
                </a:rPr>
                <a:t>一個區塊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/div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a:hover </a:t>
              </a:r>
              <a:r>
                <a:rPr lang="en-US" altLang="zh-TW" dirty="0"/>
                <a:t>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color</a:t>
              </a:r>
              <a:r>
                <a:rPr lang="en-US" altLang="zh-TW" dirty="0"/>
                <a:t>: </a:t>
              </a:r>
              <a:r>
                <a:rPr lang="en-US" altLang="zh-TW" dirty="0" err="1">
                  <a:solidFill>
                    <a:srgbClr val="92D050"/>
                  </a:solidFill>
                </a:rPr>
                <a:t>hotpink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endParaRPr lang="en-US" altLang="zh-TW" dirty="0">
                <a:solidFill>
                  <a:srgbClr val="FFC000"/>
                </a:solidFill>
              </a:endParaRPr>
            </a:p>
            <a:p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div:hover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/>
                <a:t>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background-color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blue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51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虛擬類別選擇器 </a:t>
            </a:r>
            <a:r>
              <a:rPr lang="en-US" altLang="zh-TW" dirty="0"/>
              <a:t>– </a:t>
            </a:r>
            <a:r>
              <a:rPr lang="zh-TW" altLang="en-US" dirty="0"/>
              <a:t>超連結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13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a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 err="1">
                  <a:solidFill>
                    <a:srgbClr val="FF0000"/>
                  </a:solidFill>
                </a:rPr>
                <a:t>href</a:t>
              </a:r>
              <a:r>
                <a:rPr lang="en-US" altLang="zh-TW" dirty="0">
                  <a:solidFill>
                    <a:srgbClr val="FF0000"/>
                  </a:solidFill>
                </a:rPr>
                <a:t>="</a:t>
              </a:r>
              <a:r>
                <a:rPr lang="en-US" altLang="zh-TW" dirty="0">
                  <a:solidFill>
                    <a:srgbClr val="92D050"/>
                  </a:solidFill>
                </a:rPr>
                <a:t>#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超連結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/a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a:link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color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red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br>
                <a:rPr lang="en-US" altLang="zh-TW" dirty="0"/>
              </a:br>
              <a:r>
                <a:rPr lang="en-US" altLang="zh-TW" dirty="0">
                  <a:solidFill>
                    <a:srgbClr val="FFC000"/>
                  </a:solidFill>
                </a:rPr>
                <a:t>a:visited </a:t>
              </a:r>
              <a:r>
                <a:rPr lang="en-US" altLang="zh-TW" dirty="0"/>
                <a:t>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color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green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a:hover </a:t>
              </a:r>
              <a:r>
                <a:rPr lang="en-US" altLang="zh-TW" dirty="0"/>
                <a:t>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color</a:t>
              </a:r>
              <a:r>
                <a:rPr lang="en-US" altLang="zh-TW" dirty="0"/>
                <a:t>: </a:t>
              </a:r>
              <a:r>
                <a:rPr lang="en-US" altLang="zh-TW" dirty="0" err="1">
                  <a:solidFill>
                    <a:srgbClr val="92D050"/>
                  </a:solidFill>
                </a:rPr>
                <a:t>hotpink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a:active </a:t>
              </a:r>
              <a:r>
                <a:rPr lang="en-US" altLang="zh-TW" dirty="0"/>
                <a:t>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color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blue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31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虛擬類別選擇器 </a:t>
            </a:r>
            <a:r>
              <a:rPr lang="en-US" altLang="zh-TW" dirty="0"/>
              <a:t>– </a:t>
            </a:r>
            <a:r>
              <a:rPr lang="zh-TW" altLang="en-US" dirty="0"/>
              <a:t>取得焦點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input </a:t>
              </a:r>
              <a:r>
                <a:rPr lang="en-US" altLang="zh-TW" dirty="0">
                  <a:solidFill>
                    <a:srgbClr val="FF0000"/>
                  </a:solidFill>
                </a:rPr>
                <a:t>type="</a:t>
              </a:r>
              <a:r>
                <a:rPr lang="en-US" altLang="zh-TW" dirty="0">
                  <a:solidFill>
                    <a:srgbClr val="92D050"/>
                  </a:solidFill>
                </a:rPr>
                <a:t>text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 err="1">
                  <a:solidFill>
                    <a:srgbClr val="FFC000"/>
                  </a:solidFill>
                </a:rPr>
                <a:t>input:focus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color</a:t>
              </a:r>
              <a:r>
                <a:rPr lang="en-US" altLang="zh-TW" dirty="0"/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white</a:t>
              </a:r>
              <a:r>
                <a:rPr lang="en-US" altLang="zh-TW" dirty="0"/>
                <a:t>;</a:t>
              </a:r>
            </a:p>
            <a:p>
              <a:r>
                <a:rPr lang="en-US" altLang="zh-TW" dirty="0"/>
                <a:t>   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background-color</a:t>
              </a:r>
              <a:r>
                <a:rPr lang="en-US" altLang="zh-TW" dirty="0"/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#555555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21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15E39-0FA9-4E1E-ACE6-BF86B5EF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虛擬元件選擇器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C8DF0-F9ED-4FED-95D0-A7880FAAC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第一個字母、第一行、第一個元件</a:t>
            </a:r>
            <a:r>
              <a:rPr lang="en-US" altLang="zh-TW" dirty="0"/>
              <a:t>…</a:t>
            </a:r>
            <a:r>
              <a:rPr lang="zh-TW" altLang="en-US" dirty="0"/>
              <a:t>等</a:t>
            </a:r>
            <a:endParaRPr lang="en-US" altLang="zh-TW" dirty="0"/>
          </a:p>
          <a:p>
            <a:r>
              <a:rPr lang="zh-TW" altLang="en-US" dirty="0"/>
              <a:t>在元件的前後插入內容</a:t>
            </a:r>
            <a:endParaRPr lang="en-US" altLang="zh-TW" dirty="0"/>
          </a:p>
          <a:p>
            <a:r>
              <a:rPr lang="zh-TW" altLang="en-US" dirty="0"/>
              <a:t>選擇區域</a:t>
            </a:r>
            <a:endParaRPr lang="en-US" altLang="zh-TW" dirty="0"/>
          </a:p>
          <a:p>
            <a:r>
              <a:rPr lang="zh-TW" altLang="en-US" dirty="0">
                <a:hlinkClick r:id="rId2"/>
              </a:rPr>
              <a:t>更多虛擬元件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BEE563-24B3-4FAE-8933-A7331256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2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虛擬元件選擇器 </a:t>
            </a:r>
            <a:r>
              <a:rPr lang="en-US" altLang="zh-TW" dirty="0"/>
              <a:t>– </a:t>
            </a:r>
            <a:r>
              <a:rPr lang="zh-TW" altLang="en-US" dirty="0"/>
              <a:t>第一行、第一個字母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You can use the ::first-line pseudo-element to add a special effect to the first line of a text. Some more text. And even more, and more, and more, and more, and more, and more, and more, and more, and more, and more, and more, and more.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p::first-line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color</a:t>
              </a:r>
              <a:r>
                <a:rPr lang="en-US" altLang="zh-TW" dirty="0">
                  <a:solidFill>
                    <a:schemeClr val="tx1"/>
                  </a:solidFill>
                </a:rPr>
                <a:t>: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rgbClr val="92D050"/>
                  </a:solidFill>
                </a:rPr>
                <a:t>#ff0000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font-variant</a:t>
              </a:r>
              <a:r>
                <a:rPr lang="en-US" altLang="zh-TW" dirty="0">
                  <a:solidFill>
                    <a:schemeClr val="tx1"/>
                  </a:solidFill>
                </a:rPr>
                <a:t>: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rgbClr val="92D050"/>
                  </a:solidFill>
                </a:rPr>
                <a:t>small-caps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p::first-letter </a:t>
              </a:r>
              <a:r>
                <a:rPr lang="en-US" altLang="zh-TW" dirty="0"/>
                <a:t>{</a:t>
              </a:r>
            </a:p>
            <a:p>
              <a:r>
                <a:rPr lang="en-US" altLang="zh-TW" dirty="0"/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color</a:t>
              </a:r>
              <a:r>
                <a:rPr lang="en-US" altLang="zh-TW" dirty="0"/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#ff0000</a:t>
              </a:r>
              <a:r>
                <a:rPr lang="en-US" altLang="zh-TW" dirty="0"/>
                <a:t>;</a:t>
              </a:r>
            </a:p>
            <a:p>
              <a:r>
                <a:rPr lang="en-US" altLang="zh-TW" dirty="0"/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font-size</a:t>
              </a:r>
              <a:r>
                <a:rPr lang="en-US" altLang="zh-TW" dirty="0"/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xx-large</a:t>
              </a:r>
              <a:r>
                <a:rPr lang="en-US" altLang="zh-TW" dirty="0"/>
                <a:t>;</a:t>
              </a:r>
            </a:p>
            <a:p>
              <a:r>
                <a:rPr lang="en-US" altLang="zh-TW" dirty="0"/>
                <a:t>}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38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虛擬元件選擇器 </a:t>
            </a:r>
            <a:r>
              <a:rPr lang="en-US" altLang="zh-TW" dirty="0"/>
              <a:t>– </a:t>
            </a:r>
            <a:r>
              <a:rPr lang="zh-TW" altLang="en-US" dirty="0"/>
              <a:t>插入內容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</a:t>
              </a:r>
              <a:r>
                <a:rPr lang="it-IT" altLang="zh-TW" dirty="0">
                  <a:solidFill>
                    <a:srgbClr val="00B0F0"/>
                  </a:solidFill>
                </a:rPr>
                <a:t>&lt;</a:t>
              </a:r>
              <a:r>
                <a:rPr lang="it-IT" altLang="zh-TW" dirty="0">
                  <a:solidFill>
                    <a:srgbClr val="FFC000"/>
                  </a:solidFill>
                </a:rPr>
                <a:t>ul</a:t>
              </a:r>
              <a:r>
                <a:rPr lang="it-IT" altLang="zh-TW" dirty="0">
                  <a:solidFill>
                    <a:srgbClr val="00B0F0"/>
                  </a:solidFill>
                </a:rPr>
                <a:t>&gt;</a:t>
              </a:r>
              <a:br>
                <a:rPr lang="it-IT" altLang="zh-TW" dirty="0">
                  <a:solidFill>
                    <a:srgbClr val="00B0F0"/>
                  </a:solidFill>
                </a:rPr>
              </a:br>
              <a:r>
                <a:rPr lang="it-IT" altLang="zh-TW" dirty="0">
                  <a:solidFill>
                    <a:srgbClr val="00B0F0"/>
                  </a:solidFill>
                </a:rPr>
                <a:t>    &lt;</a:t>
              </a:r>
              <a:r>
                <a:rPr lang="it-IT" altLang="zh-TW" dirty="0">
                  <a:solidFill>
                    <a:srgbClr val="FFC000"/>
                  </a:solidFill>
                </a:rPr>
                <a:t>li</a:t>
              </a:r>
              <a:r>
                <a:rPr lang="it-IT" altLang="zh-TW" dirty="0">
                  <a:solidFill>
                    <a:srgbClr val="00B0F0"/>
                  </a:solidFill>
                </a:rPr>
                <a:t>&gt;</a:t>
              </a:r>
              <a:r>
                <a:rPr lang="it-IT" altLang="zh-TW" dirty="0"/>
                <a:t>Coffee</a:t>
              </a:r>
              <a:r>
                <a:rPr lang="it-IT" altLang="zh-TW" dirty="0">
                  <a:solidFill>
                    <a:srgbClr val="00B0F0"/>
                  </a:solidFill>
                </a:rPr>
                <a:t>&lt;</a:t>
              </a:r>
              <a:r>
                <a:rPr lang="it-IT" altLang="zh-TW" dirty="0">
                  <a:solidFill>
                    <a:srgbClr val="FFC000"/>
                  </a:solidFill>
                </a:rPr>
                <a:t>/li</a:t>
              </a:r>
              <a:r>
                <a:rPr lang="it-IT" altLang="zh-TW" dirty="0">
                  <a:solidFill>
                    <a:srgbClr val="00B0F0"/>
                  </a:solidFill>
                </a:rPr>
                <a:t>&gt;</a:t>
              </a:r>
              <a:br>
                <a:rPr lang="it-IT" altLang="zh-TW" dirty="0">
                  <a:solidFill>
                    <a:srgbClr val="00B0F0"/>
                  </a:solidFill>
                </a:rPr>
              </a:br>
              <a:r>
                <a:rPr lang="it-IT" altLang="zh-TW" dirty="0">
                  <a:solidFill>
                    <a:srgbClr val="00B0F0"/>
                  </a:solidFill>
                </a:rPr>
                <a:t>    &lt;</a:t>
              </a:r>
              <a:r>
                <a:rPr lang="it-IT" altLang="zh-TW" dirty="0">
                  <a:solidFill>
                    <a:srgbClr val="FFC000"/>
                  </a:solidFill>
                </a:rPr>
                <a:t>li</a:t>
              </a:r>
              <a:r>
                <a:rPr lang="it-IT" altLang="zh-TW" dirty="0">
                  <a:solidFill>
                    <a:srgbClr val="00B0F0"/>
                  </a:solidFill>
                </a:rPr>
                <a:t>&gt;</a:t>
              </a:r>
              <a:r>
                <a:rPr lang="it-IT" altLang="zh-TW" dirty="0"/>
                <a:t>Tea</a:t>
              </a:r>
              <a:r>
                <a:rPr lang="it-IT" altLang="zh-TW" dirty="0">
                  <a:solidFill>
                    <a:srgbClr val="00B0F0"/>
                  </a:solidFill>
                </a:rPr>
                <a:t>&lt;</a:t>
              </a:r>
              <a:r>
                <a:rPr lang="it-IT" altLang="zh-TW" dirty="0">
                  <a:solidFill>
                    <a:srgbClr val="FFC000"/>
                  </a:solidFill>
                </a:rPr>
                <a:t>/li</a:t>
              </a:r>
              <a:r>
                <a:rPr lang="it-IT" altLang="zh-TW" dirty="0">
                  <a:solidFill>
                    <a:srgbClr val="00B0F0"/>
                  </a:solidFill>
                </a:rPr>
                <a:t>&gt;</a:t>
              </a:r>
              <a:br>
                <a:rPr lang="it-IT" altLang="zh-TW" dirty="0">
                  <a:solidFill>
                    <a:srgbClr val="00B0F0"/>
                  </a:solidFill>
                </a:rPr>
              </a:br>
              <a:r>
                <a:rPr lang="it-IT" altLang="zh-TW" dirty="0">
                  <a:solidFill>
                    <a:srgbClr val="00B0F0"/>
                  </a:solidFill>
                </a:rPr>
                <a:t>    &lt;</a:t>
              </a:r>
              <a:r>
                <a:rPr lang="it-IT" altLang="zh-TW" dirty="0">
                  <a:solidFill>
                    <a:srgbClr val="FFC000"/>
                  </a:solidFill>
                </a:rPr>
                <a:t>li</a:t>
              </a:r>
              <a:r>
                <a:rPr lang="it-IT" altLang="zh-TW" dirty="0">
                  <a:solidFill>
                    <a:srgbClr val="00B0F0"/>
                  </a:solidFill>
                </a:rPr>
                <a:t>&gt;</a:t>
              </a:r>
              <a:r>
                <a:rPr lang="it-IT" altLang="zh-TW" dirty="0"/>
                <a:t>Milk</a:t>
              </a:r>
              <a:r>
                <a:rPr lang="it-IT" altLang="zh-TW" dirty="0">
                  <a:solidFill>
                    <a:srgbClr val="00B0F0"/>
                  </a:solidFill>
                </a:rPr>
                <a:t>&lt;</a:t>
              </a:r>
              <a:r>
                <a:rPr lang="it-IT" altLang="zh-TW" dirty="0">
                  <a:solidFill>
                    <a:srgbClr val="FFC000"/>
                  </a:solidFill>
                </a:rPr>
                <a:t>/li</a:t>
              </a:r>
              <a:r>
                <a:rPr lang="it-IT" altLang="zh-TW" dirty="0">
                  <a:solidFill>
                    <a:srgbClr val="00B0F0"/>
                  </a:solidFill>
                </a:rPr>
                <a:t>&gt;</a:t>
              </a:r>
              <a:br>
                <a:rPr lang="it-IT" altLang="zh-TW" dirty="0">
                  <a:solidFill>
                    <a:srgbClr val="00B0F0"/>
                  </a:solidFill>
                </a:rPr>
              </a:br>
              <a:r>
                <a:rPr lang="it-IT" altLang="zh-TW" dirty="0">
                  <a:solidFill>
                    <a:srgbClr val="00B0F0"/>
                  </a:solidFill>
                </a:rPr>
                <a:t>  &lt;</a:t>
              </a:r>
              <a:r>
                <a:rPr lang="it-IT" altLang="zh-TW" dirty="0">
                  <a:solidFill>
                    <a:srgbClr val="FFC000"/>
                  </a:solidFill>
                </a:rPr>
                <a:t>/ul</a:t>
              </a:r>
              <a:r>
                <a:rPr lang="it-IT" altLang="zh-TW" dirty="0">
                  <a:solidFill>
                    <a:srgbClr val="00B0F0"/>
                  </a:solidFill>
                </a:rPr>
                <a:t>&gt;</a:t>
              </a:r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li::before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content</a:t>
              </a:r>
              <a:r>
                <a:rPr lang="en-US" altLang="zh-TW" dirty="0">
                  <a:solidFill>
                    <a:schemeClr val="tx1"/>
                  </a:solidFill>
                </a:rPr>
                <a:t>: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rgbClr val="92D050"/>
                  </a:solidFill>
                </a:rPr>
                <a:t>'</a:t>
              </a:r>
              <a:r>
                <a:rPr lang="zh-TW" altLang="en-US" dirty="0">
                  <a:solidFill>
                    <a:srgbClr val="92D050"/>
                  </a:solidFill>
                </a:rPr>
                <a:t>✔️</a:t>
              </a:r>
              <a:r>
                <a:rPr lang="en-US" altLang="zh-TW" dirty="0">
                  <a:solidFill>
                    <a:srgbClr val="92D050"/>
                  </a:solidFill>
                </a:rPr>
                <a:t>'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ul</a:t>
              </a:r>
              <a:r>
                <a:rPr lang="en-US" altLang="zh-TW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list-style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none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1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虛擬元件選擇器 </a:t>
            </a:r>
            <a:r>
              <a:rPr lang="en-US" altLang="zh-TW" dirty="0"/>
              <a:t>– </a:t>
            </a:r>
            <a:r>
              <a:rPr lang="zh-TW" altLang="en-US" dirty="0"/>
              <a:t>選擇區域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::selection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color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yellow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background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blue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A3CEECA-6B07-46DF-843C-78E0662B67D7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53129C7-620C-43E1-95E9-BFB118EC900D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You can use the ::first-line pseudo-element to add a special effect to the first line of a text. Some more text. And even more, and more, and more, and more, and more, and more, and more, and more, and more, and more, and more, and more.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D03E4F-4791-4580-BFF8-565C013AA81D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769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35B1C-BCE7-4DBA-95D0-BFC1D998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屬性選擇器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CA1F8-1F38-4B8B-90B1-2F2E4D3E0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根據屬性或屬性值選擇</a:t>
            </a:r>
            <a:endParaRPr lang="en-US" altLang="zh-TW" dirty="0"/>
          </a:p>
          <a:p>
            <a:r>
              <a:rPr lang="zh-TW" altLang="en-US" dirty="0"/>
              <a:t>屬性：</a:t>
            </a:r>
            <a:r>
              <a:rPr lang="en-US" altLang="zh-TW" dirty="0">
                <a:solidFill>
                  <a:srgbClr val="FFC000"/>
                </a:solidFill>
              </a:rPr>
              <a:t>tag[</a:t>
            </a:r>
            <a:r>
              <a:rPr lang="en-US" altLang="zh-TW" dirty="0" err="1">
                <a:solidFill>
                  <a:srgbClr val="FFC000"/>
                </a:solidFill>
              </a:rPr>
              <a:t>attr</a:t>
            </a:r>
            <a:r>
              <a:rPr lang="en-US" altLang="zh-TW" dirty="0">
                <a:solidFill>
                  <a:srgbClr val="FFC000"/>
                </a:solidFill>
              </a:rPr>
              <a:t>]</a:t>
            </a:r>
          </a:p>
          <a:p>
            <a:r>
              <a:rPr lang="zh-TW" altLang="en-US" dirty="0"/>
              <a:t>屬性＆值：</a:t>
            </a:r>
            <a:r>
              <a:rPr lang="en-US" altLang="zh-TW" dirty="0">
                <a:solidFill>
                  <a:srgbClr val="FFC000"/>
                </a:solidFill>
              </a:rPr>
              <a:t>tag[</a:t>
            </a:r>
            <a:r>
              <a:rPr lang="en-US" altLang="zh-TW" dirty="0" err="1">
                <a:solidFill>
                  <a:srgbClr val="FFC000"/>
                </a:solidFill>
              </a:rPr>
              <a:t>attr</a:t>
            </a:r>
            <a:r>
              <a:rPr lang="en-US" altLang="zh-TW" dirty="0">
                <a:solidFill>
                  <a:srgbClr val="FFC000"/>
                </a:solidFill>
              </a:rPr>
              <a:t>="value"]</a:t>
            </a:r>
          </a:p>
          <a:p>
            <a:r>
              <a:rPr lang="zh-TW" altLang="en-US" dirty="0"/>
              <a:t>值包含字串：</a:t>
            </a:r>
            <a:r>
              <a:rPr lang="en-US" altLang="zh-TW" dirty="0">
                <a:solidFill>
                  <a:srgbClr val="FFC000"/>
                </a:solidFill>
              </a:rPr>
              <a:t>tag[</a:t>
            </a:r>
            <a:r>
              <a:rPr lang="en-US" altLang="zh-TW" dirty="0" err="1">
                <a:solidFill>
                  <a:srgbClr val="FFC000"/>
                </a:solidFill>
              </a:rPr>
              <a:t>attr</a:t>
            </a:r>
            <a:r>
              <a:rPr lang="en-US" altLang="zh-TW" dirty="0">
                <a:solidFill>
                  <a:srgbClr val="FFC000"/>
                </a:solidFill>
              </a:rPr>
              <a:t>~="value"]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tag[</a:t>
            </a:r>
            <a:r>
              <a:rPr lang="en-US" altLang="zh-TW" dirty="0" err="1">
                <a:solidFill>
                  <a:srgbClr val="FFC000"/>
                </a:solidFill>
              </a:rPr>
              <a:t>attr</a:t>
            </a:r>
            <a:r>
              <a:rPr lang="en-US" altLang="zh-TW" dirty="0">
                <a:solidFill>
                  <a:srgbClr val="FFC000"/>
                </a:solidFill>
              </a:rPr>
              <a:t>*="value"]</a:t>
            </a:r>
          </a:p>
          <a:p>
            <a:r>
              <a:rPr lang="zh-TW" altLang="en-US" dirty="0"/>
              <a:t>值的開頭：</a:t>
            </a:r>
            <a:r>
              <a:rPr lang="en-US" altLang="zh-TW" dirty="0">
                <a:solidFill>
                  <a:srgbClr val="FFC000"/>
                </a:solidFill>
              </a:rPr>
              <a:t>tag[</a:t>
            </a:r>
            <a:r>
              <a:rPr lang="en-US" altLang="zh-TW" dirty="0" err="1">
                <a:solidFill>
                  <a:srgbClr val="FFC000"/>
                </a:solidFill>
              </a:rPr>
              <a:t>attr</a:t>
            </a:r>
            <a:r>
              <a:rPr lang="en-US" altLang="zh-TW" dirty="0">
                <a:solidFill>
                  <a:srgbClr val="FFC000"/>
                </a:solidFill>
              </a:rPr>
              <a:t>|="value"]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tag[</a:t>
            </a:r>
            <a:r>
              <a:rPr lang="en-US" altLang="zh-TW" dirty="0" err="1">
                <a:solidFill>
                  <a:srgbClr val="FFC000"/>
                </a:solidFill>
              </a:rPr>
              <a:t>attr</a:t>
            </a:r>
            <a:r>
              <a:rPr lang="en-US" altLang="zh-TW" dirty="0">
                <a:solidFill>
                  <a:srgbClr val="FFC000"/>
                </a:solidFill>
              </a:rPr>
              <a:t>^="value"]</a:t>
            </a:r>
          </a:p>
          <a:p>
            <a:r>
              <a:rPr lang="zh-TW" altLang="en-US" dirty="0"/>
              <a:t>值的結尾：</a:t>
            </a:r>
            <a:r>
              <a:rPr lang="en-US" altLang="zh-TW" dirty="0">
                <a:solidFill>
                  <a:srgbClr val="FFC000"/>
                </a:solidFill>
              </a:rPr>
              <a:t>tag[</a:t>
            </a:r>
            <a:r>
              <a:rPr lang="en-US" altLang="zh-TW" dirty="0" err="1">
                <a:solidFill>
                  <a:srgbClr val="FFC000"/>
                </a:solidFill>
              </a:rPr>
              <a:t>attr</a:t>
            </a:r>
            <a:r>
              <a:rPr lang="en-US" altLang="zh-TW" dirty="0">
                <a:solidFill>
                  <a:srgbClr val="FFC000"/>
                </a:solidFill>
              </a:rPr>
              <a:t>$="value"]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236E7F-82BB-4723-AD9E-4F0F44F1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59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C24C5-C0D7-48FE-B80B-15A696C9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F07FC-A66A-4B44-A622-069F36D73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C000"/>
                </a:solidFill>
              </a:rPr>
              <a:t>C</a:t>
            </a:r>
            <a:r>
              <a:rPr lang="en-US" altLang="zh-TW" dirty="0"/>
              <a:t>ascading </a:t>
            </a:r>
            <a:r>
              <a:rPr lang="en-US" altLang="zh-TW" dirty="0">
                <a:solidFill>
                  <a:srgbClr val="FFC000"/>
                </a:solidFill>
              </a:rPr>
              <a:t>S</a:t>
            </a:r>
            <a:r>
              <a:rPr lang="en-US" altLang="zh-TW" dirty="0"/>
              <a:t>tyle </a:t>
            </a:r>
            <a:r>
              <a:rPr lang="en-US" altLang="zh-TW" dirty="0">
                <a:solidFill>
                  <a:srgbClr val="FFC000"/>
                </a:solidFill>
              </a:rPr>
              <a:t>S</a:t>
            </a:r>
            <a:r>
              <a:rPr lang="en-US" altLang="zh-TW" dirty="0"/>
              <a:t>heets</a:t>
            </a:r>
            <a:r>
              <a:rPr lang="zh-TW" altLang="en-US" dirty="0"/>
              <a:t>（階層式樣式表）</a:t>
            </a:r>
            <a:endParaRPr lang="en-US" altLang="zh-TW" dirty="0"/>
          </a:p>
          <a:p>
            <a:r>
              <a:rPr lang="zh-TW" altLang="en-US" dirty="0"/>
              <a:t>描述 </a:t>
            </a:r>
            <a:r>
              <a:rPr lang="en-US" altLang="zh-TW" dirty="0"/>
              <a:t>HTML</a:t>
            </a:r>
            <a:r>
              <a:rPr lang="zh-TW" altLang="en-US" dirty="0"/>
              <a:t> 文件的</a:t>
            </a:r>
            <a:r>
              <a:rPr lang="zh-TW" altLang="en-US" dirty="0">
                <a:solidFill>
                  <a:srgbClr val="FFC000"/>
                </a:solidFill>
              </a:rPr>
              <a:t>樣式</a:t>
            </a:r>
            <a:r>
              <a:rPr lang="zh-TW" altLang="en-US" dirty="0"/>
              <a:t>的語言</a:t>
            </a:r>
            <a:endParaRPr lang="en-US" altLang="zh-TW" dirty="0"/>
          </a:p>
          <a:p>
            <a:r>
              <a:rPr lang="zh-TW" altLang="en-US" dirty="0"/>
              <a:t>描述 </a:t>
            </a:r>
            <a:r>
              <a:rPr lang="en-US" altLang="zh-TW" dirty="0"/>
              <a:t>HTML</a:t>
            </a:r>
            <a:r>
              <a:rPr lang="zh-TW" altLang="en-US" dirty="0"/>
              <a:t> 元件該</a:t>
            </a:r>
            <a:r>
              <a:rPr lang="zh-TW" altLang="en-US" dirty="0">
                <a:solidFill>
                  <a:srgbClr val="FFC000"/>
                </a:solidFill>
              </a:rPr>
              <a:t>如何被顯示</a:t>
            </a:r>
            <a:r>
              <a:rPr lang="zh-TW" altLang="en-US" dirty="0"/>
              <a:t>在各種不同的裝置上</a:t>
            </a:r>
            <a:endParaRPr lang="en-US" altLang="zh-TW" dirty="0"/>
          </a:p>
          <a:p>
            <a:r>
              <a:rPr lang="zh-TW" altLang="en-US" dirty="0"/>
              <a:t>體驗一下 </a:t>
            </a:r>
            <a:r>
              <a:rPr lang="en-US" altLang="zh-TW" dirty="0"/>
              <a:t>CSS </a:t>
            </a:r>
            <a:r>
              <a:rPr lang="zh-TW" altLang="en-US" dirty="0"/>
              <a:t>對網頁的影響力吧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https://www.w3schools.com/css/demo_default.htm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F47C47-DEB7-4111-8576-9DF82294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949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屬性選擇器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a[target="_blank"]</a:t>
              </a:r>
              <a:r>
                <a:rPr lang="en-US" altLang="zh-TW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background-color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yellow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A3CEECA-6B07-46DF-843C-78E0662B67D7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53129C7-620C-43E1-95E9-BFB118EC900D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a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 err="1">
                  <a:solidFill>
                    <a:srgbClr val="FF0000"/>
                  </a:solidFill>
                </a:rPr>
                <a:t>href</a:t>
              </a:r>
              <a:r>
                <a:rPr lang="en-US" altLang="zh-TW" dirty="0">
                  <a:solidFill>
                    <a:srgbClr val="FF0000"/>
                  </a:solidFill>
                </a:rPr>
                <a:t>="</a:t>
              </a:r>
              <a:r>
                <a:rPr lang="en-US" altLang="zh-TW" dirty="0">
                  <a:solidFill>
                    <a:srgbClr val="92D050"/>
                  </a:solidFill>
                </a:rPr>
                <a:t>#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超連結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/a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a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 err="1">
                  <a:solidFill>
                    <a:srgbClr val="FF0000"/>
                  </a:solidFill>
                </a:rPr>
                <a:t>href</a:t>
              </a:r>
              <a:r>
                <a:rPr lang="en-US" altLang="zh-TW" dirty="0">
                  <a:solidFill>
                    <a:srgbClr val="FF0000"/>
                  </a:solidFill>
                </a:rPr>
                <a:t>="</a:t>
              </a:r>
              <a:r>
                <a:rPr lang="en-US" altLang="zh-TW" dirty="0">
                  <a:solidFill>
                    <a:srgbClr val="92D050"/>
                  </a:solidFill>
                </a:rPr>
                <a:t>#</a:t>
              </a:r>
              <a:r>
                <a:rPr lang="en-US" altLang="zh-TW" dirty="0">
                  <a:solidFill>
                    <a:srgbClr val="FF0000"/>
                  </a:solidFill>
                </a:rPr>
                <a:t>" target="</a:t>
              </a:r>
              <a:r>
                <a:rPr lang="en-US" altLang="zh-TW" dirty="0">
                  <a:solidFill>
                    <a:srgbClr val="92D050"/>
                  </a:solidFill>
                </a:rPr>
                <a:t>_blank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超連結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/a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a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 err="1">
                  <a:solidFill>
                    <a:srgbClr val="FF0000"/>
                  </a:solidFill>
                </a:rPr>
                <a:t>href</a:t>
              </a:r>
              <a:r>
                <a:rPr lang="en-US" altLang="zh-TW" dirty="0">
                  <a:solidFill>
                    <a:srgbClr val="FF0000"/>
                  </a:solidFill>
                </a:rPr>
                <a:t>="</a:t>
              </a:r>
              <a:r>
                <a:rPr lang="en-US" altLang="zh-TW" dirty="0">
                  <a:solidFill>
                    <a:srgbClr val="92D050"/>
                  </a:solidFill>
                </a:rPr>
                <a:t>#</a:t>
              </a:r>
              <a:r>
                <a:rPr lang="en-US" altLang="zh-TW" dirty="0">
                  <a:solidFill>
                    <a:srgbClr val="FF0000"/>
                  </a:solidFill>
                </a:rPr>
                <a:t>" target="</a:t>
              </a:r>
              <a:r>
                <a:rPr lang="en-US" altLang="zh-TW" dirty="0">
                  <a:solidFill>
                    <a:srgbClr val="92D050"/>
                  </a:solidFill>
                </a:rPr>
                <a:t>_top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超連結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/a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D03E4F-4791-4580-BFF8-565C013AA81D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94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28736-2EE0-4EE3-B34F-FD00EAF7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選擇器練習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3305EB-1BCF-430A-98F2-FDE149A15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透過小遊戲，讓大家更熟悉各種選擇器的使用</a:t>
            </a:r>
            <a:endParaRPr lang="en-US" altLang="zh-TW" dirty="0"/>
          </a:p>
          <a:p>
            <a:r>
              <a:rPr lang="en-US" altLang="zh-TW" dirty="0"/>
              <a:t>CSS Diner - Where we feast on CSS Selectors!</a:t>
            </a:r>
          </a:p>
          <a:p>
            <a:pPr lvl="1"/>
            <a:r>
              <a:rPr lang="en-US" altLang="zh-TW" dirty="0">
                <a:hlinkClick r:id="rId2"/>
              </a:rPr>
              <a:t>https://flukeout.github.io/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4D5855-6127-4438-BA2E-242E2F84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626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A0D5D-979D-42A6-96D4-01E6BAF6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04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EF9C3-28D9-43BA-AB4A-9691259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將「</a:t>
            </a:r>
            <a:r>
              <a:rPr lang="en-US" altLang="zh-TW" dirty="0"/>
              <a:t>Lab_02.html</a:t>
            </a:r>
            <a:r>
              <a:rPr lang="zh-TW" altLang="en-US" dirty="0"/>
              <a:t>」複製出另一份「</a:t>
            </a:r>
            <a:r>
              <a:rPr lang="en-US" altLang="zh-TW" dirty="0"/>
              <a:t>Lab_04.html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&lt;head&gt; </a:t>
            </a:r>
            <a:r>
              <a:rPr lang="zh-TW" altLang="en-US" dirty="0"/>
              <a:t>區段中使用 </a:t>
            </a:r>
            <a:r>
              <a:rPr lang="en-US" altLang="zh-TW" dirty="0"/>
              <a:t>&lt;style&gt; </a:t>
            </a:r>
            <a:r>
              <a:rPr lang="zh-TW" altLang="en-US" dirty="0"/>
              <a:t>標籤，</a:t>
            </a:r>
            <a:br>
              <a:rPr lang="en-US" altLang="zh-TW" dirty="0"/>
            </a:br>
            <a:r>
              <a:rPr lang="zh-TW" altLang="en-US" dirty="0"/>
              <a:t>使用適當的選擇器，重新定義樣式</a:t>
            </a:r>
            <a:endParaRPr lang="en-US" altLang="zh-TW" dirty="0"/>
          </a:p>
          <a:p>
            <a:r>
              <a:rPr lang="zh-TW" altLang="en-US" dirty="0"/>
              <a:t>提示：可搭配 </a:t>
            </a:r>
            <a:r>
              <a:rPr lang="en-US" altLang="zh-TW" dirty="0"/>
              <a:t>class </a:t>
            </a:r>
            <a:r>
              <a:rPr lang="zh-TW" altLang="en-US" dirty="0"/>
              <a:t>定義不同區塊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7C624-E465-48E5-967A-C2A2A1DE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1D5CE8-F34F-42DC-87B9-DB53FA0D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16" y="4188082"/>
            <a:ext cx="5816311" cy="36135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3CEAFA5-CCB5-40CC-A1D2-EDE912F22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68" y="4757245"/>
            <a:ext cx="34956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28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8867C45-99E8-45BE-B0CE-103757519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註解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3A88291C-ACFB-49AF-BB57-A446326F0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B6260D-8FD3-4DF7-8816-142FD7CC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022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6FE1A-FDC6-4608-A63C-2E97B089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註解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8E834D-432E-4349-A9EA-BAC432E6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E8DA05B-B573-4769-AA15-0370B045A1A1}"/>
              </a:ext>
            </a:extLst>
          </p:cNvPr>
          <p:cNvGrpSpPr/>
          <p:nvPr/>
        </p:nvGrpSpPr>
        <p:grpSpPr>
          <a:xfrm>
            <a:off x="1200728" y="1862228"/>
            <a:ext cx="9790545" cy="4203609"/>
            <a:chOff x="1220311" y="2780145"/>
            <a:chExt cx="9790545" cy="42036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D5A015-0D2B-400F-BE29-50B542885467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/* comment */</a:t>
              </a:r>
            </a:p>
            <a:p>
              <a:endParaRPr lang="en-US" altLang="zh-TW" dirty="0">
                <a:solidFill>
                  <a:schemeClr val="tx1">
                    <a:lumMod val="65000"/>
                  </a:schemeClr>
                </a:solidFill>
              </a:endParaRPr>
            </a:p>
            <a:p>
              <a:endParaRPr lang="en-US" altLang="zh-TW" dirty="0">
                <a:solidFill>
                  <a:schemeClr val="tx1">
                    <a:lumMod val="65000"/>
                  </a:schemeClr>
                </a:solidFill>
              </a:endParaRPr>
            </a:p>
            <a:p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/* comment</a:t>
              </a:r>
            </a:p>
            <a:p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comment</a:t>
              </a:r>
            </a:p>
            <a:p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comment */</a:t>
              </a:r>
              <a:endParaRPr lang="zh-TW" altLang="en-US" dirty="0">
                <a:solidFill>
                  <a:schemeClr val="tx1">
                    <a:lumMod val="65000"/>
                  </a:schemeClr>
                </a:solidFill>
              </a:endParaRPr>
            </a:p>
            <a:p>
              <a:endParaRPr lang="zh-TW" altLang="en-US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BE3AB4-C81F-445C-AC68-6D0FB0E9BDA1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713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A892174-9E4F-4829-94BB-1542EF1E3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常見屬性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AA131509-B493-4A94-81BE-FBFED9DCC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FFFFD-1E88-4C42-9D6E-050665CA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263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3D54F-8DA1-40CA-8599-6897BC5A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7091D-004D-41F1-ABB6-49F4A190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背景顏色：</a:t>
            </a:r>
            <a:r>
              <a:rPr lang="en-US" altLang="zh-TW" dirty="0">
                <a:solidFill>
                  <a:srgbClr val="FFC000"/>
                </a:solidFill>
              </a:rPr>
              <a:t>background-color</a:t>
            </a:r>
          </a:p>
          <a:p>
            <a:r>
              <a:rPr lang="zh-TW" altLang="en-US" dirty="0"/>
              <a:t>背景圖片：</a:t>
            </a:r>
            <a:r>
              <a:rPr lang="en-US" altLang="zh-TW" dirty="0">
                <a:solidFill>
                  <a:srgbClr val="FFC000"/>
                </a:solidFill>
              </a:rPr>
              <a:t>background-image</a:t>
            </a:r>
          </a:p>
          <a:p>
            <a:r>
              <a:rPr lang="zh-TW" altLang="en-US" dirty="0"/>
              <a:t>背景重複方式：</a:t>
            </a:r>
            <a:r>
              <a:rPr lang="en-US" altLang="zh-TW" dirty="0">
                <a:solidFill>
                  <a:srgbClr val="FFC000"/>
                </a:solidFill>
              </a:rPr>
              <a:t>background-repeat</a:t>
            </a:r>
          </a:p>
          <a:p>
            <a:r>
              <a:rPr lang="zh-TW" altLang="en-US" dirty="0"/>
              <a:t>背景固定方式：</a:t>
            </a:r>
            <a:r>
              <a:rPr lang="en-US" altLang="zh-TW" dirty="0">
                <a:solidFill>
                  <a:srgbClr val="FFC000"/>
                </a:solidFill>
              </a:rPr>
              <a:t>background-attachment</a:t>
            </a:r>
          </a:p>
          <a:p>
            <a:r>
              <a:rPr lang="zh-TW" altLang="en-US" dirty="0"/>
              <a:t>背景位置：</a:t>
            </a:r>
            <a:r>
              <a:rPr lang="en-US" altLang="zh-TW" dirty="0">
                <a:solidFill>
                  <a:srgbClr val="FFC000"/>
                </a:solidFill>
              </a:rPr>
              <a:t>background-position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2190B4-7D39-472A-8273-2E5A26E2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944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背景顏色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27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h1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background-color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green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div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background-color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 err="1">
                  <a:solidFill>
                    <a:srgbClr val="92D050"/>
                  </a:solidFill>
                </a:rPr>
                <a:t>lightblue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p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background-color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yellow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A3CEECA-6B07-46DF-843C-78E0662B67D7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53129C7-620C-43E1-95E9-BFB118EC900D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CSS background-color example!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div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This is a text inside a div element.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paragraph has its own background color.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We are still in the div element.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/div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D03E4F-4791-4580-BFF8-565C013AA81D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4733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背景圖片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28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body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background-image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 err="1">
                  <a:solidFill>
                    <a:srgbClr val="92D050"/>
                  </a:solidFill>
                </a:rPr>
                <a:t>url</a:t>
              </a:r>
              <a:r>
                <a:rPr lang="en-US" altLang="zh-TW" dirty="0">
                  <a:solidFill>
                    <a:srgbClr val="92D050"/>
                  </a:solidFill>
                </a:rPr>
                <a:t>("background.jpg")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A3CEECA-6B07-46DF-843C-78E0662B67D7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53129C7-620C-43E1-95E9-BFB118EC900D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CSS background-color example!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div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This is a text inside a div element.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paragraph has its own background color.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We are still in the div element.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/div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D03E4F-4791-4580-BFF8-565C013AA81D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639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3D54F-8DA1-40CA-8599-6897BC5A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背景重複方式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7091D-004D-41F1-ABB6-49F4A190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背景重複方式：</a:t>
            </a:r>
            <a:r>
              <a:rPr lang="en-US" altLang="zh-TW" dirty="0">
                <a:solidFill>
                  <a:srgbClr val="FFC000"/>
                </a:solidFill>
              </a:rPr>
              <a:t>background-repeat</a:t>
            </a:r>
          </a:p>
          <a:p>
            <a:pPr lvl="1"/>
            <a:r>
              <a:rPr lang="zh-TW" altLang="en-US" dirty="0"/>
              <a:t>重複：</a:t>
            </a:r>
            <a:r>
              <a:rPr lang="en-US" altLang="zh-TW" dirty="0">
                <a:solidFill>
                  <a:srgbClr val="FFC000"/>
                </a:solidFill>
              </a:rPr>
              <a:t>repeat</a:t>
            </a:r>
          </a:p>
          <a:p>
            <a:pPr lvl="1"/>
            <a:r>
              <a:rPr lang="zh-TW" altLang="en-US" dirty="0"/>
              <a:t>僅橫向重複：</a:t>
            </a:r>
            <a:r>
              <a:rPr lang="en-US" altLang="zh-TW" dirty="0">
                <a:solidFill>
                  <a:srgbClr val="FFC000"/>
                </a:solidFill>
              </a:rPr>
              <a:t>repeat-x</a:t>
            </a:r>
          </a:p>
          <a:p>
            <a:pPr lvl="1"/>
            <a:r>
              <a:rPr lang="zh-TW" altLang="en-US" dirty="0"/>
              <a:t>僅縱向重複：</a:t>
            </a:r>
            <a:r>
              <a:rPr lang="en-US" altLang="zh-TW" dirty="0">
                <a:solidFill>
                  <a:srgbClr val="FFC000"/>
                </a:solidFill>
              </a:rPr>
              <a:t>repeat-y</a:t>
            </a:r>
          </a:p>
          <a:p>
            <a:pPr lvl="1"/>
            <a:r>
              <a:rPr lang="zh-TW" altLang="en-US" dirty="0"/>
              <a:t>不重複：</a:t>
            </a:r>
            <a:r>
              <a:rPr lang="en-US" altLang="zh-TW" dirty="0">
                <a:solidFill>
                  <a:srgbClr val="FFC000"/>
                </a:solidFill>
                <a:effectLst/>
              </a:rPr>
              <a:t>no-repeat</a:t>
            </a:r>
            <a:endParaRPr lang="en-US" altLang="zh-TW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2190B4-7D39-472A-8273-2E5A26E2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05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</a:t>
            </a:r>
            <a:r>
              <a:rPr lang="zh-TW" altLang="en-US" dirty="0"/>
              <a:t>範例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B33227C-13B7-4DF8-835D-A7A499834CD4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668ECA-B060-4473-9FCE-9C5C0C7B9899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h1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id="</a:t>
              </a:r>
              <a:r>
                <a:rPr lang="en-US" altLang="zh-TW" dirty="0">
                  <a:solidFill>
                    <a:srgbClr val="92D050"/>
                  </a:solidFill>
                </a:rPr>
                <a:t>heading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/>
                <a:t>Title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r>
                <a:rPr lang="zh-TW" altLang="en-US" dirty="0">
                  <a:solidFill>
                    <a:srgbClr val="00B0F0"/>
                  </a:solidFill>
                </a:rPr>
                <a:t>    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</a:t>
              </a:r>
              <a:r>
                <a:rPr lang="en-US" altLang="zh-TW" dirty="0">
                  <a:solidFill>
                    <a:srgbClr val="92D050"/>
                  </a:solidFill>
                </a:rPr>
                <a:t>content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    </a:t>
              </a:r>
              <a:r>
                <a:rPr lang="en-US" altLang="zh-TW" dirty="0"/>
                <a:t>Content of the document</a:t>
              </a:r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>
                  <a:solidFill>
                    <a:srgbClr val="00B0F0"/>
                  </a:solidFill>
                </a:rPr>
              </a:b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343F509-F60B-4004-8617-EB014B54C7C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9ADA4F1-70E3-45BE-819F-940EE947CE9D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91ABCC-4380-4636-8049-9A4796C3FC6B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background-color</a:t>
              </a:r>
              <a:r>
                <a:rPr lang="en-US" altLang="zh-TW" dirty="0"/>
                <a:t>: </a:t>
              </a:r>
              <a:r>
                <a:rPr lang="en-US" altLang="zh-TW" dirty="0" err="1">
                  <a:solidFill>
                    <a:srgbClr val="92D050"/>
                  </a:solidFill>
                </a:rPr>
                <a:t>lightblue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br>
                <a:rPr lang="en-US" altLang="zh-TW" dirty="0"/>
              </a:br>
              <a:br>
                <a:rPr lang="en-US" altLang="zh-TW" dirty="0"/>
              </a:br>
              <a:r>
                <a:rPr lang="en-US" altLang="zh-TW" dirty="0">
                  <a:solidFill>
                    <a:srgbClr val="FFC000"/>
                  </a:solidFill>
                </a:rPr>
                <a:t>#heading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color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white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text-align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center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br>
                <a:rPr lang="en-US" altLang="zh-TW" dirty="0"/>
              </a:br>
              <a:br>
                <a:rPr lang="en-US" altLang="zh-TW" dirty="0"/>
              </a:br>
              <a:r>
                <a:rPr lang="en-US" altLang="zh-TW" dirty="0">
                  <a:solidFill>
                    <a:srgbClr val="FFC000"/>
                  </a:solidFill>
                </a:rPr>
                <a:t>.content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font-family</a:t>
              </a:r>
              <a:r>
                <a:rPr lang="en-US" altLang="zh-TW" dirty="0"/>
                <a:t>: </a:t>
              </a:r>
              <a:r>
                <a:rPr lang="en-US" altLang="zh-TW" dirty="0" err="1">
                  <a:solidFill>
                    <a:srgbClr val="92D050"/>
                  </a:solidFill>
                </a:rPr>
                <a:t>verdana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font-size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20px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B5C6D66-7BFB-49E8-B052-379477D9DE85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3829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3D54F-8DA1-40CA-8599-6897BC5A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背景固定方式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7091D-004D-41F1-ABB6-49F4A190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背景固定方式：</a:t>
            </a:r>
            <a:r>
              <a:rPr lang="en-US" altLang="zh-TW" dirty="0">
                <a:solidFill>
                  <a:srgbClr val="FFC000"/>
                </a:solidFill>
              </a:rPr>
              <a:t>background-attachment</a:t>
            </a:r>
          </a:p>
          <a:p>
            <a:pPr lvl="1"/>
            <a:r>
              <a:rPr lang="zh-TW" altLang="en-US" dirty="0"/>
              <a:t>固定：</a:t>
            </a:r>
            <a:r>
              <a:rPr lang="en-US" altLang="zh-TW" dirty="0">
                <a:solidFill>
                  <a:srgbClr val="FFC000"/>
                </a:solidFill>
              </a:rPr>
              <a:t>fixed</a:t>
            </a:r>
          </a:p>
          <a:p>
            <a:pPr lvl="1"/>
            <a:r>
              <a:rPr lang="zh-TW" altLang="en-US" dirty="0"/>
              <a:t>隨頁面捲動：</a:t>
            </a:r>
            <a:r>
              <a:rPr lang="en-US" altLang="zh-TW" dirty="0">
                <a:solidFill>
                  <a:srgbClr val="FFC000"/>
                </a:solidFill>
              </a:rPr>
              <a:t>scroll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2190B4-7D39-472A-8273-2E5A26E2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510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3D54F-8DA1-40CA-8599-6897BC5A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7091D-004D-41F1-ABB6-49F4A190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背景位置：</a:t>
            </a:r>
            <a:r>
              <a:rPr lang="en-US" altLang="zh-TW" dirty="0">
                <a:solidFill>
                  <a:srgbClr val="FFC000"/>
                </a:solidFill>
              </a:rPr>
              <a:t>background-position</a:t>
            </a:r>
            <a:endParaRPr lang="zh-TW" altLang="en-US" dirty="0">
              <a:solidFill>
                <a:srgbClr val="FFC000"/>
              </a:solidFill>
            </a:endParaRPr>
          </a:p>
          <a:p>
            <a:pPr lvl="1"/>
            <a:r>
              <a:rPr lang="zh-TW" altLang="en-US" dirty="0"/>
              <a:t>置中：</a:t>
            </a:r>
            <a:r>
              <a:rPr lang="en-US" altLang="zh-TW" dirty="0">
                <a:solidFill>
                  <a:srgbClr val="FFC000"/>
                </a:solidFill>
              </a:rPr>
              <a:t>center</a:t>
            </a:r>
          </a:p>
          <a:p>
            <a:pPr lvl="1"/>
            <a:r>
              <a:rPr lang="zh-TW" altLang="en-US" dirty="0"/>
              <a:t>靠邊：</a:t>
            </a:r>
            <a:r>
              <a:rPr lang="en-US" altLang="zh-TW" dirty="0">
                <a:solidFill>
                  <a:srgbClr val="FFC000"/>
                </a:solidFill>
              </a:rPr>
              <a:t>top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bottom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left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right</a:t>
            </a:r>
          </a:p>
          <a:p>
            <a:pPr lvl="1"/>
            <a:r>
              <a:rPr lang="zh-TW" altLang="en-US" dirty="0"/>
              <a:t>靠角落：</a:t>
            </a:r>
            <a:r>
              <a:rPr lang="en-US" altLang="zh-TW" dirty="0">
                <a:solidFill>
                  <a:srgbClr val="FFC000"/>
                </a:solidFill>
              </a:rPr>
              <a:t>top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bottom 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C000"/>
                </a:solidFill>
              </a:rPr>
              <a:t> </a:t>
            </a:r>
            <a:r>
              <a:rPr lang="en-US" altLang="zh-TW" dirty="0">
                <a:solidFill>
                  <a:srgbClr val="FFC000"/>
                </a:solidFill>
              </a:rPr>
              <a:t>left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right </a:t>
            </a:r>
            <a:r>
              <a:rPr lang="zh-TW" altLang="en-US" dirty="0"/>
              <a:t>各放一個</a:t>
            </a:r>
            <a:endParaRPr lang="en-US" altLang="zh-TW" dirty="0"/>
          </a:p>
          <a:p>
            <a:pPr lvl="1"/>
            <a:r>
              <a:rPr lang="zh-TW" altLang="en-US" dirty="0">
                <a:hlinkClick r:id="rId2"/>
              </a:rPr>
              <a:t>更多更複雜的定位方式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2190B4-7D39-472A-8273-2E5A26E2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237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6FE1A-FDC6-4608-A63C-2E97B089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背景的簡短寫法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8E834D-432E-4349-A9EA-BAC432E6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32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E8DA05B-B573-4769-AA15-0370B045A1A1}"/>
              </a:ext>
            </a:extLst>
          </p:cNvPr>
          <p:cNvGrpSpPr/>
          <p:nvPr/>
        </p:nvGrpSpPr>
        <p:grpSpPr>
          <a:xfrm>
            <a:off x="1200728" y="1862228"/>
            <a:ext cx="9790545" cy="4203609"/>
            <a:chOff x="1220311" y="2780145"/>
            <a:chExt cx="9790545" cy="42036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D5A015-0D2B-400F-BE29-50B542885467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background-color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#</a:t>
              </a:r>
              <a:r>
                <a:rPr lang="en-US" altLang="zh-TW" dirty="0" err="1">
                  <a:solidFill>
                    <a:srgbClr val="92D050"/>
                  </a:solidFill>
                </a:rPr>
                <a:t>ffffff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 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background-image</a:t>
              </a:r>
              <a:r>
                <a:rPr lang="en-US" altLang="zh-TW" dirty="0"/>
                <a:t>: </a:t>
              </a:r>
              <a:r>
                <a:rPr lang="en-US" altLang="zh-TW" dirty="0" err="1">
                  <a:solidFill>
                    <a:srgbClr val="92D050"/>
                  </a:solidFill>
                </a:rPr>
                <a:t>url</a:t>
              </a:r>
              <a:r>
                <a:rPr lang="en-US" altLang="zh-TW" dirty="0">
                  <a:solidFill>
                    <a:srgbClr val="92D050"/>
                  </a:solidFill>
                </a:rPr>
                <a:t>("img_tree.png")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 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background-repeat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no-repeat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 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background-position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right top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</a:p>
            <a:p>
              <a:endParaRPr lang="en-US" altLang="zh-TW" dirty="0">
                <a:solidFill>
                  <a:schemeClr val="tx1">
                    <a:lumMod val="65000"/>
                  </a:schemeClr>
                </a:solidFill>
              </a:endParaRP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 </a:t>
              </a:r>
              <a:r>
                <a:rPr lang="en-US" altLang="zh-TW" dirty="0">
                  <a:solidFill>
                    <a:srgbClr val="FF0000"/>
                  </a:solidFill>
                </a:rPr>
                <a:t>background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#</a:t>
              </a:r>
              <a:r>
                <a:rPr lang="en-US" altLang="zh-TW" dirty="0" err="1">
                  <a:solidFill>
                    <a:srgbClr val="92D050"/>
                  </a:solidFill>
                </a:rPr>
                <a:t>ffffff</a:t>
              </a:r>
              <a:r>
                <a:rPr lang="en-US" altLang="zh-TW" dirty="0">
                  <a:solidFill>
                    <a:srgbClr val="92D050"/>
                  </a:solidFill>
                </a:rPr>
                <a:t> </a:t>
              </a:r>
              <a:r>
                <a:rPr lang="en-US" altLang="zh-TW" dirty="0" err="1">
                  <a:solidFill>
                    <a:srgbClr val="92D050"/>
                  </a:solidFill>
                </a:rPr>
                <a:t>url</a:t>
              </a:r>
              <a:r>
                <a:rPr lang="en-US" altLang="zh-TW" dirty="0">
                  <a:solidFill>
                    <a:srgbClr val="92D050"/>
                  </a:solidFill>
                </a:rPr>
                <a:t>("img_tree.png") no-repeat right top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endParaRPr lang="zh-TW" altLang="en-US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BE3AB4-C81F-445C-AC68-6D0FB0E9BDA1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521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026CD-DECD-46F4-AD9B-0EADC699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邊框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B7BA8C-3A76-4835-809E-76B37402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邊框樣式：</a:t>
            </a:r>
            <a:r>
              <a:rPr lang="en-US" altLang="zh-TW" dirty="0">
                <a:solidFill>
                  <a:srgbClr val="FFC000"/>
                </a:solidFill>
              </a:rPr>
              <a:t>border-style</a:t>
            </a:r>
          </a:p>
          <a:p>
            <a:r>
              <a:rPr lang="zh-TW" altLang="en-US" dirty="0"/>
              <a:t>邊框寬度：</a:t>
            </a:r>
            <a:r>
              <a:rPr lang="en-US" altLang="zh-TW" dirty="0">
                <a:solidFill>
                  <a:srgbClr val="FFC000"/>
                </a:solidFill>
              </a:rPr>
              <a:t>border-width</a:t>
            </a:r>
          </a:p>
          <a:p>
            <a:r>
              <a:rPr lang="zh-TW" altLang="en-US" dirty="0"/>
              <a:t>邊框顏色：</a:t>
            </a:r>
            <a:r>
              <a:rPr lang="en-US" altLang="zh-TW" dirty="0">
                <a:solidFill>
                  <a:srgbClr val="FFC000"/>
                </a:solidFill>
              </a:rPr>
              <a:t>border-color</a:t>
            </a:r>
          </a:p>
          <a:p>
            <a:r>
              <a:rPr lang="zh-TW" altLang="en-US" dirty="0"/>
              <a:t>邊框圓角：</a:t>
            </a:r>
            <a:r>
              <a:rPr lang="en-US" altLang="zh-TW" dirty="0">
                <a:solidFill>
                  <a:srgbClr val="FFC000"/>
                </a:solidFill>
              </a:rPr>
              <a:t>border-radius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788DC-39BE-4E84-AD23-7FE56E43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15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邊框樣式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34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 err="1">
                  <a:solidFill>
                    <a:srgbClr val="FFC000"/>
                  </a:solidFill>
                </a:rPr>
                <a:t>p.dotted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  <a:r>
                <a:rPr lang="en-US" altLang="zh-TW" dirty="0">
                  <a:solidFill>
                    <a:srgbClr val="FF0000"/>
                  </a:solidFill>
                </a:rPr>
                <a:t>border-style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dotted</a:t>
              </a:r>
              <a:r>
                <a:rPr lang="en-US" altLang="zh-TW" dirty="0">
                  <a:solidFill>
                    <a:schemeClr val="tx1"/>
                  </a:solidFill>
                </a:rPr>
                <a:t>;}</a:t>
              </a: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p.dashed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  <a:r>
                <a:rPr lang="en-US" altLang="zh-TW" dirty="0">
                  <a:solidFill>
                    <a:srgbClr val="FF0000"/>
                  </a:solidFill>
                </a:rPr>
                <a:t>border-style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dashed</a:t>
              </a:r>
              <a:r>
                <a:rPr lang="en-US" altLang="zh-TW" dirty="0">
                  <a:solidFill>
                    <a:schemeClr val="tx1"/>
                  </a:solidFill>
                </a:rPr>
                <a:t>;}</a:t>
              </a: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p.solid</a:t>
              </a:r>
              <a:r>
                <a:rPr lang="en-US" altLang="zh-TW" dirty="0">
                  <a:solidFill>
                    <a:schemeClr val="tx1"/>
                  </a:solidFill>
                </a:rPr>
                <a:t> {</a:t>
              </a:r>
              <a:r>
                <a:rPr lang="en-US" altLang="zh-TW" dirty="0">
                  <a:solidFill>
                    <a:srgbClr val="FF0000"/>
                  </a:solidFill>
                </a:rPr>
                <a:t>border-style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solid</a:t>
              </a:r>
              <a:r>
                <a:rPr lang="en-US" altLang="zh-TW" dirty="0">
                  <a:solidFill>
                    <a:schemeClr val="tx1"/>
                  </a:solidFill>
                </a:rPr>
                <a:t>;}</a:t>
              </a: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p.double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  <a:r>
                <a:rPr lang="en-US" altLang="zh-TW" dirty="0">
                  <a:solidFill>
                    <a:srgbClr val="FF0000"/>
                  </a:solidFill>
                </a:rPr>
                <a:t>border-style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double</a:t>
              </a:r>
              <a:r>
                <a:rPr lang="en-US" altLang="zh-TW" dirty="0">
                  <a:solidFill>
                    <a:schemeClr val="tx1"/>
                  </a:solidFill>
                </a:rPr>
                <a:t>;}</a:t>
              </a: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p.groove</a:t>
              </a:r>
              <a:r>
                <a:rPr lang="en-US" altLang="zh-TW" dirty="0">
                  <a:solidFill>
                    <a:schemeClr val="tx1"/>
                  </a:solidFill>
                </a:rPr>
                <a:t> {</a:t>
              </a:r>
              <a:r>
                <a:rPr lang="en-US" altLang="zh-TW" dirty="0">
                  <a:solidFill>
                    <a:srgbClr val="FF0000"/>
                  </a:solidFill>
                </a:rPr>
                <a:t>border-style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groove</a:t>
              </a:r>
              <a:r>
                <a:rPr lang="en-US" altLang="zh-TW" dirty="0">
                  <a:solidFill>
                    <a:schemeClr val="tx1"/>
                  </a:solidFill>
                </a:rPr>
                <a:t>;}</a:t>
              </a: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p.ridge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  <a:r>
                <a:rPr lang="en-US" altLang="zh-TW" dirty="0">
                  <a:solidFill>
                    <a:srgbClr val="FF0000"/>
                  </a:solidFill>
                </a:rPr>
                <a:t>border-style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ridge</a:t>
              </a:r>
              <a:r>
                <a:rPr lang="en-US" altLang="zh-TW" dirty="0">
                  <a:solidFill>
                    <a:schemeClr val="tx1"/>
                  </a:solidFill>
                </a:rPr>
                <a:t>;}</a:t>
              </a: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p.inset</a:t>
              </a:r>
              <a:r>
                <a:rPr lang="en-US" altLang="zh-TW" dirty="0">
                  <a:solidFill>
                    <a:schemeClr val="tx1"/>
                  </a:solidFill>
                </a:rPr>
                <a:t> {</a:t>
              </a:r>
              <a:r>
                <a:rPr lang="en-US" altLang="zh-TW" dirty="0">
                  <a:solidFill>
                    <a:srgbClr val="FF0000"/>
                  </a:solidFill>
                </a:rPr>
                <a:t>border-style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inset</a:t>
              </a:r>
              <a:r>
                <a:rPr lang="en-US" altLang="zh-TW" dirty="0">
                  <a:solidFill>
                    <a:schemeClr val="tx1"/>
                  </a:solidFill>
                </a:rPr>
                <a:t>;}</a:t>
              </a: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p.outset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  <a:r>
                <a:rPr lang="en-US" altLang="zh-TW" dirty="0">
                  <a:solidFill>
                    <a:srgbClr val="FF0000"/>
                  </a:solidFill>
                </a:rPr>
                <a:t>border-style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outset</a:t>
              </a:r>
              <a:r>
                <a:rPr lang="en-US" altLang="zh-TW" dirty="0">
                  <a:solidFill>
                    <a:schemeClr val="tx1"/>
                  </a:solidFill>
                </a:rPr>
                <a:t>;}</a:t>
              </a: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p.none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  <a:r>
                <a:rPr lang="en-US" altLang="zh-TW" dirty="0">
                  <a:solidFill>
                    <a:srgbClr val="FF0000"/>
                  </a:solidFill>
                </a:rPr>
                <a:t>border-style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none</a:t>
              </a:r>
              <a:r>
                <a:rPr lang="en-US" altLang="zh-TW" dirty="0">
                  <a:solidFill>
                    <a:schemeClr val="tx1"/>
                  </a:solidFill>
                </a:rPr>
                <a:t>;}</a:t>
              </a: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p.hidden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  <a:r>
                <a:rPr lang="en-US" altLang="zh-TW" dirty="0">
                  <a:solidFill>
                    <a:srgbClr val="FF0000"/>
                  </a:solidFill>
                </a:rPr>
                <a:t>border-style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hidden</a:t>
              </a:r>
              <a:r>
                <a:rPr lang="en-US" altLang="zh-TW" dirty="0">
                  <a:solidFill>
                    <a:schemeClr val="tx1"/>
                  </a:solidFill>
                </a:rPr>
                <a:t>;}</a:t>
              </a: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p.mix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  <a:r>
                <a:rPr lang="en-US" altLang="zh-TW" dirty="0">
                  <a:solidFill>
                    <a:srgbClr val="FF0000"/>
                  </a:solidFill>
                </a:rPr>
                <a:t>border-style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dotted dashed solid double</a:t>
              </a:r>
              <a:r>
                <a:rPr lang="en-US" altLang="zh-TW" dirty="0">
                  <a:solidFill>
                    <a:schemeClr val="tx1"/>
                  </a:solidFill>
                </a:rPr>
                <a:t>;}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A3CEECA-6B07-46DF-843C-78E0662B67D7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53129C7-620C-43E1-95E9-BFB118EC900D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body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p</a:t>
              </a:r>
              <a:r>
                <a:rPr lang="en-US" altLang="zh-TW" sz="1400" dirty="0">
                  <a:solidFill>
                    <a:srgbClr val="00B0F0"/>
                  </a:solidFill>
                </a:rPr>
                <a:t> </a:t>
              </a:r>
              <a:r>
                <a:rPr lang="en-US" altLang="zh-TW" sz="1400" dirty="0">
                  <a:solidFill>
                    <a:srgbClr val="FF0000"/>
                  </a:solidFill>
                </a:rPr>
                <a:t>class="dotted"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400" dirty="0">
                  <a:solidFill>
                    <a:schemeClr val="tx1"/>
                  </a:solidFill>
                </a:rPr>
                <a:t>A dotted border.</a:t>
              </a:r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/p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p</a:t>
              </a:r>
              <a:r>
                <a:rPr lang="en-US" altLang="zh-TW" sz="1400" dirty="0">
                  <a:solidFill>
                    <a:srgbClr val="00B0F0"/>
                  </a:solidFill>
                </a:rPr>
                <a:t> </a:t>
              </a:r>
              <a:r>
                <a:rPr lang="en-US" altLang="zh-TW" sz="1400" dirty="0">
                  <a:solidFill>
                    <a:srgbClr val="FF0000"/>
                  </a:solidFill>
                </a:rPr>
                <a:t>class="dashed"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400" dirty="0">
                  <a:solidFill>
                    <a:schemeClr val="tx1"/>
                  </a:solidFill>
                </a:rPr>
                <a:t>A dashed border.</a:t>
              </a:r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/p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p</a:t>
              </a:r>
              <a:r>
                <a:rPr lang="en-US" altLang="zh-TW" sz="1400" dirty="0">
                  <a:solidFill>
                    <a:srgbClr val="00B0F0"/>
                  </a:solidFill>
                </a:rPr>
                <a:t> </a:t>
              </a:r>
              <a:r>
                <a:rPr lang="en-US" altLang="zh-TW" sz="1400" dirty="0">
                  <a:solidFill>
                    <a:srgbClr val="FF0000"/>
                  </a:solidFill>
                </a:rPr>
                <a:t>class="solid"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400" dirty="0">
                  <a:solidFill>
                    <a:schemeClr val="tx1"/>
                  </a:solidFill>
                </a:rPr>
                <a:t>A solid border.</a:t>
              </a:r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/p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p</a:t>
              </a:r>
              <a:r>
                <a:rPr lang="en-US" altLang="zh-TW" sz="1400" dirty="0">
                  <a:solidFill>
                    <a:srgbClr val="00B0F0"/>
                  </a:solidFill>
                </a:rPr>
                <a:t> </a:t>
              </a:r>
              <a:r>
                <a:rPr lang="en-US" altLang="zh-TW" sz="1400" dirty="0">
                  <a:solidFill>
                    <a:srgbClr val="FF0000"/>
                  </a:solidFill>
                </a:rPr>
                <a:t>class="double"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400" dirty="0">
                  <a:solidFill>
                    <a:schemeClr val="tx1"/>
                  </a:solidFill>
                </a:rPr>
                <a:t>A double border.</a:t>
              </a:r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/p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p</a:t>
              </a:r>
              <a:r>
                <a:rPr lang="en-US" altLang="zh-TW" sz="1400" dirty="0">
                  <a:solidFill>
                    <a:srgbClr val="00B0F0"/>
                  </a:solidFill>
                </a:rPr>
                <a:t> </a:t>
              </a:r>
              <a:r>
                <a:rPr lang="en-US" altLang="zh-TW" sz="1400" dirty="0">
                  <a:solidFill>
                    <a:srgbClr val="FF0000"/>
                  </a:solidFill>
                </a:rPr>
                <a:t>class="groove"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400" dirty="0">
                  <a:solidFill>
                    <a:schemeClr val="tx1"/>
                  </a:solidFill>
                </a:rPr>
                <a:t>A groove border.</a:t>
              </a:r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/p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p</a:t>
              </a:r>
              <a:r>
                <a:rPr lang="en-US" altLang="zh-TW" sz="1400" dirty="0">
                  <a:solidFill>
                    <a:srgbClr val="00B0F0"/>
                  </a:solidFill>
                </a:rPr>
                <a:t> </a:t>
              </a:r>
              <a:r>
                <a:rPr lang="en-US" altLang="zh-TW" sz="1400" dirty="0">
                  <a:solidFill>
                    <a:srgbClr val="FF0000"/>
                  </a:solidFill>
                </a:rPr>
                <a:t>class="ridge"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400" dirty="0">
                  <a:solidFill>
                    <a:schemeClr val="tx1"/>
                  </a:solidFill>
                </a:rPr>
                <a:t>A ridge border.</a:t>
              </a:r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/p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p</a:t>
              </a:r>
              <a:r>
                <a:rPr lang="en-US" altLang="zh-TW" sz="1400" dirty="0">
                  <a:solidFill>
                    <a:srgbClr val="00B0F0"/>
                  </a:solidFill>
                </a:rPr>
                <a:t> </a:t>
              </a:r>
              <a:r>
                <a:rPr lang="en-US" altLang="zh-TW" sz="1400" dirty="0">
                  <a:solidFill>
                    <a:srgbClr val="FF0000"/>
                  </a:solidFill>
                </a:rPr>
                <a:t>class="inset"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400" dirty="0">
                  <a:solidFill>
                    <a:schemeClr val="tx1"/>
                  </a:solidFill>
                </a:rPr>
                <a:t>An inset border.</a:t>
              </a:r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/p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p</a:t>
              </a:r>
              <a:r>
                <a:rPr lang="en-US" altLang="zh-TW" sz="1400" dirty="0">
                  <a:solidFill>
                    <a:srgbClr val="00B0F0"/>
                  </a:solidFill>
                </a:rPr>
                <a:t> </a:t>
              </a:r>
              <a:r>
                <a:rPr lang="en-US" altLang="zh-TW" sz="1400" dirty="0">
                  <a:solidFill>
                    <a:srgbClr val="FF0000"/>
                  </a:solidFill>
                </a:rPr>
                <a:t>class="outset"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400" dirty="0">
                  <a:solidFill>
                    <a:schemeClr val="tx1"/>
                  </a:solidFill>
                </a:rPr>
                <a:t>An outset border.</a:t>
              </a:r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/p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p</a:t>
              </a:r>
              <a:r>
                <a:rPr lang="en-US" altLang="zh-TW" sz="1400" dirty="0">
                  <a:solidFill>
                    <a:srgbClr val="00B0F0"/>
                  </a:solidFill>
                </a:rPr>
                <a:t> </a:t>
              </a:r>
              <a:r>
                <a:rPr lang="en-US" altLang="zh-TW" sz="1400" dirty="0">
                  <a:solidFill>
                    <a:srgbClr val="FF0000"/>
                  </a:solidFill>
                </a:rPr>
                <a:t>class="none"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400" dirty="0">
                  <a:solidFill>
                    <a:schemeClr val="tx1"/>
                  </a:solidFill>
                </a:rPr>
                <a:t>No border.</a:t>
              </a:r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/p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p</a:t>
              </a:r>
              <a:r>
                <a:rPr lang="en-US" altLang="zh-TW" sz="1400" dirty="0">
                  <a:solidFill>
                    <a:srgbClr val="00B0F0"/>
                  </a:solidFill>
                </a:rPr>
                <a:t> </a:t>
              </a:r>
              <a:r>
                <a:rPr lang="en-US" altLang="zh-TW" sz="1400" dirty="0">
                  <a:solidFill>
                    <a:srgbClr val="FF0000"/>
                  </a:solidFill>
                </a:rPr>
                <a:t>class="hidden"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400" dirty="0">
                  <a:solidFill>
                    <a:schemeClr val="tx1"/>
                  </a:solidFill>
                </a:rPr>
                <a:t>A hidden border.</a:t>
              </a:r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/p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p</a:t>
              </a:r>
              <a:r>
                <a:rPr lang="en-US" altLang="zh-TW" sz="1400" dirty="0">
                  <a:solidFill>
                    <a:srgbClr val="00B0F0"/>
                  </a:solidFill>
                </a:rPr>
                <a:t> </a:t>
              </a:r>
              <a:r>
                <a:rPr lang="en-US" altLang="zh-TW" sz="1400" dirty="0">
                  <a:solidFill>
                    <a:srgbClr val="FF0000"/>
                  </a:solidFill>
                </a:rPr>
                <a:t>class="mix"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400" dirty="0">
                  <a:solidFill>
                    <a:schemeClr val="tx1"/>
                  </a:solidFill>
                </a:rPr>
                <a:t>A mixed border.</a:t>
              </a:r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/p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4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400" dirty="0">
                  <a:solidFill>
                    <a:srgbClr val="FFC000"/>
                  </a:solidFill>
                </a:rPr>
                <a:t>/body</a:t>
              </a:r>
              <a:r>
                <a:rPr lang="en-US" altLang="zh-TW" sz="1400" dirty="0">
                  <a:solidFill>
                    <a:srgbClr val="00B0F0"/>
                  </a:solidFill>
                </a:rPr>
                <a:t>&gt;</a:t>
              </a:r>
              <a:br>
                <a:rPr lang="en-US" altLang="zh-TW" sz="1400" dirty="0"/>
              </a:br>
              <a:endParaRPr lang="zh-TW" altLang="en-US" sz="1400" dirty="0">
                <a:solidFill>
                  <a:srgbClr val="00B0F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D03E4F-4791-4580-BFF8-565C013AA81D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284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026CD-DECD-46F4-AD9B-0EADC699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邊框寬度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B7BA8C-3A76-4835-809E-76B37402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邊框寬度：</a:t>
            </a:r>
            <a:r>
              <a:rPr lang="en-US" altLang="zh-TW" dirty="0">
                <a:solidFill>
                  <a:srgbClr val="FFC000"/>
                </a:solidFill>
              </a:rPr>
              <a:t>border-width</a:t>
            </a:r>
          </a:p>
          <a:p>
            <a:pPr lvl="1"/>
            <a:r>
              <a:rPr lang="zh-TW" altLang="en-US" dirty="0"/>
              <a:t>預設關鍵字：</a:t>
            </a:r>
            <a:r>
              <a:rPr lang="en-US" altLang="zh-TW" dirty="0">
                <a:solidFill>
                  <a:srgbClr val="FFC000"/>
                </a:solidFill>
                <a:effectLst/>
              </a:rPr>
              <a:t>thin</a:t>
            </a:r>
            <a:r>
              <a:rPr lang="zh-TW" altLang="en-US" dirty="0">
                <a:effectLst/>
              </a:rPr>
              <a:t>、</a:t>
            </a:r>
            <a:r>
              <a:rPr lang="en-US" altLang="zh-TW" dirty="0">
                <a:solidFill>
                  <a:srgbClr val="FFC000"/>
                </a:solidFill>
                <a:effectLst/>
              </a:rPr>
              <a:t>medium</a:t>
            </a:r>
            <a:r>
              <a:rPr lang="zh-TW" altLang="en-US" dirty="0">
                <a:effectLst/>
              </a:rPr>
              <a:t>、</a:t>
            </a:r>
            <a:r>
              <a:rPr lang="en-US" altLang="zh-TW" dirty="0">
                <a:solidFill>
                  <a:srgbClr val="FFC000"/>
                </a:solidFill>
                <a:effectLst/>
              </a:rPr>
              <a:t>thick</a:t>
            </a:r>
          </a:p>
          <a:p>
            <a:pPr lvl="1"/>
            <a:r>
              <a:rPr lang="zh-TW" altLang="en-US" dirty="0"/>
              <a:t>直接給數值：</a:t>
            </a:r>
            <a:r>
              <a:rPr lang="en-US" altLang="zh-TW" dirty="0">
                <a:solidFill>
                  <a:srgbClr val="FFC000"/>
                </a:solidFill>
              </a:rPr>
              <a:t>5px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10px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788DC-39BE-4E84-AD23-7FE56E43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41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026CD-DECD-46F4-AD9B-0EADC699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邊框顏色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B7BA8C-3A76-4835-809E-76B37402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邊框顏色：</a:t>
            </a:r>
            <a:r>
              <a:rPr lang="en-US" altLang="zh-TW" dirty="0">
                <a:solidFill>
                  <a:srgbClr val="FFC000"/>
                </a:solidFill>
              </a:rPr>
              <a:t>border-color</a:t>
            </a:r>
          </a:p>
          <a:p>
            <a:r>
              <a:rPr lang="zh-TW" altLang="en-US" dirty="0"/>
              <a:t>就</a:t>
            </a:r>
            <a:r>
              <a:rPr lang="en-US" altLang="zh-TW" dirty="0"/>
              <a:t>…</a:t>
            </a:r>
            <a:r>
              <a:rPr lang="zh-TW" altLang="en-US" dirty="0"/>
              <a:t>顏色的寫法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788DC-39BE-4E84-AD23-7FE56E43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695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026CD-DECD-46F4-AD9B-0EADC699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邊框圓角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B7BA8C-3A76-4835-809E-76B374020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邊框圓角：</a:t>
            </a:r>
            <a:r>
              <a:rPr lang="en-US" altLang="zh-TW" dirty="0">
                <a:solidFill>
                  <a:srgbClr val="FFC000"/>
                </a:solidFill>
              </a:rPr>
              <a:t>border-radius</a:t>
            </a:r>
            <a:endParaRPr lang="zh-TW" altLang="en-US" dirty="0">
              <a:solidFill>
                <a:srgbClr val="FFC000"/>
              </a:solidFill>
            </a:endParaRPr>
          </a:p>
          <a:p>
            <a:r>
              <a:rPr lang="zh-TW" altLang="en-US" dirty="0"/>
              <a:t>直接指定圓角半徑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788DC-39BE-4E84-AD23-7FE56E43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765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42705-46AC-437F-BF43-F187DD39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每個方向獨立設定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34C9AF-4323-4CE2-B63F-069FFDCD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邊框樣式、寬度、顏色可四個方向獨立設定</a:t>
            </a:r>
            <a:endParaRPr lang="en-US" altLang="zh-TW" dirty="0"/>
          </a:p>
          <a:p>
            <a:r>
              <a:rPr lang="zh-TW" altLang="en-US" dirty="0"/>
              <a:t>根據值的數量決定設定套用到哪</a:t>
            </a:r>
            <a:endParaRPr lang="en-US" altLang="zh-TW" dirty="0"/>
          </a:p>
          <a:p>
            <a:pPr lvl="1"/>
            <a:r>
              <a:rPr lang="zh-TW" altLang="en-US" dirty="0"/>
              <a:t>四個值：上、右、下、左</a:t>
            </a:r>
            <a:endParaRPr lang="en-US" altLang="zh-TW" dirty="0"/>
          </a:p>
          <a:p>
            <a:pPr lvl="1"/>
            <a:r>
              <a:rPr lang="zh-TW" altLang="en-US" dirty="0"/>
              <a:t>三個值：上、左右、下</a:t>
            </a:r>
            <a:endParaRPr lang="en-US" altLang="zh-TW" dirty="0"/>
          </a:p>
          <a:p>
            <a:pPr lvl="1"/>
            <a:r>
              <a:rPr lang="zh-TW" altLang="en-US" dirty="0"/>
              <a:t>兩個值：上下、左右</a:t>
            </a:r>
            <a:endParaRPr lang="en-US" altLang="zh-TW" dirty="0"/>
          </a:p>
          <a:p>
            <a:pPr lvl="1"/>
            <a:r>
              <a:rPr lang="zh-TW" altLang="en-US" dirty="0"/>
              <a:t>一個值：全部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8F140B-B64A-4E72-B4E9-8A006CB3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844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6FE1A-FDC6-4608-A63C-2E97B089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邊框的簡短寫法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8E834D-432E-4349-A9EA-BAC432E6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39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E8DA05B-B573-4769-AA15-0370B045A1A1}"/>
              </a:ext>
            </a:extLst>
          </p:cNvPr>
          <p:cNvGrpSpPr/>
          <p:nvPr/>
        </p:nvGrpSpPr>
        <p:grpSpPr>
          <a:xfrm>
            <a:off x="1200728" y="1862228"/>
            <a:ext cx="9790545" cy="4203609"/>
            <a:chOff x="1220311" y="2780145"/>
            <a:chExt cx="9790545" cy="42036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D5A015-0D2B-400F-BE29-50B542885467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p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border-style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solid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border-width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5px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border-color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red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p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border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5px solid red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  <a:endParaRPr lang="zh-TW" altLang="en-US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BE3AB4-C81F-445C-AC68-6D0FB0E9BDA1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53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 CSS </a:t>
            </a:r>
            <a:r>
              <a:rPr lang="zh-TW" altLang="en-US" dirty="0"/>
              <a:t>加入到</a:t>
            </a:r>
            <a:r>
              <a:rPr lang="en-US" altLang="zh-TW" dirty="0"/>
              <a:t> HTML</a:t>
            </a:r>
            <a:r>
              <a:rPr lang="zh-TW" altLang="en-US" dirty="0"/>
              <a:t> 文件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08EDE35-E9C6-4108-A3F5-F5B16FDFE686}"/>
              </a:ext>
            </a:extLst>
          </p:cNvPr>
          <p:cNvGrpSpPr/>
          <p:nvPr/>
        </p:nvGrpSpPr>
        <p:grpSpPr>
          <a:xfrm>
            <a:off x="1200728" y="1862228"/>
            <a:ext cx="9790545" cy="4203609"/>
            <a:chOff x="1220311" y="2780145"/>
            <a:chExt cx="9790545" cy="42036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B7C463F-7441-4941-B930-A9EE6843CF40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&lt;!DOCTYPE html&gt;</a:t>
              </a:r>
              <a:b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</a:br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&lt;html</a:t>
              </a:r>
              <a:r>
                <a:rPr lang="zh-TW" altLang="en-US" dirty="0">
                  <a:solidFill>
                    <a:schemeClr val="tx1">
                      <a:lumMod val="65000"/>
                    </a:schemeClr>
                  </a:solidFill>
                </a:rPr>
                <a:t> </a:t>
              </a:r>
              <a:r>
                <a:rPr lang="en-US" altLang="zh-TW" dirty="0" err="1">
                  <a:solidFill>
                    <a:schemeClr val="tx1">
                      <a:lumMod val="65000"/>
                    </a:schemeClr>
                  </a:solidFill>
                </a:rPr>
                <a:t>lang</a:t>
              </a:r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="</a:t>
              </a:r>
              <a:r>
                <a:rPr lang="en-US" altLang="zh-TW" dirty="0" err="1">
                  <a:solidFill>
                    <a:schemeClr val="tx1">
                      <a:lumMod val="65000"/>
                    </a:schemeClr>
                  </a:solidFill>
                </a:rPr>
                <a:t>zh</a:t>
              </a:r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-</a:t>
              </a:r>
              <a:r>
                <a:rPr lang="en-US" altLang="zh-TW" dirty="0" err="1">
                  <a:solidFill>
                    <a:schemeClr val="tx1">
                      <a:lumMod val="65000"/>
                    </a:schemeClr>
                  </a:solidFill>
                </a:rPr>
                <a:t>Hant</a:t>
              </a:r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-TW"&gt;</a:t>
              </a:r>
              <a:b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</a:br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&lt;head&gt;</a:t>
              </a:r>
              <a:b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</a:br>
              <a:r>
                <a:rPr lang="zh-TW" altLang="en-US" dirty="0">
                  <a:solidFill>
                    <a:schemeClr val="tx1">
                      <a:lumMod val="65000"/>
                    </a:schemeClr>
                  </a:solidFill>
                </a:rPr>
                <a:t>    </a:t>
              </a:r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&lt;meta charset="UTF-8"&gt;</a:t>
              </a:r>
              <a:b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</a:br>
              <a:r>
                <a:rPr lang="zh-TW" altLang="en-US" dirty="0">
                  <a:solidFill>
                    <a:schemeClr val="tx1">
                      <a:lumMod val="65000"/>
                    </a:schemeClr>
                  </a:solidFill>
                </a:rPr>
                <a:t>    </a:t>
              </a:r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&lt;title&gt;Title of the document&lt;/title&gt;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link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 err="1">
                  <a:solidFill>
                    <a:srgbClr val="FF0000"/>
                  </a:solidFill>
                </a:rPr>
                <a:t>rel</a:t>
              </a:r>
              <a:r>
                <a:rPr lang="en-US" altLang="zh-TW" dirty="0">
                  <a:solidFill>
                    <a:srgbClr val="FF0000"/>
                  </a:solidFill>
                </a:rPr>
                <a:t>="</a:t>
              </a:r>
              <a:r>
                <a:rPr lang="en-US" altLang="zh-TW" dirty="0">
                  <a:solidFill>
                    <a:srgbClr val="92D050"/>
                  </a:solidFill>
                </a:rPr>
                <a:t>stylesheet</a:t>
              </a:r>
              <a:r>
                <a:rPr lang="en-US" altLang="zh-TW" dirty="0">
                  <a:solidFill>
                    <a:srgbClr val="FF0000"/>
                  </a:solidFill>
                </a:rPr>
                <a:t>" </a:t>
              </a:r>
              <a:r>
                <a:rPr lang="en-US" altLang="zh-TW" dirty="0" err="1">
                  <a:solidFill>
                    <a:srgbClr val="FF0000"/>
                  </a:solidFill>
                </a:rPr>
                <a:t>href</a:t>
              </a:r>
              <a:r>
                <a:rPr lang="en-US" altLang="zh-TW" dirty="0">
                  <a:solidFill>
                    <a:srgbClr val="FF0000"/>
                  </a:solidFill>
                </a:rPr>
                <a:t>="</a:t>
              </a:r>
              <a:r>
                <a:rPr lang="en-US" altLang="zh-TW" dirty="0">
                  <a:solidFill>
                    <a:srgbClr val="92D050"/>
                  </a:solidFill>
                </a:rPr>
                <a:t>path/to/style.css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FFC000"/>
                  </a:solidFill>
                </a:rPr>
                <a:t>/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style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/>
                <a:t>        /* CSS */</a:t>
              </a:r>
            </a:p>
            <a:p>
              <a:r>
                <a:rPr lang="en-US" altLang="zh-TW" dirty="0"/>
                <a:t>    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/style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&lt;/head&gt;</a:t>
              </a:r>
              <a:b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</a:br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&lt;body&gt;</a:t>
              </a:r>
              <a:br>
                <a:rPr lang="en-US" altLang="zh-TW" dirty="0"/>
              </a:br>
              <a:r>
                <a:rPr lang="zh-TW" altLang="en-US" dirty="0"/>
                <a:t>    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style="</a:t>
              </a:r>
              <a:r>
                <a:rPr lang="en-US" altLang="zh-TW" dirty="0">
                  <a:solidFill>
                    <a:srgbClr val="92D050"/>
                  </a:solidFill>
                </a:rPr>
                <a:t>color: red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/>
                <a:t>Content of the document......</a:t>
              </a:r>
              <a:r>
                <a:rPr lang="en-US" altLang="zh-TW" dirty="0">
                  <a:solidFill>
                    <a:srgbClr val="00B0F0"/>
                  </a:solidFill>
                </a:rPr>
                <a:t>&lt;/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&lt;/body&gt;</a:t>
              </a:r>
              <a:b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</a:br>
              <a:r>
                <a:rPr lang="en-US" altLang="zh-TW" dirty="0">
                  <a:solidFill>
                    <a:schemeClr val="tx1">
                      <a:lumMod val="65000"/>
                    </a:schemeClr>
                  </a:solidFill>
                </a:rPr>
                <a:t>&lt;/html&gt;</a:t>
              </a:r>
              <a:endParaRPr lang="zh-TW" altLang="en-US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237B7-2971-4448-9CB8-EA88383FC7F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710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FE44FB6-0C8A-4B9A-84B3-A0C4F3D00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長度單位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56409BD5-C6AB-4A63-922F-40F661ECB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中途補充一下，不然等等你們會錯亂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E9B185-5DB4-4CDC-B12F-5B52124B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160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72763-9B22-4219-8329-76B9FA8F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絕對長度</a:t>
            </a:r>
          </a:p>
        </p:txBody>
      </p:sp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24F61BC3-7BFA-4C26-85BA-D7933F4E0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667045"/>
              </p:ext>
            </p:extLst>
          </p:nvPr>
        </p:nvGraphicFramePr>
        <p:xfrm>
          <a:off x="975750" y="2416078"/>
          <a:ext cx="10229850" cy="298704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33069587"/>
                    </a:ext>
                  </a:extLst>
                </a:gridCol>
                <a:gridCol w="9010650">
                  <a:extLst>
                    <a:ext uri="{9D8B030D-6E8A-4147-A177-3AD203B41FA5}">
                      <a16:colId xmlns:a16="http://schemas.microsoft.com/office/drawing/2014/main" val="786832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dirty="0">
                          <a:effectLst/>
                        </a:rPr>
                        <a:t>單位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dirty="0">
                          <a:effectLst/>
                        </a:rPr>
                        <a:t>描述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31264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cm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dirty="0">
                          <a:effectLst/>
                        </a:rPr>
                        <a:t>公分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92018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mm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dirty="0">
                          <a:effectLst/>
                        </a:rPr>
                        <a:t>毫米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3056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dirty="0">
                          <a:effectLst/>
                        </a:rPr>
                        <a:t>英吋（</a:t>
                      </a:r>
                      <a:r>
                        <a:rPr lang="en-US" dirty="0">
                          <a:effectLst/>
                        </a:rPr>
                        <a:t>1in = 96px = 2.54cm</a:t>
                      </a:r>
                      <a:r>
                        <a:rPr lang="zh-TW" altLang="en-US" dirty="0">
                          <a:effectLst/>
                        </a:rPr>
                        <a:t>）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63495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px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dirty="0">
                          <a:effectLst/>
                        </a:rPr>
                        <a:t>像素（</a:t>
                      </a:r>
                      <a:r>
                        <a:rPr lang="en-US" dirty="0">
                          <a:effectLst/>
                        </a:rPr>
                        <a:t>1px = 1/96th of 1in</a:t>
                      </a:r>
                      <a:r>
                        <a:rPr lang="zh-TW" altLang="en-US" dirty="0">
                          <a:effectLst/>
                        </a:rPr>
                        <a:t>）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90841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dirty="0">
                          <a:effectLst/>
                        </a:rPr>
                        <a:t>點數（</a:t>
                      </a:r>
                      <a:r>
                        <a:rPr lang="en-US" dirty="0">
                          <a:effectLst/>
                        </a:rPr>
                        <a:t>1pt = 1/72 of 1in</a:t>
                      </a:r>
                      <a:r>
                        <a:rPr lang="zh-TW" altLang="en-US" dirty="0">
                          <a:effectLst/>
                        </a:rPr>
                        <a:t>）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16004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pc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picas</a:t>
                      </a:r>
                      <a:r>
                        <a:rPr lang="zh-TW" altLang="en-US" dirty="0">
                          <a:effectLst/>
                        </a:rPr>
                        <a:t>（</a:t>
                      </a:r>
                      <a:r>
                        <a:rPr lang="en-US" dirty="0">
                          <a:effectLst/>
                        </a:rPr>
                        <a:t>1pc = 12 </a:t>
                      </a:r>
                      <a:r>
                        <a:rPr lang="en-US" dirty="0" err="1">
                          <a:effectLst/>
                        </a:rPr>
                        <a:t>pt</a:t>
                      </a:r>
                      <a:r>
                        <a:rPr lang="zh-TW" altLang="en-US" dirty="0">
                          <a:effectLst/>
                        </a:rPr>
                        <a:t>）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89010357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3E27E6-2ED1-4BB3-873E-4297EC12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51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67B023-82E4-4A4D-B251-42C7D3D0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相對長度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A2A63B29-B7ED-4EF5-A34D-1F1CA93E2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581149"/>
              </p:ext>
            </p:extLst>
          </p:nvPr>
        </p:nvGraphicFramePr>
        <p:xfrm>
          <a:off x="913796" y="2077480"/>
          <a:ext cx="10353760" cy="3943332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205126">
                  <a:extLst>
                    <a:ext uri="{9D8B030D-6E8A-4147-A177-3AD203B41FA5}">
                      <a16:colId xmlns:a16="http://schemas.microsoft.com/office/drawing/2014/main" val="250859239"/>
                    </a:ext>
                  </a:extLst>
                </a:gridCol>
                <a:gridCol w="8148634">
                  <a:extLst>
                    <a:ext uri="{9D8B030D-6E8A-4147-A177-3AD203B41FA5}">
                      <a16:colId xmlns:a16="http://schemas.microsoft.com/office/drawing/2014/main" val="3772969853"/>
                    </a:ext>
                  </a:extLst>
                </a:gridCol>
              </a:tblGrid>
              <a:tr h="234117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單位</a:t>
                      </a:r>
                      <a:endParaRPr lang="en-US" sz="1800" dirty="0">
                        <a:effectLst/>
                      </a:endParaRPr>
                    </a:p>
                  </a:txBody>
                  <a:tcPr marL="83613" marR="41807" marT="41807" marB="418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描述</a:t>
                      </a:r>
                      <a:endParaRPr lang="en-US" sz="1800" dirty="0">
                        <a:effectLst/>
                      </a:endParaRPr>
                    </a:p>
                  </a:txBody>
                  <a:tcPr marL="41807" marR="41807" marT="41807" marB="41807"/>
                </a:tc>
                <a:extLst>
                  <a:ext uri="{0D108BD9-81ED-4DB2-BD59-A6C34878D82A}">
                    <a16:rowId xmlns:a16="http://schemas.microsoft.com/office/drawing/2014/main" val="1883188574"/>
                  </a:ext>
                </a:extLst>
              </a:tr>
              <a:tr h="5351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em</a:t>
                      </a:r>
                      <a:endParaRPr lang="en-US" sz="1800" dirty="0">
                        <a:effectLst/>
                      </a:endParaRPr>
                    </a:p>
                  </a:txBody>
                  <a:tcPr marL="83613" marR="41807" marT="41807" marB="418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相對於該元件的</a:t>
                      </a:r>
                      <a:r>
                        <a:rPr lang="en-US" sz="1800" dirty="0">
                          <a:effectLst/>
                        </a:rPr>
                        <a:t> font-size</a:t>
                      </a:r>
                    </a:p>
                  </a:txBody>
                  <a:tcPr marL="41807" marR="41807" marT="41807" marB="41807"/>
                </a:tc>
                <a:extLst>
                  <a:ext uri="{0D108BD9-81ED-4DB2-BD59-A6C34878D82A}">
                    <a16:rowId xmlns:a16="http://schemas.microsoft.com/office/drawing/2014/main" val="1492620005"/>
                  </a:ext>
                </a:extLst>
              </a:tr>
              <a:tr h="384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</a:t>
                      </a:r>
                    </a:p>
                  </a:txBody>
                  <a:tcPr marL="83613" marR="41807" marT="41807" marB="418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相對於當前 </a:t>
                      </a:r>
                      <a:r>
                        <a:rPr lang="en-US" altLang="zh-TW" sz="1800" dirty="0">
                          <a:effectLst/>
                        </a:rPr>
                        <a:t>font </a:t>
                      </a:r>
                      <a:r>
                        <a:rPr lang="zh-TW" altLang="en-US" sz="1800" dirty="0">
                          <a:effectLst/>
                        </a:rPr>
                        <a:t>的 </a:t>
                      </a:r>
                      <a:r>
                        <a:rPr lang="en-US" sz="1800" dirty="0">
                          <a:effectLst/>
                        </a:rPr>
                        <a:t>x-height</a:t>
                      </a:r>
                      <a:r>
                        <a:rPr lang="zh-TW" altLang="en-US" sz="1800" dirty="0">
                          <a:effectLst/>
                        </a:rPr>
                        <a:t>（據說很少用）</a:t>
                      </a:r>
                      <a:endParaRPr lang="en-US" sz="1800" dirty="0">
                        <a:effectLst/>
                      </a:endParaRPr>
                    </a:p>
                  </a:txBody>
                  <a:tcPr marL="41807" marR="41807" marT="41807" marB="41807"/>
                </a:tc>
                <a:extLst>
                  <a:ext uri="{0D108BD9-81ED-4DB2-BD59-A6C34878D82A}">
                    <a16:rowId xmlns:a16="http://schemas.microsoft.com/office/drawing/2014/main" val="4225518810"/>
                  </a:ext>
                </a:extLst>
              </a:tr>
              <a:tr h="384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ch</a:t>
                      </a:r>
                    </a:p>
                  </a:txBody>
                  <a:tcPr marL="83613" marR="41807" marT="41807" marB="418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相對於字元「</a:t>
                      </a:r>
                      <a:r>
                        <a:rPr lang="en-US" sz="1800" dirty="0">
                          <a:effectLst/>
                        </a:rPr>
                        <a:t>0</a:t>
                      </a:r>
                      <a:r>
                        <a:rPr lang="zh-TW" altLang="en-US" sz="1800" dirty="0">
                          <a:effectLst/>
                        </a:rPr>
                        <a:t>」的寬度</a:t>
                      </a:r>
                      <a:endParaRPr lang="en-US" sz="1800" dirty="0">
                        <a:effectLst/>
                      </a:endParaRPr>
                    </a:p>
                  </a:txBody>
                  <a:tcPr marL="41807" marR="41807" marT="41807" marB="41807"/>
                </a:tc>
                <a:extLst>
                  <a:ext uri="{0D108BD9-81ED-4DB2-BD59-A6C34878D82A}">
                    <a16:rowId xmlns:a16="http://schemas.microsoft.com/office/drawing/2014/main" val="4244255304"/>
                  </a:ext>
                </a:extLst>
              </a:tr>
              <a:tr h="384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rem</a:t>
                      </a:r>
                    </a:p>
                  </a:txBody>
                  <a:tcPr marL="83613" marR="41807" marT="41807" marB="418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相對於根元件的</a:t>
                      </a:r>
                      <a:r>
                        <a:rPr lang="en-US" sz="1800" dirty="0">
                          <a:effectLst/>
                        </a:rPr>
                        <a:t> font-size</a:t>
                      </a:r>
                    </a:p>
                  </a:txBody>
                  <a:tcPr marL="41807" marR="41807" marT="41807" marB="41807"/>
                </a:tc>
                <a:extLst>
                  <a:ext uri="{0D108BD9-81ED-4DB2-BD59-A6C34878D82A}">
                    <a16:rowId xmlns:a16="http://schemas.microsoft.com/office/drawing/2014/main" val="2617625758"/>
                  </a:ext>
                </a:extLst>
              </a:tr>
              <a:tr h="384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vw</a:t>
                      </a:r>
                    </a:p>
                  </a:txBody>
                  <a:tcPr marL="83613" marR="41807" marT="41807" marB="418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相對於瀏覽器顯示寬度的 </a:t>
                      </a:r>
                      <a:r>
                        <a:rPr lang="en-US" altLang="zh-TW" sz="1800" dirty="0">
                          <a:effectLst/>
                        </a:rPr>
                        <a:t>1%</a:t>
                      </a:r>
                      <a:endParaRPr lang="en-US" sz="1800" dirty="0">
                        <a:effectLst/>
                      </a:endParaRPr>
                    </a:p>
                  </a:txBody>
                  <a:tcPr marL="41807" marR="41807" marT="41807" marB="41807"/>
                </a:tc>
                <a:extLst>
                  <a:ext uri="{0D108BD9-81ED-4DB2-BD59-A6C34878D82A}">
                    <a16:rowId xmlns:a16="http://schemas.microsoft.com/office/drawing/2014/main" val="2775183077"/>
                  </a:ext>
                </a:extLst>
              </a:tr>
              <a:tr h="384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vh</a:t>
                      </a:r>
                    </a:p>
                  </a:txBody>
                  <a:tcPr marL="83613" marR="41807" marT="41807" marB="418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相對於瀏覽器顯示高度的 </a:t>
                      </a:r>
                      <a:r>
                        <a:rPr lang="en-US" altLang="zh-TW" sz="1800" dirty="0">
                          <a:effectLst/>
                        </a:rPr>
                        <a:t>1%</a:t>
                      </a:r>
                      <a:endParaRPr lang="en-US" sz="1800" dirty="0">
                        <a:effectLst/>
                      </a:endParaRPr>
                    </a:p>
                  </a:txBody>
                  <a:tcPr marL="41807" marR="41807" marT="41807" marB="41807"/>
                </a:tc>
                <a:extLst>
                  <a:ext uri="{0D108BD9-81ED-4DB2-BD59-A6C34878D82A}">
                    <a16:rowId xmlns:a16="http://schemas.microsoft.com/office/drawing/2014/main" val="3969402497"/>
                  </a:ext>
                </a:extLst>
              </a:tr>
              <a:tr h="384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vmin</a:t>
                      </a:r>
                    </a:p>
                  </a:txBody>
                  <a:tcPr marL="83613" marR="41807" marT="41807" marB="418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相當於 </a:t>
                      </a:r>
                      <a:r>
                        <a:rPr lang="en-US" altLang="zh-TW" sz="1800" dirty="0" err="1">
                          <a:effectLst/>
                        </a:rPr>
                        <a:t>vw</a:t>
                      </a:r>
                      <a:r>
                        <a:rPr lang="en-US" altLang="zh-TW" sz="1800" dirty="0">
                          <a:effectLst/>
                        </a:rPr>
                        <a:t> </a:t>
                      </a:r>
                      <a:r>
                        <a:rPr lang="zh-TW" altLang="en-US" sz="1800" dirty="0">
                          <a:effectLst/>
                        </a:rPr>
                        <a:t>和 </a:t>
                      </a:r>
                      <a:r>
                        <a:rPr lang="en-US" altLang="zh-TW" sz="1800" dirty="0" err="1">
                          <a:effectLst/>
                        </a:rPr>
                        <a:t>vh</a:t>
                      </a:r>
                      <a:r>
                        <a:rPr lang="en-US" altLang="zh-TW" sz="1800" dirty="0">
                          <a:effectLst/>
                        </a:rPr>
                        <a:t> </a:t>
                      </a:r>
                      <a:r>
                        <a:rPr lang="zh-TW" altLang="en-US" sz="1800" dirty="0">
                          <a:effectLst/>
                        </a:rPr>
                        <a:t>中比較小的那個</a:t>
                      </a:r>
                      <a:endParaRPr lang="en-US" sz="1800" dirty="0">
                        <a:effectLst/>
                      </a:endParaRPr>
                    </a:p>
                  </a:txBody>
                  <a:tcPr marL="41807" marR="41807" marT="41807" marB="41807"/>
                </a:tc>
                <a:extLst>
                  <a:ext uri="{0D108BD9-81ED-4DB2-BD59-A6C34878D82A}">
                    <a16:rowId xmlns:a16="http://schemas.microsoft.com/office/drawing/2014/main" val="2410115213"/>
                  </a:ext>
                </a:extLst>
              </a:tr>
              <a:tr h="384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vmax</a:t>
                      </a:r>
                    </a:p>
                  </a:txBody>
                  <a:tcPr marL="83613" marR="41807" marT="41807" marB="418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相當於 </a:t>
                      </a:r>
                      <a:r>
                        <a:rPr lang="en-US" altLang="zh-TW" sz="1800" dirty="0" err="1">
                          <a:effectLst/>
                        </a:rPr>
                        <a:t>vw</a:t>
                      </a:r>
                      <a:r>
                        <a:rPr lang="en-US" altLang="zh-TW" sz="1800" dirty="0">
                          <a:effectLst/>
                        </a:rPr>
                        <a:t> </a:t>
                      </a:r>
                      <a:r>
                        <a:rPr lang="zh-TW" altLang="en-US" sz="1800" dirty="0">
                          <a:effectLst/>
                        </a:rPr>
                        <a:t>和 </a:t>
                      </a:r>
                      <a:r>
                        <a:rPr lang="en-US" altLang="zh-TW" sz="1800" dirty="0" err="1">
                          <a:effectLst/>
                        </a:rPr>
                        <a:t>vh</a:t>
                      </a:r>
                      <a:r>
                        <a:rPr lang="en-US" altLang="zh-TW" sz="1800" dirty="0">
                          <a:effectLst/>
                        </a:rPr>
                        <a:t> </a:t>
                      </a:r>
                      <a:r>
                        <a:rPr lang="zh-TW" altLang="en-US" sz="1800" dirty="0">
                          <a:effectLst/>
                        </a:rPr>
                        <a:t>中比較大的那個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41807" marR="41807" marT="41807" marB="41807"/>
                </a:tc>
                <a:extLst>
                  <a:ext uri="{0D108BD9-81ED-4DB2-BD59-A6C34878D82A}">
                    <a16:rowId xmlns:a16="http://schemas.microsoft.com/office/drawing/2014/main" val="1462531915"/>
                  </a:ext>
                </a:extLst>
              </a:tr>
              <a:tr h="23411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800">
                          <a:effectLst/>
                        </a:rPr>
                        <a:t>%</a:t>
                      </a:r>
                    </a:p>
                  </a:txBody>
                  <a:tcPr marL="83613" marR="41807" marT="41807" marB="4180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dirty="0">
                          <a:effectLst/>
                        </a:rPr>
                        <a:t>相對於父元件</a:t>
                      </a:r>
                      <a:endParaRPr lang="en-US" sz="1800" dirty="0">
                        <a:effectLst/>
                      </a:endParaRPr>
                    </a:p>
                  </a:txBody>
                  <a:tcPr marL="41807" marR="41807" marT="41807" marB="41807"/>
                </a:tc>
                <a:extLst>
                  <a:ext uri="{0D108BD9-81ED-4DB2-BD59-A6C34878D82A}">
                    <a16:rowId xmlns:a16="http://schemas.microsoft.com/office/drawing/2014/main" val="152587556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4F75FD-8539-4997-803E-1F0D2EC1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209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A892174-9E4F-4829-94BB-1542EF1E3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繼續講常見屬性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AA131509-B493-4A94-81BE-FBFED9DCC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FFFFD-1E88-4C42-9D6E-050665CA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46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52DBE-76ED-4112-898A-C2F3B25D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高度＆寬度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2FE9B-5852-4436-AFEB-D8E51DA6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高度、寬度：</a:t>
            </a:r>
            <a:r>
              <a:rPr lang="en-US" altLang="zh-TW" dirty="0">
                <a:solidFill>
                  <a:srgbClr val="FFC000"/>
                </a:solidFill>
              </a:rPr>
              <a:t>height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width</a:t>
            </a:r>
          </a:p>
          <a:p>
            <a:r>
              <a:rPr lang="zh-TW" altLang="en-US" dirty="0"/>
              <a:t>最大高度、最大寬度：</a:t>
            </a:r>
            <a:r>
              <a:rPr lang="en-US" altLang="zh-TW" dirty="0">
                <a:solidFill>
                  <a:srgbClr val="FFC000"/>
                </a:solidFill>
              </a:rPr>
              <a:t>max-height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max-width</a:t>
            </a:r>
          </a:p>
          <a:p>
            <a:r>
              <a:rPr lang="zh-TW" altLang="en-US" dirty="0"/>
              <a:t>最小高度、最小寬度：</a:t>
            </a:r>
            <a:r>
              <a:rPr lang="en-US" altLang="zh-TW" dirty="0">
                <a:solidFill>
                  <a:srgbClr val="FFC000"/>
                </a:solidFill>
              </a:rPr>
              <a:t>min-height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min-width</a:t>
            </a:r>
            <a:endParaRPr lang="zh-TW" altLang="en-US" dirty="0">
              <a:solidFill>
                <a:srgbClr val="FFC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EE3CF2-38A0-444B-924A-FBDFBBE9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118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F345F-1C79-49C1-B056-EC456C93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邊界＆填充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FB452D-591B-437D-9E29-A0A3FD33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邊界（</a:t>
            </a:r>
            <a:r>
              <a:rPr lang="en-US" altLang="zh-TW" dirty="0"/>
              <a:t>Margin</a:t>
            </a:r>
            <a:r>
              <a:rPr lang="zh-TW" altLang="en-US" dirty="0"/>
              <a:t>）：</a:t>
            </a:r>
            <a:r>
              <a:rPr lang="en-US" altLang="zh-TW" dirty="0">
                <a:solidFill>
                  <a:srgbClr val="FFC000"/>
                </a:solidFill>
              </a:rPr>
              <a:t>margin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margin-</a:t>
            </a:r>
            <a:r>
              <a:rPr lang="zh-TW" altLang="en-US" dirty="0">
                <a:solidFill>
                  <a:srgbClr val="FFC000"/>
                </a:solidFill>
              </a:rPr>
              <a:t>方向</a:t>
            </a:r>
            <a:endParaRPr lang="en-US" altLang="zh-TW" dirty="0">
              <a:solidFill>
                <a:srgbClr val="FFC000"/>
              </a:solidFill>
            </a:endParaRPr>
          </a:p>
          <a:p>
            <a:pPr lvl="1"/>
            <a:r>
              <a:rPr lang="zh-TW" altLang="en-US" dirty="0"/>
              <a:t>元件與周圍元件的距離（邊框外）</a:t>
            </a:r>
            <a:endParaRPr lang="en-US" altLang="zh-TW" dirty="0"/>
          </a:p>
          <a:p>
            <a:r>
              <a:rPr lang="zh-TW" altLang="en-US" dirty="0"/>
              <a:t>填充（</a:t>
            </a:r>
            <a:r>
              <a:rPr lang="en-US" altLang="zh-TW" dirty="0"/>
              <a:t>Padding</a:t>
            </a:r>
            <a:r>
              <a:rPr lang="zh-TW" altLang="en-US" dirty="0"/>
              <a:t>）：</a:t>
            </a:r>
            <a:r>
              <a:rPr lang="en-US" altLang="zh-TW" dirty="0">
                <a:solidFill>
                  <a:srgbClr val="FFC000"/>
                </a:solidFill>
              </a:rPr>
              <a:t>padding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padding-</a:t>
            </a:r>
            <a:r>
              <a:rPr lang="zh-TW" altLang="en-US" dirty="0">
                <a:solidFill>
                  <a:srgbClr val="FFC000"/>
                </a:solidFill>
              </a:rPr>
              <a:t>方向</a:t>
            </a:r>
            <a:endParaRPr lang="en-US" altLang="zh-TW" dirty="0">
              <a:solidFill>
                <a:srgbClr val="FFC000"/>
              </a:solidFill>
            </a:endParaRPr>
          </a:p>
          <a:p>
            <a:pPr lvl="1"/>
            <a:r>
              <a:rPr lang="zh-TW" altLang="en-US" dirty="0"/>
              <a:t>元件內容周圍的距離（邊框內）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AD1CD3-CB41-46B1-9EF5-5DD6E4F8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768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BF538-367B-4543-A580-5E0A663C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CSS Box Model</a:t>
            </a:r>
            <a:endParaRPr lang="zh-TW" altLang="en-US" sz="4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322401E-433F-42B4-AD1E-316257D314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Content</a:t>
            </a:r>
            <a:r>
              <a:rPr lang="zh-TW" altLang="en-US" sz="2400" dirty="0"/>
              <a:t>：內容本身</a:t>
            </a:r>
            <a:endParaRPr lang="en-US" altLang="zh-TW" sz="2400" dirty="0"/>
          </a:p>
          <a:p>
            <a:r>
              <a:rPr lang="en-US" altLang="zh-TW" sz="2400" dirty="0"/>
              <a:t>Padding</a:t>
            </a:r>
            <a:r>
              <a:rPr lang="zh-TW" altLang="en-US" sz="2400" dirty="0"/>
              <a:t>：內容周圍的空白</a:t>
            </a:r>
            <a:endParaRPr lang="en-US" altLang="zh-TW" sz="2400" dirty="0"/>
          </a:p>
          <a:p>
            <a:r>
              <a:rPr lang="en-US" altLang="zh-TW" sz="2400" dirty="0"/>
              <a:t>Border</a:t>
            </a:r>
            <a:r>
              <a:rPr lang="zh-TW" altLang="en-US" sz="2400" dirty="0"/>
              <a:t>：邊框</a:t>
            </a:r>
            <a:endParaRPr lang="en-US" altLang="zh-TW" sz="2400" dirty="0"/>
          </a:p>
          <a:p>
            <a:r>
              <a:rPr lang="en-US" altLang="zh-TW" sz="2400" dirty="0"/>
              <a:t>Margin</a:t>
            </a:r>
            <a:r>
              <a:rPr lang="zh-TW" altLang="en-US" sz="2400" dirty="0"/>
              <a:t>：邊框外的空白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497D9C-9EAF-4327-B9F0-4C0C0F17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9F8407A-C6D6-4774-93A3-300BF28A9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5" y="2001421"/>
            <a:ext cx="59912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56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7E27D52F-6D95-462D-B00F-6D93B0B91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文字</a:t>
            </a:r>
          </a:p>
        </p:txBody>
      </p:sp>
      <p:sp>
        <p:nvSpPr>
          <p:cNvPr id="9" name="副標題 8">
            <a:extLst>
              <a:ext uri="{FF2B5EF4-FFF2-40B4-BE49-F238E27FC236}">
                <a16:creationId xmlns:a16="http://schemas.microsoft.com/office/drawing/2014/main" id="{4DC28374-77C7-41DC-A51D-CE7F29319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39B1EE-3F96-4919-B4F7-A7E9A9B3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897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文字顏色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48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</a:t>
              </a:r>
              <a:r>
                <a:rPr lang="it-IT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it-IT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一些文字</a:t>
              </a:r>
              <a:r>
                <a:rPr lang="it-IT" altLang="zh-TW" dirty="0">
                  <a:solidFill>
                    <a:srgbClr val="00B0F0"/>
                  </a:solidFill>
                </a:rPr>
                <a:t>&lt;</a:t>
              </a:r>
              <a:r>
                <a:rPr lang="it-IT" altLang="zh-TW" dirty="0">
                  <a:solidFill>
                    <a:srgbClr val="FFC000"/>
                  </a:solidFill>
                </a:rPr>
                <a:t>/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it-IT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zh-TW" altLang="en-US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</a:t>
              </a:r>
              <a:r>
                <a:rPr lang="en-US" altLang="zh-TW" dirty="0">
                  <a:solidFill>
                    <a:srgbClr val="92D050"/>
                  </a:solidFill>
                </a:rPr>
                <a:t>green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it-IT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一些文字</a:t>
              </a:r>
              <a:r>
                <a:rPr lang="it-IT" altLang="zh-TW" dirty="0">
                  <a:solidFill>
                    <a:srgbClr val="00B0F0"/>
                  </a:solidFill>
                </a:rPr>
                <a:t>&lt;</a:t>
              </a:r>
              <a:r>
                <a:rPr lang="it-IT" altLang="zh-TW" dirty="0">
                  <a:solidFill>
                    <a:srgbClr val="FFC000"/>
                  </a:solidFill>
                </a:rPr>
                <a:t>/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it-IT" altLang="zh-TW" dirty="0">
                  <a:solidFill>
                    <a:srgbClr val="00B0F0"/>
                  </a:solidFill>
                </a:rPr>
                <a:t>&gt;</a:t>
              </a:r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body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color</a:t>
              </a:r>
              <a:r>
                <a:rPr lang="en-US" altLang="zh-TW" dirty="0">
                  <a:solidFill>
                    <a:schemeClr val="tx1"/>
                  </a:solidFill>
                </a:rPr>
                <a:t>: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rgbClr val="92D050"/>
                  </a:solidFill>
                </a:rPr>
                <a:t>#0000FF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p.green</a:t>
              </a:r>
              <a:r>
                <a:rPr lang="en-US" altLang="zh-TW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color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green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9172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7E180-6235-426C-BF63-7CD67F1E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文字對齊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6C04B5-2EB4-4376-B91C-75B2F0E4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水平對齊：</a:t>
            </a:r>
            <a:r>
              <a:rPr lang="en-US" altLang="zh-TW" dirty="0">
                <a:solidFill>
                  <a:srgbClr val="FFC000"/>
                </a:solidFill>
              </a:rPr>
              <a:t>text-align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center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left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C000"/>
                </a:solidFill>
              </a:rPr>
              <a:t>right</a:t>
            </a:r>
          </a:p>
          <a:p>
            <a:r>
              <a:rPr lang="zh-TW" altLang="en-US" dirty="0"/>
              <a:t>垂直對齊：</a:t>
            </a:r>
            <a:r>
              <a:rPr lang="en-US" altLang="zh-TW" dirty="0">
                <a:solidFill>
                  <a:srgbClr val="FFC000"/>
                </a:solidFill>
              </a:rPr>
              <a:t>vertical-align</a:t>
            </a:r>
          </a:p>
          <a:p>
            <a:pPr lvl="1"/>
            <a:r>
              <a:rPr lang="en-US" altLang="zh-TW" dirty="0">
                <a:solidFill>
                  <a:srgbClr val="FFC000"/>
                </a:solidFill>
                <a:effectLst/>
              </a:rPr>
              <a:t>top</a:t>
            </a:r>
            <a:r>
              <a:rPr lang="zh-TW" altLang="en-US" dirty="0">
                <a:effectLst/>
              </a:rPr>
              <a:t>、</a:t>
            </a:r>
            <a:r>
              <a:rPr lang="en-US" altLang="zh-TW" dirty="0">
                <a:solidFill>
                  <a:srgbClr val="FFC000"/>
                </a:solidFill>
                <a:effectLst/>
              </a:rPr>
              <a:t>middle</a:t>
            </a:r>
            <a:r>
              <a:rPr lang="zh-TW" altLang="en-US" dirty="0">
                <a:effectLst/>
              </a:rPr>
              <a:t>、</a:t>
            </a:r>
            <a:r>
              <a:rPr lang="en-US" altLang="zh-TW" dirty="0">
                <a:solidFill>
                  <a:srgbClr val="FFC000"/>
                </a:solidFill>
                <a:effectLst/>
              </a:rPr>
              <a:t>bottom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28AF22-90AD-4C7B-975B-09DFB91A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15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</a:t>
            </a:r>
            <a:r>
              <a:rPr lang="zh-TW" altLang="en-US" dirty="0"/>
              <a:t>語法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9ADA4F1-70E3-45BE-819F-940EE947CE9D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91ABCC-4380-4636-8049-9A4796C3FC6B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background-color</a:t>
              </a:r>
              <a:r>
                <a:rPr lang="en-US" altLang="zh-TW" dirty="0"/>
                <a:t>: </a:t>
              </a:r>
              <a:r>
                <a:rPr lang="en-US" altLang="zh-TW" dirty="0" err="1">
                  <a:solidFill>
                    <a:srgbClr val="92D050"/>
                  </a:solidFill>
                </a:rPr>
                <a:t>lightblue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br>
                <a:rPr lang="en-US" altLang="zh-TW" dirty="0"/>
              </a:br>
              <a:br>
                <a:rPr lang="en-US" altLang="zh-TW" dirty="0"/>
              </a:br>
              <a:r>
                <a:rPr lang="en-US" altLang="zh-TW" dirty="0">
                  <a:solidFill>
                    <a:srgbClr val="FFC000"/>
                  </a:solidFill>
                </a:rPr>
                <a:t>#heading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color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white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text-align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center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br>
                <a:rPr lang="en-US" altLang="zh-TW" dirty="0"/>
              </a:br>
              <a:br>
                <a:rPr lang="en-US" altLang="zh-TW" dirty="0"/>
              </a:br>
              <a:r>
                <a:rPr lang="en-US" altLang="zh-TW" dirty="0">
                  <a:solidFill>
                    <a:srgbClr val="FFC000"/>
                  </a:solidFill>
                </a:rPr>
                <a:t>.content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font-family</a:t>
              </a:r>
              <a:r>
                <a:rPr lang="en-US" altLang="zh-TW" dirty="0"/>
                <a:t>: </a:t>
              </a:r>
              <a:r>
                <a:rPr lang="en-US" altLang="zh-TW" dirty="0" err="1">
                  <a:solidFill>
                    <a:srgbClr val="92D050"/>
                  </a:solidFill>
                </a:rPr>
                <a:t>verdana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font-size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20px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B5C6D66-7BFB-49E8-B052-379477D9DE85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sp>
        <p:nvSpPr>
          <p:cNvPr id="14" name="內容版面配置區 5">
            <a:extLst>
              <a:ext uri="{FF2B5EF4-FFF2-40B4-BE49-F238E27FC236}">
                <a16:creationId xmlns:a16="http://schemas.microsoft.com/office/drawing/2014/main" id="{6997220B-23DA-40E2-BB1A-6120CE1AD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r>
              <a:rPr lang="zh-TW" altLang="en-US" dirty="0"/>
              <a:t>選擇器（</a:t>
            </a:r>
            <a:r>
              <a:rPr lang="en-US" altLang="zh-TW" dirty="0"/>
              <a:t>Selector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指出要改變哪些 </a:t>
            </a:r>
            <a:r>
              <a:rPr lang="en-US" altLang="zh-TW" dirty="0"/>
              <a:t>HTML</a:t>
            </a:r>
            <a:r>
              <a:rPr lang="zh-TW" altLang="en-US" dirty="0"/>
              <a:t> 元件的樣式</a:t>
            </a:r>
            <a:endParaRPr lang="en-US" altLang="zh-TW" dirty="0"/>
          </a:p>
          <a:p>
            <a:r>
              <a:rPr lang="zh-TW" altLang="en-US" dirty="0"/>
              <a:t>宣言區塊（</a:t>
            </a:r>
            <a:r>
              <a:rPr lang="en-US" altLang="zh-TW" dirty="0"/>
              <a:t>Declaration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包含一組或多組樣式宣言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737F31-1AC4-459A-869D-AC47549896BD}"/>
              </a:ext>
            </a:extLst>
          </p:cNvPr>
          <p:cNvSpPr/>
          <p:nvPr/>
        </p:nvSpPr>
        <p:spPr>
          <a:xfrm>
            <a:off x="6469579" y="1667708"/>
            <a:ext cx="42771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b="1" cap="none" spc="0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↙</a:t>
            </a:r>
            <a:r>
              <a:rPr lang="zh-TW" altLang="en-US" sz="3200" b="1" cap="none" spc="0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選擇器 </a:t>
            </a:r>
            <a:r>
              <a:rPr lang="en-US" altLang="zh-TW" sz="3200" b="1" cap="none" spc="0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Selector</a:t>
            </a:r>
            <a:endParaRPr lang="zh-TW" altLang="en-US" sz="3200" b="1" cap="none" spc="0" dirty="0">
              <a:ln w="22225">
                <a:solidFill>
                  <a:schemeClr val="tx2">
                    <a:lumMod val="25000"/>
                  </a:schemeClr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07A5F2-18F6-42EF-9F06-606BF47B651E}"/>
              </a:ext>
            </a:extLst>
          </p:cNvPr>
          <p:cNvSpPr/>
          <p:nvPr/>
        </p:nvSpPr>
        <p:spPr>
          <a:xfrm>
            <a:off x="7022615" y="5326179"/>
            <a:ext cx="37240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b="1" cap="none" spc="0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↖</a:t>
            </a:r>
            <a:r>
              <a:rPr lang="zh-TW" altLang="en-US" sz="3200" b="1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屬性</a:t>
            </a:r>
            <a:r>
              <a:rPr lang="zh-TW" altLang="en-US" sz="3200" b="1" cap="none" spc="0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3200" b="1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Property</a:t>
            </a:r>
            <a:endParaRPr lang="zh-TW" altLang="en-US" sz="3200" b="1" cap="none" spc="0" dirty="0">
              <a:ln w="22225">
                <a:solidFill>
                  <a:schemeClr val="tx2">
                    <a:lumMod val="25000"/>
                  </a:schemeClr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D78619-F9B7-4037-A672-56542A07EF35}"/>
              </a:ext>
            </a:extLst>
          </p:cNvPr>
          <p:cNvSpPr/>
          <p:nvPr/>
        </p:nvSpPr>
        <p:spPr>
          <a:xfrm>
            <a:off x="8608145" y="4424432"/>
            <a:ext cx="25442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b="1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↙值</a:t>
            </a:r>
            <a:r>
              <a:rPr lang="zh-TW" altLang="en-US" sz="3200" b="1" cap="none" spc="0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3200" b="1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Value</a:t>
            </a:r>
            <a:endParaRPr lang="zh-TW" altLang="en-US" sz="3200" b="1" cap="none" spc="0" dirty="0">
              <a:ln w="22225">
                <a:solidFill>
                  <a:schemeClr val="tx2">
                    <a:lumMod val="25000"/>
                  </a:schemeClr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5DACB193-E7EA-4F9B-8223-7923DFB2C864}"/>
              </a:ext>
            </a:extLst>
          </p:cNvPr>
          <p:cNvSpPr/>
          <p:nvPr/>
        </p:nvSpPr>
        <p:spPr>
          <a:xfrm>
            <a:off x="6308436" y="2161309"/>
            <a:ext cx="4479637" cy="886691"/>
          </a:xfrm>
          <a:custGeom>
            <a:avLst/>
            <a:gdLst>
              <a:gd name="connsiteX0" fmla="*/ 665019 w 4479637"/>
              <a:gd name="connsiteY0" fmla="*/ 0 h 886691"/>
              <a:gd name="connsiteX1" fmla="*/ 665019 w 4479637"/>
              <a:gd name="connsiteY1" fmla="*/ 277091 h 886691"/>
              <a:gd name="connsiteX2" fmla="*/ 0 w 4479637"/>
              <a:gd name="connsiteY2" fmla="*/ 277091 h 886691"/>
              <a:gd name="connsiteX3" fmla="*/ 0 w 4479637"/>
              <a:gd name="connsiteY3" fmla="*/ 886691 h 886691"/>
              <a:gd name="connsiteX4" fmla="*/ 4479637 w 4479637"/>
              <a:gd name="connsiteY4" fmla="*/ 886691 h 886691"/>
              <a:gd name="connsiteX5" fmla="*/ 4479637 w 4479637"/>
              <a:gd name="connsiteY5" fmla="*/ 46182 h 886691"/>
              <a:gd name="connsiteX6" fmla="*/ 665019 w 4479637"/>
              <a:gd name="connsiteY6" fmla="*/ 0 h 88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9637" h="886691">
                <a:moveTo>
                  <a:pt x="665019" y="0"/>
                </a:moveTo>
                <a:lnTo>
                  <a:pt x="665019" y="277091"/>
                </a:lnTo>
                <a:lnTo>
                  <a:pt x="0" y="277091"/>
                </a:lnTo>
                <a:lnTo>
                  <a:pt x="0" y="886691"/>
                </a:lnTo>
                <a:lnTo>
                  <a:pt x="4479637" y="886691"/>
                </a:lnTo>
                <a:lnTo>
                  <a:pt x="4479637" y="46182"/>
                </a:lnTo>
                <a:lnTo>
                  <a:pt x="665019" y="0"/>
                </a:lnTo>
                <a:close/>
              </a:path>
            </a:pathLst>
          </a:custGeom>
          <a:noFill/>
          <a:ln>
            <a:solidFill>
              <a:srgbClr val="FFFFF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5D9ED4-4288-4591-834C-5A33E59C4095}"/>
              </a:ext>
            </a:extLst>
          </p:cNvPr>
          <p:cNvSpPr/>
          <p:nvPr/>
        </p:nvSpPr>
        <p:spPr>
          <a:xfrm>
            <a:off x="6878034" y="2693739"/>
            <a:ext cx="50850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200" b="1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宣言</a:t>
            </a:r>
            <a:r>
              <a:rPr lang="en-US" altLang="zh-TW" sz="3200" b="1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/</a:t>
            </a:r>
            <a:r>
              <a:rPr lang="zh-TW" altLang="en-US" sz="3200" b="1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  <a:latin typeface="+mn-ea"/>
              </a:rPr>
              <a:t>宣告</a:t>
            </a:r>
            <a:r>
              <a:rPr lang="zh-TW" altLang="en-US" sz="3200" b="1" cap="none" spc="0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3200" b="1" cap="none" spc="0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D</a:t>
            </a:r>
            <a:r>
              <a:rPr lang="en-US" altLang="zh-TW" sz="3200" b="1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eclaration</a:t>
            </a:r>
            <a:endParaRPr lang="zh-TW" altLang="en-US" sz="3200" b="1" cap="none" spc="0" dirty="0">
              <a:ln w="22225">
                <a:solidFill>
                  <a:schemeClr val="tx2">
                    <a:lumMod val="25000"/>
                  </a:schemeClr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4477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文字裝飾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50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</a:t>
              </a:r>
              <a:r>
                <a:rPr lang="it-IT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a </a:t>
              </a:r>
              <a:r>
                <a:rPr lang="en-US" altLang="zh-TW" dirty="0" err="1">
                  <a:solidFill>
                    <a:srgbClr val="FFC000"/>
                  </a:solidFill>
                </a:rPr>
                <a:t>href</a:t>
              </a:r>
              <a:r>
                <a:rPr lang="en-US" altLang="zh-TW" dirty="0">
                  <a:solidFill>
                    <a:srgbClr val="FFC000"/>
                  </a:solidFill>
                </a:rPr>
                <a:t>="#"</a:t>
              </a:r>
              <a:r>
                <a:rPr lang="it-IT" altLang="zh-TW" dirty="0">
                  <a:solidFill>
                    <a:srgbClr val="00B0F0"/>
                  </a:solidFill>
                </a:rPr>
                <a:t>&gt;</a:t>
              </a:r>
              <a:r>
                <a:rPr lang="zh-TW" altLang="en-US" dirty="0">
                  <a:solidFill>
                    <a:schemeClr val="tx1"/>
                  </a:solidFill>
                </a:rPr>
                <a:t>沒有底線的超連結</a:t>
              </a:r>
              <a:r>
                <a:rPr lang="it-IT" altLang="zh-TW" dirty="0">
                  <a:solidFill>
                    <a:srgbClr val="00B0F0"/>
                  </a:solidFill>
                </a:rPr>
                <a:t>&lt;</a:t>
              </a:r>
              <a:r>
                <a:rPr lang="it-IT" altLang="zh-TW" dirty="0">
                  <a:solidFill>
                    <a:srgbClr val="FFC000"/>
                  </a:solidFill>
                </a:rPr>
                <a:t>/</a:t>
              </a:r>
              <a:r>
                <a:rPr lang="en-US" altLang="zh-TW" dirty="0">
                  <a:solidFill>
                    <a:srgbClr val="FFC000"/>
                  </a:solidFill>
                </a:rPr>
                <a:t>a</a:t>
              </a:r>
              <a:r>
                <a:rPr lang="it-IT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dirty="0">
                  <a:solidFill>
                    <a:srgbClr val="00B0F0"/>
                  </a:solidFill>
                </a:rPr>
                <a:t>  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heading 1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h2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heading 2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/h2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h3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heading 3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/h3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a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text-decoration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none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h1</a:t>
              </a:r>
              <a:r>
                <a:rPr lang="en-US" altLang="zh-TW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text-decoration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overline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h2</a:t>
              </a:r>
              <a:r>
                <a:rPr lang="en-US" altLang="zh-TW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text-decoration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line-through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h3</a:t>
              </a:r>
              <a:r>
                <a:rPr lang="en-US" altLang="zh-TW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text-decoration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underline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45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文字大小寫轉換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51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class="uppercase"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some text.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class="lowercase"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some text.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class="capitalize"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some text.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 err="1">
                  <a:solidFill>
                    <a:srgbClr val="FFC000"/>
                  </a:solidFill>
                </a:rPr>
                <a:t>p.uppercase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text-transform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uppercase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p.lowercase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text-transform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lowercase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p.capitalize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text-transform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capitalize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7871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文字陰影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52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Text-shadow effect!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h1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text-shadow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2px </a:t>
              </a:r>
              <a:r>
                <a:rPr lang="en-US" altLang="zh-TW" dirty="0" err="1">
                  <a:solidFill>
                    <a:srgbClr val="92D050"/>
                  </a:solidFill>
                </a:rPr>
                <a:t>2px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h1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text-shadow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2px </a:t>
              </a:r>
              <a:r>
                <a:rPr lang="en-US" altLang="zh-TW" dirty="0" err="1">
                  <a:solidFill>
                    <a:srgbClr val="92D050"/>
                  </a:solidFill>
                </a:rPr>
                <a:t>2px</a:t>
              </a:r>
              <a:r>
                <a:rPr lang="en-US" altLang="zh-TW" dirty="0">
                  <a:solidFill>
                    <a:srgbClr val="92D050"/>
                  </a:solidFill>
                </a:rPr>
                <a:t> 5px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h1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text-shadow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2px </a:t>
              </a:r>
              <a:r>
                <a:rPr lang="en-US" altLang="zh-TW" dirty="0" err="1">
                  <a:solidFill>
                    <a:srgbClr val="92D050"/>
                  </a:solidFill>
                </a:rPr>
                <a:t>2px</a:t>
              </a:r>
              <a:r>
                <a:rPr lang="en-US" altLang="zh-TW" dirty="0">
                  <a:solidFill>
                    <a:srgbClr val="92D050"/>
                  </a:solidFill>
                </a:rPr>
                <a:t> 5px red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426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5A03E59-ADFA-4112-8B87-93A7DC3FD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字型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6892C65F-A40A-4455-AE36-B6ACE1B1D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194D1B-1BC0-42A6-92BB-7ED04929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524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D0DC4-76E8-4BA6-8DE1-4E0F0EBB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字型系列（</a:t>
            </a:r>
            <a:r>
              <a:rPr lang="en-US" altLang="zh-TW" dirty="0"/>
              <a:t>Font Family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ED937-34F5-442E-8FA4-591D2C66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Generic family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Serif</a:t>
            </a:r>
            <a:r>
              <a:rPr lang="zh-TW" altLang="en-US" dirty="0"/>
              <a:t>（襯線體）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Sans-serif</a:t>
            </a:r>
            <a:r>
              <a:rPr lang="zh-TW" altLang="en-US" dirty="0"/>
              <a:t>（無襯線體）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</a:rPr>
              <a:t>Monospace</a:t>
            </a:r>
            <a:r>
              <a:rPr lang="zh-TW" altLang="en-US" dirty="0"/>
              <a:t>（等寬字體）</a:t>
            </a:r>
            <a:endParaRPr lang="en-US" altLang="zh-TW" dirty="0"/>
          </a:p>
          <a:p>
            <a:r>
              <a:rPr lang="en-US" altLang="zh-TW" dirty="0"/>
              <a:t>Font family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直接指定字型名稱</a:t>
            </a:r>
            <a:endParaRPr lang="en-US" altLang="zh-TW" dirty="0"/>
          </a:p>
          <a:p>
            <a:r>
              <a:rPr lang="zh-TW" altLang="en-US" dirty="0"/>
              <a:t>一次指定多組，越左邊越優先，最後面建議放 </a:t>
            </a:r>
            <a:r>
              <a:rPr lang="en-US" altLang="zh-TW" dirty="0"/>
              <a:t>Generic family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DF0F3D-4C46-4BC8-A8AF-EAC29670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648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07A37-2B9E-4FD0-99A6-E5CC38D6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襯線體（</a:t>
            </a:r>
            <a:r>
              <a:rPr lang="en-US" altLang="zh-TW" dirty="0"/>
              <a:t>Serif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66F62F-62FF-46B6-9957-FAAC84B4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襯線：字形筆畫的起始段與末端的裝飾細節部分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3C2E67-A8E1-49F5-B151-647448EF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91FD03-49AC-4D40-A36D-DCBB2478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0" y="3048335"/>
            <a:ext cx="5762625" cy="28098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2F7E22-8C78-4646-981F-F0F0EB45B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47" y="3077335"/>
            <a:ext cx="5515580" cy="275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74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字型系列（</a:t>
            </a:r>
            <a:r>
              <a:rPr lang="en-US" altLang="zh-TW" dirty="0"/>
              <a:t>Font Family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56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class="serif"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a paragraph, shown in the Times New Roman font.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</a:t>
              </a:r>
              <a:r>
                <a:rPr lang="en-US" altLang="zh-TW" dirty="0" err="1">
                  <a:solidFill>
                    <a:srgbClr val="FF0000"/>
                  </a:solidFill>
                </a:rPr>
                <a:t>sansserif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a paragraph, shown in the Arial font.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class="monospace"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a paragraph, shown in the Lucida Console font.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.serif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font-family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"Times New Roman", Times, serif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.</a:t>
              </a:r>
              <a:r>
                <a:rPr lang="en-US" altLang="zh-TW" dirty="0" err="1">
                  <a:solidFill>
                    <a:srgbClr val="FFC000"/>
                  </a:solidFill>
                </a:rPr>
                <a:t>sansserif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font-family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Arial, Helvetica, sans-serif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.monospace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font-family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"Lucida Console", Courier, monospace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8692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5D0DC4-76E8-4BA6-8DE1-4E0F0EBB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字型風格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ED937-34F5-442E-8FA4-591D2C66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C000"/>
                </a:solidFill>
              </a:rPr>
              <a:t>font-style</a:t>
            </a:r>
            <a:r>
              <a:rPr lang="en-US" altLang="zh-TW" dirty="0"/>
              <a:t> </a:t>
            </a:r>
            <a:r>
              <a:rPr lang="zh-TW" altLang="en-US" dirty="0"/>
              <a:t>主要用於指定斜體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C000"/>
                </a:solidFill>
                <a:effectLst/>
              </a:rPr>
              <a:t>normal</a:t>
            </a:r>
            <a:r>
              <a:rPr lang="zh-TW" altLang="en-US" dirty="0">
                <a:effectLst/>
              </a:rPr>
              <a:t>：正常顯示</a:t>
            </a:r>
            <a:endParaRPr lang="en-US" altLang="zh-TW" dirty="0">
              <a:effectLst/>
            </a:endParaRPr>
          </a:p>
          <a:p>
            <a:pPr lvl="1"/>
            <a:r>
              <a:rPr lang="en-US" altLang="zh-TW" dirty="0">
                <a:solidFill>
                  <a:srgbClr val="FFC000"/>
                </a:solidFill>
                <a:effectLst/>
              </a:rPr>
              <a:t>italic</a:t>
            </a:r>
            <a:r>
              <a:rPr lang="zh-TW" altLang="en-US" dirty="0">
                <a:effectLst/>
              </a:rPr>
              <a:t>：以斜體顯示</a:t>
            </a:r>
            <a:endParaRPr lang="en-US" altLang="zh-TW" dirty="0">
              <a:effectLst/>
            </a:endParaRPr>
          </a:p>
          <a:p>
            <a:pPr lvl="1"/>
            <a:r>
              <a:rPr lang="en-US" altLang="zh-TW" dirty="0">
                <a:solidFill>
                  <a:srgbClr val="FFC000"/>
                </a:solidFill>
                <a:effectLst/>
              </a:rPr>
              <a:t>oblique</a:t>
            </a:r>
            <a:r>
              <a:rPr lang="zh-TW" altLang="en-US" dirty="0">
                <a:effectLst/>
              </a:rPr>
              <a:t>：讓文字傾斜（</a:t>
            </a:r>
            <a:r>
              <a:rPr lang="zh-TW" altLang="en-US" dirty="0">
                <a:effectLst/>
                <a:hlinkClick r:id="rId2"/>
              </a:rPr>
              <a:t>偽斜體</a:t>
            </a:r>
            <a:r>
              <a:rPr lang="zh-TW" altLang="en-US" dirty="0">
                <a:effectLst/>
              </a:rPr>
              <a:t>）</a:t>
            </a:r>
            <a:endParaRPr lang="en-US" altLang="zh-TW" dirty="0">
              <a:effectLst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DF0F3D-4C46-4BC8-A8AF-EAC29670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1592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字型風格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58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class="normal"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a paragraph in normal style.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class="italic"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a paragraph in italic style.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class="oblique"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a paragraph in oblique style.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 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 err="1">
                  <a:solidFill>
                    <a:srgbClr val="FFC000"/>
                  </a:solidFill>
                </a:rPr>
                <a:t>p.normal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font-style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normal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p.italic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font-style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italic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p.oblique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font-style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oblique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6944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字型重量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59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class="normal"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a paragraph.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class="light"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a paragraph.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class="thick"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a paragraph.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class="thicker"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a paragraph.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 err="1">
                  <a:solidFill>
                    <a:srgbClr val="FFC000"/>
                  </a:solidFill>
                </a:rPr>
                <a:t>p.normal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font-weight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normal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p.light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font-weight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lighter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p.thick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font-weight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bold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p.thicker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font-weight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900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56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8867C45-99E8-45BE-B0CE-103757519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選擇器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3A88291C-ACFB-49AF-BB57-A446326F0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Selector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B6260D-8FD3-4DF7-8816-142FD7CC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64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字型尺寸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60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>
                  <a:solidFill>
                    <a:schemeClr val="tx1"/>
                  </a:solidFill>
                </a:rPr>
                <a:t>This is a paragraph.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p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font-size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30px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3709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CE731-BC02-4535-95B5-E3AEE738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</a:t>
            </a:r>
            <a:r>
              <a:rPr lang="zh-TW" altLang="en-US" dirty="0"/>
              <a:t>字型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11B4A3-7F6B-4ABC-ABA7-EE57FA9A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Google Fonts</a:t>
            </a:r>
            <a:endParaRPr lang="en-US" altLang="zh-TW" dirty="0"/>
          </a:p>
          <a:p>
            <a:r>
              <a:rPr lang="zh-TW" altLang="en-US" dirty="0"/>
              <a:t>置於網頁後，瀏覽者無須安裝字型即可使用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CED4C7-CD66-4FA0-9797-5AC1AF44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657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1B20141-A11D-40CC-9819-B8CEC858F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表格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0DD83264-A213-43B7-BB70-54615CF25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901C63-4D35-4FE2-A892-8AE43EBB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7564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表格邊框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63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body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table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 err="1">
                  <a:solidFill>
                    <a:srgbClr val="FFC000"/>
                  </a:solidFill>
                </a:rPr>
                <a:t>th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600" dirty="0" err="1">
                  <a:solidFill>
                    <a:srgbClr val="00B0F0"/>
                  </a:solidFill>
                </a:rPr>
                <a:t>Firstname</a:t>
              </a:r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</a:t>
              </a:r>
              <a:r>
                <a:rPr lang="en-US" altLang="zh-TW" sz="1600" dirty="0" err="1">
                  <a:solidFill>
                    <a:srgbClr val="FFC000"/>
                  </a:solidFill>
                </a:rPr>
                <a:t>th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 err="1">
                  <a:solidFill>
                    <a:srgbClr val="FFC000"/>
                  </a:solidFill>
                </a:rPr>
                <a:t>th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600" dirty="0" err="1">
                  <a:solidFill>
                    <a:srgbClr val="00B0F0"/>
                  </a:solidFill>
                </a:rPr>
                <a:t>Lastname</a:t>
              </a:r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</a:t>
              </a:r>
              <a:r>
                <a:rPr lang="en-US" altLang="zh-TW" sz="1600" dirty="0" err="1">
                  <a:solidFill>
                    <a:srgbClr val="FFC000"/>
                  </a:solidFill>
                </a:rPr>
                <a:t>th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&gt;Peter&lt;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&gt;Griffin&lt;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&gt;Lois&lt;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&gt;Griffin&lt;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/table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/body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  <a:endParaRPr lang="zh-TW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table, </a:t>
              </a:r>
              <a:r>
                <a:rPr lang="en-US" altLang="zh-TW" dirty="0" err="1">
                  <a:solidFill>
                    <a:srgbClr val="FFC000"/>
                  </a:solidFill>
                </a:rPr>
                <a:t>th</a:t>
              </a:r>
              <a:r>
                <a:rPr lang="en-US" altLang="zh-TW" dirty="0">
                  <a:solidFill>
                    <a:srgbClr val="FFC000"/>
                  </a:solidFill>
                </a:rPr>
                <a:t>, td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border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1px solid black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>
                      <a:lumMod val="75000"/>
                    </a:schemeClr>
                  </a:solidFill>
                </a:rPr>
                <a:t>/* </a:t>
              </a:r>
              <a:r>
                <a:rPr lang="zh-TW" altLang="en-US" dirty="0">
                  <a:solidFill>
                    <a:schemeClr val="tx1">
                      <a:lumMod val="75000"/>
                    </a:schemeClr>
                  </a:solidFill>
                </a:rPr>
                <a:t>折疊為單一邊框 </a:t>
              </a:r>
              <a:r>
                <a:rPr lang="en-US" altLang="zh-TW" dirty="0">
                  <a:solidFill>
                    <a:schemeClr val="tx1">
                      <a:lumMod val="75000"/>
                    </a:schemeClr>
                  </a:solidFill>
                </a:rPr>
                <a:t>*/</a:t>
              </a: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table</a:t>
              </a:r>
              <a:r>
                <a:rPr lang="en-US" altLang="zh-TW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border-collapse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collapse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1450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表格對齊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64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body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table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 err="1">
                  <a:solidFill>
                    <a:srgbClr val="FFC000"/>
                  </a:solidFill>
                </a:rPr>
                <a:t>th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600" dirty="0" err="1">
                  <a:solidFill>
                    <a:srgbClr val="00B0F0"/>
                  </a:solidFill>
                </a:rPr>
                <a:t>Firstname</a:t>
              </a:r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</a:t>
              </a:r>
              <a:r>
                <a:rPr lang="en-US" altLang="zh-TW" sz="1600" dirty="0" err="1">
                  <a:solidFill>
                    <a:srgbClr val="FFC000"/>
                  </a:solidFill>
                </a:rPr>
                <a:t>th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 err="1">
                  <a:solidFill>
                    <a:srgbClr val="FFC000"/>
                  </a:solidFill>
                </a:rPr>
                <a:t>th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600" dirty="0" err="1">
                  <a:solidFill>
                    <a:srgbClr val="00B0F0"/>
                  </a:solidFill>
                </a:rPr>
                <a:t>Lastname</a:t>
              </a:r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</a:t>
              </a:r>
              <a:r>
                <a:rPr lang="en-US" altLang="zh-TW" sz="1600" dirty="0" err="1">
                  <a:solidFill>
                    <a:srgbClr val="FFC000"/>
                  </a:solidFill>
                </a:rPr>
                <a:t>th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&gt;Peter&lt;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&gt;Griffin&lt;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&gt;Lois&lt;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&gt;Griffin&lt;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/table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/body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  <a:endParaRPr lang="zh-TW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 err="1">
                  <a:solidFill>
                    <a:srgbClr val="FFC000"/>
                  </a:solidFill>
                </a:rPr>
                <a:t>th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text-align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center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rgbClr val="FFC000"/>
                  </a:solidFill>
                </a:rPr>
                <a:t>td</a:t>
              </a:r>
              <a:r>
                <a:rPr lang="en-US" altLang="zh-TW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vertical-align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bottom</a:t>
              </a:r>
              <a:r>
                <a:rPr lang="en-US" altLang="zh-TW" dirty="0"/>
                <a:t>;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9890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表格背景顏色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65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body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table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 err="1">
                  <a:solidFill>
                    <a:srgbClr val="FFC000"/>
                  </a:solidFill>
                </a:rPr>
                <a:t>th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600" dirty="0" err="1">
                  <a:solidFill>
                    <a:srgbClr val="00B0F0"/>
                  </a:solidFill>
                </a:rPr>
                <a:t>Firstname</a:t>
              </a:r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</a:t>
              </a:r>
              <a:r>
                <a:rPr lang="en-US" altLang="zh-TW" sz="1600" dirty="0" err="1">
                  <a:solidFill>
                    <a:srgbClr val="FFC000"/>
                  </a:solidFill>
                </a:rPr>
                <a:t>th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 err="1">
                  <a:solidFill>
                    <a:srgbClr val="FFC000"/>
                  </a:solidFill>
                </a:rPr>
                <a:t>th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  <a:r>
                <a:rPr lang="en-US" altLang="zh-TW" sz="1600" dirty="0" err="1">
                  <a:solidFill>
                    <a:srgbClr val="00B0F0"/>
                  </a:solidFill>
                </a:rPr>
                <a:t>Lastname</a:t>
              </a:r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</a:t>
              </a:r>
              <a:r>
                <a:rPr lang="en-US" altLang="zh-TW" sz="1600" dirty="0" err="1">
                  <a:solidFill>
                    <a:srgbClr val="FFC000"/>
                  </a:solidFill>
                </a:rPr>
                <a:t>th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&gt;Peter&lt;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&gt;Griffin&lt;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&gt;Lois&lt;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&gt;Griffin&lt;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/td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/tr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  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/table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/body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  <a:endParaRPr lang="zh-TW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table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background-color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#f5f5f5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tr:hover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background-color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yellow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4052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76C8C5D7-1FA1-4228-9627-BD676C867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清單</a:t>
            </a:r>
          </a:p>
        </p:txBody>
      </p:sp>
      <p:sp>
        <p:nvSpPr>
          <p:cNvPr id="10" name="副標題 9">
            <a:extLst>
              <a:ext uri="{FF2B5EF4-FFF2-40B4-BE49-F238E27FC236}">
                <a16:creationId xmlns:a16="http://schemas.microsoft.com/office/drawing/2014/main" id="{E553E6A1-02EE-47B3-B904-8F3900534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968907-2577-454B-A5FF-C977F346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917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無序清單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67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body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ul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a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Coffee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Tea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Coca Cola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/ul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endParaRPr lang="it-IT" altLang="zh-TW" sz="1600" dirty="0">
                <a:solidFill>
                  <a:srgbClr val="00B0F0"/>
                </a:solidFill>
              </a:endParaRP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ul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b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Coffee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Tea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Coca Cola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/ul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/body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  <a:endParaRPr lang="zh-TW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 err="1">
                  <a:solidFill>
                    <a:srgbClr val="FFC000"/>
                  </a:solidFill>
                </a:rPr>
                <a:t>ul.a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list-style-type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circle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ul.b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list-style-type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square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1231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有序清單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68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body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ol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a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Coffee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Tea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Coca Cola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/ol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endParaRPr lang="it-IT" altLang="zh-TW" sz="1600" dirty="0">
                <a:solidFill>
                  <a:srgbClr val="00B0F0"/>
                </a:solidFill>
              </a:endParaRP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ol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b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Coffee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Tea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Coca Cola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/ol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/body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  <a:endParaRPr lang="zh-TW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 err="1">
                  <a:solidFill>
                    <a:srgbClr val="FFC000"/>
                  </a:solidFill>
                </a:rPr>
                <a:t>ol.a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list-style-type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upper-roman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  <a:p>
              <a:endParaRPr lang="en-US" altLang="zh-TW" dirty="0">
                <a:solidFill>
                  <a:srgbClr val="FFC000"/>
                </a:solidFill>
              </a:endParaRPr>
            </a:p>
            <a:p>
              <a:r>
                <a:rPr lang="en-US" altLang="zh-TW" dirty="0" err="1">
                  <a:solidFill>
                    <a:srgbClr val="FFC000"/>
                  </a:solidFill>
                </a:rPr>
                <a:t>ol.b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list-style-type</a:t>
              </a:r>
              <a:r>
                <a:rPr lang="en-US" altLang="zh-TW" dirty="0">
                  <a:solidFill>
                    <a:schemeClr val="tx1"/>
                  </a:solidFill>
                </a:rPr>
                <a:t>: </a:t>
              </a:r>
              <a:r>
                <a:rPr lang="en-US" altLang="zh-TW" dirty="0">
                  <a:solidFill>
                    <a:srgbClr val="92D050"/>
                  </a:solidFill>
                </a:rPr>
                <a:t>lower-alpha</a:t>
              </a:r>
              <a:r>
                <a:rPr lang="en-US" altLang="zh-TW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9056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0C11A-963A-482C-AC57-17BD9421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自訂清單圖示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F46E3-BE93-4F46-9C85-ED7F731D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69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E5C4ACB-BE93-46CD-890A-7B8DE3855B5D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6B8D90-CD7E-4239-A731-6474E9FD283E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body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ul</a:t>
              </a:r>
              <a:r>
                <a:rPr lang="it-IT" altLang="zh-TW" sz="1600" dirty="0">
                  <a:solidFill>
                    <a:srgbClr val="00B0F0"/>
                  </a:solidFill>
                </a:rPr>
                <a:t> </a:t>
              </a:r>
              <a:r>
                <a:rPr lang="it-IT" altLang="zh-TW" sz="1600" dirty="0">
                  <a:solidFill>
                    <a:srgbClr val="FF0000"/>
                  </a:solidFill>
                </a:rPr>
                <a:t>class="</a:t>
              </a:r>
              <a:r>
                <a:rPr lang="it-IT" altLang="zh-TW" sz="1600" dirty="0">
                  <a:solidFill>
                    <a:srgbClr val="92D050"/>
                  </a:solidFill>
                </a:rPr>
                <a:t>a</a:t>
              </a:r>
              <a:r>
                <a:rPr lang="it-IT" altLang="zh-TW" sz="1600" dirty="0">
                  <a:solidFill>
                    <a:srgbClr val="FF0000"/>
                  </a:solidFill>
                </a:rPr>
                <a:t>"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Coffee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Tea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  <a:r>
                <a:rPr lang="it-IT" altLang="zh-TW" sz="1600" dirty="0">
                  <a:solidFill>
                    <a:schemeClr val="tx1"/>
                  </a:solidFill>
                </a:rPr>
                <a:t>Coca Cola</a:t>
              </a:r>
              <a:r>
                <a:rPr lang="it-IT" altLang="zh-TW" sz="1600" dirty="0">
                  <a:solidFill>
                    <a:srgbClr val="00B0F0"/>
                  </a:solidFill>
                </a:rPr>
                <a:t>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/li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it-IT" altLang="zh-TW" sz="1600" dirty="0">
                  <a:solidFill>
                    <a:srgbClr val="00B0F0"/>
                  </a:solidFill>
                </a:rPr>
                <a:t>  &lt;</a:t>
              </a:r>
              <a:r>
                <a:rPr lang="it-IT" altLang="zh-TW" sz="1600" dirty="0">
                  <a:solidFill>
                    <a:srgbClr val="FFC000"/>
                  </a:solidFill>
                </a:rPr>
                <a:t>/ul</a:t>
              </a:r>
              <a:r>
                <a:rPr lang="it-IT" altLang="zh-TW" sz="1600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sz="1600" dirty="0">
                  <a:solidFill>
                    <a:srgbClr val="00B0F0"/>
                  </a:solidFill>
                </a:rPr>
                <a:t>&lt;</a:t>
              </a:r>
              <a:r>
                <a:rPr lang="en-US" altLang="zh-TW" sz="1600" dirty="0">
                  <a:solidFill>
                    <a:srgbClr val="FFC000"/>
                  </a:solidFill>
                </a:rPr>
                <a:t>/body</a:t>
              </a:r>
              <a:r>
                <a:rPr lang="en-US" altLang="zh-TW" sz="1600" dirty="0">
                  <a:solidFill>
                    <a:srgbClr val="00B0F0"/>
                  </a:solidFill>
                </a:rPr>
                <a:t>&gt;</a:t>
              </a:r>
              <a:endParaRPr lang="zh-TW" altLang="en-US" sz="1600" dirty="0">
                <a:solidFill>
                  <a:srgbClr val="00B0F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34FD2-322A-43CE-9AC0-26C21199B4D6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911BD1-FE83-4141-BA08-ECEC66EDA3C1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D2E4EB4-8F32-4EA3-BB16-F16C6F50CAAA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 err="1">
                  <a:solidFill>
                    <a:srgbClr val="FFC000"/>
                  </a:solidFill>
                </a:rPr>
                <a:t>ul.a</a:t>
              </a:r>
              <a:r>
                <a:rPr lang="en-US" altLang="zh-TW" dirty="0">
                  <a:solidFill>
                    <a:srgbClr val="FFC000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rgbClr val="FF0000"/>
                  </a:solidFill>
                </a:rPr>
                <a:t>list-style-image: </a:t>
              </a:r>
              <a:r>
                <a:rPr lang="en-US" altLang="zh-TW" dirty="0" err="1">
                  <a:solidFill>
                    <a:srgbClr val="92D050"/>
                  </a:solidFill>
                </a:rPr>
                <a:t>url</a:t>
              </a:r>
              <a:r>
                <a:rPr lang="en-US" altLang="zh-TW" dirty="0">
                  <a:solidFill>
                    <a:srgbClr val="92D050"/>
                  </a:solidFill>
                </a:rPr>
                <a:t>(dot.png')</a:t>
              </a:r>
              <a:r>
                <a:rPr lang="en-US" altLang="zh-TW" dirty="0">
                  <a:solidFill>
                    <a:srgbClr val="FF0000"/>
                  </a:solidFill>
                </a:rPr>
                <a:t>;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8C1B04-862F-4B5B-8F73-8D3C9D90E979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325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FF0BD-79C4-4210-98E5-E6D3B910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簡易選擇器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032462-FB27-454B-9F3C-F4FCEBC0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基於標籤名稱、</a:t>
            </a:r>
            <a:r>
              <a:rPr lang="en-US" altLang="zh-TW" dirty="0"/>
              <a:t>ID</a:t>
            </a:r>
            <a:r>
              <a:rPr lang="zh-TW" altLang="en-US" dirty="0"/>
              <a:t>、</a:t>
            </a:r>
            <a:r>
              <a:rPr lang="en-US" altLang="zh-TW" dirty="0"/>
              <a:t>class </a:t>
            </a:r>
            <a:r>
              <a:rPr lang="zh-TW" altLang="en-US" dirty="0"/>
              <a:t>選擇元件</a:t>
            </a:r>
            <a:endParaRPr lang="en-US" altLang="zh-TW" dirty="0"/>
          </a:p>
          <a:p>
            <a:r>
              <a:rPr lang="zh-TW" altLang="en-US" dirty="0"/>
              <a:t>基於名稱：</a:t>
            </a:r>
            <a:r>
              <a:rPr lang="en-US" altLang="zh-TW" dirty="0">
                <a:solidFill>
                  <a:srgbClr val="FFC000"/>
                </a:solidFill>
              </a:rPr>
              <a:t>name</a:t>
            </a:r>
          </a:p>
          <a:p>
            <a:r>
              <a:rPr lang="zh-TW" altLang="en-US" dirty="0"/>
              <a:t>基於 </a:t>
            </a:r>
            <a:r>
              <a:rPr lang="en-US" altLang="zh-TW" dirty="0"/>
              <a:t>ID</a:t>
            </a:r>
            <a:r>
              <a:rPr lang="zh-TW" altLang="en-US" dirty="0"/>
              <a:t>：</a:t>
            </a:r>
            <a:r>
              <a:rPr lang="en-US" altLang="zh-TW" dirty="0">
                <a:solidFill>
                  <a:srgbClr val="FFC000"/>
                </a:solidFill>
              </a:rPr>
              <a:t>#id</a:t>
            </a:r>
          </a:p>
          <a:p>
            <a:r>
              <a:rPr lang="zh-TW" altLang="en-US" dirty="0"/>
              <a:t>基於 </a:t>
            </a:r>
            <a:r>
              <a:rPr lang="en-US" altLang="zh-TW" dirty="0"/>
              <a:t>class</a:t>
            </a:r>
            <a:r>
              <a:rPr lang="zh-TW" altLang="en-US" dirty="0"/>
              <a:t>：</a:t>
            </a:r>
            <a:r>
              <a:rPr lang="en-US" altLang="zh-TW" dirty="0">
                <a:solidFill>
                  <a:srgbClr val="FFC000"/>
                </a:solidFill>
              </a:rPr>
              <a:t>.class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2B1DF0-590A-4074-B818-308FF7FE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2219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6D1C9-600C-4002-A3C4-8E66F5F3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清單圖示位置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A55F9-B841-4E88-AA5F-FB1796FB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 </a:t>
            </a:r>
            <a:r>
              <a:rPr lang="en-US" altLang="zh-TW" dirty="0">
                <a:solidFill>
                  <a:srgbClr val="FFC000"/>
                </a:solidFill>
              </a:rPr>
              <a:t>list-style-position</a:t>
            </a:r>
            <a:r>
              <a:rPr lang="en-US" altLang="zh-TW" dirty="0"/>
              <a:t> </a:t>
            </a:r>
            <a:r>
              <a:rPr lang="zh-TW" altLang="en-US" dirty="0"/>
              <a:t>設定清單圖示位置</a:t>
            </a:r>
            <a:endParaRPr lang="en-US" altLang="zh-TW" dirty="0"/>
          </a:p>
          <a:p>
            <a:pPr lvl="1"/>
            <a:r>
              <a:rPr lang="en-US" altLang="zh-TW" dirty="0"/>
              <a:t>outside</a:t>
            </a:r>
            <a:r>
              <a:rPr lang="zh-TW" altLang="en-US" dirty="0"/>
              <a:t>：外側（預設）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inside</a:t>
            </a:r>
            <a:r>
              <a:rPr lang="zh-TW" altLang="en-US" dirty="0"/>
              <a:t>：內側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E2E592-6FC5-4B24-9780-7D4E87F5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56A11E-F5E3-4137-8A3E-FD5D7255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93" y="3089174"/>
            <a:ext cx="2562225" cy="1114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298EB1F-1EE3-4EEF-9AF3-2D8A7CE4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93" y="4914900"/>
            <a:ext cx="2400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722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A0D5D-979D-42A6-96D4-01E6BAF6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05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EF9C3-28D9-43BA-AB4A-9691259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將「</a:t>
            </a:r>
            <a:r>
              <a:rPr lang="en-US" altLang="zh-TW" dirty="0"/>
              <a:t>Lab_04.html</a:t>
            </a:r>
            <a:r>
              <a:rPr lang="zh-TW" altLang="en-US" dirty="0"/>
              <a:t>」複製出另一份「</a:t>
            </a:r>
            <a:r>
              <a:rPr lang="en-US" altLang="zh-TW" dirty="0"/>
              <a:t>Lab_05.html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使用學到的各種樣式，進一步美化課表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7C624-E465-48E5-967A-C2A2A1DE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F52086-E1BB-43F4-AD54-534EC4CC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97" y="3096464"/>
            <a:ext cx="6034006" cy="376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692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AFE9AB6-7B31-4877-A2E6-00E5931D1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顯示方式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2AE7D278-9A53-412D-AC59-E3E5336E6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Display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1863E7-D907-4FDE-98E8-B0BBC6DD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0047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CE5AE-9AB1-4A26-8141-0A3BD740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CD4228-0C47-4814-8E41-3C1A14F6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類型很多很多</a:t>
            </a:r>
            <a:endParaRPr lang="en-US" altLang="zh-TW" dirty="0"/>
          </a:p>
          <a:p>
            <a:pPr lvl="1"/>
            <a:r>
              <a:rPr lang="zh-TW" altLang="en-US" dirty="0">
                <a:hlinkClick r:id="rId2"/>
              </a:rPr>
              <a:t>直接看範例</a:t>
            </a:r>
            <a:endParaRPr lang="en-US" altLang="zh-TW" dirty="0"/>
          </a:p>
          <a:p>
            <a:r>
              <a:rPr lang="zh-TW" altLang="en-US" dirty="0"/>
              <a:t>可分別定義</a:t>
            </a:r>
            <a:r>
              <a:rPr lang="zh-TW" altLang="en-US" dirty="0">
                <a:solidFill>
                  <a:srgbClr val="FFC000"/>
                </a:solidFill>
              </a:rPr>
              <a:t>外側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C000"/>
                </a:solidFill>
              </a:rPr>
              <a:t>內側</a:t>
            </a:r>
            <a:endParaRPr lang="en-US" altLang="zh-TW" dirty="0">
              <a:solidFill>
                <a:srgbClr val="FFC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A1213B-3FA1-4605-BCBA-9D0EC43F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2650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CE5AE-9AB1-4A26-8141-0A3BD740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外側顯示方式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CD4228-0C47-4814-8E41-3C1A14F6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定義該元件如何與周遭元件進行排列</a:t>
            </a:r>
            <a:endParaRPr lang="en-US" altLang="zh-TW" dirty="0"/>
          </a:p>
          <a:p>
            <a:r>
              <a:rPr lang="zh-TW" altLang="en-US" dirty="0"/>
              <a:t>只介紹主要幾種</a:t>
            </a:r>
            <a:endParaRPr lang="en-US" altLang="zh-TW" dirty="0"/>
          </a:p>
          <a:p>
            <a:pPr lvl="1"/>
            <a:r>
              <a:rPr lang="en-US" altLang="zh-TW" dirty="0"/>
              <a:t>block</a:t>
            </a:r>
          </a:p>
          <a:p>
            <a:pPr lvl="1"/>
            <a:r>
              <a:rPr lang="en-US" altLang="zh-TW" dirty="0"/>
              <a:t>inline</a:t>
            </a:r>
          </a:p>
          <a:p>
            <a:pPr lvl="1"/>
            <a:r>
              <a:rPr lang="en-US" altLang="zh-TW" dirty="0"/>
              <a:t>none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A1213B-3FA1-4605-BCBA-9D0EC43F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7306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79A40-6368-44F7-8912-1A33B3D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外側顯示方式 </a:t>
            </a:r>
            <a:r>
              <a:rPr lang="en-US" altLang="zh-TW" dirty="0"/>
              <a:t>- block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007BA-05DE-4D99-94D5-38BBF374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開啟新的一行，並且完整佔滿全部寬度</a:t>
            </a:r>
            <a:endParaRPr lang="en-US" altLang="zh-TW" dirty="0"/>
          </a:p>
          <a:p>
            <a:r>
              <a:rPr lang="zh-TW" altLang="en-US" dirty="0"/>
              <a:t>區塊層級的元件預設使用這種顯示方式</a:t>
            </a:r>
            <a:endParaRPr lang="en-US" altLang="zh-TW" dirty="0"/>
          </a:p>
          <a:p>
            <a:pPr lvl="1"/>
            <a:r>
              <a:rPr lang="en-US" altLang="zh-TW" dirty="0"/>
              <a:t>div</a:t>
            </a:r>
            <a:r>
              <a:rPr lang="zh-TW" altLang="en-US" dirty="0"/>
              <a:t>、</a:t>
            </a:r>
            <a:r>
              <a:rPr lang="en-US" altLang="zh-TW" dirty="0"/>
              <a:t>h1~h6</a:t>
            </a:r>
            <a:r>
              <a:rPr lang="zh-TW" altLang="en-US" dirty="0"/>
              <a:t>、</a:t>
            </a:r>
            <a:r>
              <a:rPr lang="en-US" altLang="zh-TW" dirty="0"/>
              <a:t>p</a:t>
            </a:r>
            <a:r>
              <a:rPr lang="zh-TW" altLang="en-US" dirty="0"/>
              <a:t>、</a:t>
            </a:r>
            <a:r>
              <a:rPr lang="en-US" altLang="zh-TW" dirty="0"/>
              <a:t>form</a:t>
            </a:r>
            <a:r>
              <a:rPr lang="zh-TW" altLang="en-US" dirty="0"/>
              <a:t>、</a:t>
            </a:r>
            <a:r>
              <a:rPr lang="en-US" altLang="zh-TW" dirty="0"/>
              <a:t>header</a:t>
            </a:r>
            <a:r>
              <a:rPr lang="zh-TW" altLang="en-US" dirty="0"/>
              <a:t>、</a:t>
            </a:r>
            <a:r>
              <a:rPr lang="en-US" altLang="zh-TW" dirty="0"/>
              <a:t>footer</a:t>
            </a:r>
            <a:r>
              <a:rPr lang="zh-TW" altLang="en-US" dirty="0"/>
              <a:t>、</a:t>
            </a:r>
            <a:r>
              <a:rPr lang="en-US" altLang="zh-TW" dirty="0"/>
              <a:t>section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9B28F5-ECCC-4FD8-9044-1503BF12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2164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79A40-6368-44F7-8912-1A33B3D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外側顯示方式 </a:t>
            </a:r>
            <a:r>
              <a:rPr lang="en-US" altLang="zh-TW" dirty="0"/>
              <a:t>- inline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007BA-05DE-4D99-94D5-38BBF374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不會開啟新的一行，且僅使用所需寬度</a:t>
            </a:r>
            <a:endParaRPr lang="en-US" altLang="zh-TW" dirty="0"/>
          </a:p>
          <a:p>
            <a:r>
              <a:rPr lang="zh-TW" altLang="en-US" dirty="0"/>
              <a:t>行內元件預設使用這種顯示方式</a:t>
            </a:r>
            <a:endParaRPr lang="en-US" altLang="zh-TW" dirty="0"/>
          </a:p>
          <a:p>
            <a:pPr lvl="1"/>
            <a:r>
              <a:rPr lang="en-US" altLang="zh-TW" dirty="0"/>
              <a:t>span</a:t>
            </a:r>
            <a:r>
              <a:rPr lang="zh-TW" altLang="en-US" dirty="0"/>
              <a:t>、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 err="1"/>
              <a:t>img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9B28F5-ECCC-4FD8-9044-1503BF12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0191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79A40-6368-44F7-8912-1A33B3D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外側顯示方式 </a:t>
            </a:r>
            <a:r>
              <a:rPr lang="en-US" altLang="zh-TW" dirty="0"/>
              <a:t>- none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007BA-05DE-4D99-94D5-38BBF374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不顯示，且不佔用空間</a:t>
            </a:r>
            <a:endParaRPr lang="en-US" altLang="zh-TW" dirty="0"/>
          </a:p>
          <a:p>
            <a:r>
              <a:rPr lang="zh-TW" altLang="en-US" dirty="0"/>
              <a:t>通常搭配 </a:t>
            </a:r>
            <a:r>
              <a:rPr lang="en-US" altLang="zh-TW" dirty="0"/>
              <a:t>JavaScript </a:t>
            </a:r>
            <a:r>
              <a:rPr lang="zh-TW" altLang="en-US" dirty="0"/>
              <a:t>使用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9B28F5-ECCC-4FD8-9044-1503BF12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7407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79A40-6368-44F7-8912-1A33B3D1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display:none</a:t>
            </a:r>
            <a:r>
              <a:rPr lang="en-US" altLang="zh-TW" dirty="0"/>
              <a:t> &amp; </a:t>
            </a:r>
            <a:r>
              <a:rPr lang="en-US" altLang="zh-TW" dirty="0" err="1"/>
              <a:t>visibility:hidden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007BA-05DE-4D99-94D5-38BBF374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display:none</a:t>
            </a:r>
            <a:endParaRPr lang="en-US" altLang="zh-TW" dirty="0"/>
          </a:p>
          <a:p>
            <a:pPr lvl="1"/>
            <a:r>
              <a:rPr lang="zh-TW" altLang="en-US" dirty="0"/>
              <a:t>不顯示，且不佔用空間</a:t>
            </a:r>
            <a:endParaRPr lang="en-US" altLang="zh-TW" dirty="0"/>
          </a:p>
          <a:p>
            <a:r>
              <a:rPr lang="en-US" altLang="zh-TW" dirty="0" err="1"/>
              <a:t>visibility:hidden</a:t>
            </a:r>
            <a:endParaRPr lang="en-US" altLang="zh-TW" dirty="0"/>
          </a:p>
          <a:p>
            <a:pPr lvl="1"/>
            <a:r>
              <a:rPr lang="zh-TW" altLang="en-US" dirty="0"/>
              <a:t>看不到，但仍佔用空間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9B28F5-ECCC-4FD8-9044-1503BF12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853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CE5AE-9AB1-4A26-8141-0A3BD740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內側顯示方式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CD4228-0C47-4814-8E41-3C1A14F6C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定義該元件內部顯示與排列的方式</a:t>
            </a:r>
            <a:endParaRPr lang="en-US" altLang="zh-TW" dirty="0"/>
          </a:p>
          <a:p>
            <a:r>
              <a:rPr lang="zh-TW" altLang="en-US" dirty="0"/>
              <a:t>大部分跟著標籤預設的就好</a:t>
            </a:r>
            <a:endParaRPr lang="en-US" altLang="zh-TW" dirty="0"/>
          </a:p>
          <a:p>
            <a:r>
              <a:rPr lang="zh-TW" altLang="en-US" dirty="0"/>
              <a:t>自己刻意調整的話，有兩種比較常用也比較厲害的</a:t>
            </a:r>
            <a:endParaRPr lang="en-US" altLang="zh-TW" dirty="0"/>
          </a:p>
          <a:p>
            <a:pPr lvl="1"/>
            <a:r>
              <a:rPr lang="en-US" altLang="zh-TW" dirty="0"/>
              <a:t>flex</a:t>
            </a:r>
          </a:p>
          <a:p>
            <a:pPr lvl="1"/>
            <a:r>
              <a:rPr lang="en-US" altLang="zh-TW" dirty="0"/>
              <a:t>grid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A1213B-3FA1-4605-BCBA-9D0EC43F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25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A2AF3-080E-4636-8B4E-1DF7460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不斷重複出現的範例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B64DB9-CA27-439D-AE9A-1DE8E7B9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B33227C-13B7-4DF8-835D-A7A499834CD4}"/>
              </a:ext>
            </a:extLst>
          </p:cNvPr>
          <p:cNvGrpSpPr/>
          <p:nvPr/>
        </p:nvGrpSpPr>
        <p:grpSpPr>
          <a:xfrm>
            <a:off x="1200728" y="1862228"/>
            <a:ext cx="4748009" cy="4203609"/>
            <a:chOff x="1220311" y="2780145"/>
            <a:chExt cx="9790545" cy="420360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668ECA-B060-4473-9FCE-9C5C0C7B9899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h1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id="</a:t>
              </a:r>
              <a:r>
                <a:rPr lang="en-US" altLang="zh-TW" dirty="0">
                  <a:solidFill>
                    <a:srgbClr val="92D050"/>
                  </a:solidFill>
                </a:rPr>
                <a:t>heading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r>
                <a:rPr lang="en-US" altLang="zh-TW" dirty="0"/>
                <a:t>Title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/h1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r>
                <a:rPr lang="zh-TW" altLang="en-US" dirty="0">
                  <a:solidFill>
                    <a:srgbClr val="00B0F0"/>
                  </a:solidFill>
                </a:rPr>
                <a:t>    </a:t>
              </a: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p</a:t>
              </a:r>
              <a:r>
                <a:rPr lang="en-US" altLang="zh-TW" dirty="0">
                  <a:solidFill>
                    <a:srgbClr val="00B0F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class="</a:t>
              </a:r>
              <a:r>
                <a:rPr lang="en-US" altLang="zh-TW" dirty="0">
                  <a:solidFill>
                    <a:srgbClr val="92D050"/>
                  </a:solidFill>
                </a:rPr>
                <a:t>content</a:t>
              </a:r>
              <a:r>
                <a:rPr lang="en-US" altLang="zh-TW" dirty="0">
                  <a:solidFill>
                    <a:srgbClr val="FF0000"/>
                  </a:solidFill>
                </a:rPr>
                <a:t>"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    </a:t>
              </a:r>
              <a:r>
                <a:rPr lang="en-US" altLang="zh-TW" dirty="0"/>
                <a:t>Content of the document</a:t>
              </a:r>
              <a:endParaRPr lang="en-US" altLang="zh-TW" dirty="0">
                <a:solidFill>
                  <a:srgbClr val="00B0F0"/>
                </a:solidFill>
              </a:endParaRPr>
            </a:p>
            <a:p>
              <a:r>
                <a:rPr lang="en-US" altLang="zh-TW" dirty="0">
                  <a:solidFill>
                    <a:srgbClr val="00B0F0"/>
                  </a:solidFill>
                </a:rPr>
                <a:t>    &lt;</a:t>
              </a:r>
              <a:r>
                <a:rPr lang="en-US" altLang="zh-TW" dirty="0">
                  <a:solidFill>
                    <a:srgbClr val="FFC000"/>
                  </a:solidFill>
                </a:rPr>
                <a:t>/p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>
                  <a:solidFill>
                    <a:srgbClr val="00B0F0"/>
                  </a:solidFill>
                </a:rPr>
              </a:br>
              <a:r>
                <a:rPr lang="en-US" altLang="zh-TW" dirty="0">
                  <a:solidFill>
                    <a:srgbClr val="00B0F0"/>
                  </a:solidFill>
                </a:rPr>
                <a:t>&lt;</a:t>
              </a:r>
              <a:r>
                <a:rPr lang="en-US" altLang="zh-TW" dirty="0">
                  <a:solidFill>
                    <a:srgbClr val="FFC000"/>
                  </a:solidFill>
                </a:rPr>
                <a:t>/body</a:t>
              </a:r>
              <a:r>
                <a:rPr lang="en-US" altLang="zh-TW" dirty="0">
                  <a:solidFill>
                    <a:srgbClr val="00B0F0"/>
                  </a:solidFill>
                </a:rPr>
                <a:t>&gt;</a:t>
              </a:r>
              <a:br>
                <a:rPr lang="en-US" altLang="zh-TW" dirty="0"/>
              </a:b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343F509-F60B-4004-8617-EB014B54C7CB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9ADA4F1-70E3-45BE-819F-940EE947CE9D}"/>
              </a:ext>
            </a:extLst>
          </p:cNvPr>
          <p:cNvGrpSpPr/>
          <p:nvPr/>
        </p:nvGrpSpPr>
        <p:grpSpPr>
          <a:xfrm>
            <a:off x="6234142" y="1862228"/>
            <a:ext cx="4748009" cy="4203609"/>
            <a:chOff x="1220311" y="2780145"/>
            <a:chExt cx="9790545" cy="420360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91ABCC-4380-4636-8049-9A4796C3FC6B}"/>
                </a:ext>
              </a:extLst>
            </p:cNvPr>
            <p:cNvSpPr/>
            <p:nvPr/>
          </p:nvSpPr>
          <p:spPr>
            <a:xfrm>
              <a:off x="1220311" y="3029978"/>
              <a:ext cx="9790545" cy="395377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body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background-color</a:t>
              </a:r>
              <a:r>
                <a:rPr lang="en-US" altLang="zh-TW" dirty="0"/>
                <a:t>: </a:t>
              </a:r>
              <a:r>
                <a:rPr lang="en-US" altLang="zh-TW" dirty="0" err="1">
                  <a:solidFill>
                    <a:srgbClr val="92D050"/>
                  </a:solidFill>
                </a:rPr>
                <a:t>lightblue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br>
                <a:rPr lang="en-US" altLang="zh-TW" dirty="0"/>
              </a:br>
              <a:br>
                <a:rPr lang="en-US" altLang="zh-TW" dirty="0"/>
              </a:br>
              <a:r>
                <a:rPr lang="en-US" altLang="zh-TW" dirty="0">
                  <a:solidFill>
                    <a:srgbClr val="FFC000"/>
                  </a:solidFill>
                </a:rPr>
                <a:t>#heading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color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white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text-align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center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br>
                <a:rPr lang="en-US" altLang="zh-TW" dirty="0"/>
              </a:br>
              <a:br>
                <a:rPr lang="en-US" altLang="zh-TW" dirty="0"/>
              </a:br>
              <a:r>
                <a:rPr lang="en-US" altLang="zh-TW" dirty="0">
                  <a:solidFill>
                    <a:srgbClr val="FFC000"/>
                  </a:solidFill>
                </a:rPr>
                <a:t>.content</a:t>
              </a:r>
              <a:r>
                <a:rPr lang="en-US" altLang="zh-TW" dirty="0"/>
                <a:t> {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font-family</a:t>
              </a:r>
              <a:r>
                <a:rPr lang="en-US" altLang="zh-TW" dirty="0"/>
                <a:t>: </a:t>
              </a:r>
              <a:r>
                <a:rPr lang="en-US" altLang="zh-TW" dirty="0" err="1">
                  <a:solidFill>
                    <a:srgbClr val="92D050"/>
                  </a:solidFill>
                </a:rPr>
                <a:t>verdana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    </a:t>
              </a:r>
              <a:r>
                <a:rPr lang="en-US" altLang="zh-TW" dirty="0">
                  <a:solidFill>
                    <a:srgbClr val="FF0000"/>
                  </a:solidFill>
                </a:rPr>
                <a:t>font-size</a:t>
              </a:r>
              <a:r>
                <a:rPr lang="en-US" altLang="zh-TW" dirty="0"/>
                <a:t>: </a:t>
              </a:r>
              <a:r>
                <a:rPr lang="en-US" altLang="zh-TW" dirty="0">
                  <a:solidFill>
                    <a:srgbClr val="92D050"/>
                  </a:solidFill>
                </a:rPr>
                <a:t>20px</a:t>
              </a:r>
              <a:r>
                <a:rPr lang="en-US" altLang="zh-TW" dirty="0"/>
                <a:t>;</a:t>
              </a:r>
              <a:br>
                <a:rPr lang="en-US" altLang="zh-TW" dirty="0"/>
              </a:br>
              <a:r>
                <a:rPr lang="en-US" altLang="zh-TW" dirty="0"/>
                <a:t>}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B5C6D66-7BFB-49E8-B052-379477D9DE85}"/>
                </a:ext>
              </a:extLst>
            </p:cNvPr>
            <p:cNvSpPr/>
            <p:nvPr/>
          </p:nvSpPr>
          <p:spPr>
            <a:xfrm>
              <a:off x="1220311" y="2780145"/>
              <a:ext cx="9790545" cy="249831"/>
            </a:xfrm>
            <a:prstGeom prst="rect">
              <a:avLst/>
            </a:prstGeom>
            <a:solidFill>
              <a:schemeClr val="tx2">
                <a:lumMod val="50000"/>
                <a:alpha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1400" dirty="0"/>
                <a:t>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5975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0FC60-B633-48FF-80DC-20D6E7B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內側顯示方式 </a:t>
            </a:r>
            <a:r>
              <a:rPr lang="en-US" altLang="zh-TW" dirty="0"/>
              <a:t>- flex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18D905-AFCF-422F-B419-B1D07366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傳統顯示方式，依賴外側顯示方式、位置、</a:t>
            </a:r>
            <a:r>
              <a:rPr lang="en-US" altLang="zh-TW" dirty="0"/>
              <a:t>float </a:t>
            </a:r>
            <a:r>
              <a:rPr lang="zh-TW" altLang="en-US" dirty="0"/>
              <a:t>等屬性，不易排列</a:t>
            </a:r>
            <a:endParaRPr lang="en-US" altLang="zh-TW" dirty="0"/>
          </a:p>
          <a:p>
            <a:r>
              <a:rPr lang="zh-TW" altLang="en-US" dirty="0"/>
              <a:t>解決排列難題</a:t>
            </a:r>
            <a:endParaRPr lang="en-US" altLang="zh-TW" dirty="0"/>
          </a:p>
          <a:p>
            <a:r>
              <a:rPr lang="zh-TW" altLang="en-US" dirty="0"/>
              <a:t>可輕鬆實現真正的</a:t>
            </a:r>
            <a:r>
              <a:rPr lang="zh-TW" altLang="en-US" dirty="0">
                <a:solidFill>
                  <a:srgbClr val="FFC000"/>
                </a:solidFill>
              </a:rPr>
              <a:t>垂直置中</a:t>
            </a:r>
            <a:endParaRPr lang="en-US" altLang="zh-TW" dirty="0">
              <a:solidFill>
                <a:srgbClr val="FFC000"/>
              </a:solidFill>
            </a:endParaRPr>
          </a:p>
          <a:p>
            <a:r>
              <a:rPr lang="zh-TW" altLang="en-US" dirty="0">
                <a:solidFill>
                  <a:srgbClr val="FFFFFF"/>
                </a:solidFill>
              </a:rPr>
              <a:t>細節太多，放簡報裡好像會太複雜，一起看文章吧</a:t>
            </a:r>
            <a:endParaRPr lang="en-US" altLang="zh-TW" dirty="0">
              <a:solidFill>
                <a:srgbClr val="FFFFFF"/>
              </a:solidFill>
            </a:endParaRPr>
          </a:p>
          <a:p>
            <a:pPr lvl="1"/>
            <a:r>
              <a:rPr lang="en-US" altLang="zh-TW" dirty="0">
                <a:hlinkClick r:id="rId2"/>
              </a:rPr>
              <a:t>http://www.ruanyifeng.com/blog/2015/07/flex-grammar.html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https://css-tricks.com/snippets/css/a-guide-to-flexbox/</a:t>
            </a:r>
            <a:endParaRPr lang="en-US" altLang="zh-TW" dirty="0"/>
          </a:p>
          <a:p>
            <a:r>
              <a:rPr lang="zh-TW" altLang="en-US" dirty="0">
                <a:solidFill>
                  <a:srgbClr val="FFFFFF"/>
                </a:solidFill>
              </a:rPr>
              <a:t>透過小遊戲熟悉使用方式</a:t>
            </a:r>
            <a:endParaRPr lang="en-US" altLang="zh-TW" dirty="0">
              <a:solidFill>
                <a:srgbClr val="FFFFFF"/>
              </a:solidFill>
            </a:endParaRPr>
          </a:p>
          <a:p>
            <a:pPr lvl="1"/>
            <a:r>
              <a:rPr lang="en-US" altLang="zh-TW" dirty="0">
                <a:solidFill>
                  <a:srgbClr val="FFFFFF"/>
                </a:solidFill>
                <a:hlinkClick r:id="rId4"/>
              </a:rPr>
              <a:t>Flexbox Froggy</a:t>
            </a:r>
            <a:endParaRPr lang="en-US" altLang="zh-TW" dirty="0">
              <a:solidFill>
                <a:srgbClr val="FFFF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5A3ED4-7125-4F8F-B69F-0E158593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2039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0FC60-B633-48FF-80DC-20D6E7B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內側顯示方式 </a:t>
            </a:r>
            <a:r>
              <a:rPr lang="en-US" altLang="zh-TW" dirty="0"/>
              <a:t>- grid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18D905-AFCF-422F-B419-B1D07366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基於網格系統</a:t>
            </a:r>
            <a:endParaRPr lang="en-US" altLang="zh-TW" dirty="0"/>
          </a:p>
          <a:p>
            <a:r>
              <a:rPr lang="zh-TW" altLang="en-US" dirty="0"/>
              <a:t>方便處理整齊又靈活的排列</a:t>
            </a:r>
            <a:endParaRPr lang="en-US" altLang="zh-TW" dirty="0">
              <a:solidFill>
                <a:srgbClr val="FFC000"/>
              </a:solidFill>
            </a:endParaRPr>
          </a:p>
          <a:p>
            <a:r>
              <a:rPr lang="zh-TW" altLang="en-US" dirty="0">
                <a:solidFill>
                  <a:srgbClr val="FFFFFF"/>
                </a:solidFill>
              </a:rPr>
              <a:t>細節也不少，再一次的，一起看文章吧</a:t>
            </a:r>
            <a:endParaRPr lang="en-US" altLang="zh-TW" dirty="0">
              <a:solidFill>
                <a:srgbClr val="FFFFFF"/>
              </a:solidFill>
            </a:endParaRPr>
          </a:p>
          <a:p>
            <a:pPr lvl="1"/>
            <a:r>
              <a:rPr lang="en-US" altLang="zh-TW" dirty="0">
                <a:hlinkClick r:id="rId2"/>
              </a:rPr>
              <a:t>https://blog.hinablue.me/css-grid-layout/</a:t>
            </a:r>
            <a:endParaRPr lang="en-US" altLang="zh-TW" dirty="0"/>
          </a:p>
          <a:p>
            <a:r>
              <a:rPr lang="zh-TW" altLang="en-US" dirty="0">
                <a:solidFill>
                  <a:srgbClr val="FFFFFF"/>
                </a:solidFill>
              </a:rPr>
              <a:t>透過小遊戲熟悉使用方式</a:t>
            </a:r>
            <a:endParaRPr lang="en-US" altLang="zh-TW" dirty="0">
              <a:solidFill>
                <a:srgbClr val="FFFFFF"/>
              </a:solidFill>
            </a:endParaRPr>
          </a:p>
          <a:p>
            <a:pPr lvl="1"/>
            <a:r>
              <a:rPr lang="en-US" altLang="zh-TW" dirty="0">
                <a:solidFill>
                  <a:srgbClr val="FFFFFF"/>
                </a:solidFill>
                <a:hlinkClick r:id="rId3"/>
              </a:rPr>
              <a:t>Grid Garden</a:t>
            </a:r>
            <a:endParaRPr lang="en-US" altLang="zh-TW" dirty="0">
              <a:solidFill>
                <a:srgbClr val="FFFF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5A3ED4-7125-4F8F-B69F-0E158593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5847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0FC60-B633-48FF-80DC-20D6E7B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grid </a:t>
            </a:r>
            <a:r>
              <a:rPr lang="zh-TW" altLang="en-US" dirty="0"/>
              <a:t>與 </a:t>
            </a:r>
            <a:r>
              <a:rPr lang="en-US" altLang="zh-TW" dirty="0"/>
              <a:t>flex </a:t>
            </a:r>
            <a:r>
              <a:rPr lang="zh-TW" altLang="en-US" dirty="0"/>
              <a:t>的一些範例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18D905-AFCF-422F-B419-B1D07366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FFFF"/>
                </a:solidFill>
              </a:rPr>
              <a:t>直接試玩比較快</a:t>
            </a:r>
            <a:endParaRPr lang="en-US" altLang="zh-TW" dirty="0">
              <a:solidFill>
                <a:srgbClr val="FFFFFF"/>
              </a:solidFill>
            </a:endParaRPr>
          </a:p>
          <a:p>
            <a:pPr lvl="1"/>
            <a:r>
              <a:rPr lang="en-US" altLang="zh-TW" dirty="0">
                <a:hlinkClick r:id="rId2"/>
              </a:rPr>
              <a:t>https://1linelayouts.glitch.me/</a:t>
            </a:r>
            <a:endParaRPr lang="en-US" altLang="zh-TW" dirty="0"/>
          </a:p>
          <a:p>
            <a:r>
              <a:rPr lang="zh-TW" altLang="en-US" dirty="0">
                <a:solidFill>
                  <a:srgbClr val="FFFFFF"/>
                </a:solidFill>
              </a:rPr>
              <a:t>好奇詳情的，也有教學文章</a:t>
            </a:r>
            <a:endParaRPr lang="en-US" altLang="zh-TW" dirty="0">
              <a:solidFill>
                <a:srgbClr val="FFFFFF"/>
              </a:solidFill>
            </a:endParaRPr>
          </a:p>
          <a:p>
            <a:pPr lvl="1"/>
            <a:r>
              <a:rPr lang="en-US" altLang="zh-TW" dirty="0">
                <a:hlinkClick r:id="rId3"/>
              </a:rPr>
              <a:t>https://web.dev/one-line-layouts/</a:t>
            </a:r>
            <a:endParaRPr lang="en-US" altLang="zh-TW" dirty="0">
              <a:solidFill>
                <a:srgbClr val="FFFF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5A3ED4-7125-4F8F-B69F-0E158593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8276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A0D5D-979D-42A6-96D4-01E6BAF6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06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EF9C3-28D9-43BA-AB4A-9691259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將「</a:t>
            </a:r>
            <a:r>
              <a:rPr lang="en-US" altLang="zh-TW" dirty="0"/>
              <a:t>Lab_05.html</a:t>
            </a:r>
            <a:r>
              <a:rPr lang="zh-TW" altLang="en-US" dirty="0"/>
              <a:t>」複製出另一份「</a:t>
            </a:r>
            <a:r>
              <a:rPr lang="en-US" altLang="zh-TW" dirty="0"/>
              <a:t>Lab_06.html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課表部分已經完成了，那如果課表只是畫面中的一部份呢？</a:t>
            </a:r>
            <a:endParaRPr lang="en-US" altLang="zh-TW" dirty="0"/>
          </a:p>
          <a:p>
            <a:r>
              <a:rPr lang="zh-TW" altLang="en-US" dirty="0"/>
              <a:t>請嘗試規劃這類「頁面中有課表」的系統介面看起來的樣子</a:t>
            </a:r>
            <a:endParaRPr lang="en-US" altLang="zh-TW" dirty="0"/>
          </a:p>
          <a:p>
            <a:r>
              <a:rPr lang="zh-TW" altLang="en-US" dirty="0"/>
              <a:t>這次不附圖了，發揮想像力吧～</a:t>
            </a:r>
            <a:endParaRPr lang="en-US" altLang="zh-TW" dirty="0"/>
          </a:p>
          <a:p>
            <a:r>
              <a:rPr lang="zh-TW" altLang="en-US" dirty="0"/>
              <a:t>例如：選課系統、學分試算</a:t>
            </a:r>
            <a:r>
              <a:rPr lang="en-US" altLang="zh-TW" dirty="0"/>
              <a:t>…</a:t>
            </a:r>
            <a:r>
              <a:rPr lang="zh-TW" altLang="en-US" dirty="0"/>
              <a:t>等（畫面中能合理出現課表都行）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17C624-E465-48E5-967A-C2A2A1DE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184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4F364-6E02-4AC0-89D3-E086A73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94C59-7D4A-47CD-BA0A-6A1B127D0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CSS</a:t>
            </a:r>
          </a:p>
          <a:p>
            <a:r>
              <a:rPr lang="zh-TW" altLang="en-US" sz="2400" dirty="0"/>
              <a:t>選擇器</a:t>
            </a:r>
            <a:endParaRPr lang="en-US" altLang="zh-TW" sz="2400" dirty="0"/>
          </a:p>
          <a:p>
            <a:r>
              <a:rPr lang="zh-TW" altLang="en-US" sz="2400" dirty="0"/>
              <a:t>常見屬性</a:t>
            </a:r>
            <a:endParaRPr lang="en-US" altLang="zh-TW" sz="2400" dirty="0"/>
          </a:p>
          <a:p>
            <a:r>
              <a:rPr lang="zh-TW" altLang="en-US" sz="2400" dirty="0"/>
              <a:t>長度單位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926BE0-3162-40B3-B369-52857880F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文字</a:t>
            </a:r>
            <a:endParaRPr lang="en-US" altLang="zh-TW" sz="2400" dirty="0"/>
          </a:p>
          <a:p>
            <a:r>
              <a:rPr lang="zh-TW" altLang="en-US" sz="2400" dirty="0"/>
              <a:t>字型</a:t>
            </a:r>
            <a:endParaRPr lang="en-US" altLang="zh-TW" sz="2400" dirty="0"/>
          </a:p>
          <a:p>
            <a:r>
              <a:rPr lang="zh-TW" altLang="en-US" sz="2400" dirty="0"/>
              <a:t>表格</a:t>
            </a:r>
            <a:endParaRPr lang="en-US" altLang="zh-TW" sz="2400" dirty="0"/>
          </a:p>
          <a:p>
            <a:r>
              <a:rPr lang="zh-TW" altLang="en-US" sz="2400" dirty="0"/>
              <a:t>清單</a:t>
            </a:r>
            <a:endParaRPr lang="en-US" altLang="zh-TW" sz="2400" dirty="0"/>
          </a:p>
          <a:p>
            <a:r>
              <a:rPr lang="zh-TW" altLang="en-US" sz="2400" dirty="0"/>
              <a:t>顯示方式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365F6-995B-464A-865E-CB19858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84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8BA92A-27FB-405E-8C3C-94E7AEBBD830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這些領域都</a:t>
            </a:r>
            <a:r>
              <a:rPr lang="zh-TW" altLang="en-US" sz="2400" dirty="0"/>
              <a:t>很廣，相關知識也很多</a:t>
            </a:r>
            <a:endParaRPr lang="en-US" altLang="zh-TW" sz="2400" dirty="0"/>
          </a:p>
          <a:p>
            <a:pPr algn="ctr"/>
            <a:r>
              <a:rPr lang="zh-TW" altLang="en-US" sz="2400" dirty="0"/>
              <a:t>這次講的都只是基礎中的基礎而已</a:t>
            </a:r>
            <a:endParaRPr lang="en-US" altLang="zh-TW" sz="2400" dirty="0"/>
          </a:p>
          <a:p>
            <a:pPr algn="ctr"/>
            <a:r>
              <a:rPr lang="zh-TW" altLang="en-US" sz="2400" dirty="0"/>
              <a:t>想深入了解可參閱課程提供的相關資源</a:t>
            </a:r>
          </a:p>
        </p:txBody>
      </p:sp>
    </p:spTree>
    <p:extLst>
      <p:ext uri="{BB962C8B-B14F-4D97-AF65-F5344CB8AC3E}">
        <p14:creationId xmlns:p14="http://schemas.microsoft.com/office/powerpoint/2010/main" val="6915944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0BC0-B98F-4295-B3DD-ADD35B1E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55ADF-750A-439E-A221-200B3AC3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9419"/>
            <a:ext cx="10353762" cy="4996872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hlinkClick r:id="rId2"/>
              </a:rPr>
              <a:t>CSS Tutorial - w3schools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CSS | MDN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CSS Diner - Where we feast on CSS Selectors!</a:t>
            </a:r>
            <a:endParaRPr lang="en-US" altLang="zh-TW" dirty="0"/>
          </a:p>
          <a:p>
            <a:r>
              <a:rPr lang="en-US" altLang="zh-CN" dirty="0">
                <a:hlinkClick r:id="rId5"/>
              </a:rPr>
              <a:t>Flex </a:t>
            </a:r>
            <a:r>
              <a:rPr lang="zh-CN" altLang="en-US" dirty="0">
                <a:hlinkClick r:id="rId5"/>
              </a:rPr>
              <a:t>布局语法教程 </a:t>
            </a:r>
            <a:r>
              <a:rPr lang="en-US" altLang="zh-CN" dirty="0">
                <a:hlinkClick r:id="rId5"/>
              </a:rPr>
              <a:t>- </a:t>
            </a:r>
            <a:r>
              <a:rPr lang="zh-CN" altLang="en-US" dirty="0">
                <a:hlinkClick r:id="rId5"/>
              </a:rPr>
              <a:t>阮一峰的网络日志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A Complete Guide to Flexbox</a:t>
            </a:r>
            <a:endParaRPr lang="en-US" altLang="zh-CN" dirty="0"/>
          </a:p>
          <a:p>
            <a:r>
              <a:rPr lang="en-US" altLang="zh-TW" dirty="0">
                <a:solidFill>
                  <a:srgbClr val="FFFFFF"/>
                </a:solidFill>
                <a:hlinkClick r:id="rId7"/>
              </a:rPr>
              <a:t>Flexbox Froggy</a:t>
            </a:r>
            <a:endParaRPr lang="en-US" altLang="zh-CN" dirty="0"/>
          </a:p>
          <a:p>
            <a:r>
              <a:rPr lang="en-US" altLang="zh-TW" dirty="0">
                <a:hlinkClick r:id="rId8"/>
              </a:rPr>
              <a:t>[CSS] </a:t>
            </a:r>
            <a:r>
              <a:rPr lang="zh-TW" altLang="en-US" dirty="0">
                <a:hlinkClick r:id="rId8"/>
              </a:rPr>
              <a:t>關於 </a:t>
            </a:r>
            <a:r>
              <a:rPr lang="en-US" altLang="zh-TW" dirty="0">
                <a:hlinkClick r:id="rId8"/>
              </a:rPr>
              <a:t>Grid Layout </a:t>
            </a:r>
            <a:r>
              <a:rPr lang="zh-TW" altLang="en-US" dirty="0">
                <a:hlinkClick r:id="rId8"/>
              </a:rPr>
              <a:t>的使用姿勢</a:t>
            </a:r>
            <a:endParaRPr lang="en-US" altLang="zh-TW" dirty="0"/>
          </a:p>
          <a:p>
            <a:r>
              <a:rPr lang="en-US" altLang="zh-TW" dirty="0">
                <a:solidFill>
                  <a:srgbClr val="FFFFFF"/>
                </a:solidFill>
                <a:hlinkClick r:id="rId9"/>
              </a:rPr>
              <a:t>Grid Garden</a:t>
            </a:r>
            <a:endParaRPr lang="en-US" altLang="zh-TW" dirty="0"/>
          </a:p>
          <a:p>
            <a:r>
              <a:rPr lang="en-US" altLang="zh-TW" dirty="0">
                <a:hlinkClick r:id="rId10"/>
              </a:rPr>
              <a:t>Google</a:t>
            </a:r>
            <a:r>
              <a:rPr lang="en-US" altLang="zh-TW" dirty="0"/>
              <a:t> </a:t>
            </a:r>
            <a:r>
              <a:rPr lang="zh-TW" altLang="en-US" dirty="0"/>
              <a:t>← 大部分問題的答案這邊都有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B31AA-AF8C-4C36-ABE2-FEFA5C53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06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CAED8-5076-4F74-8C5B-7AEC2759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組合選擇器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317E0-F1A6-4C3D-A181-2A54B1A4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後代選擇器（</a:t>
            </a:r>
            <a:r>
              <a:rPr lang="en-US" altLang="zh-TW" dirty="0"/>
              <a:t>Descendant Selector</a:t>
            </a:r>
            <a:r>
              <a:rPr lang="zh-TW" altLang="en-US" dirty="0"/>
              <a:t>）：</a:t>
            </a:r>
            <a:r>
              <a:rPr lang="zh-TW" altLang="en-US" dirty="0">
                <a:solidFill>
                  <a:srgbClr val="FFC000"/>
                </a:solidFill>
              </a:rPr>
              <a:t>空格</a:t>
            </a:r>
            <a:endParaRPr lang="en-US" altLang="zh-TW" dirty="0">
              <a:solidFill>
                <a:srgbClr val="FFC000"/>
              </a:solidFill>
            </a:endParaRPr>
          </a:p>
          <a:p>
            <a:r>
              <a:rPr lang="zh-TW" altLang="en-US" dirty="0"/>
              <a:t>子代選擇器（</a:t>
            </a:r>
            <a:r>
              <a:rPr lang="en-US" altLang="zh-TW" dirty="0"/>
              <a:t>Child Selector</a:t>
            </a:r>
            <a:r>
              <a:rPr lang="zh-TW" altLang="en-US" dirty="0"/>
              <a:t>）：</a:t>
            </a:r>
            <a:r>
              <a:rPr lang="en-US" altLang="zh-TW" dirty="0">
                <a:solidFill>
                  <a:srgbClr val="FFC000"/>
                </a:solidFill>
              </a:rPr>
              <a:t>&gt;</a:t>
            </a:r>
          </a:p>
          <a:p>
            <a:r>
              <a:rPr lang="zh-TW" altLang="en-US" dirty="0"/>
              <a:t>同層相鄰選擇器（</a:t>
            </a:r>
            <a:r>
              <a:rPr lang="en-US" altLang="zh-TW" dirty="0"/>
              <a:t>Adjacent Sibling Selector</a:t>
            </a:r>
            <a:r>
              <a:rPr lang="zh-TW" altLang="en-US" dirty="0"/>
              <a:t>）：</a:t>
            </a:r>
            <a:r>
              <a:rPr lang="en-US" altLang="zh-TW" dirty="0">
                <a:solidFill>
                  <a:srgbClr val="FFC000"/>
                </a:solidFill>
              </a:rPr>
              <a:t>+</a:t>
            </a:r>
          </a:p>
          <a:p>
            <a:r>
              <a:rPr lang="zh-TW" altLang="en-US" dirty="0"/>
              <a:t>同層全體選擇器（</a:t>
            </a:r>
            <a:r>
              <a:rPr lang="en-US" altLang="zh-TW" dirty="0"/>
              <a:t>General Sibling Selector</a:t>
            </a:r>
            <a:r>
              <a:rPr lang="zh-TW" altLang="en-US" dirty="0"/>
              <a:t>）：</a:t>
            </a:r>
            <a:r>
              <a:rPr lang="en-US" altLang="zh-TW" dirty="0">
                <a:solidFill>
                  <a:srgbClr val="FFC000"/>
                </a:solidFill>
              </a:rPr>
              <a:t>~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EE2F69-759E-4191-8897-AA2D3186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793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Sauce Code Powerline"/>
        <a:ea typeface="微軟正黑體"/>
        <a:cs typeface=""/>
      </a:majorFont>
      <a:minorFont>
        <a:latin typeface="Sauce Code Powerline"/>
        <a:ea typeface="微軟正黑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8452</TotalTime>
  <Words>4454</Words>
  <Application>Microsoft Office PowerPoint</Application>
  <PresentationFormat>寬螢幕</PresentationFormat>
  <Paragraphs>843</Paragraphs>
  <Slides>85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85</vt:i4>
      </vt:variant>
    </vt:vector>
  </HeadingPairs>
  <TitlesOfParts>
    <vt:vector size="90" baseType="lpstr">
      <vt:lpstr>微軟正黑體</vt:lpstr>
      <vt:lpstr>Arial</vt:lpstr>
      <vt:lpstr>Calibri</vt:lpstr>
      <vt:lpstr>Sauce Code Powerline</vt:lpstr>
      <vt:lpstr>Damask</vt:lpstr>
      <vt:lpstr>CSS</vt:lpstr>
      <vt:lpstr>CSS</vt:lpstr>
      <vt:lpstr>CSS 範例</vt:lpstr>
      <vt:lpstr>將 CSS 加入到 HTML 文件</vt:lpstr>
      <vt:lpstr>CSS 語法</vt:lpstr>
      <vt:lpstr>選擇器</vt:lpstr>
      <vt:lpstr>簡易選擇器</vt:lpstr>
      <vt:lpstr>不斷重複出現的範例</vt:lpstr>
      <vt:lpstr>組合選擇器</vt:lpstr>
      <vt:lpstr>終於有點不一樣的範例</vt:lpstr>
      <vt:lpstr>虛擬類別選擇器</vt:lpstr>
      <vt:lpstr>虛擬類別選擇器 – 游標移動至元件上方</vt:lpstr>
      <vt:lpstr>虛擬類別選擇器 – 超連結</vt:lpstr>
      <vt:lpstr>虛擬類別選擇器 – 取得焦點</vt:lpstr>
      <vt:lpstr>虛擬元件選擇器</vt:lpstr>
      <vt:lpstr>虛擬元件選擇器 – 第一行、第一個字母</vt:lpstr>
      <vt:lpstr>虛擬元件選擇器 – 插入內容</vt:lpstr>
      <vt:lpstr>虛擬元件選擇器 – 選擇區域</vt:lpstr>
      <vt:lpstr>屬性選擇器</vt:lpstr>
      <vt:lpstr>屬性選擇器</vt:lpstr>
      <vt:lpstr>選擇器練習</vt:lpstr>
      <vt:lpstr>Lab 04</vt:lpstr>
      <vt:lpstr>註解</vt:lpstr>
      <vt:lpstr>註解</vt:lpstr>
      <vt:lpstr>常見屬性</vt:lpstr>
      <vt:lpstr>背景</vt:lpstr>
      <vt:lpstr>背景顏色</vt:lpstr>
      <vt:lpstr>背景圖片</vt:lpstr>
      <vt:lpstr>背景重複方式</vt:lpstr>
      <vt:lpstr>背景固定方式</vt:lpstr>
      <vt:lpstr>背景位置</vt:lpstr>
      <vt:lpstr>背景的簡短寫法</vt:lpstr>
      <vt:lpstr>邊框</vt:lpstr>
      <vt:lpstr>邊框樣式</vt:lpstr>
      <vt:lpstr>邊框寬度</vt:lpstr>
      <vt:lpstr>邊框顏色</vt:lpstr>
      <vt:lpstr>邊框圓角</vt:lpstr>
      <vt:lpstr>每個方向獨立設定</vt:lpstr>
      <vt:lpstr>邊框的簡短寫法</vt:lpstr>
      <vt:lpstr>長度單位</vt:lpstr>
      <vt:lpstr>絕對長度</vt:lpstr>
      <vt:lpstr>相對長度</vt:lpstr>
      <vt:lpstr>繼續講常見屬性</vt:lpstr>
      <vt:lpstr>高度＆寬度</vt:lpstr>
      <vt:lpstr>邊界＆填充</vt:lpstr>
      <vt:lpstr>CSS Box Model</vt:lpstr>
      <vt:lpstr>文字</vt:lpstr>
      <vt:lpstr>文字顏色</vt:lpstr>
      <vt:lpstr>文字對齊</vt:lpstr>
      <vt:lpstr>文字裝飾</vt:lpstr>
      <vt:lpstr>文字大小寫轉換</vt:lpstr>
      <vt:lpstr>文字陰影</vt:lpstr>
      <vt:lpstr>字型</vt:lpstr>
      <vt:lpstr>字型系列（Font Family）</vt:lpstr>
      <vt:lpstr>襯線體（Serif）</vt:lpstr>
      <vt:lpstr>字型系列（Font Family）</vt:lpstr>
      <vt:lpstr>字型風格</vt:lpstr>
      <vt:lpstr>字型風格</vt:lpstr>
      <vt:lpstr>字型重量</vt:lpstr>
      <vt:lpstr>字型尺寸</vt:lpstr>
      <vt:lpstr>Google 字型</vt:lpstr>
      <vt:lpstr>表格</vt:lpstr>
      <vt:lpstr>表格邊框</vt:lpstr>
      <vt:lpstr>表格對齊</vt:lpstr>
      <vt:lpstr>表格背景顏色</vt:lpstr>
      <vt:lpstr>清單</vt:lpstr>
      <vt:lpstr>無序清單</vt:lpstr>
      <vt:lpstr>有序清單</vt:lpstr>
      <vt:lpstr>自訂清單圖示</vt:lpstr>
      <vt:lpstr>清單圖示位置</vt:lpstr>
      <vt:lpstr>Lab 05</vt:lpstr>
      <vt:lpstr>顯示方式</vt:lpstr>
      <vt:lpstr>顯示方式</vt:lpstr>
      <vt:lpstr>外側顯示方式</vt:lpstr>
      <vt:lpstr>外側顯示方式 - block</vt:lpstr>
      <vt:lpstr>外側顯示方式 - inline</vt:lpstr>
      <vt:lpstr>外側顯示方式 - none</vt:lpstr>
      <vt:lpstr>display:none &amp; visibility:hidden</vt:lpstr>
      <vt:lpstr>內側顯示方式</vt:lpstr>
      <vt:lpstr>內側顯示方式 - flex</vt:lpstr>
      <vt:lpstr>內側顯示方式 - grid</vt:lpstr>
      <vt:lpstr>grid 與 flex 的一些範例</vt:lpstr>
      <vt:lpstr>Lab 06</vt:lpstr>
      <vt:lpstr>總結</vt:lpstr>
      <vt:lpstr>相關資源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技術實務課程</dc:title>
  <dc:creator>Chan-Yuan Hsu</dc:creator>
  <cp:lastModifiedBy>Chan-Yuan Hsu</cp:lastModifiedBy>
  <cp:revision>347</cp:revision>
  <dcterms:created xsi:type="dcterms:W3CDTF">2017-11-26T12:30:33Z</dcterms:created>
  <dcterms:modified xsi:type="dcterms:W3CDTF">2020-08-12T13:08:09Z</dcterms:modified>
</cp:coreProperties>
</file>