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373" r:id="rId3"/>
    <p:sldId id="374" r:id="rId4"/>
    <p:sldId id="383" r:id="rId5"/>
    <p:sldId id="375" r:id="rId6"/>
    <p:sldId id="376" r:id="rId7"/>
    <p:sldId id="377" r:id="rId8"/>
    <p:sldId id="378" r:id="rId9"/>
    <p:sldId id="379" r:id="rId10"/>
    <p:sldId id="382" r:id="rId11"/>
    <p:sldId id="384" r:id="rId12"/>
    <p:sldId id="386" r:id="rId13"/>
    <p:sldId id="387" r:id="rId14"/>
    <p:sldId id="380" r:id="rId15"/>
    <p:sldId id="381" r:id="rId16"/>
    <p:sldId id="461" r:id="rId17"/>
    <p:sldId id="372" r:id="rId18"/>
    <p:sldId id="35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B7669A7-60D4-4E10-92E6-4C12C321171F}">
          <p14:sldIdLst>
            <p14:sldId id="256"/>
          </p14:sldIdLst>
        </p14:section>
        <p14:section name="CSS" id="{D4B2D9B2-E1A0-41E2-A87D-0728FEE27126}">
          <p14:sldIdLst>
            <p14:sldId id="373"/>
          </p14:sldIdLst>
        </p14:section>
        <p14:section name="Bootstrap" id="{907F2FA3-17D9-488B-9260-8FFDCC82D8A1}">
          <p14:sldIdLst>
            <p14:sldId id="374"/>
            <p14:sldId id="383"/>
          </p14:sldIdLst>
        </p14:section>
        <p14:section name="Install" id="{39A911F1-9DC3-4B98-AF95-181998E96FDA}">
          <p14:sldIdLst>
            <p14:sldId id="375"/>
            <p14:sldId id="376"/>
          </p14:sldIdLst>
        </p14:section>
        <p14:section name="Documentation" id="{00B47E10-5B29-4B47-95F8-1FC940081F52}">
          <p14:sldIdLst>
            <p14:sldId id="377"/>
          </p14:sldIdLst>
        </p14:section>
        <p14:section name="Layout" id="{8755E84E-2472-495B-BAEE-26816774DA34}">
          <p14:sldIdLst>
            <p14:sldId id="378"/>
            <p14:sldId id="379"/>
            <p14:sldId id="382"/>
            <p14:sldId id="384"/>
            <p14:sldId id="386"/>
            <p14:sldId id="387"/>
          </p14:sldIdLst>
        </p14:section>
        <p14:section name="Component" id="{BE08BA1F-CBC7-41E1-8E23-B56EACA7D567}">
          <p14:sldIdLst>
            <p14:sldId id="380"/>
            <p14:sldId id="381"/>
          </p14:sldIdLst>
        </p14:section>
        <p14:section name="Lab" id="{7AC6DF19-4144-461F-BEAF-AD4D341052BE}">
          <p14:sldIdLst>
            <p14:sldId id="461"/>
          </p14:sldIdLst>
        </p14:section>
        <p14:section name="Summary" id="{77D1A664-0EE4-429F-B156-3F002759ED71}">
          <p14:sldIdLst>
            <p14:sldId id="37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9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4" autoAdjust="0"/>
    <p:restoredTop sz="83049" autoAdjust="0"/>
  </p:normalViewPr>
  <p:slideViewPr>
    <p:cSldViewPr snapToGrid="0">
      <p:cViewPr varScale="1">
        <p:scale>
          <a:sx n="94" d="100"/>
          <a:sy n="94" d="100"/>
        </p:scale>
        <p:origin x="10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54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1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layout/gri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fle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4.5/components/" TargetMode="External"/><Relationship Id="rId3" Type="http://schemas.openxmlformats.org/officeDocument/2006/relationships/hyperlink" Target="https://getbootstrap.com/docs/4.5/components/alerts/" TargetMode="External"/><Relationship Id="rId7" Type="http://schemas.openxmlformats.org/officeDocument/2006/relationships/hyperlink" Target="https://getbootstrap.com/docs/4.5/content/tables/" TargetMode="External"/><Relationship Id="rId2" Type="http://schemas.openxmlformats.org/officeDocument/2006/relationships/hyperlink" Target="https://getbootstrap.com/docs/4.5/content/typograph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4.5/components/buttons/" TargetMode="External"/><Relationship Id="rId5" Type="http://schemas.openxmlformats.org/officeDocument/2006/relationships/hyperlink" Target="https://getbootstrap.com/docs/4.5/content/images/" TargetMode="External"/><Relationship Id="rId4" Type="http://schemas.openxmlformats.org/officeDocument/2006/relationships/hyperlink" Target="https://getbootstrap.com/docs/4.5/components/card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tbootstrap.com/docs/4.5/getting-started/introduction/#starter-templ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Bootstrap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41E8A-2FB7-4585-80D5-ADBEDE5B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容器（</a:t>
            </a:r>
            <a:r>
              <a:rPr lang="en-US" altLang="zh-TW" dirty="0"/>
              <a:t>Container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846903-779C-42D3-80A5-1CBCE0B3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4A9D388-7784-4FE1-846A-3A4B2092910A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FEAA239-1D50-4D49-92A4-D9DEF9ED576D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container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container-fluid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1F9BDE-A125-4664-9B0A-20B035CF2DE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8B7D686B-D27F-40C5-94EF-24AA576D4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r>
              <a:rPr lang="zh-TW" altLang="en-US" dirty="0"/>
              <a:t>預設的容器</a:t>
            </a:r>
            <a:endParaRPr lang="en-US" altLang="zh-TW" dirty="0"/>
          </a:p>
          <a:p>
            <a:pPr lvl="1"/>
            <a:r>
              <a:rPr lang="zh-TW" altLang="en-US" dirty="0"/>
              <a:t>響應式</a:t>
            </a:r>
            <a:endParaRPr lang="en-US" altLang="zh-TW" dirty="0"/>
          </a:p>
          <a:p>
            <a:pPr lvl="1"/>
            <a:r>
              <a:rPr lang="zh-TW" altLang="en-US" dirty="0"/>
              <a:t>自動適應各種寬度</a:t>
            </a:r>
            <a:endParaRPr lang="en-US" altLang="zh-TW" dirty="0"/>
          </a:p>
          <a:p>
            <a:r>
              <a:rPr lang="en-US" altLang="zh-TW" dirty="0"/>
              <a:t>Fluid </a:t>
            </a:r>
            <a:r>
              <a:rPr lang="zh-TW" altLang="en-US" dirty="0"/>
              <a:t>容器</a:t>
            </a:r>
            <a:endParaRPr lang="en-US" altLang="zh-TW" dirty="0"/>
          </a:p>
          <a:p>
            <a:pPr lvl="1"/>
            <a:r>
              <a:rPr lang="zh-TW" altLang="en-US" dirty="0"/>
              <a:t>寬度全滿</a:t>
            </a:r>
          </a:p>
        </p:txBody>
      </p:sp>
    </p:spTree>
    <p:extLst>
      <p:ext uri="{BB962C8B-B14F-4D97-AF65-F5344CB8AC3E}">
        <p14:creationId xmlns:p14="http://schemas.microsoft.com/office/powerpoint/2010/main" val="88697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41E8A-2FB7-4585-80D5-ADBEDE5B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各種容器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846903-779C-42D3-80A5-1CBCE0B3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567AA5-3176-4C2D-82AA-3BC80672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66155"/>
              </p:ext>
            </p:extLst>
          </p:nvPr>
        </p:nvGraphicFramePr>
        <p:xfrm>
          <a:off x="924444" y="1935921"/>
          <a:ext cx="10343109" cy="3698031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2786839">
                  <a:extLst>
                    <a:ext uri="{9D8B030D-6E8A-4147-A177-3AD203B41FA5}">
                      <a16:colId xmlns:a16="http://schemas.microsoft.com/office/drawing/2014/main" val="227573275"/>
                    </a:ext>
                  </a:extLst>
                </a:gridCol>
                <a:gridCol w="1511254">
                  <a:extLst>
                    <a:ext uri="{9D8B030D-6E8A-4147-A177-3AD203B41FA5}">
                      <a16:colId xmlns:a16="http://schemas.microsoft.com/office/drawing/2014/main" val="2545637172"/>
                    </a:ext>
                  </a:extLst>
                </a:gridCol>
                <a:gridCol w="1511254">
                  <a:extLst>
                    <a:ext uri="{9D8B030D-6E8A-4147-A177-3AD203B41FA5}">
                      <a16:colId xmlns:a16="http://schemas.microsoft.com/office/drawing/2014/main" val="141760995"/>
                    </a:ext>
                  </a:extLst>
                </a:gridCol>
                <a:gridCol w="1511254">
                  <a:extLst>
                    <a:ext uri="{9D8B030D-6E8A-4147-A177-3AD203B41FA5}">
                      <a16:colId xmlns:a16="http://schemas.microsoft.com/office/drawing/2014/main" val="458859380"/>
                    </a:ext>
                  </a:extLst>
                </a:gridCol>
                <a:gridCol w="1511254">
                  <a:extLst>
                    <a:ext uri="{9D8B030D-6E8A-4147-A177-3AD203B41FA5}">
                      <a16:colId xmlns:a16="http://schemas.microsoft.com/office/drawing/2014/main" val="3224691554"/>
                    </a:ext>
                  </a:extLst>
                </a:gridCol>
                <a:gridCol w="1511254">
                  <a:extLst>
                    <a:ext uri="{9D8B030D-6E8A-4147-A177-3AD203B41FA5}">
                      <a16:colId xmlns:a16="http://schemas.microsoft.com/office/drawing/2014/main" val="4053285992"/>
                    </a:ext>
                  </a:extLst>
                </a:gridCol>
              </a:tblGrid>
              <a:tr h="754224">
                <a:tc>
                  <a:txBody>
                    <a:bodyPr/>
                    <a:lstStyle/>
                    <a:p>
                      <a:pPr algn="l" fontAlgn="t"/>
                      <a:endParaRPr lang="zh-TW" altLang="en-US" sz="1500" dirty="0"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Extra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Large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≥992px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Extra large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≥1200px</a:t>
                      </a:r>
                    </a:p>
                  </a:txBody>
                  <a:tcPr marL="75422" marR="75422" marT="37711" marB="37711"/>
                </a:tc>
                <a:extLst>
                  <a:ext uri="{0D108BD9-81ED-4DB2-BD59-A6C34878D82A}">
                    <a16:rowId xmlns:a16="http://schemas.microsoft.com/office/drawing/2014/main" val="741544024"/>
                  </a:ext>
                </a:extLst>
              </a:tr>
              <a:tr h="30169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.container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540px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720px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960px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5422" marR="75422" marT="37711" marB="37711"/>
                </a:tc>
                <a:extLst>
                  <a:ext uri="{0D108BD9-81ED-4DB2-BD59-A6C34878D82A}">
                    <a16:rowId xmlns:a16="http://schemas.microsoft.com/office/drawing/2014/main" val="3995269582"/>
                  </a:ext>
                </a:extLst>
              </a:tr>
              <a:tr h="52795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.container-sm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 dirty="0">
                          <a:effectLst/>
                        </a:rPr>
                        <a:t>100%</a:t>
                      </a:r>
                      <a:endParaRPr lang="en-US" altLang="zh-TW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540px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960px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1140px</a:t>
                      </a:r>
                    </a:p>
                  </a:txBody>
                  <a:tcPr marL="75422" marR="75422" marT="37711" marB="37711"/>
                </a:tc>
                <a:extLst>
                  <a:ext uri="{0D108BD9-81ED-4DB2-BD59-A6C34878D82A}">
                    <a16:rowId xmlns:a16="http://schemas.microsoft.com/office/drawing/2014/main" val="1005507923"/>
                  </a:ext>
                </a:extLst>
              </a:tr>
              <a:tr h="52795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.container-md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1140px</a:t>
                      </a:r>
                    </a:p>
                  </a:txBody>
                  <a:tcPr marL="75422" marR="75422" marT="37711" marB="37711"/>
                </a:tc>
                <a:extLst>
                  <a:ext uri="{0D108BD9-81ED-4DB2-BD59-A6C34878D82A}">
                    <a16:rowId xmlns:a16="http://schemas.microsoft.com/office/drawing/2014/main" val="879236394"/>
                  </a:ext>
                </a:extLst>
              </a:tr>
              <a:tr h="52795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.container-lg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1140px</a:t>
                      </a:r>
                    </a:p>
                  </a:txBody>
                  <a:tcPr marL="75422" marR="75422" marT="37711" marB="37711"/>
                </a:tc>
                <a:extLst>
                  <a:ext uri="{0D108BD9-81ED-4DB2-BD59-A6C34878D82A}">
                    <a16:rowId xmlns:a16="http://schemas.microsoft.com/office/drawing/2014/main" val="146399559"/>
                  </a:ext>
                </a:extLst>
              </a:tr>
              <a:tr h="52795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.container-xl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1140px</a:t>
                      </a:r>
                    </a:p>
                  </a:txBody>
                  <a:tcPr marL="75422" marR="75422" marT="37711" marB="37711"/>
                </a:tc>
                <a:extLst>
                  <a:ext uri="{0D108BD9-81ED-4DB2-BD59-A6C34878D82A}">
                    <a16:rowId xmlns:a16="http://schemas.microsoft.com/office/drawing/2014/main" val="834127479"/>
                  </a:ext>
                </a:extLst>
              </a:tr>
              <a:tr h="52795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.container-fluid</a:t>
                      </a: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>
                          <a:effectLst/>
                        </a:rPr>
                        <a:t>100%</a:t>
                      </a:r>
                      <a:endParaRPr lang="en-US" altLang="zh-TW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500" dirty="0">
                          <a:effectLst/>
                        </a:rPr>
                        <a:t>100%</a:t>
                      </a:r>
                      <a:endParaRPr lang="en-US" altLang="zh-TW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5422" marR="75422" marT="37711" marB="37711"/>
                </a:tc>
                <a:extLst>
                  <a:ext uri="{0D108BD9-81ED-4DB2-BD59-A6C34878D82A}">
                    <a16:rowId xmlns:a16="http://schemas.microsoft.com/office/drawing/2014/main" val="3644014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75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41E8A-2FB7-4585-80D5-ADBEDE5B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網格系統（</a:t>
            </a:r>
            <a:r>
              <a:rPr lang="en-US" altLang="zh-TW" dirty="0"/>
              <a:t>Grid System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846903-779C-42D3-80A5-1CBCE0B3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4A9D388-7784-4FE1-846A-3A4B2092910A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FEAA239-1D50-4D49-92A4-D9DEF9ED576D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container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row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col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  </a:t>
              </a:r>
              <a:r>
                <a:rPr lang="en-US" altLang="zh-TW" dirty="0">
                  <a:solidFill>
                    <a:schemeClr val="tx1"/>
                  </a:solidFill>
                </a:rPr>
                <a:t>One of three columns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col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  </a:t>
              </a:r>
              <a:r>
                <a:rPr lang="en-US" altLang="zh-TW" dirty="0">
                  <a:solidFill>
                    <a:schemeClr val="tx1"/>
                  </a:solidFill>
                </a:rPr>
                <a:t>One of three columns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col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  </a:t>
              </a:r>
              <a:r>
                <a:rPr lang="en-US" altLang="zh-TW" dirty="0">
                  <a:solidFill>
                    <a:schemeClr val="tx1"/>
                  </a:solidFill>
                </a:rPr>
                <a:t>One of three columns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endParaRPr lang="en-US" altLang="zh-TW" dirty="0">
                <a:solidFill>
                  <a:srgbClr val="00B0F0"/>
                </a:solidFill>
              </a:endParaRPr>
            </a:p>
            <a:p>
              <a:endParaRPr lang="en-US" altLang="zh-TW" dirty="0">
                <a:solidFill>
                  <a:srgbClr val="00B0F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1F9BDE-A125-4664-9B0A-20B035CF2DE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8B7D686B-D27F-40C5-94EF-24AA576D4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r>
              <a:rPr lang="zh-TW" altLang="en-US" dirty="0"/>
              <a:t>跟 </a:t>
            </a:r>
            <a:r>
              <a:rPr lang="en-US" altLang="zh-TW" dirty="0"/>
              <a:t>CSS </a:t>
            </a:r>
            <a:r>
              <a:rPr lang="zh-TW" altLang="en-US" dirty="0"/>
              <a:t>的 </a:t>
            </a:r>
            <a:r>
              <a:rPr lang="en-US" altLang="zh-TW" dirty="0"/>
              <a:t>Grid </a:t>
            </a:r>
            <a:r>
              <a:rPr lang="zh-TW" altLang="en-US" dirty="0"/>
              <a:t>不一樣</a:t>
            </a:r>
            <a:endParaRPr lang="en-US" altLang="zh-TW" dirty="0"/>
          </a:p>
          <a:p>
            <a:r>
              <a:rPr lang="en-US" altLang="zh-TW" dirty="0"/>
              <a:t>container </a:t>
            </a:r>
            <a:r>
              <a:rPr lang="zh-TW" altLang="en-US" dirty="0"/>
              <a:t>→ </a:t>
            </a:r>
            <a:r>
              <a:rPr lang="en-US" altLang="zh-TW" dirty="0"/>
              <a:t>row </a:t>
            </a:r>
            <a:r>
              <a:rPr lang="zh-TW" altLang="en-US" dirty="0"/>
              <a:t>→ </a:t>
            </a:r>
            <a:r>
              <a:rPr lang="en-US" altLang="zh-TW" dirty="0"/>
              <a:t>col</a:t>
            </a:r>
          </a:p>
          <a:p>
            <a:r>
              <a:rPr lang="zh-TW" altLang="en-US" dirty="0"/>
              <a:t>等寬：</a:t>
            </a:r>
            <a:r>
              <a:rPr lang="en-US" altLang="zh-TW" dirty="0"/>
              <a:t>col</a:t>
            </a:r>
            <a:br>
              <a:rPr lang="en-US" altLang="zh-TW" dirty="0"/>
            </a:br>
            <a:r>
              <a:rPr lang="zh-TW" altLang="en-US" dirty="0"/>
              <a:t>指定寬度：</a:t>
            </a:r>
            <a:r>
              <a:rPr lang="en-US" altLang="zh-TW" dirty="0"/>
              <a:t>col-1 ~ col-12</a:t>
            </a:r>
          </a:p>
          <a:p>
            <a:r>
              <a:rPr lang="zh-TW" altLang="en-US" dirty="0">
                <a:hlinkClick r:id="rId3"/>
              </a:rPr>
              <a:t>https://getbootstrap.com/docs/4.5/layout/grid/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672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1147B-F827-4839-834B-46E8FF3B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2B90C-B9E9-4CC1-8492-2BDFFFAA9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還記得 </a:t>
            </a:r>
            <a:r>
              <a:rPr lang="en-US" altLang="zh-TW" dirty="0"/>
              <a:t>Flex </a:t>
            </a:r>
            <a:r>
              <a:rPr lang="zh-TW" altLang="en-US" dirty="0"/>
              <a:t>嗎？就是 </a:t>
            </a:r>
            <a:r>
              <a:rPr lang="en-US" altLang="zh-TW" dirty="0"/>
              <a:t>CSS </a:t>
            </a:r>
            <a:r>
              <a:rPr lang="zh-TW" altLang="en-US" dirty="0"/>
              <a:t>那個 </a:t>
            </a:r>
            <a:r>
              <a:rPr lang="en-US" altLang="zh-TW" dirty="0"/>
              <a:t>Flex</a:t>
            </a:r>
          </a:p>
          <a:p>
            <a:r>
              <a:rPr lang="en-US" altLang="zh-TW" dirty="0"/>
              <a:t>Bootstrap </a:t>
            </a:r>
            <a:r>
              <a:rPr lang="zh-TW" altLang="en-US" dirty="0"/>
              <a:t>把各種屬性定義成方便的 </a:t>
            </a:r>
            <a:r>
              <a:rPr lang="en-US" altLang="zh-TW" dirty="0"/>
              <a:t>class </a:t>
            </a:r>
            <a:r>
              <a:rPr lang="zh-TW" altLang="en-US" dirty="0"/>
              <a:t>囉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https://getbootstrap.com/docs/4.5/utilities/flex/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9B2531-55B6-4F1C-A4F9-5D7B0267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53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8D68DEE-ED6D-42E3-A369-590945B24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Component</a:t>
            </a:r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2144D7AE-A659-4055-BFCE-68B7DE4E7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元件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3EC253-4443-499E-A560-53F5648C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05128-C3E3-46DC-9EA6-7B0B3CDC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元件（</a:t>
            </a:r>
            <a:r>
              <a:rPr lang="en-US" altLang="zh-TW" dirty="0"/>
              <a:t>Component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C8FFD8-FF4E-47A8-B8D3-D1BFFBE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hlinkClick r:id="rId2"/>
              </a:rPr>
              <a:t>Typography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Alerts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Cards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Images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Buttons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Tables</a:t>
            </a:r>
            <a:endParaRPr lang="en-US" altLang="zh-TW" dirty="0"/>
          </a:p>
          <a:p>
            <a:r>
              <a:rPr lang="en-US" altLang="zh-TW" dirty="0"/>
              <a:t>…</a:t>
            </a:r>
            <a:r>
              <a:rPr lang="zh-TW" altLang="en-US" dirty="0"/>
              <a:t>還有</a:t>
            </a:r>
            <a:r>
              <a:rPr lang="zh-TW" altLang="en-US" dirty="0">
                <a:hlinkClick r:id="rId8"/>
              </a:rPr>
              <a:t>很多很多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8CD62C-BA77-466C-8C8F-9643F16A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73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A0D5D-979D-42A6-96D4-01E6BAF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EF9C3-28D9-43BA-AB4A-9691259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將「</a:t>
            </a:r>
            <a:r>
              <a:rPr lang="en-US" altLang="zh-TW" dirty="0"/>
              <a:t>Lab_06.html</a:t>
            </a:r>
            <a:r>
              <a:rPr lang="zh-TW" altLang="en-US" dirty="0"/>
              <a:t>」複製出另一份「</a:t>
            </a:r>
            <a:r>
              <a:rPr lang="en-US" altLang="zh-TW" dirty="0"/>
              <a:t>Lab_07.html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上次已經規劃了「頁面中有課表」的系統介面看起來的樣子</a:t>
            </a:r>
            <a:endParaRPr lang="en-US" altLang="zh-TW" dirty="0"/>
          </a:p>
          <a:p>
            <a:r>
              <a:rPr lang="zh-TW" altLang="en-US" dirty="0"/>
              <a:t>請試著利用 </a:t>
            </a:r>
            <a:r>
              <a:rPr lang="en-US" altLang="zh-TW" dirty="0"/>
              <a:t>Bootstrap </a:t>
            </a:r>
            <a:r>
              <a:rPr lang="zh-TW" altLang="en-US" dirty="0"/>
              <a:t>重新完成排版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7C624-E465-48E5-967A-C2A2A1DE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RWD</a:t>
            </a:r>
          </a:p>
          <a:p>
            <a:r>
              <a:rPr lang="en-US" altLang="zh-TW" sz="2400" dirty="0"/>
              <a:t>Bootstrap</a:t>
            </a:r>
          </a:p>
          <a:p>
            <a:r>
              <a:rPr lang="en-US" altLang="zh-TW" sz="2400" dirty="0"/>
              <a:t>CDN</a:t>
            </a:r>
            <a:endParaRPr lang="zh-TW" altLang="en-US" sz="2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Layout</a:t>
            </a:r>
          </a:p>
          <a:p>
            <a:r>
              <a:rPr lang="en-US" altLang="zh-TW" sz="2400" dirty="0"/>
              <a:t>Component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69159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Bootstrap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C24C5-C0D7-48FE-B80B-15A696C9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F07FC-A66A-4B44-A622-069F36D7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C000"/>
                </a:solidFill>
              </a:rPr>
              <a:t>C</a:t>
            </a:r>
            <a:r>
              <a:rPr lang="en-US" altLang="zh-TW" dirty="0"/>
              <a:t>ascading </a:t>
            </a:r>
            <a:r>
              <a:rPr lang="en-US" altLang="zh-TW" dirty="0">
                <a:solidFill>
                  <a:srgbClr val="FFC000"/>
                </a:solidFill>
              </a:rPr>
              <a:t>S</a:t>
            </a:r>
            <a:r>
              <a:rPr lang="en-US" altLang="zh-TW" dirty="0"/>
              <a:t>tyle </a:t>
            </a:r>
            <a:r>
              <a:rPr lang="en-US" altLang="zh-TW" dirty="0">
                <a:solidFill>
                  <a:srgbClr val="FFC000"/>
                </a:solidFill>
              </a:rPr>
              <a:t>S</a:t>
            </a:r>
            <a:r>
              <a:rPr lang="en-US" altLang="zh-TW" dirty="0"/>
              <a:t>heets</a:t>
            </a:r>
            <a:r>
              <a:rPr lang="zh-TW" altLang="en-US" dirty="0"/>
              <a:t>（階層式樣式表）</a:t>
            </a:r>
            <a:endParaRPr lang="en-US" altLang="zh-TW" dirty="0"/>
          </a:p>
          <a:p>
            <a:r>
              <a:rPr lang="zh-TW" altLang="en-US" dirty="0"/>
              <a:t>描述 </a:t>
            </a:r>
            <a:r>
              <a:rPr lang="en-US" altLang="zh-TW" dirty="0"/>
              <a:t>HTML</a:t>
            </a:r>
            <a:r>
              <a:rPr lang="zh-TW" altLang="en-US" dirty="0"/>
              <a:t> 文件的</a:t>
            </a:r>
            <a:r>
              <a:rPr lang="zh-TW" altLang="en-US" dirty="0">
                <a:solidFill>
                  <a:srgbClr val="FFC000"/>
                </a:solidFill>
              </a:rPr>
              <a:t>樣式</a:t>
            </a:r>
            <a:r>
              <a:rPr lang="zh-TW" altLang="en-US" dirty="0"/>
              <a:t>的語言</a:t>
            </a:r>
            <a:endParaRPr lang="en-US" altLang="zh-TW" dirty="0"/>
          </a:p>
          <a:p>
            <a:r>
              <a:rPr lang="zh-TW" altLang="en-US" dirty="0"/>
              <a:t>描述 </a:t>
            </a:r>
            <a:r>
              <a:rPr lang="en-US" altLang="zh-TW" dirty="0"/>
              <a:t>HTML</a:t>
            </a:r>
            <a:r>
              <a:rPr lang="zh-TW" altLang="en-US" dirty="0"/>
              <a:t> 元件該</a:t>
            </a:r>
            <a:r>
              <a:rPr lang="zh-TW" altLang="en-US" dirty="0">
                <a:solidFill>
                  <a:srgbClr val="FFC000"/>
                </a:solidFill>
              </a:rPr>
              <a:t>如何被顯示</a:t>
            </a:r>
            <a:r>
              <a:rPr lang="zh-TW" altLang="en-US" dirty="0"/>
              <a:t>在各種不同的裝置上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F47C47-DEB7-4111-8576-9DF82294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94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4E93B-8518-4727-A77A-4B521835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DEFB6-1149-4338-9B10-D7899592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fast, responsive sites with Bootstrap</a:t>
            </a:r>
          </a:p>
          <a:p>
            <a:pPr lvl="1"/>
            <a:r>
              <a:rPr lang="en-US" altLang="zh-TW" dirty="0">
                <a:effectLst/>
              </a:rPr>
              <a:t>Quickly design and customize responsive mobile-first sites with Bootstrap, the world’s most popular front-end open source toolkit, featuring Sass variables and </a:t>
            </a:r>
            <a:r>
              <a:rPr lang="en-US" altLang="zh-TW" dirty="0" err="1">
                <a:effectLst/>
              </a:rPr>
              <a:t>mixins</a:t>
            </a:r>
            <a:r>
              <a:rPr lang="en-US" altLang="zh-TW" dirty="0">
                <a:effectLst/>
              </a:rPr>
              <a:t>, responsive grid system, extensive prebuilt components, and powerful JavaScript plugins.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https://getbootstrap.com/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5571C6-E14A-46A5-AB5C-FADB7FAF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2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794DD-CF36-4B16-AF20-B3DCA4B4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響應式設計（</a:t>
            </a:r>
            <a:r>
              <a:rPr lang="en-US" altLang="zh-TW" dirty="0"/>
              <a:t>Responsive Web Design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02B743-ADEA-422F-8558-21B14FCF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使用不同解析度瀏覽網頁時，皆有合適的顯示方式</a:t>
            </a:r>
            <a:endParaRPr lang="en-US" altLang="zh-TW" dirty="0"/>
          </a:p>
          <a:p>
            <a:r>
              <a:rPr lang="zh-TW" altLang="en-US" dirty="0"/>
              <a:t>減少使用者進行縮放、平移、橫向捲動</a:t>
            </a:r>
            <a:endParaRPr lang="en-US" altLang="zh-TW" dirty="0"/>
          </a:p>
          <a:p>
            <a:r>
              <a:rPr lang="zh-TW" altLang="en-US" dirty="0"/>
              <a:t>省去針對不同裝置或解析度各別撰寫的麻煩和風險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49FE8D-872B-4B29-B749-C79B57FB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5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A5A68-B156-4B46-944D-B55553CE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Bootstrap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9347C-3A20-4510-853A-600EBAC9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>
                <a:hlinkClick r:id="rId2"/>
              </a:rPr>
              <a:t>Bootstrap </a:t>
            </a:r>
            <a:r>
              <a:rPr lang="zh-TW" altLang="en-US" dirty="0">
                <a:hlinkClick r:id="rId2"/>
              </a:rPr>
              <a:t>網站</a:t>
            </a:r>
            <a:r>
              <a:rPr lang="zh-TW" altLang="en-US" dirty="0"/>
              <a:t>，找到 </a:t>
            </a:r>
            <a:r>
              <a:rPr lang="en-US" altLang="zh-TW" dirty="0" err="1"/>
              <a:t>BootstrapCDN</a:t>
            </a:r>
            <a:r>
              <a:rPr lang="en-US" altLang="zh-TW" dirty="0"/>
              <a:t> </a:t>
            </a:r>
            <a:r>
              <a:rPr lang="zh-TW" altLang="en-US" dirty="0"/>
              <a:t>章節</a:t>
            </a:r>
            <a:endParaRPr lang="en-US" altLang="zh-TW" dirty="0"/>
          </a:p>
          <a:p>
            <a:r>
              <a:rPr lang="zh-TW" altLang="en-US" dirty="0">
                <a:effectLst/>
              </a:rPr>
              <a:t>將 </a:t>
            </a:r>
            <a:r>
              <a:rPr lang="en-US" altLang="zh-TW" dirty="0">
                <a:effectLst/>
              </a:rPr>
              <a:t>CSS </a:t>
            </a:r>
            <a:r>
              <a:rPr lang="zh-TW" altLang="en-US" dirty="0">
                <a:effectLst/>
              </a:rPr>
              <a:t>部分插入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&lt;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head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&gt;&lt;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/head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&gt;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區段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將</a:t>
            </a:r>
            <a:r>
              <a:rPr lang="en-US" altLang="zh-TW" dirty="0">
                <a:effectLst/>
              </a:rPr>
              <a:t> JS </a:t>
            </a:r>
            <a:r>
              <a:rPr lang="zh-TW" altLang="en-US" dirty="0">
                <a:effectLst/>
              </a:rPr>
              <a:t>部分插入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&lt;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/body</a:t>
            </a:r>
            <a:r>
              <a:rPr lang="en-US" altLang="zh-TW" dirty="0">
                <a:solidFill>
                  <a:srgbClr val="00B0F0"/>
                </a:solidFill>
                <a:effectLst/>
              </a:rPr>
              <a:t>&gt;</a:t>
            </a:r>
            <a:r>
              <a:rPr lang="zh-TW" altLang="en-US" dirty="0">
                <a:effectLst/>
              </a:rPr>
              <a:t> 之前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B61FCB-E115-4F0A-9131-7818687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05693B-231D-4C23-B5B8-B840597B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32" y="3808302"/>
            <a:ext cx="9894886" cy="29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65192-7663-4DCF-A5F7-48C5ADA7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5688A-B8DF-4A0F-A755-17BD6EBF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https://getbootstrap.com/docs/4.5/getting-started/introduction/#starter-template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248134-53D8-4903-904E-C0A86D2C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31C34A-DD87-43A4-B886-DA21ED86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82" y="3066092"/>
            <a:ext cx="5638636" cy="35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AC0E7-9B06-4503-B1EF-5EC0DDF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80237-B6EE-422D-80F4-3E3E82FA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進入文件頁面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https://getbootstrap.com/docs/4.5/</a:t>
            </a:r>
            <a:endParaRPr lang="en-US" altLang="zh-TW" dirty="0"/>
          </a:p>
          <a:p>
            <a:r>
              <a:rPr lang="zh-TW" altLang="en-US" dirty="0"/>
              <a:t>找到想要用的元件</a:t>
            </a:r>
            <a:endParaRPr lang="en-US" altLang="zh-TW" dirty="0"/>
          </a:p>
          <a:p>
            <a:r>
              <a:rPr lang="zh-TW" altLang="en-US" dirty="0"/>
              <a:t>複製＆修改</a:t>
            </a:r>
            <a:endParaRPr lang="en-US" altLang="zh-TW" dirty="0"/>
          </a:p>
          <a:p>
            <a:r>
              <a:rPr lang="zh-TW" altLang="en-US" dirty="0"/>
              <a:t>然後就</a:t>
            </a:r>
            <a:r>
              <a:rPr lang="en-US" altLang="zh-TW" dirty="0"/>
              <a:t>…</a:t>
            </a:r>
            <a:r>
              <a:rPr lang="zh-TW" altLang="en-US" dirty="0"/>
              <a:t>完成</a:t>
            </a:r>
            <a:r>
              <a:rPr lang="en-US" altLang="zh-TW" dirty="0"/>
              <a:t>✧◝(⁰▿⁰)◜✧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4DCC2E-C7AF-4774-98CB-4008B07D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4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380C9D0-10D5-4967-951C-05904F5FC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222E009E-2C3D-4351-9186-B701EB931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排版與佈局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519868-3902-4340-B141-4481692C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6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864D5-2FC5-4499-A18E-E3AED608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容器（</a:t>
            </a:r>
            <a:r>
              <a:rPr lang="en-US" altLang="zh-TW" dirty="0"/>
              <a:t>Container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D76A6-0F60-4074-99F9-AB623B42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 </a:t>
            </a:r>
            <a:r>
              <a:rPr lang="zh-TW" altLang="en-US" dirty="0"/>
              <a:t>中，佈局的基本元素</a:t>
            </a:r>
            <a:endParaRPr lang="en-US" altLang="zh-TW" dirty="0"/>
          </a:p>
          <a:p>
            <a:r>
              <a:rPr lang="zh-TW" altLang="en-US" dirty="0"/>
              <a:t>使用網格系統（</a:t>
            </a:r>
            <a:r>
              <a:rPr lang="en-US" altLang="zh-TW" dirty="0"/>
              <a:t>Grid System</a:t>
            </a:r>
            <a:r>
              <a:rPr lang="zh-TW" altLang="en-US" dirty="0"/>
              <a:t>）時的必備零件</a:t>
            </a:r>
            <a:endParaRPr lang="en-US" altLang="zh-TW" dirty="0"/>
          </a:p>
          <a:p>
            <a:r>
              <a:rPr lang="zh-TW" altLang="en-US" dirty="0"/>
              <a:t>可以巢狀定義容易，但通常不會這麼做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DC3038-791D-4573-8D23-51E818B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2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8525</TotalTime>
  <Words>662</Words>
  <Application>Microsoft Office PowerPoint</Application>
  <PresentationFormat>寬螢幕</PresentationFormat>
  <Paragraphs>159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Sauce Code Powerline</vt:lpstr>
      <vt:lpstr>Damask</vt:lpstr>
      <vt:lpstr>Bootstrap</vt:lpstr>
      <vt:lpstr>CSS</vt:lpstr>
      <vt:lpstr>Bootstrap</vt:lpstr>
      <vt:lpstr>響應式設計（Responsive Web Design）</vt:lpstr>
      <vt:lpstr>安裝 Bootstrap</vt:lpstr>
      <vt:lpstr>基礎樣板</vt:lpstr>
      <vt:lpstr>文件</vt:lpstr>
      <vt:lpstr>Layout</vt:lpstr>
      <vt:lpstr>容器（Container）</vt:lpstr>
      <vt:lpstr>容器（Container）</vt:lpstr>
      <vt:lpstr>各種容器</vt:lpstr>
      <vt:lpstr>網格系統（Grid System）</vt:lpstr>
      <vt:lpstr>Flex</vt:lpstr>
      <vt:lpstr>Component</vt:lpstr>
      <vt:lpstr>元件（Component）</vt:lpstr>
      <vt:lpstr>Lab 07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361</cp:revision>
  <dcterms:created xsi:type="dcterms:W3CDTF">2017-11-26T12:30:33Z</dcterms:created>
  <dcterms:modified xsi:type="dcterms:W3CDTF">2020-08-17T09:48:31Z</dcterms:modified>
</cp:coreProperties>
</file>