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9"/>
  </p:notesMasterIdLst>
  <p:sldIdLst>
    <p:sldId id="256" r:id="rId2"/>
    <p:sldId id="374" r:id="rId3"/>
    <p:sldId id="375" r:id="rId4"/>
    <p:sldId id="377" r:id="rId5"/>
    <p:sldId id="388" r:id="rId6"/>
    <p:sldId id="389" r:id="rId7"/>
    <p:sldId id="391" r:id="rId8"/>
    <p:sldId id="392" r:id="rId9"/>
    <p:sldId id="393" r:id="rId10"/>
    <p:sldId id="394" r:id="rId11"/>
    <p:sldId id="397" r:id="rId12"/>
    <p:sldId id="398" r:id="rId13"/>
    <p:sldId id="399" r:id="rId14"/>
    <p:sldId id="400" r:id="rId15"/>
    <p:sldId id="461" r:id="rId16"/>
    <p:sldId id="372" r:id="rId17"/>
    <p:sldId id="3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</p14:sldIdLst>
        </p14:section>
        <p14:section name="Font Awesome" id="{6218DA15-EC44-45CA-B287-3012CA1B94BB}">
          <p14:sldIdLst>
            <p14:sldId id="374"/>
          </p14:sldIdLst>
        </p14:section>
        <p14:section name="Install" id="{39A911F1-9DC3-4B98-AF95-181998E96FDA}">
          <p14:sldIdLst>
            <p14:sldId id="375"/>
          </p14:sldIdLst>
        </p14:section>
        <p14:section name="Documentation" id="{00B47E10-5B29-4B47-95F8-1FC940081F52}">
          <p14:sldIdLst>
            <p14:sldId id="377"/>
            <p14:sldId id="388"/>
            <p14:sldId id="389"/>
            <p14:sldId id="391"/>
            <p14:sldId id="392"/>
            <p14:sldId id="393"/>
            <p14:sldId id="394"/>
            <p14:sldId id="397"/>
            <p14:sldId id="398"/>
            <p14:sldId id="399"/>
            <p14:sldId id="400"/>
          </p14:sldIdLst>
        </p14:section>
        <p14:section name="Lab" id="{7AC6DF19-4144-461F-BEAF-AD4D341052BE}">
          <p14:sldIdLst>
            <p14:sldId id="461"/>
          </p14:sldIdLst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0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how-to-use/on-the-web/referencing-icons/basic-u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font-awes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" TargetMode="External"/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Font Awesome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1129650" y="2908006"/>
            <a:ext cx="9922049" cy="3340394"/>
            <a:chOff x="1220311" y="2780145"/>
            <a:chExt cx="9790545" cy="33403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09056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fa-ul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fa-li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fa-check-square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List icons can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fa-li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fa-check-square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be used to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fa-li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fa-spinner fa-pulse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replace bullets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fa-li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far fa-square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in lists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20"/>
            <a:ext cx="10353760" cy="10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在清單中使用圖示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39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旋轉＆翻轉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1129650" y="2908006"/>
            <a:ext cx="9922049" cy="3340394"/>
            <a:chOff x="1220311" y="2780145"/>
            <a:chExt cx="9790545" cy="33403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09056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fa-4x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fa-rotate-90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fa-rotate-180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fa-rotate-270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fa-flip-horizontal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fa-flip-vertical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fa-flip-both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20"/>
            <a:ext cx="10353760" cy="10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可指定圖示旋轉角度或翻轉方向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847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1129650" y="2908006"/>
            <a:ext cx="9922049" cy="3340394"/>
            <a:chOff x="1220311" y="2780145"/>
            <a:chExt cx="9790545" cy="33403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09056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fa-3x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fa-spinner fa-spin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fa-circle-notch fa-spin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fa-sync fa-spin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fa-cog fa-spin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fa-spinner fa-pulse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fa-stroopwafel fa-spin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20"/>
            <a:ext cx="10353760" cy="10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可令圖示以不同動畫方式呈現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629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1129650" y="2908006"/>
            <a:ext cx="9922049" cy="3340394"/>
            <a:chOff x="1220311" y="2780145"/>
            <a:chExt cx="9790545" cy="33403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09056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fa-stack fa-2x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fa-square fa-stack-2x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fab fa-twitter fa-stack-1x fa-inverse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fa-stack fa-2x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fa-circle fa-stack-2x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fa-flag fa-stack-1x fa-inverse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fa-stack fa-2x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fa-stack-1x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fa-ban fa-stack-2x" style="color:Tomato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20"/>
            <a:ext cx="10353760" cy="10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在同一的地方，堆疊多個圖示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50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6EF84-3B1B-4A0F-8040-CB9D36C0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更多更進階的用法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ED97F-1A6C-4194-A6F3-7D13626B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看文件吧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https://fontawesome.com/how-to-use/on-the-web/referencing-icons/basic-use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3CF7F1-85E1-4F6B-A09B-8D07824F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A0D5D-979D-42A6-96D4-01E6BA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EF9C3-28D9-43BA-AB4A-9691259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將「</a:t>
            </a:r>
            <a:r>
              <a:rPr lang="en-US" altLang="zh-TW" dirty="0"/>
              <a:t>Lab_07.html</a:t>
            </a:r>
            <a:r>
              <a:rPr lang="zh-TW" altLang="en-US" dirty="0"/>
              <a:t>」複製出另一份「</a:t>
            </a:r>
            <a:r>
              <a:rPr lang="en-US" altLang="zh-TW" dirty="0"/>
              <a:t>Lab_08.html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請試著利用 </a:t>
            </a:r>
            <a:r>
              <a:rPr lang="en-US" altLang="zh-TW" dirty="0" err="1"/>
              <a:t>FontAwesome</a:t>
            </a:r>
            <a:r>
              <a:rPr lang="en-US" altLang="zh-TW" dirty="0"/>
              <a:t> </a:t>
            </a:r>
            <a:r>
              <a:rPr lang="zh-TW" altLang="en-US"/>
              <a:t>為頁面加些圖示作為點綴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7C624-E465-48E5-967A-C2A2A1DE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Font Awesome</a:t>
            </a:r>
          </a:p>
          <a:p>
            <a:r>
              <a:rPr lang="en-US" altLang="zh-TW" sz="2400" dirty="0"/>
              <a:t>CDN</a:t>
            </a:r>
            <a:endParaRPr lang="zh-TW" altLang="en-US" sz="2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尺寸</a:t>
            </a:r>
            <a:endParaRPr lang="en-US" altLang="zh-TW" sz="1800" dirty="0"/>
          </a:p>
          <a:p>
            <a:r>
              <a:rPr lang="zh-TW" altLang="en-US" sz="1800" dirty="0"/>
              <a:t>等寬</a:t>
            </a:r>
            <a:endParaRPr lang="en-US" altLang="zh-TW" sz="1800" dirty="0"/>
          </a:p>
          <a:p>
            <a:r>
              <a:rPr lang="zh-TW" altLang="en-US" sz="1800" dirty="0"/>
              <a:t>清單</a:t>
            </a:r>
            <a:endParaRPr lang="en-US" altLang="zh-TW" sz="1800" dirty="0"/>
          </a:p>
          <a:p>
            <a:r>
              <a:rPr lang="zh-TW" altLang="en-US" sz="1800" dirty="0"/>
              <a:t>旋轉＆翻轉</a:t>
            </a:r>
            <a:endParaRPr lang="en-US" altLang="zh-TW" sz="1800" dirty="0"/>
          </a:p>
          <a:p>
            <a:r>
              <a:rPr lang="zh-TW" altLang="en-US" sz="1800" dirty="0"/>
              <a:t>動畫</a:t>
            </a:r>
            <a:endParaRPr lang="en-US" altLang="zh-TW" sz="1800" dirty="0"/>
          </a:p>
          <a:p>
            <a:r>
              <a:rPr lang="zh-TW" altLang="en-US" sz="1800" dirty="0"/>
              <a:t>堆疊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Font Awesome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4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E93B-8518-4727-A77A-4B521835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 Awesome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DEFB6-1149-4338-9B10-D7899592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Get vector icons and social logos on your website with Font Awesome, the web's most popular icon set and toolkit.</a:t>
            </a:r>
          </a:p>
          <a:p>
            <a:r>
              <a:rPr lang="en-US" altLang="zh-TW" dirty="0">
                <a:hlinkClick r:id="rId2"/>
              </a:rPr>
              <a:t>https://fontawesome.com/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571C6-E14A-46A5-AB5C-FADB7FAF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A5A68-B156-4B46-944D-B55553CE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Font Awesome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9347C-3A20-4510-853A-600EBAC9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目前版本，官方不再提供免費 </a:t>
            </a:r>
            <a:r>
              <a:rPr lang="en-US" altLang="zh-TW" dirty="0"/>
              <a:t>CDN</a:t>
            </a:r>
          </a:p>
          <a:p>
            <a:r>
              <a:rPr lang="zh-TW" altLang="en-US" dirty="0"/>
              <a:t>使用 </a:t>
            </a:r>
            <a:r>
              <a:rPr lang="en-US" altLang="zh-TW" dirty="0" err="1"/>
              <a:t>cdnjs</a:t>
            </a:r>
            <a:r>
              <a:rPr lang="en-US" altLang="zh-TW" dirty="0"/>
              <a:t> </a:t>
            </a:r>
            <a:r>
              <a:rPr lang="zh-TW" altLang="en-US" dirty="0"/>
              <a:t>提供的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https://cdnjs.com/libraries/font-awesome</a:t>
            </a:r>
            <a:endParaRPr lang="en-US" altLang="zh-TW" dirty="0"/>
          </a:p>
          <a:p>
            <a:r>
              <a:rPr lang="zh-TW" altLang="en-US" dirty="0">
                <a:effectLst/>
              </a:rPr>
              <a:t>對 </a:t>
            </a:r>
            <a:r>
              <a:rPr lang="en-US" altLang="zh-TW" dirty="0">
                <a:effectLst/>
              </a:rPr>
              <a:t>all.min.css </a:t>
            </a:r>
            <a:r>
              <a:rPr lang="zh-TW" altLang="en-US" dirty="0">
                <a:effectLst/>
              </a:rPr>
              <a:t>複製標籤，插入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head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/head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區段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對 </a:t>
            </a:r>
            <a:r>
              <a:rPr lang="en-US" altLang="zh-TW" dirty="0">
                <a:effectLst/>
              </a:rPr>
              <a:t>all.min.js </a:t>
            </a:r>
            <a:r>
              <a:rPr lang="zh-TW" altLang="en-US" dirty="0">
                <a:effectLst/>
              </a:rPr>
              <a:t>複製標籤，插入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/body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</a:t>
            </a:r>
            <a:r>
              <a:rPr lang="zh-TW" altLang="en-US" dirty="0">
                <a:effectLst/>
              </a:rPr>
              <a:t> 之前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B61FCB-E115-4F0A-9131-7818687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04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AC0E7-9B06-4503-B1EF-5EC0DDF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基本使用方式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80237-B6EE-422D-80F4-3E3E82FA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進入網站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https://fontawesome.com/</a:t>
            </a:r>
            <a:endParaRPr lang="en-US" altLang="zh-TW" dirty="0">
              <a:hlinkClick r:id="rId3"/>
            </a:endParaRPr>
          </a:p>
          <a:p>
            <a:r>
              <a:rPr lang="zh-TW" altLang="en-US" dirty="0"/>
              <a:t>點擊 </a:t>
            </a:r>
            <a:r>
              <a:rPr lang="en-US" altLang="zh-TW" dirty="0"/>
              <a:t>Icons </a:t>
            </a:r>
            <a:r>
              <a:rPr lang="zh-TW" altLang="en-US" dirty="0"/>
              <a:t>進入圖示頁面</a:t>
            </a:r>
            <a:endParaRPr lang="en-US" altLang="zh-TW" dirty="0"/>
          </a:p>
          <a:p>
            <a:r>
              <a:rPr lang="zh-TW" altLang="en-US" dirty="0"/>
              <a:t>選擇想使用的圖示，</a:t>
            </a:r>
            <a:br>
              <a:rPr lang="en-US" altLang="zh-TW" dirty="0"/>
            </a:br>
            <a:r>
              <a:rPr lang="zh-TW" altLang="en-US" dirty="0"/>
              <a:t>進入單獨頁面</a:t>
            </a:r>
            <a:endParaRPr lang="en-US" altLang="zh-TW" dirty="0"/>
          </a:p>
          <a:p>
            <a:r>
              <a:rPr lang="zh-TW" altLang="en-US" dirty="0"/>
              <a:t>複製 </a:t>
            </a:r>
            <a:r>
              <a:rPr lang="en-US" altLang="zh-TW" dirty="0"/>
              <a:t>HTML</a:t>
            </a:r>
          </a:p>
          <a:p>
            <a:r>
              <a:rPr lang="zh-TW" altLang="en-US" dirty="0"/>
              <a:t>到想使用的地方貼上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4DCC2E-C7AF-4774-98CB-4008B07D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73B70A-D76C-45FF-8F75-DE27C833B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66" y="4164476"/>
            <a:ext cx="1343025" cy="962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5A3B33-6043-44D4-9748-1A7BFBE9F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789" y="2096064"/>
            <a:ext cx="6445405" cy="347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0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D31AD-ED45-4554-90AD-C56394EC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&gt;&lt;/</a:t>
            </a:r>
            <a:r>
              <a:rPr lang="en-US" altLang="zh-TW" dirty="0" err="1"/>
              <a:t>i</a:t>
            </a:r>
            <a:r>
              <a:rPr lang="en-US" altLang="zh-TW" dirty="0"/>
              <a:t>&gt; </a:t>
            </a:r>
            <a:r>
              <a:rPr lang="zh-TW" altLang="en-US" dirty="0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8AE47-1379-4D2B-8B98-F59EAC77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&gt;&lt;/</a:t>
            </a:r>
            <a:r>
              <a:rPr lang="en-US" altLang="zh-TW" dirty="0" err="1"/>
              <a:t>i</a:t>
            </a:r>
            <a:r>
              <a:rPr lang="en-US" altLang="zh-TW" dirty="0"/>
              <a:t>&gt; </a:t>
            </a:r>
            <a:r>
              <a:rPr lang="zh-TW" altLang="en-US" dirty="0"/>
              <a:t>標籤搭配 </a:t>
            </a:r>
            <a:r>
              <a:rPr lang="en-US" altLang="zh-TW" dirty="0"/>
              <a:t>CSS</a:t>
            </a:r>
          </a:p>
          <a:p>
            <a:r>
              <a:rPr lang="zh-TW" altLang="en-US" dirty="0"/>
              <a:t>為了簡短</a:t>
            </a:r>
            <a:endParaRPr lang="en-US" altLang="zh-TW" dirty="0"/>
          </a:p>
          <a:p>
            <a:r>
              <a:rPr lang="zh-TW" altLang="en-US" dirty="0"/>
              <a:t>且因為一般情況斜體會用 </a:t>
            </a:r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&gt;&lt;/</a:t>
            </a:r>
            <a:r>
              <a:rPr lang="en-US" altLang="zh-TW" dirty="0" err="1"/>
              <a:t>em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不過如果不想，也可以用 </a:t>
            </a:r>
            <a:r>
              <a:rPr lang="en-US" altLang="zh-TW" dirty="0"/>
              <a:t>&lt;span&gt;&lt;/span&gt; </a:t>
            </a:r>
            <a:r>
              <a:rPr lang="zh-TW" altLang="en-US" dirty="0"/>
              <a:t>來使用圖示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DF9EDE-165C-448A-A2E9-D9F5259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4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i</a:t>
              </a:r>
              <a:r>
                <a:rPr lang="it-IT" altLang="zh-TW" dirty="0">
                  <a:solidFill>
                    <a:srgbClr val="00B0F0"/>
                  </a:solidFill>
                </a:rPr>
                <a:t> </a:t>
              </a:r>
              <a:r>
                <a:rPr lang="it-IT" altLang="zh-TW" dirty="0">
                  <a:solidFill>
                    <a:srgbClr val="FF0000"/>
                  </a:solidFill>
                </a:rPr>
                <a:t>class="</a:t>
              </a:r>
              <a:r>
                <a:rPr lang="it-IT" altLang="zh-TW" dirty="0">
                  <a:solidFill>
                    <a:srgbClr val="92D050"/>
                  </a:solidFill>
                </a:rPr>
                <a:t>fas fa-camera</a:t>
              </a:r>
              <a:r>
                <a:rPr lang="it-IT" altLang="zh-TW" dirty="0">
                  <a:solidFill>
                    <a:srgbClr val="FF0000"/>
                  </a:solidFill>
                </a:rPr>
                <a:t>"</a:t>
              </a:r>
              <a:r>
                <a:rPr lang="it-IT" altLang="zh-TW" dirty="0">
                  <a:solidFill>
                    <a:srgbClr val="00B0F0"/>
                  </a:solidFill>
                </a:rPr>
                <a:t>&gt;&lt;</a:t>
              </a:r>
              <a:r>
                <a:rPr lang="it-IT" altLang="zh-TW" dirty="0">
                  <a:solidFill>
                    <a:srgbClr val="FFC000"/>
                  </a:solidFill>
                </a:rPr>
                <a:t>/i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19"/>
            <a:ext cx="5106004" cy="370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 </a:t>
            </a:r>
            <a:r>
              <a:rPr lang="en-US" altLang="zh-TW" dirty="0"/>
              <a:t>class </a:t>
            </a:r>
            <a:r>
              <a:rPr lang="zh-TW" altLang="en-US" dirty="0"/>
              <a:t>定義</a:t>
            </a:r>
            <a:endParaRPr lang="en-US" altLang="zh-TW" dirty="0"/>
          </a:p>
          <a:p>
            <a:r>
              <a:rPr lang="zh-TW" altLang="en-US" dirty="0"/>
              <a:t>風格前綴</a:t>
            </a:r>
            <a:endParaRPr lang="en-US" altLang="zh-TW" dirty="0"/>
          </a:p>
          <a:p>
            <a:pPr lvl="1"/>
            <a:r>
              <a:rPr lang="en-US" altLang="zh-TW" dirty="0" err="1"/>
              <a:t>fas</a:t>
            </a:r>
            <a:r>
              <a:rPr lang="zh-TW" altLang="en-US" dirty="0"/>
              <a:t>、</a:t>
            </a:r>
            <a:r>
              <a:rPr lang="en-US" altLang="zh-TW" dirty="0"/>
              <a:t>far</a:t>
            </a:r>
            <a:r>
              <a:rPr lang="zh-TW" altLang="en-US" dirty="0"/>
              <a:t>、</a:t>
            </a:r>
            <a:r>
              <a:rPr lang="en-US" altLang="zh-TW" dirty="0" err="1"/>
              <a:t>fal</a:t>
            </a:r>
            <a:r>
              <a:rPr lang="zh-TW" altLang="en-US" dirty="0"/>
              <a:t>、</a:t>
            </a:r>
            <a:r>
              <a:rPr lang="en-US" altLang="zh-TW" dirty="0"/>
              <a:t>fad</a:t>
            </a:r>
            <a:r>
              <a:rPr lang="zh-TW" altLang="en-US" dirty="0"/>
              <a:t>、</a:t>
            </a:r>
            <a:r>
              <a:rPr lang="en-US" altLang="zh-TW" dirty="0"/>
              <a:t>fab</a:t>
            </a:r>
          </a:p>
          <a:p>
            <a:r>
              <a:rPr lang="zh-TW" altLang="en-US" dirty="0"/>
              <a:t>圖示名稱</a:t>
            </a:r>
            <a:endParaRPr lang="en-US" altLang="zh-TW" dirty="0"/>
          </a:p>
          <a:p>
            <a:pPr lvl="1"/>
            <a:r>
              <a:rPr lang="en-US" altLang="zh-TW" dirty="0"/>
              <a:t>fa-camera</a:t>
            </a:r>
          </a:p>
        </p:txBody>
      </p:sp>
    </p:spTree>
    <p:extLst>
      <p:ext uri="{BB962C8B-B14F-4D97-AF65-F5344CB8AC3E}">
        <p14:creationId xmlns:p14="http://schemas.microsoft.com/office/powerpoint/2010/main" val="7094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font-size: 3em; color: Tomato;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endParaRPr lang="it-IT" altLang="zh-TW" sz="1600" dirty="0">
                <a:solidFill>
                  <a:srgbClr val="00B0F0"/>
                </a:solidFill>
              </a:endParaRP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font-size: 48px; color: Dodgerblue;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endParaRPr lang="it-IT" altLang="zh-TW" sz="1600" dirty="0">
                <a:solidFill>
                  <a:srgbClr val="00B0F0"/>
                </a:solidFill>
              </a:endParaRP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font-size: 3rem;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color: Mediumslateblue;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/span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19"/>
            <a:ext cx="5106004" cy="370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如同一般文字</a:t>
            </a:r>
            <a:endParaRPr lang="en-US" altLang="zh-TW" dirty="0"/>
          </a:p>
          <a:p>
            <a:r>
              <a:rPr lang="zh-TW" altLang="en-US" dirty="0"/>
              <a:t>直接使用 </a:t>
            </a:r>
            <a:r>
              <a:rPr lang="en-US" altLang="zh-TW" dirty="0"/>
              <a:t>CSS </a:t>
            </a:r>
            <a:r>
              <a:rPr lang="zh-TW" altLang="en-US" dirty="0"/>
              <a:t>調整顯示樣式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336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尺寸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font-size: 24px;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fa-xs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fa-sm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fa-lg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fa-2x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fa-3x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fa-5x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fa-7x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fa-camera fa-10x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19"/>
            <a:ext cx="5106004" cy="370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可調整相對尺寸</a:t>
            </a:r>
            <a:endParaRPr lang="en-US" altLang="zh-TW" dirty="0"/>
          </a:p>
          <a:p>
            <a:r>
              <a:rPr lang="zh-TW" altLang="en-US" dirty="0"/>
              <a:t>受文字尺寸影響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660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3BE7-6068-4F1D-960A-D5E0684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3EDB7-B587-4B64-992D-6D4B671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FDFB30-49E7-4594-A03E-9F3AF2D9A5DA}"/>
              </a:ext>
            </a:extLst>
          </p:cNvPr>
          <p:cNvGrpSpPr/>
          <p:nvPr/>
        </p:nvGrpSpPr>
        <p:grpSpPr>
          <a:xfrm>
            <a:off x="1129650" y="2908006"/>
            <a:ext cx="9922049" cy="3340394"/>
            <a:chOff x="1220311" y="2780145"/>
            <a:chExt cx="9790545" cy="33403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95234-6A07-41DD-9382-8081FB0C816A}"/>
                </a:ext>
              </a:extLst>
            </p:cNvPr>
            <p:cNvSpPr/>
            <p:nvPr/>
          </p:nvSpPr>
          <p:spPr>
            <a:xfrm>
              <a:off x="1220311" y="3029978"/>
              <a:ext cx="9790545" cy="309056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font-size: 2rem;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fa-skating fa-fw</a:t>
              </a:r>
              <a:r>
                <a:rPr lang="it-IT" altLang="zh-TW" sz="1600" dirty="0">
                  <a:solidFill>
                    <a:srgbClr val="FF0000"/>
                  </a:solidFill>
                </a:rPr>
                <a:t>" 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background:DodgerBlue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 </a:t>
              </a:r>
              <a:r>
                <a:rPr lang="it-IT" altLang="zh-TW" sz="1600" dirty="0">
                  <a:solidFill>
                    <a:schemeClr val="tx1"/>
                  </a:solidFill>
                </a:rPr>
                <a:t>Skating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fa-skiing fa-fw</a:t>
              </a:r>
              <a:r>
                <a:rPr lang="it-IT" altLang="zh-TW" sz="1600" dirty="0">
                  <a:solidFill>
                    <a:srgbClr val="FF0000"/>
                  </a:solidFill>
                </a:rPr>
                <a:t>" 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background:SkyBlue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 </a:t>
              </a:r>
              <a:r>
                <a:rPr lang="it-IT" altLang="zh-TW" sz="1600" dirty="0">
                  <a:solidFill>
                    <a:schemeClr val="tx1"/>
                  </a:solidFill>
                </a:rPr>
                <a:t>Skiing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fa-skiing-nordic fa-fw</a:t>
              </a:r>
              <a:r>
                <a:rPr lang="it-IT" altLang="zh-TW" sz="1600" dirty="0">
                  <a:solidFill>
                    <a:srgbClr val="FF0000"/>
                  </a:solidFill>
                </a:rPr>
                <a:t>" 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background:DodgerBlue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 </a:t>
              </a:r>
              <a:r>
                <a:rPr lang="it-IT" altLang="zh-TW" sz="1600" dirty="0">
                  <a:solidFill>
                    <a:schemeClr val="tx1"/>
                  </a:solidFill>
                </a:rPr>
                <a:t>Nordic Skiing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&lt;/div&gt;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fa-snowboarding fa-fw</a:t>
              </a:r>
              <a:r>
                <a:rPr lang="it-IT" altLang="zh-TW" sz="1600" dirty="0">
                  <a:solidFill>
                    <a:srgbClr val="FF0000"/>
                  </a:solidFill>
                </a:rPr>
                <a:t>" 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background:SkyBlue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 </a:t>
              </a:r>
              <a:r>
                <a:rPr lang="it-IT" altLang="zh-TW" sz="1600" dirty="0">
                  <a:solidFill>
                    <a:schemeClr val="tx1"/>
                  </a:solidFill>
                </a:rPr>
                <a:t>Snowboarding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&lt;/div&gt;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i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fas fa-snowplow fa-fw</a:t>
              </a:r>
              <a:r>
                <a:rPr lang="it-IT" altLang="zh-TW" sz="1600" dirty="0">
                  <a:solidFill>
                    <a:srgbClr val="FF0000"/>
                  </a:solidFill>
                </a:rPr>
                <a:t>" style="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background:DodgerBlue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 </a:t>
              </a:r>
              <a:r>
                <a:rPr lang="it-IT" altLang="zh-TW" sz="1600" dirty="0">
                  <a:solidFill>
                    <a:schemeClr val="tx1"/>
                  </a:solidFill>
                </a:rPr>
                <a:t>Snowplow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/div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8EC07-FA60-4F05-AB6E-5A4A4FDEF63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B40A3E9C-301B-4654-9E2A-C2B3B42AAA3B}"/>
              </a:ext>
            </a:extLst>
          </p:cNvPr>
          <p:cNvSpPr txBox="1">
            <a:spLocks/>
          </p:cNvSpPr>
          <p:nvPr/>
        </p:nvSpPr>
        <p:spPr>
          <a:xfrm>
            <a:off x="913795" y="2088320"/>
            <a:ext cx="10353760" cy="10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圖示的寬度不一，有時會需要相同寬度以協助排版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556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8561</TotalTime>
  <Words>1084</Words>
  <Application>Microsoft Office PowerPoint</Application>
  <PresentationFormat>寬螢幕</PresentationFormat>
  <Paragraphs>156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Sauce Code Powerline</vt:lpstr>
      <vt:lpstr>Damask</vt:lpstr>
      <vt:lpstr>Font Awesome</vt:lpstr>
      <vt:lpstr>Font Awesome</vt:lpstr>
      <vt:lpstr>安裝 Font Awesome</vt:lpstr>
      <vt:lpstr>基本使用方式</vt:lpstr>
      <vt:lpstr>使用 &lt;i&gt;&lt;/i&gt; 標籤</vt:lpstr>
      <vt:lpstr>標籤</vt:lpstr>
      <vt:lpstr>樣式</vt:lpstr>
      <vt:lpstr>尺寸</vt:lpstr>
      <vt:lpstr>等寬</vt:lpstr>
      <vt:lpstr>清單</vt:lpstr>
      <vt:lpstr>旋轉＆翻轉</vt:lpstr>
      <vt:lpstr>動畫</vt:lpstr>
      <vt:lpstr>堆疊</vt:lpstr>
      <vt:lpstr>更多更進階的用法</vt:lpstr>
      <vt:lpstr>Lab 08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371</cp:revision>
  <dcterms:created xsi:type="dcterms:W3CDTF">2017-11-26T12:30:33Z</dcterms:created>
  <dcterms:modified xsi:type="dcterms:W3CDTF">2020-08-17T09:49:23Z</dcterms:modified>
</cp:coreProperties>
</file>