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77"/>
  </p:notesMasterIdLst>
  <p:sldIdLst>
    <p:sldId id="256" r:id="rId2"/>
    <p:sldId id="373" r:id="rId3"/>
    <p:sldId id="374" r:id="rId4"/>
    <p:sldId id="375" r:id="rId5"/>
    <p:sldId id="325" r:id="rId6"/>
    <p:sldId id="388" r:id="rId7"/>
    <p:sldId id="410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411" r:id="rId16"/>
    <p:sldId id="387" r:id="rId17"/>
    <p:sldId id="389" r:id="rId18"/>
    <p:sldId id="390" r:id="rId19"/>
    <p:sldId id="391" r:id="rId20"/>
    <p:sldId id="393" r:id="rId21"/>
    <p:sldId id="392" r:id="rId22"/>
    <p:sldId id="395" r:id="rId23"/>
    <p:sldId id="397" r:id="rId24"/>
    <p:sldId id="412" r:id="rId25"/>
    <p:sldId id="398" r:id="rId26"/>
    <p:sldId id="399" r:id="rId27"/>
    <p:sldId id="401" r:id="rId28"/>
    <p:sldId id="402" r:id="rId29"/>
    <p:sldId id="404" r:id="rId30"/>
    <p:sldId id="403" r:id="rId31"/>
    <p:sldId id="405" r:id="rId32"/>
    <p:sldId id="413" r:id="rId33"/>
    <p:sldId id="406" r:id="rId34"/>
    <p:sldId id="407" r:id="rId35"/>
    <p:sldId id="400" r:id="rId36"/>
    <p:sldId id="414" r:id="rId37"/>
    <p:sldId id="376" r:id="rId38"/>
    <p:sldId id="409" r:id="rId39"/>
    <p:sldId id="408" r:id="rId40"/>
    <p:sldId id="416" r:id="rId41"/>
    <p:sldId id="417" r:id="rId42"/>
    <p:sldId id="418" r:id="rId43"/>
    <p:sldId id="419" r:id="rId44"/>
    <p:sldId id="415" r:id="rId45"/>
    <p:sldId id="420" r:id="rId46"/>
    <p:sldId id="421" r:id="rId47"/>
    <p:sldId id="422" r:id="rId48"/>
    <p:sldId id="423" r:id="rId49"/>
    <p:sldId id="424" r:id="rId50"/>
    <p:sldId id="425" r:id="rId51"/>
    <p:sldId id="426" r:id="rId52"/>
    <p:sldId id="427" r:id="rId53"/>
    <p:sldId id="428" r:id="rId54"/>
    <p:sldId id="429" r:id="rId55"/>
    <p:sldId id="430" r:id="rId56"/>
    <p:sldId id="431" r:id="rId57"/>
    <p:sldId id="433" r:id="rId58"/>
    <p:sldId id="432" r:id="rId59"/>
    <p:sldId id="435" r:id="rId60"/>
    <p:sldId id="436" r:id="rId61"/>
    <p:sldId id="437" r:id="rId62"/>
    <p:sldId id="439" r:id="rId63"/>
    <p:sldId id="440" r:id="rId64"/>
    <p:sldId id="441" r:id="rId65"/>
    <p:sldId id="442" r:id="rId66"/>
    <p:sldId id="443" r:id="rId67"/>
    <p:sldId id="444" r:id="rId68"/>
    <p:sldId id="445" r:id="rId69"/>
    <p:sldId id="447" r:id="rId70"/>
    <p:sldId id="448" r:id="rId71"/>
    <p:sldId id="449" r:id="rId72"/>
    <p:sldId id="450" r:id="rId73"/>
    <p:sldId id="451" r:id="rId74"/>
    <p:sldId id="372" r:id="rId75"/>
    <p:sldId id="352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B7669A7-60D4-4E10-92E6-4C12C321171F}">
          <p14:sldIdLst>
            <p14:sldId id="256"/>
          </p14:sldIdLst>
        </p14:section>
        <p14:section name="JavaScript" id="{6DDF66F2-3644-4B9D-91C8-C2D0340278D5}">
          <p14:sldIdLst>
            <p14:sldId id="373"/>
            <p14:sldId id="374"/>
            <p14:sldId id="375"/>
            <p14:sldId id="325"/>
            <p14:sldId id="388"/>
          </p14:sldIdLst>
        </p14:section>
        <p14:section name="Output" id="{CE4108CC-F85A-4412-B21C-772C14F5DD23}">
          <p14:sldIdLst>
            <p14:sldId id="410"/>
            <p14:sldId id="377"/>
            <p14:sldId id="378"/>
            <p14:sldId id="379"/>
            <p14:sldId id="380"/>
            <p14:sldId id="381"/>
            <p14:sldId id="382"/>
            <p14:sldId id="383"/>
          </p14:sldIdLst>
        </p14:section>
        <p14:section name="Basic" id="{4E0650CF-FED6-452D-921E-5565C92C7714}">
          <p14:sldIdLst>
            <p14:sldId id="411"/>
            <p14:sldId id="387"/>
            <p14:sldId id="389"/>
            <p14:sldId id="390"/>
            <p14:sldId id="391"/>
            <p14:sldId id="393"/>
            <p14:sldId id="392"/>
            <p14:sldId id="395"/>
            <p14:sldId id="397"/>
          </p14:sldIdLst>
        </p14:section>
        <p14:section name="Data types" id="{0169EB25-1E13-4316-88BF-8A0085B21601}">
          <p14:sldIdLst>
            <p14:sldId id="412"/>
            <p14:sldId id="398"/>
            <p14:sldId id="399"/>
            <p14:sldId id="401"/>
            <p14:sldId id="402"/>
            <p14:sldId id="404"/>
            <p14:sldId id="403"/>
            <p14:sldId id="405"/>
          </p14:sldIdLst>
        </p14:section>
        <p14:section name="Function" id="{8217C4A5-4927-45F9-BE0B-227221589B2C}">
          <p14:sldIdLst>
            <p14:sldId id="413"/>
            <p14:sldId id="406"/>
            <p14:sldId id="407"/>
            <p14:sldId id="400"/>
          </p14:sldIdLst>
        </p14:section>
        <p14:section name="Event" id="{4C1CD10F-B138-4175-BDB8-39DA7EB13298}">
          <p14:sldIdLst>
            <p14:sldId id="414"/>
            <p14:sldId id="376"/>
            <p14:sldId id="409"/>
          </p14:sldIdLst>
        </p14:section>
        <p14:section name="String" id="{FF8D857C-60F6-4077-B944-2EFA4AB89D37}">
          <p14:sldIdLst>
            <p14:sldId id="408"/>
            <p14:sldId id="416"/>
            <p14:sldId id="417"/>
            <p14:sldId id="418"/>
            <p14:sldId id="419"/>
          </p14:sldIdLst>
        </p14:section>
        <p14:section name="Number" id="{250D34F2-3D3B-4BC3-8CCD-FB2E2F70AFFF}">
          <p14:sldIdLst>
            <p14:sldId id="415"/>
            <p14:sldId id="420"/>
            <p14:sldId id="421"/>
            <p14:sldId id="422"/>
            <p14:sldId id="423"/>
          </p14:sldIdLst>
        </p14:section>
        <p14:section name="Array" id="{98E982AC-9EB5-44B5-8D04-F4EBC752A403}">
          <p14:sldIdLst>
            <p14:sldId id="424"/>
            <p14:sldId id="425"/>
            <p14:sldId id="426"/>
            <p14:sldId id="427"/>
            <p14:sldId id="428"/>
          </p14:sldIdLst>
        </p14:section>
        <p14:section name="Date" id="{D973A528-3475-4D4F-8A67-480B600E4CB3}">
          <p14:sldIdLst>
            <p14:sldId id="429"/>
            <p14:sldId id="430"/>
            <p14:sldId id="431"/>
            <p14:sldId id="433"/>
          </p14:sldIdLst>
        </p14:section>
        <p14:section name="Math" id="{2370366B-F372-4AB4-965D-D1E41A6B2E66}">
          <p14:sldIdLst>
            <p14:sldId id="432"/>
            <p14:sldId id="435"/>
          </p14:sldIdLst>
        </p14:section>
        <p14:section name="Random" id="{FB842AD1-294C-426B-A8D2-B26B88A5FC26}">
          <p14:sldIdLst>
            <p14:sldId id="436"/>
            <p14:sldId id="437"/>
            <p14:sldId id="439"/>
          </p14:sldIdLst>
        </p14:section>
        <p14:section name="Comparison" id="{A4EB5E56-8080-4FCF-838E-E7AE76CD6371}">
          <p14:sldIdLst>
            <p14:sldId id="440"/>
            <p14:sldId id="441"/>
          </p14:sldIdLst>
        </p14:section>
        <p14:section name="Conditions" id="{6CDBCDE1-7F1E-4DB0-BA2D-D5FB92466F06}">
          <p14:sldIdLst>
            <p14:sldId id="442"/>
            <p14:sldId id="443"/>
            <p14:sldId id="444"/>
          </p14:sldIdLst>
        </p14:section>
        <p14:section name="Loop" id="{CEA2E6B4-BD9C-4910-8929-752D0AB6993F}">
          <p14:sldIdLst>
            <p14:sldId id="445"/>
            <p14:sldId id="447"/>
            <p14:sldId id="448"/>
            <p14:sldId id="449"/>
            <p14:sldId id="450"/>
            <p14:sldId id="451"/>
          </p14:sldIdLst>
        </p14:section>
        <p14:section name="Lab" id="{7AC6DF19-4144-461F-BEAF-AD4D341052BE}">
          <p14:sldIdLst/>
        </p14:section>
        <p14:section name="Summary" id="{77D1A664-0EE4-429F-B156-3F002759ED71}">
          <p14:sldIdLst>
            <p14:sldId id="372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DAC"/>
    <a:srgbClr val="4A9CCC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4" autoAdjust="0"/>
    <p:restoredTop sz="83049" autoAdjust="0"/>
  </p:normalViewPr>
  <p:slideViewPr>
    <p:cSldViewPr snapToGrid="0">
      <p:cViewPr varScale="1">
        <p:scale>
          <a:sx n="94" d="100"/>
          <a:sy n="94" d="100"/>
        </p:scale>
        <p:origin x="10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5CFEA-E4A0-4F1A-A2FE-D377699EB187}" type="datetimeFigureOut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01D57-0607-4883-8332-4AAE1120E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86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D2-665A-4341-A03E-9601187402CD}" type="datetime1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10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E10E-E7B4-4166-A9AB-AE76FDF6B699}" type="datetime1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92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9532-1F47-451B-B015-6C2D697A065A}" type="datetime1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07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4A3-A1DB-4D7D-8BA0-A581F2F7DD3E}" type="datetime1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95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B8E9-3B11-4510-AB3D-FDB951C6CB7A}" type="datetime1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501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BF1C-347A-46AE-8B32-DB5B5A078468}" type="datetime1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36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E083-240D-4F89-B557-81A6B3D14A90}" type="datetime1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617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8CB0-4A62-43D1-94AC-5EB574164120}" type="datetime1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90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49E-F25B-435F-AEFB-EE398281492B}" type="datetime1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73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86B-968E-4E70-B1C2-DBB2F073CB53}" type="datetime1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49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7331-ED57-44DD-8841-B0E39C234200}" type="datetime1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26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1CB8-E35C-41D1-838E-A9811E84E311}" type="datetime1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6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D72-73DB-4322-8CD7-5295DDA4F0D0}" type="datetime1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26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6AE1-0C9D-4134-8647-3ED425865C0E}" type="datetime1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8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B182-2A6D-49B4-B473-89BF4C4ADAEE}" type="datetime1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60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8FFB-ED67-493C-BB66-951958A7CAB4}" type="datetime1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2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EAA-207C-48F6-AE3B-CCB29CF7F611}" type="datetime1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23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8022-1507-4538-B40D-BC186BBA3B2F}" type="datetime1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074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none" baseline="0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intro_lightbulb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ring_methods.asp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0.30000000000000004.com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comparisons.asp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TW/docs/Web/JavaScript" TargetMode="External"/><Relationship Id="rId2" Type="http://schemas.openxmlformats.org/officeDocument/2006/relationships/hyperlink" Target="https://www.w3schools.com/js/defaul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" TargetMode="External"/><Relationship Id="rId4" Type="http://schemas.openxmlformats.org/officeDocument/2006/relationships/hyperlink" Target="http://0.30000000000000004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229D6-E680-40DF-A142-9D32C09D1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04800"/>
            <a:ext cx="9001462" cy="3205163"/>
          </a:xfrm>
        </p:spPr>
        <p:txBody>
          <a:bodyPr>
            <a:normAutofit/>
          </a:bodyPr>
          <a:lstStyle/>
          <a:p>
            <a:r>
              <a:rPr lang="en-US" altLang="zh-TW" dirty="0"/>
              <a:t>JavaScript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ADFC29-EE46-4210-9262-C0F4CA57E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230111"/>
            <a:ext cx="9001462" cy="1655762"/>
          </a:xfrm>
        </p:spPr>
        <p:txBody>
          <a:bodyPr/>
          <a:lstStyle/>
          <a:p>
            <a:r>
              <a:rPr lang="zh-TW" altLang="en-US" dirty="0"/>
              <a:t>許展源</a:t>
            </a:r>
          </a:p>
        </p:txBody>
      </p:sp>
    </p:spTree>
    <p:extLst>
      <p:ext uri="{BB962C8B-B14F-4D97-AF65-F5344CB8AC3E}">
        <p14:creationId xmlns:p14="http://schemas.microsoft.com/office/powerpoint/2010/main" val="25992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document.write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1862228"/>
            <a:ext cx="9790545" cy="4203609"/>
            <a:chOff x="1220311" y="2780145"/>
            <a:chExt cx="9790545" cy="42036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  <a:t>&lt;body&gt;</a:t>
              </a:r>
              <a:br>
                <a:rPr lang="en-US" altLang="zh-TW" dirty="0"/>
              </a:br>
              <a:r>
                <a:rPr lang="zh-TW" altLang="en-US" dirty="0"/>
                <a:t>    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h1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My First Web Page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/h1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My First Paragraph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endParaRPr lang="en-US" altLang="zh-TW" dirty="0">
                <a:solidFill>
                  <a:srgbClr val="00B0F0"/>
                </a:solidFill>
              </a:endParaRP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script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/>
                <a:t>        </a:t>
              </a:r>
              <a:r>
                <a:rPr lang="en-US" altLang="zh-TW" dirty="0" err="1">
                  <a:solidFill>
                    <a:srgbClr val="D4D4D4"/>
                  </a:solidFill>
                </a:rPr>
                <a:t>document.write</a:t>
              </a:r>
              <a:r>
                <a:rPr lang="en-US" altLang="zh-TW" dirty="0">
                  <a:solidFill>
                    <a:srgbClr val="D4D4D4"/>
                  </a:solidFill>
                </a:rPr>
                <a:t>(</a:t>
              </a:r>
              <a:r>
                <a:rPr lang="en-US" altLang="zh-TW" dirty="0">
                  <a:solidFill>
                    <a:srgbClr val="B5CEA8"/>
                  </a:solidFill>
                </a:rPr>
                <a:t>5</a:t>
              </a:r>
              <a:r>
                <a:rPr lang="en-US" altLang="zh-TW" dirty="0">
                  <a:solidFill>
                    <a:srgbClr val="D4D4D4"/>
                  </a:solidFill>
                </a:rPr>
                <a:t> + </a:t>
              </a:r>
              <a:r>
                <a:rPr lang="en-US" altLang="zh-TW" dirty="0">
                  <a:solidFill>
                    <a:srgbClr val="B5CEA8"/>
                  </a:solidFill>
                </a:rPr>
                <a:t>6</a:t>
              </a:r>
              <a:r>
                <a:rPr lang="en-US" altLang="zh-TW" dirty="0">
                  <a:solidFill>
                    <a:srgbClr val="D4D4D4"/>
                  </a:solidFill>
                </a:rPr>
                <a:t>);</a:t>
              </a:r>
              <a:endParaRPr lang="en-US" altLang="zh-TW" dirty="0"/>
            </a:p>
            <a:p>
              <a:r>
                <a:rPr lang="en-US" altLang="zh-TW" dirty="0"/>
                <a:t>    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/script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  <a:t>&lt;/body&gt;</a:t>
              </a:r>
              <a:endParaRPr lang="zh-TW" altLang="en-US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091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document.write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3DA52E-BCA1-4DEC-8B09-E7AF77C0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HTML </a:t>
            </a:r>
            <a:r>
              <a:rPr lang="zh-TW" altLang="en-US" dirty="0"/>
              <a:t>載入後，使用 </a:t>
            </a:r>
            <a:r>
              <a:rPr lang="en-US" altLang="zh-TW" dirty="0" err="1"/>
              <a:t>document.write</a:t>
            </a:r>
            <a:r>
              <a:rPr lang="en-US" altLang="zh-TW" dirty="0"/>
              <a:t>() </a:t>
            </a:r>
            <a:r>
              <a:rPr lang="zh-TW" altLang="en-US" dirty="0"/>
              <a:t>會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2725828"/>
            <a:ext cx="9790545" cy="3573372"/>
            <a:chOff x="1220311" y="2780145"/>
            <a:chExt cx="9790545" cy="35733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33235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>
                  <a:solidFill>
                    <a:schemeClr val="tx1">
                      <a:lumMod val="65000"/>
                    </a:schemeClr>
                  </a:solidFill>
                </a:rPr>
                <a:t>&lt;body&gt;</a:t>
              </a:r>
              <a:br>
                <a:rPr lang="en-US" altLang="zh-TW" sz="1600" dirty="0"/>
              </a:br>
              <a:r>
                <a:rPr lang="zh-TW" altLang="en-US" sz="1600" dirty="0"/>
                <a:t>    </a:t>
              </a:r>
              <a:r>
                <a:rPr lang="en-US" altLang="zh-TW" sz="16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h1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  <a:r>
                <a:rPr lang="en-US" altLang="zh-TW" sz="1600" dirty="0">
                  <a:solidFill>
                    <a:schemeClr val="tx1"/>
                  </a:solidFill>
                </a:rPr>
                <a:t>My First Web Page</a:t>
              </a:r>
              <a:r>
                <a:rPr lang="en-US" altLang="zh-TW" sz="16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/h1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p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  <a:r>
                <a:rPr lang="en-US" altLang="zh-TW" sz="1600" dirty="0">
                  <a:solidFill>
                    <a:schemeClr val="tx1"/>
                  </a:solidFill>
                </a:rPr>
                <a:t>My First Paragraph</a:t>
              </a:r>
              <a:r>
                <a:rPr lang="en-US" altLang="zh-TW" sz="16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/p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endParaRPr lang="en-US" altLang="zh-TW" sz="1600" dirty="0">
                <a:solidFill>
                  <a:srgbClr val="00B0F0"/>
                </a:solidFill>
              </a:endParaRP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button</a:t>
              </a:r>
              <a:r>
                <a:rPr lang="en-US" altLang="zh-TW" sz="1600" dirty="0">
                  <a:solidFill>
                    <a:srgbClr val="00B0F0"/>
                  </a:solidFill>
                </a:rPr>
                <a:t> </a:t>
              </a:r>
              <a:r>
                <a:rPr lang="en-US" altLang="zh-TW" sz="1600" dirty="0">
                  <a:solidFill>
                    <a:srgbClr val="FF0000"/>
                  </a:solidFill>
                </a:rPr>
                <a:t>type="</a:t>
              </a:r>
              <a:r>
                <a:rPr lang="en-US" altLang="zh-TW" sz="1600" dirty="0">
                  <a:solidFill>
                    <a:srgbClr val="92D050"/>
                  </a:solidFill>
                </a:rPr>
                <a:t>button</a:t>
              </a:r>
              <a:r>
                <a:rPr lang="en-US" altLang="zh-TW" sz="1600" dirty="0">
                  <a:solidFill>
                    <a:srgbClr val="FF0000"/>
                  </a:solidFill>
                </a:rPr>
                <a:t>" onclick="</a:t>
              </a:r>
              <a:r>
                <a:rPr lang="en-US" altLang="zh-TW" sz="1600" dirty="0" err="1">
                  <a:solidFill>
                    <a:srgbClr val="D4D4D4"/>
                  </a:solidFill>
                </a:rPr>
                <a:t>document.write</a:t>
              </a:r>
              <a:r>
                <a:rPr lang="en-US" altLang="zh-TW" sz="1600" dirty="0">
                  <a:solidFill>
                    <a:srgbClr val="D4D4D4"/>
                  </a:solidFill>
                </a:rPr>
                <a:t>(</a:t>
              </a:r>
              <a:r>
                <a:rPr lang="en-US" altLang="zh-TW" sz="1600" dirty="0">
                  <a:solidFill>
                    <a:srgbClr val="B5CEA8"/>
                  </a:solidFill>
                </a:rPr>
                <a:t>5</a:t>
              </a:r>
              <a:r>
                <a:rPr lang="en-US" altLang="zh-TW" sz="1600" dirty="0">
                  <a:solidFill>
                    <a:srgbClr val="D4D4D4"/>
                  </a:solidFill>
                </a:rPr>
                <a:t> + </a:t>
              </a:r>
              <a:r>
                <a:rPr lang="en-US" altLang="zh-TW" sz="1600" dirty="0">
                  <a:solidFill>
                    <a:srgbClr val="B5CEA8"/>
                  </a:solidFill>
                </a:rPr>
                <a:t>6</a:t>
              </a:r>
              <a:r>
                <a:rPr lang="en-US" altLang="zh-TW" sz="1600" dirty="0">
                  <a:solidFill>
                    <a:srgbClr val="D4D4D4"/>
                  </a:solidFill>
                </a:rPr>
                <a:t>)</a:t>
              </a:r>
              <a:r>
                <a:rPr lang="en-US" altLang="zh-TW" sz="1600" dirty="0">
                  <a:solidFill>
                    <a:srgbClr val="FF0000"/>
                  </a:solidFill>
                </a:rPr>
                <a:t>"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&gt;Try it&lt;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/button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  <a:br>
                <a:rPr lang="en-US" altLang="zh-TW" sz="1600" dirty="0"/>
              </a:br>
              <a:r>
                <a:rPr lang="en-US" altLang="zh-TW" sz="1600" dirty="0">
                  <a:solidFill>
                    <a:schemeClr val="tx1">
                      <a:lumMod val="65000"/>
                    </a:schemeClr>
                  </a:solidFill>
                </a:rPr>
                <a:t>&lt;/body&gt;</a:t>
              </a:r>
              <a:endParaRPr lang="zh-TW" altLang="en-US" sz="16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373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window.alert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12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1862228"/>
            <a:ext cx="9790545" cy="4203609"/>
            <a:chOff x="1220311" y="2780145"/>
            <a:chExt cx="9790545" cy="42036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  <a:t>&lt;body&gt;</a:t>
              </a:r>
              <a:br>
                <a:rPr lang="en-US" altLang="zh-TW" dirty="0"/>
              </a:br>
              <a:r>
                <a:rPr lang="zh-TW" altLang="en-US" dirty="0"/>
                <a:t>    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h1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My First Web Page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/h1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My First Paragraph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endParaRPr lang="en-US" altLang="zh-TW" dirty="0">
                <a:solidFill>
                  <a:srgbClr val="00B0F0"/>
                </a:solidFill>
              </a:endParaRP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script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/>
                <a:t>        </a:t>
              </a:r>
              <a:r>
                <a:rPr lang="en-US" altLang="zh-TW" dirty="0" err="1">
                  <a:solidFill>
                    <a:srgbClr val="D4D4D4"/>
                  </a:solidFill>
                </a:rPr>
                <a:t>window.alert</a:t>
              </a:r>
              <a:r>
                <a:rPr lang="en-US" altLang="zh-TW" dirty="0">
                  <a:solidFill>
                    <a:srgbClr val="D4D4D4"/>
                  </a:solidFill>
                </a:rPr>
                <a:t>(</a:t>
              </a:r>
              <a:r>
                <a:rPr lang="en-US" altLang="zh-TW" dirty="0">
                  <a:solidFill>
                    <a:srgbClr val="B5CEA8"/>
                  </a:solidFill>
                </a:rPr>
                <a:t>5</a:t>
              </a:r>
              <a:r>
                <a:rPr lang="en-US" altLang="zh-TW" dirty="0">
                  <a:solidFill>
                    <a:srgbClr val="D4D4D4"/>
                  </a:solidFill>
                </a:rPr>
                <a:t> + </a:t>
              </a:r>
              <a:r>
                <a:rPr lang="en-US" altLang="zh-TW" dirty="0">
                  <a:solidFill>
                    <a:srgbClr val="B5CEA8"/>
                  </a:solidFill>
                </a:rPr>
                <a:t>6</a:t>
              </a:r>
              <a:r>
                <a:rPr lang="en-US" altLang="zh-TW" dirty="0">
                  <a:solidFill>
                    <a:srgbClr val="D4D4D4"/>
                  </a:solidFill>
                </a:rPr>
                <a:t>);</a:t>
              </a:r>
              <a:endParaRPr lang="en-US" altLang="zh-TW" dirty="0"/>
            </a:p>
            <a:p>
              <a:r>
                <a:rPr lang="en-US" altLang="zh-TW" dirty="0"/>
                <a:t>    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/script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  <a:t>&lt;/body&gt;</a:t>
              </a:r>
              <a:endParaRPr lang="zh-TW" altLang="en-US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92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alert()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3DA52E-BCA1-4DEC-8B09-E7AF77C0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其實 </a:t>
            </a:r>
            <a:r>
              <a:rPr lang="en-US" altLang="zh-TW" dirty="0"/>
              <a:t>window </a:t>
            </a:r>
            <a:r>
              <a:rPr lang="zh-TW" altLang="en-US" dirty="0"/>
              <a:t>可以省略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2725828"/>
            <a:ext cx="9790545" cy="3573372"/>
            <a:chOff x="1220311" y="2780145"/>
            <a:chExt cx="9790545" cy="35733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33235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  <a:t>&lt;body&gt;</a:t>
              </a:r>
              <a:br>
                <a:rPr lang="en-US" altLang="zh-TW" dirty="0"/>
              </a:br>
              <a:r>
                <a:rPr lang="zh-TW" altLang="en-US" dirty="0"/>
                <a:t>    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h1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My First Web Page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/h1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My First Paragraph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endParaRPr lang="en-US" altLang="zh-TW" dirty="0">
                <a:solidFill>
                  <a:srgbClr val="00B0F0"/>
                </a:solidFill>
              </a:endParaRP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script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    </a:t>
              </a:r>
              <a:r>
                <a:rPr lang="en-US" altLang="zh-TW" dirty="0">
                  <a:solidFill>
                    <a:srgbClr val="D4D4D4"/>
                  </a:solidFill>
                </a:rPr>
                <a:t>alert(</a:t>
              </a:r>
              <a:r>
                <a:rPr lang="en-US" altLang="zh-TW" dirty="0">
                  <a:solidFill>
                    <a:srgbClr val="B5CEA8"/>
                  </a:solidFill>
                </a:rPr>
                <a:t>5</a:t>
              </a:r>
              <a:r>
                <a:rPr lang="en-US" altLang="zh-TW" dirty="0">
                  <a:solidFill>
                    <a:srgbClr val="D4D4D4"/>
                  </a:solidFill>
                </a:rPr>
                <a:t> + </a:t>
              </a:r>
              <a:r>
                <a:rPr lang="en-US" altLang="zh-TW" dirty="0">
                  <a:solidFill>
                    <a:srgbClr val="B5CEA8"/>
                  </a:solidFill>
                </a:rPr>
                <a:t>6</a:t>
              </a:r>
              <a:r>
                <a:rPr lang="en-US" altLang="zh-TW" dirty="0">
                  <a:solidFill>
                    <a:srgbClr val="D4D4D4"/>
                  </a:solidFill>
                </a:rPr>
                <a:t>);</a:t>
              </a:r>
              <a:endParaRPr lang="en-US" altLang="zh-TW" dirty="0"/>
            </a:p>
            <a:p>
              <a:r>
                <a:rPr lang="en-US" altLang="zh-TW" dirty="0"/>
                <a:t>    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/script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  <a:t>&lt;/body&gt;</a:t>
              </a:r>
              <a:endParaRPr lang="zh-TW" altLang="en-US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01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console.log()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14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1862228"/>
            <a:ext cx="9790545" cy="4203609"/>
            <a:chOff x="1220311" y="2780145"/>
            <a:chExt cx="9790545" cy="42036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  <a:t>&lt;body&gt;</a:t>
              </a:r>
              <a:br>
                <a:rPr lang="en-US" altLang="zh-TW" dirty="0"/>
              </a:br>
              <a:r>
                <a:rPr lang="zh-TW" altLang="en-US" dirty="0"/>
                <a:t>    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h1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My First Web Page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/h1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My First Paragraph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endParaRPr lang="en-US" altLang="zh-TW" dirty="0">
                <a:solidFill>
                  <a:srgbClr val="00B0F0"/>
                </a:solidFill>
              </a:endParaRP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script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/>
                <a:t>        </a:t>
              </a:r>
              <a:r>
                <a:rPr lang="en-US" altLang="zh-TW" dirty="0">
                  <a:solidFill>
                    <a:srgbClr val="D4D4D4"/>
                  </a:solidFill>
                </a:rPr>
                <a:t>console.log(</a:t>
              </a:r>
              <a:r>
                <a:rPr lang="en-US" altLang="zh-TW" dirty="0">
                  <a:solidFill>
                    <a:srgbClr val="B5CEA8"/>
                  </a:solidFill>
                </a:rPr>
                <a:t>5</a:t>
              </a:r>
              <a:r>
                <a:rPr lang="en-US" altLang="zh-TW" dirty="0">
                  <a:solidFill>
                    <a:srgbClr val="D4D4D4"/>
                  </a:solidFill>
                </a:rPr>
                <a:t> + </a:t>
              </a:r>
              <a:r>
                <a:rPr lang="en-US" altLang="zh-TW" dirty="0">
                  <a:solidFill>
                    <a:srgbClr val="B5CEA8"/>
                  </a:solidFill>
                </a:rPr>
                <a:t>6</a:t>
              </a:r>
              <a:r>
                <a:rPr lang="en-US" altLang="zh-TW" dirty="0">
                  <a:solidFill>
                    <a:srgbClr val="D4D4D4"/>
                  </a:solidFill>
                </a:rPr>
                <a:t>);</a:t>
              </a:r>
              <a:endParaRPr lang="en-US" altLang="zh-TW" dirty="0"/>
            </a:p>
            <a:p>
              <a:r>
                <a:rPr lang="en-US" altLang="zh-TW" dirty="0"/>
                <a:t>    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/script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  <a:t>&lt;/body&gt;</a:t>
              </a:r>
              <a:endParaRPr lang="zh-TW" altLang="en-US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22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6368B37-58B7-49CC-A525-76919E249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基礎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E7F3AFFC-3E3D-4764-8EAA-EF1653839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3A31EB-BBA7-4B47-A2EE-1BDC758F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74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基本語法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3DA52E-BCA1-4DEC-8B09-E7AF77C0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分號結尾</a:t>
            </a:r>
            <a:endParaRPr lang="en-US" altLang="zh-TW" dirty="0"/>
          </a:p>
          <a:p>
            <a:r>
              <a:rPr lang="zh-TW" altLang="en-US" dirty="0"/>
              <a:t>縮排、空格和換行其實沒有很重要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3528468"/>
            <a:ext cx="9790545" cy="2658972"/>
            <a:chOff x="1220311" y="2780145"/>
            <a:chExt cx="9790545" cy="2658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2409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a, b, c; 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宣告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 3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個變數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a =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5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       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將數值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 5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存入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 a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b =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6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       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將數值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 6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存入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 b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c = a + b;   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計算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 a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和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 b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的總和並存入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 c</a:t>
              </a:r>
            </a:p>
            <a:p>
              <a:endParaRPr lang="en-US" altLang="zh-TW" dirty="0">
                <a:solidFill>
                  <a:srgbClr val="6A9955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pi =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3.14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定義常數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pi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為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3.14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altLang="zh-TW" dirty="0">
                <a:solidFill>
                  <a:srgbClr val="6A9955"/>
                </a:solidFill>
                <a:latin typeface="Consolas" panose="020B0609020204030204" pitchFamily="49" charset="0"/>
              </a:endParaRPr>
            </a:p>
            <a:p>
              <a:endParaRPr lang="en-US" altLang="zh-TW" dirty="0">
                <a:solidFill>
                  <a:srgbClr val="6A9955"/>
                </a:solidFill>
                <a:latin typeface="Consolas" panose="020B0609020204030204" pitchFamily="49" charset="0"/>
              </a:endParaRPr>
            </a:p>
            <a:p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6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數值 </a:t>
            </a:r>
            <a:r>
              <a:rPr lang="en-US" altLang="zh-TW" dirty="0"/>
              <a:t>– </a:t>
            </a:r>
            <a:r>
              <a:rPr lang="zh-TW" altLang="en-US" dirty="0"/>
              <a:t>基本值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3DA52E-BCA1-4DEC-8B09-E7AF77C0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固定的值</a:t>
            </a:r>
            <a:endParaRPr lang="en-US" altLang="zh-TW" dirty="0"/>
          </a:p>
          <a:p>
            <a:r>
              <a:rPr lang="zh-TW" altLang="en-US" dirty="0"/>
              <a:t>如：數字、字串</a:t>
            </a:r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3528468"/>
            <a:ext cx="9790545" cy="2658972"/>
            <a:chOff x="1220311" y="2780145"/>
            <a:chExt cx="9790545" cy="2658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2409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1.234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100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"John Doe"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'John Doe'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3388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數值 </a:t>
            </a:r>
            <a:r>
              <a:rPr lang="en-US" altLang="zh-TW" dirty="0"/>
              <a:t>– </a:t>
            </a:r>
            <a:r>
              <a:rPr lang="zh-TW" altLang="en-US" dirty="0"/>
              <a:t>變數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3DA52E-BCA1-4DEC-8B09-E7AF77C0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用來儲存資料的數值</a:t>
            </a:r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let </a:t>
            </a:r>
            <a:r>
              <a:rPr lang="zh-TW" altLang="en-US" dirty="0"/>
              <a:t>宣告（以前用 </a:t>
            </a:r>
            <a:r>
              <a:rPr lang="en-US" altLang="zh-TW" dirty="0"/>
              <a:t>var</a:t>
            </a:r>
            <a:r>
              <a:rPr lang="zh-TW" altLang="en-US" dirty="0"/>
              <a:t>）</a:t>
            </a:r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3528468"/>
            <a:ext cx="9790545" cy="2658972"/>
            <a:chOff x="1220311" y="2780145"/>
            <a:chExt cx="9790545" cy="2658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2409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x;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x =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6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311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數值 </a:t>
            </a:r>
            <a:r>
              <a:rPr lang="en-US" altLang="zh-TW" dirty="0"/>
              <a:t>– </a:t>
            </a:r>
            <a:r>
              <a:rPr lang="zh-TW" altLang="en-US" dirty="0"/>
              <a:t>常數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3DA52E-BCA1-4DEC-8B09-E7AF77C0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用來儲存不會變動的數值</a:t>
            </a:r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const </a:t>
            </a:r>
            <a:r>
              <a:rPr lang="zh-TW" altLang="en-US" dirty="0"/>
              <a:t>宣告</a:t>
            </a:r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3528468"/>
            <a:ext cx="9790545" cy="2658972"/>
            <a:chOff x="1220311" y="2780145"/>
            <a:chExt cx="9790545" cy="2658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2409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pi =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3.14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679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2AC03-B384-4EA9-96B9-77F81C01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EAED06-9C03-4BBA-92A4-AC2FC9FD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世界上最受歡迎的語言</a:t>
            </a:r>
            <a:endParaRPr lang="en-US" altLang="zh-TW" dirty="0"/>
          </a:p>
          <a:p>
            <a:r>
              <a:rPr lang="en-US" altLang="zh-TW" dirty="0"/>
              <a:t>Web </a:t>
            </a:r>
            <a:r>
              <a:rPr lang="zh-TW" altLang="en-US" dirty="0"/>
              <a:t>的程式語言</a:t>
            </a:r>
            <a:endParaRPr lang="en-US" altLang="zh-TW" dirty="0"/>
          </a:p>
          <a:p>
            <a:r>
              <a:rPr lang="zh-TW" altLang="en-US" dirty="0"/>
              <a:t>好學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284511-A0DF-4862-9930-41C0EC24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54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4FD9A-2937-448A-B524-56B9B395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命名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5072B5-FC41-4E38-A360-E2A473AD2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變數、常數、函數等</a:t>
            </a:r>
            <a:endParaRPr lang="en-US" altLang="zh-TW" dirty="0"/>
          </a:p>
          <a:p>
            <a:r>
              <a:rPr lang="zh-TW" altLang="en-US" dirty="0"/>
              <a:t>開頭須為：</a:t>
            </a:r>
            <a:r>
              <a:rPr lang="zh-TW" altLang="en-US" dirty="0">
                <a:solidFill>
                  <a:srgbClr val="FFC000"/>
                </a:solidFill>
              </a:rPr>
              <a:t>英文字母</a:t>
            </a:r>
            <a:r>
              <a:rPr lang="zh-TW" altLang="en-US" dirty="0"/>
              <a:t>、「</a:t>
            </a:r>
            <a:r>
              <a:rPr lang="en-US" altLang="zh-TW" dirty="0">
                <a:solidFill>
                  <a:srgbClr val="FFC000"/>
                </a:solidFill>
              </a:rPr>
              <a:t>_</a:t>
            </a:r>
            <a:r>
              <a:rPr lang="zh-TW" altLang="en-US" dirty="0"/>
              <a:t>」、「</a:t>
            </a:r>
            <a:r>
              <a:rPr lang="en-US" altLang="zh-TW" dirty="0">
                <a:solidFill>
                  <a:srgbClr val="FFC000"/>
                </a:solidFill>
              </a:rPr>
              <a:t>$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後面：除上述之外，也可使用數字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FFC000"/>
                </a:solidFill>
              </a:rPr>
              <a:t>注意：</a:t>
            </a:r>
            <a:r>
              <a:rPr lang="en-US" altLang="zh-TW" dirty="0">
                <a:solidFill>
                  <a:srgbClr val="FFC000"/>
                </a:solidFill>
              </a:rPr>
              <a:t>JavaScript </a:t>
            </a:r>
            <a:r>
              <a:rPr lang="zh-TW" altLang="en-US" dirty="0">
                <a:solidFill>
                  <a:srgbClr val="FFC000"/>
                </a:solidFill>
              </a:rPr>
              <a:t>是區分大小寫的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342878-BCB2-4DBC-8C3B-8CF1AB7C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578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註解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21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1862228"/>
            <a:ext cx="9790545" cy="4203609"/>
            <a:chOff x="1220311" y="2780145"/>
            <a:chExt cx="9790545" cy="42036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單行註解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br>
                <a:rPr lang="zh-TW" alt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/*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多行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註解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zh-TW" altLang="en-US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19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3DA52E-BCA1-4DEC-8B09-E7AF77C0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分為：數字、字串、物件</a:t>
            </a:r>
            <a:endParaRPr lang="en-US" altLang="zh-TW" dirty="0"/>
          </a:p>
          <a:p>
            <a:r>
              <a:rPr lang="zh-TW" altLang="en-US" dirty="0"/>
              <a:t>陣列是一種特殊的物件</a:t>
            </a:r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3528468"/>
            <a:ext cx="9790545" cy="2658972"/>
            <a:chOff x="1220311" y="2780145"/>
            <a:chExt cx="9790545" cy="2658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2409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length =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16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                           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數字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lastName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"Johnson"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                  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字串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x = {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firstName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"John"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lastName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"Doe"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};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物件</a:t>
              </a:r>
              <a:endParaRPr lang="en-US" altLang="zh-TW" dirty="0">
                <a:solidFill>
                  <a:srgbClr val="6A9955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cars = [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"Saab"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"Volvo"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"BMW"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];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           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陣列（也屬於物件）</a:t>
              </a:r>
              <a:endParaRPr lang="en-US" altLang="zh-TW" dirty="0">
                <a:solidFill>
                  <a:srgbClr val="6A9955"/>
                </a:solidFill>
                <a:latin typeface="Consolas" panose="020B0609020204030204" pitchFamily="49" charset="0"/>
              </a:endParaRPr>
            </a:p>
            <a:p>
              <a:endParaRPr lang="en-US" altLang="zh-TW" dirty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typeof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(x) 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檢查資料型態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83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3DA52E-BCA1-4DEC-8B09-E7AF77C0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不同型態的物件計算時，型態會進行轉換</a:t>
            </a:r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3528468"/>
            <a:ext cx="9790545" cy="2658972"/>
            <a:chOff x="1220311" y="2780145"/>
            <a:chExt cx="9790545" cy="2658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2409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x =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16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+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"Volvo"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   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會被視為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x = "16" + "Volvo"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x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"Volvo"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+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16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x =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16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+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4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+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"Volvo"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x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"Volvo"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+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16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+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4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309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A8C1D58-D668-4CD8-ABBC-6F054DF29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資料型態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2EC3F3F-00ED-4D6F-8DE0-57DB7E18E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8F5F3E-C5BF-4EC7-905C-E626A8AB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355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資料型態改變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3DA52E-BCA1-4DEC-8B09-E7AF77C0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變數的資料型態是動態的</a:t>
            </a:r>
            <a:endParaRPr lang="en-US" altLang="zh-TW" dirty="0"/>
          </a:p>
          <a:p>
            <a:r>
              <a:rPr lang="zh-TW" altLang="en-US" dirty="0"/>
              <a:t>根據儲存的值改變</a:t>
            </a:r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3528468"/>
            <a:ext cx="9790545" cy="2658972"/>
            <a:chOff x="1220311" y="2780145"/>
            <a:chExt cx="9790545" cy="2658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2409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x;       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undefined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x =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5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       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數字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x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"John"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  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字串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454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 </a:t>
            </a:r>
            <a:r>
              <a:rPr lang="en-US" altLang="zh-TW" dirty="0"/>
              <a:t>– </a:t>
            </a:r>
            <a:r>
              <a:rPr lang="zh-TW" altLang="en-US" dirty="0"/>
              <a:t>字串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3DA52E-BCA1-4DEC-8B09-E7AF77C0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使用雙引號或單引號包起來</a:t>
            </a:r>
            <a:endParaRPr lang="en-US" altLang="zh-TW" dirty="0"/>
          </a:p>
          <a:p>
            <a:r>
              <a:rPr lang="zh-TW" altLang="en-US" dirty="0"/>
              <a:t>字串中可出現雙引號或單引號，只要跟最外層的不同即可</a:t>
            </a:r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3528468"/>
            <a:ext cx="9790545" cy="2658972"/>
            <a:chOff x="1220311" y="2780145"/>
            <a:chExt cx="9790545" cy="2658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2409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carName1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"Volvo XC60"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使用雙引號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carName2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'Volvo XC60'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使用單引號</a:t>
              </a:r>
              <a:endParaRPr lang="en-US" altLang="zh-TW" dirty="0">
                <a:solidFill>
                  <a:srgbClr val="6A9955"/>
                </a:solidFill>
                <a:latin typeface="Consolas" panose="020B0609020204030204" pitchFamily="49" charset="0"/>
              </a:endParaRPr>
            </a:p>
            <a:p>
              <a:endParaRPr lang="en-US" altLang="zh-TW" dirty="0">
                <a:solidFill>
                  <a:srgbClr val="6A9955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answer1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"It's alright"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answer2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"He is called 'Johnny'"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answer3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'He is called "Johnny"'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867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 </a:t>
            </a:r>
            <a:r>
              <a:rPr lang="en-US" altLang="zh-TW" dirty="0"/>
              <a:t>– </a:t>
            </a:r>
            <a:r>
              <a:rPr lang="zh-TW" altLang="en-US" dirty="0"/>
              <a:t>數字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3DA52E-BCA1-4DEC-8B09-E7AF77C0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直接寫出數字</a:t>
            </a:r>
            <a:endParaRPr lang="en-US" altLang="zh-TW" dirty="0"/>
          </a:p>
          <a:p>
            <a:r>
              <a:rPr lang="zh-TW" altLang="en-US" dirty="0"/>
              <a:t>支援小數點與科學記號</a:t>
            </a:r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3528468"/>
            <a:ext cx="9790545" cy="2658972"/>
            <a:chOff x="1220311" y="2780145"/>
            <a:chExt cx="9790545" cy="2658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2409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a-DK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da-DK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x1 = </a:t>
              </a:r>
              <a:r>
                <a:rPr lang="da-DK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12.00</a:t>
              </a:r>
              <a:r>
                <a:rPr lang="da-DK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da-DK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da-DK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x2 = </a:t>
              </a:r>
              <a:r>
                <a:rPr lang="da-DK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12</a:t>
              </a:r>
              <a:r>
                <a:rPr lang="da-DK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da-DK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da-DK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x3 = </a:t>
              </a:r>
              <a:r>
                <a:rPr lang="da-DK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123e5</a:t>
              </a:r>
              <a:r>
                <a:rPr lang="da-DK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da-DK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da-DK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x4 = </a:t>
              </a:r>
              <a:r>
                <a:rPr lang="da-DK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123e-5</a:t>
              </a:r>
              <a:r>
                <a:rPr lang="da-DK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345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 </a:t>
            </a:r>
            <a:r>
              <a:rPr lang="en-US" altLang="zh-TW" dirty="0"/>
              <a:t>– </a:t>
            </a:r>
            <a:r>
              <a:rPr lang="zh-TW" altLang="en-US" dirty="0"/>
              <a:t>布林值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3DA52E-BCA1-4DEC-8B09-E7AF77C0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真或假</a:t>
            </a:r>
            <a:endParaRPr lang="en-US" altLang="zh-TW" dirty="0"/>
          </a:p>
          <a:p>
            <a:r>
              <a:rPr lang="zh-TW" altLang="en-US" dirty="0"/>
              <a:t>通常用於條件判斷</a:t>
            </a:r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3528468"/>
            <a:ext cx="9790545" cy="2658972"/>
            <a:chOff x="1220311" y="2780145"/>
            <a:chExt cx="9790545" cy="2658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2409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true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false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7230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 </a:t>
            </a:r>
            <a:r>
              <a:rPr lang="en-US" altLang="zh-TW" dirty="0"/>
              <a:t>– </a:t>
            </a:r>
            <a:r>
              <a:rPr lang="zh-TW" altLang="en-US" dirty="0"/>
              <a:t>陣列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3DA52E-BCA1-4DEC-8B09-E7AF77C0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以</a:t>
            </a:r>
            <a:r>
              <a:rPr lang="zh-TW" altLang="en-US" dirty="0">
                <a:solidFill>
                  <a:srgbClr val="FFC000"/>
                </a:solidFill>
              </a:rPr>
              <a:t>中括號</a:t>
            </a:r>
            <a:r>
              <a:rPr lang="zh-TW" altLang="en-US" dirty="0"/>
              <a:t>包起來</a:t>
            </a:r>
            <a:endParaRPr lang="en-US" altLang="zh-TW" dirty="0"/>
          </a:p>
          <a:p>
            <a:r>
              <a:rPr lang="zh-TW" altLang="en-US" dirty="0"/>
              <a:t>一個一個的 </a:t>
            </a:r>
            <a:r>
              <a:rPr lang="zh-TW" altLang="en-US" dirty="0">
                <a:solidFill>
                  <a:srgbClr val="FFC000"/>
                </a:solidFill>
              </a:rPr>
              <a:t>數值</a:t>
            </a:r>
            <a:r>
              <a:rPr lang="zh-TW" altLang="en-US" dirty="0"/>
              <a:t>，以</a:t>
            </a:r>
            <a:r>
              <a:rPr lang="zh-TW" altLang="en-US" dirty="0">
                <a:solidFill>
                  <a:srgbClr val="FFC000"/>
                </a:solidFill>
              </a:rPr>
              <a:t>逗號</a:t>
            </a:r>
            <a:r>
              <a:rPr lang="zh-TW" altLang="en-US" dirty="0"/>
              <a:t>分隔</a:t>
            </a:r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3528468"/>
            <a:ext cx="9790545" cy="2658972"/>
            <a:chOff x="1220311" y="2780145"/>
            <a:chExt cx="9790545" cy="2658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2409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cars = [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"Saab"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"Volvo"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"BMW"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];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910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75EF45-4862-4A25-A41F-D6C4CFB4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為何要學 </a:t>
            </a:r>
            <a:r>
              <a:rPr lang="en-US" altLang="zh-TW" dirty="0"/>
              <a:t>JavaScript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987A4B-1C1F-4B89-9C23-167533553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 </a:t>
            </a:r>
            <a:r>
              <a:rPr lang="zh-TW" altLang="en-US" dirty="0"/>
              <a:t>描述網頁的結構</a:t>
            </a:r>
            <a:endParaRPr lang="en-US" altLang="zh-TW" dirty="0"/>
          </a:p>
          <a:p>
            <a:r>
              <a:rPr lang="en-US" altLang="zh-TW" dirty="0"/>
              <a:t>CSS </a:t>
            </a:r>
            <a:r>
              <a:rPr lang="zh-TW" altLang="en-US" dirty="0"/>
              <a:t>描述網頁的顯示方式</a:t>
            </a:r>
            <a:endParaRPr lang="en-US" altLang="zh-TW" dirty="0"/>
          </a:p>
          <a:p>
            <a:r>
              <a:rPr lang="en-US" altLang="zh-TW" dirty="0"/>
              <a:t>JavaScript</a:t>
            </a:r>
            <a:r>
              <a:rPr lang="zh-TW" altLang="en-US" dirty="0"/>
              <a:t> 編寫網頁行為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999931-29CA-4C7E-A647-A74E2E1F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736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 </a:t>
            </a:r>
            <a:r>
              <a:rPr lang="en-US" altLang="zh-TW" dirty="0"/>
              <a:t>– </a:t>
            </a:r>
            <a:r>
              <a:rPr lang="zh-TW" altLang="en-US" dirty="0"/>
              <a:t>物件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3DA52E-BCA1-4DEC-8B09-E7AF77C0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以</a:t>
            </a:r>
            <a:r>
              <a:rPr lang="zh-TW" altLang="en-US" dirty="0">
                <a:solidFill>
                  <a:srgbClr val="FFC000"/>
                </a:solidFill>
              </a:rPr>
              <a:t>大括號</a:t>
            </a:r>
            <a:r>
              <a:rPr lang="zh-TW" altLang="en-US" dirty="0"/>
              <a:t>包起來</a:t>
            </a:r>
            <a:endParaRPr lang="en-US" altLang="zh-TW" dirty="0"/>
          </a:p>
          <a:p>
            <a:r>
              <a:rPr lang="zh-TW" altLang="en-US" dirty="0"/>
              <a:t>一對一對的 </a:t>
            </a:r>
            <a:r>
              <a:rPr lang="zh-TW" altLang="en-US" dirty="0">
                <a:solidFill>
                  <a:srgbClr val="FFC000"/>
                </a:solidFill>
              </a:rPr>
              <a:t>名稱</a:t>
            </a:r>
            <a:r>
              <a:rPr lang="en-US" altLang="zh-TW" dirty="0">
                <a:solidFill>
                  <a:srgbClr val="FFC000"/>
                </a:solidFill>
              </a:rPr>
              <a:t>:</a:t>
            </a:r>
            <a:r>
              <a:rPr lang="zh-TW" altLang="en-US" dirty="0">
                <a:solidFill>
                  <a:srgbClr val="FFC000"/>
                </a:solidFill>
              </a:rPr>
              <a:t>數值</a:t>
            </a:r>
            <a:r>
              <a:rPr lang="zh-TW" altLang="en-US" dirty="0"/>
              <a:t>，以</a:t>
            </a:r>
            <a:r>
              <a:rPr lang="zh-TW" altLang="en-US" dirty="0">
                <a:solidFill>
                  <a:srgbClr val="FFC000"/>
                </a:solidFill>
              </a:rPr>
              <a:t>逗號</a:t>
            </a:r>
            <a:r>
              <a:rPr lang="zh-TW" altLang="en-US" dirty="0"/>
              <a:t>分隔</a:t>
            </a:r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3528468"/>
            <a:ext cx="9790545" cy="2658972"/>
            <a:chOff x="1220311" y="2780145"/>
            <a:chExt cx="9790545" cy="2658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2409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person = {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firstName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"John"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lastName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"Doe"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age: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50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eyeColor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"blue"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};</a:t>
              </a:r>
            </a:p>
            <a:p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person.firstName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357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特殊資料型態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3DA52E-BCA1-4DEC-8B09-E7AF77C0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en-US" altLang="zh-TW" dirty="0">
                <a:solidFill>
                  <a:srgbClr val="FFC000"/>
                </a:solidFill>
              </a:rPr>
              <a:t>undefined</a:t>
            </a:r>
            <a:r>
              <a:rPr lang="zh-TW" altLang="en-US" dirty="0"/>
              <a:t>：未定義</a:t>
            </a:r>
            <a:endParaRPr lang="en-US" altLang="zh-TW" dirty="0"/>
          </a:p>
          <a:p>
            <a:r>
              <a:rPr lang="en-US" altLang="zh-TW" dirty="0">
                <a:solidFill>
                  <a:srgbClr val="FFC000"/>
                </a:solidFill>
              </a:rPr>
              <a:t>null</a:t>
            </a:r>
            <a:r>
              <a:rPr lang="zh-TW" altLang="en-US" dirty="0"/>
              <a:t>：空</a:t>
            </a:r>
            <a:endParaRPr lang="en-US" altLang="zh-TW" dirty="0"/>
          </a:p>
          <a:p>
            <a:r>
              <a:rPr lang="zh-TW" altLang="en-US" dirty="0"/>
              <a:t>其實陣列屬於物件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1416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2263400-519B-4E6A-937F-40A7B9BE1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函數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99720F10-4D45-41A4-8D94-348692739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6A2EC8-084F-43B0-9DE8-9B024274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530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3DA52E-BCA1-4DEC-8B09-E7AF77C0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函數名稱須符合命名規則</a:t>
            </a:r>
            <a:endParaRPr lang="en-US" altLang="zh-TW" dirty="0"/>
          </a:p>
          <a:p>
            <a:r>
              <a:rPr lang="zh-TW" altLang="en-US" dirty="0"/>
              <a:t>多個參數以逗點隔開</a:t>
            </a:r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3528468"/>
            <a:ext cx="9790545" cy="2658972"/>
            <a:chOff x="1220311" y="2780145"/>
            <a:chExt cx="9790545" cy="2658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2409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name(parameter1, parameter2, parameter3)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code to be executed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798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函數回傳值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3DA52E-BCA1-4DEC-8B09-E7AF77C0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return </a:t>
            </a:r>
            <a:r>
              <a:rPr lang="zh-TW" altLang="en-US" dirty="0"/>
              <a:t>回傳結果給呼叫的地方</a:t>
            </a:r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3528468"/>
            <a:ext cx="9790545" cy="2658972"/>
            <a:chOff x="1220311" y="2780145"/>
            <a:chExt cx="9790545" cy="2658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2409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add(number1, number2)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number1 + number2;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x = add(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2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3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654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C17FE-42C7-4B3F-82F4-EDA6C375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為何需要函數？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240FD1-B363-4809-97F6-8DDEE9485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增加可重用性</a:t>
            </a:r>
            <a:endParaRPr lang="en-US" altLang="zh-TW" dirty="0"/>
          </a:p>
          <a:p>
            <a:pPr lvl="1"/>
            <a:r>
              <a:rPr lang="zh-TW" altLang="en-US" dirty="0"/>
              <a:t>定義一次，使用多次</a:t>
            </a:r>
            <a:endParaRPr lang="en-US" altLang="zh-TW" dirty="0"/>
          </a:p>
          <a:p>
            <a:r>
              <a:rPr lang="zh-TW" altLang="en-US" dirty="0"/>
              <a:t>類似的處理流程</a:t>
            </a:r>
            <a:endParaRPr lang="en-US" altLang="zh-TW" dirty="0"/>
          </a:p>
          <a:p>
            <a:pPr lvl="1"/>
            <a:r>
              <a:rPr lang="zh-TW" altLang="en-US" dirty="0"/>
              <a:t>搭配參數呼叫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C4697B-B3AD-4955-AA61-4EAE0126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614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0A18447-9EEF-4E81-84D0-DF9E21051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事件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E20E92F4-165C-47AF-85A1-8CA06726A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ECCD59-AAB9-4324-BC15-0824CFCC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829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E10C97-8CE0-4D92-842D-C5E362B8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事件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A456D6-4DA9-4FCC-9386-066CA108E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 元件發生了某件事</a:t>
            </a:r>
            <a:endParaRPr lang="en-US" altLang="zh-TW" dirty="0"/>
          </a:p>
          <a:p>
            <a:r>
              <a:rPr lang="zh-TW" altLang="en-US" dirty="0"/>
              <a:t>可以由 </a:t>
            </a:r>
            <a:r>
              <a:rPr lang="en-US" altLang="zh-TW" dirty="0"/>
              <a:t>JavaScript </a:t>
            </a:r>
            <a:r>
              <a:rPr lang="zh-TW" altLang="en-US" dirty="0"/>
              <a:t>做出對應處理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BE7727-273C-476B-A5B8-E7E4CA3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656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75A354-EAAC-440E-ACA9-F54AE77D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常見事件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0515CB-1763-4AEC-915A-6F508106E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onchange</a:t>
            </a:r>
            <a:r>
              <a:rPr lang="zh-TW" altLang="en-US" dirty="0"/>
              <a:t>：元件被改變</a:t>
            </a:r>
            <a:endParaRPr lang="en-US" altLang="zh-TW" dirty="0"/>
          </a:p>
          <a:p>
            <a:r>
              <a:rPr lang="en-US" altLang="zh-TW" dirty="0"/>
              <a:t>onclick</a:t>
            </a:r>
            <a:r>
              <a:rPr lang="zh-TW" altLang="en-US" dirty="0"/>
              <a:t>：點擊元件</a:t>
            </a:r>
            <a:endParaRPr lang="en-US" altLang="zh-TW" dirty="0"/>
          </a:p>
          <a:p>
            <a:r>
              <a:rPr lang="en-US" altLang="zh-TW" dirty="0" err="1"/>
              <a:t>onmouseover</a:t>
            </a:r>
            <a:r>
              <a:rPr lang="zh-TW" altLang="en-US" dirty="0"/>
              <a:t>：游標移過元件</a:t>
            </a:r>
            <a:endParaRPr lang="en-US" altLang="zh-TW" dirty="0"/>
          </a:p>
          <a:p>
            <a:r>
              <a:rPr lang="en-US" altLang="zh-TW" dirty="0" err="1"/>
              <a:t>onmouseout</a:t>
            </a:r>
            <a:r>
              <a:rPr lang="zh-TW" altLang="en-US" dirty="0"/>
              <a:t>：游標離開元件</a:t>
            </a:r>
            <a:endParaRPr lang="en-US" altLang="zh-TW" dirty="0"/>
          </a:p>
          <a:p>
            <a:r>
              <a:rPr lang="en-US" altLang="zh-TW" dirty="0" err="1"/>
              <a:t>onkeydown</a:t>
            </a:r>
            <a:r>
              <a:rPr lang="zh-TW" altLang="en-US" dirty="0"/>
              <a:t>：按住鍵盤按鍵</a:t>
            </a:r>
            <a:endParaRPr lang="en-US" altLang="zh-TW" dirty="0"/>
          </a:p>
          <a:p>
            <a:r>
              <a:rPr lang="en-US" altLang="zh-TW" dirty="0"/>
              <a:t>onload</a:t>
            </a:r>
            <a:r>
              <a:rPr lang="zh-TW" altLang="en-US" dirty="0"/>
              <a:t>：頁面載入完成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30EF0B-5392-452A-BD31-88F80A1D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38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40AC549-AD25-4AE0-8904-8F6E571F60BB}"/>
              </a:ext>
            </a:extLst>
          </p:cNvPr>
          <p:cNvGrpSpPr/>
          <p:nvPr/>
        </p:nvGrpSpPr>
        <p:grpSpPr>
          <a:xfrm>
            <a:off x="5740400" y="2142102"/>
            <a:ext cx="5799513" cy="3695136"/>
            <a:chOff x="1220311" y="2780145"/>
            <a:chExt cx="9790545" cy="369513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D013451-4C28-4CAC-BF74-BC49D24C0080}"/>
                </a:ext>
              </a:extLst>
            </p:cNvPr>
            <p:cNvSpPr/>
            <p:nvPr/>
          </p:nvSpPr>
          <p:spPr>
            <a:xfrm>
              <a:off x="1220311" y="3029978"/>
              <a:ext cx="9790545" cy="3445303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  <a:latin typeface="Consolas" panose="020B0609020204030204" pitchFamily="49" charset="0"/>
                </a:rPr>
                <a:t>element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  <a:latin typeface="Consolas" panose="020B0609020204030204" pitchFamily="49" charset="0"/>
                </a:rPr>
                <a:t>event="</a:t>
              </a:r>
              <a:r>
                <a:rPr lang="en-US" altLang="zh-TW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some JavaScript</a:t>
              </a:r>
              <a:r>
                <a:rPr lang="en-US" altLang="zh-TW" dirty="0">
                  <a:solidFill>
                    <a:srgbClr val="FF0000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&gt;</a:t>
              </a:r>
            </a:p>
            <a:p>
              <a:endParaRPr lang="en-US" altLang="zh-TW" dirty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  <a:latin typeface="Consolas" panose="020B0609020204030204" pitchFamily="49" charset="0"/>
                </a:rPr>
                <a:t>button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  <a:latin typeface="Consolas" panose="020B0609020204030204" pitchFamily="49" charset="0"/>
                </a:rPr>
                <a:t>onclick="</a:t>
              </a:r>
              <a:r>
                <a:rPr lang="en-US" altLang="zh-TW" dirty="0" err="1">
                  <a:solidFill>
                    <a:schemeClr val="accent1"/>
                  </a:solidFill>
                  <a:latin typeface="Consolas" panose="020B0609020204030204" pitchFamily="49" charset="0"/>
                </a:rPr>
                <a:t>document.getElementById</a:t>
              </a:r>
              <a:r>
                <a:rPr lang="en-US" altLang="zh-TW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('demo').</a:t>
              </a:r>
              <a:r>
                <a:rPr lang="en-US" altLang="zh-TW" dirty="0" err="1">
                  <a:solidFill>
                    <a:schemeClr val="accent1"/>
                  </a:solidFill>
                  <a:latin typeface="Consolas" panose="020B0609020204030204" pitchFamily="49" charset="0"/>
                </a:rPr>
                <a:t>innerHTML</a:t>
              </a:r>
              <a:r>
                <a:rPr lang="en-US" altLang="zh-TW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=Date()</a:t>
              </a:r>
              <a:r>
                <a:rPr lang="en-US" altLang="zh-TW" dirty="0">
                  <a:solidFill>
                    <a:srgbClr val="FF0000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 time is?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  <a:latin typeface="Consolas" panose="020B0609020204030204" pitchFamily="49" charset="0"/>
                </a:rPr>
                <a:t>/button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&gt;</a:t>
              </a:r>
            </a:p>
            <a:p>
              <a:endParaRPr lang="en-US" altLang="zh-TW" dirty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  <a:latin typeface="Consolas" panose="020B0609020204030204" pitchFamily="49" charset="0"/>
                </a:rPr>
                <a:t>id="</a:t>
              </a:r>
              <a:r>
                <a:rPr lang="en-US" altLang="zh-TW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demo</a:t>
              </a:r>
              <a:r>
                <a:rPr lang="en-US" altLang="zh-TW" dirty="0">
                  <a:solidFill>
                    <a:srgbClr val="FF0000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&gt;&lt;</a:t>
              </a:r>
              <a:r>
                <a:rPr lang="en-US" altLang="zh-TW" dirty="0">
                  <a:solidFill>
                    <a:srgbClr val="FFC000"/>
                  </a:solidFill>
                  <a:latin typeface="Consolas" panose="020B0609020204030204" pitchFamily="49" charset="0"/>
                </a:rPr>
                <a:t>/p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&gt;</a:t>
              </a:r>
            </a:p>
            <a:p>
              <a:endParaRPr lang="en-US" altLang="zh-TW" dirty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  <a:latin typeface="Consolas" panose="020B0609020204030204" pitchFamily="49" charset="0"/>
                </a:rPr>
                <a:t>button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  <a:latin typeface="Consolas" panose="020B0609020204030204" pitchFamily="49" charset="0"/>
                </a:rPr>
                <a:t>onclick="</a:t>
              </a:r>
              <a:r>
                <a:rPr lang="en-US" altLang="zh-TW" dirty="0" err="1">
                  <a:solidFill>
                    <a:schemeClr val="accent1"/>
                  </a:solidFill>
                  <a:latin typeface="Consolas" panose="020B0609020204030204" pitchFamily="49" charset="0"/>
                </a:rPr>
                <a:t>this.innerHTML</a:t>
              </a:r>
              <a:r>
                <a:rPr lang="en-US" altLang="zh-TW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= Date()</a:t>
              </a:r>
              <a:r>
                <a:rPr lang="en-US" altLang="zh-TW" dirty="0">
                  <a:solidFill>
                    <a:srgbClr val="FF0000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 time is?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  <a:latin typeface="Consolas" panose="020B0609020204030204" pitchFamily="49" charset="0"/>
                </a:rPr>
                <a:t>/button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427AB07-5E2E-4323-AFF5-8AB8D257284C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8910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4A1F60A-0089-40E6-84BB-8C496B1C9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字串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32FB3944-69BF-45F4-B182-08C2D0FC7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FA8A47-920C-4AD7-A1AD-38B4EEC8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46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21294-5D00-458C-9BCF-90969444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改變網頁元件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0CE081-422C-4B43-BAEC-6B779DFD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E3184A8B-A046-495B-A61E-35ED17A0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找到元件並修改內容</a:t>
            </a:r>
            <a:endParaRPr lang="en-US" altLang="zh-TW" dirty="0"/>
          </a:p>
          <a:p>
            <a:r>
              <a:rPr lang="zh-TW" altLang="en-US" dirty="0"/>
              <a:t>看個</a:t>
            </a:r>
            <a:r>
              <a:rPr lang="zh-TW" altLang="en-US" dirty="0">
                <a:hlinkClick r:id="rId2"/>
              </a:rPr>
              <a:t>範例</a:t>
            </a:r>
            <a:r>
              <a:rPr lang="zh-TW" altLang="en-US" dirty="0"/>
              <a:t>吧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ED2422C-F46F-4636-804F-DDEA6A384357}"/>
              </a:ext>
            </a:extLst>
          </p:cNvPr>
          <p:cNvGrpSpPr/>
          <p:nvPr/>
        </p:nvGrpSpPr>
        <p:grpSpPr>
          <a:xfrm>
            <a:off x="1195402" y="3399487"/>
            <a:ext cx="9790545" cy="3014572"/>
            <a:chOff x="1220311" y="2780145"/>
            <a:chExt cx="9790545" cy="30145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170CC45-E142-4344-B84A-E395F3824D6E}"/>
                </a:ext>
              </a:extLst>
            </p:cNvPr>
            <p:cNvSpPr/>
            <p:nvPr/>
          </p:nvSpPr>
          <p:spPr>
            <a:xfrm>
              <a:off x="1220311" y="3029978"/>
              <a:ext cx="9790545" cy="27647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document.getElementById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"demo"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innerHTML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"Hello JavaScript"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EF1315B-C8C9-40BE-898E-94773AB3F99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112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3DA52E-BCA1-4DEC-8B09-E7AF77C0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使用雙引號或單引號包起來</a:t>
            </a:r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3528468"/>
            <a:ext cx="9790545" cy="2658972"/>
            <a:chOff x="1220311" y="2780145"/>
            <a:chExt cx="9790545" cy="2658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2409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carName1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"Volvo XC60"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使用雙引號</a:t>
              </a:r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carName2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'Volvo XC60'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   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 </a:t>
              </a:r>
              <a:r>
                <a:rPr lang="zh-TW" altLang="en-US" dirty="0">
                  <a:solidFill>
                    <a:srgbClr val="6A9955"/>
                  </a:solidFill>
                  <a:latin typeface="Consolas" panose="020B0609020204030204" pitchFamily="49" charset="0"/>
                </a:rPr>
                <a:t>使用單引號</a:t>
              </a:r>
              <a:endParaRPr lang="en-US" altLang="zh-TW" dirty="0">
                <a:solidFill>
                  <a:srgbClr val="6A9955"/>
                </a:solidFill>
                <a:latin typeface="Consolas" panose="020B0609020204030204" pitchFamily="49" charset="0"/>
              </a:endParaRPr>
            </a:p>
            <a:p>
              <a:endParaRPr lang="en-US" altLang="zh-TW" dirty="0">
                <a:solidFill>
                  <a:srgbClr val="6A9955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answer1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"It's alright"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answer2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"He is called 'Johnny'"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answer3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'He is called "Johnny"'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zh-TW" alt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886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字串長度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3DA52E-BCA1-4DEC-8B09-E7AF77C0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length </a:t>
            </a:r>
            <a:r>
              <a:rPr lang="zh-TW" altLang="en-US" dirty="0"/>
              <a:t>取得字串長度</a:t>
            </a:r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3528468"/>
            <a:ext cx="9790545" cy="2658972"/>
            <a:chOff x="1220311" y="2780145"/>
            <a:chExt cx="9790545" cy="2658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2409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txt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"ABCDEFGHIJKLMNOPQRSTUVWXYZ"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txt.length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601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跳脫字元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3DA52E-BCA1-4DEC-8B09-E7AF77C0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字串中出現與最外側相同的雙引號</a:t>
            </a:r>
            <a:endParaRPr lang="en-US" altLang="zh-TW" dirty="0"/>
          </a:p>
          <a:p>
            <a:r>
              <a:rPr lang="zh-TW" altLang="en-US" dirty="0"/>
              <a:t>表達特殊的字元</a:t>
            </a:r>
            <a:endParaRPr lang="en-US" altLang="zh-TW" dirty="0"/>
          </a:p>
          <a:p>
            <a:r>
              <a:rPr lang="zh-TW" altLang="en-US" dirty="0"/>
              <a:t>字串在程式碼中換行（不建議）</a:t>
            </a:r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195402" y="3863748"/>
            <a:ext cx="9790545" cy="2658972"/>
            <a:chOff x="1220311" y="2780145"/>
            <a:chExt cx="9790545" cy="2658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2409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x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"We are the so-called \"Vikings\" from the north."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y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'It\'s alright.'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document.getElementById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"demo"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innerHTML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"Hello \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Dolly!"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561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81962-DBA6-4F1A-8D88-ED3227B5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字串的額外功能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C4EAF2-BF20-4166-ACCD-9E7D5CB46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/>
              <a:t>字串長度：</a:t>
            </a:r>
            <a:r>
              <a:rPr lang="en-US" altLang="zh-TW" dirty="0" err="1"/>
              <a:t>txt.length</a:t>
            </a:r>
            <a:endParaRPr lang="en-US" altLang="zh-TW" dirty="0"/>
          </a:p>
          <a:p>
            <a:r>
              <a:rPr lang="zh-TW" altLang="en-US" dirty="0"/>
              <a:t>在字串中尋找字串：</a:t>
            </a:r>
            <a:endParaRPr lang="en-US" altLang="zh-TW" dirty="0"/>
          </a:p>
          <a:p>
            <a:pPr lvl="1"/>
            <a:r>
              <a:rPr lang="en-US" altLang="zh-TW" dirty="0" err="1"/>
              <a:t>txt.indexOf</a:t>
            </a:r>
            <a:r>
              <a:rPr lang="en-US" altLang="zh-TW" dirty="0"/>
              <a:t>(</a:t>
            </a:r>
            <a:r>
              <a:rPr lang="en-US" altLang="zh-TW" dirty="0" err="1"/>
              <a:t>searchTxt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txt.lastIndexOf</a:t>
            </a:r>
            <a:r>
              <a:rPr lang="en-US" altLang="zh-TW" dirty="0"/>
              <a:t>(</a:t>
            </a:r>
            <a:r>
              <a:rPr lang="en-US" altLang="zh-TW" dirty="0" err="1"/>
              <a:t>searchTxt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txt.search</a:t>
            </a:r>
            <a:r>
              <a:rPr lang="en-US" altLang="zh-TW" dirty="0"/>
              <a:t>(</a:t>
            </a:r>
            <a:r>
              <a:rPr lang="en-US" altLang="zh-TW" dirty="0" err="1"/>
              <a:t>searchTxt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子字串：</a:t>
            </a:r>
            <a:endParaRPr lang="en-US" altLang="zh-TW" dirty="0"/>
          </a:p>
          <a:p>
            <a:pPr lvl="1"/>
            <a:r>
              <a:rPr lang="en-US" altLang="zh-TW" dirty="0" err="1"/>
              <a:t>txt.slice</a:t>
            </a:r>
            <a:r>
              <a:rPr lang="en-US" altLang="zh-TW" dirty="0"/>
              <a:t>(index)</a:t>
            </a:r>
          </a:p>
          <a:p>
            <a:pPr lvl="1"/>
            <a:r>
              <a:rPr lang="en-US" altLang="zh-TW" dirty="0" err="1"/>
              <a:t>txt.substring</a:t>
            </a:r>
            <a:r>
              <a:rPr lang="en-US" altLang="zh-TW" dirty="0"/>
              <a:t>(</a:t>
            </a:r>
            <a:r>
              <a:rPr lang="en-US" altLang="zh-TW" dirty="0" err="1"/>
              <a:t>startIndex</a:t>
            </a:r>
            <a:r>
              <a:rPr lang="en-US" altLang="zh-TW" dirty="0"/>
              <a:t>, </a:t>
            </a:r>
            <a:r>
              <a:rPr lang="en-US" altLang="zh-TW" dirty="0" err="1"/>
              <a:t>endIndex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txt.substr</a:t>
            </a:r>
            <a:r>
              <a:rPr lang="en-US" altLang="zh-TW" dirty="0"/>
              <a:t>(</a:t>
            </a:r>
            <a:r>
              <a:rPr lang="en-US" altLang="zh-TW" dirty="0" err="1"/>
              <a:t>startIndex</a:t>
            </a:r>
            <a:r>
              <a:rPr lang="en-US" altLang="zh-TW" dirty="0"/>
              <a:t>, </a:t>
            </a:r>
            <a:r>
              <a:rPr lang="en-US" altLang="zh-TW" dirty="0" err="1"/>
              <a:t>lenght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取代字串：</a:t>
            </a:r>
            <a:r>
              <a:rPr lang="en-US" altLang="zh-TW" dirty="0" err="1"/>
              <a:t>txt.replace</a:t>
            </a:r>
            <a:r>
              <a:rPr lang="en-US" altLang="zh-TW" dirty="0"/>
              <a:t>(search, replace)</a:t>
            </a:r>
          </a:p>
          <a:p>
            <a:r>
              <a:rPr lang="zh-TW" altLang="en-US" dirty="0">
                <a:hlinkClick r:id="rId2"/>
              </a:rPr>
              <a:t>更多相關功能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02F4F8-5A5D-42B8-89C5-6BF33C73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289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E93243D-7911-4BED-84C7-AD3B89934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數字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7204A658-9E74-42B8-8921-42B76A779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211890-D684-4831-9E7A-333DD140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850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3DA52E-BCA1-4DEC-8B09-E7AF77C0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直接寫出數字</a:t>
            </a:r>
            <a:endParaRPr lang="en-US" altLang="zh-TW" dirty="0"/>
          </a:p>
          <a:p>
            <a:r>
              <a:rPr lang="zh-TW" altLang="en-US" dirty="0"/>
              <a:t>支援小數點與科學記號</a:t>
            </a:r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3528468"/>
            <a:ext cx="9790545" cy="2658972"/>
            <a:chOff x="1220311" y="2780145"/>
            <a:chExt cx="9790545" cy="2658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2409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a-DK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da-DK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x1 = </a:t>
              </a:r>
              <a:r>
                <a:rPr lang="da-DK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12.00</a:t>
              </a:r>
              <a:r>
                <a:rPr lang="da-DK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da-DK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da-DK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x2 = </a:t>
              </a:r>
              <a:r>
                <a:rPr lang="da-DK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12</a:t>
              </a:r>
              <a:r>
                <a:rPr lang="da-DK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da-DK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da-DK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x3 = </a:t>
              </a:r>
              <a:r>
                <a:rPr lang="da-DK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123e5</a:t>
              </a:r>
              <a:r>
                <a:rPr lang="da-DK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da-DK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da-DK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x4 = </a:t>
              </a:r>
              <a:r>
                <a:rPr lang="da-DK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123e-5</a:t>
              </a:r>
              <a:r>
                <a:rPr lang="da-DK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2605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數字的極限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3DA52E-BCA1-4DEC-8B09-E7AF77C0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絕對值大於 </a:t>
            </a:r>
            <a:r>
              <a:rPr lang="en-US" altLang="zh-TW" dirty="0"/>
              <a:t>2^53 </a:t>
            </a:r>
            <a:r>
              <a:rPr lang="zh-TW" altLang="en-US" dirty="0"/>
              <a:t>次方會出錯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http://0.30000000000000004.com/</a:t>
            </a:r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3528468"/>
            <a:ext cx="9790545" cy="2658972"/>
            <a:chOff x="1220311" y="2780145"/>
            <a:chExt cx="9790545" cy="2658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2409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x = 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999999999999999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y = 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9999999999999999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b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x = 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0.2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+ 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0.1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242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特殊的數字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3DA52E-BCA1-4DEC-8B09-E7AF77C0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en-US" altLang="zh-TW" dirty="0" err="1"/>
              <a:t>NaN</a:t>
            </a:r>
            <a:r>
              <a:rPr lang="zh-TW" altLang="en-US" dirty="0"/>
              <a:t>：</a:t>
            </a:r>
            <a:r>
              <a:rPr lang="en-US" altLang="zh-TW" dirty="0">
                <a:effectLst/>
              </a:rPr>
              <a:t>Not a Number</a:t>
            </a:r>
          </a:p>
          <a:p>
            <a:r>
              <a:rPr lang="en-US" altLang="zh-TW" dirty="0"/>
              <a:t>Infinity</a:t>
            </a:r>
            <a:r>
              <a:rPr lang="zh-TW" altLang="en-US" dirty="0"/>
              <a:t>：無限大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465383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A9DB5-11A7-4D1D-88A1-B708511A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數字的額外功能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E9AC00-32F9-4CD7-B09B-963AB68A0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轉為字串：</a:t>
            </a:r>
            <a:r>
              <a:rPr lang="en-US" altLang="zh-TW" dirty="0" err="1"/>
              <a:t>num.toString</a:t>
            </a:r>
            <a:r>
              <a:rPr lang="en-US" altLang="zh-TW" dirty="0"/>
              <a:t>()</a:t>
            </a:r>
          </a:p>
          <a:p>
            <a:r>
              <a:rPr lang="zh-TW" altLang="en-US" dirty="0"/>
              <a:t>轉為科學記號：</a:t>
            </a:r>
            <a:r>
              <a:rPr lang="en-US" altLang="zh-TW" dirty="0" err="1"/>
              <a:t>num.</a:t>
            </a:r>
            <a:r>
              <a:rPr lang="en-US" altLang="zh-TW" dirty="0" err="1">
                <a:effectLst/>
              </a:rPr>
              <a:t>toExponential</a:t>
            </a:r>
            <a:r>
              <a:rPr lang="en-US" altLang="zh-TW" dirty="0"/>
              <a:t>(x)</a:t>
            </a:r>
          </a:p>
          <a:p>
            <a:r>
              <a:rPr lang="zh-TW" altLang="en-US" dirty="0"/>
              <a:t>字串轉數字：</a:t>
            </a:r>
            <a:endParaRPr lang="en-US" altLang="zh-TW" dirty="0"/>
          </a:p>
          <a:p>
            <a:pPr lvl="1"/>
            <a:r>
              <a:rPr lang="en-US" altLang="zh-TW" dirty="0"/>
              <a:t>Number(txt)</a:t>
            </a:r>
          </a:p>
          <a:p>
            <a:pPr lvl="1"/>
            <a:r>
              <a:rPr lang="en-US" altLang="zh-TW" dirty="0" err="1"/>
              <a:t>parseInt</a:t>
            </a:r>
            <a:r>
              <a:rPr lang="en-US" altLang="zh-TW" dirty="0"/>
              <a:t>(txt)</a:t>
            </a:r>
          </a:p>
          <a:p>
            <a:pPr lvl="1"/>
            <a:r>
              <a:rPr lang="en-US" altLang="zh-TW" dirty="0" err="1"/>
              <a:t>parseFloat</a:t>
            </a:r>
            <a:r>
              <a:rPr lang="en-US" altLang="zh-TW" dirty="0"/>
              <a:t>(txt)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0CFC03-2611-45C5-8EC4-6B3ACEFA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5428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31AFFD0-65AA-46A1-9A55-0DE6ABDEE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陣列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33511CE5-8D61-436F-A129-4971006C0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4F860C-E6F6-4F0D-98AF-8DA2EF2C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70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 JS </a:t>
            </a:r>
            <a:r>
              <a:rPr lang="zh-TW" altLang="en-US" dirty="0"/>
              <a:t>加入到</a:t>
            </a:r>
            <a:r>
              <a:rPr lang="en-US" altLang="zh-TW" dirty="0"/>
              <a:t> HTML</a:t>
            </a:r>
            <a:r>
              <a:rPr lang="zh-TW" altLang="en-US" dirty="0"/>
              <a:t> 文件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1862228"/>
            <a:ext cx="9790545" cy="4203609"/>
            <a:chOff x="1220311" y="2780145"/>
            <a:chExt cx="9790545" cy="42036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400" dirty="0">
                  <a:solidFill>
                    <a:schemeClr val="tx1">
                      <a:lumMod val="65000"/>
                    </a:schemeClr>
                  </a:solidFill>
                </a:rPr>
                <a:t>&lt;!DOCTYPE html&gt;</a:t>
              </a:r>
              <a:br>
                <a:rPr lang="en-US" altLang="zh-TW" sz="1400" dirty="0">
                  <a:solidFill>
                    <a:schemeClr val="tx1">
                      <a:lumMod val="65000"/>
                    </a:schemeClr>
                  </a:solidFill>
                </a:rPr>
              </a:br>
              <a:r>
                <a:rPr lang="en-US" altLang="zh-TW" sz="1400" dirty="0">
                  <a:solidFill>
                    <a:schemeClr val="tx1">
                      <a:lumMod val="65000"/>
                    </a:schemeClr>
                  </a:solidFill>
                </a:rPr>
                <a:t>&lt;html</a:t>
              </a:r>
              <a:r>
                <a:rPr lang="zh-TW" altLang="en-US" sz="1400" dirty="0">
                  <a:solidFill>
                    <a:schemeClr val="tx1">
                      <a:lumMod val="65000"/>
                    </a:schemeClr>
                  </a:solidFill>
                </a:rPr>
                <a:t> </a:t>
              </a:r>
              <a:r>
                <a:rPr lang="en-US" altLang="zh-TW" sz="1400" dirty="0" err="1">
                  <a:solidFill>
                    <a:schemeClr val="tx1">
                      <a:lumMod val="65000"/>
                    </a:schemeClr>
                  </a:solidFill>
                </a:rPr>
                <a:t>lang</a:t>
              </a:r>
              <a:r>
                <a:rPr lang="en-US" altLang="zh-TW" sz="1400" dirty="0">
                  <a:solidFill>
                    <a:schemeClr val="tx1">
                      <a:lumMod val="65000"/>
                    </a:schemeClr>
                  </a:solidFill>
                </a:rPr>
                <a:t>="</a:t>
              </a:r>
              <a:r>
                <a:rPr lang="en-US" altLang="zh-TW" sz="1400" dirty="0" err="1">
                  <a:solidFill>
                    <a:schemeClr val="tx1">
                      <a:lumMod val="65000"/>
                    </a:schemeClr>
                  </a:solidFill>
                </a:rPr>
                <a:t>zh</a:t>
              </a:r>
              <a:r>
                <a:rPr lang="en-US" altLang="zh-TW" sz="1400" dirty="0">
                  <a:solidFill>
                    <a:schemeClr val="tx1">
                      <a:lumMod val="65000"/>
                    </a:schemeClr>
                  </a:solidFill>
                </a:rPr>
                <a:t>-</a:t>
              </a:r>
              <a:r>
                <a:rPr lang="en-US" altLang="zh-TW" sz="1400" dirty="0" err="1">
                  <a:solidFill>
                    <a:schemeClr val="tx1">
                      <a:lumMod val="65000"/>
                    </a:schemeClr>
                  </a:solidFill>
                </a:rPr>
                <a:t>Hant</a:t>
              </a:r>
              <a:r>
                <a:rPr lang="en-US" altLang="zh-TW" sz="1400" dirty="0">
                  <a:solidFill>
                    <a:schemeClr val="tx1">
                      <a:lumMod val="65000"/>
                    </a:schemeClr>
                  </a:solidFill>
                </a:rPr>
                <a:t>-TW"&gt;</a:t>
              </a:r>
              <a:br>
                <a:rPr lang="en-US" altLang="zh-TW" sz="1400" dirty="0">
                  <a:solidFill>
                    <a:schemeClr val="tx1">
                      <a:lumMod val="65000"/>
                    </a:schemeClr>
                  </a:solidFill>
                </a:rPr>
              </a:br>
              <a:r>
                <a:rPr lang="en-US" altLang="zh-TW" sz="1400" dirty="0">
                  <a:solidFill>
                    <a:schemeClr val="tx1">
                      <a:lumMod val="65000"/>
                    </a:schemeClr>
                  </a:solidFill>
                </a:rPr>
                <a:t>&lt;head&gt;</a:t>
              </a:r>
              <a:br>
                <a:rPr lang="en-US" altLang="zh-TW" sz="1400" dirty="0">
                  <a:solidFill>
                    <a:schemeClr val="tx1">
                      <a:lumMod val="65000"/>
                    </a:schemeClr>
                  </a:solidFill>
                </a:rPr>
              </a:br>
              <a:r>
                <a:rPr lang="zh-TW" altLang="en-US" sz="1400" dirty="0">
                  <a:solidFill>
                    <a:schemeClr val="tx1">
                      <a:lumMod val="65000"/>
                    </a:schemeClr>
                  </a:solidFill>
                </a:rPr>
                <a:t>    </a:t>
              </a:r>
              <a:r>
                <a:rPr lang="en-US" altLang="zh-TW" sz="1400" dirty="0">
                  <a:solidFill>
                    <a:schemeClr val="tx1">
                      <a:lumMod val="65000"/>
                    </a:schemeClr>
                  </a:solidFill>
                </a:rPr>
                <a:t>&lt;meta charset="UTF-8"&gt;</a:t>
              </a:r>
              <a:br>
                <a:rPr lang="en-US" altLang="zh-TW" sz="1400" dirty="0">
                  <a:solidFill>
                    <a:schemeClr val="tx1">
                      <a:lumMod val="65000"/>
                    </a:schemeClr>
                  </a:solidFill>
                </a:rPr>
              </a:br>
              <a:r>
                <a:rPr lang="zh-TW" altLang="en-US" sz="1400" dirty="0">
                  <a:solidFill>
                    <a:schemeClr val="tx1">
                      <a:lumMod val="65000"/>
                    </a:schemeClr>
                  </a:solidFill>
                </a:rPr>
                <a:t>    </a:t>
              </a:r>
              <a:r>
                <a:rPr lang="en-US" altLang="zh-TW" sz="1400" dirty="0">
                  <a:solidFill>
                    <a:schemeClr val="tx1">
                      <a:lumMod val="65000"/>
                    </a:schemeClr>
                  </a:solidFill>
                </a:rPr>
                <a:t>&lt;title&gt;Title of the document&lt;/title&gt;</a:t>
              </a:r>
            </a:p>
            <a:p>
              <a:r>
                <a:rPr lang="en-US" altLang="zh-TW" sz="1400" dirty="0">
                  <a:solidFill>
                    <a:srgbClr val="00B0F0"/>
                  </a:solidFill>
                </a:rPr>
                <a:t>    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script</a:t>
              </a:r>
              <a:r>
                <a:rPr lang="en-US" altLang="zh-TW" sz="1400" dirty="0">
                  <a:solidFill>
                    <a:srgbClr val="00B0F0"/>
                  </a:solidFill>
                </a:rPr>
                <a:t> </a:t>
              </a:r>
              <a:r>
                <a:rPr lang="en-US" altLang="zh-TW" sz="1400" dirty="0" err="1">
                  <a:solidFill>
                    <a:srgbClr val="FF0000"/>
                  </a:solidFill>
                </a:rPr>
                <a:t>src</a:t>
              </a:r>
              <a:r>
                <a:rPr lang="en-US" altLang="zh-TW" sz="1400" dirty="0">
                  <a:solidFill>
                    <a:srgbClr val="FF0000"/>
                  </a:solidFill>
                </a:rPr>
                <a:t>="</a:t>
              </a:r>
              <a:r>
                <a:rPr lang="en-US" altLang="zh-TW" sz="1400" dirty="0">
                  <a:solidFill>
                    <a:srgbClr val="92D050"/>
                  </a:solidFill>
                </a:rPr>
                <a:t>path/to/script.js</a:t>
              </a:r>
              <a:r>
                <a:rPr lang="en-US" altLang="zh-TW" sz="1400" dirty="0">
                  <a:solidFill>
                    <a:srgbClr val="FF0000"/>
                  </a:solidFill>
                </a:rPr>
                <a:t>"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/script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400" dirty="0">
                  <a:solidFill>
                    <a:srgbClr val="00B0F0"/>
                  </a:solidFill>
                </a:rPr>
                <a:t>    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script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400" dirty="0"/>
                <a:t>        /* JavaScript */</a:t>
              </a:r>
            </a:p>
            <a:p>
              <a:r>
                <a:rPr lang="en-US" altLang="zh-TW" sz="1400" dirty="0"/>
                <a:t>    </a:t>
              </a:r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/script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  <a:br>
                <a:rPr lang="en-US" altLang="zh-TW" sz="1400" dirty="0"/>
              </a:br>
              <a:r>
                <a:rPr lang="en-US" altLang="zh-TW" sz="1400" dirty="0">
                  <a:solidFill>
                    <a:schemeClr val="tx1">
                      <a:lumMod val="65000"/>
                    </a:schemeClr>
                  </a:solidFill>
                </a:rPr>
                <a:t>&lt;/head&gt;</a:t>
              </a:r>
              <a:br>
                <a:rPr lang="en-US" altLang="zh-TW" sz="1400" dirty="0">
                  <a:solidFill>
                    <a:schemeClr val="tx1">
                      <a:lumMod val="65000"/>
                    </a:schemeClr>
                  </a:solidFill>
                </a:rPr>
              </a:br>
              <a:r>
                <a:rPr lang="en-US" altLang="zh-TW" sz="1400" dirty="0">
                  <a:solidFill>
                    <a:schemeClr val="tx1">
                      <a:lumMod val="65000"/>
                    </a:schemeClr>
                  </a:solidFill>
                </a:rPr>
                <a:t>&lt;body&gt;</a:t>
              </a:r>
              <a:br>
                <a:rPr lang="en-US" altLang="zh-TW" sz="1400" dirty="0"/>
              </a:br>
              <a:r>
                <a:rPr lang="zh-TW" altLang="en-US" sz="1400" dirty="0"/>
                <a:t>    </a:t>
              </a:r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button</a:t>
              </a:r>
              <a:r>
                <a:rPr lang="en-US" altLang="zh-TW" sz="1400" dirty="0">
                  <a:solidFill>
                    <a:srgbClr val="00B0F0"/>
                  </a:solidFill>
                </a:rPr>
                <a:t> </a:t>
              </a:r>
              <a:r>
                <a:rPr lang="en-US" altLang="zh-TW" sz="1400" dirty="0">
                  <a:solidFill>
                    <a:srgbClr val="FF0000"/>
                  </a:solidFill>
                </a:rPr>
                <a:t>type="</a:t>
              </a:r>
              <a:r>
                <a:rPr lang="en-US" altLang="zh-TW" sz="1400" dirty="0">
                  <a:solidFill>
                    <a:srgbClr val="92D050"/>
                  </a:solidFill>
                </a:rPr>
                <a:t>button</a:t>
              </a:r>
              <a:r>
                <a:rPr lang="en-US" altLang="zh-TW" sz="1400" dirty="0">
                  <a:solidFill>
                    <a:srgbClr val="FF0000"/>
                  </a:solidFill>
                </a:rPr>
                <a:t>"</a:t>
              </a:r>
              <a:r>
                <a:rPr lang="en-US" altLang="zh-TW" sz="1400" dirty="0">
                  <a:solidFill>
                    <a:srgbClr val="00B0F0"/>
                  </a:solidFill>
                </a:rPr>
                <a:t> </a:t>
              </a:r>
              <a:r>
                <a:rPr lang="en-US" altLang="zh-TW" sz="1400" dirty="0">
                  <a:solidFill>
                    <a:srgbClr val="FF0000"/>
                  </a:solidFill>
                </a:rPr>
                <a:t>onclick="</a:t>
              </a:r>
              <a:r>
                <a:rPr lang="en-US" altLang="zh-TW" sz="1400" dirty="0" err="1">
                  <a:solidFill>
                    <a:srgbClr val="92D050"/>
                  </a:solidFill>
                </a:rPr>
                <a:t>myFunc</a:t>
              </a:r>
              <a:r>
                <a:rPr lang="en-US" altLang="zh-TW" sz="1400" dirty="0">
                  <a:solidFill>
                    <a:srgbClr val="92D050"/>
                  </a:solidFill>
                </a:rPr>
                <a:t>()</a:t>
              </a:r>
              <a:r>
                <a:rPr lang="en-US" altLang="zh-TW" sz="1400" dirty="0">
                  <a:solidFill>
                    <a:srgbClr val="FF0000"/>
                  </a:solidFill>
                </a:rPr>
                <a:t>"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  <a:r>
                <a:rPr lang="en-US" altLang="zh-TW" sz="1400" dirty="0"/>
                <a:t>Try it!</a:t>
              </a:r>
              <a:r>
                <a:rPr lang="en-US" altLang="zh-TW" sz="1400" dirty="0">
                  <a:solidFill>
                    <a:srgbClr val="00B0F0"/>
                  </a:solidFill>
                </a:rPr>
                <a:t>&lt;/</a:t>
              </a:r>
              <a:r>
                <a:rPr lang="en-US" altLang="zh-TW" sz="1400" dirty="0">
                  <a:solidFill>
                    <a:srgbClr val="FFC000"/>
                  </a:solidFill>
                </a:rPr>
                <a:t>button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400" dirty="0">
                  <a:solidFill>
                    <a:srgbClr val="00B0F0"/>
                  </a:solidFill>
                </a:rPr>
                <a:t>    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script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400" dirty="0"/>
                <a:t>        /* JavaScript */</a:t>
              </a:r>
            </a:p>
            <a:p>
              <a:r>
                <a:rPr lang="en-US" altLang="zh-TW" sz="1400" dirty="0"/>
                <a:t>    </a:t>
              </a:r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/script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  <a:br>
                <a:rPr lang="en-US" altLang="zh-TW" sz="1400" dirty="0"/>
              </a:br>
              <a:r>
                <a:rPr lang="en-US" altLang="zh-TW" sz="1400" dirty="0">
                  <a:solidFill>
                    <a:schemeClr val="tx1">
                      <a:lumMod val="65000"/>
                    </a:schemeClr>
                  </a:solidFill>
                </a:rPr>
                <a:t>&lt;/body&gt;</a:t>
              </a:r>
              <a:br>
                <a:rPr lang="en-US" altLang="zh-TW" sz="1400" dirty="0">
                  <a:solidFill>
                    <a:schemeClr val="tx1">
                      <a:lumMod val="65000"/>
                    </a:schemeClr>
                  </a:solidFill>
                </a:rPr>
              </a:br>
              <a:r>
                <a:rPr lang="en-US" altLang="zh-TW" sz="1400" dirty="0">
                  <a:solidFill>
                    <a:schemeClr val="tx1">
                      <a:lumMod val="65000"/>
                    </a:schemeClr>
                  </a:solidFill>
                </a:rPr>
                <a:t>&lt;/html&gt;</a:t>
              </a:r>
              <a:endParaRPr lang="zh-TW" altLang="en-US" sz="14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7108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3DA52E-BCA1-4DEC-8B09-E7AF77C0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以</a:t>
            </a:r>
            <a:r>
              <a:rPr lang="zh-TW" altLang="en-US" dirty="0">
                <a:solidFill>
                  <a:srgbClr val="FFC000"/>
                </a:solidFill>
              </a:rPr>
              <a:t>中括號</a:t>
            </a:r>
            <a:r>
              <a:rPr lang="zh-TW" altLang="en-US" dirty="0"/>
              <a:t>包起來</a:t>
            </a:r>
            <a:endParaRPr lang="en-US" altLang="zh-TW" dirty="0"/>
          </a:p>
          <a:p>
            <a:r>
              <a:rPr lang="zh-TW" altLang="en-US" dirty="0"/>
              <a:t>一個一個的 </a:t>
            </a:r>
            <a:r>
              <a:rPr lang="zh-TW" altLang="en-US" dirty="0">
                <a:solidFill>
                  <a:srgbClr val="FFC000"/>
                </a:solidFill>
              </a:rPr>
              <a:t>數值</a:t>
            </a:r>
            <a:r>
              <a:rPr lang="zh-TW" altLang="en-US" dirty="0"/>
              <a:t>，以</a:t>
            </a:r>
            <a:r>
              <a:rPr lang="zh-TW" altLang="en-US" dirty="0">
                <a:solidFill>
                  <a:srgbClr val="FFC000"/>
                </a:solidFill>
              </a:rPr>
              <a:t>逗號</a:t>
            </a:r>
            <a:r>
              <a:rPr lang="zh-TW" altLang="en-US" dirty="0"/>
              <a:t>分隔</a:t>
            </a:r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3528468"/>
            <a:ext cx="9790545" cy="2658972"/>
            <a:chOff x="1220311" y="2780145"/>
            <a:chExt cx="9790545" cy="2658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2409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cars = [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"Saab"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"Volvo"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"BMW"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cars[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"Opel"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4469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10090-5DF5-427C-9AAF-A14EDC56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陣列的額外功能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24355D-15F4-4FA0-B3F7-F262A8C8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陣列的長度：</a:t>
            </a:r>
            <a:r>
              <a:rPr lang="en-US" altLang="zh-TW" dirty="0" err="1"/>
              <a:t>arr.length</a:t>
            </a:r>
            <a:endParaRPr lang="en-US" altLang="zh-TW" dirty="0"/>
          </a:p>
          <a:p>
            <a:r>
              <a:rPr lang="zh-TW" altLang="en-US" dirty="0"/>
              <a:t>以某字元為分隔串接：</a:t>
            </a:r>
            <a:r>
              <a:rPr lang="en-US" altLang="zh-TW" dirty="0" err="1"/>
              <a:t>arr.join</a:t>
            </a:r>
            <a:r>
              <a:rPr lang="en-US" altLang="zh-TW" dirty="0"/>
              <a:t>('</a:t>
            </a:r>
            <a:r>
              <a:rPr lang="zh-TW" altLang="en-US" dirty="0"/>
              <a:t>、</a:t>
            </a:r>
            <a:r>
              <a:rPr lang="en-US" altLang="zh-TW" dirty="0"/>
              <a:t>')</a:t>
            </a:r>
          </a:p>
          <a:p>
            <a:r>
              <a:rPr lang="zh-TW" altLang="en-US" dirty="0"/>
              <a:t>放入陣列：</a:t>
            </a:r>
            <a:r>
              <a:rPr lang="en-US" altLang="zh-TW" dirty="0" err="1"/>
              <a:t>arr.push</a:t>
            </a:r>
            <a:r>
              <a:rPr lang="en-US" altLang="zh-TW" dirty="0"/>
              <a:t>(element)</a:t>
            </a:r>
          </a:p>
          <a:p>
            <a:r>
              <a:rPr lang="zh-TW" altLang="en-US" dirty="0"/>
              <a:t>由陣列取出：</a:t>
            </a:r>
            <a:r>
              <a:rPr lang="en-US" altLang="zh-TW" dirty="0" err="1"/>
              <a:t>arr.pop</a:t>
            </a:r>
            <a:r>
              <a:rPr lang="en-US" altLang="zh-TW" dirty="0"/>
              <a:t>(element)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366C88-693B-43A5-8FD5-F73354A0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4914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F6650-B6FD-4D2E-9F4D-9784039B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陣列疊代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AE9A3-8393-4EC5-8592-A822F78B0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arr.forEach</a:t>
            </a:r>
            <a:r>
              <a:rPr lang="en-US" altLang="zh-TW" dirty="0"/>
              <a:t>(</a:t>
            </a:r>
            <a:r>
              <a:rPr lang="en-US" altLang="zh-TW" dirty="0" err="1"/>
              <a:t>func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arr.map</a:t>
            </a:r>
            <a:r>
              <a:rPr lang="en-US" altLang="zh-TW" dirty="0"/>
              <a:t>(</a:t>
            </a:r>
            <a:r>
              <a:rPr lang="en-US" altLang="zh-TW" dirty="0" err="1"/>
              <a:t>func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arr.filter</a:t>
            </a:r>
            <a:r>
              <a:rPr lang="en-US" altLang="zh-TW" dirty="0"/>
              <a:t>(</a:t>
            </a:r>
            <a:r>
              <a:rPr lang="en-US" altLang="zh-TW" dirty="0" err="1"/>
              <a:t>func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arr.reduce</a:t>
            </a:r>
            <a:r>
              <a:rPr lang="en-US" altLang="zh-TW" dirty="0"/>
              <a:t>(</a:t>
            </a:r>
            <a:r>
              <a:rPr lang="en-US" altLang="zh-TW" dirty="0" err="1"/>
              <a:t>func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arr.reduceRight</a:t>
            </a:r>
            <a:r>
              <a:rPr lang="en-US" altLang="zh-TW" dirty="0"/>
              <a:t>(</a:t>
            </a:r>
            <a:r>
              <a:rPr lang="en-US" altLang="zh-TW" dirty="0" err="1"/>
              <a:t>func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arr.every</a:t>
            </a:r>
            <a:r>
              <a:rPr lang="en-US" altLang="zh-TW" dirty="0"/>
              <a:t>(</a:t>
            </a:r>
            <a:r>
              <a:rPr lang="en-US" altLang="zh-TW" dirty="0" err="1"/>
              <a:t>func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arr.some</a:t>
            </a:r>
            <a:r>
              <a:rPr lang="en-US" altLang="zh-TW" dirty="0"/>
              <a:t>(</a:t>
            </a:r>
            <a:r>
              <a:rPr lang="en-US" altLang="zh-TW" dirty="0" err="1"/>
              <a:t>func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D96725-4593-4EB1-9BF0-42BE8150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1513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F6650-B6FD-4D2E-9F4D-9784039B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從陣列中尋找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AE9A3-8393-4EC5-8592-A822F78B0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arr.indexOf</a:t>
            </a:r>
            <a:r>
              <a:rPr lang="en-US" altLang="zh-TW" dirty="0"/>
              <a:t>(</a:t>
            </a:r>
            <a:r>
              <a:rPr lang="en-US" altLang="zh-TW" dirty="0" err="1"/>
              <a:t>func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arr.lastIndexOf</a:t>
            </a:r>
            <a:r>
              <a:rPr lang="en-US" altLang="zh-TW" dirty="0"/>
              <a:t>(</a:t>
            </a:r>
            <a:r>
              <a:rPr lang="en-US" altLang="zh-TW" dirty="0" err="1"/>
              <a:t>func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arr.find</a:t>
            </a:r>
            <a:r>
              <a:rPr lang="en-US" altLang="zh-TW" dirty="0"/>
              <a:t>(</a:t>
            </a:r>
            <a:r>
              <a:rPr lang="en-US" altLang="zh-TW" dirty="0" err="1"/>
              <a:t>func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arr.findIndex</a:t>
            </a:r>
            <a:r>
              <a:rPr lang="en-US" altLang="zh-TW" dirty="0"/>
              <a:t>(</a:t>
            </a:r>
            <a:r>
              <a:rPr lang="en-US" altLang="zh-TW" dirty="0" err="1"/>
              <a:t>func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D96725-4593-4EB1-9BF0-42BE8150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4065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3B02186-97BB-4FE6-9AA1-3D05D24BE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Date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033FDFB9-AFF8-4E16-895A-0F6961BD0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594455-994E-415B-BD3F-2D2408B4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4387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73334-87C0-4E9C-822D-13ECF538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CD2F14-6BBB-45B5-B5A0-3B24C8CC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日期時間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B6E2DC-66B2-4E97-AE19-37F8EBD4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55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0DDA02B-2B05-4950-875F-007CC3C6EFC2}"/>
              </a:ext>
            </a:extLst>
          </p:cNvPr>
          <p:cNvGrpSpPr/>
          <p:nvPr/>
        </p:nvGrpSpPr>
        <p:grpSpPr>
          <a:xfrm>
            <a:off x="1200728" y="3528468"/>
            <a:ext cx="9790545" cy="2658972"/>
            <a:chOff x="1220311" y="2780145"/>
            <a:chExt cx="9790545" cy="2658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59FBD74-1061-4C40-990B-AC69C729F62C}"/>
                </a:ext>
              </a:extLst>
            </p:cNvPr>
            <p:cNvSpPr/>
            <p:nvPr/>
          </p:nvSpPr>
          <p:spPr>
            <a:xfrm>
              <a:off x="1220311" y="3029978"/>
              <a:ext cx="9790545" cy="2409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Date()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Date(year, month, day, hours, minutes, seconds, milliseconds)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Date(milliseconds)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Date(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dateString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361702-6D8F-40E4-B787-A1B6324A9C80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3445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73334-87C0-4E9C-822D-13ECF538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取得各個數值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B6E2DC-66B2-4E97-AE19-37F8EBD4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56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0DDA02B-2B05-4950-875F-007CC3C6EFC2}"/>
              </a:ext>
            </a:extLst>
          </p:cNvPr>
          <p:cNvGrpSpPr/>
          <p:nvPr/>
        </p:nvGrpSpPr>
        <p:grpSpPr>
          <a:xfrm>
            <a:off x="1195402" y="2187348"/>
            <a:ext cx="9790545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59FBD74-1061-4C40-990B-AC69C729F62C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d =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Date();</a:t>
              </a:r>
            </a:p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d.getFullYear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d.getMonth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d.getDay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d.getHours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d.getMinutes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d.getSeconds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();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361702-6D8F-40E4-B787-A1B6324A9C80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833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73334-87C0-4E9C-822D-13ECF538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設定數值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B6E2DC-66B2-4E97-AE19-37F8EBD4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57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0DDA02B-2B05-4950-875F-007CC3C6EFC2}"/>
              </a:ext>
            </a:extLst>
          </p:cNvPr>
          <p:cNvGrpSpPr/>
          <p:nvPr/>
        </p:nvGrpSpPr>
        <p:grpSpPr>
          <a:xfrm>
            <a:off x="1195402" y="2187348"/>
            <a:ext cx="9790545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59FBD74-1061-4C40-990B-AC69C729F62C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d =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Date();</a:t>
              </a:r>
            </a:p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d.setFullYear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(year);</a:t>
              </a:r>
            </a:p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d.setMonth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(month);</a:t>
              </a:r>
            </a:p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d.setDay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(day);</a:t>
              </a:r>
            </a:p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d.setHours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(hour);</a:t>
              </a:r>
            </a:p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d.setMinutes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(minute);</a:t>
              </a:r>
            </a:p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d.setSeconds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(second);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361702-6D8F-40E4-B787-A1B6324A9C80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5323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1B0D242-59A5-4504-B1FC-A4C780904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Math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62DBE8B0-DED5-40A7-BA03-2C3069EB1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37F802-0AB9-45EF-A311-BE596A64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1105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942ED9-7AD7-4B1B-BA32-3FC85349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65F07A-279C-4EED-8169-7E3F082F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一些常用的數學相關的東西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23F14D-81C7-4116-900C-069C0535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59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E3031C2-D7D2-46A2-8705-D64CF64A499B}"/>
              </a:ext>
            </a:extLst>
          </p:cNvPr>
          <p:cNvGrpSpPr/>
          <p:nvPr/>
        </p:nvGrpSpPr>
        <p:grpSpPr>
          <a:xfrm>
            <a:off x="1195402" y="2735988"/>
            <a:ext cx="9790545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63B808C-CB51-4997-AC95-25028DD8ED02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Math.PI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Math.round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4.7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Math.pow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8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2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Math.sqrt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64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Math.abs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(-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4.7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Math.ceil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4.4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Math.floor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4.7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Math.sin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90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*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Math.PI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/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180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Math.cos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*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Math.PI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/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180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Math.min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150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30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20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-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8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-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200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Math.max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150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30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20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-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8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-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200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E89A851-7901-4569-8545-4A9409713A27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85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E3F55-1039-4E0D-889C-F7721FC3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 </a:t>
            </a:r>
            <a:r>
              <a:rPr lang="en-US" altLang="zh-TW" dirty="0"/>
              <a:t>JS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AD1358-46CC-4B6E-9611-70B59B87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開啟瀏覽器</a:t>
            </a:r>
            <a:endParaRPr lang="en-US" altLang="zh-TW" dirty="0"/>
          </a:p>
          <a:p>
            <a:r>
              <a:rPr lang="zh-TW" altLang="en-US" dirty="0"/>
              <a:t>按下 </a:t>
            </a:r>
            <a:r>
              <a:rPr lang="en-US" altLang="zh-TW" dirty="0"/>
              <a:t>F12 </a:t>
            </a:r>
            <a:r>
              <a:rPr lang="zh-TW" altLang="en-US" dirty="0"/>
              <a:t>叫出開發人員工具</a:t>
            </a:r>
            <a:endParaRPr lang="en-US" altLang="zh-TW" dirty="0"/>
          </a:p>
          <a:p>
            <a:r>
              <a:rPr lang="zh-TW" altLang="en-US" dirty="0"/>
              <a:t>切換至主控台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6A6EBF-646B-47D9-9672-0A867C6B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7234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9CC942C-307C-4405-A2EE-4A7A3E045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Random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D57F5452-BCD7-49E8-ABC2-1AA7EAB8A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5E33AE-84E0-420D-AC6A-76A38D0D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8080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6E9970-28D9-4745-B9A5-A638EE8D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6721672-D3E9-4367-872B-4849DDD36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產生隨機數值（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TW" altLang="en-US" dirty="0"/>
                  <a:t>）：</a:t>
                </a:r>
                <a:r>
                  <a:rPr lang="en-US" altLang="zh-TW" dirty="0" err="1"/>
                  <a:t>Math.random</a:t>
                </a:r>
                <a:r>
                  <a:rPr lang="en-US" altLang="zh-TW" dirty="0"/>
                  <a:t>()</a:t>
                </a:r>
              </a:p>
              <a:p>
                <a:r>
                  <a:rPr lang="zh-TW" altLang="en-US" dirty="0"/>
                  <a:t>產生指定範圍隨機數值：</a:t>
                </a:r>
                <a:endParaRPr lang="en-US" altLang="zh-TW" dirty="0"/>
              </a:p>
              <a:p>
                <a:pPr lvl="1"/>
                <a:r>
                  <a:rPr lang="en-US" altLang="zh-TW" dirty="0" err="1">
                    <a:solidFill>
                      <a:srgbClr val="FFC000"/>
                    </a:solidFill>
                    <a:effectLst/>
                  </a:rPr>
                  <a:t>Math.floor</a:t>
                </a:r>
                <a:r>
                  <a:rPr lang="en-US" altLang="zh-TW" dirty="0">
                    <a:solidFill>
                      <a:srgbClr val="FFC000"/>
                    </a:solidFill>
                    <a:effectLst/>
                  </a:rPr>
                  <a:t>(</a:t>
                </a:r>
                <a:r>
                  <a:rPr lang="en-US" altLang="zh-TW" dirty="0" err="1">
                    <a:solidFill>
                      <a:srgbClr val="FFC000"/>
                    </a:solidFill>
                    <a:effectLst/>
                  </a:rPr>
                  <a:t>Math.random</a:t>
                </a:r>
                <a:r>
                  <a:rPr lang="en-US" altLang="zh-TW" dirty="0">
                    <a:solidFill>
                      <a:srgbClr val="FFC000"/>
                    </a:solidFill>
                    <a:effectLst/>
                  </a:rPr>
                  <a:t>() * 10)</a:t>
                </a:r>
                <a:r>
                  <a:rPr lang="zh-TW" altLang="en-US" dirty="0">
                    <a:effectLst/>
                  </a:rPr>
                  <a:t>：</a:t>
                </a:r>
                <a:r>
                  <a:rPr lang="en-US" altLang="zh-TW" dirty="0">
                    <a:effectLst/>
                  </a:rPr>
                  <a:t>0~9</a:t>
                </a:r>
              </a:p>
              <a:p>
                <a:pPr lvl="1"/>
                <a:r>
                  <a:rPr lang="en-US" altLang="zh-TW" dirty="0" err="1">
                    <a:solidFill>
                      <a:srgbClr val="FFC000"/>
                    </a:solidFill>
                    <a:effectLst/>
                  </a:rPr>
                  <a:t>Math.floor</a:t>
                </a:r>
                <a:r>
                  <a:rPr lang="en-US" altLang="zh-TW" dirty="0">
                    <a:solidFill>
                      <a:srgbClr val="FFC000"/>
                    </a:solidFill>
                    <a:effectLst/>
                  </a:rPr>
                  <a:t>(</a:t>
                </a:r>
                <a:r>
                  <a:rPr lang="en-US" altLang="zh-TW" dirty="0" err="1">
                    <a:solidFill>
                      <a:srgbClr val="FFC000"/>
                    </a:solidFill>
                    <a:effectLst/>
                  </a:rPr>
                  <a:t>Math.random</a:t>
                </a:r>
                <a:r>
                  <a:rPr lang="en-US" altLang="zh-TW" dirty="0">
                    <a:solidFill>
                      <a:srgbClr val="FFC000"/>
                    </a:solidFill>
                    <a:effectLst/>
                  </a:rPr>
                  <a:t>() * 11)</a:t>
                </a:r>
                <a:r>
                  <a:rPr lang="zh-TW" altLang="en-US" dirty="0">
                    <a:effectLst/>
                  </a:rPr>
                  <a:t>：</a:t>
                </a:r>
                <a:r>
                  <a:rPr lang="en-US" altLang="zh-TW" dirty="0">
                    <a:effectLst/>
                  </a:rPr>
                  <a:t>0~10</a:t>
                </a:r>
              </a:p>
              <a:p>
                <a:pPr lvl="1"/>
                <a:r>
                  <a:rPr lang="en-US" altLang="zh-TW" dirty="0" err="1">
                    <a:solidFill>
                      <a:srgbClr val="FFC000"/>
                    </a:solidFill>
                    <a:effectLst/>
                  </a:rPr>
                  <a:t>Math.floor</a:t>
                </a:r>
                <a:r>
                  <a:rPr lang="en-US" altLang="zh-TW" dirty="0">
                    <a:solidFill>
                      <a:srgbClr val="FFC000"/>
                    </a:solidFill>
                    <a:effectLst/>
                  </a:rPr>
                  <a:t>(</a:t>
                </a:r>
                <a:r>
                  <a:rPr lang="en-US" altLang="zh-TW" dirty="0" err="1">
                    <a:solidFill>
                      <a:srgbClr val="FFC000"/>
                    </a:solidFill>
                    <a:effectLst/>
                  </a:rPr>
                  <a:t>Math.random</a:t>
                </a:r>
                <a:r>
                  <a:rPr lang="en-US" altLang="zh-TW" dirty="0">
                    <a:solidFill>
                      <a:srgbClr val="FFC000"/>
                    </a:solidFill>
                    <a:effectLst/>
                  </a:rPr>
                  <a:t>() * 10) + 1</a:t>
                </a:r>
                <a:r>
                  <a:rPr lang="en-US" altLang="zh-TW" dirty="0">
                    <a:effectLst/>
                  </a:rPr>
                  <a:t> </a:t>
                </a:r>
                <a:r>
                  <a:rPr lang="zh-TW" altLang="en-US" dirty="0">
                    <a:effectLst/>
                  </a:rPr>
                  <a:t>：</a:t>
                </a:r>
                <a:r>
                  <a:rPr lang="en-US" altLang="zh-TW" dirty="0">
                    <a:effectLst/>
                  </a:rPr>
                  <a:t>1~10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6721672-D3E9-4367-872B-4849DDD36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3" t="-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1ACA71-6D6E-4DFA-B0D0-06FEB428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6779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942ED9-7AD7-4B1B-BA32-3FC85349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試著包成函數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65F07A-279C-4EED-8169-7E3F082F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產生隨機整數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23F14D-81C7-4116-900C-069C0535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62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E3031C2-D7D2-46A2-8705-D64CF64A499B}"/>
              </a:ext>
            </a:extLst>
          </p:cNvPr>
          <p:cNvGrpSpPr/>
          <p:nvPr/>
        </p:nvGrpSpPr>
        <p:grpSpPr>
          <a:xfrm>
            <a:off x="1195402" y="2735988"/>
            <a:ext cx="9790545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63B808C-CB51-4997-AC95-25028DD8ED02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getRndInteger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(min, max)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Math.floor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Math.random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 * (max - min +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)) + min;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E89A851-7901-4569-8545-4A9409713A27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1718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92A0493-2FFE-4C68-8F39-B0C24E89D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比較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956F8A27-1CDE-4201-8606-53C513774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8B9454-F4F6-4568-AB9E-11CE1C90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3793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A2474-30ED-4DF5-9DC7-28499911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AE5886-6319-4EF6-913E-8567A1C7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比較兩個值的大小，取得布林值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C000"/>
                </a:solidFill>
              </a:rPr>
              <a:t>==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===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!=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!==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&gt;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&lt;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&gt;=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&lt;=</a:t>
            </a:r>
          </a:p>
          <a:p>
            <a:r>
              <a:rPr lang="zh-TW" altLang="en-US" dirty="0"/>
              <a:t>組合多個比較結果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C000"/>
                </a:solidFill>
              </a:rPr>
              <a:t>&amp;&amp;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||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!</a:t>
            </a:r>
          </a:p>
          <a:p>
            <a:r>
              <a:rPr lang="en-US" altLang="zh-TW" dirty="0">
                <a:effectLst/>
                <a:hlinkClick r:id="rId2"/>
              </a:rPr>
              <a:t>JavaScript Comparison and Logical Operators</a:t>
            </a:r>
            <a:endParaRPr lang="en-US" altLang="zh-TW" dirty="0">
              <a:effectLst/>
            </a:endParaRP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135C6D-1128-4AC2-A2D9-C8B5F9D3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980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7C7834B-541A-44A1-B4D3-0480F894A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條件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2B261FBE-FC0B-4CBD-8AE8-360EFC139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1534AA-9CAB-41CD-81E0-BC2C68F1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3981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BCBB5-9768-4F44-9876-ED786A1E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條件 </a:t>
            </a:r>
            <a:r>
              <a:rPr lang="en-US" altLang="zh-TW" dirty="0"/>
              <a:t>- if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63D842-0889-410F-95EA-6A3AA3CF9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35BDDF-0C34-46C5-9260-7D1E0097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66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6724B4D-41DB-4DA0-A193-9F95B40C7FA2}"/>
              </a:ext>
            </a:extLst>
          </p:cNvPr>
          <p:cNvGrpSpPr/>
          <p:nvPr/>
        </p:nvGrpSpPr>
        <p:grpSpPr>
          <a:xfrm>
            <a:off x="1195402" y="2735988"/>
            <a:ext cx="9790545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76AD232-A6CB-47E8-AAC9-837A98D1FED0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(time &lt;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greeting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"Good morning"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else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(time &lt;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20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greeting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"Good day"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else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greeting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"Good evening"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6215D36-5921-4FBF-A7D2-D129D47DC437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9134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68537-A5F5-485F-ADE7-E78BAA26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條件 </a:t>
            </a:r>
            <a:r>
              <a:rPr lang="en-US" altLang="zh-TW" dirty="0"/>
              <a:t>- switch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002716-F61C-4902-9D97-9A156E713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A8074A-3166-4593-8867-E6282391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67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637B5DA-EDC0-40CA-9535-83EBA2FDDDC4}"/>
              </a:ext>
            </a:extLst>
          </p:cNvPr>
          <p:cNvGrpSpPr/>
          <p:nvPr/>
        </p:nvGrpSpPr>
        <p:grpSpPr>
          <a:xfrm>
            <a:off x="1195402" y="2735988"/>
            <a:ext cx="9790545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0A0083-D49E-4CBE-B573-A9460EB257BB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Date().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getDay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default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text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"Looking forward to the Weekend"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case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6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text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"Today is Saturday"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case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text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"Today is Sunday"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CF2D8F-C5D9-402D-B985-1F8640D4ADDA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47871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9C30D2A-C5E9-4F09-98BC-B845BE9AC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迴圈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49F0AA8-D55E-412C-8D5F-18C7E6B93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E5B7A4-D93F-4C6B-AF1A-D68976CD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068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68537-A5F5-485F-ADE7-E78BAA26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 </a:t>
            </a:r>
            <a:r>
              <a:rPr lang="en-US" altLang="zh-TW" dirty="0"/>
              <a:t>- for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002716-F61C-4902-9D97-9A156E713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指定範圍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A8074A-3166-4593-8867-E6282391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69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637B5DA-EDC0-40CA-9535-83EBA2FDDDC4}"/>
              </a:ext>
            </a:extLst>
          </p:cNvPr>
          <p:cNvGrpSpPr/>
          <p:nvPr/>
        </p:nvGrpSpPr>
        <p:grpSpPr>
          <a:xfrm>
            <a:off x="1195402" y="2735988"/>
            <a:ext cx="9790545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0A0083-D49E-4CBE-B573-A9460EB257BB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text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&lt;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5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++)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text +=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"The number is 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+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+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"&lt;</a:t>
              </a:r>
              <a:r>
                <a:rPr lang="en-US" altLang="zh-TW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br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&gt;"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CF2D8F-C5D9-402D-B985-1F8640D4ADDA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779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B47194A-41E7-4568-8B06-B2A25F9E2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輸出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6F47F6DE-A18E-4F10-9421-1EBAD0698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7DE77D-4DF9-4541-A6C9-E525B978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717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68537-A5F5-485F-ADE7-E78BAA26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 </a:t>
            </a:r>
            <a:r>
              <a:rPr lang="en-US" altLang="zh-TW" dirty="0"/>
              <a:t>- for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002716-F61C-4902-9D97-9A156E713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物件中的所有屬性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A8074A-3166-4593-8867-E6282391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70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637B5DA-EDC0-40CA-9535-83EBA2FDDDC4}"/>
              </a:ext>
            </a:extLst>
          </p:cNvPr>
          <p:cNvGrpSpPr/>
          <p:nvPr/>
        </p:nvGrpSpPr>
        <p:grpSpPr>
          <a:xfrm>
            <a:off x="1195402" y="2735988"/>
            <a:ext cx="9790545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0A0083-D49E-4CBE-B573-A9460EB257BB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person = {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fname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"John"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lname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"Doe"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age: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25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text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x;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(x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person)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text += person[x];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CF2D8F-C5D9-402D-B985-1F8640D4ADDA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99877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68537-A5F5-485F-ADE7-E78BAA26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 </a:t>
            </a:r>
            <a:r>
              <a:rPr lang="en-US" altLang="zh-TW" dirty="0"/>
              <a:t>- for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002716-F61C-4902-9D97-9A156E713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陣列中的所有元素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A8074A-3166-4593-8867-E6282391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71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637B5DA-EDC0-40CA-9535-83EBA2FDDDC4}"/>
              </a:ext>
            </a:extLst>
          </p:cNvPr>
          <p:cNvGrpSpPr/>
          <p:nvPr/>
        </p:nvGrpSpPr>
        <p:grpSpPr>
          <a:xfrm>
            <a:off x="1195402" y="2735988"/>
            <a:ext cx="9790545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0A0083-D49E-4CBE-B573-A9460EB257BB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var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cars = [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'BMW'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'Volvo'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'Mini'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];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var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x;</a:t>
              </a: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(x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of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cars)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document.write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(x +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"&lt;</a:t>
              </a:r>
              <a:r>
                <a:rPr lang="en-US" altLang="zh-TW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br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 &gt;"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CF2D8F-C5D9-402D-B985-1F8640D4ADDA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8928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68537-A5F5-485F-ADE7-E78BAA26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 </a:t>
            </a:r>
            <a:r>
              <a:rPr lang="en-US" altLang="zh-TW" dirty="0"/>
              <a:t>- while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002716-F61C-4902-9D97-9A156E713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只要條件成立，就不斷執行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A8074A-3166-4593-8867-E6282391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72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637B5DA-EDC0-40CA-9535-83EBA2FDDDC4}"/>
              </a:ext>
            </a:extLst>
          </p:cNvPr>
          <p:cNvGrpSpPr/>
          <p:nvPr/>
        </p:nvGrpSpPr>
        <p:grpSpPr>
          <a:xfrm>
            <a:off x="1195402" y="2735988"/>
            <a:ext cx="9790545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0A0083-D49E-4CBE-B573-A9460EB257BB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text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&lt;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text +=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"&lt;</a:t>
              </a:r>
              <a:r>
                <a:rPr lang="en-US" altLang="zh-TW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br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&gt;The number is 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+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++;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do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text +=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"The number is 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+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++;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(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&lt;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CF2D8F-C5D9-402D-B985-1F8640D4ADDA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9899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68537-A5F5-485F-ADE7-E78BAA26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002716-F61C-4902-9D97-9A156E713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跳出迴圈：</a:t>
            </a:r>
            <a:r>
              <a:rPr lang="en-US" altLang="zh-TW" dirty="0"/>
              <a:t>break</a:t>
            </a:r>
          </a:p>
          <a:p>
            <a:r>
              <a:rPr lang="zh-TW" altLang="en-US" dirty="0"/>
              <a:t>中斷，並開始下一輪：</a:t>
            </a:r>
            <a:r>
              <a:rPr lang="en-US" altLang="zh-TW" dirty="0"/>
              <a:t>continue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A8074A-3166-4593-8867-E6282391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7389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4F364-6E02-4AC0-89D3-E086A735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94C59-7D4A-47CD-BA0A-6A1B127D02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JavaScript</a:t>
            </a:r>
          </a:p>
          <a:p>
            <a:r>
              <a:rPr lang="zh-TW" altLang="en-US" sz="2400" dirty="0"/>
              <a:t>輸出方式</a:t>
            </a:r>
            <a:endParaRPr lang="en-US" altLang="zh-TW" sz="2400" dirty="0"/>
          </a:p>
          <a:p>
            <a:r>
              <a:rPr lang="zh-TW" altLang="en-US" sz="2400" dirty="0"/>
              <a:t>基本語法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926BE0-3162-40B3-B369-52857880F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事件</a:t>
            </a:r>
            <a:endParaRPr lang="en-US" altLang="zh-TW" sz="2400" dirty="0"/>
          </a:p>
          <a:p>
            <a:r>
              <a:rPr lang="zh-TW" altLang="en-US" sz="2400" dirty="0"/>
              <a:t>各種型態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A365F6-995B-464A-865E-CB19858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74</a:t>
            </a:fld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28BA92A-27FB-405E-8C3C-94E7AEBBD830}"/>
              </a:ext>
            </a:extLst>
          </p:cNvPr>
          <p:cNvSpPr/>
          <p:nvPr/>
        </p:nvSpPr>
        <p:spPr>
          <a:xfrm>
            <a:off x="1370893" y="4899169"/>
            <a:ext cx="9439564" cy="15286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這些領域都</a:t>
            </a:r>
            <a:r>
              <a:rPr lang="zh-TW" altLang="en-US" sz="2400" dirty="0"/>
              <a:t>很廣，相關知識也很多</a:t>
            </a:r>
            <a:endParaRPr lang="en-US" altLang="zh-TW" sz="2400" dirty="0"/>
          </a:p>
          <a:p>
            <a:pPr algn="ctr"/>
            <a:r>
              <a:rPr lang="zh-TW" altLang="en-US" sz="2400" dirty="0"/>
              <a:t>這次講的都只是基礎中的基礎而已</a:t>
            </a:r>
            <a:endParaRPr lang="en-US" altLang="zh-TW" sz="2400" dirty="0"/>
          </a:p>
          <a:p>
            <a:pPr algn="ctr"/>
            <a:r>
              <a:rPr lang="zh-TW" altLang="en-US" sz="2400" dirty="0"/>
              <a:t>想深入了解可參閱課程提供的相關資源</a:t>
            </a:r>
          </a:p>
        </p:txBody>
      </p:sp>
    </p:spTree>
    <p:extLst>
      <p:ext uri="{BB962C8B-B14F-4D97-AF65-F5344CB8AC3E}">
        <p14:creationId xmlns:p14="http://schemas.microsoft.com/office/powerpoint/2010/main" val="6915944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0BC0-B98F-4295-B3DD-ADD35B1E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相關資源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55ADF-750A-439E-A221-200B3AC32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9419"/>
            <a:ext cx="10353762" cy="4996872"/>
          </a:xfrm>
        </p:spPr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JavaScript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JavaScript | MDN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http://0.30000000000000004.com/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Google</a:t>
            </a:r>
            <a:r>
              <a:rPr lang="en-US" altLang="zh-TW" dirty="0"/>
              <a:t> </a:t>
            </a:r>
            <a:r>
              <a:rPr lang="zh-TW" altLang="en-US" dirty="0"/>
              <a:t>← 大部分問題的答案這邊都有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DB31AA-AF8C-4C36-ABE2-FEFA5C53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06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FB416-2875-407F-942D-12D14DAD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60AE3E-F4F2-478C-BEB0-29CBFF84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更改 </a:t>
            </a:r>
            <a:r>
              <a:rPr lang="en-US" altLang="zh-TW" dirty="0"/>
              <a:t>HTML </a:t>
            </a:r>
            <a:r>
              <a:rPr lang="zh-TW" altLang="en-US" dirty="0"/>
              <a:t>元件內容：</a:t>
            </a:r>
            <a:r>
              <a:rPr lang="en-US" altLang="zh-TW" dirty="0" err="1">
                <a:solidFill>
                  <a:srgbClr val="FFC000"/>
                </a:solidFill>
              </a:rPr>
              <a:t>innerHTML</a:t>
            </a:r>
            <a:endParaRPr lang="en-US" altLang="zh-TW" dirty="0">
              <a:solidFill>
                <a:srgbClr val="FFC000"/>
              </a:solidFill>
            </a:endParaRPr>
          </a:p>
          <a:p>
            <a:r>
              <a:rPr lang="zh-TW" altLang="en-US" dirty="0"/>
              <a:t>輸出到 </a:t>
            </a:r>
            <a:r>
              <a:rPr lang="en-US" altLang="zh-TW" dirty="0"/>
              <a:t>HTML </a:t>
            </a:r>
            <a:r>
              <a:rPr lang="zh-TW" altLang="en-US" dirty="0"/>
              <a:t>文件：</a:t>
            </a:r>
            <a:r>
              <a:rPr lang="en-US" altLang="zh-TW" dirty="0" err="1">
                <a:solidFill>
                  <a:srgbClr val="FFC000"/>
                </a:solidFill>
              </a:rPr>
              <a:t>document.write</a:t>
            </a:r>
            <a:r>
              <a:rPr lang="en-US" altLang="zh-TW" dirty="0">
                <a:solidFill>
                  <a:srgbClr val="FFC000"/>
                </a:solidFill>
              </a:rPr>
              <a:t>()</a:t>
            </a:r>
          </a:p>
          <a:p>
            <a:r>
              <a:rPr lang="zh-TW" altLang="en-US" dirty="0"/>
              <a:t>彈出提示框：</a:t>
            </a:r>
            <a:r>
              <a:rPr lang="en-US" altLang="zh-TW" dirty="0" err="1">
                <a:solidFill>
                  <a:srgbClr val="FFC000"/>
                </a:solidFill>
              </a:rPr>
              <a:t>window.alert</a:t>
            </a:r>
            <a:r>
              <a:rPr lang="en-US" altLang="zh-TW" dirty="0">
                <a:solidFill>
                  <a:srgbClr val="FFC000"/>
                </a:solidFill>
              </a:rPr>
              <a:t>()</a:t>
            </a:r>
          </a:p>
          <a:p>
            <a:r>
              <a:rPr lang="zh-TW" altLang="en-US" dirty="0"/>
              <a:t>輸出到瀏覽器主控台：</a:t>
            </a:r>
            <a:r>
              <a:rPr lang="en-US" altLang="zh-TW" dirty="0">
                <a:solidFill>
                  <a:srgbClr val="FFC000"/>
                </a:solidFill>
              </a:rPr>
              <a:t>console.log()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461CF7-F5EA-4103-8BFC-717B90D6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16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innerHTML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1862228"/>
            <a:ext cx="9790545" cy="4203609"/>
            <a:chOff x="1220311" y="2780145"/>
            <a:chExt cx="9790545" cy="42036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  <a:t>&lt;body&gt;</a:t>
              </a:r>
              <a:br>
                <a:rPr lang="en-US" altLang="zh-TW" dirty="0"/>
              </a:br>
              <a:r>
                <a:rPr lang="zh-TW" altLang="en-US" dirty="0"/>
                <a:t>    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h1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My First Web Page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/h1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My First Paragraph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endParaRPr lang="en-US" altLang="zh-TW" dirty="0">
                <a:solidFill>
                  <a:srgbClr val="00B0F0"/>
                </a:solidFill>
              </a:endParaRP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id="</a:t>
              </a:r>
              <a:r>
                <a:rPr lang="en-US" altLang="zh-TW" dirty="0">
                  <a:solidFill>
                    <a:srgbClr val="92D050"/>
                  </a:solidFill>
                </a:rPr>
                <a:t>demo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script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/>
                <a:t>        </a:t>
              </a:r>
              <a:r>
                <a:rPr lang="en-US" altLang="zh-TW" dirty="0" err="1">
                  <a:solidFill>
                    <a:srgbClr val="D4D4D4"/>
                  </a:solidFill>
                </a:rPr>
                <a:t>document.getElementById</a:t>
              </a:r>
              <a:r>
                <a:rPr lang="en-US" altLang="zh-TW" dirty="0">
                  <a:solidFill>
                    <a:srgbClr val="D4D4D4"/>
                  </a:solidFill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</a:rPr>
                <a:t>"demo"</a:t>
              </a:r>
              <a:r>
                <a:rPr lang="en-US" altLang="zh-TW" dirty="0">
                  <a:solidFill>
                    <a:srgbClr val="D4D4D4"/>
                  </a:solidFill>
                </a:rPr>
                <a:t>).</a:t>
              </a:r>
              <a:r>
                <a:rPr lang="en-US" altLang="zh-TW" dirty="0" err="1">
                  <a:solidFill>
                    <a:srgbClr val="D4D4D4"/>
                  </a:solidFill>
                </a:rPr>
                <a:t>innerHTML</a:t>
              </a:r>
              <a:r>
                <a:rPr lang="en-US" altLang="zh-TW" dirty="0">
                  <a:solidFill>
                    <a:srgbClr val="D4D4D4"/>
                  </a:solidFill>
                </a:rPr>
                <a:t> = </a:t>
              </a:r>
              <a:r>
                <a:rPr lang="en-US" altLang="zh-TW" dirty="0">
                  <a:solidFill>
                    <a:srgbClr val="B5CEA8"/>
                  </a:solidFill>
                </a:rPr>
                <a:t>5</a:t>
              </a:r>
              <a:r>
                <a:rPr lang="en-US" altLang="zh-TW" dirty="0">
                  <a:solidFill>
                    <a:srgbClr val="D4D4D4"/>
                  </a:solidFill>
                </a:rPr>
                <a:t> + </a:t>
              </a:r>
              <a:r>
                <a:rPr lang="en-US" altLang="zh-TW" dirty="0">
                  <a:solidFill>
                    <a:srgbClr val="B5CEA8"/>
                  </a:solidFill>
                </a:rPr>
                <a:t>6</a:t>
              </a:r>
              <a:r>
                <a:rPr lang="en-US" altLang="zh-TW" dirty="0">
                  <a:solidFill>
                    <a:srgbClr val="D4D4D4"/>
                  </a:solidFill>
                </a:rPr>
                <a:t>;</a:t>
              </a:r>
              <a:endParaRPr lang="en-US" altLang="zh-TW" dirty="0"/>
            </a:p>
            <a:p>
              <a:r>
                <a:rPr lang="en-US" altLang="zh-TW" dirty="0"/>
                <a:t>    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/script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  <a:t>&lt;/body&gt;</a:t>
              </a:r>
              <a:endParaRPr lang="zh-TW" altLang="en-US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8031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自訂 1">
      <a:majorFont>
        <a:latin typeface="Sauce Code Powerline"/>
        <a:ea typeface="微軟正黑體"/>
        <a:cs typeface=""/>
      </a:majorFont>
      <a:minorFont>
        <a:latin typeface="Sauce Code Powerline"/>
        <a:ea typeface="微軟正黑體"/>
        <a:cs typeface="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8905</TotalTime>
  <Words>2675</Words>
  <Application>Microsoft Office PowerPoint</Application>
  <PresentationFormat>寬螢幕</PresentationFormat>
  <Paragraphs>537</Paragraphs>
  <Slides>75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75</vt:i4>
      </vt:variant>
    </vt:vector>
  </HeadingPairs>
  <TitlesOfParts>
    <vt:vector size="81" baseType="lpstr">
      <vt:lpstr>Arial</vt:lpstr>
      <vt:lpstr>Calibri</vt:lpstr>
      <vt:lpstr>Cambria Math</vt:lpstr>
      <vt:lpstr>Consolas</vt:lpstr>
      <vt:lpstr>Sauce Code Powerline</vt:lpstr>
      <vt:lpstr>Damask</vt:lpstr>
      <vt:lpstr>JavaScript</vt:lpstr>
      <vt:lpstr>JavaScript</vt:lpstr>
      <vt:lpstr>為何要學 JavaScript</vt:lpstr>
      <vt:lpstr>改變網頁元件</vt:lpstr>
      <vt:lpstr>將 JS 加入到 HTML 文件</vt:lpstr>
      <vt:lpstr>測試 JS</vt:lpstr>
      <vt:lpstr>輸出</vt:lpstr>
      <vt:lpstr>輸出</vt:lpstr>
      <vt:lpstr>innerHTML</vt:lpstr>
      <vt:lpstr>document.write()</vt:lpstr>
      <vt:lpstr>document.write()</vt:lpstr>
      <vt:lpstr>window.alert()</vt:lpstr>
      <vt:lpstr>alert()</vt:lpstr>
      <vt:lpstr>console.log()</vt:lpstr>
      <vt:lpstr>基礎</vt:lpstr>
      <vt:lpstr>基本語法</vt:lpstr>
      <vt:lpstr>數值 – 基本值</vt:lpstr>
      <vt:lpstr>數值 – 變數</vt:lpstr>
      <vt:lpstr>數值 – 常數</vt:lpstr>
      <vt:lpstr>命名</vt:lpstr>
      <vt:lpstr>註解</vt:lpstr>
      <vt:lpstr>資料型態</vt:lpstr>
      <vt:lpstr>計算</vt:lpstr>
      <vt:lpstr>資料型態</vt:lpstr>
      <vt:lpstr>資料型態改變</vt:lpstr>
      <vt:lpstr>資料型態 – 字串</vt:lpstr>
      <vt:lpstr>資料型態 – 數字</vt:lpstr>
      <vt:lpstr>資料型態 – 布林值</vt:lpstr>
      <vt:lpstr>資料型態 – 陣列</vt:lpstr>
      <vt:lpstr>資料型態 – 物件</vt:lpstr>
      <vt:lpstr>特殊資料型態</vt:lpstr>
      <vt:lpstr>函數</vt:lpstr>
      <vt:lpstr>函數</vt:lpstr>
      <vt:lpstr>函數回傳值</vt:lpstr>
      <vt:lpstr>為何需要函數？</vt:lpstr>
      <vt:lpstr>事件</vt:lpstr>
      <vt:lpstr>事件</vt:lpstr>
      <vt:lpstr>常見事件</vt:lpstr>
      <vt:lpstr>字串</vt:lpstr>
      <vt:lpstr>字串</vt:lpstr>
      <vt:lpstr>字串長度</vt:lpstr>
      <vt:lpstr>跳脫字元</vt:lpstr>
      <vt:lpstr>字串的額外功能</vt:lpstr>
      <vt:lpstr>數字</vt:lpstr>
      <vt:lpstr>數字</vt:lpstr>
      <vt:lpstr>數字的極限</vt:lpstr>
      <vt:lpstr>特殊的數字</vt:lpstr>
      <vt:lpstr>數字的額外功能</vt:lpstr>
      <vt:lpstr>陣列</vt:lpstr>
      <vt:lpstr>陣列</vt:lpstr>
      <vt:lpstr>陣列的額外功能</vt:lpstr>
      <vt:lpstr>陣列疊代</vt:lpstr>
      <vt:lpstr>從陣列中尋找</vt:lpstr>
      <vt:lpstr>Date</vt:lpstr>
      <vt:lpstr>Date</vt:lpstr>
      <vt:lpstr>取得各個數值</vt:lpstr>
      <vt:lpstr>設定數值</vt:lpstr>
      <vt:lpstr>Math</vt:lpstr>
      <vt:lpstr>Math</vt:lpstr>
      <vt:lpstr>Random</vt:lpstr>
      <vt:lpstr>Random</vt:lpstr>
      <vt:lpstr>試著包成函數</vt:lpstr>
      <vt:lpstr>比較</vt:lpstr>
      <vt:lpstr>比較</vt:lpstr>
      <vt:lpstr>條件</vt:lpstr>
      <vt:lpstr>條件 - if</vt:lpstr>
      <vt:lpstr>條件 - switch</vt:lpstr>
      <vt:lpstr>迴圈</vt:lpstr>
      <vt:lpstr>迴圈 - for</vt:lpstr>
      <vt:lpstr>迴圈 - for</vt:lpstr>
      <vt:lpstr>迴圈 - for</vt:lpstr>
      <vt:lpstr>迴圈 - while</vt:lpstr>
      <vt:lpstr>迴圈控制</vt:lpstr>
      <vt:lpstr>總結</vt:lpstr>
      <vt:lpstr>相關資源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技術實務課程</dc:title>
  <dc:creator>Chan-Yuan Hsu</dc:creator>
  <cp:lastModifiedBy>Chan-Yuan Hsu</cp:lastModifiedBy>
  <cp:revision>406</cp:revision>
  <dcterms:created xsi:type="dcterms:W3CDTF">2017-11-26T12:30:33Z</dcterms:created>
  <dcterms:modified xsi:type="dcterms:W3CDTF">2020-08-20T14:56:49Z</dcterms:modified>
</cp:coreProperties>
</file>