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5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3" r:id="rId20"/>
    <p:sldId id="390" r:id="rId21"/>
    <p:sldId id="391" r:id="rId22"/>
    <p:sldId id="392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6" r:id="rId35"/>
    <p:sldId id="405" r:id="rId36"/>
    <p:sldId id="407" r:id="rId37"/>
    <p:sldId id="408" r:id="rId38"/>
    <p:sldId id="409" r:id="rId39"/>
    <p:sldId id="410" r:id="rId40"/>
    <p:sldId id="411" r:id="rId41"/>
    <p:sldId id="412" r:id="rId42"/>
    <p:sldId id="372" r:id="rId43"/>
    <p:sldId id="35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B7669A7-60D4-4E10-92E6-4C12C321171F}">
          <p14:sldIdLst>
            <p14:sldId id="256"/>
          </p14:sldIdLst>
        </p14:section>
        <p14:section name="jQuery" id="{659BDFEB-D8AD-45A7-80FF-3D9367AC4EBA}">
          <p14:sldIdLst>
            <p14:sldId id="373"/>
            <p14:sldId id="374"/>
            <p14:sldId id="375"/>
          </p14:sldIdLst>
        </p14:section>
        <p14:section name="Syntax" id="{9D885D52-B6F6-475C-A859-AE5D2112E768}">
          <p14:sldIdLst>
            <p14:sldId id="376"/>
            <p14:sldId id="377"/>
            <p14:sldId id="378"/>
          </p14:sldIdLst>
        </p14:section>
        <p14:section name="Selector" id="{B5EFCA0E-2965-48A5-A6BD-71B95C06E6FA}">
          <p14:sldIdLst>
            <p14:sldId id="379"/>
            <p14:sldId id="380"/>
            <p14:sldId id="381"/>
          </p14:sldIdLst>
        </p14:section>
        <p14:section name="Event" id="{AD0D65F8-23E9-469C-82F3-BE89AF3BB054}">
          <p14:sldIdLst>
            <p14:sldId id="382"/>
            <p14:sldId id="383"/>
            <p14:sldId id="384"/>
            <p14:sldId id="385"/>
            <p14:sldId id="386"/>
          </p14:sldIdLst>
        </p14:section>
        <p14:section name="Effect" id="{1712AAF0-45D0-4255-AF82-9976B5168D69}">
          <p14:sldIdLst>
            <p14:sldId id="387"/>
            <p14:sldId id="388"/>
            <p14:sldId id="389"/>
            <p14:sldId id="393"/>
            <p14:sldId id="390"/>
            <p14:sldId id="391"/>
            <p14:sldId id="392"/>
          </p14:sldIdLst>
        </p14:section>
        <p14:section name="HTML" id="{1E2876F8-EE7A-445A-85E6-BA59C0936B8A}">
          <p14:sldIdLst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6"/>
            <p14:sldId id="405"/>
            <p14:sldId id="407"/>
            <p14:sldId id="408"/>
          </p14:sldIdLst>
        </p14:section>
        <p14:section name="AJAX" id="{1A6D710C-14A8-4FAC-ABF6-15FCB9B08A29}">
          <p14:sldIdLst>
            <p14:sldId id="409"/>
            <p14:sldId id="410"/>
            <p14:sldId id="411"/>
            <p14:sldId id="412"/>
          </p14:sldIdLst>
        </p14:section>
        <p14:section name="Summary" id="{77D1A664-0EE4-429F-B156-3F002759ED71}">
          <p14:sldIdLst>
            <p14:sldId id="37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DAC"/>
    <a:srgbClr val="4A9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4" autoAdjust="0"/>
    <p:restoredTop sz="83049" autoAdjust="0"/>
  </p:normalViewPr>
  <p:slideViewPr>
    <p:cSldViewPr snapToGrid="0">
      <p:cViewPr varScale="1">
        <p:scale>
          <a:sx n="94" d="100"/>
          <a:sy n="94" d="100"/>
        </p:scale>
        <p:origin x="10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selector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fade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slide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nimate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html_prepend" TargetMode="External"/><Relationship Id="rId2" Type="http://schemas.openxmlformats.org/officeDocument/2006/relationships/hyperlink" Target="https://www.w3schools.com/jquery/tryit.asp?filename=tryjquery_html_app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tryit.asp?filename=tryjquery_html_aft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dom_empty" TargetMode="External"/><Relationship Id="rId2" Type="http://schemas.openxmlformats.org/officeDocument/2006/relationships/hyperlink" Target="https://www.w3schools.com/jquery/tryit.asp?filename=tryjquery_dom_remov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css_setcolor" TargetMode="External"/><Relationship Id="rId2" Type="http://schemas.openxmlformats.org/officeDocument/2006/relationships/hyperlink" Target="https://www.w3schools.com/jquery/tryit.asp?filename=tryjquery_css_getcol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tryit.asp?filename=tryjquery_css_set_multipl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load.as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ajax_get_post.asp" TargetMode="External"/><Relationship Id="rId2" Type="http://schemas.openxmlformats.org/officeDocument/2006/relationships/hyperlink" Target="https://blog.toright.com/posts/1203/%E6%B7%BA%E8%AB%87-http-method%EF%BC%9A%E8%A1%A8%E5%96%AE%E4%B8%AD%E7%9A%84-get-%E8%88%87-post-%E6%9C%89%E4%BB%80%E9%BA%BC%E5%B7%AE%E5%88%A5%EF%BC%9F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default.asp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" TargetMode="External"/><Relationship Id="rId5" Type="http://schemas.openxmlformats.org/officeDocument/2006/relationships/hyperlink" Target="https://tw.alphacamp.co/blog/jquery-javascript-library-overview" TargetMode="External"/><Relationship Id="rId4" Type="http://schemas.openxmlformats.org/officeDocument/2006/relationships/hyperlink" Target="http://youmightnotneedjquer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jQuery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C429A-F248-42B8-91FA-C520577A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更多選擇器範例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CDCCA-C912-47B8-95B4-2A4D9D11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這邊可以試玩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0AD40-F144-4DC9-9CF2-0B3A791E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F59C363-0529-4DC0-B18C-9B91616928B9}"/>
              </a:ext>
            </a:extLst>
          </p:cNvPr>
          <p:cNvGrpSpPr/>
          <p:nvPr/>
        </p:nvGrpSpPr>
        <p:grpSpPr>
          <a:xfrm>
            <a:off x="913794" y="2664946"/>
            <a:ext cx="10353761" cy="4020334"/>
            <a:chOff x="1220311" y="2780145"/>
            <a:chExt cx="9790545" cy="40203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9C397C-9DC1-46D6-B4C9-7144A9D731B1}"/>
                </a:ext>
              </a:extLst>
            </p:cNvPr>
            <p:cNvSpPr/>
            <p:nvPr/>
          </p:nvSpPr>
          <p:spPr>
            <a:xfrm>
              <a:off x="1220311" y="3029978"/>
              <a:ext cx="9790545" cy="377050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"*"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所有元件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當前元件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p.intro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所有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class="intro"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的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&lt;p&gt;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"p:first"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第一個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&lt;p&gt;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"ul 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li:first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第一個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&lt;ul&gt;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中的第一個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&lt;li&gt;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"ul 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li:first-child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每一個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&lt;ul&gt;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中的第一個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&lt;li&gt;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"[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href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]"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所有擁有 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href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屬性的元件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"a[target='_blank']"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所有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target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屬性為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"_blank"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的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&lt;a&gt;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"a[target!='_blank']"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所有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target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屬性不為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"_blank"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的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&lt;a&gt;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":button"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所有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&lt;button&gt;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元件與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type="button"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的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&lt;input&gt;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tr:even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第偶數個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&lt;tr&gt;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tr:odd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第奇數個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&lt;tr&gt;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3684A0-6BC9-40A3-8263-D17AC06C3193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44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C6A640C-B0DF-4264-A98F-D83B5128E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2D0B038-C7DA-4A97-B4CB-523D1C00F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43C9CB-5384-4A55-AC92-8FD0FF6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34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2A285-75F9-4799-BDBC-53255E59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2DFC5-F32B-4209-841B-B61E38DF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事件表示某個事情發生的確切時刻</a:t>
            </a:r>
            <a:endParaRPr lang="en-US" altLang="zh-TW" dirty="0"/>
          </a:p>
          <a:p>
            <a:r>
              <a:rPr lang="zh-TW" altLang="en-US" dirty="0"/>
              <a:t>可針對不同事件進行個別的處理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B47829-A40F-4474-A2F5-61F5AF01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98755AF-AC03-41AC-BBE9-2917D946A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4136"/>
              </p:ext>
            </p:extLst>
          </p:nvPr>
        </p:nvGraphicFramePr>
        <p:xfrm>
          <a:off x="913795" y="3554255"/>
          <a:ext cx="10353676" cy="183483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2588419">
                  <a:extLst>
                    <a:ext uri="{9D8B030D-6E8A-4147-A177-3AD203B41FA5}">
                      <a16:colId xmlns:a16="http://schemas.microsoft.com/office/drawing/2014/main" val="813760883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466721699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030797178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4265441319"/>
                    </a:ext>
                  </a:extLst>
                </a:gridCol>
              </a:tblGrid>
              <a:tr h="366966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500" dirty="0">
                          <a:effectLst/>
                        </a:rPr>
                        <a:t>游標事件</a:t>
                      </a:r>
                      <a:r>
                        <a:rPr lang="en-US" altLang="zh-TW" sz="1500" dirty="0">
                          <a:effectLst/>
                        </a:rPr>
                        <a:t>/</a:t>
                      </a:r>
                      <a:r>
                        <a:rPr lang="zh-TW" altLang="en-US" sz="1500" dirty="0">
                          <a:effectLst/>
                        </a:rPr>
                        <a:t>滑鼠事件</a:t>
                      </a:r>
                      <a:endParaRPr lang="en-US" sz="1500" dirty="0">
                        <a:effectLst/>
                      </a:endParaRPr>
                    </a:p>
                  </a:txBody>
                  <a:tcPr marL="131059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500" dirty="0">
                          <a:effectLst/>
                        </a:rPr>
                        <a:t>鍵盤事件</a:t>
                      </a:r>
                      <a:endParaRPr lang="en-US" sz="1500" dirty="0">
                        <a:effectLst/>
                      </a:endParaRP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500" dirty="0">
                          <a:effectLst/>
                        </a:rPr>
                        <a:t>表單事件</a:t>
                      </a:r>
                      <a:endParaRPr lang="en-US" sz="1500" dirty="0">
                        <a:effectLst/>
                      </a:endParaRP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500" dirty="0">
                          <a:effectLst/>
                        </a:rPr>
                        <a:t>文件事件</a:t>
                      </a:r>
                      <a:r>
                        <a:rPr lang="en-US" altLang="zh-TW" sz="1500" dirty="0">
                          <a:effectLst/>
                        </a:rPr>
                        <a:t>/</a:t>
                      </a:r>
                      <a:r>
                        <a:rPr lang="zh-TW" altLang="en-US" sz="1500" dirty="0">
                          <a:effectLst/>
                        </a:rPr>
                        <a:t>視窗事件</a:t>
                      </a:r>
                      <a:endParaRPr lang="en-US" sz="1500" dirty="0">
                        <a:effectLst/>
                      </a:endParaRPr>
                    </a:p>
                  </a:txBody>
                  <a:tcPr marL="65530" marR="65530" marT="65530" marB="65530"/>
                </a:tc>
                <a:extLst>
                  <a:ext uri="{0D108BD9-81ED-4DB2-BD59-A6C34878D82A}">
                    <a16:rowId xmlns:a16="http://schemas.microsoft.com/office/drawing/2014/main" val="2652458620"/>
                  </a:ext>
                </a:extLst>
              </a:tr>
              <a:tr h="366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click</a:t>
                      </a:r>
                    </a:p>
                  </a:txBody>
                  <a:tcPr marL="131059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keypress</a:t>
                      </a: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submit</a:t>
                      </a: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load</a:t>
                      </a:r>
                    </a:p>
                  </a:txBody>
                  <a:tcPr marL="65530" marR="65530" marT="65530" marB="65530"/>
                </a:tc>
                <a:extLst>
                  <a:ext uri="{0D108BD9-81ED-4DB2-BD59-A6C34878D82A}">
                    <a16:rowId xmlns:a16="http://schemas.microsoft.com/office/drawing/2014/main" val="3101581248"/>
                  </a:ext>
                </a:extLst>
              </a:tr>
              <a:tr h="366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dblclick</a:t>
                      </a:r>
                    </a:p>
                  </a:txBody>
                  <a:tcPr marL="131059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keydown</a:t>
                      </a: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change</a:t>
                      </a: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resize</a:t>
                      </a:r>
                    </a:p>
                  </a:txBody>
                  <a:tcPr marL="65530" marR="65530" marT="65530" marB="65530"/>
                </a:tc>
                <a:extLst>
                  <a:ext uri="{0D108BD9-81ED-4DB2-BD59-A6C34878D82A}">
                    <a16:rowId xmlns:a16="http://schemas.microsoft.com/office/drawing/2014/main" val="3783623487"/>
                  </a:ext>
                </a:extLst>
              </a:tr>
              <a:tr h="366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mouseenter</a:t>
                      </a:r>
                    </a:p>
                  </a:txBody>
                  <a:tcPr marL="131059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keyup</a:t>
                      </a: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focus</a:t>
                      </a: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scroll</a:t>
                      </a:r>
                    </a:p>
                  </a:txBody>
                  <a:tcPr marL="65530" marR="65530" marT="65530" marB="65530"/>
                </a:tc>
                <a:extLst>
                  <a:ext uri="{0D108BD9-81ED-4DB2-BD59-A6C34878D82A}">
                    <a16:rowId xmlns:a16="http://schemas.microsoft.com/office/drawing/2014/main" val="1018824118"/>
                  </a:ext>
                </a:extLst>
              </a:tr>
              <a:tr h="366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mouseleave</a:t>
                      </a:r>
                    </a:p>
                  </a:txBody>
                  <a:tcPr marL="131059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500">
                          <a:effectLst/>
                        </a:rPr>
                        <a:t> </a:t>
                      </a: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blur</a:t>
                      </a:r>
                    </a:p>
                  </a:txBody>
                  <a:tcPr marL="65530" marR="65530" marT="65530" marB="655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unload</a:t>
                      </a:r>
                    </a:p>
                  </a:txBody>
                  <a:tcPr marL="65530" marR="65530" marT="65530" marB="65530"/>
                </a:tc>
                <a:extLst>
                  <a:ext uri="{0D108BD9-81ED-4DB2-BD59-A6C34878D82A}">
                    <a16:rowId xmlns:a16="http://schemas.microsoft.com/office/drawing/2014/main" val="375251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4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19F82-3598-4ABB-BCE7-AE2FEF4F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3D09E-52B2-4EB8-90A6-26334CBA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基本寫法： </a:t>
            </a:r>
            <a:r>
              <a:rPr lang="en-US" altLang="zh-TW" dirty="0"/>
              <a:t>$(</a:t>
            </a:r>
            <a:r>
              <a:rPr lang="zh-TW" altLang="en-US" dirty="0"/>
              <a:t>選擇器</a:t>
            </a:r>
            <a:r>
              <a:rPr lang="en-US" altLang="zh-TW" dirty="0"/>
              <a:t>).</a:t>
            </a:r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zh-TW" altLang="en-US" dirty="0"/>
              <a:t>動作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幾種常見形狀：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33EAE-E085-4F15-B3E5-ED0060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B9F097F-9E29-40F6-AC76-3C1E09AFC431}"/>
              </a:ext>
            </a:extLst>
          </p:cNvPr>
          <p:cNvGrpSpPr/>
          <p:nvPr/>
        </p:nvGrpSpPr>
        <p:grpSpPr>
          <a:xfrm>
            <a:off x="1195402" y="3212112"/>
            <a:ext cx="9790545" cy="3269968"/>
            <a:chOff x="1220311" y="2780145"/>
            <a:chExt cx="9790545" cy="326996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D517FD-9C43-4554-A735-986743D81E8C}"/>
                </a:ext>
              </a:extLst>
            </p:cNvPr>
            <p:cNvSpPr/>
            <p:nvPr/>
          </p:nvSpPr>
          <p:spPr>
            <a:xfrm>
              <a:off x="1220311" y="3029978"/>
              <a:ext cx="9790545" cy="302013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).on(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"click"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8F3551-B446-4FCB-B068-E026526BD7A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1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19F82-3598-4ABB-BCE7-AE2FEF4F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多個事件處理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3D09E-52B2-4EB8-90A6-26334CBA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一次定義多個事件的處理方式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33EAE-E085-4F15-B3E5-ED0060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B9F097F-9E29-40F6-AC76-3C1E09AFC431}"/>
              </a:ext>
            </a:extLst>
          </p:cNvPr>
          <p:cNvGrpSpPr/>
          <p:nvPr/>
        </p:nvGrpSpPr>
        <p:grpSpPr>
          <a:xfrm>
            <a:off x="1195402" y="2663472"/>
            <a:ext cx="9790545" cy="3695136"/>
            <a:chOff x="1220311" y="2780145"/>
            <a:chExt cx="9790545" cy="36951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D517FD-9C43-4554-A735-986743D81E8C}"/>
                </a:ext>
              </a:extLst>
            </p:cNvPr>
            <p:cNvSpPr/>
            <p:nvPr/>
          </p:nvSpPr>
          <p:spPr>
            <a:xfrm>
              <a:off x="1220311" y="3029978"/>
              <a:ext cx="9790545" cy="344530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).on({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mouseenter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css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"background-color"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lightgray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},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mouseleave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css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"background-color"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lightblue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},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click: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css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"background-color"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"yellow"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8F3551-B446-4FCB-B068-E026526BD7A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15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19F82-3598-4ABB-BCE7-AE2FEF4F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事件處理 </a:t>
            </a:r>
            <a:r>
              <a:rPr lang="en-US" altLang="zh-TW" dirty="0"/>
              <a:t>– hover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3D09E-52B2-4EB8-90A6-26334CBA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hover</a:t>
            </a:r>
            <a:r>
              <a:rPr lang="zh-TW" altLang="en-US" dirty="0"/>
              <a:t> 可同時定義</a:t>
            </a:r>
            <a:r>
              <a:rPr lang="en-US" altLang="zh-TW" dirty="0"/>
              <a:t> </a:t>
            </a:r>
            <a:r>
              <a:rPr lang="en-US" altLang="zh-TW" dirty="0" err="1"/>
              <a:t>mouseenter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mouseleave</a:t>
            </a:r>
            <a:r>
              <a:rPr lang="en-US" altLang="zh-TW" dirty="0"/>
              <a:t> </a:t>
            </a:r>
            <a:r>
              <a:rPr lang="zh-TW" altLang="en-US" dirty="0"/>
              <a:t>的處理方式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33EAE-E085-4F15-B3E5-ED0060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B9F097F-9E29-40F6-AC76-3C1E09AFC431}"/>
              </a:ext>
            </a:extLst>
          </p:cNvPr>
          <p:cNvGrpSpPr/>
          <p:nvPr/>
        </p:nvGrpSpPr>
        <p:grpSpPr>
          <a:xfrm>
            <a:off x="1195402" y="2663472"/>
            <a:ext cx="9790545" cy="3695136"/>
            <a:chOff x="1220311" y="2780145"/>
            <a:chExt cx="9790545" cy="36951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D517FD-9C43-4554-A735-986743D81E8C}"/>
                </a:ext>
              </a:extLst>
            </p:cNvPr>
            <p:cNvSpPr/>
            <p:nvPr/>
          </p:nvSpPr>
          <p:spPr>
            <a:xfrm>
              <a:off x="1220311" y="3029978"/>
              <a:ext cx="9790545" cy="344530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).hover(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css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"background-color"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lightgray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css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"background-color"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lightblue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8F3551-B446-4FCB-B068-E026526BD7A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9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00A2675-C01B-4BA8-BF7B-167C6A1B4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特效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2E8EB50E-5F02-4B03-B260-58044B9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A4959-7ECB-4453-AF75-DA0E6DD9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9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1C15-06D9-413F-9370-3955CD92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顯示與隱藏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3BED8-581A-46A1-AAAB-260D455B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可直接使用 </a:t>
            </a:r>
            <a:r>
              <a:rPr lang="en-US" altLang="zh-TW" dirty="0"/>
              <a:t>hide</a:t>
            </a:r>
            <a:r>
              <a:rPr lang="zh-TW" altLang="en-US" dirty="0"/>
              <a:t>、</a:t>
            </a:r>
            <a:r>
              <a:rPr lang="en-US" altLang="zh-TW" dirty="0"/>
              <a:t>show</a:t>
            </a:r>
            <a:r>
              <a:rPr lang="zh-TW" altLang="en-US" dirty="0"/>
              <a:t>、</a:t>
            </a:r>
            <a:r>
              <a:rPr lang="en-US" altLang="zh-TW" dirty="0"/>
              <a:t>toggle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58D030-2F00-4982-A6FF-1B18C054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1C1A727-4FD8-4C83-ACFB-2E12598F7A19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A78263-B5AA-42FC-821A-49E580ECFFBB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一些文字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br>
                <a:rPr lang="en-US" altLang="zh-TW" dirty="0">
                  <a:solidFill>
                    <a:srgbClr val="00B0F0"/>
                  </a:solidFill>
                </a:rPr>
              </a:b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 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hide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隱藏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 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show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顯示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 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toggle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顯示</a:t>
              </a:r>
              <a:r>
                <a:rPr lang="en-US" altLang="zh-TW" dirty="0">
                  <a:solidFill>
                    <a:schemeClr val="tx1"/>
                  </a:solidFill>
                </a:rPr>
                <a:t>/</a:t>
              </a:r>
              <a:r>
                <a:rPr lang="zh-TW" altLang="en-US" dirty="0">
                  <a:solidFill>
                    <a:schemeClr val="tx1"/>
                  </a:solidFill>
                </a:rPr>
                <a:t>隱藏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FC2F3-BA7B-4835-9660-854F83B02BF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31BD481-A8F9-4BAB-9F86-3FC0AB67FE83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B608AB-8155-4664-90F3-5DF03295F334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"#hide"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"#show"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).show();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"#toggle"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).toggle();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7BC171-057E-4DE0-80C5-3E5A5BE4DD25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29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1C15-06D9-413F-9370-3955CD92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顯示與隱藏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3BED8-581A-46A1-AAAB-260D455B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亦可透過參數指定速度（</a:t>
            </a:r>
            <a:r>
              <a:rPr lang="en-US" altLang="zh-TW" dirty="0"/>
              <a:t>slow</a:t>
            </a:r>
            <a:r>
              <a:rPr lang="zh-TW" altLang="en-US" dirty="0"/>
              <a:t>、</a:t>
            </a:r>
            <a:r>
              <a:rPr lang="en-US" altLang="zh-TW" dirty="0"/>
              <a:t>fast</a:t>
            </a:r>
            <a:r>
              <a:rPr lang="zh-TW" altLang="en-US" dirty="0"/>
              <a:t>，或毫秒數）與執行完的後續動作</a:t>
            </a:r>
            <a:br>
              <a:rPr lang="en-US" altLang="zh-TW" dirty="0"/>
            </a:br>
            <a:r>
              <a:rPr lang="en-US" altLang="zh-TW" dirty="0">
                <a:solidFill>
                  <a:srgbClr val="FFC000"/>
                </a:solidFill>
              </a:rPr>
              <a:t>$(selector).show(speed, callback);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58D030-2F00-4982-A6FF-1B18C054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1C1A727-4FD8-4C83-ACFB-2E12598F7A19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A78263-B5AA-42FC-821A-49E580ECFFBB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一些文字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br>
                <a:rPr lang="en-US" altLang="zh-TW" dirty="0">
                  <a:solidFill>
                    <a:srgbClr val="00B0F0"/>
                  </a:solidFill>
                </a:rPr>
              </a:b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 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hide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隱藏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 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show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顯示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 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toggle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顯示</a:t>
              </a:r>
              <a:r>
                <a:rPr lang="en-US" altLang="zh-TW" dirty="0">
                  <a:solidFill>
                    <a:schemeClr val="tx1"/>
                  </a:solidFill>
                </a:rPr>
                <a:t>/</a:t>
              </a:r>
              <a:r>
                <a:rPr lang="zh-TW" altLang="en-US" dirty="0">
                  <a:solidFill>
                    <a:schemeClr val="tx1"/>
                  </a:solidFill>
                </a:rPr>
                <a:t>隱藏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FC2F3-BA7B-4835-9660-854F83B02BF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31BD481-A8F9-4BAB-9F86-3FC0AB67FE83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B608AB-8155-4664-90F3-5DF03295F334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"#hide"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"fast"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"#show"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).show(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"show"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"#toggle"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).toggle(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3000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7BC171-057E-4DE0-80C5-3E5A5BE4DD25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01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1C15-06D9-413F-9370-3955CD92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顯示與隱藏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3BED8-581A-46A1-AAAB-260D455B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亦可透過參數指定速度（</a:t>
            </a:r>
            <a:r>
              <a:rPr lang="en-US" altLang="zh-TW" dirty="0"/>
              <a:t>slow</a:t>
            </a:r>
            <a:r>
              <a:rPr lang="zh-TW" altLang="en-US" dirty="0"/>
              <a:t>、</a:t>
            </a:r>
            <a:r>
              <a:rPr lang="en-US" altLang="zh-TW" dirty="0"/>
              <a:t>fast</a:t>
            </a:r>
            <a:r>
              <a:rPr lang="zh-TW" altLang="en-US" dirty="0"/>
              <a:t>，或毫秒數）與執行完的後續動作</a:t>
            </a:r>
            <a:br>
              <a:rPr lang="en-US" altLang="zh-TW" dirty="0"/>
            </a:br>
            <a:r>
              <a:rPr lang="en-US" altLang="zh-TW" dirty="0">
                <a:solidFill>
                  <a:srgbClr val="FFC000"/>
                </a:solidFill>
              </a:rPr>
              <a:t>$(selector).show(speed, callback);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58D030-2F00-4982-A6FF-1B18C054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31BD481-A8F9-4BAB-9F86-3FC0AB67FE83}"/>
              </a:ext>
            </a:extLst>
          </p:cNvPr>
          <p:cNvGrpSpPr/>
          <p:nvPr/>
        </p:nvGrpSpPr>
        <p:grpSpPr>
          <a:xfrm>
            <a:off x="1219200" y="3162708"/>
            <a:ext cx="9762951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B608AB-8155-4664-90F3-5DF03295F334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"#hide"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"fast"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alert(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zh-TW" alt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已隱藏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"#show"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).show(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"show"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alert(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zh-TW" alt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已顯示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7BC171-057E-4DE0-80C5-3E5A5BE4DD25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89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5F600-1552-4147-BB82-CA5D7CB0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是什麼？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12224-641C-4AFA-9C1C-D66A85B9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jQuery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JavaScript </a:t>
            </a:r>
            <a:r>
              <a:rPr lang="zh-TW" altLang="en-US" dirty="0"/>
              <a:t>函式庫</a:t>
            </a:r>
            <a:endParaRPr lang="en-US" altLang="zh-TW" dirty="0"/>
          </a:p>
          <a:p>
            <a:r>
              <a:rPr lang="zh-TW" altLang="en-US" dirty="0"/>
              <a:t>大幅簡化 </a:t>
            </a:r>
            <a:r>
              <a:rPr lang="en-US" altLang="zh-TW" dirty="0"/>
              <a:t>JavaScript </a:t>
            </a:r>
            <a:r>
              <a:rPr lang="zh-TW" altLang="en-US" dirty="0"/>
              <a:t>的寫法</a:t>
            </a:r>
            <a:endParaRPr lang="en-US" altLang="zh-TW" dirty="0"/>
          </a:p>
          <a:p>
            <a:r>
              <a:rPr lang="zh-TW" altLang="en-US" dirty="0"/>
              <a:t>好學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D86B32-970C-4265-BB04-C359E61E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491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2F6FD-330A-4729-85B6-19EEFC38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34FFE-7D76-45D1-9FCC-A98D9633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淡入、淡出，或淡化至某個不透明度（</a:t>
            </a:r>
            <a:r>
              <a:rPr lang="zh-TW" altLang="en-US" dirty="0">
                <a:hlinkClick r:id="rId2"/>
              </a:rPr>
              <a:t>直接試玩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與顯示隱藏類似，可加上速度與 </a:t>
            </a:r>
            <a:r>
              <a:rPr lang="en-US" altLang="zh-TW" dirty="0"/>
              <a:t>callback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7402CD-10EA-4480-A023-FA045298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D51A92-34BF-4566-9A89-3C469B98F004}"/>
              </a:ext>
            </a:extLst>
          </p:cNvPr>
          <p:cNvGrpSpPr/>
          <p:nvPr/>
        </p:nvGrpSpPr>
        <p:grpSpPr>
          <a:xfrm>
            <a:off x="1195402" y="3252752"/>
            <a:ext cx="9790545" cy="2975328"/>
            <a:chOff x="1220311" y="2780145"/>
            <a:chExt cx="9790545" cy="29753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AF1305-E735-44E7-84F4-F1F81985426A}"/>
                </a:ext>
              </a:extLst>
            </p:cNvPr>
            <p:cNvSpPr/>
            <p:nvPr/>
          </p:nvSpPr>
          <p:spPr>
            <a:xfrm>
              <a:off x="1220311" y="3029978"/>
              <a:ext cx="9790545" cy="272549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fadeIn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fadeIn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fadeOut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fadeOut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fadeToggle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fadeToggle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fadeTo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0.15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fadeTo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0.4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225F25-62F0-48FC-AB0D-9BFC291661F1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16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2F6FD-330A-4729-85B6-19EEFC38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34FFE-7D76-45D1-9FCC-A98D9633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滑入、滑出（</a:t>
            </a:r>
            <a:r>
              <a:rPr lang="zh-TW" altLang="en-US" dirty="0">
                <a:hlinkClick r:id="rId2"/>
              </a:rPr>
              <a:t>直接試玩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與顯示隱藏類似，可加上速度與 </a:t>
            </a:r>
            <a:r>
              <a:rPr lang="en-US" altLang="zh-TW" dirty="0"/>
              <a:t>callback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7402CD-10EA-4480-A023-FA045298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D51A92-34BF-4566-9A89-3C469B98F004}"/>
              </a:ext>
            </a:extLst>
          </p:cNvPr>
          <p:cNvGrpSpPr/>
          <p:nvPr/>
        </p:nvGrpSpPr>
        <p:grpSpPr>
          <a:xfrm>
            <a:off x="1195402" y="3252752"/>
            <a:ext cx="9790545" cy="2975328"/>
            <a:chOff x="1220311" y="2780145"/>
            <a:chExt cx="9790545" cy="29753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AF1305-E735-44E7-84F4-F1F81985426A}"/>
                </a:ext>
              </a:extLst>
            </p:cNvPr>
            <p:cNvSpPr/>
            <p:nvPr/>
          </p:nvSpPr>
          <p:spPr>
            <a:xfrm>
              <a:off x="1220311" y="3029978"/>
              <a:ext cx="9790545" cy="272549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slideDown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slideDown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slideUp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slideUp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slideToggle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slideToggle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"slow"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225F25-62F0-48FC-AB0D-9BFC291661F1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96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911E6-08F2-4038-97A2-D47B1D2C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F1227-CF5A-4798-9219-1AF83FFC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語法：</a:t>
            </a:r>
            <a:r>
              <a:rPr lang="en-US" altLang="zh-TW" dirty="0"/>
              <a:t>$(selector).animate({params},</a:t>
            </a:r>
            <a:r>
              <a:rPr lang="en-US" altLang="zh-TW" dirty="0" err="1"/>
              <a:t>speed,callback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透過動畫逐漸轉變 </a:t>
            </a:r>
            <a:r>
              <a:rPr lang="en-US" altLang="zh-TW" dirty="0"/>
              <a:t>CSS </a:t>
            </a:r>
            <a:r>
              <a:rPr lang="zh-TW" altLang="en-US" dirty="0"/>
              <a:t>的屬性值</a:t>
            </a:r>
            <a:endParaRPr lang="en-US" altLang="zh-TW" dirty="0"/>
          </a:p>
          <a:p>
            <a:r>
              <a:rPr lang="zh-TW" altLang="en-US" dirty="0"/>
              <a:t>可指定速度與完成後的動作</a:t>
            </a:r>
            <a:endParaRPr lang="en-US" altLang="zh-TW" dirty="0"/>
          </a:p>
          <a:p>
            <a:r>
              <a:rPr lang="zh-TW" altLang="en-US" dirty="0"/>
              <a:t>可以做很多很多事情，看範例比較快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jQuery Effects - Animation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C4B786-C257-4825-9296-315B3CD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81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1DBBE4C-74FF-45EF-BD5F-2E9057ECA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與 </a:t>
            </a:r>
            <a:r>
              <a:rPr lang="en-US" altLang="zh-TW" dirty="0"/>
              <a:t>HTML </a:t>
            </a:r>
            <a:r>
              <a:rPr lang="zh-TW" altLang="en-US" dirty="0"/>
              <a:t>互動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A2951E16-FE59-4F7C-801E-D9D9332BE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1BB1A-8E9E-4167-A590-B717A674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4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E7983-F364-4323-8DBD-02DCE0F9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D7585-8F0C-4FCC-93B1-3D2A9739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Document Object Model</a:t>
            </a:r>
            <a:r>
              <a:rPr lang="zh-TW" altLang="en-US" dirty="0"/>
              <a:t>（文件物件模型）</a:t>
            </a:r>
            <a:endParaRPr lang="en-US" altLang="zh-TW" dirty="0"/>
          </a:p>
          <a:p>
            <a:r>
              <a:rPr lang="en-US" altLang="zh-TW" dirty="0"/>
              <a:t>W3C </a:t>
            </a:r>
            <a:r>
              <a:rPr lang="zh-TW" altLang="en-US" dirty="0"/>
              <a:t>組織推薦的處理</a:t>
            </a:r>
            <a:r>
              <a:rPr lang="en-US" altLang="zh-TW" dirty="0"/>
              <a:t>XML</a:t>
            </a:r>
            <a:r>
              <a:rPr lang="zh-TW" altLang="en-US" dirty="0"/>
              <a:t>（可延伸標示語言的標準程式介面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C74917-1712-4C1F-AD7D-2A8C694F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0C8C7-BFB3-4988-B86B-1607906D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39" y="3207303"/>
            <a:ext cx="3526472" cy="36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761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55F0A-05F8-4F81-8F0A-8BE340D4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與 </a:t>
            </a:r>
            <a:r>
              <a:rPr lang="en-US" altLang="zh-TW" dirty="0"/>
              <a:t>DOM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CD02B-ACB4-4AE0-B9C5-D0A47559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可直接修改 </a:t>
            </a:r>
            <a:r>
              <a:rPr lang="en-US" altLang="zh-TW" dirty="0"/>
              <a:t>DOM</a:t>
            </a:r>
          </a:p>
          <a:p>
            <a:r>
              <a:rPr lang="en-US" altLang="zh-TW" dirty="0"/>
              <a:t>jQuery </a:t>
            </a:r>
            <a:r>
              <a:rPr lang="zh-TW" altLang="en-US" dirty="0"/>
              <a:t>提供了不少方便的功能以簡化對於 </a:t>
            </a:r>
            <a:r>
              <a:rPr lang="en-US" altLang="zh-TW" dirty="0"/>
              <a:t>DOM </a:t>
            </a:r>
            <a:r>
              <a:rPr lang="zh-TW" altLang="en-US" dirty="0"/>
              <a:t>的操作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993596-BE77-4FF8-95FF-C6C1C94B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75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7DB9-5F5B-4A6A-B938-634E842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9FADB-2F55-4678-9096-DD2AB6C7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text()</a:t>
            </a:r>
            <a:r>
              <a:rPr lang="zh-TW" altLang="en-US" dirty="0"/>
              <a:t>：取得文字內容</a:t>
            </a:r>
            <a:endParaRPr lang="en-US" altLang="zh-TW" dirty="0"/>
          </a:p>
          <a:p>
            <a:r>
              <a:rPr lang="en-US" altLang="zh-TW" dirty="0"/>
              <a:t>html()</a:t>
            </a:r>
            <a:r>
              <a:rPr lang="zh-TW" altLang="en-US" dirty="0"/>
              <a:t>：取得包含 </a:t>
            </a:r>
            <a:r>
              <a:rPr lang="en-US" altLang="zh-TW" dirty="0"/>
              <a:t>HTML</a:t>
            </a:r>
            <a:r>
              <a:rPr lang="zh-TW" altLang="en-US" dirty="0"/>
              <a:t> 標籤的完整內容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6E07A-6C9D-4139-AF88-94F98FB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331F231-22AA-468D-B088-0B617945BEEC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D09970-336B-4261-A60C-983C5CB67E26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一些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含有標籤的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文字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br>
                <a:rPr lang="en-US" altLang="zh-TW" dirty="0">
                  <a:solidFill>
                    <a:srgbClr val="00B0F0"/>
                  </a:solidFill>
                </a:rPr>
              </a:b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 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btn1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text()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 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btn2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html()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9C9FC1-D426-497C-87E2-3D08AB90A1A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68FBB6-42D1-41B5-866C-29CF86DAF160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73EBFF-A2EA-44CE-9A6E-2C94465213D9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"#btn1"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alert(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"Text: 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"#test"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).text());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"#btn2"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alert(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"HTML: 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"#test"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).html());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63FE7-EDD2-4B0A-95C4-DE809B44DB9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29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7DB9-5F5B-4A6A-B938-634E842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取得表單內容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9FADB-2F55-4678-9096-DD2AB6C7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val</a:t>
            </a:r>
            <a:r>
              <a:rPr lang="en-US" altLang="zh-TW" dirty="0"/>
              <a:t>()</a:t>
            </a:r>
            <a:r>
              <a:rPr lang="zh-TW" altLang="en-US" dirty="0"/>
              <a:t>：取得表單欄位輸入值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6E07A-6C9D-4139-AF88-94F98FB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331F231-22AA-468D-B088-0B617945BEEC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D09970-336B-4261-A60C-983C5CB67E26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輸入：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input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type="</a:t>
              </a:r>
              <a:r>
                <a:rPr lang="en-US" altLang="zh-TW" dirty="0">
                  <a:solidFill>
                    <a:srgbClr val="92D050"/>
                  </a:solidFill>
                </a:rPr>
                <a:t>text</a:t>
              </a:r>
              <a:r>
                <a:rPr lang="en-US" altLang="zh-TW" dirty="0">
                  <a:solidFill>
                    <a:srgbClr val="FF0000"/>
                  </a:solidFill>
                </a:rPr>
                <a:t>" id="</a:t>
              </a:r>
              <a:r>
                <a:rPr lang="en-US" altLang="zh-TW" dirty="0">
                  <a:solidFill>
                    <a:srgbClr val="92D050"/>
                  </a:solidFill>
                </a:rPr>
                <a:t>test</a:t>
              </a:r>
              <a:r>
                <a:rPr lang="en-US" altLang="zh-TW" dirty="0">
                  <a:solidFill>
                    <a:srgbClr val="FF0000"/>
                  </a:solidFill>
                </a:rPr>
                <a:t>" value="</a:t>
              </a:r>
              <a:r>
                <a:rPr lang="zh-TW" altLang="en-US" dirty="0">
                  <a:solidFill>
                    <a:srgbClr val="92D050"/>
                  </a:solidFill>
                </a:rPr>
                <a:t>文字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 err="1">
                  <a:solidFill>
                    <a:schemeClr val="tx1"/>
                  </a:solidFill>
                </a:rPr>
                <a:t>val</a:t>
              </a:r>
              <a:r>
                <a:rPr lang="en-US" altLang="zh-TW" dirty="0">
                  <a:solidFill>
                    <a:schemeClr val="tx1"/>
                  </a:solidFill>
                </a:rPr>
                <a:t>()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9C9FC1-D426-497C-87E2-3D08AB90A1A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68FBB6-42D1-41B5-866C-29CF86DAF160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73EBFF-A2EA-44CE-9A6E-2C94465213D9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alert(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"Value: 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"#test"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63FE7-EDD2-4B0A-95C4-DE809B44DB9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74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7DB9-5F5B-4A6A-B938-634E842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9FADB-2F55-4678-9096-DD2AB6C7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addr</a:t>
            </a:r>
            <a:r>
              <a:rPr lang="en-US" altLang="zh-TW" dirty="0"/>
              <a:t>()</a:t>
            </a:r>
            <a:r>
              <a:rPr lang="zh-TW" altLang="en-US" dirty="0"/>
              <a:t>：取得屬性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6E07A-6C9D-4139-AF88-94F98FB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331F231-22AA-468D-B088-0B617945BEEC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D09970-336B-4261-A60C-983C5CB67E26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https://www.facebook.com/</a:t>
              </a:r>
              <a:r>
                <a:rPr lang="en-US" altLang="zh-TW" dirty="0">
                  <a:solidFill>
                    <a:srgbClr val="FF0000"/>
                  </a:solidFill>
                </a:rPr>
                <a:t>" id="</a:t>
              </a:r>
              <a:r>
                <a:rPr lang="en-US" altLang="zh-TW" dirty="0">
                  <a:solidFill>
                    <a:srgbClr val="92D050"/>
                  </a:solidFill>
                </a:rPr>
                <a:t>link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Facebook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/a</a:t>
              </a:r>
              <a:r>
                <a:rPr lang="en-US" altLang="zh-TW" dirty="0">
                  <a:solidFill>
                    <a:srgbClr val="00B0F0"/>
                  </a:solidFill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顯示 </a:t>
              </a:r>
              <a:r>
                <a:rPr lang="en-US" altLang="zh-TW" dirty="0" err="1">
                  <a:solidFill>
                    <a:schemeClr val="tx1"/>
                  </a:solidFill>
                </a:rPr>
                <a:t>href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9C9FC1-D426-497C-87E2-3D08AB90A1A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68FBB6-42D1-41B5-866C-29CF86DAF160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73EBFF-A2EA-44CE-9A6E-2C94465213D9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alert($(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"#link"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attr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href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63FE7-EDD2-4B0A-95C4-DE809B44DB9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57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7DB9-5F5B-4A6A-B938-634E842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9FADB-2F55-4678-9096-DD2AB6C7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 </a:t>
            </a:r>
            <a:r>
              <a:rPr lang="en-US" altLang="zh-TW" dirty="0"/>
              <a:t>text()</a:t>
            </a:r>
            <a:r>
              <a:rPr lang="zh-TW" altLang="en-US" dirty="0"/>
              <a:t>、</a:t>
            </a:r>
            <a:r>
              <a:rPr lang="en-US" altLang="zh-TW" dirty="0"/>
              <a:t>html()</a:t>
            </a:r>
            <a:r>
              <a:rPr lang="zh-TW" altLang="en-US" dirty="0"/>
              <a:t>、</a:t>
            </a:r>
            <a:r>
              <a:rPr lang="en-US" altLang="zh-TW" dirty="0" err="1"/>
              <a:t>val</a:t>
            </a:r>
            <a:r>
              <a:rPr lang="en-US" altLang="zh-TW" dirty="0"/>
              <a:t>()</a:t>
            </a:r>
            <a:r>
              <a:rPr lang="zh-TW" altLang="en-US" dirty="0"/>
              <a:t> 加入參數即可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6E07A-6C9D-4139-AF88-94F98FB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331F231-22AA-468D-B088-0B617945BEEC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D09970-336B-4261-A60C-983C5CB67E26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test1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一個段落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test2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另一個段落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輸入框：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input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type="</a:t>
              </a:r>
              <a:r>
                <a:rPr lang="en-US" altLang="zh-TW" dirty="0">
                  <a:solidFill>
                    <a:srgbClr val="92D050"/>
                  </a:solidFill>
                </a:rPr>
                <a:t>text</a:t>
              </a:r>
              <a:r>
                <a:rPr lang="en-US" altLang="zh-TW" dirty="0">
                  <a:solidFill>
                    <a:srgbClr val="FF0000"/>
                  </a:solidFill>
                </a:rPr>
                <a:t>" id="</a:t>
              </a:r>
              <a:r>
                <a:rPr lang="en-US" altLang="zh-TW" dirty="0">
                  <a:solidFill>
                    <a:srgbClr val="92D050"/>
                  </a:solidFill>
                </a:rPr>
                <a:t>test3</a:t>
              </a:r>
              <a:r>
                <a:rPr lang="en-US" altLang="zh-TW" dirty="0">
                  <a:solidFill>
                    <a:srgbClr val="FF0000"/>
                  </a:solidFill>
                </a:rPr>
                <a:t>" value="</a:t>
              </a:r>
              <a:r>
                <a:rPr lang="zh-TW" altLang="en-US" dirty="0">
                  <a:solidFill>
                    <a:srgbClr val="92D050"/>
                  </a:solidFill>
                </a:rPr>
                <a:t>一些文字</a:t>
              </a:r>
              <a:r>
                <a:rPr lang="en-US" altLang="zh-TW" dirty="0">
                  <a:solidFill>
                    <a:srgbClr val="00B0F0"/>
                  </a:solidFill>
                </a:rPr>
                <a:t>"&gt;&lt;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設定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9C9FC1-D426-497C-87E2-3D08AB90A1A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68FBB6-42D1-41B5-866C-29CF86DAF160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73EBFF-A2EA-44CE-9A6E-2C94465213D9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"#test1"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).text(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"Hello world!"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"#test2"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).html(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"&lt;b&gt;Hello world!&lt;/b&gt;"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"#test3"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"Hello world!"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63FE7-EDD2-4B0A-95C4-DE809B44DB9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4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5F600-1552-4147-BB82-CA5D7CB0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有什麼？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12224-641C-4AFA-9C1C-D66A85B9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元件操作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 操作</a:t>
            </a:r>
            <a:endParaRPr lang="en-US" altLang="zh-TW" dirty="0"/>
          </a:p>
          <a:p>
            <a:r>
              <a:rPr lang="en-US" altLang="zh-TW" dirty="0"/>
              <a:t>HTML </a:t>
            </a:r>
            <a:r>
              <a:rPr lang="zh-TW" altLang="en-US" dirty="0"/>
              <a:t>事件處理</a:t>
            </a:r>
            <a:endParaRPr lang="en-US" altLang="zh-TW" dirty="0"/>
          </a:p>
          <a:p>
            <a:r>
              <a:rPr lang="zh-TW" altLang="en-US" dirty="0"/>
              <a:t>特效與動畫</a:t>
            </a:r>
            <a:endParaRPr lang="en-US" altLang="zh-TW" dirty="0"/>
          </a:p>
          <a:p>
            <a:r>
              <a:rPr lang="en-US" altLang="zh-TW" dirty="0"/>
              <a:t>AJAX</a:t>
            </a:r>
          </a:p>
          <a:p>
            <a:r>
              <a:rPr lang="zh-TW" altLang="en-US" dirty="0"/>
              <a:t>其他各種實用的東西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D86B32-970C-4265-BB04-C359E61E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9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7DB9-5F5B-4A6A-B938-634E842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/>
              <a:t>callback </a:t>
            </a:r>
            <a:r>
              <a:rPr lang="zh-TW" altLang="en-US" dirty="0"/>
              <a:t>設定內容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9FADB-2F55-4678-9096-DD2AB6C7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根據索引值或原內容來決定新內容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6E07A-6C9D-4139-AF88-94F98FB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331F231-22AA-468D-B088-0B617945BEEC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D09970-336B-4261-A60C-983C5CB67E26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add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+1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minus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-1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9C9FC1-D426-497C-87E2-3D08AB90A1A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68FBB6-42D1-41B5-866C-29CF86DAF160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73EBFF-A2EA-44CE-9A6E-2C94465213D9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"#add"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).text(</a:t>
              </a:r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origText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origText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+ </a:t>
              </a:r>
              <a:r>
                <a:rPr lang="en-US" altLang="zh-TW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});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"#minus"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).text(</a:t>
              </a:r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origText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origText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- </a:t>
              </a:r>
              <a:r>
                <a:rPr lang="en-US" altLang="zh-TW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});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63FE7-EDD2-4B0A-95C4-DE809B44DB9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4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7DB9-5F5B-4A6A-B938-634E842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9FADB-2F55-4678-9096-DD2AB6C7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 </a:t>
            </a:r>
            <a:r>
              <a:rPr lang="en-US" altLang="zh-TW" dirty="0" err="1"/>
              <a:t>addr</a:t>
            </a:r>
            <a:r>
              <a:rPr lang="en-US" altLang="zh-TW" dirty="0"/>
              <a:t>() </a:t>
            </a:r>
            <a:r>
              <a:rPr lang="zh-TW" altLang="en-US" dirty="0"/>
              <a:t>加入第二個參數即可</a:t>
            </a:r>
            <a:endParaRPr lang="en-US" altLang="zh-TW" dirty="0"/>
          </a:p>
          <a:p>
            <a:r>
              <a:rPr lang="zh-TW" altLang="en-US" dirty="0"/>
              <a:t>如同設定內容，亦可利用 </a:t>
            </a:r>
            <a:r>
              <a:rPr lang="en-US" altLang="zh-TW" dirty="0"/>
              <a:t>callback </a:t>
            </a:r>
            <a:r>
              <a:rPr lang="zh-TW" altLang="en-US" dirty="0"/>
              <a:t>設定屬性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6E07A-6C9D-4139-AF88-94F98FB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331F231-22AA-468D-B088-0B617945BEEC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D09970-336B-4261-A60C-983C5CB67E26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https://www.facebook.com/</a:t>
              </a:r>
              <a:r>
                <a:rPr lang="en-US" altLang="zh-TW" dirty="0">
                  <a:solidFill>
                    <a:srgbClr val="FF0000"/>
                  </a:solidFill>
                </a:rPr>
                <a:t>" id="</a:t>
              </a:r>
              <a:r>
                <a:rPr lang="en-US" altLang="zh-TW" dirty="0">
                  <a:solidFill>
                    <a:srgbClr val="92D050"/>
                  </a:solidFill>
                </a:rPr>
                <a:t>link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Facebook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/a</a:t>
              </a:r>
              <a:r>
                <a:rPr lang="en-US" altLang="zh-TW" dirty="0">
                  <a:solidFill>
                    <a:srgbClr val="00B0F0"/>
                  </a:solidFill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替換 </a:t>
              </a:r>
              <a:r>
                <a:rPr lang="en-US" altLang="zh-TW" dirty="0" err="1">
                  <a:solidFill>
                    <a:schemeClr val="tx1"/>
                  </a:solidFill>
                </a:rPr>
                <a:t>href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9C9FC1-D426-497C-87E2-3D08AB90A1A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68FBB6-42D1-41B5-866C-29CF86DAF160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73EBFF-A2EA-44CE-9A6E-2C94465213D9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"#link"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attr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href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"https://google.com"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63FE7-EDD2-4B0A-95C4-DE809B44DB9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918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7DB9-5F5B-4A6A-B938-634E842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設定多項屬性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9FADB-2F55-4678-9096-DD2AB6C7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addr</a:t>
            </a:r>
            <a:r>
              <a:rPr lang="en-US" altLang="zh-TW" dirty="0"/>
              <a:t>() </a:t>
            </a:r>
            <a:r>
              <a:rPr lang="zh-TW" altLang="en-US" dirty="0"/>
              <a:t>第二個參數使用物件傳入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6E07A-6C9D-4139-AF88-94F98FB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331F231-22AA-468D-B088-0B617945BEEC}"/>
              </a:ext>
            </a:extLst>
          </p:cNvPr>
          <p:cNvGrpSpPr/>
          <p:nvPr/>
        </p:nvGrpSpPr>
        <p:grpSpPr>
          <a:xfrm>
            <a:off x="1200728" y="3162708"/>
            <a:ext cx="4748009" cy="3532732"/>
            <a:chOff x="1220311" y="2780145"/>
            <a:chExt cx="9790545" cy="3532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D09970-336B-4261-A60C-983C5CB67E26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https://www.facebook.com/</a:t>
              </a:r>
              <a:r>
                <a:rPr lang="en-US" altLang="zh-TW" dirty="0">
                  <a:solidFill>
                    <a:srgbClr val="FF0000"/>
                  </a:solidFill>
                </a:rPr>
                <a:t>" id="</a:t>
              </a:r>
              <a:r>
                <a:rPr lang="en-US" altLang="zh-TW" dirty="0">
                  <a:solidFill>
                    <a:srgbClr val="92D050"/>
                  </a:solidFill>
                </a:rPr>
                <a:t>link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Facebook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/a</a:t>
              </a:r>
              <a:r>
                <a:rPr lang="en-US" altLang="zh-TW" dirty="0">
                  <a:solidFill>
                    <a:srgbClr val="00B0F0"/>
                  </a:solidFill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替換 </a:t>
              </a:r>
              <a:r>
                <a:rPr lang="en-US" altLang="zh-TW" dirty="0" err="1">
                  <a:solidFill>
                    <a:schemeClr val="tx1"/>
                  </a:solidFill>
                </a:rPr>
                <a:t>href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/button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9C9FC1-D426-497C-87E2-3D08AB90A1A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68FBB6-42D1-41B5-866C-29CF86DAF160}"/>
              </a:ext>
            </a:extLst>
          </p:cNvPr>
          <p:cNvGrpSpPr/>
          <p:nvPr/>
        </p:nvGrpSpPr>
        <p:grpSpPr>
          <a:xfrm>
            <a:off x="6234142" y="3162708"/>
            <a:ext cx="4748009" cy="3532732"/>
            <a:chOff x="1220311" y="2780145"/>
            <a:chExt cx="9790545" cy="35327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73EBFF-A2EA-44CE-9A6E-2C94465213D9}"/>
                </a:ext>
              </a:extLst>
            </p:cNvPr>
            <p:cNvSpPr/>
            <p:nvPr/>
          </p:nvSpPr>
          <p:spPr>
            <a:xfrm>
              <a:off x="1220311" y="3029978"/>
              <a:ext cx="9790545" cy="32828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"#link"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attr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href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"https://google.com"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"title"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zh-TW" alt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前往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Google"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63FE7-EDD2-4B0A-95C4-DE809B44DB9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577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020ED-37F1-4F2A-98D0-B1799B69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HTML </a:t>
            </a:r>
            <a:r>
              <a:rPr lang="zh-TW" altLang="en-US" dirty="0"/>
              <a:t>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1B821-2915-42F6-BF2A-FB5C2903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append() </a:t>
            </a:r>
            <a:r>
              <a:rPr lang="zh-TW" altLang="en-US" dirty="0"/>
              <a:t>：新增在被選擇元件的</a:t>
            </a:r>
            <a:r>
              <a:rPr lang="zh-TW" altLang="en-US" dirty="0">
                <a:solidFill>
                  <a:srgbClr val="FFC000"/>
                </a:solidFill>
              </a:rPr>
              <a:t>結尾處</a:t>
            </a:r>
            <a:r>
              <a:rPr lang="zh-TW" altLang="en-US" dirty="0">
                <a:solidFill>
                  <a:srgbClr val="FFFFFF"/>
                </a:solidFill>
              </a:rPr>
              <a:t>（</a:t>
            </a:r>
            <a:r>
              <a:rPr lang="zh-TW" altLang="en-US" dirty="0">
                <a:solidFill>
                  <a:srgbClr val="FFFFFF"/>
                </a:solidFill>
                <a:hlinkClick r:id="rId2"/>
              </a:rPr>
              <a:t>範例</a:t>
            </a:r>
            <a:r>
              <a:rPr lang="zh-TW" altLang="en-US" dirty="0">
                <a:solidFill>
                  <a:srgbClr val="FFFFFF"/>
                </a:solidFill>
              </a:rPr>
              <a:t>）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en-US" altLang="zh-TW" dirty="0"/>
              <a:t>prepend()</a:t>
            </a:r>
            <a:r>
              <a:rPr lang="zh-TW" altLang="en-US" dirty="0"/>
              <a:t>：新增在被選擇元件的</a:t>
            </a:r>
            <a:r>
              <a:rPr lang="zh-TW" altLang="en-US" dirty="0">
                <a:solidFill>
                  <a:srgbClr val="FFC000"/>
                </a:solidFill>
              </a:rPr>
              <a:t>開始處</a:t>
            </a:r>
            <a:r>
              <a:rPr lang="zh-TW" altLang="en-US" dirty="0">
                <a:solidFill>
                  <a:srgbClr val="FFFFFF"/>
                </a:solidFill>
              </a:rPr>
              <a:t>（</a:t>
            </a:r>
            <a:r>
              <a:rPr lang="zh-TW" altLang="en-US" dirty="0">
                <a:solidFill>
                  <a:srgbClr val="FFFFFF"/>
                </a:solidFill>
                <a:hlinkClick r:id="rId3"/>
              </a:rPr>
              <a:t>範例</a:t>
            </a:r>
            <a:r>
              <a:rPr lang="zh-TW" altLang="en-US" dirty="0">
                <a:solidFill>
                  <a:srgbClr val="FFFFFF"/>
                </a:solidFill>
              </a:rPr>
              <a:t>）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en-US" altLang="zh-TW" dirty="0"/>
              <a:t>after()  </a:t>
            </a:r>
            <a:r>
              <a:rPr lang="zh-TW" altLang="en-US" dirty="0"/>
              <a:t>：新增在被選擇元件的</a:t>
            </a:r>
            <a:r>
              <a:rPr lang="zh-TW" altLang="en-US" dirty="0">
                <a:solidFill>
                  <a:srgbClr val="FFC000"/>
                </a:solidFill>
              </a:rPr>
              <a:t>後面</a:t>
            </a:r>
            <a:r>
              <a:rPr lang="zh-TW" altLang="en-US" dirty="0">
                <a:solidFill>
                  <a:srgbClr val="FFFFFF"/>
                </a:solidFill>
              </a:rPr>
              <a:t>（</a:t>
            </a:r>
            <a:r>
              <a:rPr lang="zh-TW" altLang="en-US" dirty="0">
                <a:solidFill>
                  <a:srgbClr val="FFFFFF"/>
                </a:solidFill>
                <a:hlinkClick r:id="rId4"/>
              </a:rPr>
              <a:t>範例</a:t>
            </a:r>
            <a:r>
              <a:rPr lang="zh-TW" altLang="en-US" dirty="0">
                <a:solidFill>
                  <a:srgbClr val="FFFFFF"/>
                </a:solidFill>
              </a:rPr>
              <a:t>）</a:t>
            </a:r>
            <a:endParaRPr lang="zh-TW" altLang="en-US" dirty="0">
              <a:solidFill>
                <a:srgbClr val="FFC000"/>
              </a:solidFill>
            </a:endParaRPr>
          </a:p>
          <a:p>
            <a:r>
              <a:rPr lang="en-US" altLang="zh-TW" dirty="0"/>
              <a:t>before() </a:t>
            </a:r>
            <a:r>
              <a:rPr lang="zh-TW" altLang="en-US" dirty="0"/>
              <a:t>：新增在被選擇元件的</a:t>
            </a:r>
            <a:r>
              <a:rPr lang="zh-TW" altLang="en-US" dirty="0">
                <a:solidFill>
                  <a:srgbClr val="FFC000"/>
                </a:solidFill>
              </a:rPr>
              <a:t>前面</a:t>
            </a:r>
            <a:r>
              <a:rPr lang="zh-TW" altLang="en-US" dirty="0">
                <a:solidFill>
                  <a:srgbClr val="FFFFFF"/>
                </a:solidFill>
              </a:rPr>
              <a:t>（</a:t>
            </a:r>
            <a:r>
              <a:rPr lang="zh-TW" altLang="en-US" dirty="0">
                <a:solidFill>
                  <a:srgbClr val="FFFFFF"/>
                </a:solidFill>
                <a:hlinkClick r:id="rId4"/>
              </a:rPr>
              <a:t>範例</a:t>
            </a:r>
            <a:r>
              <a:rPr lang="zh-TW" altLang="en-US" dirty="0">
                <a:solidFill>
                  <a:srgbClr val="FFFFFF"/>
                </a:solidFill>
              </a:rPr>
              <a:t>）</a:t>
            </a:r>
            <a:endParaRPr lang="zh-TW" altLang="en-US" dirty="0">
              <a:solidFill>
                <a:srgbClr val="FFC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AC11AD-2E85-49F3-83DF-630CD7C3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994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F5717-FF8E-4DA4-A9D1-44CFA201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HTML </a:t>
            </a:r>
            <a:r>
              <a:rPr lang="zh-TW" altLang="en-US" dirty="0"/>
              <a:t>元件的方法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C427A-9D86-44D3-AC88-6D55D4A6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新增元件前，需要建立元件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7DD4BD-E25B-431B-BDA3-09A19DB3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BFBE85C-2691-4A3D-BBD6-BA88600FE00E}"/>
              </a:ext>
            </a:extLst>
          </p:cNvPr>
          <p:cNvGrpSpPr/>
          <p:nvPr/>
        </p:nvGrpSpPr>
        <p:grpSpPr>
          <a:xfrm>
            <a:off x="1195402" y="3252752"/>
            <a:ext cx="9790545" cy="2975328"/>
            <a:chOff x="1220311" y="2780145"/>
            <a:chExt cx="9790545" cy="29753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0CCC48-F3A7-41DF-B84A-21BD9AC38D33}"/>
                </a:ext>
              </a:extLst>
            </p:cNvPr>
            <p:cNvSpPr/>
            <p:nvPr/>
          </p:nvSpPr>
          <p:spPr>
            <a:xfrm>
              <a:off x="1220311" y="3029978"/>
              <a:ext cx="9790545" cy="272549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appendText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txt1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"&lt;p&gt;Text.&lt;/p&gt;"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直接撰寫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HTML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txt2 =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"&lt;p&gt;&lt;/p&gt;"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).text(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"Text."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使用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jQuery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建立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txt3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document.createElement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使用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DOM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建立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txt3.innerHTML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"Text."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並修改內容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"body"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).append(txt1, txt2, txt3);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新增元件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8847AC-3561-42C8-B1C4-90AF73449242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97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36E54-8A00-4866-AC0C-1AB16104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移除 </a:t>
            </a:r>
            <a:r>
              <a:rPr lang="en-US" altLang="zh-TW" dirty="0"/>
              <a:t>HTML</a:t>
            </a:r>
            <a:r>
              <a:rPr lang="zh-TW" altLang="en-US" dirty="0"/>
              <a:t> 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37E91-8367-4940-BCF5-4780AEF0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remove()</a:t>
            </a:r>
            <a:r>
              <a:rPr lang="zh-TW" altLang="en-US" dirty="0"/>
              <a:t>：移除被選擇的元件（包含本身）（</a:t>
            </a:r>
            <a:r>
              <a:rPr lang="zh-TW" altLang="en-US" dirty="0">
                <a:hlinkClick r:id="rId2"/>
              </a:rPr>
              <a:t>範例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可透過將選擇器作為參數，只對符合的元件進行移除</a:t>
            </a:r>
            <a:endParaRPr lang="en-US" altLang="zh-TW" dirty="0"/>
          </a:p>
          <a:p>
            <a:r>
              <a:rPr lang="en-US" altLang="zh-TW" dirty="0"/>
              <a:t>empty()</a:t>
            </a:r>
            <a:r>
              <a:rPr lang="zh-TW" altLang="en-US" dirty="0"/>
              <a:t>：從被選擇的元件中，移除子元件（</a:t>
            </a:r>
            <a:r>
              <a:rPr lang="zh-TW" altLang="en-US" dirty="0">
                <a:hlinkClick r:id="rId3"/>
              </a:rPr>
              <a:t>範例</a:t>
            </a:r>
            <a:r>
              <a:rPr lang="zh-TW" altLang="en-US" dirty="0"/>
              <a:t>）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906A68-30A6-4481-8F0D-D292A4B4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39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ADDA7-19B9-470A-A859-638A1880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 </a:t>
            </a:r>
            <a:r>
              <a:rPr lang="en-US" altLang="zh-TW" dirty="0"/>
              <a:t>CSS 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C839E-BCB1-4E56-81EF-7CD7C44F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addClass</a:t>
            </a:r>
            <a:r>
              <a:rPr lang="en-US" altLang="zh-TW" dirty="0"/>
              <a:t>()</a:t>
            </a:r>
            <a:r>
              <a:rPr lang="zh-TW" altLang="en-US" dirty="0"/>
              <a:t>：為被選擇的元件新增一個或多個 </a:t>
            </a:r>
            <a:r>
              <a:rPr lang="en-US" altLang="zh-TW" dirty="0"/>
              <a:t>class</a:t>
            </a:r>
          </a:p>
          <a:p>
            <a:r>
              <a:rPr lang="en-US" altLang="zh-TW" dirty="0" err="1">
                <a:effectLst/>
              </a:rPr>
              <a:t>removeClass</a:t>
            </a:r>
            <a:r>
              <a:rPr lang="en-US" altLang="zh-TW" dirty="0"/>
              <a:t>()</a:t>
            </a:r>
            <a:r>
              <a:rPr lang="zh-TW" altLang="en-US" dirty="0"/>
              <a:t>：為被選擇的元件移除一個或多個 </a:t>
            </a:r>
            <a:r>
              <a:rPr lang="en-US" altLang="zh-TW" dirty="0"/>
              <a:t>class</a:t>
            </a:r>
            <a:endParaRPr lang="zh-TW" altLang="en-US" dirty="0"/>
          </a:p>
          <a:p>
            <a:r>
              <a:rPr lang="en-US" altLang="zh-TW" dirty="0" err="1">
                <a:effectLst/>
              </a:rPr>
              <a:t>toggleClass</a:t>
            </a:r>
            <a:r>
              <a:rPr lang="en-US" altLang="zh-TW" dirty="0"/>
              <a:t>()</a:t>
            </a:r>
            <a:r>
              <a:rPr lang="zh-TW" altLang="en-US" dirty="0"/>
              <a:t>：為被選擇的元件新增或移除一個或多個 </a:t>
            </a:r>
            <a:r>
              <a:rPr lang="en-US" altLang="zh-TW" dirty="0"/>
              <a:t>class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D1816B-67B6-412A-8631-32359E89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81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42C35-D8D2-4F33-B208-5D7CEE5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9AE3A-E7C8-4F21-B581-D9167ED4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("</a:t>
            </a:r>
            <a:r>
              <a:rPr lang="zh-TW" altLang="en-US" dirty="0"/>
              <a:t>屬性</a:t>
            </a:r>
            <a:r>
              <a:rPr lang="en-US" altLang="zh-TW" dirty="0"/>
              <a:t>")</a:t>
            </a:r>
            <a:r>
              <a:rPr lang="zh-TW" altLang="en-US" dirty="0"/>
              <a:t>：回傳被選擇元件的樣式屬性（</a:t>
            </a:r>
            <a:r>
              <a:rPr lang="zh-TW" altLang="en-US" dirty="0">
                <a:hlinkClick r:id="rId2"/>
              </a:rPr>
              <a:t>範例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 err="1"/>
              <a:t>css</a:t>
            </a:r>
            <a:r>
              <a:rPr lang="en-US" altLang="zh-TW" dirty="0"/>
              <a:t>("</a:t>
            </a:r>
            <a:r>
              <a:rPr lang="zh-TW" altLang="en-US" dirty="0"/>
              <a:t>屬性</a:t>
            </a:r>
            <a:r>
              <a:rPr lang="en-US" altLang="zh-TW" dirty="0"/>
              <a:t>","</a:t>
            </a:r>
            <a:r>
              <a:rPr lang="zh-TW" altLang="en-US" dirty="0"/>
              <a:t>值</a:t>
            </a:r>
            <a:r>
              <a:rPr lang="en-US" altLang="zh-TW" dirty="0"/>
              <a:t>")</a:t>
            </a:r>
            <a:r>
              <a:rPr lang="zh-TW" altLang="en-US" dirty="0"/>
              <a:t>：設定被選擇元件的樣式屬性（</a:t>
            </a:r>
            <a:r>
              <a:rPr lang="zh-TW" altLang="en-US" dirty="0">
                <a:hlinkClick r:id="rId3"/>
              </a:rPr>
              <a:t>範例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 err="1"/>
              <a:t>css</a:t>
            </a:r>
            <a:r>
              <a:rPr lang="en-US" altLang="zh-TW" dirty="0"/>
              <a:t>({"</a:t>
            </a:r>
            <a:r>
              <a:rPr lang="zh-TW" altLang="en-US" dirty="0"/>
              <a:t>屬性</a:t>
            </a:r>
            <a:r>
              <a:rPr lang="en-US" altLang="zh-TW" dirty="0"/>
              <a:t>":"</a:t>
            </a:r>
            <a:r>
              <a:rPr lang="zh-TW" altLang="en-US" dirty="0"/>
              <a:t>值</a:t>
            </a:r>
            <a:r>
              <a:rPr lang="en-US" altLang="zh-TW" dirty="0"/>
              <a:t>", "</a:t>
            </a:r>
            <a:r>
              <a:rPr lang="zh-TW" altLang="en-US" dirty="0"/>
              <a:t>屬性</a:t>
            </a:r>
            <a:r>
              <a:rPr lang="en-US" altLang="zh-TW" dirty="0"/>
              <a:t>":"</a:t>
            </a:r>
            <a:r>
              <a:rPr lang="zh-TW" altLang="en-US" dirty="0"/>
              <a:t>值</a:t>
            </a:r>
            <a:r>
              <a:rPr lang="en-US" altLang="zh-TW" dirty="0"/>
              <a:t>"})</a:t>
            </a:r>
            <a:r>
              <a:rPr lang="zh-TW" altLang="en-US" dirty="0"/>
              <a:t>：設定多項屬性（</a:t>
            </a:r>
            <a:r>
              <a:rPr lang="zh-TW" altLang="en-US" dirty="0">
                <a:hlinkClick r:id="rId4"/>
              </a:rPr>
              <a:t>範例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26B631-38D8-4B16-917B-5561A46E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63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6EC9BB6-E412-4F85-A9F1-FE826F870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AJAX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1CB0B8C-48B7-4003-A448-6760C2CF9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1FD25A-0C6B-4CFF-9EFF-0C1E6F79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895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17957-EE47-49D4-ABD0-0EC6EDDD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5665E9-C8A1-47DF-A717-30CCBFBD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 JavaScript and XML</a:t>
            </a:r>
          </a:p>
          <a:p>
            <a:r>
              <a:rPr lang="zh-TW" altLang="en-US" dirty="0"/>
              <a:t>透過 </a:t>
            </a:r>
            <a:r>
              <a:rPr lang="en-US" altLang="zh-TW" dirty="0"/>
              <a:t>JavaScript </a:t>
            </a:r>
            <a:r>
              <a:rPr lang="zh-TW" altLang="en-US" dirty="0"/>
              <a:t>在背景載入資料，並顯示於頁面上，且無須刷新頁面</a:t>
            </a:r>
            <a:endParaRPr lang="en-US" altLang="zh-TW" dirty="0"/>
          </a:p>
          <a:p>
            <a:r>
              <a:rPr lang="zh-TW" altLang="en-US" dirty="0"/>
              <a:t>可自遠端伺服器請求文字、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等型態的資料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D14C91-5A90-42DF-9A76-1BF8A5CD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5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A5A68-B156-4B46-944D-B55553CE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jQuery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9347C-3A20-4510-853A-600EBAC9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jQuery CDN </a:t>
            </a:r>
            <a:r>
              <a:rPr lang="zh-TW" altLang="en-US" dirty="0"/>
              <a:t>頁面，找到需要的項目</a:t>
            </a:r>
            <a:br>
              <a:rPr lang="en-US" altLang="zh-TW" dirty="0"/>
            </a:br>
            <a:r>
              <a:rPr lang="zh-TW" altLang="en-US" dirty="0"/>
              <a:t>（基本只要 </a:t>
            </a:r>
            <a:r>
              <a:rPr lang="en-US" altLang="zh-TW" dirty="0"/>
              <a:t>jQuery Core</a:t>
            </a:r>
            <a:r>
              <a:rPr lang="zh-TW" altLang="en-US" dirty="0"/>
              <a:t>，有些功能會需要加上 </a:t>
            </a:r>
            <a:r>
              <a:rPr lang="en-US" altLang="zh-TW" dirty="0"/>
              <a:t>jQuery UI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複製需要的項目的 </a:t>
            </a:r>
            <a:r>
              <a:rPr lang="en-US" altLang="zh-TW" dirty="0"/>
              <a:t>minified</a:t>
            </a:r>
            <a:r>
              <a:rPr lang="zh-TW" altLang="en-US" dirty="0"/>
              <a:t> 網址</a:t>
            </a:r>
            <a:endParaRPr lang="en-US" altLang="zh-TW" dirty="0"/>
          </a:p>
          <a:p>
            <a:r>
              <a:rPr lang="zh-TW" altLang="en-US" dirty="0">
                <a:effectLst/>
              </a:rPr>
              <a:t>以 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script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="</a:t>
            </a:r>
            <a:r>
              <a:rPr lang="zh-TW" altLang="en-US" dirty="0">
                <a:solidFill>
                  <a:srgbClr val="92D050"/>
                </a:solidFill>
                <a:effectLst/>
              </a:rPr>
              <a:t>網址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"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/script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形式插入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/body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</a:t>
            </a:r>
            <a:r>
              <a:rPr lang="zh-TW" altLang="en-US" dirty="0">
                <a:effectLst/>
              </a:rPr>
              <a:t> 之前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B61FCB-E115-4F0A-9131-7818687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043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88B7C-9777-4BCF-8AEB-DE5E0A1F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7970E-7D86-4BC7-B9B0-81C9D311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一個簡單但強大的 </a:t>
            </a:r>
            <a:r>
              <a:rPr lang="en-US" altLang="zh-TW" dirty="0"/>
              <a:t>AJAX</a:t>
            </a:r>
            <a:r>
              <a:rPr lang="zh-TW" altLang="en-US" dirty="0"/>
              <a:t> 方法</a:t>
            </a:r>
            <a:endParaRPr lang="en-US" altLang="zh-TW" dirty="0"/>
          </a:p>
          <a:p>
            <a:r>
              <a:rPr lang="zh-TW" altLang="en-US" dirty="0"/>
              <a:t>載入資料並填入被選擇的元件（</a:t>
            </a:r>
            <a:r>
              <a:rPr lang="zh-TW" altLang="en-US" dirty="0">
                <a:hlinkClick r:id="rId2"/>
              </a:rPr>
              <a:t>範例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D2626-1B08-49B3-8B80-CDEE3832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7D06AD6-5C8D-433C-B26A-D20831A29179}"/>
              </a:ext>
            </a:extLst>
          </p:cNvPr>
          <p:cNvGrpSpPr/>
          <p:nvPr/>
        </p:nvGrpSpPr>
        <p:grpSpPr>
          <a:xfrm>
            <a:off x="1195402" y="3252752"/>
            <a:ext cx="9790545" cy="2975328"/>
            <a:chOff x="1220311" y="2780145"/>
            <a:chExt cx="9790545" cy="29753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793C36-C13B-4D8A-B92D-512CAB7F04AF}"/>
                </a:ext>
              </a:extLst>
            </p:cNvPr>
            <p:cNvSpPr/>
            <p:nvPr/>
          </p:nvSpPr>
          <p:spPr>
            <a:xfrm>
              <a:off x="1220311" y="3029978"/>
              <a:ext cx="9790545" cy="272549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).load(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"demo_test.txt"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"#div1"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).load(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"demo_test.txt #p1"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8EF379-AA4E-413D-A284-0013E8FE8230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612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D7992-F897-43E8-AECE-11A04784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get()</a:t>
            </a:r>
            <a:r>
              <a:rPr lang="zh-TW" altLang="en-US" dirty="0"/>
              <a:t> 與 </a:t>
            </a:r>
            <a:r>
              <a:rPr lang="en-US" altLang="zh-TW" dirty="0"/>
              <a:t>post()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5E394-F828-49B8-B11E-2C5B2076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用來傳送 </a:t>
            </a:r>
            <a:r>
              <a:rPr lang="en-US" altLang="zh-TW" dirty="0"/>
              <a:t>HTTP </a:t>
            </a:r>
            <a:r>
              <a:rPr lang="zh-TW" altLang="en-US" dirty="0"/>
              <a:t>的 </a:t>
            </a:r>
            <a:r>
              <a:rPr lang="en-US" altLang="zh-TW" dirty="0"/>
              <a:t>GET </a:t>
            </a:r>
            <a:r>
              <a:rPr lang="zh-TW" altLang="en-US" dirty="0"/>
              <a:t>與 </a:t>
            </a:r>
            <a:r>
              <a:rPr lang="en-US" altLang="zh-TW" dirty="0"/>
              <a:t>POST </a:t>
            </a:r>
            <a:r>
              <a:rPr lang="zh-TW" altLang="en-US" dirty="0"/>
              <a:t>請求</a:t>
            </a:r>
            <a:endParaRPr lang="en-US" altLang="zh-TW" dirty="0"/>
          </a:p>
          <a:p>
            <a:r>
              <a:rPr lang="zh-TW" altLang="en-US" dirty="0"/>
              <a:t>簡易分辨方式：</a:t>
            </a:r>
            <a:endParaRPr lang="en-US" altLang="zh-TW" dirty="0"/>
          </a:p>
          <a:p>
            <a:pPr lvl="1"/>
            <a:r>
              <a:rPr lang="en-US" altLang="zh-TW" dirty="0"/>
              <a:t>GET</a:t>
            </a:r>
            <a:r>
              <a:rPr lang="zh-TW" altLang="en-US" dirty="0"/>
              <a:t>：用於取得特定資源的資料</a:t>
            </a:r>
            <a:endParaRPr lang="en-US" altLang="zh-TW" dirty="0"/>
          </a:p>
          <a:p>
            <a:pPr lvl="1"/>
            <a:r>
              <a:rPr lang="en-US" altLang="zh-TW" dirty="0"/>
              <a:t>POST</a:t>
            </a:r>
            <a:r>
              <a:rPr lang="zh-TW" altLang="en-US" dirty="0"/>
              <a:t>：傳送資料來為特定資源進行動作</a:t>
            </a:r>
            <a:endParaRPr lang="en-US" altLang="zh-TW" dirty="0"/>
          </a:p>
          <a:p>
            <a:r>
              <a:rPr lang="zh-TW" altLang="en-US" dirty="0"/>
              <a:t>更詳細可參考：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淺談 </a:t>
            </a:r>
            <a:r>
              <a:rPr lang="en-US" altLang="zh-TW" dirty="0">
                <a:hlinkClick r:id="rId2"/>
              </a:rPr>
              <a:t>HTTP Method</a:t>
            </a:r>
            <a:r>
              <a:rPr lang="zh-TW" altLang="en-US" dirty="0">
                <a:hlinkClick r:id="rId2"/>
              </a:rPr>
              <a:t>：表單中的 </a:t>
            </a:r>
            <a:r>
              <a:rPr lang="en-US" altLang="zh-TW" dirty="0">
                <a:hlinkClick r:id="rId2"/>
              </a:rPr>
              <a:t>GET </a:t>
            </a:r>
            <a:r>
              <a:rPr lang="zh-TW" altLang="en-US" dirty="0">
                <a:hlinkClick r:id="rId2"/>
              </a:rPr>
              <a:t>與 </a:t>
            </a:r>
            <a:r>
              <a:rPr lang="en-US" altLang="zh-TW" dirty="0">
                <a:hlinkClick r:id="rId2"/>
              </a:rPr>
              <a:t>POST </a:t>
            </a:r>
            <a:r>
              <a:rPr lang="zh-TW" altLang="en-US" dirty="0">
                <a:hlinkClick r:id="rId2"/>
              </a:rPr>
              <a:t>有什麼差別？</a:t>
            </a:r>
            <a:endParaRPr lang="en-US" altLang="zh-TW" dirty="0"/>
          </a:p>
          <a:p>
            <a:r>
              <a:rPr lang="zh-TW" altLang="en-US" dirty="0"/>
              <a:t>實際使用一樣直接看</a:t>
            </a:r>
            <a:r>
              <a:rPr lang="zh-TW" altLang="en-US" dirty="0">
                <a:hlinkClick r:id="rId3"/>
              </a:rPr>
              <a:t>範例</a:t>
            </a:r>
            <a:r>
              <a:rPr lang="zh-TW" altLang="en-US" dirty="0"/>
              <a:t>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B0AB70-9C3B-445D-9512-A3F1808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798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jQuery</a:t>
            </a:r>
          </a:p>
          <a:p>
            <a:r>
              <a:rPr lang="zh-TW" altLang="en-US" sz="2400" dirty="0"/>
              <a:t>語法與寫法</a:t>
            </a:r>
            <a:endParaRPr lang="en-US" altLang="zh-TW" sz="2400" dirty="0"/>
          </a:p>
          <a:p>
            <a:r>
              <a:rPr lang="zh-TW" altLang="en-US" sz="2400" dirty="0"/>
              <a:t>選擇器</a:t>
            </a:r>
            <a:endParaRPr lang="en-US" altLang="zh-TW" sz="2400" dirty="0"/>
          </a:p>
          <a:p>
            <a:r>
              <a:rPr lang="zh-TW" altLang="en-US" sz="2400" dirty="0"/>
              <a:t>事件</a:t>
            </a:r>
            <a:endParaRPr lang="en-US" altLang="zh-TW" sz="2400" dirty="0"/>
          </a:p>
          <a:p>
            <a:r>
              <a:rPr lang="zh-TW" altLang="en-US" sz="2400" dirty="0"/>
              <a:t>特效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與 </a:t>
            </a:r>
            <a:r>
              <a:rPr lang="en-US" altLang="zh-TW" sz="2400" dirty="0"/>
              <a:t>HTML </a:t>
            </a:r>
            <a:r>
              <a:rPr lang="zh-TW" altLang="en-US" sz="2400" dirty="0"/>
              <a:t>互動</a:t>
            </a:r>
            <a:endParaRPr lang="en-US" altLang="zh-TW" sz="2400" dirty="0"/>
          </a:p>
          <a:p>
            <a:r>
              <a:rPr lang="en-US" altLang="zh-TW" sz="2400" dirty="0"/>
              <a:t>AJAX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691594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jQuery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jQuery Tutorial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You Might Not Need jQuery</a:t>
            </a:r>
            <a:endParaRPr lang="en-US" altLang="zh-TW" dirty="0"/>
          </a:p>
          <a:p>
            <a:r>
              <a:rPr lang="zh-TW" altLang="en-US" dirty="0">
                <a:hlinkClick r:id="rId5"/>
              </a:rPr>
              <a:t>什麼是 </a:t>
            </a:r>
            <a:r>
              <a:rPr lang="en-US" altLang="zh-TW" dirty="0">
                <a:hlinkClick r:id="rId5"/>
              </a:rPr>
              <a:t>jQuery</a:t>
            </a:r>
            <a:r>
              <a:rPr lang="zh-TW" altLang="en-US" dirty="0">
                <a:hlinkClick r:id="rId5"/>
              </a:rPr>
              <a:t>？前端框架盛行還需要</a:t>
            </a:r>
            <a:r>
              <a:rPr lang="en-US" altLang="zh-TW" dirty="0">
                <a:hlinkClick r:id="rId5"/>
              </a:rPr>
              <a:t>JavaScript</a:t>
            </a:r>
            <a:r>
              <a:rPr lang="zh-TW" altLang="en-US" dirty="0">
                <a:hlinkClick r:id="rId5"/>
              </a:rPr>
              <a:t>函式庫嗎？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16C8AE9-B77C-401F-B4E5-EBA6949F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A5261024-DC3A-4F73-9802-2DB00907B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642D5A-8E45-4452-AC64-65FD7D09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22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3C83-ABE4-48C0-8E59-0B63F058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10977C-E5AE-4DE9-B319-3D96E63F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</a:t>
            </a:r>
            <a:r>
              <a:rPr lang="zh-TW" altLang="en-US" dirty="0"/>
              <a:t> 語法是為了選擇 </a:t>
            </a:r>
            <a:r>
              <a:rPr lang="en-US" altLang="zh-TW" dirty="0"/>
              <a:t>HTML </a:t>
            </a:r>
            <a:r>
              <a:rPr lang="zh-TW" altLang="en-US" dirty="0"/>
              <a:t>元件並做出各種行為而量身訂做的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0FB72D-D648-480A-9FA7-F3674E98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7912158-5C55-4A08-8327-E2887742CD82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ACA6AC-6CD9-4D60-94D3-EB9DDFCEB7EB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$(selector).action();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).hide()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選擇當前元件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).hide()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隱藏所有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&lt;p&gt;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".test"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).hide()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隱藏所有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class="test"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的元件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"#test"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).hide()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隱藏所有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id="test"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的元件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44724E-AEA2-4F5E-ADBA-A1A178324635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2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3C83-ABE4-48C0-8E59-0B63F058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常見寫法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10977C-E5AE-4DE9-B319-3D96E63F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為了避免在頁面載入完成前，執行一些不合理的動作</a:t>
            </a:r>
            <a:endParaRPr lang="en-US" altLang="zh-TW" dirty="0"/>
          </a:p>
          <a:p>
            <a:r>
              <a:rPr lang="zh-TW" altLang="en-US" dirty="0"/>
              <a:t>如：圖片載入前取得圖片尺寸、元件載入前嘗試隱藏元件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0FB72D-D648-480A-9FA7-F3674E98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7912158-5C55-4A08-8327-E2887742CD82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ACA6AC-6CD9-4D60-94D3-EB9DDFCEB7EB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$(document).ready(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JS/jQuery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程式寫在這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...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JS/jQuery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程式寫在這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...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44724E-AEA2-4F5E-ADBA-A1A178324635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06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333E1C9-4062-4C8B-95BB-2427D6171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選擇器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E1623BB-8A49-4882-8E60-AB5EC97CC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有沒有印象在之前某章節看過？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100625-7C18-4F52-B2E7-6896BE28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92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052E6-156F-4636-862F-73EAC38D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A6706-430E-4719-B4E5-5101C3EE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用來指定要操作的 </a:t>
            </a:r>
            <a:r>
              <a:rPr lang="en-US" altLang="zh-TW"/>
              <a:t>HTML </a:t>
            </a:r>
            <a:r>
              <a:rPr lang="zh-TW" altLang="en-US"/>
              <a:t>對象</a:t>
            </a:r>
            <a:endParaRPr lang="en-US" altLang="zh-TW"/>
          </a:p>
          <a:p>
            <a:r>
              <a:rPr lang="zh-TW" altLang="en-US"/>
              <a:t>基於 </a:t>
            </a:r>
            <a:r>
              <a:rPr lang="en-US" altLang="zh-TW"/>
              <a:t>CSS </a:t>
            </a:r>
            <a:r>
              <a:rPr lang="zh-TW" altLang="en-US"/>
              <a:t>選擇器，但不僅止於此</a:t>
            </a:r>
            <a:endParaRPr lang="en-US" altLang="zh-TW"/>
          </a:p>
          <a:p>
            <a:r>
              <a:rPr lang="zh-TW" altLang="en-US"/>
              <a:t>所有選擇器皆以 </a:t>
            </a:r>
            <a:r>
              <a:rPr lang="en-US" altLang="zh-TW">
                <a:solidFill>
                  <a:srgbClr val="FFC000"/>
                </a:solidFill>
              </a:rPr>
              <a:t>$()</a:t>
            </a:r>
            <a:r>
              <a:rPr lang="zh-TW" altLang="en-US"/>
              <a:t> 形式出現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2BB9F0-92F5-4CE5-927B-3742EFC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BBA96D-9587-465B-9C6A-953810924085}"/>
              </a:ext>
            </a:extLst>
          </p:cNvPr>
          <p:cNvGrpSpPr/>
          <p:nvPr/>
        </p:nvGrpSpPr>
        <p:grpSpPr>
          <a:xfrm>
            <a:off x="1195402" y="3943632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995851-732D-4FAC-88DF-8915E51189E5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$(document).ready(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).click(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$(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).hide();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9F6F54-EB11-4204-A557-B313C7883CC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36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9078</TotalTime>
  <Words>2621</Words>
  <Application>Microsoft Office PowerPoint</Application>
  <PresentationFormat>寬螢幕</PresentationFormat>
  <Paragraphs>396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Sauce Code Powerline</vt:lpstr>
      <vt:lpstr>Damask</vt:lpstr>
      <vt:lpstr>jQuery</vt:lpstr>
      <vt:lpstr>jQuery 是什麼？</vt:lpstr>
      <vt:lpstr>jQuery 有什麼？</vt:lpstr>
      <vt:lpstr>安裝 jQuery</vt:lpstr>
      <vt:lpstr>語法</vt:lpstr>
      <vt:lpstr>語法</vt:lpstr>
      <vt:lpstr>常見寫法</vt:lpstr>
      <vt:lpstr>選擇器</vt:lpstr>
      <vt:lpstr>選擇器</vt:lpstr>
      <vt:lpstr>更多選擇器範例</vt:lpstr>
      <vt:lpstr>事件</vt:lpstr>
      <vt:lpstr>事件</vt:lpstr>
      <vt:lpstr>事件處理</vt:lpstr>
      <vt:lpstr>多個事件處理</vt:lpstr>
      <vt:lpstr>事件處理 – hover</vt:lpstr>
      <vt:lpstr>特效</vt:lpstr>
      <vt:lpstr>顯示與隱藏</vt:lpstr>
      <vt:lpstr>顯示與隱藏</vt:lpstr>
      <vt:lpstr>顯示與隱藏</vt:lpstr>
      <vt:lpstr>Fade</vt:lpstr>
      <vt:lpstr>Slide</vt:lpstr>
      <vt:lpstr>動畫</vt:lpstr>
      <vt:lpstr>與 HTML 互動</vt:lpstr>
      <vt:lpstr>DOM</vt:lpstr>
      <vt:lpstr>jQuery 與 DOM</vt:lpstr>
      <vt:lpstr>取得內容</vt:lpstr>
      <vt:lpstr>取得表單內容</vt:lpstr>
      <vt:lpstr>取得屬性</vt:lpstr>
      <vt:lpstr>設定內容</vt:lpstr>
      <vt:lpstr>利用 callback 設定內容</vt:lpstr>
      <vt:lpstr>設定屬性</vt:lpstr>
      <vt:lpstr>設定多項屬性</vt:lpstr>
      <vt:lpstr>新增 HTML 元件</vt:lpstr>
      <vt:lpstr>新增 HTML 元件的方法</vt:lpstr>
      <vt:lpstr>移除 HTML 元件</vt:lpstr>
      <vt:lpstr>改變 CSS Class</vt:lpstr>
      <vt:lpstr>CSS</vt:lpstr>
      <vt:lpstr>AJAX</vt:lpstr>
      <vt:lpstr>AJAX</vt:lpstr>
      <vt:lpstr>load()</vt:lpstr>
      <vt:lpstr>get() 與 post()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433</cp:revision>
  <dcterms:created xsi:type="dcterms:W3CDTF">2017-11-26T12:30:33Z</dcterms:created>
  <dcterms:modified xsi:type="dcterms:W3CDTF">2020-08-23T08:56:53Z</dcterms:modified>
</cp:coreProperties>
</file>