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sldIdLst>
    <p:sldId id="256" r:id="rId2"/>
    <p:sldId id="407" r:id="rId3"/>
    <p:sldId id="401" r:id="rId4"/>
    <p:sldId id="396" r:id="rId5"/>
    <p:sldId id="464" r:id="rId6"/>
    <p:sldId id="465" r:id="rId7"/>
    <p:sldId id="469" r:id="rId8"/>
    <p:sldId id="470" r:id="rId9"/>
    <p:sldId id="471" r:id="rId10"/>
    <p:sldId id="472" r:id="rId11"/>
    <p:sldId id="466" r:id="rId12"/>
    <p:sldId id="467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4" r:id="rId23"/>
    <p:sldId id="372" r:id="rId24"/>
    <p:sldId id="35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Review" id="{0C8B7817-DA7B-4CCA-AC25-FDF4EFC39F92}">
          <p14:sldIdLst>
            <p14:sldId id="407"/>
            <p14:sldId id="401"/>
            <p14:sldId id="396"/>
            <p14:sldId id="464"/>
            <p14:sldId id="465"/>
          </p14:sldIdLst>
        </p14:section>
        <p14:section name="Tool" id="{9E65A643-FC9F-4AD7-9437-30044163C073}">
          <p14:sldIdLst>
            <p14:sldId id="469"/>
            <p14:sldId id="470"/>
            <p14:sldId id="471"/>
            <p14:sldId id="472"/>
          </p14:sldIdLst>
        </p14:section>
        <p14:section name="Request" id="{42F05307-FBC3-43A9-B65A-37D0FFEB9695}">
          <p14:sldIdLst>
            <p14:sldId id="466"/>
            <p14:sldId id="467"/>
            <p14:sldId id="474"/>
            <p14:sldId id="475"/>
            <p14:sldId id="476"/>
            <p14:sldId id="477"/>
            <p14:sldId id="478"/>
          </p14:sldIdLst>
        </p14:section>
        <p14:section name="Response" id="{12D6B5FC-C511-41CF-B623-ADF2A3EDBBBC}">
          <p14:sldIdLst>
            <p14:sldId id="479"/>
            <p14:sldId id="480"/>
            <p14:sldId id="481"/>
            <p14:sldId id="482"/>
            <p14:sldId id="484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DAC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3049" autoAdjust="0"/>
  </p:normalViewPr>
  <p:slideViewPr>
    <p:cSldViewPr snapToGrid="0">
      <p:cViewPr varScale="1">
        <p:scale>
          <a:sx n="91" d="100"/>
          <a:sy n="91" d="100"/>
        </p:scale>
        <p:origin x="6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" TargetMode="External"/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jinja.palletsprojects.com/en/2.11.x/template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yanweiliu/python%E7%B6%B2%E9%A0%81%E8%A8%AD%E8%A8%88-flask%E4%BD%BF%E7%94%A8%E7%AD%86%E8%A8%98-%E4%B8%80-e22657f11ab3" TargetMode="External"/><Relationship Id="rId5" Type="http://schemas.openxmlformats.org/officeDocument/2006/relationships/hyperlink" Target="https://www.maxlist.xyz/2020/04/30/flask-helloworld/" TargetMode="External"/><Relationship Id="rId4" Type="http://schemas.openxmlformats.org/officeDocument/2006/relationships/hyperlink" Target="https://flask.palletsprojects.com/en/1.1.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post?foo=bar" TargetMode="External"/><Relationship Id="rId2" Type="http://schemas.openxmlformats.org/officeDocument/2006/relationships/hyperlink" Target="https://httpbin.org/get?foo=b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bin.org/anyt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Flask</a:t>
            </a:r>
            <a:br>
              <a:rPr lang="en-US" altLang="zh-TW" dirty="0"/>
            </a:br>
            <a:r>
              <a:rPr lang="en-US" altLang="zh-TW" dirty="0"/>
              <a:t>Request &amp; Response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3CEE-8BBD-4348-9D39-2CEBA63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測試操作 </a:t>
            </a:r>
            <a:r>
              <a:rPr lang="en-US" altLang="zh-TW" dirty="0"/>
              <a:t>Postman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8F0A9-2467-49A4-8C11-18A974A0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使用 </a:t>
            </a:r>
            <a:r>
              <a:rPr lang="en-US" altLang="zh-TW" dirty="0">
                <a:effectLst/>
              </a:rPr>
              <a:t>Flask </a:t>
            </a:r>
            <a:r>
              <a:rPr lang="zh-TW" altLang="en-US" dirty="0">
                <a:effectLst/>
              </a:rPr>
              <a:t>執行自己的網站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使用 </a:t>
            </a:r>
            <a:r>
              <a:rPr lang="en-US" altLang="zh-TW" dirty="0">
                <a:effectLst/>
              </a:rPr>
              <a:t>Postman </a:t>
            </a:r>
            <a:r>
              <a:rPr lang="zh-TW" altLang="en-US" dirty="0">
                <a:effectLst/>
              </a:rPr>
              <a:t>對網站送出請求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http://localhost:5000</a:t>
            </a:r>
            <a:endParaRPr lang="en-US" altLang="zh-TW" dirty="0">
              <a:effectLst/>
            </a:endParaRPr>
          </a:p>
          <a:p>
            <a:pPr lvl="1"/>
            <a:endParaRPr lang="en-US" altLang="zh-TW" dirty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3E5F7-2665-4980-88AD-79628C51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37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86B7ABC-65C5-4CE4-98C4-0BCAAC0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F34BD45-832E-4AD3-8883-C68221047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50C2B-9C49-434B-9C18-A091762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B314B-5136-4E1B-8824-80DCA94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C753F-37F6-4575-AB4C-D5185B60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主要請求類型：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</a:p>
          <a:p>
            <a:r>
              <a:rPr lang="en-US" altLang="zh-TW" dirty="0"/>
              <a:t>GET</a:t>
            </a:r>
          </a:p>
          <a:p>
            <a:pPr lvl="1"/>
            <a:r>
              <a:rPr lang="zh-TW" altLang="en-US" dirty="0"/>
              <a:t>路由參數</a:t>
            </a:r>
            <a:endParaRPr lang="en-US" altLang="zh-TW" dirty="0"/>
          </a:p>
          <a:p>
            <a:pPr lvl="1"/>
            <a:r>
              <a:rPr lang="zh-TW" altLang="en-US" dirty="0"/>
              <a:t>網址 </a:t>
            </a:r>
            <a:r>
              <a:rPr lang="en-US" altLang="zh-TW" dirty="0"/>
              <a:t>Query</a:t>
            </a:r>
          </a:p>
          <a:p>
            <a:r>
              <a:rPr lang="en-US" altLang="zh-TW" dirty="0"/>
              <a:t>POST</a:t>
            </a:r>
          </a:p>
          <a:p>
            <a:pPr lvl="1"/>
            <a:r>
              <a:rPr lang="zh-TW" altLang="en-US" dirty="0"/>
              <a:t>同上</a:t>
            </a:r>
            <a:endParaRPr lang="en-US" altLang="zh-TW" dirty="0"/>
          </a:p>
          <a:p>
            <a:pPr lvl="1"/>
            <a:r>
              <a:rPr lang="zh-TW" altLang="en-US" dirty="0"/>
              <a:t>表單內容</a:t>
            </a:r>
            <a:endParaRPr lang="en-US" altLang="zh-TW" dirty="0"/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 內容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0182A9-0289-415A-B43D-8523C17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4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8834E-B2C5-422E-8348-5AA6BFC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取得網址 </a:t>
            </a:r>
            <a:r>
              <a:rPr lang="en-US" altLang="zh-TW" dirty="0"/>
              <a:t>Query </a:t>
            </a:r>
            <a:r>
              <a:rPr lang="zh-TW" altLang="en-US" dirty="0"/>
              <a:t>資料的方法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10C6D-31B4-4F07-A997-E602403D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網址 </a:t>
            </a:r>
            <a:r>
              <a:rPr lang="en-US" altLang="zh-TW" dirty="0"/>
              <a:t>Query 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en-US" altLang="zh-TW" dirty="0" err="1">
                <a:solidFill>
                  <a:srgbClr val="FFC000"/>
                </a:solidFill>
              </a:rPr>
              <a:t>query?name</a:t>
            </a:r>
            <a:r>
              <a:rPr lang="en-US" altLang="zh-TW" dirty="0">
                <a:solidFill>
                  <a:srgbClr val="FFC000"/>
                </a:solidFill>
              </a:rPr>
              <a:t>=KID</a:t>
            </a:r>
          </a:p>
          <a:p>
            <a:r>
              <a:rPr lang="zh-TW" altLang="en-US" dirty="0"/>
              <a:t>使用以下方法</a:t>
            </a:r>
            <a:endParaRPr lang="en-US" altLang="zh-TW" dirty="0"/>
          </a:p>
          <a:p>
            <a:pPr lvl="1"/>
            <a:r>
              <a:rPr lang="en-US" altLang="zh-TW" dirty="0" err="1"/>
              <a:t>request.args.get</a:t>
            </a:r>
            <a:r>
              <a:rPr lang="en-US" altLang="zh-TW" dirty="0"/>
              <a:t>('name')</a:t>
            </a:r>
          </a:p>
          <a:p>
            <a:pPr lvl="1"/>
            <a:r>
              <a:rPr lang="en-US" altLang="zh-TW" dirty="0" err="1"/>
              <a:t>request.values.get</a:t>
            </a:r>
            <a:r>
              <a:rPr lang="en-US" altLang="zh-TW" dirty="0"/>
              <a:t>('name')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8D33B-5980-4FB1-A219-46EDCFAE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92BF500-8A2D-445D-B5BA-3D96600CF60B}"/>
              </a:ext>
            </a:extLst>
          </p:cNvPr>
          <p:cNvGrpSpPr/>
          <p:nvPr/>
        </p:nvGrpSpPr>
        <p:grpSpPr>
          <a:xfrm>
            <a:off x="1195402" y="4127908"/>
            <a:ext cx="9790545" cy="2281676"/>
            <a:chOff x="1220311" y="2780145"/>
            <a:chExt cx="9790545" cy="2281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BD395B-5C4D-44DE-9BBB-C4F7D7BE6E46}"/>
                </a:ext>
              </a:extLst>
            </p:cNvPr>
            <p:cNvSpPr/>
            <p:nvPr/>
          </p:nvSpPr>
          <p:spPr>
            <a:xfrm>
              <a:off x="1220311" y="3029979"/>
              <a:ext cx="9790545" cy="203184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'/query'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request.args.get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A59376-0720-47B3-95F5-AF6DEBB5754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55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8834E-B2C5-422E-8348-5AA6BFC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取得表單資料的方法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10C6D-31B4-4F07-A997-E602403D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表單 </a:t>
            </a:r>
            <a:r>
              <a:rPr lang="en-US" altLang="zh-TW" dirty="0"/>
              <a:t>form-data</a:t>
            </a:r>
          </a:p>
          <a:p>
            <a:r>
              <a:rPr lang="zh-TW" altLang="en-US" dirty="0"/>
              <a:t>使用以下方法</a:t>
            </a:r>
            <a:endParaRPr lang="en-US" altLang="zh-TW" dirty="0"/>
          </a:p>
          <a:p>
            <a:pPr lvl="1"/>
            <a:r>
              <a:rPr lang="en-US" altLang="zh-TW" dirty="0" err="1"/>
              <a:t>request.form.get</a:t>
            </a:r>
            <a:r>
              <a:rPr lang="en-US" altLang="zh-TW" dirty="0"/>
              <a:t>('name')</a:t>
            </a:r>
          </a:p>
          <a:p>
            <a:pPr lvl="1"/>
            <a:r>
              <a:rPr lang="en-US" altLang="zh-TW" dirty="0" err="1"/>
              <a:t>request.values.get</a:t>
            </a:r>
            <a:r>
              <a:rPr lang="en-US" altLang="zh-TW" dirty="0"/>
              <a:t>('name')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8D33B-5980-4FB1-A219-46EDCFAE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92BF500-8A2D-445D-B5BA-3D96600CF60B}"/>
              </a:ext>
            </a:extLst>
          </p:cNvPr>
          <p:cNvGrpSpPr/>
          <p:nvPr/>
        </p:nvGrpSpPr>
        <p:grpSpPr>
          <a:xfrm>
            <a:off x="1195402" y="4127908"/>
            <a:ext cx="9790545" cy="2281676"/>
            <a:chOff x="1220311" y="2780145"/>
            <a:chExt cx="9790545" cy="2281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BD395B-5C4D-44DE-9BBB-C4F7D7BE6E46}"/>
                </a:ext>
              </a:extLst>
            </p:cNvPr>
            <p:cNvSpPr/>
            <p:nvPr/>
          </p:nvSpPr>
          <p:spPr>
            <a:xfrm>
              <a:off x="1220311" y="3029979"/>
              <a:ext cx="9790545" cy="203184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post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request.form.get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A59376-0720-47B3-95F5-AF6DEBB5754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25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C7F57-0B0F-4DB9-93DA-BC027096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request.values.get</a:t>
            </a:r>
            <a:r>
              <a:rPr lang="en-US" altLang="zh-TW" dirty="0"/>
              <a:t>('name')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76CF0-E8E2-45B1-9577-C9FBA8D8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可以取得網址 </a:t>
            </a:r>
            <a:r>
              <a:rPr lang="en-US" altLang="zh-TW" dirty="0"/>
              <a:t>Query </a:t>
            </a:r>
            <a:r>
              <a:rPr lang="zh-TW" altLang="en-US" dirty="0"/>
              <a:t>參數與表單內容</a:t>
            </a:r>
            <a:endParaRPr lang="en-US" altLang="zh-TW" dirty="0"/>
          </a:p>
          <a:p>
            <a:r>
              <a:rPr lang="zh-TW" altLang="en-US" dirty="0"/>
              <a:t>如果兩者皆有一樣名稱的參數時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17968-BB1F-4ABD-97FB-E587614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757D4B5-AC95-4200-9BBB-142CCAB065E6}"/>
              </a:ext>
            </a:extLst>
          </p:cNvPr>
          <p:cNvGrpSpPr/>
          <p:nvPr/>
        </p:nvGrpSpPr>
        <p:grpSpPr>
          <a:xfrm>
            <a:off x="1195402" y="4127908"/>
            <a:ext cx="9790545" cy="2281676"/>
            <a:chOff x="1220311" y="2780145"/>
            <a:chExt cx="9790545" cy="2281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A9F99F-C984-4E5A-A46C-BDD715A529AA}"/>
                </a:ext>
              </a:extLst>
            </p:cNvPr>
            <p:cNvSpPr/>
            <p:nvPr/>
          </p:nvSpPr>
          <p:spPr>
            <a:xfrm>
              <a:off x="1220311" y="3029979"/>
              <a:ext cx="9790545" cy="203184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'/test'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'GET'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test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request.values.get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5846ED-E4B6-442A-9419-3541EAC94E83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3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B0920-0F68-4B6B-8A4E-95033063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/>
              <a:t>JSON 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E4D2A-68ED-4EF1-9A21-24F22D28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與其他幾種方式類似</a:t>
            </a:r>
            <a:endParaRPr lang="en-US" altLang="zh-TW" dirty="0"/>
          </a:p>
          <a:p>
            <a:r>
              <a:rPr lang="zh-TW" altLang="en-US" dirty="0"/>
              <a:t>但無法透過 </a:t>
            </a:r>
            <a:r>
              <a:rPr lang="en-US" altLang="zh-TW" dirty="0" err="1"/>
              <a:t>request.values.get</a:t>
            </a:r>
            <a:r>
              <a:rPr lang="en-US" altLang="zh-TW" dirty="0"/>
              <a:t>('name') </a:t>
            </a:r>
            <a:r>
              <a:rPr lang="zh-TW" altLang="en-US" dirty="0"/>
              <a:t>取得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1BA4-5475-4816-AB29-985B337E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3EABEB-FC1D-431C-9272-0FBBCA1885EE}"/>
              </a:ext>
            </a:extLst>
          </p:cNvPr>
          <p:cNvGrpSpPr/>
          <p:nvPr/>
        </p:nvGrpSpPr>
        <p:grpSpPr>
          <a:xfrm>
            <a:off x="1195402" y="4127908"/>
            <a:ext cx="9790545" cy="2281676"/>
            <a:chOff x="1220311" y="2780145"/>
            <a:chExt cx="9790545" cy="2281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7573F4-550E-4BEE-9D14-07A2FF85FE8F}"/>
                </a:ext>
              </a:extLst>
            </p:cNvPr>
            <p:cNvSpPr/>
            <p:nvPr/>
          </p:nvSpPr>
          <p:spPr>
            <a:xfrm>
              <a:off x="1220311" y="3029979"/>
              <a:ext cx="9790545" cy="203184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'/json'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json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request.json.get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40512F-598C-40C3-9CBC-48B19F6995D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21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DA395-68C5-4127-ABA2-84011970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 </a:t>
            </a:r>
            <a:r>
              <a:rPr lang="zh-TW" altLang="en-US" dirty="0"/>
              <a:t>常見屬性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6FB8B-1C4E-4908-8158-4B52250A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request.remote_addr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IP</a:t>
            </a:r>
          </a:p>
          <a:p>
            <a:r>
              <a:rPr lang="en-US" altLang="zh-TW" dirty="0" err="1">
                <a:effectLst/>
              </a:rPr>
              <a:t>request.method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HTTP</a:t>
            </a:r>
            <a:r>
              <a:rPr lang="zh-TW" altLang="en-US" dirty="0">
                <a:effectLst/>
              </a:rPr>
              <a:t> 方法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request.headers</a:t>
            </a:r>
            <a:r>
              <a:rPr lang="zh-TW" altLang="en-US" dirty="0">
                <a:effectLst/>
              </a:rPr>
              <a:t>：取得標頭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request.headers.get</a:t>
            </a:r>
            <a:r>
              <a:rPr lang="en-US" altLang="zh-TW" dirty="0">
                <a:effectLst/>
              </a:rPr>
              <a:t>('User-Agent')</a:t>
            </a:r>
            <a:r>
              <a:rPr lang="zh-TW" altLang="en-US" dirty="0">
                <a:effectLst/>
              </a:rPr>
              <a:t>：瀏覽器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網址相關屬性：</a:t>
            </a:r>
            <a:r>
              <a:rPr lang="en-US" altLang="zh-TW" dirty="0" err="1">
                <a:effectLst/>
              </a:rPr>
              <a:t>url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effectLst/>
              </a:rPr>
              <a:t>path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base_url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url_root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request.files</a:t>
            </a:r>
            <a:r>
              <a:rPr lang="zh-TW" altLang="en-US" dirty="0">
                <a:effectLst/>
              </a:rPr>
              <a:t>：上傳檔案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66D23-5D2D-4393-AFE2-AEBA17DC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EEB316-CA80-4B50-A0B5-78AB8419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2A9F801-8B65-4376-A087-80F6432C6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916D6-57EA-4F39-9925-7514E15A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6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96292-0464-465D-A68E-0FE8445D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E8267-F17A-40E5-9CD0-F492E225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常見回應方式</a:t>
            </a:r>
            <a:endParaRPr lang="en-US" altLang="zh-TW" dirty="0"/>
          </a:p>
          <a:p>
            <a:pPr lvl="1"/>
            <a:r>
              <a:rPr lang="zh-TW" altLang="en-US" dirty="0"/>
              <a:t>文字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</a:p>
          <a:p>
            <a:pPr lvl="1"/>
            <a:r>
              <a:rPr lang="en-US" altLang="zh-TW" dirty="0"/>
              <a:t>JSON</a:t>
            </a:r>
          </a:p>
          <a:p>
            <a:pPr lvl="1"/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48873B-A315-4F80-AA2B-B6097E6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2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0EEDA1C-F63F-4D59-A8C6-542B8ED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稍微複習一下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CDEC171-0470-4A29-AFA0-EEE4671D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3C852C-0C12-42BC-B3E7-D125DBA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C4C30-DF76-4775-AC2D-C170F8F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Response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DE46B-1388-4E1B-B39B-1EB7F695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直接將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轉為 </a:t>
            </a:r>
            <a:r>
              <a:rPr lang="en-US" altLang="zh-TW" dirty="0"/>
              <a:t>JSON</a:t>
            </a:r>
          </a:p>
          <a:p>
            <a:r>
              <a:rPr lang="en-US" altLang="zh-TW" dirty="0"/>
              <a:t>Web API </a:t>
            </a:r>
            <a:r>
              <a:rPr lang="zh-TW" altLang="en-US" dirty="0"/>
              <a:t>常用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87828-ACF8-47EC-819A-F3F962D0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79859D8-7CE5-4E74-8827-C122FFBFB169}"/>
              </a:ext>
            </a:extLst>
          </p:cNvPr>
          <p:cNvGrpSpPr/>
          <p:nvPr/>
        </p:nvGrpSpPr>
        <p:grpSpPr>
          <a:xfrm>
            <a:off x="1195402" y="3609748"/>
            <a:ext cx="9790545" cy="2638652"/>
            <a:chOff x="1220311" y="2780145"/>
            <a:chExt cx="9790545" cy="26386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C1FEDE-FBD9-4128-A2E8-3DD6D3742D5C}"/>
                </a:ext>
              </a:extLst>
            </p:cNvPr>
            <p:cNvSpPr/>
            <p:nvPr/>
          </p:nvSpPr>
          <p:spPr>
            <a:xfrm>
              <a:off x="1220311" y="3029979"/>
              <a:ext cx="9790545" cy="238881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jsonify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'/json'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'GET'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json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request.args.get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jsonify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name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1BD15C-AFEC-4770-A380-34E9FB2817AF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95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C4C30-DF76-4775-AC2D-C170F8F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en-US" altLang="zh-TW" dirty="0"/>
              <a:t> Response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DE46B-1388-4E1B-B39B-1EB7F695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指定檔案路徑</a:t>
            </a:r>
            <a:endParaRPr lang="en-US" altLang="zh-TW" dirty="0"/>
          </a:p>
          <a:p>
            <a:r>
              <a:rPr lang="zh-TW" altLang="en-US" dirty="0"/>
              <a:t>直接將檔案轉送至客戶端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87828-ACF8-47EC-819A-F3F962D0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79859D8-7CE5-4E74-8827-C122FFBFB169}"/>
              </a:ext>
            </a:extLst>
          </p:cNvPr>
          <p:cNvGrpSpPr/>
          <p:nvPr/>
        </p:nvGrpSpPr>
        <p:grpSpPr>
          <a:xfrm>
            <a:off x="1195402" y="3609748"/>
            <a:ext cx="9790545" cy="2638652"/>
            <a:chOff x="1220311" y="2780145"/>
            <a:chExt cx="9790545" cy="26386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C1FEDE-FBD9-4128-A2E8-3DD6D3742D5C}"/>
                </a:ext>
              </a:extLst>
            </p:cNvPr>
            <p:cNvSpPr/>
            <p:nvPr/>
          </p:nvSpPr>
          <p:spPr>
            <a:xfrm>
              <a:off x="1220311" y="3029979"/>
              <a:ext cx="9790545" cy="238881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send_file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'/file'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send_file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'static/image/cat.jpg'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1BD15C-AFEC-4770-A380-34E9FB2817AF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35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C4C30-DF76-4775-AC2D-C170F8F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en-US" altLang="zh-TW" dirty="0"/>
              <a:t> Response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DE46B-1388-4E1B-B39B-1EB7F695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make_response</a:t>
            </a:r>
            <a:r>
              <a:rPr lang="en-US" altLang="zh-TW" dirty="0"/>
              <a:t> </a:t>
            </a:r>
            <a:r>
              <a:rPr lang="zh-TW" altLang="en-US" dirty="0"/>
              <a:t>可以建立各種回應</a:t>
            </a:r>
            <a:endParaRPr lang="en-US" altLang="zh-TW" dirty="0"/>
          </a:p>
          <a:p>
            <a:r>
              <a:rPr lang="zh-TW" altLang="en-US" dirty="0"/>
              <a:t>可依照需求做額外調整（追加 </a:t>
            </a:r>
            <a:r>
              <a:rPr lang="en-US" altLang="zh-TW" dirty="0"/>
              <a:t>Header</a:t>
            </a:r>
            <a:r>
              <a:rPr lang="zh-TW" altLang="en-US" dirty="0"/>
              <a:t>、設定 </a:t>
            </a:r>
            <a:r>
              <a:rPr lang="en-US" altLang="zh-TW" dirty="0"/>
              <a:t>Cookies</a:t>
            </a:r>
            <a:r>
              <a:rPr lang="zh-TW" altLang="en-US" dirty="0"/>
              <a:t> 等）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87828-ACF8-47EC-819A-F3F962D0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79859D8-7CE5-4E74-8827-C122FFBFB169}"/>
              </a:ext>
            </a:extLst>
          </p:cNvPr>
          <p:cNvGrpSpPr/>
          <p:nvPr/>
        </p:nvGrpSpPr>
        <p:grpSpPr>
          <a:xfrm>
            <a:off x="1195402" y="3609748"/>
            <a:ext cx="9790545" cy="2638652"/>
            <a:chOff x="1220311" y="2780145"/>
            <a:chExt cx="9790545" cy="26386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C1FEDE-FBD9-4128-A2E8-3DD6D3742D5C}"/>
                </a:ext>
              </a:extLst>
            </p:cNvPr>
            <p:cNvSpPr/>
            <p:nvPr/>
          </p:nvSpPr>
          <p:spPr>
            <a:xfrm>
              <a:off x="1220311" y="3029979"/>
              <a:ext cx="9790545" cy="238881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request,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make_response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'/test'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'GET'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test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request.args.get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response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make_response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'hello.html'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=name), 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response.headers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'key'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 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'value'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response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1BD15C-AFEC-4770-A380-34E9FB2817AF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61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Request</a:t>
            </a:r>
          </a:p>
          <a:p>
            <a:r>
              <a:rPr lang="en-US" altLang="zh-TW" sz="2800" dirty="0"/>
              <a:t>Response</a:t>
            </a:r>
            <a:endParaRPr lang="zh-TW" altLang="en-US" sz="2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Postman</a:t>
            </a:r>
          </a:p>
          <a:p>
            <a:r>
              <a:rPr lang="en-US" altLang="zh-TW" sz="2800" dirty="0" err="1"/>
              <a:t>httpbin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The Python Tutorial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Python Tutorial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Flask Documentation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【Hello word】</a:t>
            </a:r>
            <a:r>
              <a:rPr lang="zh-TW" altLang="en-US" dirty="0">
                <a:hlinkClick r:id="rId5"/>
              </a:rPr>
              <a:t>實作一個簡單的 </a:t>
            </a:r>
            <a:r>
              <a:rPr lang="en-US" altLang="zh-TW" dirty="0">
                <a:hlinkClick r:id="rId5"/>
              </a:rPr>
              <a:t>Flask </a:t>
            </a:r>
            <a:r>
              <a:rPr lang="zh-TW" altLang="en-US" dirty="0">
                <a:hlinkClick r:id="rId5"/>
              </a:rPr>
              <a:t>入門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Python</a:t>
            </a:r>
            <a:r>
              <a:rPr lang="zh-TW" altLang="en-US" dirty="0">
                <a:hlinkClick r:id="rId6"/>
              </a:rPr>
              <a:t>網頁設計：</a:t>
            </a:r>
            <a:r>
              <a:rPr lang="en-US" altLang="zh-TW" dirty="0">
                <a:hlinkClick r:id="rId6"/>
              </a:rPr>
              <a:t>Flask</a:t>
            </a:r>
            <a:r>
              <a:rPr lang="zh-TW" altLang="en-US" dirty="0">
                <a:hlinkClick r:id="rId6"/>
              </a:rPr>
              <a:t>使用筆記</a:t>
            </a:r>
            <a:r>
              <a:rPr lang="en-US" altLang="zh-TW" dirty="0">
                <a:hlinkClick r:id="rId6"/>
              </a:rPr>
              <a:t>(</a:t>
            </a:r>
            <a:r>
              <a:rPr lang="zh-TW" altLang="en-US" dirty="0">
                <a:hlinkClick r:id="rId6"/>
              </a:rPr>
              <a:t>一</a:t>
            </a:r>
            <a:r>
              <a:rPr lang="en-US" altLang="zh-TW" dirty="0">
                <a:hlinkClick r:id="rId6"/>
              </a:rPr>
              <a:t>) -</a:t>
            </a:r>
            <a:r>
              <a:rPr lang="zh-TW" altLang="en-US" dirty="0">
                <a:hlinkClick r:id="rId6"/>
              </a:rPr>
              <a:t>基本環境建立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5</a:t>
            </a:r>
            <a:r>
              <a:rPr lang="zh-TW" altLang="en-US" dirty="0">
                <a:hlinkClick r:id="rId5"/>
              </a:rPr>
              <a:t>分鐘快速上手入門 </a:t>
            </a:r>
            <a:r>
              <a:rPr lang="en-US" altLang="zh-TW" dirty="0">
                <a:hlinkClick r:id="rId5"/>
              </a:rPr>
              <a:t>Flask </a:t>
            </a:r>
            <a:r>
              <a:rPr lang="zh-TW" altLang="en-US" dirty="0">
                <a:hlinkClick r:id="rId5"/>
              </a:rPr>
              <a:t>教學</a:t>
            </a:r>
            <a:endParaRPr lang="en-US" altLang="zh-TW" dirty="0"/>
          </a:p>
          <a:p>
            <a:r>
              <a:rPr lang="fr-FR" altLang="zh-TW" dirty="0">
                <a:hlinkClick r:id="rId7"/>
              </a:rPr>
              <a:t>Template Designer Documentation — Jinja Documentation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4EFEB-9E75-4DF8-8634-1015F719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0030E-507C-4742-91D4-C780DB26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接收來自客戶端的請求</a:t>
            </a:r>
            <a:endParaRPr lang="en-US" altLang="zh-TW" dirty="0"/>
          </a:p>
          <a:p>
            <a:r>
              <a:rPr lang="zh-TW" altLang="en-US" dirty="0"/>
              <a:t>對應請求的處理流程</a:t>
            </a:r>
            <a:endParaRPr lang="en-US" altLang="zh-TW" dirty="0"/>
          </a:p>
          <a:p>
            <a:r>
              <a:rPr lang="zh-TW" altLang="en-US" dirty="0"/>
              <a:t>將處理的結果回傳給客戶端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A4CDB-A1F1-44EB-93B8-8860782E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122" name="Picture 2" descr="Teknik Informatika">
            <a:extLst>
              <a:ext uri="{FF2B5EF4-FFF2-40B4-BE49-F238E27FC236}">
                <a16:creationId xmlns:a16="http://schemas.microsoft.com/office/drawing/2014/main" id="{8C745787-E7AF-44C3-BC6B-63F89695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863340"/>
            <a:ext cx="5537200" cy="2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EA92D-C193-43CA-9BA2-93A025F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超文本傳輸協定（</a:t>
            </a:r>
            <a:r>
              <a:rPr lang="en-US" altLang="zh-TW" dirty="0"/>
              <a:t>HTTP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F0131-C19F-4204-A745-ADBE347D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請求的「方法」</a:t>
            </a:r>
            <a:endParaRPr lang="en-US" altLang="zh-TW" dirty="0"/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：讀取資料、顯示等無修改動作的請求</a:t>
            </a:r>
            <a:endParaRPr lang="en-US" altLang="zh-TW" dirty="0"/>
          </a:p>
          <a:p>
            <a:pPr lvl="1"/>
            <a:r>
              <a:rPr lang="en-US" altLang="zh-TW" dirty="0"/>
              <a:t>POST</a:t>
            </a:r>
            <a:r>
              <a:rPr lang="zh-TW" altLang="en-US" dirty="0"/>
              <a:t>：提交表單、上傳檔案等讓伺服器進行處理的請求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F1B98-254E-4B14-B295-2306CCD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6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8834E-B2C5-422E-8348-5AA6BFC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 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10C6D-31B4-4F07-A997-E602403D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利用網址傳遞參數 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en-US" altLang="zh-TW" dirty="0" err="1">
                <a:solidFill>
                  <a:srgbClr val="FFC000"/>
                </a:solidFill>
              </a:rPr>
              <a:t>query?name</a:t>
            </a:r>
            <a:r>
              <a:rPr lang="en-US" altLang="zh-TW" dirty="0">
                <a:solidFill>
                  <a:srgbClr val="FFC000"/>
                </a:solidFill>
              </a:rPr>
              <a:t>=KID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8D33B-5980-4FB1-A219-46EDCFAE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92BF500-8A2D-445D-B5BA-3D96600CF60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BD395B-5C4D-44DE-9BBB-C4F7D7BE6E46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'/query'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request.args.get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A59376-0720-47B3-95F5-AF6DEBB5754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1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3AD79-5A9A-4F7D-B7DB-9A16CA8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E67AC-DC4B-4DC8-8608-EC399B2F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HTML </a:t>
            </a:r>
            <a:r>
              <a:rPr lang="zh-TW" altLang="en-US" dirty="0"/>
              <a:t>表單傳遞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E583ED-CEA8-4D07-83E7-08357DE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8C08888-911A-441D-B62E-E1D4299B917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B6410A-2C10-4B7D-A2FD-2C23161E281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'/form'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'''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&lt;form method="POST" action="/process"&gt;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    &lt;label&gt;Input Name: &lt;input type="text" name="name"&gt;&lt;/label&gt;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    &lt;input type="submit" value="Submit"&gt;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&lt;/form&gt;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'''</a:t>
              </a:r>
              <a:b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'/process'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post_form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  <a:p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BDE6C5-4890-4B8A-A100-91D26AEA0A8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D7B6CE-C2A7-45BF-8090-575C0CB3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在開始之前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7373BF-405A-4C89-AF45-E0D21B80C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3CB2D-ABAA-4EB6-8D21-C51B9201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6D8C27C-2F74-4B3B-9C4D-EA23774D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B6DD76-022B-406D-BB02-67DFFCBA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https://www.postman.com/</a:t>
            </a:r>
            <a:endParaRPr lang="en-US" altLang="zh-TW" dirty="0"/>
          </a:p>
          <a:p>
            <a:r>
              <a:rPr lang="en-US" altLang="zh-TW" dirty="0"/>
              <a:t>API</a:t>
            </a:r>
            <a:r>
              <a:rPr lang="zh-TW" altLang="en-US" dirty="0"/>
              <a:t> 開發協作平台</a:t>
            </a:r>
            <a:endParaRPr lang="en-US" altLang="zh-TW" dirty="0"/>
          </a:p>
          <a:p>
            <a:r>
              <a:rPr lang="zh-TW" altLang="en-US" dirty="0"/>
              <a:t>主要用於測試各類型的 </a:t>
            </a:r>
            <a:r>
              <a:rPr lang="en-US" altLang="zh-TW" dirty="0"/>
              <a:t>API </a:t>
            </a:r>
            <a:r>
              <a:rPr lang="zh-TW" altLang="en-US" dirty="0"/>
              <a:t>請求</a:t>
            </a:r>
            <a:endParaRPr lang="en-US" altLang="zh-TW" dirty="0"/>
          </a:p>
          <a:p>
            <a:r>
              <a:rPr lang="zh-TW" altLang="en-US" dirty="0"/>
              <a:t>安裝 </a:t>
            </a:r>
            <a:r>
              <a:rPr lang="en-US" altLang="zh-TW" dirty="0"/>
              <a:t>Postman Agent </a:t>
            </a:r>
            <a:r>
              <a:rPr lang="zh-TW" altLang="en-US" dirty="0"/>
              <a:t>以進行操作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DC4FBC-08BE-49BF-8A19-08460B6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3CEE-8BBD-4348-9D39-2CEBA63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測試操作 </a:t>
            </a:r>
            <a:r>
              <a:rPr lang="en-US" altLang="zh-TW" dirty="0"/>
              <a:t>Postman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8F0A9-2467-49A4-8C11-18A974A0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嘗試對以下網址發出 </a:t>
            </a:r>
            <a:r>
              <a:rPr lang="en-US" altLang="zh-TW" dirty="0"/>
              <a:t>GET </a:t>
            </a:r>
            <a:r>
              <a:rPr lang="zh-TW" altLang="en-US" dirty="0"/>
              <a:t>請求</a:t>
            </a:r>
            <a:endParaRPr lang="en-US" altLang="zh-TW" dirty="0"/>
          </a:p>
          <a:p>
            <a:pPr lvl="1"/>
            <a:r>
              <a:rPr lang="en-US" altLang="zh-TW" dirty="0">
                <a:effectLst/>
                <a:hlinkClick r:id="rId2"/>
              </a:rPr>
              <a:t>https://httpbin.org/get?foo=bar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嘗試在對以下網址發出 </a:t>
            </a:r>
            <a:r>
              <a:rPr lang="en-US" altLang="zh-TW" dirty="0">
                <a:effectLst/>
              </a:rPr>
              <a:t>POST </a:t>
            </a:r>
            <a:r>
              <a:rPr lang="zh-TW" altLang="en-US" dirty="0">
                <a:effectLst/>
              </a:rPr>
              <a:t>請求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3"/>
              </a:rPr>
              <a:t>https://httpbin.org/post?foo=bar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嘗試對以下網址發出任何請求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4"/>
              </a:rPr>
              <a:t>https://httpbin.org/anything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3E5F7-2665-4980-88AD-79628C51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91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11430</TotalTime>
  <Words>1133</Words>
  <Application>Microsoft Office PowerPoint</Application>
  <PresentationFormat>寬螢幕</PresentationFormat>
  <Paragraphs>192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Sauce Code Powerline</vt:lpstr>
      <vt:lpstr>Damask</vt:lpstr>
      <vt:lpstr>Flask Request &amp; Response</vt:lpstr>
      <vt:lpstr>稍微複習一下</vt:lpstr>
      <vt:lpstr>Web Server</vt:lpstr>
      <vt:lpstr>超文本傳輸協定（HTTP）</vt:lpstr>
      <vt:lpstr>網址 Query</vt:lpstr>
      <vt:lpstr>表單</vt:lpstr>
      <vt:lpstr>在開始之前</vt:lpstr>
      <vt:lpstr>Postman</vt:lpstr>
      <vt:lpstr>測試操作 Postman</vt:lpstr>
      <vt:lpstr>測試操作 Postman</vt:lpstr>
      <vt:lpstr>Request</vt:lpstr>
      <vt:lpstr>Request</vt:lpstr>
      <vt:lpstr>取得網址 Query 資料的方法</vt:lpstr>
      <vt:lpstr>取得表單資料的方法</vt:lpstr>
      <vt:lpstr>request.values.get('name')</vt:lpstr>
      <vt:lpstr>取得 JSON 內容</vt:lpstr>
      <vt:lpstr>request 常見屬性</vt:lpstr>
      <vt:lpstr>Response</vt:lpstr>
      <vt:lpstr>Response</vt:lpstr>
      <vt:lpstr>JSON Response</vt:lpstr>
      <vt:lpstr>檔案 Response</vt:lpstr>
      <vt:lpstr>自訂 Response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594</cp:revision>
  <dcterms:created xsi:type="dcterms:W3CDTF">2017-11-26T12:30:33Z</dcterms:created>
  <dcterms:modified xsi:type="dcterms:W3CDTF">2020-09-24T15:52:59Z</dcterms:modified>
</cp:coreProperties>
</file>