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lbert Sans"/>
      <p:regular r:id="rId16"/>
      <p:bold r:id="rId17"/>
      <p:italic r:id="rId18"/>
      <p:boldItalic r:id="rId19"/>
    </p:embeddedFont>
    <p:embeddedFont>
      <p:font typeface="Nanum Myeongj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NanumMyeongjo-regular.fntdata"/><Relationship Id="rId21" Type="http://schemas.openxmlformats.org/officeDocument/2006/relationships/font" Target="fonts/NanumMyeongj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bertSans-bold.fntdata"/><Relationship Id="rId16" Type="http://schemas.openxmlformats.org/officeDocument/2006/relationships/font" Target="fonts/AlbertSans-regular.fntdata"/><Relationship Id="rId19" Type="http://schemas.openxmlformats.org/officeDocument/2006/relationships/font" Target="fonts/AlbertSans-boldItalic.fntdata"/><Relationship Id="rId18" Type="http://schemas.openxmlformats.org/officeDocument/2006/relationships/font" Target="fonts/Alber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5e2017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5e2017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5e2984b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5e2984b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5e201716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5e201716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5e2984b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5e2984b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5e2984b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5e2984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5e2984b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5e2984b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5e2984b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5e2984b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5e2984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5e2984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5e2984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5e2984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5e2984b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5e2984b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4" name="Google Shape;14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" name="Google Shape;15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3" name="Google Shape;63;p11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5" name="Google Shape;65;p11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3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92" name="Google Shape;92;p15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8" name="Google Shape;98;p15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2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2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28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9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1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3" name="Google Shape;30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Google Shape;32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8" name="Google Shape;58;p10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60" name="Google Shape;60;p10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5"/>
          <p:cNvSpPr txBox="1"/>
          <p:nvPr>
            <p:ph idx="3" type="title"/>
          </p:nvPr>
        </p:nvSpPr>
        <p:spPr>
          <a:xfrm>
            <a:off x="3821125" y="380700"/>
            <a:ext cx="40095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Analysis of Housing Price Data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3" name="Google Shape;363;p55"/>
          <p:cNvSpPr txBox="1"/>
          <p:nvPr>
            <p:ph type="title"/>
          </p:nvPr>
        </p:nvSpPr>
        <p:spPr>
          <a:xfrm>
            <a:off x="3780300" y="889050"/>
            <a:ext cx="44469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Exploring Factors Influencing House Prices</a:t>
            </a:r>
            <a:endParaRPr sz="3000"/>
          </a:p>
        </p:txBody>
      </p:sp>
      <p:sp>
        <p:nvSpPr>
          <p:cNvPr id="364" name="Google Shape;364;p55"/>
          <p:cNvSpPr txBox="1"/>
          <p:nvPr>
            <p:ph idx="1" type="subTitle"/>
          </p:nvPr>
        </p:nvSpPr>
        <p:spPr>
          <a:xfrm>
            <a:off x="3732525" y="1973475"/>
            <a:ext cx="1309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Foday Deen-Swarray</a:t>
            </a:r>
            <a:endParaRPr/>
          </a:p>
        </p:txBody>
      </p:sp>
      <p:sp>
        <p:nvSpPr>
          <p:cNvPr id="365" name="Google Shape;365;p55"/>
          <p:cNvSpPr txBox="1"/>
          <p:nvPr>
            <p:ph idx="4" type="subTitle"/>
          </p:nvPr>
        </p:nvSpPr>
        <p:spPr>
          <a:xfrm>
            <a:off x="5409081" y="20469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11/16/2024</a:t>
            </a:r>
            <a:endParaRPr/>
          </a:p>
        </p:txBody>
      </p:sp>
      <p:pic>
        <p:nvPicPr>
          <p:cNvPr descr="Abstract looped, twisted shape." id="366" name="Google Shape;366;p55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7395" r="7403" t="0"/>
          <a:stretch/>
        </p:blipFill>
        <p:spPr>
          <a:xfrm>
            <a:off x="228600" y="223475"/>
            <a:ext cx="2857200" cy="2348100"/>
          </a:xfrm>
          <a:prstGeom prst="round2SameRect">
            <a:avLst>
              <a:gd fmla="val 16667" name="adj1"/>
              <a:gd fmla="val 0" name="adj2"/>
            </a:avLst>
          </a:prstGeom>
        </p:spPr>
      </p:pic>
      <p:pic>
        <p:nvPicPr>
          <p:cNvPr descr="Hexagonal icon." id="367" name="Google Shape;367;p5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pic>
        <p:nvPicPr>
          <p:cNvPr descr="Person using a tablet computer." id="368" name="Google Shape;368;p55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0" l="9448" r="9448" t="0"/>
          <a:stretch/>
        </p:blipFill>
        <p:spPr>
          <a:xfrm>
            <a:off x="228600" y="2564446"/>
            <a:ext cx="2857200" cy="2348100"/>
          </a:xfrm>
          <a:prstGeom prst="round2SameRect">
            <a:avLst>
              <a:gd fmla="val 0" name="adj1"/>
              <a:gd fmla="val 6437" name="adj2"/>
            </a:avLst>
          </a:prstGeom>
        </p:spPr>
      </p:pic>
      <p:sp>
        <p:nvSpPr>
          <p:cNvPr id="369" name="Google Shape;369;p55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0" name="Google Shape;370;p55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4"/>
          <p:cNvSpPr txBox="1"/>
          <p:nvPr>
            <p:ph type="title"/>
          </p:nvPr>
        </p:nvSpPr>
        <p:spPr>
          <a:xfrm>
            <a:off x="254425" y="394775"/>
            <a:ext cx="85206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</a:t>
            </a:r>
            <a:r>
              <a:rPr lang="en" sz="5000"/>
              <a:t> you</a:t>
            </a:r>
            <a:endParaRPr sz="5000"/>
          </a:p>
        </p:txBody>
      </p:sp>
      <p:sp>
        <p:nvSpPr>
          <p:cNvPr id="432" name="Google Shape;432;p64"/>
          <p:cNvSpPr txBox="1"/>
          <p:nvPr>
            <p:ph idx="1" type="body"/>
          </p:nvPr>
        </p:nvSpPr>
        <p:spPr>
          <a:xfrm>
            <a:off x="254425" y="22767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none"/>
              <a:t>Questions</a:t>
            </a:r>
            <a:endParaRPr sz="5000" u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6"/>
          <p:cNvSpPr txBox="1"/>
          <p:nvPr>
            <p:ph idx="3" type="title"/>
          </p:nvPr>
        </p:nvSpPr>
        <p:spPr>
          <a:xfrm>
            <a:off x="3821122" y="380700"/>
            <a:ext cx="402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Introduction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3205625" y="889050"/>
            <a:ext cx="50217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Objective</a:t>
            </a:r>
            <a:r>
              <a:rPr lang="en" sz="2800"/>
              <a:t>: To investigate the factors that influence housing prices.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Statistical Question: What factors that affect the selling price of houses?</a:t>
            </a:r>
            <a:endParaRPr sz="2800"/>
          </a:p>
        </p:txBody>
      </p:sp>
      <p:sp>
        <p:nvSpPr>
          <p:cNvPr id="378" name="Google Shape;378;p56"/>
          <p:cNvSpPr txBox="1"/>
          <p:nvPr>
            <p:ph idx="1" type="subTitle"/>
          </p:nvPr>
        </p:nvSpPr>
        <p:spPr>
          <a:xfrm>
            <a:off x="3827781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6"/>
          <p:cNvSpPr txBox="1"/>
          <p:nvPr>
            <p:ph idx="4" type="subTitle"/>
          </p:nvPr>
        </p:nvSpPr>
        <p:spPr>
          <a:xfrm>
            <a:off x="5256806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380" name="Google Shape;380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pic>
        <p:nvPicPr>
          <p:cNvPr descr="Hexagonal icon." id="381" name="Google Shape;3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50" y="542066"/>
            <a:ext cx="2738149" cy="31590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6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3" name="Google Shape;383;p56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311700" y="396700"/>
            <a:ext cx="85206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 Variables</a:t>
            </a:r>
            <a:endParaRPr sz="4000"/>
          </a:p>
        </p:txBody>
      </p:sp>
      <p:sp>
        <p:nvSpPr>
          <p:cNvPr id="389" name="Google Shape;389;p57"/>
          <p:cNvSpPr txBox="1"/>
          <p:nvPr>
            <p:ph idx="1" type="body"/>
          </p:nvPr>
        </p:nvSpPr>
        <p:spPr>
          <a:xfrm>
            <a:off x="311700" y="1436350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Price</a:t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Area</a:t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Number of Bedrooms</a:t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Number of Bathrooms</a:t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Location</a:t>
            </a:r>
            <a:endParaRPr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254425" y="223500"/>
            <a:ext cx="8520600" cy="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</a:t>
            </a:r>
            <a:endParaRPr sz="3000"/>
          </a:p>
        </p:txBody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311700" y="1012275"/>
            <a:ext cx="85206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                                                 STD DEV: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- 4.767                                      Price - 1.8704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- 5.150                                        Area - 2.1701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Bedrooms - 2.965                             Bedrooms - 7.3806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Bathrooms - 1.286                            Bathrooms - 5.0247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- 350000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- 6000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Bedrooms - 3.0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Bathrooms - 1.0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314625"/>
            <a:ext cx="85206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Visualization</a:t>
            </a:r>
            <a:endParaRPr sz="3000"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998600"/>
            <a:ext cx="85206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5" y="1067000"/>
            <a:ext cx="8686799" cy="40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254425" y="223500"/>
            <a:ext cx="8520600" cy="5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Strong Influencers:</a:t>
            </a:r>
            <a:endParaRPr sz="3500"/>
          </a:p>
        </p:txBody>
      </p:sp>
      <p:sp>
        <p:nvSpPr>
          <p:cNvPr id="408" name="Google Shape;408;p60"/>
          <p:cNvSpPr txBox="1"/>
          <p:nvPr>
            <p:ph idx="1" type="body"/>
          </p:nvPr>
        </p:nvSpPr>
        <p:spPr>
          <a:xfrm>
            <a:off x="311700" y="793400"/>
            <a:ext cx="8520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 u="none"/>
              <a:t>Area positively correlates with price</a:t>
            </a:r>
            <a:endParaRPr sz="3500" u="none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 u="none"/>
              <a:t>Number of bedrooms significantly affects pricing</a:t>
            </a:r>
            <a:endParaRPr sz="3500" u="none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 u="none"/>
              <a:t>Location is crucial in determining market value</a:t>
            </a:r>
            <a:endParaRPr sz="3500" u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223500"/>
            <a:ext cx="85206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Was Missed:</a:t>
            </a:r>
            <a:endParaRPr sz="3500"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1700" y="1025975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Some of the key things that was missing was interactional effects between variables</a:t>
            </a:r>
            <a:endParaRPr sz="2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Seasonal trends in housing prices</a:t>
            </a:r>
            <a:endParaRPr sz="2500"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/>
              <a:t>Potential Additional Variables:</a:t>
            </a:r>
            <a:endParaRPr sz="3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Property age</a:t>
            </a:r>
            <a:endParaRPr sz="2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Lot size</a:t>
            </a:r>
            <a:endParaRPr sz="2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Neighborhood </a:t>
            </a:r>
            <a:r>
              <a:rPr lang="en" sz="2500" u="none"/>
              <a:t>crime</a:t>
            </a:r>
            <a:r>
              <a:rPr lang="en" sz="2500" u="none"/>
              <a:t> rates</a:t>
            </a:r>
            <a:endParaRPr sz="2500" u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0"/>
            <a:ext cx="85206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Challenges Faced</a:t>
            </a:r>
            <a:endParaRPr sz="3500"/>
          </a:p>
        </p:txBody>
      </p:sp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11700" y="793400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Data Cleaning: Confusion in identifying outliers.</a:t>
            </a:r>
            <a:endParaRPr sz="2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Visualization: Difficulty in visualizing complex relationships.</a:t>
            </a:r>
            <a:endParaRPr sz="2500" u="none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none"/>
              <a:t>Understanding: Gained insights into EDA complexities and analytical depth.</a:t>
            </a:r>
            <a:endParaRPr sz="2500" u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title"/>
          </p:nvPr>
        </p:nvSpPr>
        <p:spPr>
          <a:xfrm>
            <a:off x="254425" y="0"/>
            <a:ext cx="8520600" cy="9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426" name="Google Shape;426;p63"/>
          <p:cNvSpPr txBox="1"/>
          <p:nvPr>
            <p:ph idx="1" type="body"/>
          </p:nvPr>
        </p:nvSpPr>
        <p:spPr>
          <a:xfrm>
            <a:off x="254425" y="99085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none"/>
              <a:t>Summary of Insights: Key factors influencing housing prices identified.</a:t>
            </a:r>
            <a:endParaRPr sz="3000" u="non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none"/>
              <a:t>Future Recommendations: include more variables and interactions in analysis</a:t>
            </a:r>
            <a:endParaRPr sz="3000" u="non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none"/>
              <a:t>Reassess assumptions about relationships between variables.</a:t>
            </a:r>
            <a:endParaRPr sz="3000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