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B1"/>
    <a:srgbClr val="5E6464"/>
    <a:srgbClr val="C9C9C9"/>
    <a:srgbClr val="F4C88C"/>
    <a:srgbClr val="FEFEFE"/>
    <a:srgbClr val="E5E5E5"/>
    <a:srgbClr val="2E3C40"/>
    <a:srgbClr val="86B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4" autoAdjust="0"/>
    <p:restoredTop sz="94660"/>
  </p:normalViewPr>
  <p:slideViewPr>
    <p:cSldViewPr snapToGrid="0">
      <p:cViewPr>
        <p:scale>
          <a:sx n="75" d="100"/>
          <a:sy n="75" d="100"/>
        </p:scale>
        <p:origin x="216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9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10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1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8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1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0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97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35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59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99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9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AA7F-E274-44AB-BC12-50582DF0CC62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41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Processus 3"/>
          <p:cNvSpPr/>
          <p:nvPr/>
        </p:nvSpPr>
        <p:spPr>
          <a:xfrm>
            <a:off x="-961" y="83601"/>
            <a:ext cx="2990647" cy="10488012"/>
          </a:xfrm>
          <a:prstGeom prst="flowChartProcess">
            <a:avLst/>
          </a:prstGeom>
          <a:solidFill>
            <a:srgbClr val="5E6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E3C40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0164" y="87975"/>
            <a:ext cx="4589572" cy="1253929"/>
          </a:xfrm>
          <a:prstGeom prst="rect">
            <a:avLst/>
          </a:prstGeom>
          <a:solidFill>
            <a:srgbClr val="A5C6B1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188287" y="309655"/>
            <a:ext cx="338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>
                <a:solidFill>
                  <a:srgbClr val="5E6464"/>
                </a:solidFill>
              </a:rPr>
              <a:t>François DELATTRE</a:t>
            </a:r>
          </a:p>
          <a:p>
            <a:r>
              <a:rPr lang="fr-FR" sz="2000" i="1" dirty="0">
                <a:solidFill>
                  <a:srgbClr val="5E6464"/>
                </a:solidFill>
              </a:rPr>
              <a:t>Leader d’équipe Data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215686" y="356313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francois.delattre@gmail.com</a:t>
            </a:r>
          </a:p>
          <a:p>
            <a:r>
              <a:rPr lang="fr-FR" sz="900" dirty="0">
                <a:solidFill>
                  <a:schemeClr val="bg1"/>
                </a:solidFill>
              </a:rPr>
              <a:t>07 61 09 79 40</a:t>
            </a:r>
          </a:p>
          <a:p>
            <a:r>
              <a:rPr lang="fr-FR" sz="900" dirty="0">
                <a:solidFill>
                  <a:schemeClr val="bg1"/>
                </a:solidFill>
              </a:rPr>
              <a:t>www.linkedin.com/in/fdelattre2</a:t>
            </a:r>
          </a:p>
          <a:p>
            <a:r>
              <a:rPr lang="fr-FR" sz="900" dirty="0" smtClean="0">
                <a:solidFill>
                  <a:schemeClr val="bg1"/>
                </a:solidFill>
              </a:rPr>
              <a:t>41 </a:t>
            </a:r>
            <a:r>
              <a:rPr lang="fr-FR" sz="900" dirty="0">
                <a:solidFill>
                  <a:schemeClr val="bg1"/>
                </a:solidFill>
              </a:rPr>
              <a:t>ans, marié, 3 enfants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34" y="188752"/>
            <a:ext cx="1038524" cy="106075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grpSp>
        <p:nvGrpSpPr>
          <p:cNvPr id="43" name="Groupe 42"/>
          <p:cNvGrpSpPr/>
          <p:nvPr/>
        </p:nvGrpSpPr>
        <p:grpSpPr>
          <a:xfrm>
            <a:off x="-56634" y="1399800"/>
            <a:ext cx="3046319" cy="2538913"/>
            <a:chOff x="-13179" y="1399800"/>
            <a:chExt cx="2906434" cy="2538913"/>
          </a:xfrm>
        </p:grpSpPr>
        <p:sp>
          <p:nvSpPr>
            <p:cNvPr id="54" name="ZoneTexte 53"/>
            <p:cNvSpPr txBox="1"/>
            <p:nvPr/>
          </p:nvSpPr>
          <p:spPr>
            <a:xfrm>
              <a:off x="-13179" y="1815055"/>
              <a:ext cx="290643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fr-FR" sz="1200" dirty="0" smtClean="0">
                  <a:solidFill>
                    <a:schemeClr val="bg1"/>
                  </a:solidFill>
                </a:rPr>
                <a:t>Fort de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16 </a:t>
              </a:r>
              <a:r>
                <a:rPr lang="fr-FR" sz="1200" b="1" dirty="0">
                  <a:solidFill>
                    <a:schemeClr val="bg1"/>
                  </a:solidFill>
                </a:rPr>
                <a:t>ans d’expérience </a:t>
              </a:r>
              <a:r>
                <a:rPr lang="fr-FR" sz="1200" dirty="0">
                  <a:solidFill>
                    <a:schemeClr val="bg1"/>
                  </a:solidFill>
                </a:rPr>
                <a:t>sur les métiers </a:t>
              </a:r>
              <a:r>
                <a:rPr lang="fr-FR" sz="1200" dirty="0" smtClean="0">
                  <a:solidFill>
                    <a:schemeClr val="bg1"/>
                  </a:solidFill>
                </a:rPr>
                <a:t>de </a:t>
              </a:r>
              <a:r>
                <a:rPr lang="fr-FR" sz="1200" dirty="0">
                  <a:solidFill>
                    <a:schemeClr val="bg1"/>
                  </a:solidFill>
                </a:rPr>
                <a:t>la Data </a:t>
              </a:r>
              <a:r>
                <a:rPr lang="fr-FR" sz="1200" dirty="0" smtClean="0">
                  <a:solidFill>
                    <a:schemeClr val="bg1"/>
                  </a:solidFill>
                </a:rPr>
                <a:t>en contexte métier </a:t>
              </a:r>
              <a:r>
                <a:rPr lang="fr-FR" sz="1200" b="1" dirty="0" err="1" smtClean="0">
                  <a:solidFill>
                    <a:schemeClr val="bg1"/>
                  </a:solidFill>
                </a:rPr>
                <a:t>retail</a:t>
              </a:r>
              <a:r>
                <a:rPr lang="fr-FR" sz="1200" dirty="0" smtClean="0">
                  <a:solidFill>
                    <a:schemeClr val="bg1"/>
                  </a:solidFill>
                </a:rPr>
                <a:t> </a:t>
              </a:r>
              <a:r>
                <a:rPr lang="fr-FR" sz="1200" dirty="0">
                  <a:solidFill>
                    <a:schemeClr val="bg1"/>
                  </a:solidFill>
                </a:rPr>
                <a:t>et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bancaire</a:t>
              </a:r>
              <a:r>
                <a:rPr lang="fr-FR" sz="1200" dirty="0" smtClean="0">
                  <a:solidFill>
                    <a:schemeClr val="bg1"/>
                  </a:solidFill>
                </a:rPr>
                <a:t>, j’ai acquis un solide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background technique</a:t>
              </a:r>
              <a:r>
                <a:rPr lang="fr-FR" sz="1200" dirty="0">
                  <a:solidFill>
                    <a:schemeClr val="bg1"/>
                  </a:solidFill>
                </a:rPr>
                <a:t> </a:t>
              </a:r>
              <a:r>
                <a:rPr lang="fr-FR" sz="1200" dirty="0" smtClean="0">
                  <a:solidFill>
                    <a:schemeClr val="bg1"/>
                  </a:solidFill>
                </a:rPr>
                <a:t>et</a:t>
              </a:r>
              <a:r>
                <a:rPr lang="fr-FR" sz="1200" dirty="0" smtClean="0">
                  <a:solidFill>
                    <a:schemeClr val="bg1"/>
                  </a:solidFill>
                </a:rPr>
                <a:t> une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vision stratégique </a:t>
              </a:r>
              <a:r>
                <a:rPr lang="fr-FR" sz="1200" dirty="0" smtClean="0">
                  <a:solidFill>
                    <a:schemeClr val="bg1"/>
                  </a:solidFill>
                </a:rPr>
                <a:t>des enjeux de la data.</a:t>
              </a:r>
            </a:p>
            <a:p>
              <a:pPr algn="just">
                <a:lnSpc>
                  <a:spcPct val="120000"/>
                </a:lnSpc>
              </a:pPr>
              <a:r>
                <a:rPr lang="fr-FR" sz="1200" dirty="0" smtClean="0">
                  <a:solidFill>
                    <a:schemeClr val="bg1"/>
                  </a:solidFill>
                </a:rPr>
                <a:t>Je fais preuve de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leadership</a:t>
              </a:r>
              <a:r>
                <a:rPr lang="fr-FR" sz="1200" dirty="0" smtClean="0">
                  <a:solidFill>
                    <a:schemeClr val="bg1"/>
                  </a:solidFill>
                </a:rPr>
                <a:t> et je fédère les équipes autour des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grands projets  </a:t>
              </a:r>
              <a:r>
                <a:rPr lang="fr-FR" sz="1200" dirty="0" smtClean="0">
                  <a:solidFill>
                    <a:schemeClr val="bg1"/>
                  </a:solidFill>
                </a:rPr>
                <a:t>data d’entreprise.</a:t>
              </a:r>
            </a:p>
            <a:p>
              <a:pPr algn="just">
                <a:lnSpc>
                  <a:spcPct val="120000"/>
                </a:lnSpc>
              </a:pPr>
              <a:r>
                <a:rPr lang="fr-FR" sz="1200" dirty="0" smtClean="0">
                  <a:solidFill>
                    <a:schemeClr val="bg1"/>
                  </a:solidFill>
                </a:rPr>
                <a:t>D’un </a:t>
              </a:r>
              <a:r>
                <a:rPr lang="fr-FR" sz="1200" dirty="0">
                  <a:solidFill>
                    <a:schemeClr val="bg1"/>
                  </a:solidFill>
                </a:rPr>
                <a:t>naturel curieux et enthousiaste, je suis </a:t>
              </a:r>
              <a:r>
                <a:rPr lang="fr-FR" sz="1200" b="1" dirty="0">
                  <a:solidFill>
                    <a:schemeClr val="bg1"/>
                  </a:solidFill>
                </a:rPr>
                <a:t>technophile</a:t>
              </a:r>
              <a:r>
                <a:rPr lang="fr-FR" sz="1200" dirty="0">
                  <a:solidFill>
                    <a:schemeClr val="bg1"/>
                  </a:solidFill>
                </a:rPr>
                <a:t> et j’apprécie le travail en équipe.</a:t>
              </a: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-13179" y="1399800"/>
              <a:ext cx="2771013" cy="369332"/>
              <a:chOff x="73729" y="2052945"/>
              <a:chExt cx="2771013" cy="369332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V="1">
                <a:off x="166719" y="2415101"/>
                <a:ext cx="2678023" cy="7176"/>
              </a:xfrm>
              <a:prstGeom prst="line">
                <a:avLst/>
              </a:prstGeom>
              <a:ln>
                <a:solidFill>
                  <a:srgbClr val="A5C6B1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9" name="ZoneTexte 58"/>
              <p:cNvSpPr txBox="1"/>
              <p:nvPr/>
            </p:nvSpPr>
            <p:spPr>
              <a:xfrm>
                <a:off x="73729" y="2052945"/>
                <a:ext cx="27435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A5C6B1"/>
                    </a:solidFill>
                    <a:latin typeface="+mj-lt"/>
                  </a:rPr>
                  <a:t>En quelques mots</a:t>
                </a:r>
              </a:p>
            </p:txBody>
          </p:sp>
        </p:grpSp>
      </p:grpSp>
      <p:grpSp>
        <p:nvGrpSpPr>
          <p:cNvPr id="38" name="Groupe 37"/>
          <p:cNvGrpSpPr/>
          <p:nvPr/>
        </p:nvGrpSpPr>
        <p:grpSpPr>
          <a:xfrm>
            <a:off x="-13179" y="7286435"/>
            <a:ext cx="2906433" cy="2036805"/>
            <a:chOff x="-13179" y="7387418"/>
            <a:chExt cx="2906433" cy="2036805"/>
          </a:xfrm>
        </p:grpSpPr>
        <p:sp>
          <p:nvSpPr>
            <p:cNvPr id="3" name="Rectangle 2"/>
            <p:cNvSpPr/>
            <p:nvPr/>
          </p:nvSpPr>
          <p:spPr>
            <a:xfrm>
              <a:off x="-13178" y="7793007"/>
              <a:ext cx="289535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Management de projets.</a:t>
              </a:r>
              <a:endParaRPr lang="fr-FR" sz="1000" dirty="0">
                <a:solidFill>
                  <a:srgbClr val="FEFEFE"/>
                </a:solidFill>
                <a:latin typeface="+mj-lt"/>
                <a:ea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Encadrement </a:t>
              </a:r>
              <a:r>
                <a: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d’équipe 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1000" i="1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recrutement, plan de charge, mise en place des rituels managériaux, plan de développement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)</a:t>
              </a:r>
              <a:endParaRPr lang="fr-FR" sz="1000" dirty="0">
                <a:solidFill>
                  <a:srgbClr val="FEFEFE"/>
                </a:solidFill>
                <a:latin typeface="+mj-lt"/>
                <a:ea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Bonne </a:t>
              </a:r>
              <a:r>
                <a: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communication orale et 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écrite, top-down et </a:t>
              </a:r>
              <a:r>
                <a:rPr lang="fr-FR" sz="1000" dirty="0" err="1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bottom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-up.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>
                  <a:solidFill>
                    <a:srgbClr val="FEFEFE"/>
                  </a:solidFill>
                  <a:ea typeface="Gill Sans MT" panose="020B0502020104020203" pitchFamily="34" charset="0"/>
                  <a:cs typeface="Times New Roman" panose="02020603050405020304" pitchFamily="18" charset="0"/>
                </a:rPr>
                <a:t>Pédagogie, aisance </a:t>
              </a:r>
              <a:r>
                <a:rPr lang="fr-FR" sz="1000" dirty="0" smtClean="0">
                  <a:solidFill>
                    <a:srgbClr val="FEFEFE"/>
                  </a:solidFill>
                  <a:ea typeface="Gill Sans MT" panose="020B0502020104020203" pitchFamily="34" charset="0"/>
                  <a:cs typeface="Times New Roman" panose="02020603050405020304" pitchFamily="18" charset="0"/>
                </a:rPr>
                <a:t>relationnelle</a:t>
              </a:r>
              <a:r>
                <a:rPr lang="fr-FR" sz="1000" dirty="0">
                  <a:solidFill>
                    <a:srgbClr val="FEFEFE"/>
                  </a:solidFill>
                  <a:ea typeface="Gill Sans MT" panose="020B0502020104020203" pitchFamily="34" charset="0"/>
                  <a:cs typeface="Times New Roman" panose="02020603050405020304" pitchFamily="18" charset="0"/>
                </a:rPr>
                <a:t>.</a:t>
              </a:r>
              <a:endParaRPr lang="fr-FR" sz="1000" dirty="0">
                <a:solidFill>
                  <a:srgbClr val="FEFEFE"/>
                </a:solidFill>
                <a:latin typeface="+mj-lt"/>
                <a:ea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Anglais 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professionnel </a:t>
              </a:r>
              <a:r>
                <a: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(Cambridge </a:t>
              </a:r>
              <a:r>
                <a:rPr lang="fr-FR" sz="1000" dirty="0" err="1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Certificate</a:t>
              </a:r>
              <a:r>
                <a: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 grade B)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-13179" y="7387418"/>
              <a:ext cx="29064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A5C6B1"/>
                  </a:solidFill>
                  <a:latin typeface="+mj-lt"/>
                </a:rPr>
                <a:t>Compétences transverses</a:t>
              </a:r>
            </a:p>
          </p:txBody>
        </p:sp>
        <p:cxnSp>
          <p:nvCxnSpPr>
            <p:cNvPr id="68" name="Connecteur droit 67"/>
            <p:cNvCxnSpPr/>
            <p:nvPr/>
          </p:nvCxnSpPr>
          <p:spPr>
            <a:xfrm flipV="1">
              <a:off x="70873" y="7712702"/>
              <a:ext cx="2678023" cy="7176"/>
            </a:xfrm>
            <a:prstGeom prst="line">
              <a:avLst/>
            </a:prstGeom>
            <a:ln>
              <a:solidFill>
                <a:srgbClr val="A5C6B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e 38"/>
          <p:cNvGrpSpPr/>
          <p:nvPr/>
        </p:nvGrpSpPr>
        <p:grpSpPr>
          <a:xfrm>
            <a:off x="-13179" y="9602501"/>
            <a:ext cx="2883482" cy="982604"/>
            <a:chOff x="-13179" y="9488201"/>
            <a:chExt cx="2883482" cy="982604"/>
          </a:xfrm>
        </p:grpSpPr>
        <p:sp>
          <p:nvSpPr>
            <p:cNvPr id="65" name="ZoneTexte 64"/>
            <p:cNvSpPr txBox="1"/>
            <p:nvPr/>
          </p:nvSpPr>
          <p:spPr>
            <a:xfrm>
              <a:off x="-13179" y="9488201"/>
              <a:ext cx="22826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A5C6B1"/>
                  </a:solidFill>
                  <a:latin typeface="+mj-lt"/>
                </a:rPr>
                <a:t>Divers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-13179" y="9865255"/>
              <a:ext cx="2883482" cy="605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>
                  <a:solidFill>
                    <a:srgbClr val="FEFEFE"/>
                  </a:solidFill>
                  <a:latin typeface="+mj-lt"/>
                </a:rPr>
                <a:t>Course à pied</a:t>
              </a:r>
            </a:p>
            <a:p>
              <a:pPr marL="171450" indent="-17145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>
                  <a:solidFill>
                    <a:srgbClr val="FEFEFE"/>
                  </a:solidFill>
                  <a:latin typeface="+mj-lt"/>
                </a:rPr>
                <a:t>Guitare électrique</a:t>
              </a:r>
            </a:p>
            <a:p>
              <a:pPr marL="171450" indent="-17145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>
                  <a:solidFill>
                    <a:srgbClr val="FEFEFE"/>
                  </a:solidFill>
                  <a:latin typeface="+mj-lt"/>
                </a:rPr>
                <a:t>Dessin</a:t>
              </a:r>
            </a:p>
          </p:txBody>
        </p:sp>
        <p:cxnSp>
          <p:nvCxnSpPr>
            <p:cNvPr id="69" name="Connecteur droit 68"/>
            <p:cNvCxnSpPr/>
            <p:nvPr/>
          </p:nvCxnSpPr>
          <p:spPr>
            <a:xfrm flipV="1">
              <a:off x="82507" y="9817261"/>
              <a:ext cx="2678023" cy="7176"/>
            </a:xfrm>
            <a:prstGeom prst="line">
              <a:avLst/>
            </a:prstGeom>
            <a:ln>
              <a:solidFill>
                <a:srgbClr val="A5C6B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1" name="Organigramme : Processus 70"/>
          <p:cNvSpPr/>
          <p:nvPr/>
        </p:nvSpPr>
        <p:spPr>
          <a:xfrm>
            <a:off x="2989686" y="10571518"/>
            <a:ext cx="4569988" cy="120481"/>
          </a:xfrm>
          <a:prstGeom prst="flowChartProcess">
            <a:avLst/>
          </a:prstGeom>
          <a:solidFill>
            <a:srgbClr val="5E6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E3C40"/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0" y="10571518"/>
            <a:ext cx="2990647" cy="120481"/>
          </a:xfrm>
          <a:prstGeom prst="rect">
            <a:avLst/>
          </a:prstGeom>
          <a:solidFill>
            <a:srgbClr val="A5C6B1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Processus 72"/>
          <p:cNvSpPr/>
          <p:nvPr/>
        </p:nvSpPr>
        <p:spPr>
          <a:xfrm>
            <a:off x="2980163" y="-13729"/>
            <a:ext cx="4579511" cy="101704"/>
          </a:xfrm>
          <a:prstGeom prst="flowChartProcess">
            <a:avLst/>
          </a:prstGeom>
          <a:solidFill>
            <a:srgbClr val="5E6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E3C40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10485" y="-4610"/>
            <a:ext cx="2990647" cy="101704"/>
          </a:xfrm>
          <a:prstGeom prst="rect">
            <a:avLst/>
          </a:prstGeom>
          <a:solidFill>
            <a:srgbClr val="A5C6B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0" name="Groupe 99"/>
          <p:cNvGrpSpPr/>
          <p:nvPr/>
        </p:nvGrpSpPr>
        <p:grpSpPr>
          <a:xfrm>
            <a:off x="3098742" y="9581389"/>
            <a:ext cx="4320000" cy="844934"/>
            <a:chOff x="3098742" y="9655684"/>
            <a:chExt cx="4320000" cy="844934"/>
          </a:xfrm>
        </p:grpSpPr>
        <p:sp>
          <p:nvSpPr>
            <p:cNvPr id="44" name="ZoneTexte 43"/>
            <p:cNvSpPr txBox="1"/>
            <p:nvPr/>
          </p:nvSpPr>
          <p:spPr>
            <a:xfrm>
              <a:off x="3098742" y="9655684"/>
              <a:ext cx="432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rgbClr val="5E6464"/>
                  </a:solidFill>
                  <a:latin typeface="+mj-lt"/>
                </a:rPr>
                <a:t>Formation initiale</a:t>
              </a: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393449" y="10085120"/>
              <a:ext cx="39931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Ingénieur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généraliste HEI | Spécialisation en informatique industrielle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DEA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Informatique Industrielle, Université de Lille 1</a:t>
              </a:r>
            </a:p>
          </p:txBody>
        </p:sp>
        <p:cxnSp>
          <p:nvCxnSpPr>
            <p:cNvPr id="52" name="Connecteur droit 51"/>
            <p:cNvCxnSpPr/>
            <p:nvPr/>
          </p:nvCxnSpPr>
          <p:spPr>
            <a:xfrm flipV="1">
              <a:off x="3098742" y="10003828"/>
              <a:ext cx="4320000" cy="7176"/>
            </a:xfrm>
            <a:prstGeom prst="line">
              <a:avLst/>
            </a:prstGeom>
            <a:ln>
              <a:solidFill>
                <a:srgbClr val="A5C6B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4" name="Groupe 113"/>
          <p:cNvGrpSpPr/>
          <p:nvPr/>
        </p:nvGrpSpPr>
        <p:grpSpPr>
          <a:xfrm>
            <a:off x="2946837" y="1399800"/>
            <a:ext cx="4471906" cy="7127774"/>
            <a:chOff x="2946837" y="1399800"/>
            <a:chExt cx="4471906" cy="7127774"/>
          </a:xfrm>
        </p:grpSpPr>
        <p:sp>
          <p:nvSpPr>
            <p:cNvPr id="28" name="ZoneTexte 27"/>
            <p:cNvSpPr txBox="1"/>
            <p:nvPr/>
          </p:nvSpPr>
          <p:spPr>
            <a:xfrm>
              <a:off x="3098742" y="1399800"/>
              <a:ext cx="432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rgbClr val="5E6464"/>
                  </a:solidFill>
                  <a:latin typeface="+mj-lt"/>
                </a:rPr>
                <a:t>Expériences</a:t>
              </a: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98742" y="1769132"/>
              <a:ext cx="4320000" cy="0"/>
            </a:xfrm>
            <a:prstGeom prst="line">
              <a:avLst/>
            </a:prstGeom>
            <a:ln>
              <a:solidFill>
                <a:srgbClr val="A5C6B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/>
          </p:nvGrpSpPr>
          <p:grpSpPr>
            <a:xfrm>
              <a:off x="2946837" y="1911830"/>
              <a:ext cx="4471906" cy="6615744"/>
              <a:chOff x="2946837" y="1911830"/>
              <a:chExt cx="4471906" cy="6615744"/>
            </a:xfrm>
          </p:grpSpPr>
          <p:sp>
            <p:nvSpPr>
              <p:cNvPr id="17" name="ZoneTexte 16"/>
              <p:cNvSpPr txBox="1"/>
              <p:nvPr/>
            </p:nvSpPr>
            <p:spPr>
              <a:xfrm>
                <a:off x="3393143" y="4858064"/>
                <a:ext cx="4025600" cy="1184940"/>
              </a:xfrm>
              <a:prstGeom prst="rect">
                <a:avLst/>
              </a:prstGeom>
              <a:solidFill>
                <a:srgbClr val="FEFEF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b="1" dirty="0" err="1" smtClean="0">
                    <a:solidFill>
                      <a:srgbClr val="5E6464"/>
                    </a:solidFill>
                  </a:rPr>
                  <a:t>Comet</a:t>
                </a:r>
                <a:r>
                  <a:rPr lang="fr-FR" sz="1100" b="1" dirty="0" smtClean="0">
                    <a:solidFill>
                      <a:srgbClr val="5E6464"/>
                    </a:solidFill>
                  </a:rPr>
                  <a:t> Data </a:t>
                </a:r>
                <a:r>
                  <a:rPr lang="fr-FR" sz="1000" dirty="0" smtClean="0">
                    <a:solidFill>
                      <a:srgbClr val="5E6464"/>
                    </a:solidFill>
                  </a:rPr>
                  <a:t>| </a:t>
                </a:r>
                <a:r>
                  <a:rPr lang="fr-FR" sz="1000" dirty="0">
                    <a:solidFill>
                      <a:srgbClr val="5E6464"/>
                    </a:solidFill>
                  </a:rPr>
                  <a:t>Consultant indépendant en data </a:t>
                </a:r>
                <a:r>
                  <a:rPr lang="fr-FR" sz="1000" dirty="0" smtClean="0">
                    <a:solidFill>
                      <a:srgbClr val="5E6464"/>
                    </a:solidFill>
                  </a:rPr>
                  <a:t>marketing</a:t>
                </a:r>
                <a:endParaRPr lang="fr-FR" sz="1000" dirty="0">
                  <a:solidFill>
                    <a:srgbClr val="5E6464"/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AMOA/MOE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sur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projets Data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CRM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avec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encadrement d’équipes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techniques pour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divers clients </a:t>
                </a:r>
                <a:r>
                  <a:rPr lang="fr-FR" sz="1000" dirty="0" err="1">
                    <a:solidFill>
                      <a:srgbClr val="2E3C40">
                        <a:alpha val="50000"/>
                      </a:srgbClr>
                    </a:solidFill>
                  </a:rPr>
                  <a:t>retail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 (</a:t>
                </a:r>
                <a:r>
                  <a:rPr lang="fr-FR" sz="1000" dirty="0" err="1">
                    <a:solidFill>
                      <a:srgbClr val="2E3C40">
                        <a:alpha val="50000"/>
                      </a:srgbClr>
                    </a:solidFill>
                  </a:rPr>
                  <a:t>Pimkie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, Nexity, SMCP, Danone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). </a:t>
                </a:r>
                <a:r>
                  <a:rPr lang="fr-FR" sz="900" i="1" dirty="0" smtClean="0">
                    <a:solidFill>
                      <a:srgbClr val="2E3C40">
                        <a:alpha val="50000"/>
                      </a:srgbClr>
                    </a:solidFill>
                  </a:rPr>
                  <a:t>Ex: déploiement d’une solution de validation d’adresse postale </a:t>
                </a:r>
                <a:r>
                  <a:rPr lang="fr-FR" sz="900" i="1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Experian</a:t>
                </a:r>
                <a:r>
                  <a:rPr lang="fr-FR" sz="900" i="1" dirty="0" smtClean="0">
                    <a:solidFill>
                      <a:srgbClr val="2E3C40">
                        <a:alpha val="50000"/>
                      </a:srgbClr>
                    </a:solidFill>
                  </a:rPr>
                  <a:t> sur le système caisse.</a:t>
                </a:r>
                <a:endParaRPr lang="fr-FR" sz="1000" i="1" dirty="0" smtClean="0">
                  <a:solidFill>
                    <a:srgbClr val="2E3C40">
                      <a:alpha val="50000"/>
                    </a:srgbClr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Réalisation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d’études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statistiques et préconisation (</a:t>
                </a:r>
                <a:r>
                  <a:rPr lang="fr-FR" sz="900" i="1" dirty="0" smtClean="0">
                    <a:solidFill>
                      <a:srgbClr val="2E3C40">
                        <a:alpha val="50000"/>
                      </a:srgbClr>
                    </a:solidFill>
                  </a:rPr>
                  <a:t>segmentation de portefeuille client, conception de scores d’appétence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).</a:t>
                </a:r>
                <a:endParaRPr lang="fr-FR" sz="1000" dirty="0">
                  <a:solidFill>
                    <a:srgbClr val="2E3C40">
                      <a:alpha val="50000"/>
                    </a:srgbClr>
                  </a:solidFill>
                </a:endParaRP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3393143" y="6177293"/>
                <a:ext cx="4025600" cy="1031051"/>
              </a:xfrm>
              <a:prstGeom prst="rect">
                <a:avLst/>
              </a:prstGeom>
              <a:solidFill>
                <a:srgbClr val="FEFEF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b="1" dirty="0" smtClean="0">
                    <a:solidFill>
                      <a:srgbClr val="5E6464"/>
                    </a:solidFill>
                  </a:rPr>
                  <a:t>Epsilon </a:t>
                </a:r>
                <a:r>
                  <a:rPr lang="fr-FR" sz="1100" b="1" dirty="0">
                    <a:solidFill>
                      <a:srgbClr val="5E6464"/>
                    </a:solidFill>
                  </a:rPr>
                  <a:t>(ex Publicis ETO</a:t>
                </a:r>
                <a:r>
                  <a:rPr lang="fr-FR" sz="1100" b="1" dirty="0" smtClean="0">
                    <a:solidFill>
                      <a:srgbClr val="5E6464"/>
                    </a:solidFill>
                  </a:rPr>
                  <a:t>)</a:t>
                </a:r>
                <a:r>
                  <a:rPr lang="fr-FR" sz="1100" dirty="0" smtClean="0">
                    <a:solidFill>
                      <a:srgbClr val="5E6464"/>
                    </a:solidFill>
                  </a:rPr>
                  <a:t> | </a:t>
                </a:r>
                <a:r>
                  <a:rPr lang="fr-FR" sz="1000" dirty="0" smtClean="0">
                    <a:solidFill>
                      <a:srgbClr val="5E6464"/>
                    </a:solidFill>
                  </a:rPr>
                  <a:t>Chef </a:t>
                </a:r>
                <a:r>
                  <a:rPr lang="fr-FR" sz="1000" dirty="0">
                    <a:solidFill>
                      <a:srgbClr val="5E6464"/>
                    </a:solidFill>
                  </a:rPr>
                  <a:t>de </a:t>
                </a:r>
                <a:r>
                  <a:rPr lang="fr-FR" sz="1000" dirty="0" smtClean="0">
                    <a:solidFill>
                      <a:srgbClr val="5E6464"/>
                    </a:solidFill>
                  </a:rPr>
                  <a:t>projets </a:t>
                </a:r>
                <a:r>
                  <a:rPr lang="fr-FR" sz="1000" dirty="0">
                    <a:solidFill>
                      <a:srgbClr val="5E6464"/>
                    </a:solidFill>
                  </a:rPr>
                  <a:t>data </a:t>
                </a:r>
                <a:r>
                  <a:rPr lang="fr-FR" sz="1000" dirty="0" smtClean="0">
                    <a:solidFill>
                      <a:srgbClr val="5E6464"/>
                    </a:solidFill>
                  </a:rPr>
                  <a:t>marketing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En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charge du </a:t>
                </a: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build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et du </a:t>
                </a:r>
                <a:r>
                  <a:rPr lang="fr-FR" sz="1000" dirty="0" err="1">
                    <a:solidFill>
                      <a:srgbClr val="2E3C40">
                        <a:alpha val="50000"/>
                      </a:srgbClr>
                    </a:solidFill>
                  </a:rPr>
                  <a:t>run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de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la plateforme CRM d’un client </a:t>
                </a: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retail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Encadrement fonctionnel d’une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équipe de 6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développeurs.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MOE des projets d’évolutions (</a:t>
                </a:r>
                <a:r>
                  <a:rPr lang="fr-FR" sz="900" i="1" dirty="0" smtClean="0">
                    <a:solidFill>
                      <a:srgbClr val="2E3C40">
                        <a:alpha val="50000"/>
                      </a:srgbClr>
                    </a:solidFill>
                  </a:rPr>
                  <a:t>ex: déploiement DKIM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).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Pilotage de la TMA, </a:t>
                </a: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reporting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des KPI en comité de pilotage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Projet CRM360 : structuration du service Customer </a:t>
                </a: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Success</a:t>
                </a:r>
                <a:endParaRPr lang="fr-FR" sz="1000" dirty="0">
                  <a:solidFill>
                    <a:srgbClr val="2E3C40">
                      <a:alpha val="50000"/>
                    </a:srgb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393143" y="7342634"/>
                <a:ext cx="4025600" cy="1184940"/>
              </a:xfrm>
              <a:prstGeom prst="rect">
                <a:avLst/>
              </a:prstGeom>
              <a:solidFill>
                <a:srgbClr val="FEFEF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b="1" dirty="0">
                    <a:solidFill>
                      <a:srgbClr val="5E6464"/>
                    </a:solidFill>
                  </a:rPr>
                  <a:t>Ambassade de France en Arabie </a:t>
                </a:r>
                <a:r>
                  <a:rPr lang="fr-FR" sz="1100" b="1" dirty="0" smtClean="0">
                    <a:solidFill>
                      <a:srgbClr val="5E6464"/>
                    </a:solidFill>
                  </a:rPr>
                  <a:t>Saoudite </a:t>
                </a:r>
                <a:r>
                  <a:rPr lang="fr-FR" sz="1100" dirty="0" smtClean="0">
                    <a:solidFill>
                      <a:srgbClr val="5E6464"/>
                    </a:solidFill>
                  </a:rPr>
                  <a:t>|</a:t>
                </a:r>
                <a:r>
                  <a:rPr lang="fr-FR" sz="1100" b="1" dirty="0" smtClean="0">
                    <a:solidFill>
                      <a:srgbClr val="5E6464"/>
                    </a:solidFill>
                  </a:rPr>
                  <a:t> </a:t>
                </a:r>
                <a:r>
                  <a:rPr lang="fr-FR" sz="1100" dirty="0" smtClean="0">
                    <a:solidFill>
                      <a:srgbClr val="5E6464"/>
                    </a:solidFill>
                  </a:rPr>
                  <a:t>Informaticien</a:t>
                </a:r>
                <a:endParaRPr lang="fr-FR" sz="1100" dirty="0">
                  <a:solidFill>
                    <a:srgbClr val="5E6464"/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Gestion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du parc informatique de la mission économique de Riyad ainsi que des missions économiques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voisines.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Administration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et sécurisation du réseau informatique.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(</a:t>
                </a:r>
                <a:r>
                  <a:rPr lang="fr-FR" sz="900" i="1" dirty="0" smtClean="0">
                    <a:solidFill>
                      <a:srgbClr val="2E3C40">
                        <a:alpha val="50000"/>
                      </a:srgbClr>
                    </a:solidFill>
                  </a:rPr>
                  <a:t>2 serveurs, 30+ postes de travail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)</a:t>
                </a:r>
                <a:endParaRPr lang="fr-FR" sz="1000" dirty="0" smtClean="0">
                  <a:solidFill>
                    <a:srgbClr val="2E3C40">
                      <a:alpha val="50000"/>
                    </a:srgbClr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Formation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des utilisateurs aux outils bureautiques et applications métier. </a:t>
                </a:r>
                <a:endParaRPr lang="fr-FR" sz="1000" dirty="0" smtClean="0">
                  <a:solidFill>
                    <a:srgbClr val="2E3C40">
                      <a:alpha val="50000"/>
                    </a:srgbClr>
                  </a:solidFill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3393143" y="1911830"/>
                <a:ext cx="4025600" cy="16466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b="1" dirty="0" smtClean="0">
                    <a:solidFill>
                      <a:srgbClr val="5E6464"/>
                    </a:solidFill>
                  </a:rPr>
                  <a:t>Crédit </a:t>
                </a:r>
                <a:r>
                  <a:rPr lang="fr-FR" sz="1100" b="1" dirty="0">
                    <a:solidFill>
                      <a:srgbClr val="5E6464"/>
                    </a:solidFill>
                  </a:rPr>
                  <a:t>Agricole Consumer Finance </a:t>
                </a:r>
                <a:r>
                  <a:rPr lang="fr-FR" sz="1000" dirty="0" smtClean="0">
                    <a:solidFill>
                      <a:srgbClr val="5E6464"/>
                    </a:solidFill>
                  </a:rPr>
                  <a:t>| </a:t>
                </a:r>
                <a:r>
                  <a:rPr lang="fr-FR" sz="1000" dirty="0">
                    <a:solidFill>
                      <a:srgbClr val="5E6464"/>
                    </a:solidFill>
                  </a:rPr>
                  <a:t>Responsable Modélisation du risque de crédit </a:t>
                </a:r>
                <a:endParaRPr lang="fr-FR" sz="1000" dirty="0" smtClean="0">
                  <a:solidFill>
                    <a:srgbClr val="5E6464"/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b="1" dirty="0">
                    <a:solidFill>
                      <a:srgbClr val="2E3C40">
                        <a:alpha val="50000"/>
                      </a:srgbClr>
                    </a:solidFill>
                  </a:rPr>
                  <a:t>Encadrement d’une équipe d’experts data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 internes et prestataires (jusqu’à 15 collaborateurs).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Modélisation des </a:t>
                </a:r>
                <a:r>
                  <a:rPr lang="fr-FR" sz="1000" b="1" dirty="0" smtClean="0">
                    <a:solidFill>
                      <a:srgbClr val="2E3C40">
                        <a:alpha val="50000"/>
                      </a:srgbClr>
                    </a:solidFill>
                  </a:rPr>
                  <a:t>paramètres risque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réglementaires : scores de notation, probabilité de défaut, estimation des pertes attendues et des emplois pondérés) d’un portefeuille </a:t>
                </a: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retail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 de 10Mds€+ 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b="1" dirty="0" smtClean="0">
                    <a:solidFill>
                      <a:srgbClr val="2E3C40">
                        <a:alpha val="50000"/>
                      </a:srgbClr>
                    </a:solidFill>
                  </a:rPr>
                  <a:t>Validation, </a:t>
                </a:r>
                <a:r>
                  <a:rPr lang="fr-FR" sz="1000" b="1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backtesting</a:t>
                </a:r>
                <a:r>
                  <a:rPr lang="fr-FR" sz="1000" b="1" dirty="0" smtClean="0">
                    <a:solidFill>
                      <a:srgbClr val="2E3C40">
                        <a:alpha val="50000"/>
                      </a:srgbClr>
                    </a:solidFill>
                  </a:rPr>
                  <a:t>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et revue indépendante des scores d’octroi. </a:t>
                </a:r>
                <a:endParaRPr lang="fr-FR" sz="1000" dirty="0" smtClean="0">
                  <a:solidFill>
                    <a:srgbClr val="2E3C40">
                      <a:alpha val="50000"/>
                    </a:srgbClr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b="1" dirty="0" smtClean="0">
                    <a:solidFill>
                      <a:srgbClr val="2E3C40">
                        <a:alpha val="50000"/>
                      </a:srgbClr>
                    </a:solidFill>
                  </a:rPr>
                  <a:t>Product </a:t>
                </a:r>
                <a:r>
                  <a:rPr lang="fr-FR" sz="1000" b="1" dirty="0" err="1">
                    <a:solidFill>
                      <a:srgbClr val="2E3C40">
                        <a:alpha val="50000"/>
                      </a:srgbClr>
                    </a:solidFill>
                  </a:rPr>
                  <a:t>owner</a:t>
                </a:r>
                <a:r>
                  <a:rPr lang="fr-FR" sz="1000" b="1" dirty="0">
                    <a:solidFill>
                      <a:srgbClr val="2E3C40">
                        <a:alpha val="50000"/>
                      </a:srgbClr>
                    </a:solidFill>
                  </a:rPr>
                  <a:t>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sur les projets règlementaires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(</a:t>
                </a:r>
                <a:r>
                  <a:rPr lang="fr-FR" sz="900" i="1" dirty="0" smtClean="0">
                    <a:solidFill>
                      <a:srgbClr val="2E3C40">
                        <a:alpha val="50000"/>
                      </a:srgbClr>
                    </a:solidFill>
                  </a:rPr>
                  <a:t>nouvelle définition du défaut bâlois, mise en production de modèles, provisionnement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)</a:t>
                </a:r>
                <a:endParaRPr lang="fr-FR" sz="1000" dirty="0">
                  <a:solidFill>
                    <a:srgbClr val="2E3C40">
                      <a:alpha val="50000"/>
                    </a:srgbClr>
                  </a:solidFill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3393143" y="3692724"/>
                <a:ext cx="4025600" cy="1031051"/>
              </a:xfrm>
              <a:prstGeom prst="rect">
                <a:avLst/>
              </a:prstGeom>
              <a:solidFill>
                <a:srgbClr val="FEFEF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b="1" dirty="0" smtClean="0">
                    <a:solidFill>
                      <a:srgbClr val="5E6464"/>
                    </a:solidFill>
                  </a:rPr>
                  <a:t>Crédit </a:t>
                </a:r>
                <a:r>
                  <a:rPr lang="fr-FR" sz="1100" b="1" dirty="0">
                    <a:solidFill>
                      <a:srgbClr val="5E6464"/>
                    </a:solidFill>
                  </a:rPr>
                  <a:t>Agricole Consumer </a:t>
                </a:r>
                <a:r>
                  <a:rPr lang="fr-FR" sz="1100" b="1" dirty="0" smtClean="0">
                    <a:solidFill>
                      <a:srgbClr val="5E6464"/>
                    </a:solidFill>
                  </a:rPr>
                  <a:t>Finance </a:t>
                </a:r>
                <a:r>
                  <a:rPr lang="fr-FR" sz="1000" dirty="0" smtClean="0">
                    <a:solidFill>
                      <a:srgbClr val="5E6464"/>
                    </a:solidFill>
                  </a:rPr>
                  <a:t>| </a:t>
                </a:r>
                <a:r>
                  <a:rPr lang="fr-FR" sz="1000" dirty="0">
                    <a:solidFill>
                      <a:srgbClr val="5E6464"/>
                    </a:solidFill>
                  </a:rPr>
                  <a:t>Senior Data </a:t>
                </a:r>
                <a:r>
                  <a:rPr lang="fr-FR" sz="1000" dirty="0" err="1">
                    <a:solidFill>
                      <a:srgbClr val="5E6464"/>
                    </a:solidFill>
                  </a:rPr>
                  <a:t>Scientist</a:t>
                </a:r>
                <a:r>
                  <a:rPr lang="fr-FR" sz="1000" dirty="0">
                    <a:solidFill>
                      <a:srgbClr val="5E6464"/>
                    </a:solidFill>
                  </a:rPr>
                  <a:t> </a:t>
                </a:r>
                <a:endParaRPr lang="fr-FR" sz="1000" dirty="0" smtClean="0">
                  <a:solidFill>
                    <a:srgbClr val="5E6464"/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Conception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de scores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d’appétence et analyses de connaissance client.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Développement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du 1</a:t>
                </a:r>
                <a:r>
                  <a:rPr lang="fr-FR" sz="1000" baseline="30000" dirty="0">
                    <a:solidFill>
                      <a:srgbClr val="2E3C40">
                        <a:alpha val="50000"/>
                      </a:srgbClr>
                    </a:solidFill>
                  </a:rPr>
                  <a:t>er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 score sur infrastructure </a:t>
                </a: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Spark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 / </a:t>
                </a: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Hadoop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.</a:t>
                </a:r>
                <a:endParaRPr lang="fr-FR" sz="1000" dirty="0" smtClean="0">
                  <a:solidFill>
                    <a:srgbClr val="2E3C40">
                      <a:alpha val="50000"/>
                    </a:srgbClr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Vainqueur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du challenge de data science International </a:t>
                </a:r>
                <a:r>
                  <a:rPr lang="fr-FR" sz="1000" dirty="0" err="1">
                    <a:solidFill>
                      <a:srgbClr val="2E3C40">
                        <a:alpha val="50000"/>
                      </a:srgbClr>
                    </a:solidFill>
                  </a:rPr>
                  <a:t>Scorecard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 Challenge organisé par le groupe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CACF : </a:t>
                </a:r>
                <a:r>
                  <a:rPr lang="fr-FR" sz="900" i="1" dirty="0" smtClean="0">
                    <a:solidFill>
                      <a:srgbClr val="2E3C40">
                        <a:alpha val="50000"/>
                      </a:srgbClr>
                    </a:solidFill>
                  </a:rPr>
                  <a:t>prédiction d’entrée en recouvrement à 6 mois.</a:t>
                </a:r>
                <a:endParaRPr lang="fr-FR" sz="1000" i="1" dirty="0">
                  <a:solidFill>
                    <a:srgbClr val="2E3C40">
                      <a:alpha val="50000"/>
                    </a:srgbClr>
                  </a:solidFill>
                </a:endParaRPr>
              </a:p>
            </p:txBody>
          </p:sp>
          <p:sp>
            <p:nvSpPr>
              <p:cNvPr id="15" name="Flèche droite 14"/>
              <p:cNvSpPr/>
              <p:nvPr/>
            </p:nvSpPr>
            <p:spPr>
              <a:xfrm rot="16200000">
                <a:off x="39202" y="5122041"/>
                <a:ext cx="6516572" cy="294494"/>
              </a:xfrm>
              <a:prstGeom prst="rightArrow">
                <a:avLst/>
              </a:prstGeom>
              <a:solidFill>
                <a:srgbClr val="A5C6B1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>
                <a:spLocks noChangeAspect="1"/>
              </p:cNvSpPr>
              <p:nvPr/>
            </p:nvSpPr>
            <p:spPr>
              <a:xfrm>
                <a:off x="3241314" y="3548180"/>
                <a:ext cx="107379" cy="107379"/>
              </a:xfrm>
              <a:prstGeom prst="ellipse">
                <a:avLst/>
              </a:prstGeom>
              <a:solidFill>
                <a:srgbClr val="5E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3241003" y="4733784"/>
                <a:ext cx="108000" cy="108000"/>
              </a:xfrm>
              <a:prstGeom prst="ellipse">
                <a:avLst/>
              </a:prstGeom>
              <a:solidFill>
                <a:srgbClr val="5E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3241003" y="6029038"/>
                <a:ext cx="108000" cy="108000"/>
              </a:xfrm>
              <a:prstGeom prst="ellipse">
                <a:avLst/>
              </a:prstGeom>
              <a:solidFill>
                <a:srgbClr val="5E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3241003" y="7304596"/>
                <a:ext cx="108000" cy="108000"/>
              </a:xfrm>
              <a:prstGeom prst="ellipse">
                <a:avLst/>
              </a:prstGeom>
              <a:solidFill>
                <a:srgbClr val="5E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3241003" y="8343661"/>
                <a:ext cx="108000" cy="108000"/>
              </a:xfrm>
              <a:prstGeom prst="ellipse">
                <a:avLst/>
              </a:prstGeom>
              <a:solidFill>
                <a:srgbClr val="5E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2946837" y="8306632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 smtClean="0">
                    <a:solidFill>
                      <a:srgbClr val="5E6464"/>
                    </a:solidFill>
                  </a:rPr>
                  <a:t>2004</a:t>
                </a:r>
                <a:endParaRPr lang="fr-FR" sz="600" dirty="0">
                  <a:solidFill>
                    <a:srgbClr val="5E6464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2950661" y="7268724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 smtClean="0">
                    <a:solidFill>
                      <a:srgbClr val="5E6464"/>
                    </a:solidFill>
                  </a:rPr>
                  <a:t>2007</a:t>
                </a:r>
                <a:endParaRPr lang="fr-FR" sz="600" dirty="0">
                  <a:solidFill>
                    <a:srgbClr val="5E6464"/>
                  </a:solidFill>
                </a:endParaRP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2950661" y="5989373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 smtClean="0">
                    <a:solidFill>
                      <a:srgbClr val="5E6464"/>
                    </a:solidFill>
                  </a:rPr>
                  <a:t>2014</a:t>
                </a:r>
                <a:endParaRPr lang="fr-FR" sz="600" dirty="0">
                  <a:solidFill>
                    <a:srgbClr val="5E6464"/>
                  </a:solidFill>
                </a:endParaRP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2951326" y="4695451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 smtClean="0">
                    <a:solidFill>
                      <a:srgbClr val="5E6464"/>
                    </a:solidFill>
                  </a:rPr>
                  <a:t>2016</a:t>
                </a:r>
                <a:endParaRPr lang="fr-FR" sz="600" dirty="0">
                  <a:solidFill>
                    <a:srgbClr val="5E6464"/>
                  </a:solidFill>
                </a:endParaRP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2950673" y="3510369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 smtClean="0">
                    <a:solidFill>
                      <a:srgbClr val="5E6464"/>
                    </a:solidFill>
                  </a:rPr>
                  <a:t>2018</a:t>
                </a:r>
                <a:endParaRPr lang="fr-FR" sz="600" dirty="0">
                  <a:solidFill>
                    <a:srgbClr val="5E6464"/>
                  </a:solidFill>
                </a:endParaRPr>
              </a:p>
            </p:txBody>
          </p:sp>
        </p:grpSp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276957"/>
            <a:ext cx="860841" cy="860841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-56634" y="3903451"/>
            <a:ext cx="2993341" cy="3164246"/>
            <a:chOff x="-2201140" y="3748205"/>
            <a:chExt cx="2993341" cy="3164246"/>
          </a:xfrm>
        </p:grpSpPr>
        <p:grpSp>
          <p:nvGrpSpPr>
            <p:cNvPr id="40" name="Groupe 39"/>
            <p:cNvGrpSpPr/>
            <p:nvPr/>
          </p:nvGrpSpPr>
          <p:grpSpPr>
            <a:xfrm>
              <a:off x="-1278464" y="4382522"/>
              <a:ext cx="689366" cy="610478"/>
              <a:chOff x="929884" y="4487517"/>
              <a:chExt cx="695537" cy="610478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929884" y="4487517"/>
                <a:ext cx="695537" cy="59188"/>
                <a:chOff x="1300163" y="4710107"/>
                <a:chExt cx="675343" cy="65743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300163" y="4710107"/>
                  <a:ext cx="65743" cy="65743"/>
                </a:xfrm>
                <a:prstGeom prst="rect">
                  <a:avLst/>
                </a:prstGeom>
                <a:solidFill>
                  <a:srgbClr val="A5C6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452563" y="4710107"/>
                  <a:ext cx="65743" cy="65743"/>
                </a:xfrm>
                <a:prstGeom prst="rect">
                  <a:avLst/>
                </a:prstGeom>
                <a:solidFill>
                  <a:srgbClr val="A5C6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604963" y="4710107"/>
                  <a:ext cx="65743" cy="65743"/>
                </a:xfrm>
                <a:prstGeom prst="rect">
                  <a:avLst/>
                </a:prstGeom>
                <a:solidFill>
                  <a:srgbClr val="A5C6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757363" y="4710107"/>
                  <a:ext cx="65743" cy="65743"/>
                </a:xfrm>
                <a:prstGeom prst="rect">
                  <a:avLst/>
                </a:prstGeom>
                <a:solidFill>
                  <a:srgbClr val="A5C6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909763" y="4710107"/>
                  <a:ext cx="65743" cy="65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6" name="Groupe 75"/>
              <p:cNvGrpSpPr/>
              <p:nvPr/>
            </p:nvGrpSpPr>
            <p:grpSpPr>
              <a:xfrm>
                <a:off x="929884" y="4671280"/>
                <a:ext cx="695537" cy="59188"/>
                <a:chOff x="1300163" y="4710107"/>
                <a:chExt cx="675343" cy="65743"/>
              </a:xfrm>
              <a:solidFill>
                <a:srgbClr val="A5C6B1"/>
              </a:solidFill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300163" y="4710107"/>
                  <a:ext cx="65743" cy="657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452563" y="4710107"/>
                  <a:ext cx="65743" cy="657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604963" y="4710107"/>
                  <a:ext cx="65743" cy="657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757363" y="4710107"/>
                  <a:ext cx="65743" cy="657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909763" y="4710107"/>
                  <a:ext cx="65743" cy="65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2" name="Groupe 81"/>
              <p:cNvGrpSpPr/>
              <p:nvPr/>
            </p:nvGrpSpPr>
            <p:grpSpPr>
              <a:xfrm>
                <a:off x="929884" y="4855043"/>
                <a:ext cx="695537" cy="59188"/>
                <a:chOff x="1300163" y="4710107"/>
                <a:chExt cx="675343" cy="65743"/>
              </a:xfrm>
              <a:solidFill>
                <a:srgbClr val="A5C6B1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300163" y="4710107"/>
                  <a:ext cx="65743" cy="657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452563" y="4710107"/>
                  <a:ext cx="65743" cy="657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1604963" y="4710107"/>
                  <a:ext cx="65743" cy="657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1757363" y="4710107"/>
                  <a:ext cx="65743" cy="657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909763" y="4710107"/>
                  <a:ext cx="65743" cy="65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8" name="Groupe 87"/>
              <p:cNvGrpSpPr/>
              <p:nvPr/>
            </p:nvGrpSpPr>
            <p:grpSpPr>
              <a:xfrm>
                <a:off x="929884" y="5038807"/>
                <a:ext cx="695534" cy="59188"/>
                <a:chOff x="989411" y="4870923"/>
                <a:chExt cx="675340" cy="65743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989411" y="4870923"/>
                  <a:ext cx="65743" cy="65743"/>
                </a:xfrm>
                <a:prstGeom prst="rect">
                  <a:avLst/>
                </a:prstGeom>
                <a:solidFill>
                  <a:srgbClr val="A5C6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141827" y="4870923"/>
                  <a:ext cx="65743" cy="65743"/>
                </a:xfrm>
                <a:prstGeom prst="rect">
                  <a:avLst/>
                </a:prstGeom>
                <a:solidFill>
                  <a:srgbClr val="A5C6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294218" y="4870923"/>
                  <a:ext cx="65743" cy="65743"/>
                </a:xfrm>
                <a:prstGeom prst="rect">
                  <a:avLst/>
                </a:prstGeom>
                <a:solidFill>
                  <a:srgbClr val="A5C6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446610" y="4870923"/>
                  <a:ext cx="65743" cy="65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599008" y="4870923"/>
                  <a:ext cx="65743" cy="65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37" name="Groupe 36"/>
            <p:cNvGrpSpPr/>
            <p:nvPr/>
          </p:nvGrpSpPr>
          <p:grpSpPr>
            <a:xfrm>
              <a:off x="-2201140" y="3748205"/>
              <a:ext cx="2993341" cy="3164246"/>
              <a:chOff x="-13179" y="3845401"/>
              <a:chExt cx="2993341" cy="3164246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13179" y="3845401"/>
                <a:ext cx="2993341" cy="3164246"/>
                <a:chOff x="73729" y="4242125"/>
                <a:chExt cx="2906433" cy="3514664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73729" y="4662950"/>
                  <a:ext cx="2906433" cy="309383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 algn="just">
                    <a:lnSpc>
                      <a:spcPct val="9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fr-FR" sz="1000" b="1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Langages Data</a:t>
                  </a:r>
                </a:p>
                <a:p>
                  <a:pPr marL="352425" lvl="1" indent="-169863" algn="just">
                    <a:lnSpc>
                      <a:spcPct val="90000"/>
                    </a:lnSpc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Python</a:t>
                  </a:r>
                </a:p>
                <a:p>
                  <a:pPr marL="352425" lvl="1" indent="-169863" algn="just">
                    <a:lnSpc>
                      <a:spcPct val="90000"/>
                    </a:lnSpc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R</a:t>
                  </a:r>
                </a:p>
                <a:p>
                  <a:pPr marL="352425" lvl="1" indent="-169863" algn="just">
                    <a:lnSpc>
                      <a:spcPct val="90000"/>
                    </a:lnSpc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SQL</a:t>
                  </a:r>
                </a:p>
                <a:p>
                  <a:pPr marL="352425" lvl="1" indent="-169863" algn="just">
                    <a:lnSpc>
                      <a:spcPct val="90000"/>
                    </a:lnSpc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SAS</a:t>
                  </a:r>
                </a:p>
                <a:p>
                  <a:pPr marL="171450" indent="-171450" algn="just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fr-FR" sz="1000" b="1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fr-FR" sz="1000" b="1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Science et Data </a:t>
                  </a:r>
                  <a:r>
                    <a:rPr lang="fr-FR" sz="1000" b="1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analyse</a:t>
                  </a:r>
                </a:p>
                <a:p>
                  <a:pPr marL="352425" lvl="1" indent="-169863" algn="just"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Apprentissage supervisé : Régression</a:t>
                  </a: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, </a:t>
                  </a:r>
                  <a:r>
                    <a:rPr lang="fr-FR" sz="1000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arbres </a:t>
                  </a: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de décision, </a:t>
                  </a:r>
                  <a:r>
                    <a:rPr lang="fr-FR" sz="1000" dirty="0" err="1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bagging</a:t>
                  </a: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, </a:t>
                  </a:r>
                  <a:r>
                    <a:rPr lang="fr-FR" sz="1000" dirty="0" err="1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boosting</a:t>
                  </a: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, </a:t>
                  </a: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SVM</a:t>
                  </a:r>
                </a:p>
                <a:p>
                  <a:pPr marL="352425" lvl="1" indent="-169863" algn="just"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Apprentissage non supervisé : CAH, k-</a:t>
                  </a:r>
                  <a:r>
                    <a:rPr lang="fr-FR" sz="1000" dirty="0" err="1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means</a:t>
                  </a:r>
                  <a:endPara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endParaRPr>
                </a:p>
                <a:p>
                  <a:pPr marL="171450" indent="-171450" algn="just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fr-FR" sz="1000" b="1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Data Engineering</a:t>
                  </a:r>
                </a:p>
                <a:p>
                  <a:pPr marL="352425" lvl="1" indent="-169863" algn="just"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Structuration de </a:t>
                  </a:r>
                  <a:r>
                    <a:rPr lang="fr-FR" sz="1000" dirty="0" err="1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datamart</a:t>
                  </a: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 et </a:t>
                  </a:r>
                  <a:r>
                    <a:rPr lang="fr-FR" sz="1000" dirty="0" err="1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datawarehouse</a:t>
                  </a:r>
                  <a:endPara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endParaRPr>
                </a:p>
                <a:p>
                  <a:pPr marL="352425" lvl="1" indent="-169863" algn="just"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Outils de qualité de données (DQM, RNVP)</a:t>
                  </a:r>
                </a:p>
                <a:p>
                  <a:pPr marL="352425" lvl="1" indent="-169863" algn="just"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Outils ETL et gestion de flux (ODI, Talend)</a:t>
                  </a:r>
                </a:p>
                <a:p>
                  <a:pPr marL="352425" lvl="1" indent="-169863" algn="just">
                    <a:spcAft>
                      <a:spcPts val="300"/>
                    </a:spcAft>
                    <a:buFont typeface="Wingdings" panose="05000000000000000000" pitchFamily="2" charset="2"/>
                    <a:buChar char="§"/>
                  </a:pP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Expérience </a:t>
                  </a: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des environnements big data Spark, </a:t>
                  </a:r>
                  <a:r>
                    <a:rPr lang="fr-FR" sz="1000" dirty="0" err="1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Vertica</a:t>
                  </a: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, Hadoop</a:t>
                  </a:r>
                  <a:r>
                    <a:rPr lang="fr-FR" sz="1000" dirty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, </a:t>
                  </a:r>
                  <a:r>
                    <a:rPr lang="fr-FR" sz="1000" dirty="0" smtClean="0">
                      <a:solidFill>
                        <a:srgbClr val="FEFEFE"/>
                      </a:solidFill>
                      <a:latin typeface="+mj-lt"/>
                      <a:ea typeface="Gill Sans MT" panose="020B0502020104020203" pitchFamily="34" charset="0"/>
                      <a:cs typeface="Times New Roman" panose="02020603050405020304" pitchFamily="18" charset="0"/>
                    </a:rPr>
                    <a:t>h2o.ai</a:t>
                  </a:r>
                  <a:endPara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" name="Groupe 6"/>
                <p:cNvGrpSpPr/>
                <p:nvPr/>
              </p:nvGrpSpPr>
              <p:grpSpPr>
                <a:xfrm>
                  <a:off x="73729" y="4242125"/>
                  <a:ext cx="2771013" cy="369332"/>
                  <a:chOff x="73729" y="4242125"/>
                  <a:chExt cx="2771013" cy="369332"/>
                </a:xfrm>
              </p:grpSpPr>
              <p:sp>
                <p:nvSpPr>
                  <p:cNvPr id="60" name="ZoneTexte 59"/>
                  <p:cNvSpPr txBox="1"/>
                  <p:nvPr/>
                </p:nvSpPr>
                <p:spPr>
                  <a:xfrm>
                    <a:off x="73729" y="4242125"/>
                    <a:ext cx="26746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>
                        <a:solidFill>
                          <a:srgbClr val="A5C6B1"/>
                        </a:solidFill>
                        <a:latin typeface="+mj-lt"/>
                      </a:rPr>
                      <a:t>Compétences data</a:t>
                    </a:r>
                  </a:p>
                </p:txBody>
              </p:sp>
              <p:cxnSp>
                <p:nvCxnSpPr>
                  <p:cNvPr id="61" name="Connecteur droit 60"/>
                  <p:cNvCxnSpPr/>
                  <p:nvPr/>
                </p:nvCxnSpPr>
                <p:spPr>
                  <a:xfrm flipV="1">
                    <a:off x="166719" y="4548134"/>
                    <a:ext cx="2678023" cy="7176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4" name="Connecteur droit 93"/>
              <p:cNvCxnSpPr/>
              <p:nvPr/>
            </p:nvCxnSpPr>
            <p:spPr>
              <a:xfrm flipV="1">
                <a:off x="70873" y="4159329"/>
                <a:ext cx="2678023" cy="6461"/>
              </a:xfrm>
              <a:prstGeom prst="line">
                <a:avLst/>
              </a:prstGeom>
              <a:ln>
                <a:solidFill>
                  <a:srgbClr val="A5C6B1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Ellipse 100"/>
          <p:cNvSpPr/>
          <p:nvPr/>
        </p:nvSpPr>
        <p:spPr>
          <a:xfrm>
            <a:off x="3248214" y="10151984"/>
            <a:ext cx="108000" cy="108000"/>
          </a:xfrm>
          <a:prstGeom prst="ellipse">
            <a:avLst/>
          </a:prstGeom>
          <a:solidFill>
            <a:srgbClr val="5E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2954048" y="1011495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>
                <a:solidFill>
                  <a:srgbClr val="5E6464"/>
                </a:solidFill>
              </a:rPr>
              <a:t>2004</a:t>
            </a:r>
            <a:endParaRPr lang="fr-FR" sz="600" dirty="0">
              <a:solidFill>
                <a:srgbClr val="5E6464"/>
              </a:solidFill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2936456" y="8502022"/>
            <a:ext cx="4482286" cy="1104919"/>
            <a:chOff x="2936456" y="8476469"/>
            <a:chExt cx="4482286" cy="1104919"/>
          </a:xfrm>
        </p:grpSpPr>
        <p:sp>
          <p:nvSpPr>
            <p:cNvPr id="111" name="Flèche droite 110"/>
            <p:cNvSpPr/>
            <p:nvPr/>
          </p:nvSpPr>
          <p:spPr>
            <a:xfrm rot="16200000">
              <a:off x="2944410" y="9084641"/>
              <a:ext cx="698295" cy="295200"/>
            </a:xfrm>
            <a:prstGeom prst="rightArrow">
              <a:avLst/>
            </a:prstGeom>
            <a:solidFill>
              <a:srgbClr val="A5C6B1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3098742" y="8476469"/>
              <a:ext cx="4320000" cy="1076447"/>
              <a:chOff x="3098742" y="8562194"/>
              <a:chExt cx="4320000" cy="1076447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3098742" y="8562194"/>
                <a:ext cx="4320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b="1" dirty="0">
                    <a:solidFill>
                      <a:srgbClr val="5E6464"/>
                    </a:solidFill>
                    <a:latin typeface="+mj-lt"/>
                  </a:rPr>
                  <a:t>Formation continue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393143" y="8930755"/>
                <a:ext cx="399341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Mooc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Coursera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«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 Google Cloud Platform </a:t>
                </a:r>
                <a:r>
                  <a:rPr lang="fr-FR" sz="1000" dirty="0" err="1">
                    <a:solidFill>
                      <a:srgbClr val="2E3C40">
                        <a:alpha val="50000"/>
                      </a:srgbClr>
                    </a:solidFill>
                  </a:rPr>
                  <a:t>fundamentals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 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»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Parcours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managérial Crédit Agricole Consumer Finance « CAP ADN 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»</a:t>
                </a:r>
                <a:endParaRPr lang="fr-FR" sz="1000" dirty="0" smtClean="0">
                  <a:solidFill>
                    <a:srgbClr val="2E3C40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MooC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 Coursera « Data Science </a:t>
                </a:r>
                <a:r>
                  <a:rPr lang="fr-FR" sz="1000" dirty="0" err="1" smtClean="0">
                    <a:solidFill>
                      <a:srgbClr val="2E3C40">
                        <a:alpha val="50000"/>
                      </a:srgbClr>
                    </a:solidFill>
                  </a:rPr>
                  <a:t>Specialization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 »</a:t>
                </a:r>
                <a:endParaRPr lang="fr-FR" sz="1000" dirty="0" smtClean="0">
                  <a:solidFill>
                    <a:srgbClr val="2E3C40">
                      <a:alpha val="50000"/>
                    </a:srgb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Certificat 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Data </a:t>
                </a:r>
                <a:r>
                  <a:rPr lang="fr-FR" sz="1000" dirty="0" err="1">
                    <a:solidFill>
                      <a:srgbClr val="2E3C40">
                        <a:alpha val="50000"/>
                      </a:srgbClr>
                    </a:solidFill>
                  </a:rPr>
                  <a:t>Scientist</a:t>
                </a:r>
                <a:r>
                  <a:rPr lang="fr-FR" sz="1000" dirty="0">
                    <a:solidFill>
                      <a:srgbClr val="2E3C40">
                        <a:alpha val="50000"/>
                      </a:srgbClr>
                    </a:solidFill>
                  </a:rPr>
                  <a:t> ENSAE – ENSAI Formation </a:t>
                </a:r>
                <a:r>
                  <a:rPr lang="fr-FR" sz="1000" dirty="0" smtClean="0">
                    <a:solidFill>
                      <a:srgbClr val="2E3C40">
                        <a:alpha val="50000"/>
                      </a:srgbClr>
                    </a:solidFill>
                  </a:rPr>
                  <a:t>Continue</a:t>
                </a:r>
                <a:endParaRPr lang="fr-FR" sz="1000" dirty="0">
                  <a:solidFill>
                    <a:srgbClr val="2E3C40">
                      <a:alpha val="50000"/>
                    </a:srgbClr>
                  </a:solidFill>
                </a:endParaRPr>
              </a:p>
            </p:txBody>
          </p:sp>
          <p:cxnSp>
            <p:nvCxnSpPr>
              <p:cNvPr id="49" name="Connecteur droit 48"/>
              <p:cNvCxnSpPr/>
              <p:nvPr/>
            </p:nvCxnSpPr>
            <p:spPr>
              <a:xfrm flipV="1">
                <a:off x="3098742" y="8895004"/>
                <a:ext cx="4320000" cy="7176"/>
              </a:xfrm>
              <a:prstGeom prst="line">
                <a:avLst/>
              </a:prstGeom>
              <a:ln>
                <a:solidFill>
                  <a:srgbClr val="A5C6B1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3" name="Ellipse 102"/>
            <p:cNvSpPr/>
            <p:nvPr/>
          </p:nvSpPr>
          <p:spPr>
            <a:xfrm>
              <a:off x="3239418" y="9417155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2936456" y="938012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2015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239418" y="9256455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2936456" y="921942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2016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  <p:sp>
          <p:nvSpPr>
            <p:cNvPr id="107" name="Ellipse 106"/>
            <p:cNvSpPr/>
            <p:nvPr/>
          </p:nvSpPr>
          <p:spPr>
            <a:xfrm>
              <a:off x="3239418" y="9105621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2936456" y="906859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2019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239418" y="8928688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2936456" y="8891659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2021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842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604</Words>
  <Application>Microsoft Office PowerPoint</Application>
  <PresentationFormat>Personnalisé</PresentationFormat>
  <Paragraphs>75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Times New Roman</vt:lpstr>
      <vt:lpstr>Wingdings</vt:lpstr>
      <vt:lpstr>Thème Office</vt:lpstr>
      <vt:lpstr>Présentation PowerPoint</vt:lpstr>
    </vt:vector>
  </TitlesOfParts>
  <Company>SILCA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DELATTRE Francois</dc:creator>
  <cp:lastModifiedBy>DELATTRE Francois</cp:lastModifiedBy>
  <cp:revision>81</cp:revision>
  <dcterms:created xsi:type="dcterms:W3CDTF">2019-11-07T14:13:45Z</dcterms:created>
  <dcterms:modified xsi:type="dcterms:W3CDTF">2021-04-12T09:34:52Z</dcterms:modified>
</cp:coreProperties>
</file>