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B1"/>
    <a:srgbClr val="5E6464"/>
    <a:srgbClr val="C9C9C9"/>
    <a:srgbClr val="F4C88C"/>
    <a:srgbClr val="FEFEFE"/>
    <a:srgbClr val="E5E5E5"/>
    <a:srgbClr val="2E3C40"/>
    <a:srgbClr val="86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4" autoAdjust="0"/>
    <p:restoredTop sz="94660"/>
  </p:normalViewPr>
  <p:slideViewPr>
    <p:cSldViewPr snapToGrid="0">
      <p:cViewPr>
        <p:scale>
          <a:sx n="75" d="100"/>
          <a:sy n="75" d="100"/>
        </p:scale>
        <p:origin x="21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9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1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9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AA7F-E274-44AB-BC12-50582DF0CC62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CFA5-B832-44B4-AEC4-7D45B394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4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Processus 3"/>
          <p:cNvSpPr/>
          <p:nvPr/>
        </p:nvSpPr>
        <p:spPr>
          <a:xfrm>
            <a:off x="-961" y="83601"/>
            <a:ext cx="2990647" cy="10488012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9686" y="85403"/>
            <a:ext cx="4569990" cy="1256501"/>
          </a:xfrm>
          <a:prstGeom prst="rect">
            <a:avLst/>
          </a:prstGeom>
          <a:solidFill>
            <a:srgbClr val="A5C6B1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188287" y="309655"/>
            <a:ext cx="338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>
                <a:solidFill>
                  <a:srgbClr val="5E6464"/>
                </a:solidFill>
              </a:rPr>
              <a:t>François DELATTRE</a:t>
            </a:r>
          </a:p>
          <a:p>
            <a:r>
              <a:rPr lang="fr-FR" sz="2000" i="1" dirty="0">
                <a:solidFill>
                  <a:srgbClr val="5E6464"/>
                </a:solidFill>
              </a:rPr>
              <a:t>Leader d’équipe Data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215686" y="35631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francois.delattre@gmail.com</a:t>
            </a:r>
          </a:p>
          <a:p>
            <a:r>
              <a:rPr lang="fr-FR" sz="900" dirty="0">
                <a:solidFill>
                  <a:schemeClr val="bg1"/>
                </a:solidFill>
              </a:rPr>
              <a:t>07 61 09 79 40</a:t>
            </a:r>
          </a:p>
          <a:p>
            <a:r>
              <a:rPr lang="fr-FR" sz="900" dirty="0">
                <a:solidFill>
                  <a:schemeClr val="bg1"/>
                </a:solidFill>
              </a:rPr>
              <a:t>www.linkedin.com/in/fdelattre2</a:t>
            </a:r>
          </a:p>
          <a:p>
            <a:r>
              <a:rPr lang="fr-FR" sz="900" dirty="0" smtClean="0">
                <a:solidFill>
                  <a:schemeClr val="bg1"/>
                </a:solidFill>
              </a:rPr>
              <a:t>41 </a:t>
            </a:r>
            <a:r>
              <a:rPr lang="fr-FR" sz="900" dirty="0">
                <a:solidFill>
                  <a:schemeClr val="bg1"/>
                </a:solidFill>
              </a:rPr>
              <a:t>ans, marié, 3 enfants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4" y="188752"/>
            <a:ext cx="1038524" cy="106075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grpSp>
        <p:nvGrpSpPr>
          <p:cNvPr id="31" name="Groupe 30"/>
          <p:cNvGrpSpPr/>
          <p:nvPr/>
        </p:nvGrpSpPr>
        <p:grpSpPr>
          <a:xfrm>
            <a:off x="-56634" y="1318043"/>
            <a:ext cx="3046319" cy="2501980"/>
            <a:chOff x="-56634" y="1399800"/>
            <a:chExt cx="3046319" cy="2501980"/>
          </a:xfrm>
        </p:grpSpPr>
        <p:sp>
          <p:nvSpPr>
            <p:cNvPr id="54" name="ZoneTexte 53"/>
            <p:cNvSpPr txBox="1"/>
            <p:nvPr/>
          </p:nvSpPr>
          <p:spPr>
            <a:xfrm>
              <a:off x="0" y="1815055"/>
              <a:ext cx="2989685" cy="208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Fort 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16 </a:t>
              </a:r>
              <a:r>
                <a:rPr lang="fr-FR" sz="1200" b="1" dirty="0">
                  <a:solidFill>
                    <a:schemeClr val="bg1"/>
                  </a:solidFill>
                </a:rPr>
                <a:t>ans d’expérience </a:t>
              </a:r>
              <a:r>
                <a:rPr lang="fr-FR" sz="1200" dirty="0">
                  <a:solidFill>
                    <a:schemeClr val="bg1"/>
                  </a:solidFill>
                </a:rPr>
                <a:t>sur les métiers </a:t>
              </a:r>
              <a:r>
                <a:rPr lang="fr-FR" sz="1200" dirty="0" smtClean="0">
                  <a:solidFill>
                    <a:schemeClr val="bg1"/>
                  </a:solidFill>
                </a:rPr>
                <a:t>de </a:t>
              </a:r>
              <a:r>
                <a:rPr lang="fr-FR" sz="1200" dirty="0">
                  <a:solidFill>
                    <a:schemeClr val="bg1"/>
                  </a:solidFill>
                </a:rPr>
                <a:t>la Data </a:t>
              </a:r>
              <a:r>
                <a:rPr lang="fr-FR" sz="1200" dirty="0" smtClean="0">
                  <a:solidFill>
                    <a:schemeClr val="bg1"/>
                  </a:solidFill>
                </a:rPr>
                <a:t>en contexte </a:t>
              </a:r>
              <a:r>
                <a:rPr lang="fr-FR" sz="1200" b="1" dirty="0" err="1" smtClean="0">
                  <a:solidFill>
                    <a:schemeClr val="bg1"/>
                  </a:solidFill>
                </a:rPr>
                <a:t>retail</a:t>
              </a:r>
              <a:r>
                <a:rPr lang="fr-FR" sz="1200" dirty="0" smtClean="0">
                  <a:solidFill>
                    <a:schemeClr val="bg1"/>
                  </a:solidFill>
                </a:rPr>
                <a:t> </a:t>
              </a:r>
              <a:r>
                <a:rPr lang="fr-FR" sz="1200" dirty="0">
                  <a:solidFill>
                    <a:schemeClr val="bg1"/>
                  </a:solidFill>
                </a:rPr>
                <a:t>et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bancaire</a:t>
              </a:r>
              <a:r>
                <a:rPr lang="fr-FR" sz="1200" dirty="0" smtClean="0">
                  <a:solidFill>
                    <a:schemeClr val="bg1"/>
                  </a:solidFill>
                </a:rPr>
                <a:t>, j’ai acquis un solide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background technique</a:t>
              </a:r>
              <a:r>
                <a:rPr lang="fr-FR" sz="1200" dirty="0">
                  <a:solidFill>
                    <a:schemeClr val="bg1"/>
                  </a:solidFill>
                </a:rPr>
                <a:t> </a:t>
              </a:r>
              <a:r>
                <a:rPr lang="fr-FR" sz="1200" dirty="0" smtClean="0">
                  <a:solidFill>
                    <a:schemeClr val="bg1"/>
                  </a:solidFill>
                </a:rPr>
                <a:t>et une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vision stratégique </a:t>
              </a:r>
              <a:r>
                <a:rPr lang="fr-FR" sz="1200" dirty="0" smtClean="0">
                  <a:solidFill>
                    <a:schemeClr val="bg1"/>
                  </a:solidFill>
                </a:rPr>
                <a:t>des enjeux de la data.</a:t>
              </a:r>
            </a:p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Je fais preuve de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leadership</a:t>
              </a:r>
              <a:r>
                <a:rPr lang="fr-FR" sz="1200" dirty="0" smtClean="0">
                  <a:solidFill>
                    <a:schemeClr val="bg1"/>
                  </a:solidFill>
                </a:rPr>
                <a:t> et je fédère les équipes autour des </a:t>
              </a:r>
              <a:r>
                <a:rPr lang="fr-FR" sz="1200" b="1" dirty="0" smtClean="0">
                  <a:solidFill>
                    <a:schemeClr val="bg1"/>
                  </a:solidFill>
                </a:rPr>
                <a:t>grands projets </a:t>
              </a:r>
              <a:r>
                <a:rPr lang="fr-FR" sz="1200" dirty="0" smtClean="0">
                  <a:solidFill>
                    <a:schemeClr val="bg1"/>
                  </a:solidFill>
                </a:rPr>
                <a:t>d’entreprise</a:t>
              </a:r>
              <a:r>
                <a:rPr lang="fr-FR" sz="1200" dirty="0" smtClean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fr-FR" sz="1200" dirty="0" smtClean="0">
                  <a:solidFill>
                    <a:schemeClr val="bg1"/>
                  </a:solidFill>
                </a:rPr>
                <a:t>D’un </a:t>
              </a:r>
              <a:r>
                <a:rPr lang="fr-FR" sz="1200" dirty="0">
                  <a:solidFill>
                    <a:schemeClr val="bg1"/>
                  </a:solidFill>
                </a:rPr>
                <a:t>naturel curieux et enthousiaste, je suis </a:t>
              </a:r>
              <a:r>
                <a:rPr lang="fr-FR" sz="1200" b="1" dirty="0">
                  <a:solidFill>
                    <a:schemeClr val="bg1"/>
                  </a:solidFill>
                </a:rPr>
                <a:t>technophile</a:t>
              </a:r>
              <a:r>
                <a:rPr lang="fr-FR" sz="1200" dirty="0">
                  <a:solidFill>
                    <a:schemeClr val="bg1"/>
                  </a:solidFill>
                </a:rPr>
                <a:t> et j’apprécie le travail en équipe.</a:t>
              </a:r>
            </a:p>
          </p:txBody>
        </p:sp>
        <p:cxnSp>
          <p:nvCxnSpPr>
            <p:cNvPr id="48" name="Connecteur droit 47"/>
            <p:cNvCxnSpPr/>
            <p:nvPr/>
          </p:nvCxnSpPr>
          <p:spPr>
            <a:xfrm flipV="1">
              <a:off x="27417" y="1761956"/>
              <a:ext cx="2880000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-56634" y="1399800"/>
              <a:ext cx="2875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A5C6B1"/>
                  </a:solidFill>
                  <a:latin typeface="+mj-lt"/>
                </a:rPr>
                <a:t>En quelques mots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-13179" y="7554408"/>
            <a:ext cx="2920596" cy="1998333"/>
            <a:chOff x="-13179" y="7560758"/>
            <a:chExt cx="2920596" cy="1998333"/>
          </a:xfrm>
        </p:grpSpPr>
        <p:sp>
          <p:nvSpPr>
            <p:cNvPr id="3" name="Rectangle 2"/>
            <p:cNvSpPr/>
            <p:nvPr/>
          </p:nvSpPr>
          <p:spPr>
            <a:xfrm>
              <a:off x="-13178" y="7966347"/>
              <a:ext cx="2895350" cy="1592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Pilotage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de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projets : </a:t>
              </a:r>
              <a:r>
                <a: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définition des besoins, arbitrage, suivi d’avancement, </a:t>
              </a:r>
              <a:r>
                <a:rPr lang="fr-FR" sz="1000" i="1" dirty="0" err="1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reporting</a:t>
              </a:r>
              <a:endParaRPr lang="fr-FR" sz="1000" i="1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Management d’équipe: </a:t>
              </a:r>
              <a:r>
                <a: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recrutement</a:t>
              </a:r>
              <a:r>
                <a: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, plan de charge, mise en place des rituels managériaux, plan de </a:t>
              </a:r>
              <a:r>
                <a: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développement</a:t>
              </a:r>
              <a:endParaRPr lang="fr-FR" sz="1000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Bonne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communication orale et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écrite, top-down et </a:t>
              </a:r>
              <a:r>
                <a:rPr lang="fr-FR" sz="1000" dirty="0" err="1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bottom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-up, </a:t>
              </a:r>
              <a:r>
                <a:rPr lang="fr-FR" sz="1000" dirty="0" smtClean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pédagogie</a:t>
              </a:r>
              <a:r>
                <a:rPr lang="fr-FR" sz="1000" dirty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, aisance </a:t>
              </a:r>
              <a:r>
                <a:rPr lang="fr-FR" sz="1000" dirty="0" smtClean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relationnelle</a:t>
              </a:r>
              <a:r>
                <a:rPr lang="fr-FR" sz="1000" dirty="0">
                  <a:solidFill>
                    <a:srgbClr val="FEFEFE"/>
                  </a:solidFill>
                  <a:ea typeface="Gill Sans MT" panose="020B0502020104020203" pitchFamily="34" charset="0"/>
                  <a:cs typeface="Times New Roman" panose="02020603050405020304" pitchFamily="18" charset="0"/>
                </a:rPr>
                <a:t>.</a:t>
              </a:r>
              <a:endParaRPr lang="fr-FR" sz="1000" dirty="0">
                <a:solidFill>
                  <a:srgbClr val="FEFEFE"/>
                </a:solidFill>
                <a:latin typeface="+mj-lt"/>
                <a:ea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  <a:tabLst>
                  <a:tab pos="287020" algn="l"/>
                  <a:tab pos="1087120" algn="ctr"/>
                </a:tabLst>
              </a:pP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Anglais 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professionnel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Cambridge First </a:t>
              </a:r>
              <a:r>
                <a:rPr lang="fr-FR" sz="1000" dirty="0" err="1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Certificate</a:t>
              </a:r>
              <a:r>
                <a:rPr lang="fr-FR" sz="1000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rPr>
                <a:t>grade B)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-13179" y="7560758"/>
              <a:ext cx="2906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A5C6B1"/>
                  </a:solidFill>
                  <a:latin typeface="+mj-lt"/>
                </a:rPr>
                <a:t>Compétences transverses</a:t>
              </a:r>
            </a:p>
          </p:txBody>
        </p:sp>
        <p:cxnSp>
          <p:nvCxnSpPr>
            <p:cNvPr id="68" name="Connecteur droit 67"/>
            <p:cNvCxnSpPr/>
            <p:nvPr/>
          </p:nvCxnSpPr>
          <p:spPr>
            <a:xfrm flipV="1">
              <a:off x="27417" y="7886042"/>
              <a:ext cx="2880000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5" name="ZoneTexte 64"/>
          <p:cNvSpPr txBox="1"/>
          <p:nvPr/>
        </p:nvSpPr>
        <p:spPr>
          <a:xfrm>
            <a:off x="-13179" y="9602501"/>
            <a:ext cx="2282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A5C6B1"/>
                </a:solidFill>
                <a:latin typeface="+mj-lt"/>
              </a:rPr>
              <a:t>Divers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13179" y="9979555"/>
            <a:ext cx="2883482" cy="60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87020" algn="l"/>
                <a:tab pos="1087120" algn="ctr"/>
              </a:tabLst>
            </a:pPr>
            <a:r>
              <a:rPr lang="fr-FR" sz="1000" dirty="0">
                <a:solidFill>
                  <a:srgbClr val="FEFEFE"/>
                </a:solidFill>
                <a:latin typeface="+mj-lt"/>
              </a:rPr>
              <a:t>Course à pied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87020" algn="l"/>
                <a:tab pos="1087120" algn="ctr"/>
              </a:tabLst>
            </a:pPr>
            <a:r>
              <a:rPr lang="fr-FR" sz="1000" dirty="0">
                <a:solidFill>
                  <a:srgbClr val="FEFEFE"/>
                </a:solidFill>
                <a:latin typeface="+mj-lt"/>
              </a:rPr>
              <a:t>Guitare électrique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87020" algn="l"/>
                <a:tab pos="1087120" algn="ctr"/>
              </a:tabLst>
            </a:pPr>
            <a:r>
              <a:rPr lang="fr-FR" sz="1000" dirty="0">
                <a:solidFill>
                  <a:srgbClr val="FEFEFE"/>
                </a:solidFill>
                <a:latin typeface="+mj-lt"/>
              </a:rPr>
              <a:t>Dessin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27417" y="9931561"/>
            <a:ext cx="2880000" cy="7176"/>
          </a:xfrm>
          <a:prstGeom prst="line">
            <a:avLst/>
          </a:prstGeom>
          <a:ln>
            <a:solidFill>
              <a:srgbClr val="A5C6B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Organigramme : Processus 70"/>
          <p:cNvSpPr/>
          <p:nvPr/>
        </p:nvSpPr>
        <p:spPr>
          <a:xfrm>
            <a:off x="2989686" y="10571518"/>
            <a:ext cx="4569988" cy="120481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0" y="10571518"/>
            <a:ext cx="2990647" cy="120481"/>
          </a:xfrm>
          <a:prstGeom prst="rect">
            <a:avLst/>
          </a:prstGeom>
          <a:solidFill>
            <a:srgbClr val="A5C6B1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Processus 72"/>
          <p:cNvSpPr/>
          <p:nvPr/>
        </p:nvSpPr>
        <p:spPr>
          <a:xfrm>
            <a:off x="2988723" y="-1"/>
            <a:ext cx="4570951" cy="85403"/>
          </a:xfrm>
          <a:prstGeom prst="flowChartProcess">
            <a:avLst/>
          </a:prstGeom>
          <a:solidFill>
            <a:srgbClr val="5E6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E3C40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10485" y="0"/>
            <a:ext cx="2999208" cy="83601"/>
          </a:xfrm>
          <a:prstGeom prst="rect">
            <a:avLst/>
          </a:prstGeom>
          <a:solidFill>
            <a:srgbClr val="A5C6B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2946837" y="1310900"/>
            <a:ext cx="4612837" cy="6551809"/>
            <a:chOff x="2946837" y="1399800"/>
            <a:chExt cx="4612836" cy="6551809"/>
          </a:xfrm>
        </p:grpSpPr>
        <p:sp>
          <p:nvSpPr>
            <p:cNvPr id="28" name="ZoneTexte 27"/>
            <p:cNvSpPr txBox="1"/>
            <p:nvPr/>
          </p:nvSpPr>
          <p:spPr>
            <a:xfrm>
              <a:off x="3098742" y="1399800"/>
              <a:ext cx="43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5E6464"/>
                  </a:solidFill>
                  <a:latin typeface="+mj-lt"/>
                </a:rPr>
                <a:t>Expériences</a:t>
              </a: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98742" y="1769132"/>
              <a:ext cx="4320000" cy="0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3393143" y="4847454"/>
              <a:ext cx="4166530" cy="1015663"/>
            </a:xfrm>
            <a:prstGeom prst="rect">
              <a:avLst/>
            </a:prstGeom>
            <a:solidFill>
              <a:srgbClr val="FEFEFE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b="1" dirty="0" err="1" smtClean="0">
                  <a:solidFill>
                    <a:srgbClr val="5E6464"/>
                  </a:solidFill>
                </a:rPr>
                <a:t>Comet</a:t>
              </a:r>
              <a:r>
                <a:rPr lang="fr-FR" sz="1100" b="1" dirty="0" smtClean="0">
                  <a:solidFill>
                    <a:srgbClr val="5E6464"/>
                  </a:solidFill>
                </a:rPr>
                <a:t> Data </a:t>
              </a:r>
              <a:r>
                <a:rPr lang="fr-FR" sz="1000" dirty="0" smtClean="0">
                  <a:solidFill>
                    <a:srgbClr val="5E6464"/>
                  </a:solidFill>
                </a:rPr>
                <a:t>| </a:t>
              </a:r>
              <a:r>
                <a:rPr lang="fr-FR" sz="1000" dirty="0">
                  <a:solidFill>
                    <a:srgbClr val="5E6464"/>
                  </a:solidFill>
                </a:rPr>
                <a:t>Consultant indépendant en data </a:t>
              </a:r>
              <a:r>
                <a:rPr lang="fr-FR" sz="1000" dirty="0" smtClean="0">
                  <a:solidFill>
                    <a:srgbClr val="5E6464"/>
                  </a:solidFill>
                </a:rPr>
                <a:t>marketing</a:t>
              </a:r>
              <a:endParaRPr lang="fr-FR" sz="1000" dirty="0">
                <a:solidFill>
                  <a:srgbClr val="5E6464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AMOA/MOE sur projets Data CRM avec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encadrement d’équipes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techniques pour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divers clients </a:t>
              </a:r>
              <a:r>
                <a:rPr lang="fr-FR" sz="1000" dirty="0" err="1">
                  <a:solidFill>
                    <a:srgbClr val="2E3C40">
                      <a:alpha val="50000"/>
                    </a:srgbClr>
                  </a:solidFill>
                </a:rPr>
                <a:t>retail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(</a:t>
              </a:r>
              <a:r>
                <a:rPr lang="fr-FR" sz="1000" i="1" dirty="0" smtClean="0">
                  <a:solidFill>
                    <a:srgbClr val="2E3C40">
                      <a:alpha val="50000"/>
                    </a:srgbClr>
                  </a:solidFill>
                </a:rPr>
                <a:t>ex : 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déploiement 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d’une solution de validation d’adresse postale </a:t>
              </a:r>
              <a:r>
                <a:rPr lang="fr-FR" sz="900" i="1" dirty="0" err="1" smtClean="0">
                  <a:solidFill>
                    <a:srgbClr val="2E3C40">
                      <a:alpha val="50000"/>
                    </a:srgbClr>
                  </a:solidFill>
                </a:rPr>
                <a:t>Experian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 sur le système 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caisse)</a:t>
              </a:r>
              <a:endParaRPr lang="fr-FR" sz="1000" i="1" dirty="0" smtClean="0">
                <a:solidFill>
                  <a:srgbClr val="2E3C40">
                    <a:alpha val="50000"/>
                  </a:srgbClr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Réalisation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d’études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statistiques et préconisation (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segmentation de portefeuille client, conception de scores d’appétence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).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393143" y="6030200"/>
              <a:ext cx="4166530" cy="1031051"/>
            </a:xfrm>
            <a:prstGeom prst="rect">
              <a:avLst/>
            </a:prstGeom>
            <a:solidFill>
              <a:srgbClr val="FEFEFE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b="1" dirty="0" smtClean="0">
                  <a:solidFill>
                    <a:srgbClr val="5E6464"/>
                  </a:solidFill>
                </a:rPr>
                <a:t>Epsilon </a:t>
              </a:r>
              <a:r>
                <a:rPr lang="fr-FR" sz="1100" b="1" dirty="0">
                  <a:solidFill>
                    <a:srgbClr val="5E6464"/>
                  </a:solidFill>
                </a:rPr>
                <a:t>(ex Publicis ETO</a:t>
              </a:r>
              <a:r>
                <a:rPr lang="fr-FR" sz="1100" b="1" dirty="0" smtClean="0">
                  <a:solidFill>
                    <a:srgbClr val="5E6464"/>
                  </a:solidFill>
                </a:rPr>
                <a:t>)</a:t>
              </a:r>
              <a:r>
                <a:rPr lang="fr-FR" sz="1100" dirty="0" smtClean="0">
                  <a:solidFill>
                    <a:srgbClr val="5E6464"/>
                  </a:solidFill>
                </a:rPr>
                <a:t> | </a:t>
              </a:r>
              <a:r>
                <a:rPr lang="fr-FR" sz="1000" dirty="0" smtClean="0">
                  <a:solidFill>
                    <a:srgbClr val="5E6464"/>
                  </a:solidFill>
                </a:rPr>
                <a:t>Chef </a:t>
              </a:r>
              <a:r>
                <a:rPr lang="fr-FR" sz="1000" dirty="0">
                  <a:solidFill>
                    <a:srgbClr val="5E6464"/>
                  </a:solidFill>
                </a:rPr>
                <a:t>de </a:t>
              </a:r>
              <a:r>
                <a:rPr lang="fr-FR" sz="1000" dirty="0" smtClean="0">
                  <a:solidFill>
                    <a:srgbClr val="5E6464"/>
                  </a:solidFill>
                </a:rPr>
                <a:t>projets </a:t>
              </a:r>
              <a:r>
                <a:rPr lang="fr-FR" sz="1000" dirty="0">
                  <a:solidFill>
                    <a:srgbClr val="5E6464"/>
                  </a:solidFill>
                </a:rPr>
                <a:t>data </a:t>
              </a:r>
              <a:r>
                <a:rPr lang="fr-FR" sz="1000" dirty="0" smtClean="0">
                  <a:solidFill>
                    <a:srgbClr val="5E6464"/>
                  </a:solidFill>
                </a:rPr>
                <a:t>marketing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En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charge du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build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et du </a:t>
              </a:r>
              <a:r>
                <a:rPr lang="fr-FR" sz="1000" dirty="0" err="1">
                  <a:solidFill>
                    <a:srgbClr val="2E3C40">
                      <a:alpha val="50000"/>
                    </a:srgbClr>
                  </a:solidFill>
                </a:rPr>
                <a:t>run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de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la plateforme CRM d’un client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retail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Encadrement fonctionnel d’une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équipe de 6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développeurs.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MOE des projets d’évolutions (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ex: déploiement DKIM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).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Pilotage de la TMA,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reporting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des KPI en comité de pilotage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Projet CRM360 : structuration du service Customer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Success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.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93143" y="7228334"/>
              <a:ext cx="4166530" cy="723275"/>
            </a:xfrm>
            <a:prstGeom prst="rect">
              <a:avLst/>
            </a:prstGeom>
            <a:solidFill>
              <a:srgbClr val="FEFEFE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b="1" dirty="0">
                  <a:solidFill>
                    <a:srgbClr val="5E6464"/>
                  </a:solidFill>
                </a:rPr>
                <a:t>Ambassade de France en Arabie </a:t>
              </a:r>
              <a:r>
                <a:rPr lang="fr-FR" sz="1100" b="1" dirty="0" smtClean="0">
                  <a:solidFill>
                    <a:srgbClr val="5E6464"/>
                  </a:solidFill>
                </a:rPr>
                <a:t>Saoudite </a:t>
              </a:r>
              <a:r>
                <a:rPr lang="fr-FR" sz="1100" dirty="0" smtClean="0">
                  <a:solidFill>
                    <a:srgbClr val="5E6464"/>
                  </a:solidFill>
                </a:rPr>
                <a:t>|</a:t>
              </a:r>
              <a:r>
                <a:rPr lang="fr-FR" sz="1100" b="1" dirty="0" smtClean="0">
                  <a:solidFill>
                    <a:srgbClr val="5E6464"/>
                  </a:solidFill>
                </a:rPr>
                <a:t> </a:t>
              </a:r>
              <a:r>
                <a:rPr lang="fr-FR" sz="1100" dirty="0" smtClean="0">
                  <a:solidFill>
                    <a:srgbClr val="5E6464"/>
                  </a:solidFill>
                </a:rPr>
                <a:t>Informaticien</a:t>
              </a:r>
              <a:endParaRPr lang="fr-FR" sz="1100" dirty="0">
                <a:solidFill>
                  <a:srgbClr val="5E6464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Administration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et sécurisation du réseau informatique.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(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2 serveurs, 30+ postes de travail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Formation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des utilisateurs aux outils bureautiques et applications métier. </a:t>
              </a:r>
              <a:endParaRPr lang="fr-FR" sz="1000" dirty="0" smtClean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393142" y="1835630"/>
              <a:ext cx="4166531" cy="16466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b="1" dirty="0" smtClean="0">
                  <a:solidFill>
                    <a:srgbClr val="5E6464"/>
                  </a:solidFill>
                </a:rPr>
                <a:t>Crédit </a:t>
              </a:r>
              <a:r>
                <a:rPr lang="fr-FR" sz="1100" b="1" dirty="0">
                  <a:solidFill>
                    <a:srgbClr val="5E6464"/>
                  </a:solidFill>
                </a:rPr>
                <a:t>Agricole Consumer Finance </a:t>
              </a:r>
              <a:r>
                <a:rPr lang="fr-FR" sz="1000" dirty="0" smtClean="0">
                  <a:solidFill>
                    <a:srgbClr val="5E6464"/>
                  </a:solidFill>
                </a:rPr>
                <a:t>| </a:t>
              </a:r>
              <a:r>
                <a:rPr lang="fr-FR" sz="1000" dirty="0">
                  <a:solidFill>
                    <a:srgbClr val="5E6464"/>
                  </a:solidFill>
                </a:rPr>
                <a:t>Responsable Modélisation du risque de crédit </a:t>
              </a:r>
              <a:endParaRPr lang="fr-FR" sz="1000" dirty="0" smtClean="0">
                <a:solidFill>
                  <a:srgbClr val="5E6464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b="1" dirty="0">
                  <a:solidFill>
                    <a:srgbClr val="2E3C40">
                      <a:alpha val="50000"/>
                    </a:srgbClr>
                  </a:solidFill>
                </a:rPr>
                <a:t>Encadrement d’une équipe d’experts data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 internes et prestataires (jusqu’à 15 collaborateurs).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Modélisation des </a:t>
              </a:r>
              <a:r>
                <a:rPr lang="fr-FR" sz="1000" b="1" dirty="0" smtClean="0">
                  <a:solidFill>
                    <a:srgbClr val="2E3C40">
                      <a:alpha val="50000"/>
                    </a:srgbClr>
                  </a:solidFill>
                </a:rPr>
                <a:t>paramètres risque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réglementaires : scores de notation, probabilité de défaut, estimation des pertes attendues et des emplois pondérés) d’un portefeuille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retail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de 10Mds€+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b="1" dirty="0" smtClean="0">
                  <a:solidFill>
                    <a:srgbClr val="2E3C40">
                      <a:alpha val="50000"/>
                    </a:srgbClr>
                  </a:solidFill>
                </a:rPr>
                <a:t>Validation, </a:t>
              </a:r>
              <a:r>
                <a:rPr lang="fr-FR" sz="1000" b="1" dirty="0" err="1" smtClean="0">
                  <a:solidFill>
                    <a:srgbClr val="2E3C40">
                      <a:alpha val="50000"/>
                    </a:srgbClr>
                  </a:solidFill>
                </a:rPr>
                <a:t>backtesting</a:t>
              </a:r>
              <a:r>
                <a:rPr lang="fr-FR" sz="1000" b="1" dirty="0" smtClean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et revue indépendante des scores d’octroi. </a:t>
              </a:r>
              <a:endParaRPr lang="fr-FR" sz="1000" dirty="0" smtClean="0">
                <a:solidFill>
                  <a:srgbClr val="2E3C40">
                    <a:alpha val="50000"/>
                  </a:srgbClr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b="1" dirty="0" smtClean="0">
                  <a:solidFill>
                    <a:srgbClr val="2E3C40">
                      <a:alpha val="50000"/>
                    </a:srgbClr>
                  </a:solidFill>
                </a:rPr>
                <a:t>Product </a:t>
              </a:r>
              <a:r>
                <a:rPr lang="fr-FR" sz="1000" b="1" dirty="0" err="1">
                  <a:solidFill>
                    <a:srgbClr val="2E3C40">
                      <a:alpha val="50000"/>
                    </a:srgbClr>
                  </a:solidFill>
                </a:rPr>
                <a:t>owner</a:t>
              </a:r>
              <a:r>
                <a:rPr lang="fr-FR" sz="1000" b="1" dirty="0">
                  <a:solidFill>
                    <a:srgbClr val="2E3C40">
                      <a:alpha val="50000"/>
                    </a:srgbClr>
                  </a:solidFill>
                </a:rPr>
                <a:t>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sur les projets règlementaires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(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nouvelle définition du défaut bâlois, mise en production de modèles, provisionnement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)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393143" y="3649319"/>
              <a:ext cx="4166530" cy="1031051"/>
            </a:xfrm>
            <a:prstGeom prst="rect">
              <a:avLst/>
            </a:prstGeom>
            <a:solidFill>
              <a:srgbClr val="FEFEFE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b="1" dirty="0" smtClean="0">
                  <a:solidFill>
                    <a:srgbClr val="5E6464"/>
                  </a:solidFill>
                </a:rPr>
                <a:t>Crédit </a:t>
              </a:r>
              <a:r>
                <a:rPr lang="fr-FR" sz="1100" b="1" dirty="0">
                  <a:solidFill>
                    <a:srgbClr val="5E6464"/>
                  </a:solidFill>
                </a:rPr>
                <a:t>Agricole Consumer </a:t>
              </a:r>
              <a:r>
                <a:rPr lang="fr-FR" sz="1100" b="1" dirty="0" smtClean="0">
                  <a:solidFill>
                    <a:srgbClr val="5E6464"/>
                  </a:solidFill>
                </a:rPr>
                <a:t>Finance </a:t>
              </a:r>
              <a:r>
                <a:rPr lang="fr-FR" sz="1000" dirty="0" smtClean="0">
                  <a:solidFill>
                    <a:srgbClr val="5E6464"/>
                  </a:solidFill>
                </a:rPr>
                <a:t>| </a:t>
              </a:r>
              <a:r>
                <a:rPr lang="fr-FR" sz="1000" dirty="0">
                  <a:solidFill>
                    <a:srgbClr val="5E6464"/>
                  </a:solidFill>
                </a:rPr>
                <a:t>Senior Data Scientist </a:t>
              </a:r>
              <a:endParaRPr lang="fr-FR" sz="1000" dirty="0" smtClean="0">
                <a:solidFill>
                  <a:srgbClr val="5E6464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Conception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de scores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d’appétence et analyses de connaissance client.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Développement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du 1</a:t>
              </a:r>
              <a:r>
                <a:rPr lang="fr-FR" sz="1000" baseline="30000" dirty="0">
                  <a:solidFill>
                    <a:srgbClr val="2E3C40">
                      <a:alpha val="50000"/>
                    </a:srgbClr>
                  </a:solidFill>
                </a:rPr>
                <a:t>er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 score sur infrastructure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Spark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/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Hadoop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.</a:t>
              </a:r>
              <a:endParaRPr lang="fr-FR" sz="1000" dirty="0" smtClean="0">
                <a:solidFill>
                  <a:srgbClr val="2E3C40">
                    <a:alpha val="50000"/>
                  </a:srgbClr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Vainqueur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du challenge de data science International </a:t>
              </a:r>
              <a:r>
                <a:rPr lang="fr-FR" sz="1000" dirty="0" err="1">
                  <a:solidFill>
                    <a:srgbClr val="2E3C40">
                      <a:alpha val="50000"/>
                    </a:srgbClr>
                  </a:solidFill>
                </a:rPr>
                <a:t>Scorecard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 Challenge organisé par le groupe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CACF : </a:t>
              </a:r>
              <a:r>
                <a:rPr lang="fr-FR" sz="900" i="1" dirty="0" smtClean="0">
                  <a:solidFill>
                    <a:srgbClr val="2E3C40">
                      <a:alpha val="50000"/>
                    </a:srgbClr>
                  </a:solidFill>
                </a:rPr>
                <a:t>prédiction d’entrée en recouvrement à 6 mois.</a:t>
              </a:r>
              <a:endParaRPr lang="fr-FR" sz="1000" i="1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sp>
          <p:nvSpPr>
            <p:cNvPr id="15" name="Flèche droite 14"/>
            <p:cNvSpPr/>
            <p:nvPr/>
          </p:nvSpPr>
          <p:spPr>
            <a:xfrm rot="16200000">
              <a:off x="235661" y="4722157"/>
              <a:ext cx="6123824" cy="295200"/>
            </a:xfrm>
            <a:prstGeom prst="rightArrow">
              <a:avLst/>
            </a:prstGeom>
            <a:solidFill>
              <a:srgbClr val="A5C6B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>
              <a:spLocks noChangeAspect="1"/>
            </p:cNvSpPr>
            <p:nvPr/>
          </p:nvSpPr>
          <p:spPr>
            <a:xfrm>
              <a:off x="3241314" y="3724398"/>
              <a:ext cx="107379" cy="107379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241003" y="4924292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241003" y="6114759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241003" y="7304596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946837" y="7747003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2004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950661" y="726872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2007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950661" y="607509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2014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951326" y="488595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2016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2950673" y="3686587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2018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276957"/>
            <a:ext cx="860841" cy="860841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954048" y="1011495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>
                <a:solidFill>
                  <a:srgbClr val="5E6464"/>
                </a:solidFill>
              </a:rPr>
              <a:t>2004</a:t>
            </a:r>
            <a:endParaRPr lang="fr-FR" sz="600" dirty="0">
              <a:solidFill>
                <a:srgbClr val="5E6464"/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2936456" y="7990843"/>
            <a:ext cx="4482286" cy="1599667"/>
            <a:chOff x="2936456" y="8502022"/>
            <a:chExt cx="4482286" cy="1599667"/>
          </a:xfrm>
        </p:grpSpPr>
        <p:sp>
          <p:nvSpPr>
            <p:cNvPr id="111" name="Flèche droite 110"/>
            <p:cNvSpPr/>
            <p:nvPr/>
          </p:nvSpPr>
          <p:spPr>
            <a:xfrm rot="16200000">
              <a:off x="2725412" y="9329192"/>
              <a:ext cx="1136292" cy="295200"/>
            </a:xfrm>
            <a:prstGeom prst="rightArrow">
              <a:avLst/>
            </a:prstGeom>
            <a:solidFill>
              <a:srgbClr val="A5C6B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098742" y="8502022"/>
              <a:ext cx="43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5E6464"/>
                  </a:solidFill>
                  <a:latin typeface="+mj-lt"/>
                </a:rPr>
                <a:t>Formation continue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93143" y="8870583"/>
              <a:ext cx="3993415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="1" dirty="0" smtClean="0">
                  <a:solidFill>
                    <a:srgbClr val="5E6464"/>
                  </a:solidFill>
                </a:rPr>
                <a:t>Coursera</a:t>
              </a:r>
              <a:endParaRPr lang="fr-FR" sz="1100" b="1" dirty="0">
                <a:solidFill>
                  <a:srgbClr val="5E6464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Google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Cloud Platform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fundamentals </a:t>
              </a:r>
              <a:r>
                <a:rPr lang="fr-FR" sz="1000" dirty="0" err="1" smtClean="0">
                  <a:solidFill>
                    <a:srgbClr val="2E3C40">
                      <a:alpha val="50000"/>
                    </a:srgbClr>
                  </a:solidFill>
                </a:rPr>
                <a:t>Core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Infrastructure.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Agile Project Management.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Data Science Specialization.</a:t>
              </a:r>
              <a:endParaRPr lang="fr-FR" sz="1000" dirty="0" smtClean="0">
                <a:solidFill>
                  <a:srgbClr val="2E3C40">
                    <a:alpha val="50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5E6464"/>
                  </a:solidFill>
                </a:rPr>
                <a:t>CACF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 | Parcours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managérial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«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 CAP ADN 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»</a:t>
              </a:r>
              <a:endParaRPr lang="fr-FR" sz="1000" dirty="0" smtClean="0">
                <a:solidFill>
                  <a:srgbClr val="2E3C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5E6464"/>
                  </a:solidFill>
                </a:rPr>
                <a:t>ENSAE </a:t>
              </a:r>
              <a:r>
                <a:rPr lang="fr-FR" sz="1100" b="1" dirty="0">
                  <a:solidFill>
                    <a:srgbClr val="5E6464"/>
                  </a:solidFill>
                </a:rPr>
                <a:t>– ENSAI Formation Continue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| Certificat Data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Scientist. 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3098742" y="8834832"/>
              <a:ext cx="4320000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Ellipse 102"/>
            <p:cNvSpPr/>
            <p:nvPr/>
          </p:nvSpPr>
          <p:spPr>
            <a:xfrm>
              <a:off x="3239418" y="9880858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936456" y="984382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2015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239418" y="9631258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2936456" y="9594229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2019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239418" y="8954241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2936456" y="89172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2021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-56634" y="3930285"/>
            <a:ext cx="2993341" cy="3587439"/>
            <a:chOff x="-56634" y="3930285"/>
            <a:chExt cx="2993341" cy="3587439"/>
          </a:xfrm>
        </p:grpSpPr>
        <p:grpSp>
          <p:nvGrpSpPr>
            <p:cNvPr id="12" name="Groupe 11"/>
            <p:cNvGrpSpPr/>
            <p:nvPr/>
          </p:nvGrpSpPr>
          <p:grpSpPr>
            <a:xfrm>
              <a:off x="-56634" y="3930285"/>
              <a:ext cx="2993341" cy="3587439"/>
              <a:chOff x="-56634" y="3979091"/>
              <a:chExt cx="2993341" cy="3587439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-56634" y="3979091"/>
                <a:ext cx="2853872" cy="332509"/>
                <a:chOff x="73729" y="4242125"/>
                <a:chExt cx="2771013" cy="369332"/>
              </a:xfrm>
            </p:grpSpPr>
            <p:sp>
              <p:nvSpPr>
                <p:cNvPr id="60" name="ZoneTexte 59"/>
                <p:cNvSpPr txBox="1"/>
                <p:nvPr/>
              </p:nvSpPr>
              <p:spPr>
                <a:xfrm>
                  <a:off x="73729" y="4242125"/>
                  <a:ext cx="26746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>
                      <a:solidFill>
                        <a:srgbClr val="A5C6B1"/>
                      </a:solidFill>
                      <a:latin typeface="+mj-lt"/>
                    </a:rPr>
                    <a:t>Compétences data</a:t>
                  </a: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166719" y="4548134"/>
                  <a:ext cx="2678023" cy="717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Connecteur droit 93"/>
              <p:cNvCxnSpPr/>
              <p:nvPr/>
            </p:nvCxnSpPr>
            <p:spPr>
              <a:xfrm flipV="1">
                <a:off x="27417" y="4293019"/>
                <a:ext cx="2880000" cy="6461"/>
              </a:xfrm>
              <a:prstGeom prst="line">
                <a:avLst/>
              </a:prstGeom>
              <a:ln>
                <a:solidFill>
                  <a:srgbClr val="A5C6B1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-56634" y="4357959"/>
                <a:ext cx="2993341" cy="320857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 algn="just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fr-FR" sz="1000" b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Langages Data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Python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SQL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SAS</a:t>
                </a:r>
                <a:endParaRPr lang="fr-FR" sz="1000" b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fr-FR" sz="1000" b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Data </a:t>
                </a:r>
                <a:r>
                  <a:rPr lang="fr-FR" sz="1000" b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Science et Data analyse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Apprentissage supervisé : </a:t>
                </a:r>
                <a:r>
                  <a:rPr lang="fr-FR" sz="1000" i="1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Régression, </a:t>
                </a:r>
                <a:r>
                  <a:rPr lang="fr-FR" sz="1000" i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arbres </a:t>
                </a:r>
                <a:r>
                  <a:rPr lang="fr-FR" sz="1000" i="1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de décision, </a:t>
                </a:r>
                <a:r>
                  <a:rPr lang="fr-FR" sz="1000" i="1" dirty="0" err="1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bagging</a:t>
                </a:r>
                <a:r>
                  <a:rPr lang="fr-FR" sz="1000" i="1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fr-FR" sz="1000" i="1" dirty="0" err="1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boosting</a:t>
                </a:r>
                <a:r>
                  <a:rPr lang="fr-FR" sz="1000" i="1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, SVM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Apprentissage non supervisé : </a:t>
                </a:r>
                <a:r>
                  <a:rPr lang="fr-FR" sz="1000" i="1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CAH, </a:t>
                </a:r>
                <a:r>
                  <a:rPr lang="fr-FR" sz="1000" i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k-</a:t>
                </a:r>
                <a:r>
                  <a:rPr lang="fr-FR" sz="1000" i="1" dirty="0" err="1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means</a:t>
                </a:r>
                <a:endParaRPr lang="fr-FR" sz="1000" i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Packages de </a:t>
                </a:r>
                <a:r>
                  <a:rPr lang="fr-FR" sz="1000" dirty="0" err="1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DataViz</a:t>
                </a: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fr-FR" sz="1000" i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ggplot2, </a:t>
                </a:r>
                <a:r>
                  <a:rPr lang="fr-FR" sz="1000" i="1" dirty="0" err="1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matplotlib</a:t>
                </a:r>
                <a:endParaRPr lang="fr-FR" sz="1000" b="1" dirty="0" smtClean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fr-FR" sz="1000" b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Data </a:t>
                </a:r>
                <a:r>
                  <a:rPr lang="fr-FR" sz="1000" b="1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Engineering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Structuration de </a:t>
                </a:r>
                <a:r>
                  <a:rPr lang="fr-FR" sz="1000" dirty="0" err="1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datamart</a:t>
                </a: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 et </a:t>
                </a:r>
                <a:r>
                  <a:rPr lang="fr-FR" sz="1000" dirty="0" err="1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datawarehouse</a:t>
                </a:r>
                <a:endPara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Outils de qualité de données (DQM, RNVP)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Outils ETL et gestion de flux (ODI, Talend)</a:t>
                </a:r>
              </a:p>
              <a:p>
                <a:pPr marL="352425" lvl="1" indent="-169863" algn="just"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Expérience des environnements big data Spark, </a:t>
                </a:r>
                <a:r>
                  <a:rPr lang="fr-FR" sz="1000" dirty="0" err="1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Vertica</a:t>
                </a:r>
                <a:r>
                  <a:rPr lang="fr-FR" sz="1000" dirty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, Hadoop, </a:t>
                </a:r>
                <a:r>
                  <a:rPr lang="fr-FR" sz="1000" dirty="0" smtClean="0">
                    <a:solidFill>
                      <a:srgbClr val="FEFEFE"/>
                    </a:solidFill>
                    <a:latin typeface="+mj-lt"/>
                    <a:ea typeface="Gill Sans MT" panose="020B0502020104020203" pitchFamily="34" charset="0"/>
                    <a:cs typeface="Times New Roman" panose="02020603050405020304" pitchFamily="18" charset="0"/>
                  </a:rPr>
                  <a:t>h2o.ai</a:t>
                </a:r>
                <a:endParaRPr lang="fr-FR" sz="1000" dirty="0">
                  <a:solidFill>
                    <a:srgbClr val="FEFEFE"/>
                  </a:solidFill>
                  <a:latin typeface="+mj-lt"/>
                  <a:ea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e 4"/>
              <p:cNvGrpSpPr/>
              <p:nvPr/>
            </p:nvGrpSpPr>
            <p:grpSpPr>
              <a:xfrm>
                <a:off x="866044" y="4639828"/>
                <a:ext cx="689367" cy="634858"/>
                <a:chOff x="866044" y="4613408"/>
                <a:chExt cx="689367" cy="61047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866044" y="4613408"/>
                  <a:ext cx="689367" cy="59188"/>
                  <a:chOff x="1300163" y="4710107"/>
                  <a:chExt cx="675343" cy="65743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13001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4525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6049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7573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9097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76" name="Groupe 75"/>
                <p:cNvGrpSpPr/>
                <p:nvPr/>
              </p:nvGrpSpPr>
              <p:grpSpPr>
                <a:xfrm>
                  <a:off x="866044" y="4797171"/>
                  <a:ext cx="689367" cy="59188"/>
                  <a:chOff x="1300163" y="4710107"/>
                  <a:chExt cx="675343" cy="65743"/>
                </a:xfrm>
                <a:solidFill>
                  <a:srgbClr val="A5C6B1"/>
                </a:solidFill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13001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4525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6049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7573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909763" y="4710107"/>
                    <a:ext cx="65743" cy="65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82" name="Groupe 81"/>
                <p:cNvGrpSpPr/>
                <p:nvPr/>
              </p:nvGrpSpPr>
              <p:grpSpPr>
                <a:xfrm>
                  <a:off x="866044" y="4980934"/>
                  <a:ext cx="689367" cy="59188"/>
                  <a:chOff x="1300163" y="4710107"/>
                  <a:chExt cx="675343" cy="65743"/>
                </a:xfrm>
                <a:solidFill>
                  <a:srgbClr val="A5C6B1"/>
                </a:solidFill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3001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4525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6049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1757363" y="4710107"/>
                    <a:ext cx="65743" cy="657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909763" y="4710107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88" name="Groupe 87"/>
                <p:cNvGrpSpPr/>
                <p:nvPr/>
              </p:nvGrpSpPr>
              <p:grpSpPr>
                <a:xfrm>
                  <a:off x="866044" y="5164698"/>
                  <a:ext cx="689364" cy="59188"/>
                  <a:chOff x="989411" y="4870923"/>
                  <a:chExt cx="675340" cy="65743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989411" y="4870923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141827" y="4870923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294218" y="4870923"/>
                    <a:ext cx="65743" cy="65743"/>
                  </a:xfrm>
                  <a:prstGeom prst="rect">
                    <a:avLst/>
                  </a:prstGeom>
                  <a:solidFill>
                    <a:srgbClr val="A5C6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446610" y="4870923"/>
                    <a:ext cx="65743" cy="65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599008" y="4870923"/>
                    <a:ext cx="65743" cy="65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12" name="Rectangle 111"/>
            <p:cNvSpPr/>
            <p:nvPr/>
          </p:nvSpPr>
          <p:spPr>
            <a:xfrm>
              <a:off x="1632165" y="4589028"/>
              <a:ext cx="67108" cy="61552"/>
            </a:xfrm>
            <a:prstGeom prst="rect">
              <a:avLst/>
            </a:prstGeom>
            <a:solidFill>
              <a:srgbClr val="A5C6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632165" y="4780130"/>
              <a:ext cx="67108" cy="6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32165" y="4971231"/>
              <a:ext cx="67108" cy="6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32162" y="5162334"/>
              <a:ext cx="67108" cy="6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Ellipse 50"/>
          <p:cNvSpPr/>
          <p:nvPr/>
        </p:nvSpPr>
        <p:spPr>
          <a:xfrm>
            <a:off x="3241003" y="7698322"/>
            <a:ext cx="108000" cy="108000"/>
          </a:xfrm>
          <a:prstGeom prst="ellipse">
            <a:avLst/>
          </a:prstGeom>
          <a:solidFill>
            <a:srgbClr val="5E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/>
          <p:cNvSpPr txBox="1"/>
          <p:nvPr/>
        </p:nvSpPr>
        <p:spPr>
          <a:xfrm>
            <a:off x="2941217" y="176709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>
                <a:solidFill>
                  <a:srgbClr val="5E6464"/>
                </a:solidFill>
              </a:rPr>
              <a:t>2021</a:t>
            </a:r>
            <a:endParaRPr lang="fr-FR" sz="600" dirty="0">
              <a:solidFill>
                <a:srgbClr val="5E6464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954049" y="9581389"/>
            <a:ext cx="4605626" cy="860323"/>
            <a:chOff x="2954049" y="9581389"/>
            <a:chExt cx="4605626" cy="860323"/>
          </a:xfrm>
        </p:grpSpPr>
        <p:sp>
          <p:nvSpPr>
            <p:cNvPr id="123" name="Flèche droite 122"/>
            <p:cNvSpPr/>
            <p:nvPr/>
          </p:nvSpPr>
          <p:spPr>
            <a:xfrm rot="16200000">
              <a:off x="3089838" y="10081736"/>
              <a:ext cx="424753" cy="295200"/>
            </a:xfrm>
            <a:prstGeom prst="rightArrow">
              <a:avLst/>
            </a:prstGeom>
            <a:solidFill>
              <a:srgbClr val="A5C6B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3098742" y="9581389"/>
              <a:ext cx="432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5E6464"/>
                  </a:solidFill>
                  <a:latin typeface="+mj-lt"/>
                </a:rPr>
                <a:t>Formation initiale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393449" y="10010825"/>
              <a:ext cx="4166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5E6464"/>
                  </a:solidFill>
                </a:rPr>
                <a:t>HEI Lille </a:t>
              </a:r>
              <a:r>
                <a:rPr lang="fr-FR" sz="1000" dirty="0" smtClean="0">
                  <a:solidFill>
                    <a:srgbClr val="2E3C40">
                      <a:alpha val="50000"/>
                    </a:srgbClr>
                  </a:solidFill>
                </a:rPr>
                <a:t>| Ingénieur généraliste, spécialisation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en informatique industrielle</a:t>
              </a:r>
            </a:p>
            <a:p>
              <a:r>
                <a:rPr lang="fr-FR" sz="1100" b="1" dirty="0">
                  <a:solidFill>
                    <a:srgbClr val="5E6464"/>
                  </a:solidFill>
                </a:rPr>
                <a:t>Université </a:t>
              </a:r>
              <a:r>
                <a:rPr lang="fr-FR" sz="1100" b="1" dirty="0">
                  <a:solidFill>
                    <a:srgbClr val="5E6464"/>
                  </a:solidFill>
                </a:rPr>
                <a:t>de Lille 1 </a:t>
              </a:r>
              <a:r>
                <a:rPr lang="fr-FR" sz="1000" dirty="0">
                  <a:solidFill>
                    <a:srgbClr val="2E3C40">
                      <a:alpha val="50000"/>
                    </a:srgbClr>
                  </a:solidFill>
                </a:rPr>
                <a:t>| DEA Informatique Industrielle</a:t>
              </a:r>
              <a:endParaRPr lang="fr-FR" sz="1000" dirty="0">
                <a:solidFill>
                  <a:srgbClr val="2E3C40">
                    <a:alpha val="50000"/>
                  </a:srgbClr>
                </a:solidFill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3098742" y="9929533"/>
              <a:ext cx="4320000" cy="7176"/>
            </a:xfrm>
            <a:prstGeom prst="line">
              <a:avLst/>
            </a:prstGeom>
            <a:ln>
              <a:solidFill>
                <a:srgbClr val="A5C6B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248214" y="10151984"/>
              <a:ext cx="108000" cy="108000"/>
            </a:xfrm>
            <a:prstGeom prst="ellipse">
              <a:avLst/>
            </a:prstGeom>
            <a:solidFill>
              <a:srgbClr val="5E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2954049" y="10114955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 smtClean="0">
                  <a:solidFill>
                    <a:srgbClr val="5E6464"/>
                  </a:solidFill>
                </a:rPr>
                <a:t>2004</a:t>
              </a:r>
              <a:endParaRPr lang="fr-FR" sz="600" dirty="0">
                <a:solidFill>
                  <a:srgbClr val="5E6464"/>
                </a:solidFill>
              </a:endParaRPr>
            </a:p>
          </p:txBody>
        </p:sp>
      </p:grpSp>
      <p:sp>
        <p:nvSpPr>
          <p:cNvPr id="120" name="Ellipse 119"/>
          <p:cNvSpPr/>
          <p:nvPr/>
        </p:nvSpPr>
        <p:spPr>
          <a:xfrm>
            <a:off x="3244179" y="1804119"/>
            <a:ext cx="108000" cy="108000"/>
          </a:xfrm>
          <a:prstGeom prst="ellipse">
            <a:avLst/>
          </a:prstGeom>
          <a:solidFill>
            <a:srgbClr val="5E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842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595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Times New Roman</vt:lpstr>
      <vt:lpstr>Wingdings</vt:lpstr>
      <vt:lpstr>Thème Office</vt:lpstr>
      <vt:lpstr>Présentation PowerPoint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DELATTRE Francois</dc:creator>
  <cp:lastModifiedBy>DELATTRE Francois</cp:lastModifiedBy>
  <cp:revision>92</cp:revision>
  <dcterms:created xsi:type="dcterms:W3CDTF">2019-11-07T14:13:45Z</dcterms:created>
  <dcterms:modified xsi:type="dcterms:W3CDTF">2021-04-13T09:06:30Z</dcterms:modified>
</cp:coreProperties>
</file>