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6" r:id="rId2"/>
    <p:sldId id="646" r:id="rId3"/>
    <p:sldId id="413" r:id="rId4"/>
    <p:sldId id="414" r:id="rId5"/>
    <p:sldId id="415" r:id="rId6"/>
    <p:sldId id="416" r:id="rId7"/>
    <p:sldId id="417" r:id="rId8"/>
    <p:sldId id="650" r:id="rId9"/>
    <p:sldId id="651" r:id="rId10"/>
    <p:sldId id="652" r:id="rId11"/>
    <p:sldId id="653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616" r:id="rId22"/>
    <p:sldId id="427" r:id="rId23"/>
    <p:sldId id="434" r:id="rId24"/>
    <p:sldId id="647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2" r:id="rId33"/>
    <p:sldId id="453" r:id="rId34"/>
    <p:sldId id="454" r:id="rId35"/>
    <p:sldId id="455" r:id="rId36"/>
    <p:sldId id="633" r:id="rId37"/>
    <p:sldId id="632" r:id="rId38"/>
    <p:sldId id="460" r:id="rId39"/>
    <p:sldId id="461" r:id="rId40"/>
    <p:sldId id="637" r:id="rId41"/>
    <p:sldId id="634" r:id="rId42"/>
    <p:sldId id="635" r:id="rId43"/>
    <p:sldId id="636" r:id="rId44"/>
    <p:sldId id="656" r:id="rId45"/>
    <p:sldId id="654" r:id="rId46"/>
    <p:sldId id="655" r:id="rId47"/>
    <p:sldId id="619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649" r:id="rId63"/>
    <p:sldId id="648" r:id="rId64"/>
    <p:sldId id="476" r:id="rId65"/>
    <p:sldId id="477" r:id="rId66"/>
    <p:sldId id="657" r:id="rId67"/>
    <p:sldId id="638" r:id="rId68"/>
    <p:sldId id="639" r:id="rId69"/>
    <p:sldId id="641" r:id="rId70"/>
    <p:sldId id="640" r:id="rId71"/>
    <p:sldId id="642" r:id="rId72"/>
    <p:sldId id="621" r:id="rId73"/>
    <p:sldId id="620" r:id="rId74"/>
    <p:sldId id="622" r:id="rId75"/>
    <p:sldId id="623" r:id="rId76"/>
    <p:sldId id="624" r:id="rId77"/>
    <p:sldId id="625" r:id="rId78"/>
    <p:sldId id="627" r:id="rId79"/>
    <p:sldId id="626" r:id="rId80"/>
    <p:sldId id="628" r:id="rId81"/>
    <p:sldId id="630" r:id="rId82"/>
    <p:sldId id="644" r:id="rId83"/>
    <p:sldId id="645" r:id="rId84"/>
    <p:sldId id="631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8CB0B6C-31A2-4624-80DE-323429F4B19A}">
          <p14:sldIdLst>
            <p14:sldId id="256"/>
            <p14:sldId id="646"/>
            <p14:sldId id="413"/>
            <p14:sldId id="414"/>
            <p14:sldId id="415"/>
            <p14:sldId id="416"/>
            <p14:sldId id="417"/>
            <p14:sldId id="650"/>
            <p14:sldId id="651"/>
            <p14:sldId id="652"/>
            <p14:sldId id="653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Sección sin título" id="{7318F8DC-AA74-48F2-BF03-2A02C2A1B37B}">
          <p14:sldIdLst>
            <p14:sldId id="616"/>
            <p14:sldId id="427"/>
            <p14:sldId id="434"/>
            <p14:sldId id="647"/>
            <p14:sldId id="443"/>
            <p14:sldId id="444"/>
            <p14:sldId id="445"/>
            <p14:sldId id="446"/>
            <p14:sldId id="447"/>
            <p14:sldId id="448"/>
            <p14:sldId id="449"/>
            <p14:sldId id="452"/>
            <p14:sldId id="453"/>
            <p14:sldId id="454"/>
            <p14:sldId id="455"/>
            <p14:sldId id="633"/>
            <p14:sldId id="632"/>
            <p14:sldId id="460"/>
            <p14:sldId id="461"/>
            <p14:sldId id="637"/>
            <p14:sldId id="634"/>
            <p14:sldId id="635"/>
            <p14:sldId id="636"/>
            <p14:sldId id="656"/>
            <p14:sldId id="654"/>
            <p14:sldId id="655"/>
            <p14:sldId id="61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649"/>
            <p14:sldId id="648"/>
            <p14:sldId id="476"/>
            <p14:sldId id="477"/>
            <p14:sldId id="657"/>
            <p14:sldId id="638"/>
            <p14:sldId id="639"/>
            <p14:sldId id="641"/>
            <p14:sldId id="640"/>
            <p14:sldId id="642"/>
            <p14:sldId id="621"/>
            <p14:sldId id="620"/>
            <p14:sldId id="622"/>
            <p14:sldId id="623"/>
            <p14:sldId id="624"/>
            <p14:sldId id="625"/>
            <p14:sldId id="627"/>
            <p14:sldId id="626"/>
            <p14:sldId id="628"/>
            <p14:sldId id="630"/>
            <p14:sldId id="644"/>
            <p14:sldId id="645"/>
            <p14:sldId id="6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5C113-EA0E-4A15-9F19-E48DE2CA8EF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E6143-7DE5-4EEE-82D8-697DACA6D7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3F461-244C-4BA2-9608-C8C883046869}" type="slidenum">
              <a:rPr lang="es-ES" altLang="es-ES"/>
              <a:pPr/>
              <a:t>2</a:t>
            </a:fld>
            <a:endParaRPr lang="es-ES" altLang="es-E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75366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EDF046-66A1-43DD-89C9-3D341D2F6A18}" type="slidenum">
              <a:rPr lang="es-ES" altLang="es-ES" sz="1200" smtClean="0"/>
              <a:pPr/>
              <a:t>11</a:t>
            </a:fld>
            <a:endParaRPr lang="es-ES" altLang="es-E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0208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429A90-B999-4452-B73A-B3ADDCD284F1}" type="slidenum">
              <a:rPr lang="es-ES" altLang="es-ES" sz="1200" smtClean="0"/>
              <a:pPr/>
              <a:t>12</a:t>
            </a:fld>
            <a:endParaRPr lang="es-ES" altLang="es-E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23664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9A0FD9-F039-4080-B826-5A89D3235CE8}" type="slidenum">
              <a:rPr lang="es-ES" altLang="es-ES" sz="1200" smtClean="0"/>
              <a:pPr/>
              <a:t>13</a:t>
            </a:fld>
            <a:endParaRPr lang="es-ES" altLang="es-E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6053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4B1E01-6235-4160-A3C0-7430045C7E85}" type="slidenum">
              <a:rPr lang="es-ES" altLang="es-ES" sz="1200" smtClean="0"/>
              <a:pPr/>
              <a:t>14</a:t>
            </a:fld>
            <a:endParaRPr lang="es-ES" altLang="es-E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43768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A5D95E-B5C5-41A0-B428-80E10555081B}" type="slidenum">
              <a:rPr lang="es-ES" altLang="es-ES" sz="1200" smtClean="0"/>
              <a:pPr/>
              <a:t>15</a:t>
            </a:fld>
            <a:endParaRPr lang="es-ES" altLang="es-E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22329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EB289E-330B-438E-9B8E-BDCABA63F5CD}" type="slidenum">
              <a:rPr lang="es-ES" altLang="es-ES" sz="1200" smtClean="0"/>
              <a:pPr/>
              <a:t>16</a:t>
            </a:fld>
            <a:endParaRPr lang="es-ES" altLang="es-E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91682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9770B1-D492-47BD-B8EF-7889B6901477}" type="slidenum">
              <a:rPr lang="es-ES" altLang="es-ES" sz="1200" smtClean="0"/>
              <a:pPr/>
              <a:t>17</a:t>
            </a:fld>
            <a:endParaRPr lang="es-ES" altLang="es-E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3541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584DBA-954C-48A1-B838-D3E435E8F553}" type="slidenum">
              <a:rPr lang="es-ES" altLang="es-ES" sz="1200" smtClean="0"/>
              <a:pPr/>
              <a:t>18</a:t>
            </a:fld>
            <a:endParaRPr lang="es-ES" altLang="es-E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88088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B2800D-74BD-4A54-8956-C89CE6705F9B}" type="slidenum">
              <a:rPr lang="es-ES" altLang="es-ES" sz="1200" smtClean="0"/>
              <a:pPr/>
              <a:t>19</a:t>
            </a:fld>
            <a:endParaRPr lang="es-ES" altLang="es-E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23986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E5BB81-45BF-42AA-80FF-02603D44AE8E}" type="slidenum">
              <a:rPr lang="es-ES" altLang="es-ES" sz="1200" smtClean="0"/>
              <a:pPr/>
              <a:t>20</a:t>
            </a:fld>
            <a:endParaRPr lang="es-ES" altLang="es-E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1853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F7D9A2-3706-4BB4-B0F7-229777D1D50D}" type="slidenum">
              <a:rPr lang="es-ES" altLang="es-ES" sz="1200" smtClean="0"/>
              <a:pPr/>
              <a:t>3</a:t>
            </a:fld>
            <a:endParaRPr lang="es-ES" altLang="es-E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46535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0F8FFA-DD9A-459E-8AE4-2AF63635A188}" type="slidenum">
              <a:rPr lang="es-ES" altLang="es-ES" sz="1200" smtClean="0"/>
              <a:pPr/>
              <a:t>21</a:t>
            </a:fld>
            <a:endParaRPr lang="es-ES" altLang="es-E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74563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0F8FFA-DD9A-459E-8AE4-2AF63635A188}" type="slidenum">
              <a:rPr lang="es-ES" altLang="es-ES" sz="1200" smtClean="0"/>
              <a:pPr/>
              <a:t>22</a:t>
            </a:fld>
            <a:endParaRPr lang="es-ES" altLang="es-E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915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C9ABE3-0104-4CE9-848F-4AFDFCD431BA}" type="slidenum">
              <a:rPr lang="es-ES" altLang="es-ES" sz="1200" smtClean="0"/>
              <a:pPr/>
              <a:t>23</a:t>
            </a:fld>
            <a:endParaRPr lang="es-ES" altLang="es-E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5012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99DE4-1E50-46F2-8602-3F6E136A0F4E}" type="slidenum">
              <a:rPr lang="es-ES" altLang="es-ES"/>
              <a:pPr/>
              <a:t>24</a:t>
            </a:fld>
            <a:endParaRPr lang="es-ES" altLang="es-E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03580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3F461-244C-4BA2-9608-C8C883046869}" type="slidenum">
              <a:rPr lang="es-ES" altLang="es-ES"/>
              <a:pPr/>
              <a:t>25</a:t>
            </a:fld>
            <a:endParaRPr lang="es-ES" altLang="es-E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75366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97B7C-042E-4DAB-BD6D-5E3D89B1D715}" type="slidenum">
              <a:rPr lang="es-ES" altLang="es-ES"/>
              <a:pPr/>
              <a:t>26</a:t>
            </a:fld>
            <a:endParaRPr lang="es-ES" altLang="es-E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25795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3F252-030E-4536-BB62-A0D128E26DA6}" type="slidenum">
              <a:rPr lang="es-ES" altLang="es-ES"/>
              <a:pPr/>
              <a:t>27</a:t>
            </a:fld>
            <a:endParaRPr lang="es-ES" altLang="es-E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17964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68F2E-EB67-4EED-8EA4-2D4D1DD58ED0}" type="slidenum">
              <a:rPr lang="es-ES" altLang="es-ES"/>
              <a:pPr/>
              <a:t>28</a:t>
            </a:fld>
            <a:endParaRPr lang="es-ES" altLang="es-E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97764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1E651C-49C4-4EFD-BEDD-B6EAE8A78CE8}" type="slidenum">
              <a:rPr lang="es-ES" altLang="es-ES"/>
              <a:pPr/>
              <a:t>29</a:t>
            </a:fld>
            <a:endParaRPr lang="es-ES" altLang="es-E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73509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37D7A-E5D7-41C9-83E6-32A522E4A86E}" type="slidenum">
              <a:rPr lang="es-ES" altLang="es-ES"/>
              <a:pPr/>
              <a:t>30</a:t>
            </a:fld>
            <a:endParaRPr lang="es-ES" alt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5549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8C8753-A7E2-411B-B049-C57EC0BB6EA6}" type="slidenum">
              <a:rPr lang="es-ES" altLang="es-ES" sz="1200" smtClean="0"/>
              <a:pPr/>
              <a:t>4</a:t>
            </a:fld>
            <a:endParaRPr lang="es-ES" altLang="es-E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11706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99DE4-1E50-46F2-8602-3F6E136A0F4E}" type="slidenum">
              <a:rPr lang="es-ES" altLang="es-ES"/>
              <a:pPr/>
              <a:t>31</a:t>
            </a:fld>
            <a:endParaRPr lang="es-ES" altLang="es-E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03580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24D95-F6AB-4DB7-ABE9-4842F8BB8364}" type="slidenum">
              <a:rPr lang="es-ES" altLang="es-ES"/>
              <a:pPr/>
              <a:t>32</a:t>
            </a:fld>
            <a:endParaRPr lang="es-ES" altLang="es-E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757955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D0280-E18F-41EF-8001-4696BE835FC0}" type="slidenum">
              <a:rPr lang="es-ES" altLang="es-ES"/>
              <a:pPr/>
              <a:t>33</a:t>
            </a:fld>
            <a:endParaRPr lang="es-ES" altLang="es-E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848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FF156-4407-48F9-A926-AEA5F19A32E6}" type="slidenum">
              <a:rPr lang="es-ES" altLang="es-ES"/>
              <a:pPr/>
              <a:t>34</a:t>
            </a:fld>
            <a:endParaRPr lang="es-ES" altLang="es-E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311377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E98D3-2DAC-4350-A313-DC7E1800953D}" type="slidenum">
              <a:rPr lang="es-ES" altLang="es-ES"/>
              <a:pPr/>
              <a:t>35</a:t>
            </a:fld>
            <a:endParaRPr lang="es-ES" altLang="es-E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38363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8183-9E01-42AB-A35C-4969C1E1A39B}" type="slidenum">
              <a:rPr lang="es-ES" altLang="es-ES"/>
              <a:pPr/>
              <a:t>36</a:t>
            </a:fld>
            <a:endParaRPr lang="es-ES" altLang="es-E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0543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AABC7-C177-4208-A770-926F432C3F1A}" type="slidenum">
              <a:rPr lang="es-ES" altLang="es-ES"/>
              <a:pPr/>
              <a:t>37</a:t>
            </a:fld>
            <a:endParaRPr lang="es-ES" altLang="es-E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29830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068AF-A7CE-428C-9BCF-4FE7AD0CE193}" type="slidenum">
              <a:rPr lang="es-ES" altLang="es-ES"/>
              <a:pPr/>
              <a:t>38</a:t>
            </a:fld>
            <a:endParaRPr lang="es-ES" altLang="es-E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351697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67C4E8-33CF-4818-A202-2618E032E2CA}" type="slidenum">
              <a:rPr lang="es-ES" altLang="es-ES"/>
              <a:pPr/>
              <a:t>39</a:t>
            </a:fld>
            <a:endParaRPr lang="es-ES" altLang="es-E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3058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AABC7-C177-4208-A770-926F432C3F1A}" type="slidenum">
              <a:rPr lang="es-ES" altLang="es-ES"/>
              <a:pPr/>
              <a:t>40</a:t>
            </a:fld>
            <a:endParaRPr lang="es-ES" altLang="es-E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2983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EBCA0C-15A6-41A1-8DBB-27060F7F9321}" type="slidenum">
              <a:rPr lang="es-ES" altLang="es-ES" sz="1200" smtClean="0"/>
              <a:pPr/>
              <a:t>5</a:t>
            </a:fld>
            <a:endParaRPr lang="es-ES" altLang="es-E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82694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B347B6-08F1-4660-979B-0D8E1B34BEE3}" type="slidenum">
              <a:rPr lang="es-ES" altLang="es-ES"/>
              <a:pPr/>
              <a:t>41</a:t>
            </a:fld>
            <a:endParaRPr lang="es-ES" altLang="es-E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11033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6801D-8764-4D7F-B519-9231D9DC9FEE}" type="slidenum">
              <a:rPr lang="es-ES" altLang="es-ES"/>
              <a:pPr/>
              <a:t>42</a:t>
            </a:fld>
            <a:endParaRPr lang="es-ES" altLang="es-E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19299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EABFB-F508-495E-84A2-6DF7D8A76027}" type="slidenum">
              <a:rPr lang="es-ES" altLang="es-ES"/>
              <a:pPr/>
              <a:t>43</a:t>
            </a:fld>
            <a:endParaRPr lang="es-ES" altLang="es-E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891517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AABC7-C177-4208-A770-926F432C3F1A}" type="slidenum">
              <a:rPr lang="es-ES" altLang="es-ES"/>
              <a:pPr/>
              <a:t>44</a:t>
            </a:fld>
            <a:endParaRPr lang="es-ES" altLang="es-E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298307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5422D-9F4B-46D7-A387-C2E9543F0C73}" type="slidenum">
              <a:rPr lang="es-ES" altLang="es-ES"/>
              <a:pPr/>
              <a:t>45</a:t>
            </a:fld>
            <a:endParaRPr lang="es-ES" altLang="es-E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493705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AC85F-D898-479E-B799-D3B9252939BF}" type="slidenum">
              <a:rPr lang="es-ES" altLang="es-ES"/>
              <a:pPr/>
              <a:t>46</a:t>
            </a:fld>
            <a:endParaRPr lang="es-ES" altLang="es-E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174960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AABC7-C177-4208-A770-926F432C3F1A}" type="slidenum">
              <a:rPr lang="es-ES" altLang="es-ES"/>
              <a:pPr/>
              <a:t>47</a:t>
            </a:fld>
            <a:endParaRPr lang="es-ES" altLang="es-E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298307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998FC-F765-4A28-9662-D622199B6FE1}" type="slidenum">
              <a:rPr lang="es-ES" altLang="es-ES"/>
              <a:pPr/>
              <a:t>48</a:t>
            </a:fld>
            <a:endParaRPr lang="es-ES" altLang="es-E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95847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034F1-D6EA-4395-8B13-AF735A5C0B67}" type="slidenum">
              <a:rPr lang="es-ES" altLang="es-ES"/>
              <a:pPr/>
              <a:t>49</a:t>
            </a:fld>
            <a:endParaRPr lang="es-ES" altLang="es-E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895653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49649-C1DE-4E7E-9469-ABFC6EECEA80}" type="slidenum">
              <a:rPr lang="es-ES" altLang="es-ES"/>
              <a:pPr/>
              <a:t>50</a:t>
            </a:fld>
            <a:endParaRPr lang="es-ES" altLang="es-E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215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4E9DDE-4F42-4BD4-93C2-0B404EAB6E24}" type="slidenum">
              <a:rPr lang="es-ES" altLang="es-ES" sz="1200" smtClean="0"/>
              <a:pPr/>
              <a:t>6</a:t>
            </a:fld>
            <a:endParaRPr lang="es-ES" altLang="es-E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252972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47B77-C6FE-48AD-B665-54165961CD38}" type="slidenum">
              <a:rPr lang="es-ES" altLang="es-ES"/>
              <a:pPr/>
              <a:t>51</a:t>
            </a:fld>
            <a:endParaRPr lang="es-ES" altLang="es-E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381057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653CE-66E0-431A-95E1-6255113F4E78}" type="slidenum">
              <a:rPr lang="es-ES" altLang="es-ES"/>
              <a:pPr/>
              <a:t>52</a:t>
            </a:fld>
            <a:endParaRPr lang="es-ES" altLang="es-E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427720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E36E7A-A1F2-4968-8EE1-4D5BD8FDA6B7}" type="slidenum">
              <a:rPr lang="es-ES" altLang="es-ES"/>
              <a:pPr/>
              <a:t>53</a:t>
            </a:fld>
            <a:endParaRPr lang="es-ES" altLang="es-E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848646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104C2-0DE7-46D7-98D8-5EE5D841AF9E}" type="slidenum">
              <a:rPr lang="es-ES" altLang="es-ES"/>
              <a:pPr/>
              <a:t>54</a:t>
            </a:fld>
            <a:endParaRPr lang="es-ES" altLang="es-E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365755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A53746-97A8-4C8F-A02A-41CA031034CA}" type="slidenum">
              <a:rPr lang="es-ES" altLang="es-ES"/>
              <a:pPr/>
              <a:t>55</a:t>
            </a:fld>
            <a:endParaRPr lang="es-ES" altLang="es-E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85694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18809-EE3B-4054-9FF6-0A53A6DFC157}" type="slidenum">
              <a:rPr lang="es-ES" altLang="es-ES"/>
              <a:pPr/>
              <a:t>56</a:t>
            </a:fld>
            <a:endParaRPr lang="es-ES" altLang="es-E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89511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AABC7-C177-4208-A770-926F432C3F1A}" type="slidenum">
              <a:rPr lang="es-ES" altLang="es-ES"/>
              <a:pPr/>
              <a:t>57</a:t>
            </a:fld>
            <a:endParaRPr lang="es-ES" altLang="es-E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869355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C04A-7DD3-4A18-86B5-EC5CE3A3C54E}" type="slidenum">
              <a:rPr lang="es-ES" altLang="es-ES"/>
              <a:pPr/>
              <a:t>58</a:t>
            </a:fld>
            <a:endParaRPr lang="es-ES" altLang="es-E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839160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FC166-9127-4F5F-9776-77F574D5ED36}" type="slidenum">
              <a:rPr lang="es-ES" altLang="es-ES"/>
              <a:pPr/>
              <a:t>59</a:t>
            </a:fld>
            <a:endParaRPr lang="es-ES" altLang="es-E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578643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F9341-0257-4442-8E9A-D3794ECCCEC7}" type="slidenum">
              <a:rPr lang="es-ES" altLang="es-ES"/>
              <a:pPr/>
              <a:t>60</a:t>
            </a:fld>
            <a:endParaRPr lang="es-ES" altLang="es-E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1639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EDF046-66A1-43DD-89C9-3D341D2F6A18}" type="slidenum">
              <a:rPr lang="es-ES" altLang="es-ES" sz="1200" smtClean="0"/>
              <a:pPr/>
              <a:t>7</a:t>
            </a:fld>
            <a:endParaRPr lang="es-ES" altLang="es-E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020878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51ABE-9217-4C90-B72F-20A766B3F7FF}" type="slidenum">
              <a:rPr lang="es-ES" altLang="es-ES"/>
              <a:pPr/>
              <a:t>61</a:t>
            </a:fld>
            <a:endParaRPr lang="es-ES" altLang="es-E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76263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51ABE-9217-4C90-B72F-20A766B3F7FF}" type="slidenum">
              <a:rPr lang="es-ES" altLang="es-ES"/>
              <a:pPr/>
              <a:t>62</a:t>
            </a:fld>
            <a:endParaRPr lang="es-ES" altLang="es-E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76263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AABC7-C177-4208-A770-926F432C3F1A}" type="slidenum">
              <a:rPr lang="es-ES" altLang="es-ES"/>
              <a:pPr/>
              <a:t>63</a:t>
            </a:fld>
            <a:endParaRPr lang="es-ES" altLang="es-E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869355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8B67A-8D95-48E0-B3B6-9D478E78A036}" type="slidenum">
              <a:rPr lang="es-ES" altLang="es-ES"/>
              <a:pPr/>
              <a:t>64</a:t>
            </a:fld>
            <a:endParaRPr lang="es-ES" altLang="es-E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87476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65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372537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AABC7-C177-4208-A770-926F432C3F1A}" type="slidenum">
              <a:rPr lang="es-ES" altLang="es-ES"/>
              <a:pPr/>
              <a:t>66</a:t>
            </a:fld>
            <a:endParaRPr lang="es-ES" altLang="es-E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869355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C63DD-DCF2-4750-849A-DAD8150CD1C2}" type="slidenum">
              <a:rPr lang="es-ES" altLang="es-ES"/>
              <a:pPr/>
              <a:t>67</a:t>
            </a:fld>
            <a:endParaRPr lang="es-ES" altLang="es-E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105516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C4EEC-D738-4EDD-A722-C92FAB4EBEE7}" type="slidenum">
              <a:rPr lang="es-ES" altLang="es-ES"/>
              <a:pPr/>
              <a:t>68</a:t>
            </a:fld>
            <a:endParaRPr lang="es-ES" altLang="es-E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965070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43BF11-9629-471B-8203-EF9FB93F0F23}" type="slidenum">
              <a:rPr lang="es-ES" altLang="es-ES"/>
              <a:pPr/>
              <a:t>69</a:t>
            </a:fld>
            <a:endParaRPr lang="es-ES" altLang="es-E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873637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67CAC-0C55-4CB9-9C55-769AF85C103C}" type="slidenum">
              <a:rPr lang="es-ES" altLang="es-ES"/>
              <a:pPr/>
              <a:t>70</a:t>
            </a:fld>
            <a:endParaRPr lang="es-ES" altLang="es-E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4813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EDF046-66A1-43DD-89C9-3D341D2F6A18}" type="slidenum">
              <a:rPr lang="es-ES" altLang="es-ES" sz="1200" smtClean="0"/>
              <a:pPr/>
              <a:t>8</a:t>
            </a:fld>
            <a:endParaRPr lang="es-ES" altLang="es-E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020878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E895E-C8FA-4D1C-B011-93F2B20DD8BB}" type="slidenum">
              <a:rPr lang="es-ES" altLang="es-ES"/>
              <a:pPr/>
              <a:t>71</a:t>
            </a:fld>
            <a:endParaRPr lang="es-ES" altLang="es-E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375930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72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991252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73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84281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74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540827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75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774977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76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20332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77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784112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78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49560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79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534270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80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411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EDF046-66A1-43DD-89C9-3D341D2F6A18}" type="slidenum">
              <a:rPr lang="es-ES" altLang="es-ES" sz="1200" smtClean="0"/>
              <a:pPr/>
              <a:t>9</a:t>
            </a:fld>
            <a:endParaRPr lang="es-ES" altLang="es-E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020878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81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305362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82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305362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CADB7-0AB2-420D-B5F6-7E72F89FCD8B}" type="slidenum">
              <a:rPr lang="es-ES" altLang="es-ES"/>
              <a:pPr/>
              <a:t>83</a:t>
            </a:fld>
            <a:endParaRPr lang="es-ES" alt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3053627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AABC7-C177-4208-A770-926F432C3F1A}" type="slidenum">
              <a:rPr lang="es-ES" altLang="es-ES"/>
              <a:pPr/>
              <a:t>84</a:t>
            </a:fld>
            <a:endParaRPr lang="es-ES" altLang="es-E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56218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EDF046-66A1-43DD-89C9-3D341D2F6A18}" type="slidenum">
              <a:rPr lang="es-ES" altLang="es-ES" sz="1200" smtClean="0"/>
              <a:pPr/>
              <a:t>10</a:t>
            </a:fld>
            <a:endParaRPr lang="es-ES" altLang="es-E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0208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0C8B1-4744-4E16-A494-5D44AE1CC4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75E70-273A-4137-B577-6F03D4D32E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clipse.org/" TargetMode="External"/><Relationship Id="rId3" Type="http://schemas.openxmlformats.org/officeDocument/2006/relationships/hyperlink" Target="http://www.apache.org/" TargetMode="External"/><Relationship Id="rId7" Type="http://schemas.openxmlformats.org/officeDocument/2006/relationships/hyperlink" Target="https://atom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hpmyadmin.net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www.mysql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php.net/" TargetMode="External"/><Relationship Id="rId9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7554416" cy="990600"/>
          </a:xfrm>
        </p:spPr>
        <p:txBody>
          <a:bodyPr>
            <a:normAutofit lnSpcReduction="10000"/>
          </a:bodyPr>
          <a:lstStyle/>
          <a:p>
            <a:pPr algn="r"/>
            <a:endParaRPr lang="es-ES_tradnl" dirty="0"/>
          </a:p>
          <a:p>
            <a:pPr algn="r"/>
            <a:r>
              <a:rPr lang="es-ES_tradnl" dirty="0"/>
              <a:t>Félix de Pablo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AutoShape 2" descr="https://encrypted-tbn3.gstatic.com/images?q=tbn:ANd9GcQW9XclfGuh7aaC9x_nSuzyofKGvNDzjaDJ7BhrQ1SlTMlb7Fox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 descr="http://4.bp.blogspot.com/-m8jw33eyBww/Tyuu7E7DteI/AAAAAAAAAQM/iuz4lCYOiaU/s1600/PH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1151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37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 dirty="0" err="1"/>
              <a:t>Caracteristicas</a:t>
            </a:r>
            <a:r>
              <a:rPr lang="es-ES_tradnl" altLang="es-ES" sz="4000" dirty="0"/>
              <a:t> PHP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646988" cy="3095625"/>
          </a:xfrm>
        </p:spPr>
        <p:txBody>
          <a:bodyPr/>
          <a:lstStyle/>
          <a:p>
            <a:pPr marL="357188" indent="-357188"/>
            <a:r>
              <a:rPr lang="es-ES" altLang="es-ES" sz="2000" dirty="0"/>
              <a:t>Posee una amplia documentación en su sitio web oficial, entre la cual se destaca que todas las funciones del sistema están explicadas y ejemplificadas en un único archivo de ayuda.</a:t>
            </a:r>
          </a:p>
          <a:p>
            <a:pPr marL="357188" indent="-357188"/>
            <a:r>
              <a:rPr lang="es-ES" altLang="es-ES" sz="2000" dirty="0"/>
              <a:t>Es libre, por lo que se presenta como una alternativa de fácil acceso para todos.</a:t>
            </a:r>
          </a:p>
          <a:p>
            <a:pPr marL="357188" indent="-357188"/>
            <a:r>
              <a:rPr lang="es-ES" altLang="es-ES" sz="2000" dirty="0"/>
              <a:t>Tiene manejo de excepciones </a:t>
            </a:r>
          </a:p>
        </p:txBody>
      </p:sp>
      <p:pic>
        <p:nvPicPr>
          <p:cNvPr id="9221" name="Picture 7" descr="logo-php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2280" y="5373216"/>
            <a:ext cx="1143000" cy="609600"/>
          </a:xfrm>
          <a:noFill/>
        </p:spPr>
      </p:pic>
    </p:spTree>
    <p:extLst>
      <p:ext uri="{BB962C8B-B14F-4D97-AF65-F5344CB8AC3E}">
        <p14:creationId xmlns:p14="http://schemas.microsoft.com/office/powerpoint/2010/main" val="152648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 dirty="0" err="1"/>
              <a:t>Caracteristicas</a:t>
            </a:r>
            <a:r>
              <a:rPr lang="es-ES_tradnl" altLang="es-ES" sz="4000" dirty="0"/>
              <a:t> PHP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646988" cy="3095625"/>
          </a:xfrm>
        </p:spPr>
        <p:txBody>
          <a:bodyPr/>
          <a:lstStyle/>
          <a:p>
            <a:pPr marL="357188" indent="-357188"/>
            <a:r>
              <a:rPr lang="es-ES" altLang="es-ES" sz="2000" dirty="0"/>
              <a:t>No requiere definición de tipos de variables aunque sus variables se pueden evaluar también por el tipo que están manejando en tiempo de ejecución.</a:t>
            </a:r>
          </a:p>
          <a:p>
            <a:pPr marL="357188" indent="-357188"/>
            <a:r>
              <a:rPr lang="es-ES" altLang="es-ES" sz="2000" dirty="0"/>
              <a:t>Debido a su flexibilidad ha tenido una gran acogida como lenguaje base para las aplicaciones WEB de manejo de contenido, y es su uso principal. </a:t>
            </a:r>
          </a:p>
          <a:p>
            <a:pPr marL="357188" indent="-357188"/>
            <a:r>
              <a:rPr lang="es-ES" altLang="es-ES" sz="2000" dirty="0"/>
              <a:t>Se adapta con facilidad a patrones de diseño web como el MVC</a:t>
            </a:r>
            <a:endParaRPr lang="es-ES_tradnl" altLang="es-ES" sz="2000" dirty="0"/>
          </a:p>
        </p:txBody>
      </p:sp>
      <p:pic>
        <p:nvPicPr>
          <p:cNvPr id="9221" name="Picture 7" descr="logo-php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2280" y="5373216"/>
            <a:ext cx="1143000" cy="609600"/>
          </a:xfrm>
          <a:noFill/>
        </p:spPr>
      </p:pic>
    </p:spTree>
    <p:extLst>
      <p:ext uri="{BB962C8B-B14F-4D97-AF65-F5344CB8AC3E}">
        <p14:creationId xmlns:p14="http://schemas.microsoft.com/office/powerpoint/2010/main" val="43980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s-ES_tradnl" altLang="es-ES" sz="4000"/>
              <a:t>Instalación de Apache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215188" cy="1447800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/>
              <a:t>Instalación y configuración de Apache</a:t>
            </a:r>
            <a:endParaRPr lang="es-ES_tradnl" altLang="es-ES" sz="200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/>
              <a:t>Pasos:</a:t>
            </a:r>
          </a:p>
          <a:p>
            <a:pPr marL="1789113" lvl="2" indent="-360363">
              <a:lnSpc>
                <a:spcPct val="80000"/>
              </a:lnSpc>
            </a:pPr>
            <a:r>
              <a:rPr lang="es-ES_tradnl" altLang="es-ES" sz="1600"/>
              <a:t>Descargar</a:t>
            </a:r>
          </a:p>
          <a:p>
            <a:pPr marL="1789113" lvl="2" indent="-360363">
              <a:lnSpc>
                <a:spcPct val="80000"/>
              </a:lnSpc>
            </a:pPr>
            <a:r>
              <a:rPr lang="es-ES_tradnl" altLang="es-ES" sz="1600"/>
              <a:t>Instalar</a:t>
            </a:r>
          </a:p>
          <a:p>
            <a:pPr marL="1789113" lvl="2" indent="-360363">
              <a:lnSpc>
                <a:spcPct val="80000"/>
              </a:lnSpc>
            </a:pPr>
            <a:r>
              <a:rPr lang="es-ES_tradnl" altLang="es-ES" sz="1600"/>
              <a:t>Probar</a:t>
            </a:r>
          </a:p>
        </p:txBody>
      </p:sp>
      <p:pic>
        <p:nvPicPr>
          <p:cNvPr id="10244" name="Picture 6" descr="logo-apach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6219825"/>
            <a:ext cx="2466975" cy="304800"/>
          </a:xfrm>
          <a:noFill/>
        </p:spPr>
      </p:pic>
    </p:spTree>
    <p:extLst>
      <p:ext uri="{BB962C8B-B14F-4D97-AF65-F5344CB8AC3E}">
        <p14:creationId xmlns:p14="http://schemas.microsoft.com/office/powerpoint/2010/main" val="119588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s-ES_tradnl" altLang="es-ES" sz="4000"/>
              <a:t>Instalación de Apache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646988" cy="1800225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Instalación y configuración de Apache. 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1: descargar</a:t>
            </a: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Conectar a </a:t>
            </a:r>
            <a:r>
              <a:rPr lang="es-ES_tradnl" altLang="es-ES" sz="1800" dirty="0">
                <a:hlinkClick r:id="rId3"/>
              </a:rPr>
              <a:t>www.apache.org</a:t>
            </a:r>
            <a:r>
              <a:rPr lang="es-ES_tradnl" altLang="es-ES" sz="1800" dirty="0"/>
              <a:t> 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Seleccionar HTTP Server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Elegir la versión estable más reciente</a:t>
            </a:r>
            <a:endParaRPr lang="es-ES_tradnl" altLang="es-ES" sz="16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Descargar a una carpeta temporal</a:t>
            </a:r>
          </a:p>
        </p:txBody>
      </p:sp>
      <p:pic>
        <p:nvPicPr>
          <p:cNvPr id="11268" name="Picture 6" descr="logo-apach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6219825"/>
            <a:ext cx="2466975" cy="304800"/>
          </a:xfrm>
          <a:noFill/>
        </p:spPr>
      </p:pic>
    </p:spTree>
    <p:extLst>
      <p:ext uri="{BB962C8B-B14F-4D97-AF65-F5344CB8AC3E}">
        <p14:creationId xmlns:p14="http://schemas.microsoft.com/office/powerpoint/2010/main" val="225379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s-ES_tradnl" altLang="es-ES" sz="4000"/>
              <a:t>Instalación de Apache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813675" cy="3011487"/>
          </a:xfrm>
        </p:spPr>
        <p:txBody>
          <a:bodyPr/>
          <a:lstStyle/>
          <a:p>
            <a:pPr marL="357188" indent="-357188" defTabSz="695325">
              <a:lnSpc>
                <a:spcPct val="80000"/>
              </a:lnSpc>
            </a:pPr>
            <a:r>
              <a:rPr lang="es-ES_tradnl" altLang="es-ES" sz="2000" b="1" dirty="0"/>
              <a:t>Instalación y configuración de Apache. </a:t>
            </a:r>
          </a:p>
          <a:p>
            <a:pPr marL="357188" indent="-357188" defTabSz="695325">
              <a:lnSpc>
                <a:spcPct val="80000"/>
              </a:lnSpc>
            </a:pPr>
            <a:r>
              <a:rPr lang="es-ES_tradnl" altLang="es-ES" sz="2000" b="1" dirty="0"/>
              <a:t>2: instalar</a:t>
            </a:r>
            <a:endParaRPr lang="es-ES_tradnl" altLang="es-ES" sz="2000" dirty="0"/>
          </a:p>
          <a:p>
            <a:pPr marL="1073150" lvl="1" indent="-436563" defTabSz="695325">
              <a:lnSpc>
                <a:spcPct val="80000"/>
              </a:lnSpc>
            </a:pPr>
            <a:r>
              <a:rPr lang="es-ES_tradnl" altLang="es-ES" sz="1800" dirty="0"/>
              <a:t>Ejecutar el archivo bajado y seguir las instrucciones</a:t>
            </a:r>
          </a:p>
          <a:p>
            <a:pPr marL="1073150" lvl="1" indent="-436563" defTabSz="695325">
              <a:lnSpc>
                <a:spcPct val="80000"/>
              </a:lnSpc>
            </a:pPr>
            <a:r>
              <a:rPr lang="es-ES_tradnl" altLang="es-ES" sz="1800" dirty="0"/>
              <a:t>Introducir la información requerida:</a:t>
            </a:r>
          </a:p>
          <a:p>
            <a:pPr marL="1789113" lvl="2" indent="-357188" defTabSz="695325">
              <a:lnSpc>
                <a:spcPct val="80000"/>
              </a:lnSpc>
            </a:pPr>
            <a:r>
              <a:rPr lang="es-ES_tradnl" altLang="es-ES" sz="1600" dirty="0"/>
              <a:t>Network </a:t>
            </a:r>
            <a:r>
              <a:rPr lang="es-ES_tradnl" altLang="es-ES" sz="1600" dirty="0" err="1"/>
              <a:t>Domain</a:t>
            </a:r>
            <a:r>
              <a:rPr lang="es-ES_tradnl" altLang="es-ES" sz="1600" dirty="0"/>
              <a:t>: </a:t>
            </a:r>
            <a:r>
              <a:rPr lang="es-ES_tradnl" altLang="es-ES" sz="1600" dirty="0" err="1"/>
              <a:t>localhost</a:t>
            </a:r>
            <a:endParaRPr lang="es-ES_tradnl" altLang="es-ES" sz="1600" dirty="0"/>
          </a:p>
          <a:p>
            <a:pPr marL="1789113" lvl="2" indent="-357188" defTabSz="695325">
              <a:lnSpc>
                <a:spcPct val="80000"/>
              </a:lnSpc>
            </a:pPr>
            <a:r>
              <a:rPr lang="es-ES_tradnl" altLang="es-ES" sz="1600" dirty="0"/>
              <a:t>Server </a:t>
            </a:r>
            <a:r>
              <a:rPr lang="es-ES_tradnl" altLang="es-ES" sz="1600" dirty="0" err="1"/>
              <a:t>name</a:t>
            </a:r>
            <a:r>
              <a:rPr lang="es-ES_tradnl" altLang="es-ES" sz="1600" dirty="0"/>
              <a:t>: </a:t>
            </a:r>
            <a:r>
              <a:rPr lang="es-ES_tradnl" altLang="es-ES" sz="1600" dirty="0" err="1"/>
              <a:t>localhost</a:t>
            </a:r>
            <a:endParaRPr lang="es-ES_tradnl" altLang="es-ES" sz="1600" dirty="0"/>
          </a:p>
          <a:p>
            <a:pPr marL="1789113" lvl="2" indent="-357188" defTabSz="695325">
              <a:lnSpc>
                <a:spcPct val="80000"/>
              </a:lnSpc>
            </a:pPr>
            <a:r>
              <a:rPr lang="es-ES_tradnl" altLang="es-ES" sz="1600" dirty="0" err="1"/>
              <a:t>Administrator’s</a:t>
            </a:r>
            <a:r>
              <a:rPr lang="es-ES_tradnl" altLang="es-ES" sz="1600" dirty="0"/>
              <a:t> Email </a:t>
            </a:r>
            <a:r>
              <a:rPr lang="es-ES_tradnl" altLang="es-ES" sz="1600" dirty="0" err="1"/>
              <a:t>Address</a:t>
            </a:r>
            <a:r>
              <a:rPr lang="es-ES_tradnl" altLang="es-ES" sz="1600" dirty="0"/>
              <a:t>: </a:t>
            </a:r>
            <a:r>
              <a:rPr lang="es-ES_tradnl" altLang="es-ES" sz="1600" dirty="0" err="1"/>
              <a:t>webmaster@localhost</a:t>
            </a:r>
            <a:endParaRPr lang="es-ES_tradnl" altLang="es-ES" sz="1600" dirty="0"/>
          </a:p>
          <a:p>
            <a:pPr marL="1073150" lvl="1" indent="-436563" defTabSz="695325">
              <a:lnSpc>
                <a:spcPct val="80000"/>
              </a:lnSpc>
            </a:pPr>
            <a:r>
              <a:rPr lang="es-ES_tradnl" altLang="es-ES" sz="1800" dirty="0"/>
              <a:t>Instalar como servicio</a:t>
            </a:r>
          </a:p>
          <a:p>
            <a:pPr marL="1073150" lvl="1" indent="-436563" defTabSz="695325">
              <a:lnSpc>
                <a:spcPct val="80000"/>
              </a:lnSpc>
            </a:pPr>
            <a:r>
              <a:rPr lang="es-ES_tradnl" altLang="es-ES" sz="1800" dirty="0"/>
              <a:t>Seleccionar instalación típica e instalar en la carpeta por defecto</a:t>
            </a:r>
          </a:p>
          <a:p>
            <a:pPr marL="1073150" lvl="1" indent="-436563" defTabSz="695325">
              <a:lnSpc>
                <a:spcPct val="80000"/>
              </a:lnSpc>
            </a:pPr>
            <a:r>
              <a:rPr lang="es-ES" altLang="es-ES" sz="1800" dirty="0"/>
              <a:t>Se crea el grupo de programas Apache HTTP Server 2.2 y la carpeta C:\Archivos de programa</a:t>
            </a:r>
            <a:r>
              <a:rPr lang="es-ES_tradnl" altLang="es-ES" sz="1800" dirty="0"/>
              <a:t>\Apache Software </a:t>
            </a:r>
            <a:r>
              <a:rPr lang="es-ES_tradnl" altLang="es-ES" sz="1800" dirty="0" err="1"/>
              <a:t>Foundation</a:t>
            </a:r>
            <a:r>
              <a:rPr lang="es-ES_tradnl" altLang="es-ES" sz="1800" dirty="0"/>
              <a:t>\Apache2.2</a:t>
            </a:r>
            <a:endParaRPr lang="es-ES" altLang="es-ES" sz="1800" dirty="0"/>
          </a:p>
        </p:txBody>
      </p:sp>
      <p:pic>
        <p:nvPicPr>
          <p:cNvPr id="12292" name="Picture 4" descr="logo-apach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6219825"/>
            <a:ext cx="2466975" cy="304800"/>
          </a:xfrm>
          <a:noFill/>
        </p:spPr>
      </p:pic>
    </p:spTree>
    <p:extLst>
      <p:ext uri="{BB962C8B-B14F-4D97-AF65-F5344CB8AC3E}">
        <p14:creationId xmlns:p14="http://schemas.microsoft.com/office/powerpoint/2010/main" val="1135885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s-ES_tradnl" altLang="es-ES" sz="4000"/>
              <a:t>Instalación de Apache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813675" cy="2082800"/>
          </a:xfrm>
        </p:spPr>
        <p:txBody>
          <a:bodyPr>
            <a:normAutofit lnSpcReduction="10000"/>
          </a:bodyPr>
          <a:lstStyle/>
          <a:p>
            <a:pPr marL="357188" indent="-357188" defTabSz="695325">
              <a:lnSpc>
                <a:spcPct val="80000"/>
              </a:lnSpc>
            </a:pPr>
            <a:r>
              <a:rPr lang="es-ES_tradnl" altLang="es-ES" sz="2000" b="1" dirty="0"/>
              <a:t>Instalación y configuración de Apache. </a:t>
            </a:r>
          </a:p>
          <a:p>
            <a:pPr marL="357188" indent="-357188" defTabSz="695325">
              <a:lnSpc>
                <a:spcPct val="80000"/>
              </a:lnSpc>
            </a:pPr>
            <a:r>
              <a:rPr lang="es-ES_tradnl" altLang="es-ES" sz="2000" b="1" dirty="0"/>
              <a:t>3: probar</a:t>
            </a:r>
            <a:endParaRPr lang="es-ES_tradnl" altLang="es-ES" sz="2000" dirty="0"/>
          </a:p>
          <a:p>
            <a:pPr marL="1073150" lvl="1" indent="-436563" defTabSz="695325">
              <a:lnSpc>
                <a:spcPct val="80000"/>
              </a:lnSpc>
            </a:pPr>
            <a:r>
              <a:rPr lang="es-ES_tradnl" altLang="es-ES" sz="1800" dirty="0"/>
              <a:t>Arrancar el servidor:</a:t>
            </a:r>
          </a:p>
          <a:p>
            <a:pPr marL="1789113" lvl="2" indent="-357188" defTabSz="695325">
              <a:lnSpc>
                <a:spcPct val="80000"/>
              </a:lnSpc>
            </a:pPr>
            <a:r>
              <a:rPr lang="es-ES_tradnl" altLang="es-ES" sz="1600" dirty="0"/>
              <a:t>Inicio &gt; Programas &gt; Apache HTTP Server 2.2 &gt; Control Apache Server &gt; </a:t>
            </a:r>
            <a:r>
              <a:rPr lang="es-ES_tradnl" altLang="es-ES" sz="1600" dirty="0" err="1"/>
              <a:t>Start</a:t>
            </a:r>
            <a:endParaRPr lang="es-ES_tradnl" altLang="es-ES" sz="1600" dirty="0"/>
          </a:p>
          <a:p>
            <a:pPr marL="1073150" lvl="1" indent="-436563" defTabSz="695325">
              <a:lnSpc>
                <a:spcPct val="80000"/>
              </a:lnSpc>
            </a:pPr>
            <a:r>
              <a:rPr lang="es-ES_tradnl" altLang="es-ES" sz="1800" dirty="0"/>
              <a:t>Ejecutar el navegador y cargar http://localhost/</a:t>
            </a:r>
          </a:p>
          <a:p>
            <a:pPr marL="1073150" lvl="1" indent="-436563" defTabSz="695325">
              <a:lnSpc>
                <a:spcPct val="80000"/>
              </a:lnSpc>
            </a:pPr>
            <a:r>
              <a:rPr lang="es-ES_tradnl" altLang="es-ES" sz="1800" dirty="0"/>
              <a:t>Si sale la página de inicio del servidor, la instalación habrá sido correcta</a:t>
            </a:r>
          </a:p>
        </p:txBody>
      </p:sp>
      <p:pic>
        <p:nvPicPr>
          <p:cNvPr id="13316" name="Picture 4" descr="logo-apach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6219825"/>
            <a:ext cx="2466975" cy="304800"/>
          </a:xfrm>
          <a:noFill/>
        </p:spPr>
      </p:pic>
    </p:spTree>
    <p:extLst>
      <p:ext uri="{BB962C8B-B14F-4D97-AF65-F5344CB8AC3E}">
        <p14:creationId xmlns:p14="http://schemas.microsoft.com/office/powerpoint/2010/main" val="166663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s-ES_tradnl" altLang="es-ES" sz="4000"/>
              <a:t>Instalación de PHP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6999288" cy="1879600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/>
              <a:t>Instalación y configuración de PHP</a:t>
            </a:r>
            <a:endParaRPr lang="es-ES_tradnl" altLang="es-ES" sz="200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/>
              <a:t>Pasos:</a:t>
            </a:r>
          </a:p>
          <a:p>
            <a:pPr marL="1789113" lvl="2" indent="-357188">
              <a:lnSpc>
                <a:spcPct val="80000"/>
              </a:lnSpc>
            </a:pPr>
            <a:r>
              <a:rPr lang="es-ES_tradnl" altLang="es-ES" sz="1600"/>
              <a:t>Descargar</a:t>
            </a:r>
          </a:p>
          <a:p>
            <a:pPr marL="1789113" lvl="2" indent="-357188">
              <a:lnSpc>
                <a:spcPct val="80000"/>
              </a:lnSpc>
            </a:pPr>
            <a:r>
              <a:rPr lang="es-ES_tradnl" altLang="es-ES" sz="1600"/>
              <a:t>Descomprimir</a:t>
            </a:r>
          </a:p>
          <a:p>
            <a:pPr marL="1789113" lvl="2" indent="-357188">
              <a:lnSpc>
                <a:spcPct val="80000"/>
              </a:lnSpc>
            </a:pPr>
            <a:r>
              <a:rPr lang="es-ES_tradnl" altLang="es-ES" sz="1600"/>
              <a:t>Configurar</a:t>
            </a:r>
          </a:p>
          <a:p>
            <a:pPr marL="1789113" lvl="2" indent="-357188">
              <a:lnSpc>
                <a:spcPct val="80000"/>
              </a:lnSpc>
            </a:pPr>
            <a:r>
              <a:rPr lang="es-ES_tradnl" altLang="es-ES" sz="1600"/>
              <a:t>Probar</a:t>
            </a:r>
          </a:p>
        </p:txBody>
      </p:sp>
      <p:pic>
        <p:nvPicPr>
          <p:cNvPr id="14340" name="Picture 4" descr="logo-ph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51725" y="6021388"/>
            <a:ext cx="1143000" cy="609600"/>
          </a:xfrm>
          <a:noFill/>
        </p:spPr>
      </p:pic>
    </p:spTree>
    <p:extLst>
      <p:ext uri="{BB962C8B-B14F-4D97-AF65-F5344CB8AC3E}">
        <p14:creationId xmlns:p14="http://schemas.microsoft.com/office/powerpoint/2010/main" val="151787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s-ES_tradnl" altLang="es-ES" sz="4000"/>
              <a:t>Instalación de PHP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502525" cy="2303958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Instalación y configuración de PHP. 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1: descargar</a:t>
            </a: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Conectar a </a:t>
            </a:r>
            <a:r>
              <a:rPr lang="es-ES_tradnl" altLang="es-ES" sz="1800" dirty="0">
                <a:hlinkClick r:id="rId3"/>
              </a:rPr>
              <a:t>www.php.net</a:t>
            </a:r>
            <a:r>
              <a:rPr lang="es-ES_tradnl" altLang="es-ES" sz="1800" dirty="0"/>
              <a:t> 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Seleccionar </a:t>
            </a:r>
            <a:r>
              <a:rPr lang="es-ES_tradnl" altLang="es-ES" sz="1800" i="1" dirty="0" err="1"/>
              <a:t>downloads</a:t>
            </a:r>
            <a:r>
              <a:rPr lang="es-ES_tradnl" altLang="es-ES" sz="1800" dirty="0"/>
              <a:t>, </a:t>
            </a:r>
            <a:r>
              <a:rPr lang="es-ES_tradnl" altLang="es-ES" sz="1800" i="1" dirty="0" err="1"/>
              <a:t>windows</a:t>
            </a:r>
            <a:r>
              <a:rPr lang="es-ES_tradnl" altLang="es-ES" sz="1800" i="1" dirty="0"/>
              <a:t> </a:t>
            </a:r>
            <a:r>
              <a:rPr lang="es-ES_tradnl" altLang="es-ES" sz="1800" i="1" dirty="0" err="1"/>
              <a:t>binaries</a:t>
            </a:r>
            <a:endParaRPr lang="es-ES_tradnl" altLang="es-ES" sz="1800" i="1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Elegir la versión estable actual de PHP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Elegir un </a:t>
            </a:r>
            <a:r>
              <a:rPr lang="es-ES_tradnl" altLang="es-ES" sz="1800" i="1" dirty="0" err="1"/>
              <a:t>mirror</a:t>
            </a:r>
            <a:r>
              <a:rPr lang="es-ES_tradnl" altLang="es-ES" sz="1800" dirty="0"/>
              <a:t> (España: </a:t>
            </a:r>
            <a:r>
              <a:rPr lang="es-ES_tradnl" altLang="es-ES" sz="1800" dirty="0" err="1"/>
              <a:t>rediris</a:t>
            </a:r>
            <a:r>
              <a:rPr lang="es-ES_tradnl" altLang="es-ES" sz="1800" dirty="0"/>
              <a:t>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Descargar a una carpeta temporal</a:t>
            </a:r>
          </a:p>
        </p:txBody>
      </p:sp>
      <p:pic>
        <p:nvPicPr>
          <p:cNvPr id="15364" name="Picture 4" descr="logo-php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51725" y="6021388"/>
            <a:ext cx="1143000" cy="609600"/>
          </a:xfrm>
          <a:noFill/>
        </p:spPr>
      </p:pic>
    </p:spTree>
    <p:extLst>
      <p:ext uri="{BB962C8B-B14F-4D97-AF65-F5344CB8AC3E}">
        <p14:creationId xmlns:p14="http://schemas.microsoft.com/office/powerpoint/2010/main" val="90700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s-ES_tradnl" altLang="es-ES" sz="4000"/>
              <a:t>Instalación de PHP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359650" cy="1007814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Instalación y configuración de PHP. 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2: descomprimir</a:t>
            </a: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</a:pPr>
            <a:r>
              <a:rPr lang="es-ES" altLang="es-ES" sz="1800" dirty="0"/>
              <a:t>Extraer en la carpeta c:\php</a:t>
            </a:r>
          </a:p>
        </p:txBody>
      </p:sp>
      <p:pic>
        <p:nvPicPr>
          <p:cNvPr id="16388" name="Picture 4" descr="logo-ph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51725" y="6021388"/>
            <a:ext cx="1143000" cy="609600"/>
          </a:xfrm>
          <a:noFill/>
        </p:spPr>
      </p:pic>
    </p:spTree>
    <p:extLst>
      <p:ext uri="{BB962C8B-B14F-4D97-AF65-F5344CB8AC3E}">
        <p14:creationId xmlns:p14="http://schemas.microsoft.com/office/powerpoint/2010/main" val="59717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s-ES_tradnl" altLang="es-ES" sz="4000"/>
              <a:t>Instalación de PHP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600200"/>
            <a:ext cx="7777163" cy="375761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Instalación y configuración de PHP. 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3: configurar</a:t>
            </a: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Seguir las instrucciones del archivo install.txt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Copiar el archivo de configuración php.ini-</a:t>
            </a:r>
            <a:r>
              <a:rPr lang="es-ES_tradnl" altLang="es-ES" sz="1800" dirty="0" err="1"/>
              <a:t>recommended</a:t>
            </a:r>
            <a:r>
              <a:rPr lang="es-ES_tradnl" altLang="es-ES" sz="1800" dirty="0"/>
              <a:t> como php.ini en la carpeta del sistema (habitualmente c:\windows)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Editarlo y cambiar lo siguiente:</a:t>
            </a:r>
          </a:p>
          <a:p>
            <a:pPr marL="1789113" lvl="2" indent="-360363">
              <a:lnSpc>
                <a:spcPct val="80000"/>
              </a:lnSpc>
            </a:pPr>
            <a:r>
              <a:rPr lang="es-ES_tradnl" altLang="es-ES" sz="1600" dirty="0" err="1">
                <a:latin typeface="Courier New" pitchFamily="49" charset="0"/>
              </a:rPr>
              <a:t>doc_root</a:t>
            </a:r>
            <a:r>
              <a:rPr lang="es-ES_tradnl" altLang="es-ES" sz="1600" dirty="0">
                <a:latin typeface="Courier New" pitchFamily="49" charset="0"/>
              </a:rPr>
              <a:t> = c:\Archivos de programa\Apache Software </a:t>
            </a:r>
            <a:r>
              <a:rPr lang="es-ES_tradnl" altLang="es-ES" sz="1600" dirty="0" err="1">
                <a:latin typeface="Courier New" pitchFamily="49" charset="0"/>
              </a:rPr>
              <a:t>Foundation</a:t>
            </a:r>
            <a:r>
              <a:rPr lang="es-ES_tradnl" altLang="es-ES" sz="1600" dirty="0">
                <a:latin typeface="Courier New" pitchFamily="49" charset="0"/>
              </a:rPr>
              <a:t>\Apache2.2\</a:t>
            </a:r>
            <a:r>
              <a:rPr lang="es-ES_tradnl" altLang="es-ES" sz="1600" dirty="0" err="1">
                <a:latin typeface="Courier New" pitchFamily="49" charset="0"/>
              </a:rPr>
              <a:t>htdocs</a:t>
            </a:r>
            <a:endParaRPr lang="es-ES_tradnl" altLang="es-ES" sz="1600" dirty="0">
              <a:latin typeface="Courier New" pitchFamily="49" charset="0"/>
            </a:endParaRPr>
          </a:p>
          <a:p>
            <a:pPr marL="1789113" lvl="2" indent="-360363">
              <a:lnSpc>
                <a:spcPct val="80000"/>
              </a:lnSpc>
            </a:pPr>
            <a:r>
              <a:rPr lang="es-ES_tradnl" altLang="es-ES" sz="1600" dirty="0" err="1">
                <a:latin typeface="Courier New" pitchFamily="49" charset="0"/>
              </a:rPr>
              <a:t>extension_dir</a:t>
            </a:r>
            <a:r>
              <a:rPr lang="es-ES_tradnl" altLang="es-ES" sz="1600" dirty="0">
                <a:latin typeface="Courier New" pitchFamily="49" charset="0"/>
              </a:rPr>
              <a:t> = c:\php\ext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Editar </a:t>
            </a:r>
            <a:r>
              <a:rPr lang="es-ES_tradnl" altLang="es-ES" sz="1800" dirty="0" err="1"/>
              <a:t>httpd.conf</a:t>
            </a:r>
            <a:r>
              <a:rPr lang="es-ES_tradnl" altLang="es-ES" sz="1800" dirty="0"/>
              <a:t> y añadir las líneas siguientes:</a:t>
            </a:r>
          </a:p>
          <a:p>
            <a:pPr marL="1789113" lvl="2" indent="-360363">
              <a:lnSpc>
                <a:spcPct val="80000"/>
              </a:lnSpc>
            </a:pPr>
            <a:r>
              <a:rPr lang="es-ES_tradnl" altLang="es-ES" sz="1600" dirty="0" err="1">
                <a:latin typeface="Courier New" pitchFamily="49" charset="0"/>
              </a:rPr>
              <a:t>LoadModule</a:t>
            </a:r>
            <a:r>
              <a:rPr lang="es-ES_tradnl" altLang="es-ES" sz="1600" dirty="0">
                <a:latin typeface="Courier New" pitchFamily="49" charset="0"/>
              </a:rPr>
              <a:t> php5_module c:/php/php5apache2.dll</a:t>
            </a:r>
          </a:p>
          <a:p>
            <a:pPr marL="1789113" lvl="2" indent="-360363">
              <a:lnSpc>
                <a:spcPct val="80000"/>
              </a:lnSpc>
            </a:pPr>
            <a:r>
              <a:rPr lang="es-ES_tradnl" altLang="es-ES" sz="1600" dirty="0" err="1">
                <a:latin typeface="Courier New" pitchFamily="49" charset="0"/>
              </a:rPr>
              <a:t>AddType</a:t>
            </a:r>
            <a:r>
              <a:rPr lang="es-ES_tradnl" altLang="es-ES" sz="1600" dirty="0">
                <a:latin typeface="Courier New" pitchFamily="49" charset="0"/>
              </a:rPr>
              <a:t> </a:t>
            </a:r>
            <a:r>
              <a:rPr lang="es-ES_tradnl" altLang="es-ES" sz="1600" dirty="0" err="1">
                <a:latin typeface="Courier New" pitchFamily="49" charset="0"/>
              </a:rPr>
              <a:t>application</a:t>
            </a:r>
            <a:r>
              <a:rPr lang="es-ES_tradnl" altLang="es-ES" sz="1600" dirty="0">
                <a:latin typeface="Courier New" pitchFamily="49" charset="0"/>
              </a:rPr>
              <a:t>/x-</a:t>
            </a:r>
            <a:r>
              <a:rPr lang="es-ES_tradnl" altLang="es-ES" sz="1600" dirty="0" err="1">
                <a:latin typeface="Courier New" pitchFamily="49" charset="0"/>
              </a:rPr>
              <a:t>httpd</a:t>
            </a:r>
            <a:r>
              <a:rPr lang="es-ES_tradnl" altLang="es-ES" sz="1600" dirty="0">
                <a:latin typeface="Courier New" pitchFamily="49" charset="0"/>
              </a:rPr>
              <a:t>-</a:t>
            </a:r>
            <a:r>
              <a:rPr lang="es-ES_tradnl" altLang="es-ES" sz="1600" dirty="0" err="1">
                <a:latin typeface="Courier New" pitchFamily="49" charset="0"/>
              </a:rPr>
              <a:t>php</a:t>
            </a:r>
            <a:r>
              <a:rPr lang="es-ES_tradnl" altLang="es-ES" sz="1600" dirty="0">
                <a:latin typeface="Courier New" pitchFamily="49" charset="0"/>
              </a:rPr>
              <a:t> .</a:t>
            </a:r>
            <a:r>
              <a:rPr lang="es-ES_tradnl" altLang="es-ES" sz="1600" dirty="0" err="1">
                <a:latin typeface="Courier New" pitchFamily="49" charset="0"/>
              </a:rPr>
              <a:t>php</a:t>
            </a:r>
            <a:endParaRPr lang="es-ES_tradnl" altLang="es-ES" sz="1600" dirty="0">
              <a:latin typeface="Courier New" pitchFamily="49" charset="0"/>
            </a:endParaRPr>
          </a:p>
          <a:p>
            <a:pPr marL="1789113" lvl="2" indent="-360363">
              <a:lnSpc>
                <a:spcPct val="80000"/>
              </a:lnSpc>
            </a:pPr>
            <a:r>
              <a:rPr lang="es-ES_tradnl" altLang="es-ES" sz="1600" dirty="0" err="1">
                <a:latin typeface="Courier New" pitchFamily="49" charset="0"/>
              </a:rPr>
              <a:t>DirectoryIndex</a:t>
            </a:r>
            <a:r>
              <a:rPr lang="es-ES_tradnl" altLang="es-ES" sz="1600" dirty="0">
                <a:latin typeface="Courier New" pitchFamily="49" charset="0"/>
              </a:rPr>
              <a:t> index.html </a:t>
            </a:r>
            <a:r>
              <a:rPr lang="es-ES_tradnl" altLang="es-ES" sz="1600" b="1" dirty="0" err="1">
                <a:latin typeface="Courier New" pitchFamily="49" charset="0"/>
              </a:rPr>
              <a:t>index.php</a:t>
            </a:r>
            <a:r>
              <a:rPr lang="es-ES_tradnl" altLang="es-ES" sz="1600" dirty="0">
                <a:latin typeface="Courier New" pitchFamily="49" charset="0"/>
              </a:rPr>
              <a:t> 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Reiniciar Apache</a:t>
            </a:r>
          </a:p>
        </p:txBody>
      </p:sp>
      <p:pic>
        <p:nvPicPr>
          <p:cNvPr id="17412" name="Picture 4" descr="logo-ph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51725" y="6021388"/>
            <a:ext cx="1143000" cy="609600"/>
          </a:xfrm>
          <a:noFill/>
        </p:spPr>
      </p:pic>
    </p:spTree>
    <p:extLst>
      <p:ext uri="{BB962C8B-B14F-4D97-AF65-F5344CB8AC3E}">
        <p14:creationId xmlns:p14="http://schemas.microsoft.com/office/powerpoint/2010/main" val="144571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 dirty="0"/>
              <a:t>Introducción, </a:t>
            </a:r>
            <a:r>
              <a:rPr lang="es-ES_tradnl" altLang="es-ES" sz="4000" dirty="0" err="1"/>
              <a:t>caracteristicas</a:t>
            </a:r>
            <a:r>
              <a:rPr lang="es-ES_tradnl" altLang="es-ES" sz="4000" dirty="0"/>
              <a:t> e instalación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1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s-ES_tradnl" altLang="es-ES" sz="4000"/>
              <a:t>Instalación de PHP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575550" cy="1871910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Instalación y configuración de PHP. 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4: probar</a:t>
            </a:r>
            <a:endParaRPr lang="es-ES_tradnl" altLang="es-ES" sz="2000" dirty="0"/>
          </a:p>
          <a:p>
            <a:pPr marL="1069975" lvl="1" indent="-354013">
              <a:lnSpc>
                <a:spcPct val="80000"/>
              </a:lnSpc>
            </a:pPr>
            <a:r>
              <a:rPr lang="es-ES_tradnl" altLang="es-ES" sz="1800" dirty="0"/>
              <a:t>Crear una página PHP de prueba y cargarla con el navegador </a:t>
            </a:r>
          </a:p>
          <a:p>
            <a:pPr marL="1069975" lvl="1" indent="-354013">
              <a:lnSpc>
                <a:spcPct val="80000"/>
              </a:lnSpc>
            </a:pPr>
            <a:r>
              <a:rPr lang="es-ES_tradnl" altLang="es-ES" sz="1800" dirty="0"/>
              <a:t>Ejemplo: </a:t>
            </a:r>
            <a:r>
              <a:rPr lang="es-ES_tradnl" altLang="es-ES" sz="1800" dirty="0" err="1"/>
              <a:t>prueba.php</a:t>
            </a:r>
            <a:r>
              <a:rPr lang="es-ES_tradnl" altLang="es-ES" sz="1800" dirty="0"/>
              <a:t> en c:\Archivos de programa\Apache Software </a:t>
            </a:r>
            <a:r>
              <a:rPr lang="es-ES_tradnl" altLang="es-ES" sz="1800" dirty="0" err="1"/>
              <a:t>Foundation</a:t>
            </a:r>
            <a:r>
              <a:rPr lang="es-ES_tradnl" altLang="es-ES" sz="1800" dirty="0"/>
              <a:t>\Apache2.2\</a:t>
            </a:r>
            <a:r>
              <a:rPr lang="es-ES_tradnl" altLang="es-ES" sz="1800" dirty="0" err="1"/>
              <a:t>htdocs</a:t>
            </a:r>
            <a:endParaRPr lang="es-ES_tradnl" altLang="es-ES" sz="1800" dirty="0"/>
          </a:p>
          <a:p>
            <a:pPr marL="1069975" lvl="1" indent="-354013">
              <a:lnSpc>
                <a:spcPct val="80000"/>
              </a:lnSpc>
            </a:pPr>
            <a:r>
              <a:rPr lang="es-ES_tradnl" altLang="es-ES" sz="1800" dirty="0"/>
              <a:t>Ejecutar el navegador y teclear la URL http://localhost/prueba.php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360251" y="4147949"/>
            <a:ext cx="4824412" cy="1190625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altLang="es-ES">
                <a:latin typeface="Courier New" pitchFamily="49" charset="0"/>
              </a:rPr>
              <a:t>&lt;?PHP</a:t>
            </a:r>
          </a:p>
          <a:p>
            <a:r>
              <a:rPr lang="es-ES_tradnl" altLang="es-ES">
                <a:latin typeface="Courier New" pitchFamily="49" charset="0"/>
              </a:rPr>
              <a:t>   phpinfo();</a:t>
            </a:r>
          </a:p>
          <a:p>
            <a:r>
              <a:rPr lang="es-ES_tradnl" altLang="es-ES">
                <a:latin typeface="Courier New" pitchFamily="49" charset="0"/>
              </a:rPr>
              <a:t>?&gt;</a:t>
            </a:r>
            <a:endParaRPr lang="es-ES" altLang="es-ES">
              <a:latin typeface="Courier New" pitchFamily="49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28859" y="5354329"/>
            <a:ext cx="10620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200" dirty="0" err="1">
                <a:latin typeface="Verdana" pitchFamily="34" charset="0"/>
              </a:rPr>
              <a:t>prueba.php</a:t>
            </a:r>
            <a:endParaRPr lang="es-ES" altLang="es-ES" sz="1200" dirty="0">
              <a:latin typeface="Verdana" pitchFamily="34" charset="0"/>
            </a:endParaRPr>
          </a:p>
        </p:txBody>
      </p:sp>
      <p:pic>
        <p:nvPicPr>
          <p:cNvPr id="18438" name="Picture 6" descr="logo-ph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51725" y="6021388"/>
            <a:ext cx="1143000" cy="609600"/>
          </a:xfrm>
          <a:noFill/>
        </p:spPr>
      </p:pic>
    </p:spTree>
    <p:extLst>
      <p:ext uri="{BB962C8B-B14F-4D97-AF65-F5344CB8AC3E}">
        <p14:creationId xmlns:p14="http://schemas.microsoft.com/office/powerpoint/2010/main" val="253257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 dirty="0"/>
              <a:t>Entornos </a:t>
            </a:r>
            <a:r>
              <a:rPr lang="es-ES_tradnl" altLang="es-ES" sz="4000" dirty="0" err="1"/>
              <a:t>All</a:t>
            </a:r>
            <a:r>
              <a:rPr lang="es-ES_tradnl" altLang="es-ES" sz="4000" dirty="0"/>
              <a:t>-in-</a:t>
            </a:r>
            <a:r>
              <a:rPr lang="es-ES_tradnl" altLang="es-ES" sz="4000" dirty="0" err="1"/>
              <a:t>One</a:t>
            </a:r>
            <a:r>
              <a:rPr lang="es-ES_tradnl" altLang="es-ES" sz="4000" dirty="0"/>
              <a:t> de PHP</a:t>
            </a:r>
            <a:endParaRPr lang="es-ES" altLang="es-E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600199"/>
            <a:ext cx="7359650" cy="34131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En vez de realizar todos los pasos anteriores también podemos descargarnos algún entorno de desarrollo con todas lo que necesitamos para utilizar PHP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Hay varias herramientas para desarrollar y poner en funcionamiento páginas PHP tales como:</a:t>
            </a:r>
          </a:p>
          <a:p>
            <a:pPr lvl="1">
              <a:lnSpc>
                <a:spcPct val="80000"/>
              </a:lnSpc>
            </a:pPr>
            <a:r>
              <a:rPr lang="es-ES_tradnl" altLang="es-ES" sz="1800" b="1" dirty="0" err="1"/>
              <a:t>Wamp</a:t>
            </a:r>
            <a:r>
              <a:rPr lang="es-ES_tradnl" altLang="es-ES" sz="1800" b="1" dirty="0"/>
              <a:t> </a:t>
            </a:r>
            <a:r>
              <a:rPr lang="es-ES_tradnl" altLang="es-ES" sz="1800" dirty="0"/>
              <a:t>solo se puede usar en entornos Windows, se le conoce como </a:t>
            </a:r>
            <a:r>
              <a:rPr lang="es-ES_tradnl" altLang="es-ES" sz="1800" dirty="0" err="1"/>
              <a:t>WampServer</a:t>
            </a:r>
            <a:r>
              <a:rPr lang="es-ES_tradnl" altLang="es-ES" sz="1800" dirty="0"/>
              <a:t>, su instalación es sencilla</a:t>
            </a:r>
          </a:p>
          <a:p>
            <a:pPr lvl="1">
              <a:lnSpc>
                <a:spcPct val="80000"/>
              </a:lnSpc>
            </a:pPr>
            <a:r>
              <a:rPr lang="es-ES_tradnl" altLang="es-ES" sz="1800" b="1" dirty="0" err="1"/>
              <a:t>Xammp</a:t>
            </a:r>
            <a:r>
              <a:rPr lang="es-ES_tradnl" altLang="es-ES" sz="1800" dirty="0"/>
              <a:t> tiene distribución en Linux, en Windows y en OS y su manejo es similar al </a:t>
            </a:r>
            <a:r>
              <a:rPr lang="es-ES_tradnl" altLang="es-ES" sz="1800" dirty="0" err="1"/>
              <a:t>Wamp</a:t>
            </a:r>
            <a:r>
              <a:rPr lang="es-ES_tradnl" altLang="es-ES" sz="1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s-ES_tradnl" altLang="es-ES" sz="1800" b="1" dirty="0"/>
              <a:t>UniServer7</a:t>
            </a:r>
            <a:r>
              <a:rPr lang="es-ES_tradnl" altLang="es-ES" sz="1800" dirty="0"/>
              <a:t> muy cómoda ya que no tiene instalación, simplemente descomprimir y ejecutar.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Todos estos entornos vienen con Apache, PHP y MySQL y son gratuitos</a:t>
            </a:r>
          </a:p>
          <a:p>
            <a:pPr>
              <a:lnSpc>
                <a:spcPct val="80000"/>
              </a:lnSpc>
            </a:pPr>
            <a:endParaRPr lang="es-ES" altLang="es-ES" sz="1800" b="1" dirty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19461" name="Picture 5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2" name="Picture 6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0775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 dirty="0"/>
              <a:t>Instalación de PHP</a:t>
            </a:r>
            <a:endParaRPr lang="es-ES" altLang="es-E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359650" cy="8715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b="1" dirty="0"/>
              <a:t>Ejemplo 0: Prueba de PHP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Comprobación del funcionamiento general</a:t>
            </a:r>
            <a:endParaRPr lang="es-ES" altLang="es-ES" sz="1800" dirty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19461" name="Picture 5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2" name="Picture 6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9720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s-ES_tradnl" altLang="es-ES" sz="4000"/>
              <a:t>Entornos de desarrollo para PHP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575550" cy="3225800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¿Cómo desarrollar un proyecto en PHP?</a:t>
            </a:r>
            <a:endParaRPr lang="es-ES_tradnl" altLang="es-ES" sz="2000" dirty="0"/>
          </a:p>
          <a:p>
            <a:pPr marL="1069975" lvl="1" indent="-354013">
              <a:lnSpc>
                <a:spcPct val="80000"/>
              </a:lnSpc>
            </a:pPr>
            <a:r>
              <a:rPr lang="es-ES" altLang="es-ES" sz="1800" dirty="0"/>
              <a:t>Los ficheros PHP son ficheros de texto y se pueden crear con cualquier editor de texto, como el </a:t>
            </a:r>
            <a:r>
              <a:rPr lang="es-ES" altLang="es-ES" sz="1800" i="1" dirty="0" err="1"/>
              <a:t>WordPad</a:t>
            </a:r>
            <a:r>
              <a:rPr lang="es-ES" altLang="es-ES" sz="1800" dirty="0"/>
              <a:t> de Windows, un </a:t>
            </a:r>
            <a:r>
              <a:rPr lang="es-ES" altLang="es-ES" sz="1800" dirty="0" err="1"/>
              <a:t>UltraEdit</a:t>
            </a:r>
            <a:r>
              <a:rPr lang="es-ES" altLang="es-ES" sz="1800" dirty="0"/>
              <a:t> o el </a:t>
            </a:r>
            <a:r>
              <a:rPr lang="es-ES" altLang="es-ES" sz="1800" dirty="0" err="1"/>
              <a:t>NotePad</a:t>
            </a:r>
            <a:r>
              <a:rPr lang="es-ES" altLang="es-ES" sz="1800" dirty="0"/>
              <a:t>++.</a:t>
            </a:r>
          </a:p>
          <a:p>
            <a:pPr marL="1069975" lvl="1" indent="-354013">
              <a:lnSpc>
                <a:spcPct val="80000"/>
              </a:lnSpc>
            </a:pPr>
            <a:r>
              <a:rPr lang="es-ES" altLang="es-ES" sz="1800" dirty="0"/>
              <a:t>Es mucho más conveniente utilizar </a:t>
            </a:r>
            <a:r>
              <a:rPr lang="es-ES" altLang="es-ES" sz="1800" b="1" dirty="0">
                <a:solidFill>
                  <a:schemeClr val="accent2"/>
                </a:solidFill>
              </a:rPr>
              <a:t>entornos de desarrollo</a:t>
            </a:r>
            <a:r>
              <a:rPr lang="es-ES" altLang="es-ES" sz="1800" dirty="0"/>
              <a:t> que permiten editar el código más cómodamente, y además proporcionan funciones como la detección y corrección de errores, visualización de las páginas en el navegador, ayuda sensible al contexto y gestión de todos los recursos asociados al proyecto</a:t>
            </a:r>
          </a:p>
          <a:p>
            <a:pPr marL="1069975" lvl="1" indent="-354013">
              <a:lnSpc>
                <a:spcPct val="80000"/>
              </a:lnSpc>
            </a:pPr>
            <a:r>
              <a:rPr lang="es-ES" altLang="es-ES" sz="1800" dirty="0"/>
              <a:t>Algunos entornos de desarrollo:</a:t>
            </a:r>
          </a:p>
          <a:p>
            <a:pPr marL="1885950" lvl="2" indent="-457200">
              <a:lnSpc>
                <a:spcPct val="80000"/>
              </a:lnSpc>
            </a:pPr>
            <a:r>
              <a:rPr lang="es-ES" altLang="es-ES" sz="1600" dirty="0" err="1"/>
              <a:t>Atom</a:t>
            </a:r>
            <a:endParaRPr lang="es-ES" altLang="es-ES" sz="1600" dirty="0"/>
          </a:p>
          <a:p>
            <a:pPr marL="1885950" lvl="2" indent="-457200">
              <a:lnSpc>
                <a:spcPct val="80000"/>
              </a:lnSpc>
            </a:pPr>
            <a:r>
              <a:rPr lang="es-ES" altLang="es-ES" sz="1600" dirty="0"/>
              <a:t>Eclipse</a:t>
            </a:r>
          </a:p>
          <a:p>
            <a:pPr marL="1885950" lvl="2" indent="-457200">
              <a:lnSpc>
                <a:spcPct val="80000"/>
              </a:lnSpc>
            </a:pPr>
            <a:r>
              <a:rPr lang="es-ES" altLang="es-ES" sz="1600" dirty="0"/>
              <a:t>Visual Studio Code</a:t>
            </a:r>
          </a:p>
        </p:txBody>
      </p:sp>
      <p:pic>
        <p:nvPicPr>
          <p:cNvPr id="26628" name="Picture 7" descr="logo-ph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51725" y="6021388"/>
            <a:ext cx="1143000" cy="609600"/>
          </a:xfrm>
          <a:noFill/>
        </p:spPr>
      </p:pic>
    </p:spTree>
    <p:extLst>
      <p:ext uri="{BB962C8B-B14F-4D97-AF65-F5344CB8AC3E}">
        <p14:creationId xmlns:p14="http://schemas.microsoft.com/office/powerpoint/2010/main" val="64376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Introducción e instalación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981200"/>
            <a:ext cx="7359650" cy="8715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b="1" dirty="0"/>
              <a:t>Practica: </a:t>
            </a:r>
            <a:r>
              <a:rPr lang="es-ES_tradnl" altLang="es-ES" sz="2000" dirty="0"/>
              <a:t>Probar que todo esta operativo para empezar a programar</a:t>
            </a:r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64522" name="Picture 10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16" name="Picture 4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9777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 dirty="0"/>
              <a:t>Lenguaje PHP básico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197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Sintaxis básica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84784"/>
            <a:ext cx="7772400" cy="3816424"/>
          </a:xfrm>
        </p:spPr>
        <p:txBody>
          <a:bodyPr>
            <a:normAutofit lnSpcReduction="10000"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PHP es sensible a las mayúsculas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¿Cómo se incrusta en la página web?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800" dirty="0"/>
              <a:t>	</a:t>
            </a:r>
            <a:r>
              <a:rPr lang="es-ES_tradnl" altLang="es-ES" sz="1800" dirty="0">
                <a:latin typeface="Courier New" pitchFamily="49" charset="0"/>
              </a:rPr>
              <a:t>&lt;?PHP ... ?&gt;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800" dirty="0"/>
              <a:t>		recomendado, siempre disponible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800" dirty="0"/>
              <a:t>	</a:t>
            </a:r>
            <a:r>
              <a:rPr lang="es-ES_tradnl" altLang="es-ES" sz="1800" dirty="0">
                <a:latin typeface="Courier New" pitchFamily="49" charset="0"/>
              </a:rPr>
              <a:t>&lt;?= expresión ?&gt;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800" dirty="0"/>
              <a:t>		equivale a &lt;? echo expresión ?&gt;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Las instrucciones se separan con un </a:t>
            </a:r>
            <a:r>
              <a:rPr lang="es-ES_tradnl" altLang="es-ES" sz="2000" b="1" dirty="0"/>
              <a:t>;</a:t>
            </a:r>
            <a:r>
              <a:rPr lang="es-ES_tradnl" altLang="es-ES" sz="2000" dirty="0"/>
              <a:t> como en C. La marca final </a:t>
            </a:r>
            <a:r>
              <a:rPr lang="es-ES_tradnl" altLang="es-ES" sz="2000" b="1" dirty="0"/>
              <a:t>?&gt;</a:t>
            </a:r>
            <a:r>
              <a:rPr lang="es-ES_tradnl" altLang="es-ES" sz="2000" dirty="0"/>
              <a:t> implica un </a:t>
            </a:r>
            <a:r>
              <a:rPr lang="es-ES_tradnl" altLang="es-ES" sz="2000" b="1" dirty="0"/>
              <a:t>;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Comentarios: como en C o Java, /* … */ (varias líneas ) y // (una línea)</a:t>
            </a:r>
            <a:br>
              <a:rPr lang="es-ES_tradnl" altLang="es-ES" sz="2000" dirty="0"/>
            </a:br>
            <a:r>
              <a:rPr lang="es-ES_tradnl" altLang="es-ES" sz="2000" dirty="0"/>
              <a:t>	</a:t>
            </a:r>
            <a:r>
              <a:rPr lang="es-ES_tradnl" altLang="es-ES" sz="1800" dirty="0">
                <a:latin typeface="Courier New" pitchFamily="49" charset="0"/>
              </a:rPr>
              <a:t>/* Comentario de</a:t>
            </a:r>
            <a:br>
              <a:rPr lang="es-ES_tradnl" altLang="es-ES" sz="1800" dirty="0">
                <a:latin typeface="Courier New" pitchFamily="49" charset="0"/>
              </a:rPr>
            </a:br>
            <a:r>
              <a:rPr lang="es-ES_tradnl" altLang="es-ES" sz="1800" dirty="0">
                <a:latin typeface="Courier New" pitchFamily="49" charset="0"/>
              </a:rPr>
              <a:t>	varias líneas */</a:t>
            </a:r>
            <a:br>
              <a:rPr lang="es-ES_tradnl" altLang="es-ES" sz="1800" dirty="0">
                <a:latin typeface="Courier New" pitchFamily="49" charset="0"/>
              </a:rPr>
            </a:br>
            <a:r>
              <a:rPr lang="es-ES_tradnl" altLang="es-ES" sz="1800" dirty="0">
                <a:latin typeface="Courier New" pitchFamily="49" charset="0"/>
              </a:rPr>
              <a:t>	</a:t>
            </a:r>
            <a:r>
              <a:rPr lang="es-ES_tradnl" altLang="es-ES" sz="1800" dirty="0" err="1">
                <a:latin typeface="Courier New" pitchFamily="49" charset="0"/>
              </a:rPr>
              <a:t>print</a:t>
            </a:r>
            <a:r>
              <a:rPr lang="es-ES_tradnl" altLang="es-ES" sz="1800" dirty="0">
                <a:latin typeface="Courier New" pitchFamily="49" charset="0"/>
              </a:rPr>
              <a:t> “hola”; // Comentario de una línea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Ver 01_HolaMundo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5305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Sintaxis básica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40768"/>
            <a:ext cx="7772400" cy="3463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Para imprimir: </a:t>
            </a:r>
            <a:r>
              <a:rPr lang="es-ES_tradnl" altLang="es-ES" sz="2000" b="1" dirty="0"/>
              <a:t>echo</a:t>
            </a:r>
            <a:r>
              <a:rPr lang="es-ES_tradnl" altLang="es-ES" sz="2000" dirty="0"/>
              <a:t> y </a:t>
            </a:r>
            <a:r>
              <a:rPr lang="es-ES_tradnl" altLang="es-ES" sz="2000" b="1" dirty="0" err="1"/>
              <a:t>print</a:t>
            </a:r>
            <a:br>
              <a:rPr lang="es-ES_tradnl" altLang="es-ES" sz="2000" b="1" dirty="0"/>
            </a:br>
            <a:endParaRPr lang="es-ES_tradnl" altLang="es-ES" sz="2000" b="1" dirty="0"/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800" dirty="0"/>
              <a:t>echo: muestra una o más cadenas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800" dirty="0"/>
              <a:t>echo cadena1 [, cadena2…];</a:t>
            </a:r>
            <a:br>
              <a:rPr lang="es-ES_tradnl" altLang="es-ES" sz="1800" dirty="0"/>
            </a:br>
            <a:endParaRPr lang="es-ES_tradnl" altLang="es-ES" sz="1800" dirty="0"/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echo “Hola mundo”;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echo “Hola “, “mundo”;</a:t>
            </a:r>
            <a:br>
              <a:rPr lang="es-ES_tradnl" altLang="es-ES" sz="1600" dirty="0"/>
            </a:br>
            <a:endParaRPr lang="es-ES_tradnl" altLang="es-ES" sz="1600" dirty="0"/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800" dirty="0" err="1"/>
              <a:t>print</a:t>
            </a:r>
            <a:r>
              <a:rPr lang="es-ES_tradnl" altLang="es-ES" sz="1800" dirty="0"/>
              <a:t>: muestra una </a:t>
            </a:r>
            <a:r>
              <a:rPr lang="es-ES_tradnl" altLang="es-ES" sz="1800" b="1" dirty="0"/>
              <a:t>sola </a:t>
            </a:r>
            <a:r>
              <a:rPr lang="es-ES_tradnl" altLang="es-ES" sz="1800" dirty="0"/>
              <a:t>cadena (aunque se puede concatenar)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800" dirty="0" err="1"/>
              <a:t>print</a:t>
            </a:r>
            <a:r>
              <a:rPr lang="es-ES_tradnl" altLang="es-ES" sz="1800" dirty="0"/>
              <a:t> cadena;</a:t>
            </a:r>
            <a:br>
              <a:rPr lang="es-ES_tradnl" altLang="es-ES" sz="1800" dirty="0"/>
            </a:br>
            <a:endParaRPr lang="es-ES_tradnl" altLang="es-ES" sz="1800" dirty="0"/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print</a:t>
            </a:r>
            <a:r>
              <a:rPr lang="es-ES_tradnl" altLang="es-ES" sz="1600" dirty="0">
                <a:latin typeface="Courier New" pitchFamily="49" charset="0"/>
              </a:rPr>
              <a:t> “Hola mundo”;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 “Hola “ . “mundo”;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endParaRPr lang="es-ES" altLang="es-ES" sz="1600" dirty="0">
              <a:latin typeface="Courier New" pitchFamily="49" charset="0"/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800" b="1" dirty="0"/>
              <a:t>echo</a:t>
            </a:r>
            <a:r>
              <a:rPr lang="es-ES" altLang="es-ES" sz="1800" dirty="0"/>
              <a:t> admite tanto ‘.’ como ‘,’ mientras que </a:t>
            </a:r>
            <a:r>
              <a:rPr lang="es-ES" altLang="es-ES" sz="1800" b="1" dirty="0" err="1"/>
              <a:t>print</a:t>
            </a:r>
            <a:r>
              <a:rPr lang="es-ES" altLang="es-ES" sz="1800" dirty="0"/>
              <a:t> solo </a:t>
            </a:r>
            <a:r>
              <a:rPr lang="es-ES" altLang="es-ES" sz="1800" dirty="0" err="1"/>
              <a:t>adminte</a:t>
            </a:r>
            <a:r>
              <a:rPr lang="es-ES" altLang="es-ES" sz="1800" dirty="0"/>
              <a:t> ‘.’</a:t>
            </a:r>
          </a:p>
        </p:txBody>
      </p:sp>
    </p:spTree>
    <p:extLst>
      <p:ext uri="{BB962C8B-B14F-4D97-AF65-F5344CB8AC3E}">
        <p14:creationId xmlns:p14="http://schemas.microsoft.com/office/powerpoint/2010/main" val="3379614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Sintaxis básica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84784"/>
            <a:ext cx="7772400" cy="3535363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Ejemplo: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&lt;HTML&gt;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&lt;HEAD&gt;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&lt;TITLE&gt;Mi primer programa en PHP&lt;/TITLE&gt;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&lt;/HEAD&gt;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endParaRPr lang="es-ES_tradnl" altLang="es-ES" sz="1600" dirty="0">
              <a:latin typeface="Courier New" pitchFamily="49" charset="0"/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&lt;BODY&gt;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endParaRPr lang="es-ES_tradnl" altLang="es-ES" sz="1600" dirty="0">
              <a:latin typeface="Courier New" pitchFamily="49" charset="0"/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&lt;?PHP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   echo “&lt;P&gt;Hola mundo&lt;/P&gt;”;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?&gt;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endParaRPr lang="es-ES_tradnl" altLang="es-ES" sz="1600" dirty="0">
              <a:latin typeface="Courier New" pitchFamily="49" charset="0"/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&lt;/BODY&gt;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&lt;/HTML&gt;</a:t>
            </a:r>
            <a:endParaRPr lang="es-ES" altLang="es-E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60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Sintaxis básica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12776"/>
            <a:ext cx="7772400" cy="727075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Uso de \n (salto de línea) para generar código HTML legible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a) Sin \n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852863" y="2204864"/>
            <a:ext cx="4103687" cy="828675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 sz="1600" dirty="0">
                <a:latin typeface="Courier New" pitchFamily="49" charset="0"/>
              </a:rPr>
              <a:t>echo “&lt;P&gt;Párrafo 1&lt;/P&gt;”;</a:t>
            </a:r>
          </a:p>
          <a:p>
            <a:r>
              <a:rPr lang="es-ES" altLang="es-ES" sz="1600" dirty="0">
                <a:latin typeface="Courier New" pitchFamily="49" charset="0"/>
              </a:rPr>
              <a:t>echo “&lt;P&gt;Párrafo 2&lt;/P&gt;”;</a:t>
            </a:r>
          </a:p>
          <a:p>
            <a:endParaRPr lang="es-ES" altLang="es-ES" sz="1600" dirty="0">
              <a:latin typeface="Courier New" pitchFamily="49" charset="0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852863" y="3356992"/>
            <a:ext cx="4103687" cy="828675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 sz="1600" dirty="0">
                <a:latin typeface="Courier New" pitchFamily="49" charset="0"/>
              </a:rPr>
              <a:t>&lt;P&gt;Párrafo 1&lt;/P&gt;&lt;P&gt;Párrafo 2&lt;/P&gt;</a:t>
            </a:r>
          </a:p>
          <a:p>
            <a:endParaRPr lang="es-ES" altLang="es-ES" sz="1600" dirty="0">
              <a:latin typeface="Courier New" pitchFamily="49" charset="0"/>
            </a:endParaRPr>
          </a:p>
          <a:p>
            <a:endParaRPr lang="es-ES" altLang="es-ES" sz="1600" dirty="0">
              <a:latin typeface="Courier New" pitchFamily="49" charset="0"/>
            </a:endParaRP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52863" y="4472533"/>
            <a:ext cx="4103687" cy="828675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 sz="1600" dirty="0">
                <a:latin typeface="Courier New" pitchFamily="49" charset="0"/>
              </a:rPr>
              <a:t>Párrafo 1</a:t>
            </a:r>
          </a:p>
          <a:p>
            <a:endParaRPr lang="es-ES" altLang="es-ES" sz="1600" dirty="0">
              <a:latin typeface="Courier New" pitchFamily="49" charset="0"/>
            </a:endParaRPr>
          </a:p>
          <a:p>
            <a:r>
              <a:rPr lang="es-ES" altLang="es-ES" sz="1600" dirty="0">
                <a:latin typeface="Courier New" pitchFamily="49" charset="0"/>
              </a:rPr>
              <a:t>Párrafo 2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2052638" y="2348880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1800">
                <a:latin typeface="Arial" charset="0"/>
              </a:rPr>
              <a:t>Código PHP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2052638" y="3356992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1800">
                <a:latin typeface="Arial" charset="0"/>
              </a:rPr>
              <a:t>Código HTML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052638" y="4437112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1800">
                <a:latin typeface="Arial" charset="0"/>
              </a:rPr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264827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 dirty="0"/>
              <a:t>Introducción a PHP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484784"/>
            <a:ext cx="7575550" cy="2168525"/>
          </a:xfrm>
        </p:spPr>
        <p:txBody>
          <a:bodyPr/>
          <a:lstStyle/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PHP es un lenguaje de </a:t>
            </a:r>
            <a:r>
              <a:rPr lang="es-ES_tradnl" altLang="es-ES" sz="1800" i="1" dirty="0"/>
              <a:t>script</a:t>
            </a:r>
            <a:r>
              <a:rPr lang="es-ES_tradnl" altLang="es-ES" sz="1800" dirty="0"/>
              <a:t> del lado del servidor. Otros lenguajes similares pueden ser ASP o JSP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PHP fue diseñado para generar contenido HTML de manera dinámica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Los scripts PHP están incrustados en los documentos HTML y el servidor los interpreta y ejecuta antes de servir las páginas al cliente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El cliente no ve el código PHP sino los resultados que produce</a:t>
            </a:r>
          </a:p>
          <a:p>
            <a:pPr marL="1073150" lvl="1" indent="-357188">
              <a:lnSpc>
                <a:spcPct val="80000"/>
              </a:lnSpc>
            </a:pPr>
            <a:endParaRPr lang="es-ES_tradnl" altLang="es-ES" sz="1800" dirty="0"/>
          </a:p>
        </p:txBody>
      </p:sp>
      <p:pic>
        <p:nvPicPr>
          <p:cNvPr id="5124" name="Picture 10" descr="estructura we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664" y="3501008"/>
            <a:ext cx="6119812" cy="2551112"/>
          </a:xfrm>
          <a:noFill/>
        </p:spPr>
      </p:pic>
    </p:spTree>
    <p:extLst>
      <p:ext uri="{BB962C8B-B14F-4D97-AF65-F5344CB8AC3E}">
        <p14:creationId xmlns:p14="http://schemas.microsoft.com/office/powerpoint/2010/main" val="1266651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Sintaxis básica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84784"/>
            <a:ext cx="7772400" cy="727075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/>
              <a:t>Uso de \n para generar código HTML legible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/>
              <a:t>b) Con \n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852863" y="2420888"/>
            <a:ext cx="4103687" cy="828675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 sz="1600" dirty="0">
                <a:latin typeface="Courier New" pitchFamily="49" charset="0"/>
              </a:rPr>
              <a:t>echo “&lt;P&gt;Párrafo 1&lt;/P&gt;\n”;</a:t>
            </a:r>
          </a:p>
          <a:p>
            <a:r>
              <a:rPr lang="es-ES" altLang="es-ES" sz="1600" dirty="0">
                <a:latin typeface="Courier New" pitchFamily="49" charset="0"/>
              </a:rPr>
              <a:t>echo “&lt;P&gt;Párrafo 2&lt;/P&gt;\n”;</a:t>
            </a:r>
          </a:p>
          <a:p>
            <a:endParaRPr lang="es-ES" altLang="es-ES" sz="1600" dirty="0">
              <a:latin typeface="Courier New" pitchFamily="49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852863" y="3501008"/>
            <a:ext cx="4103687" cy="828675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 sz="1600" dirty="0">
                <a:latin typeface="Courier New" pitchFamily="49" charset="0"/>
              </a:rPr>
              <a:t>&lt;P&gt;Párrafo 1&lt;/P&gt;</a:t>
            </a:r>
          </a:p>
          <a:p>
            <a:r>
              <a:rPr lang="es-ES" altLang="es-ES" sz="1600" dirty="0">
                <a:latin typeface="Courier New" pitchFamily="49" charset="0"/>
              </a:rPr>
              <a:t>&lt;P&gt;Párrafo 2&lt;/P&gt;</a:t>
            </a:r>
          </a:p>
          <a:p>
            <a:endParaRPr lang="es-ES" altLang="es-ES" sz="1600" dirty="0">
              <a:latin typeface="Courier New" pitchFamily="49" charset="0"/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852863" y="4581128"/>
            <a:ext cx="4103687" cy="828675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ES" sz="1600">
                <a:latin typeface="Courier New" pitchFamily="49" charset="0"/>
              </a:rPr>
              <a:t>Párrafo 1</a:t>
            </a:r>
          </a:p>
          <a:p>
            <a:endParaRPr lang="es-ES" altLang="es-ES" sz="1600">
              <a:latin typeface="Courier New" pitchFamily="49" charset="0"/>
            </a:endParaRPr>
          </a:p>
          <a:p>
            <a:r>
              <a:rPr lang="es-ES" altLang="es-ES" sz="1600">
                <a:latin typeface="Courier New" pitchFamily="49" charset="0"/>
              </a:rPr>
              <a:t>Párrafo 2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2052638" y="242088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1800">
                <a:latin typeface="Arial" charset="0"/>
              </a:rPr>
              <a:t>Código PHP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2052638" y="3501008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1800">
                <a:latin typeface="Arial" charset="0"/>
              </a:rPr>
              <a:t>Código HTML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2052638" y="4581128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sz="1800">
                <a:latin typeface="Arial" charset="0"/>
              </a:rPr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168730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Sintaxis básica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981200"/>
            <a:ext cx="7359650" cy="1879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b="1" dirty="0"/>
              <a:t>Ejemplo: programa que muestra un mensaje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Ilustra cómo incrustar código PHP en un documento HTML y cómo imprimir desde PHP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Ejemplo </a:t>
            </a:r>
            <a:r>
              <a:rPr lang="es-ES_tradnl" altLang="es-ES" sz="1800" u="sng" dirty="0"/>
              <a:t>02_paginaweb</a:t>
            </a:r>
          </a:p>
          <a:p>
            <a:pPr marL="274320" lvl="1">
              <a:lnSpc>
                <a:spcPct val="80000"/>
              </a:lnSpc>
            </a:pPr>
            <a:r>
              <a:rPr lang="es-ES_tradnl" altLang="es-ES" sz="2000" b="1" dirty="0"/>
              <a:t>Ejercicio: Practica 2</a:t>
            </a:r>
          </a:p>
          <a:p>
            <a:pPr marL="1073150" lvl="1" indent="-357188">
              <a:lnSpc>
                <a:spcPct val="80000"/>
              </a:lnSpc>
            </a:pPr>
            <a:endParaRPr lang="es-ES" altLang="es-ES" sz="1800" dirty="0">
              <a:latin typeface="Courier New" pitchFamily="49" charset="0"/>
            </a:endParaRPr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64522" name="Picture 10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16" name="Picture 4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2123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Tipos de datos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908720"/>
            <a:ext cx="7772400" cy="4184650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PHP soporta 8 </a:t>
            </a:r>
            <a:r>
              <a:rPr lang="es-ES_tradnl" altLang="es-ES" sz="2000" b="1" dirty="0"/>
              <a:t>tipos de datos primitivos</a:t>
            </a:r>
            <a:r>
              <a:rPr lang="es-ES_tradnl" altLang="es-ES" sz="2000" dirty="0"/>
              <a:t>: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Tipos escalares: </a:t>
            </a:r>
            <a:r>
              <a:rPr lang="es-ES_tradnl" altLang="es-ES" sz="1800" dirty="0" err="1"/>
              <a:t>boolean</a:t>
            </a:r>
            <a:r>
              <a:rPr lang="es-ES_tradnl" altLang="es-ES" sz="1800" dirty="0"/>
              <a:t>, </a:t>
            </a:r>
            <a:r>
              <a:rPr lang="es-ES_tradnl" altLang="es-ES" sz="1800" dirty="0" err="1"/>
              <a:t>integer</a:t>
            </a:r>
            <a:r>
              <a:rPr lang="es-ES_tradnl" altLang="es-ES" sz="1800" dirty="0"/>
              <a:t>, </a:t>
            </a:r>
            <a:r>
              <a:rPr lang="es-ES_tradnl" altLang="es-ES" sz="1800" dirty="0" err="1"/>
              <a:t>float</a:t>
            </a:r>
            <a:r>
              <a:rPr lang="es-ES_tradnl" altLang="es-ES" sz="1800" dirty="0"/>
              <a:t>, </a:t>
            </a:r>
            <a:r>
              <a:rPr lang="es-ES_tradnl" altLang="es-ES" sz="1800" dirty="0" err="1"/>
              <a:t>string</a:t>
            </a:r>
            <a:endParaRPr lang="es-ES_tradnl" altLang="es-ES" sz="18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Tipos compuestos: </a:t>
            </a:r>
            <a:r>
              <a:rPr lang="es-ES_tradnl" altLang="es-ES" sz="1800" dirty="0" err="1"/>
              <a:t>array</a:t>
            </a:r>
            <a:r>
              <a:rPr lang="es-ES_tradnl" altLang="es-ES" sz="1800" dirty="0"/>
              <a:t>, </a:t>
            </a:r>
            <a:r>
              <a:rPr lang="es-ES_tradnl" altLang="es-ES" sz="1800" dirty="0" err="1"/>
              <a:t>object</a:t>
            </a:r>
            <a:endParaRPr lang="es-ES_tradnl" altLang="es-ES" sz="18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Tipos especiales: </a:t>
            </a:r>
            <a:r>
              <a:rPr lang="es-ES_tradnl" altLang="es-ES" sz="1800" dirty="0" err="1"/>
              <a:t>resource</a:t>
            </a:r>
            <a:r>
              <a:rPr lang="es-ES_tradnl" altLang="es-ES" sz="1800" dirty="0"/>
              <a:t> (</a:t>
            </a:r>
            <a:r>
              <a:rPr lang="es-ES" sz="1800" dirty="0"/>
              <a:t>referencia a un recurso externo)</a:t>
            </a:r>
            <a:r>
              <a:rPr lang="es-ES_tradnl" altLang="es-ES" sz="1800" dirty="0"/>
              <a:t>, NULL 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El tipo de una variable no se especifica. Se decide en tiempo de ejecución en función del contexto y puede variar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Funciones de interés: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La función </a:t>
            </a:r>
            <a:r>
              <a:rPr lang="es-ES_tradnl" altLang="es-ES" sz="1800" dirty="0" err="1"/>
              <a:t>gettype</a:t>
            </a:r>
            <a:r>
              <a:rPr lang="es-ES_tradnl" altLang="es-ES" sz="1800" dirty="0"/>
              <a:t>() devuelve el tipo de una variable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Las funciones </a:t>
            </a:r>
            <a:r>
              <a:rPr lang="es-ES_tradnl" altLang="es-ES" sz="1800" dirty="0" err="1"/>
              <a:t>is_</a:t>
            </a:r>
            <a:r>
              <a:rPr lang="es-ES_tradnl" altLang="es-ES" sz="1800" i="1" dirty="0" err="1"/>
              <a:t>type</a:t>
            </a:r>
            <a:r>
              <a:rPr lang="es-ES_tradnl" altLang="es-ES" sz="1800" dirty="0"/>
              <a:t> comprueban si una variable es de un tipo dado: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800" dirty="0"/>
              <a:t>	</a:t>
            </a:r>
            <a:r>
              <a:rPr lang="en-US" altLang="es-ES" sz="1800" dirty="0"/>
              <a:t>	</a:t>
            </a:r>
            <a:r>
              <a:rPr lang="en-US" altLang="es-ES" sz="1800" dirty="0" err="1"/>
              <a:t>is_array</a:t>
            </a:r>
            <a:r>
              <a:rPr lang="en-US" altLang="es-ES" sz="1800" dirty="0"/>
              <a:t>(), </a:t>
            </a:r>
            <a:r>
              <a:rPr lang="en-US" altLang="es-ES" sz="1800" dirty="0" err="1"/>
              <a:t>is_bool</a:t>
            </a:r>
            <a:r>
              <a:rPr lang="en-US" altLang="es-ES" sz="1800" dirty="0"/>
              <a:t>(), </a:t>
            </a:r>
            <a:r>
              <a:rPr lang="en-US" altLang="es-ES" sz="1800" dirty="0" err="1"/>
              <a:t>is_float</a:t>
            </a:r>
            <a:r>
              <a:rPr lang="en-US" altLang="es-ES" sz="1800" dirty="0"/>
              <a:t>(), </a:t>
            </a:r>
            <a:r>
              <a:rPr lang="en-US" altLang="es-ES" sz="1800" dirty="0" err="1"/>
              <a:t>is_integer</a:t>
            </a:r>
            <a:r>
              <a:rPr lang="en-US" altLang="es-ES" sz="1800" dirty="0"/>
              <a:t>(), </a:t>
            </a:r>
            <a:r>
              <a:rPr lang="en-US" altLang="es-ES" sz="1800" dirty="0" err="1"/>
              <a:t>is_null</a:t>
            </a:r>
            <a:r>
              <a:rPr lang="en-US" altLang="es-ES" sz="1800" dirty="0"/>
              <a:t>(), 	</a:t>
            </a:r>
            <a:r>
              <a:rPr lang="en-US" altLang="es-ES" sz="1800" dirty="0" err="1"/>
              <a:t>is_numeric</a:t>
            </a:r>
            <a:r>
              <a:rPr lang="en-US" altLang="es-ES" sz="1800" dirty="0"/>
              <a:t>(), </a:t>
            </a:r>
            <a:r>
              <a:rPr lang="en-US" altLang="es-ES" sz="1800" dirty="0" err="1"/>
              <a:t>is_object</a:t>
            </a:r>
            <a:r>
              <a:rPr lang="en-US" altLang="es-ES" sz="1800" u="sng" dirty="0"/>
              <a:t>(),</a:t>
            </a:r>
            <a:r>
              <a:rPr lang="en-US" altLang="es-ES" sz="1800" dirty="0"/>
              <a:t> </a:t>
            </a:r>
            <a:r>
              <a:rPr lang="en-US" altLang="es-ES" sz="1800" dirty="0" err="1"/>
              <a:t>is_string</a:t>
            </a:r>
            <a:r>
              <a:rPr lang="en-US" altLang="es-ES" sz="1800" dirty="0"/>
              <a:t>()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endParaRPr lang="en-US" altLang="es-ES" sz="18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La función </a:t>
            </a:r>
            <a:r>
              <a:rPr lang="es-ES_tradnl" altLang="es-ES" sz="1800" dirty="0" err="1"/>
              <a:t>var_dump</a:t>
            </a:r>
            <a:r>
              <a:rPr lang="es-ES_tradnl" altLang="es-ES" sz="1800" dirty="0"/>
              <a:t>(tipo) muestra el tipo y el valor de una variable. Es especialmente interesante con los </a:t>
            </a:r>
            <a:r>
              <a:rPr lang="es-ES_tradnl" altLang="es-ES" sz="1800" dirty="0" err="1"/>
              <a:t>arrays</a:t>
            </a:r>
            <a:r>
              <a:rPr lang="es-ES_tradnl" altLang="es-ES" sz="1800" dirty="0"/>
              <a:t> ya que te muestra todos los elementos (útil en desarrollo)</a:t>
            </a:r>
          </a:p>
        </p:txBody>
      </p:sp>
    </p:spTree>
    <p:extLst>
      <p:ext uri="{BB962C8B-B14F-4D97-AF65-F5344CB8AC3E}">
        <p14:creationId xmlns:p14="http://schemas.microsoft.com/office/powerpoint/2010/main" val="4168308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Tipos de datos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2239963"/>
          </a:xfrm>
        </p:spPr>
        <p:txBody>
          <a:bodyPr>
            <a:normAutofit lnSpcReduction="10000"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Tipo </a:t>
            </a:r>
            <a:r>
              <a:rPr lang="es-ES_tradnl" altLang="es-ES" sz="2000" b="1" dirty="0" err="1"/>
              <a:t>integer</a:t>
            </a:r>
            <a:r>
              <a:rPr lang="es-ES_tradnl" altLang="es-ES" sz="2000" dirty="0"/>
              <a:t> (números enteros)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" altLang="es-ES" sz="1800" dirty="0"/>
              <a:t>27, -5, 0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Tipo </a:t>
            </a:r>
            <a:r>
              <a:rPr lang="es-ES_tradnl" altLang="es-ES" sz="2000" b="1" dirty="0" err="1"/>
              <a:t>float</a:t>
            </a:r>
            <a:r>
              <a:rPr lang="es-ES_tradnl" altLang="es-ES" sz="2000" dirty="0"/>
              <a:t> (números reales)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1.234, -5.33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Tipo </a:t>
            </a:r>
            <a:r>
              <a:rPr lang="es-ES_tradnl" altLang="es-ES" sz="2000" b="1" dirty="0" err="1"/>
              <a:t>boolean</a:t>
            </a:r>
            <a:r>
              <a:rPr lang="es-ES_tradnl" altLang="es-ES" sz="2000" dirty="0"/>
              <a:t> (lógico)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Valores: </a:t>
            </a:r>
            <a:r>
              <a:rPr lang="es-ES_tradnl" altLang="es-ES" sz="1800" i="1" dirty="0"/>
              <a:t>true</a:t>
            </a:r>
            <a:r>
              <a:rPr lang="es-ES_tradnl" altLang="es-ES" sz="1800" dirty="0"/>
              <a:t>, </a:t>
            </a:r>
            <a:r>
              <a:rPr lang="es-ES_tradnl" altLang="es-ES" sz="1800" i="1" dirty="0"/>
              <a:t>false</a:t>
            </a:r>
            <a:r>
              <a:rPr lang="es-ES_tradnl" altLang="es-ES" sz="1800" dirty="0"/>
              <a:t> (insensibles a las mayúsculas)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b="1" dirty="0"/>
              <a:t>El 0 y la cadena vacía </a:t>
            </a:r>
            <a:r>
              <a:rPr lang="es-ES_tradnl" altLang="es-ES" sz="1800" dirty="0"/>
              <a:t>tienen valor </a:t>
            </a:r>
            <a:r>
              <a:rPr lang="es-ES_tradnl" altLang="es-ES" sz="1800" i="1" dirty="0"/>
              <a:t>false (útil para estructuras de control tipo “</a:t>
            </a:r>
            <a:r>
              <a:rPr lang="es-ES_tradnl" altLang="es-ES" sz="1800" i="1" dirty="0" err="1"/>
              <a:t>if</a:t>
            </a:r>
            <a:r>
              <a:rPr lang="es-ES_tradnl" altLang="es-ES" sz="1800" i="1" dirty="0"/>
              <a:t>”)</a:t>
            </a:r>
            <a:endParaRPr lang="es-ES" altLang="es-ES" sz="1800" i="1" dirty="0"/>
          </a:p>
        </p:txBody>
      </p:sp>
    </p:spTree>
    <p:extLst>
      <p:ext uri="{BB962C8B-B14F-4D97-AF65-F5344CB8AC3E}">
        <p14:creationId xmlns:p14="http://schemas.microsoft.com/office/powerpoint/2010/main" val="3121330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Tipos de datos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764704"/>
            <a:ext cx="7772400" cy="4616450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Tipo </a:t>
            </a:r>
            <a:r>
              <a:rPr lang="es-ES_tradnl" altLang="es-ES" sz="2000" dirty="0" err="1"/>
              <a:t>string</a:t>
            </a:r>
            <a:r>
              <a:rPr lang="es-ES_tradnl" altLang="es-ES" sz="2000" dirty="0"/>
              <a:t>: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Las cadenas se encierran entre comillas </a:t>
            </a:r>
            <a:r>
              <a:rPr lang="es-ES_tradnl" altLang="es-ES" sz="1800" b="1" dirty="0"/>
              <a:t>simples o dobles</a:t>
            </a:r>
            <a:r>
              <a:rPr lang="es-ES_tradnl" altLang="es-ES" sz="1800" dirty="0"/>
              <a:t>:</a:t>
            </a:r>
          </a:p>
          <a:p>
            <a:pPr marL="1789113" lvl="2" indent="-357188">
              <a:lnSpc>
                <a:spcPct val="80000"/>
              </a:lnSpc>
            </a:pPr>
            <a:r>
              <a:rPr lang="es-ES_tradnl" altLang="es-ES" sz="1600" dirty="0"/>
              <a:t>‘simples’: admite los caracteres de escape \’ (comilla simple) y \\ (barra). Las variables </a:t>
            </a:r>
            <a:r>
              <a:rPr lang="es-ES_tradnl" altLang="es-ES" sz="1600" b="1" dirty="0"/>
              <a:t>NO</a:t>
            </a:r>
            <a:r>
              <a:rPr lang="es-ES_tradnl" altLang="es-ES" sz="1600" dirty="0"/>
              <a:t> se expanden</a:t>
            </a:r>
          </a:p>
          <a:p>
            <a:pPr marL="1789113" lvl="2" indent="-357188">
              <a:lnSpc>
                <a:spcPct val="80000"/>
              </a:lnSpc>
            </a:pPr>
            <a:r>
              <a:rPr lang="es-ES_tradnl" altLang="es-ES" sz="1600" dirty="0"/>
              <a:t>“dobles”: admite más caracteres de escape, como \n, \r, \t, \$, \”. Los nombres de variables </a:t>
            </a:r>
            <a:r>
              <a:rPr lang="es-ES_tradnl" altLang="es-ES" sz="1600" b="1" dirty="0"/>
              <a:t>SÍ</a:t>
            </a:r>
            <a:r>
              <a:rPr lang="es-ES_tradnl" altLang="es-ES" sz="1600" dirty="0"/>
              <a:t> se expanden</a:t>
            </a:r>
          </a:p>
          <a:p>
            <a:pPr marL="1789113" lvl="2" indent="-357188">
              <a:lnSpc>
                <a:spcPct val="80000"/>
              </a:lnSpc>
            </a:pPr>
            <a:r>
              <a:rPr lang="es-ES_tradnl" altLang="es-ES" sz="1600" dirty="0"/>
              <a:t>Ejemplos:</a:t>
            </a:r>
          </a:p>
          <a:p>
            <a:pPr marL="2505075" lvl="3" indent="-358775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$a = 9;</a:t>
            </a:r>
          </a:p>
          <a:p>
            <a:pPr marL="2505075" lvl="3" indent="-358775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print</a:t>
            </a:r>
            <a:r>
              <a:rPr lang="es-ES_tradnl" altLang="es-ES" sz="1600" dirty="0">
                <a:latin typeface="Courier New" pitchFamily="49" charset="0"/>
              </a:rPr>
              <a:t> ‘a vale $a\n’;</a:t>
            </a:r>
          </a:p>
          <a:p>
            <a:pPr marL="2505075" lvl="3" indent="-358775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// muestra </a:t>
            </a:r>
            <a:r>
              <a:rPr lang="es-ES_tradnl" altLang="es-ES" sz="1600" b="1" dirty="0">
                <a:solidFill>
                  <a:schemeClr val="accent2"/>
                </a:solidFill>
                <a:latin typeface="Courier New" pitchFamily="49" charset="0"/>
              </a:rPr>
              <a:t>a vale $a\n</a:t>
            </a:r>
          </a:p>
          <a:p>
            <a:pPr marL="2505075" lvl="3" indent="-358775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print</a:t>
            </a:r>
            <a:r>
              <a:rPr lang="es-ES_tradnl" altLang="es-ES" sz="1600" dirty="0">
                <a:latin typeface="Courier New" pitchFamily="49" charset="0"/>
              </a:rPr>
              <a:t> “a vale $a\n”;</a:t>
            </a:r>
          </a:p>
          <a:p>
            <a:pPr marL="2505075" lvl="3" indent="-358775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   // muestra </a:t>
            </a:r>
            <a:r>
              <a:rPr lang="es-ES_tradnl" altLang="es-ES" sz="1600" b="1" dirty="0">
                <a:solidFill>
                  <a:schemeClr val="accent2"/>
                </a:solidFill>
                <a:latin typeface="Courier New" pitchFamily="49" charset="0"/>
              </a:rPr>
              <a:t>a vale 9</a:t>
            </a:r>
            <a:r>
              <a:rPr lang="es-ES_tradnl" altLang="es-ES" sz="1600" dirty="0">
                <a:latin typeface="Courier New" pitchFamily="49" charset="0"/>
              </a:rPr>
              <a:t> y avanza una línea</a:t>
            </a:r>
          </a:p>
          <a:p>
            <a:pPr marL="2505075" lvl="3" indent="-358775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print</a:t>
            </a:r>
            <a:r>
              <a:rPr lang="es-ES_tradnl" altLang="es-ES" sz="1600" dirty="0">
                <a:latin typeface="Courier New" pitchFamily="49" charset="0"/>
              </a:rPr>
              <a:t> “&lt;IMG SRC=‘logo.gif’&gt;”;</a:t>
            </a:r>
          </a:p>
          <a:p>
            <a:pPr marL="2505075" lvl="3" indent="-358775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   // muestra </a:t>
            </a:r>
            <a:r>
              <a:rPr lang="es-ES_tradnl" altLang="es-ES" sz="1600" b="1" dirty="0">
                <a:solidFill>
                  <a:schemeClr val="accent2"/>
                </a:solidFill>
                <a:latin typeface="Courier New" pitchFamily="49" charset="0"/>
              </a:rPr>
              <a:t>&lt;IMG SRC=‘logo.gif’&gt;</a:t>
            </a:r>
          </a:p>
          <a:p>
            <a:pPr marL="2505075" lvl="3" indent="-358775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print</a:t>
            </a:r>
            <a:r>
              <a:rPr lang="es-ES_tradnl" altLang="es-ES" sz="1600" dirty="0">
                <a:latin typeface="Courier New" pitchFamily="49" charset="0"/>
              </a:rPr>
              <a:t> “&lt;IMG SRC=\”logo.gif\”&gt;”;</a:t>
            </a:r>
          </a:p>
          <a:p>
            <a:pPr marL="2505075" lvl="3" indent="-358775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   // muestra </a:t>
            </a:r>
            <a:r>
              <a:rPr lang="es-ES_tradnl" altLang="es-ES" sz="1600" b="1" dirty="0">
                <a:solidFill>
                  <a:schemeClr val="accent2"/>
                </a:solidFill>
                <a:latin typeface="Courier New" pitchFamily="49" charset="0"/>
              </a:rPr>
              <a:t>&lt;IMG SRC=“logo.gif”&gt;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Acceso a un carácter de la cadena:</a:t>
            </a:r>
          </a:p>
          <a:p>
            <a:pPr marL="1789113" lvl="2" indent="-357188">
              <a:lnSpc>
                <a:spcPct val="80000"/>
              </a:lnSpc>
            </a:pPr>
            <a:r>
              <a:rPr lang="es-ES_tradnl" altLang="es-ES" sz="1600" dirty="0"/>
              <a:t>La forma es $inicial = $nombre[0];</a:t>
            </a: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1717002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Variables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980728"/>
            <a:ext cx="7772400" cy="44005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Las variables siempre van precedidas de un $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El nombre es sensible a las mayúsculas ($tipo &lt;&gt; $Tipo)</a:t>
            </a:r>
          </a:p>
          <a:p>
            <a:pPr>
              <a:lnSpc>
                <a:spcPct val="80000"/>
              </a:lnSpc>
            </a:pPr>
            <a:r>
              <a:rPr lang="es-ES_tradnl" altLang="es-ES" sz="2000" b="1" dirty="0"/>
              <a:t>Comienzan por letra o subrayado</a:t>
            </a:r>
            <a:r>
              <a:rPr lang="es-ES_tradnl" altLang="es-ES" sz="2000" dirty="0"/>
              <a:t>, seguido de letras, números o subrayado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Variables predefinidas: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800" dirty="0"/>
              <a:t>$GLOBALS, $_SERVER, $_GET, $_POST, $_COOKIES, $_FILES,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800" dirty="0"/>
              <a:t>$_ENV, $_REQUEST, $_SESSION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Ámbito: globales al fichero (pero no de manera implícita a funciones) o locales a una función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Ejemplo: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$valor = 5;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“El valor es: “ . $valor . “\n”;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“El valor es: $valor\n”; // ojo: comillas dobles y la variable se expande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endParaRPr lang="es-ES" altLang="es-ES" sz="1600" dirty="0">
              <a:latin typeface="Courier New" pitchFamily="49" charset="0"/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Resultado (ambos casos):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El valor es: 5</a:t>
            </a:r>
          </a:p>
        </p:txBody>
      </p:sp>
    </p:spTree>
    <p:extLst>
      <p:ext uri="{BB962C8B-B14F-4D97-AF65-F5344CB8AC3E}">
        <p14:creationId xmlns:p14="http://schemas.microsoft.com/office/powerpoint/2010/main" val="1430833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Constantes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1952625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Definición de constantes: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define (“CONSTANTE”, “hola”);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print</a:t>
            </a:r>
            <a:r>
              <a:rPr lang="es-ES_tradnl" altLang="es-ES" sz="1600" dirty="0">
                <a:latin typeface="Courier New" pitchFamily="49" charset="0"/>
              </a:rPr>
              <a:t> CONSTANTE;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No llevan $ delante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Sólo se pueden definir constantes de los tipos escalares (</a:t>
            </a:r>
            <a:r>
              <a:rPr lang="es-ES_tradnl" altLang="es-ES" sz="2000" dirty="0" err="1"/>
              <a:t>boolean</a:t>
            </a:r>
            <a:r>
              <a:rPr lang="es-ES_tradnl" altLang="es-ES" sz="2000" dirty="0"/>
              <a:t>, </a:t>
            </a:r>
            <a:r>
              <a:rPr lang="es-ES_tradnl" altLang="es-ES" sz="2000" dirty="0" err="1"/>
              <a:t>integer</a:t>
            </a:r>
            <a:r>
              <a:rPr lang="es-ES_tradnl" altLang="es-ES" sz="2000" dirty="0"/>
              <a:t>, </a:t>
            </a:r>
            <a:r>
              <a:rPr lang="es-ES_tradnl" altLang="es-ES" sz="2000" dirty="0" err="1"/>
              <a:t>float</a:t>
            </a:r>
            <a:r>
              <a:rPr lang="es-ES_tradnl" altLang="es-ES" sz="2000" dirty="0"/>
              <a:t>, </a:t>
            </a:r>
            <a:r>
              <a:rPr lang="es-ES_tradnl" altLang="es-ES" sz="2000" dirty="0" err="1"/>
              <a:t>string</a:t>
            </a:r>
            <a:r>
              <a:rPr lang="es-ES_tradnl" altLang="es-ES" sz="2000" dirty="0"/>
              <a:t>)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3756060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Variables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800100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Ejemplo Básico: Muestra como operar con variables de distintos tipos  03_variables</a:t>
            </a:r>
            <a:endParaRPr lang="es-ES_tradnl" altLang="es-ES" sz="2000" dirty="0"/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70661" name="Picture 5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2" name="Picture 6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6027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Expresiones y operadores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836712"/>
            <a:ext cx="7772400" cy="4543425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1800" dirty="0"/>
              <a:t>Operadores aritméticos:</a:t>
            </a:r>
            <a:br>
              <a:rPr lang="es-ES_tradnl" altLang="es-ES" sz="1800" dirty="0"/>
            </a:br>
            <a:r>
              <a:rPr lang="es-ES_tradnl" altLang="es-ES" sz="1800" dirty="0"/>
              <a:t>	+, -, *, /, %(resto), ++(incremento), --(decremento)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1800" dirty="0"/>
              <a:t>Operadores de cadena:</a:t>
            </a:r>
            <a:br>
              <a:rPr lang="es-ES_tradnl" altLang="es-ES" sz="1800" dirty="0"/>
            </a:br>
            <a:r>
              <a:rPr lang="es-ES_tradnl" altLang="es-ES" sz="1800" dirty="0"/>
              <a:t>	concatenación: . (punto)</a:t>
            </a:r>
            <a:br>
              <a:rPr lang="es-ES_tradnl" altLang="es-ES" sz="1800" dirty="0"/>
            </a:br>
            <a:r>
              <a:rPr lang="es-ES_tradnl" altLang="es-ES" sz="1800" dirty="0"/>
              <a:t>	asignación con concatenación: .=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1800" dirty="0"/>
              <a:t>Operador de asignación:</a:t>
            </a:r>
            <a:br>
              <a:rPr lang="es-ES_tradnl" altLang="es-ES" sz="1800" dirty="0"/>
            </a:br>
            <a:r>
              <a:rPr lang="es-ES_tradnl" altLang="es-ES" sz="1800" dirty="0"/>
              <a:t>	=</a:t>
            </a:r>
            <a:br>
              <a:rPr lang="es-ES_tradnl" altLang="es-ES" sz="1800" dirty="0"/>
            </a:br>
            <a:r>
              <a:rPr lang="es-ES_tradnl" altLang="es-ES" sz="1800" dirty="0"/>
              <a:t>	operadores combinados: .=, +=, </a:t>
            </a:r>
            <a:r>
              <a:rPr lang="es-ES_tradnl" altLang="es-ES" sz="1800" dirty="0" err="1"/>
              <a:t>etc</a:t>
            </a:r>
            <a:br>
              <a:rPr lang="es-ES_tradnl" altLang="es-ES" sz="1800" dirty="0"/>
            </a:br>
            <a:r>
              <a:rPr lang="es-ES_tradnl" altLang="es-ES" sz="1800" dirty="0"/>
              <a:t>	$a = 3; $a += 5; </a:t>
            </a:r>
            <a:r>
              <a:rPr lang="es-ES_tradnl" altLang="es-ES" sz="1800" dirty="0">
                <a:sym typeface="Wingdings" pitchFamily="2" charset="2"/>
              </a:rPr>
              <a:t></a:t>
            </a:r>
            <a:r>
              <a:rPr lang="es-ES_tradnl" altLang="es-ES" sz="1800" dirty="0"/>
              <a:t> a vale 8 //$a = $a + 5</a:t>
            </a:r>
            <a:br>
              <a:rPr lang="es-ES_tradnl" altLang="es-ES" sz="1800" dirty="0"/>
            </a:br>
            <a:r>
              <a:rPr lang="es-ES_tradnl" altLang="es-ES" sz="1800" dirty="0"/>
              <a:t>	$b = “hola ”; $b .= “mundo”; </a:t>
            </a:r>
            <a:r>
              <a:rPr lang="es-ES_tradnl" altLang="es-ES" sz="1800" dirty="0">
                <a:sym typeface="Wingdings" pitchFamily="2" charset="2"/>
              </a:rPr>
              <a:t></a:t>
            </a:r>
            <a:r>
              <a:rPr lang="es-ES_tradnl" altLang="es-ES" sz="1800" dirty="0"/>
              <a:t> b vale “hola mundo”</a:t>
            </a:r>
            <a:br>
              <a:rPr lang="es-ES_tradnl" altLang="es-ES" sz="1800" dirty="0"/>
            </a:br>
            <a:r>
              <a:rPr lang="es-ES_tradnl" altLang="es-ES" sz="1800" dirty="0"/>
              <a:t>	</a:t>
            </a:r>
            <a:r>
              <a:rPr lang="es-ES_tradnl" altLang="es-ES" sz="1800" dirty="0">
                <a:sym typeface="Wingdings" pitchFamily="2" charset="2"/>
              </a:rPr>
              <a:t> </a:t>
            </a:r>
            <a:r>
              <a:rPr lang="es-ES_tradnl" altLang="es-ES" sz="1800" dirty="0"/>
              <a:t>Equivale a $b = $b . “mundo”;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1800" dirty="0"/>
              <a:t>Operadores de comparación:</a:t>
            </a:r>
            <a:br>
              <a:rPr lang="es-ES_tradnl" altLang="es-ES" sz="1800" dirty="0"/>
            </a:br>
            <a:r>
              <a:rPr lang="es-ES_tradnl" altLang="es-ES" sz="1800" dirty="0"/>
              <a:t>	==, !=, &lt;, &gt;, &lt;=, &gt;=, === (estrictamente igual, tanto en valor como en tipo)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1800" dirty="0"/>
              <a:t>Operador de control de error: @. Antepuesto a una expresión, evita cualquier mensaje de error que pueda ser generado por la expresión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1800" dirty="0"/>
              <a:t>Operadores lógicos:</a:t>
            </a:r>
            <a:br>
              <a:rPr lang="es-ES_tradnl" altLang="es-ES" sz="1800" dirty="0"/>
            </a:br>
            <a:r>
              <a:rPr lang="es-ES_tradnl" altLang="es-ES" sz="1800" dirty="0"/>
              <a:t>	and (&amp;&amp; habitual), </a:t>
            </a:r>
            <a:r>
              <a:rPr lang="es-ES_tradnl" altLang="es-ES" sz="1800" dirty="0" err="1"/>
              <a:t>or</a:t>
            </a:r>
            <a:r>
              <a:rPr lang="es-ES_tradnl" altLang="es-ES" sz="1800" dirty="0"/>
              <a:t> (|| habitual), !</a:t>
            </a:r>
            <a:br>
              <a:rPr lang="es-ES_tradnl" altLang="es-ES" sz="1800" dirty="0"/>
            </a:br>
            <a:endParaRPr lang="es-ES_tradnl" altLang="es-ES" sz="1800" dirty="0"/>
          </a:p>
        </p:txBody>
      </p:sp>
    </p:spTree>
    <p:extLst>
      <p:ext uri="{BB962C8B-B14F-4D97-AF65-F5344CB8AC3E}">
        <p14:creationId xmlns:p14="http://schemas.microsoft.com/office/powerpoint/2010/main" val="2112241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Expresiones y operadores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24744"/>
            <a:ext cx="7772400" cy="3608388"/>
          </a:xfrm>
        </p:spPr>
        <p:txBody>
          <a:bodyPr>
            <a:normAutofit lnSpcReduction="10000"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Precedencia de operadores (de mayor a menor):</a:t>
            </a:r>
          </a:p>
          <a:p>
            <a:pPr marL="357188" indent="-357188">
              <a:lnSpc>
                <a:spcPct val="80000"/>
              </a:lnSpc>
              <a:buFont typeface="Monotype Sorts" pitchFamily="2" charset="2"/>
              <a:buNone/>
            </a:pPr>
            <a:endParaRPr lang="es-ES_tradnl" altLang="es-ES" sz="2000" dirty="0"/>
          </a:p>
          <a:p>
            <a:pPr marL="922338" lvl="1">
              <a:lnSpc>
                <a:spcPct val="80000"/>
              </a:lnSpc>
              <a:buFontTx/>
              <a:buNone/>
            </a:pPr>
            <a:r>
              <a:rPr lang="es-ES_tradnl" altLang="es-ES" sz="2000" dirty="0">
                <a:latin typeface="Courier New" pitchFamily="49" charset="0"/>
              </a:rPr>
              <a:t>++, --</a:t>
            </a:r>
          </a:p>
          <a:p>
            <a:pPr marL="922338" lvl="1">
              <a:lnSpc>
                <a:spcPct val="80000"/>
              </a:lnSpc>
              <a:buFontTx/>
              <a:buNone/>
            </a:pPr>
            <a:r>
              <a:rPr lang="es-ES_tradnl" altLang="es-ES" sz="2000" dirty="0">
                <a:latin typeface="Courier New" pitchFamily="49" charset="0"/>
              </a:rPr>
              <a:t>*, /, %</a:t>
            </a:r>
          </a:p>
          <a:p>
            <a:pPr marL="922338" lvl="1">
              <a:lnSpc>
                <a:spcPct val="80000"/>
              </a:lnSpc>
              <a:buFontTx/>
              <a:buNone/>
            </a:pPr>
            <a:r>
              <a:rPr lang="es-ES_tradnl" altLang="es-ES" sz="2000" dirty="0">
                <a:latin typeface="Courier New" pitchFamily="49" charset="0"/>
              </a:rPr>
              <a:t>+,-</a:t>
            </a:r>
          </a:p>
          <a:p>
            <a:pPr marL="922338" lvl="1">
              <a:lnSpc>
                <a:spcPct val="80000"/>
              </a:lnSpc>
              <a:buFontTx/>
              <a:buNone/>
            </a:pPr>
            <a:r>
              <a:rPr lang="es-ES_tradnl" altLang="es-ES" sz="2000" dirty="0">
                <a:latin typeface="Courier New" pitchFamily="49" charset="0"/>
              </a:rPr>
              <a:t>&lt;, &lt;=, &gt;, &gt;=</a:t>
            </a:r>
          </a:p>
          <a:p>
            <a:pPr marL="922338" lvl="1">
              <a:lnSpc>
                <a:spcPct val="80000"/>
              </a:lnSpc>
              <a:buFontTx/>
              <a:buNone/>
            </a:pPr>
            <a:r>
              <a:rPr lang="es-ES_tradnl" altLang="es-ES" sz="2000" dirty="0">
                <a:latin typeface="Courier New" pitchFamily="49" charset="0"/>
              </a:rPr>
              <a:t>==, !=</a:t>
            </a:r>
          </a:p>
          <a:p>
            <a:pPr marL="922338" lvl="1">
              <a:lnSpc>
                <a:spcPct val="80000"/>
              </a:lnSpc>
              <a:buFontTx/>
              <a:buNone/>
            </a:pPr>
            <a:r>
              <a:rPr lang="es-ES_tradnl" altLang="es-ES" sz="2000" dirty="0">
                <a:latin typeface="Courier New" pitchFamily="49" charset="0"/>
              </a:rPr>
              <a:t>&amp;&amp;</a:t>
            </a:r>
          </a:p>
          <a:p>
            <a:pPr marL="922338" lvl="1">
              <a:lnSpc>
                <a:spcPct val="80000"/>
              </a:lnSpc>
              <a:buFontTx/>
              <a:buNone/>
            </a:pPr>
            <a:r>
              <a:rPr lang="es-ES_tradnl" altLang="es-ES" sz="2000" dirty="0">
                <a:latin typeface="Courier New" pitchFamily="49" charset="0"/>
              </a:rPr>
              <a:t>||</a:t>
            </a:r>
          </a:p>
          <a:p>
            <a:pPr marL="922338" lvl="1">
              <a:lnSpc>
                <a:spcPct val="80000"/>
              </a:lnSpc>
              <a:buFontTx/>
              <a:buNone/>
            </a:pPr>
            <a:r>
              <a:rPr lang="es-ES_tradnl" altLang="es-ES" sz="2000" dirty="0">
                <a:latin typeface="Courier New" pitchFamily="49" charset="0"/>
              </a:rPr>
              <a:t>=</a:t>
            </a:r>
          </a:p>
          <a:p>
            <a:pPr marL="922338" lvl="1">
              <a:lnSpc>
                <a:spcPct val="80000"/>
              </a:lnSpc>
              <a:buFontTx/>
              <a:buNone/>
            </a:pPr>
            <a:r>
              <a:rPr lang="es-ES" altLang="es-ES" sz="2000" dirty="0">
                <a:latin typeface="Courier New" pitchFamily="49" charset="0"/>
              </a:rPr>
              <a:t>and</a:t>
            </a:r>
          </a:p>
          <a:p>
            <a:pPr marL="922338" lvl="1">
              <a:lnSpc>
                <a:spcPct val="80000"/>
              </a:lnSpc>
              <a:buFontTx/>
              <a:buNone/>
            </a:pPr>
            <a:r>
              <a:rPr lang="es-ES" altLang="es-ES" sz="2000" dirty="0" err="1">
                <a:latin typeface="Courier New" pitchFamily="49" charset="0"/>
              </a:rPr>
              <a:t>or</a:t>
            </a:r>
            <a:endParaRPr lang="es-ES" altLang="es-E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4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7164388" y="2565400"/>
            <a:ext cx="1800225" cy="2159000"/>
          </a:xfrm>
          <a:prstGeom prst="can">
            <a:avLst>
              <a:gd name="adj" fmla="val 29982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619250" y="2565400"/>
            <a:ext cx="3529013" cy="2159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/>
              <a:t>Introducción a PHP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6062663" cy="360362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/>
              <a:t>¿Cómo funciona PHP? (1)</a:t>
            </a:r>
            <a:endParaRPr lang="es-ES_tradnl" altLang="es-ES" sz="2000"/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917825" y="3213100"/>
            <a:ext cx="936625" cy="1296988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917825" y="3286125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Página</a:t>
            </a:r>
            <a:br>
              <a:rPr kumimoji="1" lang="es-ES" altLang="es-ES" sz="1600">
                <a:latin typeface="Arial" charset="0"/>
              </a:rPr>
            </a:br>
            <a:r>
              <a:rPr kumimoji="1" lang="es-ES" altLang="es-ES" sz="1600">
                <a:latin typeface="Arial" charset="0"/>
              </a:rPr>
              <a:t>HTML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3062288" y="3862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062288" y="4005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3062288" y="4149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062288" y="42941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851275" y="3860800"/>
            <a:ext cx="3744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>
            <a:off x="7596188" y="3213100"/>
            <a:ext cx="936625" cy="1296988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7596188" y="3286125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Página</a:t>
            </a:r>
            <a:br>
              <a:rPr kumimoji="1" lang="es-ES" altLang="es-ES" sz="1600">
                <a:latin typeface="Arial" charset="0"/>
              </a:rPr>
            </a:br>
            <a:r>
              <a:rPr kumimoji="1" lang="es-ES" altLang="es-ES" sz="1600">
                <a:latin typeface="Arial" charset="0"/>
              </a:rPr>
              <a:t>HTML</a:t>
            </a: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7740650" y="3862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7740650" y="4005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7740650" y="4149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7740650" y="42941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9651" name="Cloud"/>
          <p:cNvSpPr>
            <a:spLocks noChangeAspect="1" noEditPoints="1" noChangeArrowheads="1"/>
          </p:cNvSpPr>
          <p:nvPr/>
        </p:nvSpPr>
        <p:spPr bwMode="auto">
          <a:xfrm>
            <a:off x="5435600" y="3357563"/>
            <a:ext cx="1443038" cy="9667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5724525" y="3644900"/>
            <a:ext cx="8620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internet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700338" y="2636838"/>
            <a:ext cx="13684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Servidor web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451725" y="2565400"/>
            <a:ext cx="12795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Cliente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(navegador)</a:t>
            </a: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2052638" y="5589588"/>
            <a:ext cx="266382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200">
                <a:latin typeface="Courier New" pitchFamily="49" charset="0"/>
              </a:rPr>
              <a:t>&lt;P&gt;Hola, Ana&lt;/P&gt;</a:t>
            </a:r>
          </a:p>
        </p:txBody>
      </p:sp>
      <p:sp>
        <p:nvSpPr>
          <p:cNvPr id="69656" name="AutoShape 24"/>
          <p:cNvSpPr>
            <a:spLocks noChangeArrowheads="1"/>
          </p:cNvSpPr>
          <p:nvPr/>
        </p:nvSpPr>
        <p:spPr bwMode="auto">
          <a:xfrm>
            <a:off x="3206750" y="4508500"/>
            <a:ext cx="287338" cy="1081088"/>
          </a:xfrm>
          <a:prstGeom prst="downArrow">
            <a:avLst>
              <a:gd name="adj1" fmla="val 50000"/>
              <a:gd name="adj2" fmla="val 9406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69657" name="AutoShape 25"/>
          <p:cNvSpPr>
            <a:spLocks noChangeArrowheads="1"/>
          </p:cNvSpPr>
          <p:nvPr/>
        </p:nvSpPr>
        <p:spPr bwMode="auto">
          <a:xfrm>
            <a:off x="7885113" y="4508500"/>
            <a:ext cx="287337" cy="649288"/>
          </a:xfrm>
          <a:prstGeom prst="down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pic>
        <p:nvPicPr>
          <p:cNvPr id="69658" name="Picture 2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5157788"/>
            <a:ext cx="2705100" cy="1266825"/>
          </a:xfrm>
          <a:noFill/>
        </p:spPr>
      </p:pic>
    </p:spTree>
    <p:extLst>
      <p:ext uri="{BB962C8B-B14F-4D97-AF65-F5344CB8AC3E}">
        <p14:creationId xmlns:p14="http://schemas.microsoft.com/office/powerpoint/2010/main" val="16187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5" grpId="0" animBg="1"/>
      <p:bldP spid="69656" grpId="0" animBg="1"/>
      <p:bldP spid="696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Operadores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800100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Ejemplo Básico: Muestra ejemplos de operadores, 04_Operadores </a:t>
            </a:r>
            <a:endParaRPr lang="es-ES_tradnl" altLang="es-ES" sz="2000" dirty="0"/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70661" name="Picture 5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2" name="Picture 6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35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Variables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24744"/>
            <a:ext cx="7772400" cy="3968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Variables de variables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Se pueden crear nombres de variables dinámicamente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La variable toma su nombre del valor de otra variable previamente declarada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Ejemplo: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$a = </a:t>
            </a:r>
            <a:r>
              <a:rPr lang="pt-BR" altLang="es-ES" sz="1600" dirty="0">
                <a:latin typeface="Courier New" pitchFamily="49" charset="0"/>
              </a:rPr>
              <a:t>"</a:t>
            </a:r>
            <a:r>
              <a:rPr lang="es-ES_tradnl" altLang="es-ES" sz="1600" dirty="0">
                <a:latin typeface="Courier New" pitchFamily="49" charset="0"/>
              </a:rPr>
              <a:t>hola</a:t>
            </a:r>
            <a:r>
              <a:rPr lang="pt-BR" altLang="es-ES" sz="1600" dirty="0">
                <a:latin typeface="Courier New" pitchFamily="49" charset="0"/>
              </a:rPr>
              <a:t>"</a:t>
            </a:r>
            <a:r>
              <a:rPr lang="es-ES_tradnl" altLang="es-ES" sz="1600" dirty="0">
                <a:latin typeface="Courier New" pitchFamily="49" charset="0"/>
              </a:rPr>
              <a:t>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$$a = </a:t>
            </a:r>
            <a:r>
              <a:rPr lang="pt-BR" altLang="es-ES" sz="1600" dirty="0">
                <a:latin typeface="Courier New" pitchFamily="49" charset="0"/>
              </a:rPr>
              <a:t>"</a:t>
            </a:r>
            <a:r>
              <a:rPr lang="es-ES" altLang="es-ES" sz="1600" dirty="0">
                <a:latin typeface="Courier New" pitchFamily="49" charset="0"/>
              </a:rPr>
              <a:t>mundo</a:t>
            </a:r>
            <a:r>
              <a:rPr lang="pt-BR" altLang="es-ES" sz="1600" dirty="0">
                <a:latin typeface="Courier New" pitchFamily="49" charset="0"/>
              </a:rPr>
              <a:t>"</a:t>
            </a:r>
            <a:r>
              <a:rPr lang="es-ES" altLang="es-ES" sz="1600" dirty="0">
                <a:latin typeface="Courier New" pitchFamily="49" charset="0"/>
              </a:rPr>
              <a:t>;//$hola = “mundo”;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endParaRPr lang="es-ES" altLang="es-ES" sz="1600" dirty="0">
              <a:latin typeface="Courier New" pitchFamily="49" charset="0"/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pt-BR" altLang="es-ES" sz="1600" dirty="0">
                <a:latin typeface="Courier New" pitchFamily="49" charset="0"/>
              </a:rPr>
              <a:t>	</a:t>
            </a:r>
            <a:r>
              <a:rPr lang="pt-BR" altLang="es-ES" sz="1600" dirty="0" err="1">
                <a:latin typeface="Courier New" pitchFamily="49" charset="0"/>
              </a:rPr>
              <a:t>print</a:t>
            </a:r>
            <a:r>
              <a:rPr lang="pt-BR" altLang="es-ES" sz="1600" dirty="0">
                <a:latin typeface="Courier New" pitchFamily="49" charset="0"/>
              </a:rPr>
              <a:t> "$a $</a:t>
            </a:r>
            <a:r>
              <a:rPr lang="pt-BR" altLang="es-ES" sz="1600" dirty="0" err="1">
                <a:latin typeface="Courier New" pitchFamily="49" charset="0"/>
              </a:rPr>
              <a:t>hola</a:t>
            </a:r>
            <a:r>
              <a:rPr lang="pt-BR" altLang="es-ES" sz="1600" dirty="0">
                <a:latin typeface="Courier New" pitchFamily="49" charset="0"/>
              </a:rPr>
              <a:t>\n";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pt-BR" altLang="es-ES" sz="1600" dirty="0">
                <a:latin typeface="Courier New" pitchFamily="49" charset="0"/>
              </a:rPr>
              <a:t>	</a:t>
            </a:r>
            <a:endParaRPr lang="es-ES" altLang="es-ES" sz="1600" dirty="0">
              <a:latin typeface="Courier New" pitchFamily="49" charset="0"/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Resultado: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	hola mundo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1110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Variables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762000" y="1692335"/>
            <a:ext cx="7410400" cy="206210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s-ES" altLang="es-ES" sz="1600" dirty="0">
                <a:latin typeface="Courier New" pitchFamily="49" charset="0"/>
              </a:rPr>
              <a:t>&lt;?PHP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   $</a:t>
            </a:r>
            <a:r>
              <a:rPr kumimoji="1" lang="es-ES" altLang="es-ES" sz="1600" dirty="0" err="1">
                <a:latin typeface="Courier New" pitchFamily="49" charset="0"/>
              </a:rPr>
              <a:t>mensaje_es</a:t>
            </a:r>
            <a:r>
              <a:rPr kumimoji="1" lang="es-ES" altLang="es-ES" sz="1600" dirty="0">
                <a:latin typeface="Courier New" pitchFamily="49" charset="0"/>
              </a:rPr>
              <a:t>="Hola";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   $</a:t>
            </a:r>
            <a:r>
              <a:rPr kumimoji="1" lang="es-ES" altLang="es-ES" sz="1600" dirty="0" err="1">
                <a:latin typeface="Courier New" pitchFamily="49" charset="0"/>
              </a:rPr>
              <a:t>mensaje_en</a:t>
            </a:r>
            <a:r>
              <a:rPr kumimoji="1" lang="es-ES" altLang="es-ES" sz="1600" dirty="0">
                <a:latin typeface="Courier New" pitchFamily="49" charset="0"/>
              </a:rPr>
              <a:t>="</a:t>
            </a:r>
            <a:r>
              <a:rPr kumimoji="1" lang="es-ES" altLang="es-ES" sz="1600" dirty="0" err="1">
                <a:latin typeface="Courier New" pitchFamily="49" charset="0"/>
              </a:rPr>
              <a:t>Hello</a:t>
            </a:r>
            <a:r>
              <a:rPr kumimoji="1" lang="es-ES" altLang="es-ES" sz="1600" dirty="0">
                <a:latin typeface="Courier New" pitchFamily="49" charset="0"/>
              </a:rPr>
              <a:t>";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   $idioma = "</a:t>
            </a:r>
            <a:r>
              <a:rPr kumimoji="1" lang="es-ES" altLang="es-ES" sz="1600" b="1" dirty="0">
                <a:latin typeface="Courier New" pitchFamily="49" charset="0"/>
              </a:rPr>
              <a:t>es</a:t>
            </a:r>
            <a:r>
              <a:rPr kumimoji="1" lang="es-ES" altLang="es-ES" sz="1600" dirty="0">
                <a:latin typeface="Courier New" pitchFamily="49" charset="0"/>
              </a:rPr>
              <a:t>";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   $mensaje = "mensaje_" . $idioma; O $mensaje = 						  “</a:t>
            </a:r>
            <a:r>
              <a:rPr kumimoji="1" lang="es-ES" altLang="es-ES" sz="1600" dirty="0" err="1">
                <a:latin typeface="Courier New" pitchFamily="49" charset="0"/>
              </a:rPr>
              <a:t>mensaje_$idioma</a:t>
            </a:r>
            <a:r>
              <a:rPr kumimoji="1" lang="es-ES" altLang="es-ES" sz="1600" dirty="0">
                <a:latin typeface="Courier New" pitchFamily="49" charset="0"/>
              </a:rPr>
              <a:t>”;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   </a:t>
            </a:r>
            <a:r>
              <a:rPr kumimoji="1" lang="es-ES" altLang="es-ES" sz="1600" dirty="0" err="1">
                <a:latin typeface="Courier New" pitchFamily="49" charset="0"/>
              </a:rPr>
              <a:t>print</a:t>
            </a:r>
            <a:r>
              <a:rPr kumimoji="1" lang="es-ES" altLang="es-ES" sz="1600" dirty="0">
                <a:latin typeface="Courier New" pitchFamily="49" charset="0"/>
              </a:rPr>
              <a:t> $$mensaje;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?&gt;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173163" y="980728"/>
            <a:ext cx="750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1073150" indent="-3571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481138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889125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297113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75431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321151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66871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412591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s-ES" altLang="es-ES" sz="2000"/>
              <a:t>Ejemplo de variables variables: página internacionalizada (1)</a:t>
            </a:r>
          </a:p>
        </p:txBody>
      </p:sp>
      <p:pic>
        <p:nvPicPr>
          <p:cNvPr id="114693" name="Picture 5" descr="flag-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506589"/>
            <a:ext cx="647700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4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3754438"/>
            <a:ext cx="4897438" cy="192563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846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60648"/>
            <a:ext cx="7772400" cy="1143000"/>
          </a:xfrm>
        </p:spPr>
        <p:txBody>
          <a:bodyPr/>
          <a:lstStyle/>
          <a:p>
            <a:r>
              <a:rPr lang="es-ES" altLang="es-ES" sz="4000"/>
              <a:t>Variables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619250" y="2204864"/>
            <a:ext cx="4897438" cy="18129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s-ES" altLang="es-ES" sz="1600" dirty="0">
                <a:latin typeface="Courier New" pitchFamily="49" charset="0"/>
              </a:rPr>
              <a:t>&lt;?PHP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   $</a:t>
            </a:r>
            <a:r>
              <a:rPr kumimoji="1" lang="es-ES" altLang="es-ES" sz="1600" dirty="0" err="1">
                <a:latin typeface="Courier New" pitchFamily="49" charset="0"/>
              </a:rPr>
              <a:t>mensaje_es</a:t>
            </a:r>
            <a:r>
              <a:rPr kumimoji="1" lang="es-ES" altLang="es-ES" sz="1600" dirty="0">
                <a:latin typeface="Courier New" pitchFamily="49" charset="0"/>
              </a:rPr>
              <a:t>="Hola";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   $</a:t>
            </a:r>
            <a:r>
              <a:rPr kumimoji="1" lang="es-ES" altLang="es-ES" sz="1600" dirty="0" err="1">
                <a:latin typeface="Courier New" pitchFamily="49" charset="0"/>
              </a:rPr>
              <a:t>mensaje_en</a:t>
            </a:r>
            <a:r>
              <a:rPr kumimoji="1" lang="es-ES" altLang="es-ES" sz="1600" dirty="0">
                <a:latin typeface="Courier New" pitchFamily="49" charset="0"/>
              </a:rPr>
              <a:t>="</a:t>
            </a:r>
            <a:r>
              <a:rPr kumimoji="1" lang="es-ES" altLang="es-ES" sz="1600" dirty="0" err="1">
                <a:latin typeface="Courier New" pitchFamily="49" charset="0"/>
              </a:rPr>
              <a:t>Hello</a:t>
            </a:r>
            <a:r>
              <a:rPr kumimoji="1" lang="es-ES" altLang="es-ES" sz="1600" dirty="0">
                <a:latin typeface="Courier New" pitchFamily="49" charset="0"/>
              </a:rPr>
              <a:t>";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   $idioma = "</a:t>
            </a:r>
            <a:r>
              <a:rPr kumimoji="1" lang="es-ES" altLang="es-ES" sz="1600" b="1" dirty="0">
                <a:latin typeface="Courier New" pitchFamily="49" charset="0"/>
              </a:rPr>
              <a:t>en</a:t>
            </a:r>
            <a:r>
              <a:rPr kumimoji="1" lang="es-ES" altLang="es-ES" sz="1600" dirty="0">
                <a:latin typeface="Courier New" pitchFamily="49" charset="0"/>
              </a:rPr>
              <a:t>";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   $mensaje = "mensaje_" . $idioma;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   </a:t>
            </a:r>
            <a:r>
              <a:rPr kumimoji="1" lang="es-ES" altLang="es-ES" sz="1600" dirty="0" err="1">
                <a:latin typeface="Courier New" pitchFamily="49" charset="0"/>
              </a:rPr>
              <a:t>print</a:t>
            </a:r>
            <a:r>
              <a:rPr kumimoji="1" lang="es-ES" altLang="es-ES" sz="1600" dirty="0">
                <a:latin typeface="Courier New" pitchFamily="49" charset="0"/>
              </a:rPr>
              <a:t> $$mensaje;</a:t>
            </a:r>
          </a:p>
          <a:p>
            <a:r>
              <a:rPr kumimoji="1" lang="es-ES" altLang="es-ES" sz="1600" dirty="0">
                <a:latin typeface="Courier New" pitchFamily="49" charset="0"/>
              </a:rPr>
              <a:t>?&gt;</a:t>
            </a:r>
          </a:p>
        </p:txBody>
      </p:sp>
      <p:pic>
        <p:nvPicPr>
          <p:cNvPr id="1167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4023642"/>
            <a:ext cx="4897438" cy="192563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173163" y="1628800"/>
            <a:ext cx="750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1073150" indent="-3571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481138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889125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297113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75431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321151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66871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412591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s-ES" altLang="es-ES" sz="2000"/>
              <a:t>Ejemplo de variables variables: página internacionalizada (2)</a:t>
            </a:r>
          </a:p>
        </p:txBody>
      </p:sp>
      <p:pic>
        <p:nvPicPr>
          <p:cNvPr id="116742" name="Picture 6" descr="flag-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77072"/>
            <a:ext cx="647700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969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Variables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800100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Ejemplo Básico: Muestra ejemplos de operadores,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2000" b="1" dirty="0"/>
              <a:t>05_variabledevariables</a:t>
            </a:r>
            <a:endParaRPr lang="es-ES_tradnl" altLang="es-ES" sz="2000" dirty="0"/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70661" name="Picture 5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2" name="Picture 6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6769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Sintaxis básica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2743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Inclusión de ficheros, mediante dos funciones: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b="1" dirty="0" err="1"/>
              <a:t>include</a:t>
            </a:r>
            <a:r>
              <a:rPr lang="es-ES_tradnl" altLang="es-ES" sz="1800" dirty="0"/>
              <a:t>()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b="1" dirty="0" err="1"/>
              <a:t>require</a:t>
            </a:r>
            <a:r>
              <a:rPr lang="es-ES_tradnl" altLang="es-ES" sz="1800" dirty="0"/>
              <a:t>()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b="1" dirty="0" err="1"/>
              <a:t>require_once</a:t>
            </a:r>
            <a:r>
              <a:rPr lang="es-ES_tradnl" altLang="es-ES" sz="1800" b="1" dirty="0"/>
              <a:t>()//</a:t>
            </a:r>
            <a:r>
              <a:rPr lang="es-ES_tradnl" altLang="es-ES" sz="1800" dirty="0"/>
              <a:t>nos asegura que solo esta una única vez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b="1" dirty="0" err="1"/>
              <a:t>include_once</a:t>
            </a:r>
            <a:r>
              <a:rPr lang="es-ES_tradnl" altLang="es-ES" sz="1800" b="1" dirty="0"/>
              <a:t>()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Ambos incluyen y evalúan el fichero especificado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Diferencia: en caso de error </a:t>
            </a:r>
            <a:r>
              <a:rPr lang="es-ES_tradnl" altLang="es-ES" sz="2000" dirty="0" err="1"/>
              <a:t>include</a:t>
            </a:r>
            <a:r>
              <a:rPr lang="es-ES_tradnl" altLang="es-ES" sz="2000" dirty="0"/>
              <a:t>() produce un </a:t>
            </a:r>
            <a:r>
              <a:rPr lang="es-ES_tradnl" altLang="es-ES" sz="2000" dirty="0" err="1"/>
              <a:t>warning</a:t>
            </a:r>
            <a:r>
              <a:rPr lang="es-ES_tradnl" altLang="es-ES" sz="2000" dirty="0"/>
              <a:t> y </a:t>
            </a:r>
            <a:r>
              <a:rPr lang="es-ES_tradnl" altLang="es-ES" sz="2000" dirty="0" err="1"/>
              <a:t>require</a:t>
            </a:r>
            <a:r>
              <a:rPr lang="es-ES_tradnl" altLang="es-ES" sz="2000" dirty="0"/>
              <a:t>() un error fatal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Se usará </a:t>
            </a:r>
            <a:r>
              <a:rPr lang="es-ES_tradnl" altLang="es-ES" sz="2000" dirty="0" err="1"/>
              <a:t>require</a:t>
            </a:r>
            <a:r>
              <a:rPr lang="es-ES_tradnl" altLang="es-ES" sz="2000" dirty="0"/>
              <a:t>() si al producirse un error debe interrumpirse la carga de la página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391838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Sintaxis básica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20688"/>
            <a:ext cx="5343525" cy="4616450"/>
          </a:xfrm>
        </p:spPr>
        <p:txBody>
          <a:bodyPr>
            <a:normAutofit lnSpcReduction="10000"/>
          </a:bodyPr>
          <a:lstStyle/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&lt;HTML&gt;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&lt;HEAD&gt;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   &lt;TITLE&gt;Título&lt;/TITLE&gt;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&lt;?PHP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// Incluir bibliotecas de funciones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   require ("conecta.php");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   require ("fecha.php");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   require ("cadena.php");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   require ("globals.php");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?&gt;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&lt;/HEAD&gt;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&lt;BODY&gt;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&lt;?PHP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   include ("cabecera.html");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?&gt;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// Código HTML + PHP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. . .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&lt;?PHP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   include ("pie.html");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?&gt;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&lt;/BODY&gt;</a:t>
            </a:r>
          </a:p>
          <a:p>
            <a:pPr marL="1101725" lvl="1" indent="-385763">
              <a:lnSpc>
                <a:spcPct val="80000"/>
              </a:lnSpc>
              <a:buFontTx/>
              <a:buNone/>
            </a:pPr>
            <a:r>
              <a:rPr lang="es-ES" altLang="es-ES" sz="1400">
                <a:latin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13342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Estructuras de control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800100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Ejemplo Básico: Muestra ejemplo de </a:t>
            </a:r>
            <a:r>
              <a:rPr lang="es-ES_tradnl" altLang="es-ES" sz="2000" b="1" dirty="0" err="1"/>
              <a:t>includes</a:t>
            </a:r>
            <a:r>
              <a:rPr lang="es-ES_tradnl" altLang="es-ES" sz="2000" b="1" dirty="0"/>
              <a:t> 06_includes</a:t>
            </a:r>
            <a:endParaRPr lang="es-ES_tradnl" altLang="es-ES" sz="2000" dirty="0"/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70661" name="Picture 5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2" name="Picture 6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1472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Estructuras de control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216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Estructuras selectivas:</a:t>
            </a:r>
          </a:p>
          <a:p>
            <a:pPr lvl="1">
              <a:lnSpc>
                <a:spcPct val="80000"/>
              </a:lnSpc>
            </a:pPr>
            <a:r>
              <a:rPr lang="es-ES_tradnl" altLang="es-ES" sz="1800" dirty="0" err="1"/>
              <a:t>if-else</a:t>
            </a:r>
            <a:endParaRPr lang="es-ES_tradnl" altLang="es-ES" sz="1800" dirty="0"/>
          </a:p>
          <a:p>
            <a:pPr lvl="1">
              <a:lnSpc>
                <a:spcPct val="80000"/>
              </a:lnSpc>
            </a:pPr>
            <a:r>
              <a:rPr lang="es-ES_tradnl" altLang="es-ES" sz="1800" dirty="0" err="1"/>
              <a:t>switch</a:t>
            </a:r>
            <a:endParaRPr lang="es-ES_tradnl" altLang="es-ES" sz="1800" dirty="0"/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Estructuras repetitivas:</a:t>
            </a:r>
          </a:p>
          <a:p>
            <a:pPr lvl="1">
              <a:lnSpc>
                <a:spcPct val="80000"/>
              </a:lnSpc>
            </a:pPr>
            <a:r>
              <a:rPr lang="es-ES_tradnl" altLang="es-ES" sz="1800" dirty="0" err="1"/>
              <a:t>while</a:t>
            </a:r>
            <a:endParaRPr lang="es-ES_tradnl" altLang="es-ES" sz="1800" dirty="0"/>
          </a:p>
          <a:p>
            <a:pPr lvl="1">
              <a:lnSpc>
                <a:spcPct val="80000"/>
              </a:lnSpc>
            </a:pPr>
            <a:r>
              <a:rPr lang="es-ES_tradnl" altLang="es-ES" sz="1800" dirty="0" err="1"/>
              <a:t>for</a:t>
            </a:r>
            <a:r>
              <a:rPr lang="es-ES_tradnl" altLang="es-ES" sz="1800" dirty="0"/>
              <a:t>	</a:t>
            </a:r>
          </a:p>
          <a:p>
            <a:pPr lvl="1">
              <a:lnSpc>
                <a:spcPct val="80000"/>
              </a:lnSpc>
            </a:pPr>
            <a:r>
              <a:rPr lang="es-ES_tradnl" altLang="es-ES" sz="1800" dirty="0" err="1"/>
              <a:t>foreach</a:t>
            </a:r>
            <a:endParaRPr lang="es-ES_tradnl" altLang="es-ES" sz="1800" dirty="0"/>
          </a:p>
        </p:txBody>
      </p:sp>
    </p:spTree>
    <p:extLst>
      <p:ext uri="{BB962C8B-B14F-4D97-AF65-F5344CB8AC3E}">
        <p14:creationId xmlns:p14="http://schemas.microsoft.com/office/powerpoint/2010/main" val="2951199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Estructuras de control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68760"/>
            <a:ext cx="7056438" cy="4176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Estructura selectiva </a:t>
            </a:r>
            <a:r>
              <a:rPr lang="es-ES_tradnl" altLang="es-ES" sz="2000" b="1" dirty="0" err="1">
                <a:solidFill>
                  <a:schemeClr val="accent2"/>
                </a:solidFill>
              </a:rPr>
              <a:t>if-else</a:t>
            </a:r>
            <a:endParaRPr lang="es-ES_tradnl" altLang="es-ES" sz="20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_tradnl" altLang="es-ES" sz="20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s-ES_tradnl" altLang="es-ES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s-ES_tradnl" altLang="es-ES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s-ES_tradnl" altLang="es-ES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s-ES_tradnl" altLang="es-ES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s-ES_tradnl" altLang="es-ES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s-ES_tradnl" altLang="es-ES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s-ES_tradnl" altLang="es-ES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s-ES_tradnl" altLang="es-ES" sz="2000" dirty="0"/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Mismo comportamiento que en C o en Java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Las sentencias compuestas se encierran entre llaves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 err="1"/>
              <a:t>elseif</a:t>
            </a:r>
            <a:r>
              <a:rPr lang="es-ES_tradnl" altLang="es-ES" sz="2000" dirty="0"/>
              <a:t> puede ir todo junto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692275" y="1844824"/>
            <a:ext cx="295275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s-ES_tradnl" altLang="es-ES" sz="1600" dirty="0" err="1">
                <a:latin typeface="Courier New" pitchFamily="49" charset="0"/>
              </a:rPr>
              <a:t>if</a:t>
            </a:r>
            <a:r>
              <a:rPr kumimoji="1" lang="es-ES_tradnl" altLang="es-ES" sz="1600" dirty="0">
                <a:latin typeface="Courier New" pitchFamily="49" charset="0"/>
              </a:rPr>
              <a:t> (condición)</a:t>
            </a:r>
          </a:p>
          <a:p>
            <a:r>
              <a:rPr kumimoji="1" lang="es-ES_tradnl" altLang="es-ES" sz="1600" dirty="0">
                <a:latin typeface="Courier New" pitchFamily="49" charset="0"/>
              </a:rPr>
              <a:t>   sentencia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932363" y="1844824"/>
            <a:ext cx="3024187" cy="230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s-ES_tradnl" altLang="es-ES" sz="1600" dirty="0" err="1">
                <a:latin typeface="Courier New" pitchFamily="49" charset="0"/>
              </a:rPr>
              <a:t>if</a:t>
            </a:r>
            <a:r>
              <a:rPr kumimoji="1" lang="es-ES_tradnl" altLang="es-ES" sz="1600" dirty="0">
                <a:latin typeface="Courier New" pitchFamily="49" charset="0"/>
              </a:rPr>
              <a:t> (condición1)</a:t>
            </a:r>
          </a:p>
          <a:p>
            <a:r>
              <a:rPr kumimoji="1" lang="es-ES_tradnl" altLang="es-ES" sz="1600" dirty="0">
                <a:latin typeface="Courier New" pitchFamily="49" charset="0"/>
              </a:rPr>
              <a:t>   sentencia 1</a:t>
            </a:r>
          </a:p>
          <a:p>
            <a:r>
              <a:rPr kumimoji="1" lang="es-ES_tradnl" altLang="es-ES" sz="1600" dirty="0" err="1">
                <a:latin typeface="Courier New" pitchFamily="49" charset="0"/>
              </a:rPr>
              <a:t>else</a:t>
            </a:r>
            <a:r>
              <a:rPr kumimoji="1" lang="es-ES_tradnl" altLang="es-ES" sz="1600" dirty="0">
                <a:latin typeface="Courier New" pitchFamily="49" charset="0"/>
              </a:rPr>
              <a:t> </a:t>
            </a:r>
            <a:r>
              <a:rPr kumimoji="1" lang="es-ES_tradnl" altLang="es-ES" sz="1600" dirty="0" err="1">
                <a:latin typeface="Courier New" pitchFamily="49" charset="0"/>
              </a:rPr>
              <a:t>if</a:t>
            </a:r>
            <a:r>
              <a:rPr kumimoji="1" lang="es-ES_tradnl" altLang="es-ES" sz="1600" dirty="0">
                <a:latin typeface="Courier New" pitchFamily="49" charset="0"/>
              </a:rPr>
              <a:t> (condición2)</a:t>
            </a:r>
          </a:p>
          <a:p>
            <a:r>
              <a:rPr kumimoji="1" lang="es-ES_tradnl" altLang="es-ES" sz="1600" dirty="0">
                <a:latin typeface="Courier New" pitchFamily="49" charset="0"/>
              </a:rPr>
              <a:t>   sentencia 2</a:t>
            </a:r>
          </a:p>
          <a:p>
            <a:r>
              <a:rPr kumimoji="1" lang="es-ES_tradnl" altLang="es-ES" sz="1600" dirty="0">
                <a:latin typeface="Courier New" pitchFamily="49" charset="0"/>
              </a:rPr>
              <a:t>...</a:t>
            </a:r>
          </a:p>
          <a:p>
            <a:r>
              <a:rPr kumimoji="1" lang="es-ES_tradnl" altLang="es-ES" sz="1600" dirty="0" err="1">
                <a:latin typeface="Courier New" pitchFamily="49" charset="0"/>
              </a:rPr>
              <a:t>else</a:t>
            </a:r>
            <a:r>
              <a:rPr kumimoji="1" lang="es-ES_tradnl" altLang="es-ES" sz="1600" dirty="0">
                <a:latin typeface="Courier New" pitchFamily="49" charset="0"/>
              </a:rPr>
              <a:t> </a:t>
            </a:r>
            <a:r>
              <a:rPr kumimoji="1" lang="es-ES_tradnl" altLang="es-ES" sz="1600" dirty="0" err="1">
                <a:latin typeface="Courier New" pitchFamily="49" charset="0"/>
              </a:rPr>
              <a:t>if</a:t>
            </a:r>
            <a:r>
              <a:rPr kumimoji="1" lang="es-ES_tradnl" altLang="es-ES" sz="1600" dirty="0">
                <a:latin typeface="Courier New" pitchFamily="49" charset="0"/>
              </a:rPr>
              <a:t> (condición n)</a:t>
            </a:r>
          </a:p>
          <a:p>
            <a:r>
              <a:rPr kumimoji="1" lang="es-ES_tradnl" altLang="es-ES" sz="1600" dirty="0">
                <a:latin typeface="Courier New" pitchFamily="49" charset="0"/>
              </a:rPr>
              <a:t>   sentencia n</a:t>
            </a:r>
          </a:p>
          <a:p>
            <a:r>
              <a:rPr kumimoji="1" lang="es-ES_tradnl" altLang="es-ES" sz="1600" dirty="0" err="1">
                <a:latin typeface="Courier New" pitchFamily="49" charset="0"/>
              </a:rPr>
              <a:t>else</a:t>
            </a:r>
            <a:endParaRPr kumimoji="1" lang="es-ES_tradnl" altLang="es-ES" sz="1600" dirty="0">
              <a:latin typeface="Courier New" pitchFamily="49" charset="0"/>
            </a:endParaRPr>
          </a:p>
          <a:p>
            <a:r>
              <a:rPr kumimoji="1" lang="es-ES_tradnl" altLang="es-ES" sz="1600" dirty="0">
                <a:latin typeface="Courier New" pitchFamily="49" charset="0"/>
              </a:rPr>
              <a:t>   sentencia n+1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692275" y="2852936"/>
            <a:ext cx="295275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s-ES_tradnl" altLang="es-ES" sz="1600" dirty="0" err="1">
                <a:latin typeface="Courier New" pitchFamily="49" charset="0"/>
              </a:rPr>
              <a:t>if</a:t>
            </a:r>
            <a:r>
              <a:rPr kumimoji="1" lang="es-ES_tradnl" altLang="es-ES" sz="1600" dirty="0">
                <a:latin typeface="Courier New" pitchFamily="49" charset="0"/>
              </a:rPr>
              <a:t> (condición)</a:t>
            </a:r>
          </a:p>
          <a:p>
            <a:r>
              <a:rPr kumimoji="1" lang="es-ES_tradnl" altLang="es-ES" sz="1600" dirty="0">
                <a:latin typeface="Courier New" pitchFamily="49" charset="0"/>
              </a:rPr>
              <a:t>   sentencia 1</a:t>
            </a:r>
          </a:p>
          <a:p>
            <a:r>
              <a:rPr kumimoji="1" lang="es-ES_tradnl" altLang="es-ES" sz="1600" dirty="0" err="1">
                <a:latin typeface="Courier New" pitchFamily="49" charset="0"/>
              </a:rPr>
              <a:t>else</a:t>
            </a:r>
            <a:endParaRPr kumimoji="1" lang="es-ES_tradnl" altLang="es-ES" sz="1600" dirty="0">
              <a:latin typeface="Courier New" pitchFamily="49" charset="0"/>
            </a:endParaRPr>
          </a:p>
          <a:p>
            <a:r>
              <a:rPr kumimoji="1" lang="es-ES_tradnl" altLang="es-ES" sz="1600" dirty="0">
                <a:latin typeface="Courier New" pitchFamily="49" charset="0"/>
              </a:rPr>
              <a:t>   sentencia 2</a:t>
            </a:r>
          </a:p>
        </p:txBody>
      </p:sp>
    </p:spTree>
    <p:extLst>
      <p:ext uri="{BB962C8B-B14F-4D97-AF65-F5344CB8AC3E}">
        <p14:creationId xmlns:p14="http://schemas.microsoft.com/office/powerpoint/2010/main" val="28774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7164388" y="2565400"/>
            <a:ext cx="1800225" cy="2159000"/>
          </a:xfrm>
          <a:prstGeom prst="can">
            <a:avLst>
              <a:gd name="adj" fmla="val 29982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1619250" y="2565400"/>
            <a:ext cx="3529013" cy="2159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/>
              <a:t>Introducción a PHP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575550" cy="360362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/>
              <a:t>¿Cómo funciona PHP? (2)</a:t>
            </a:r>
            <a:endParaRPr lang="es-ES_tradnl" altLang="es-ES" sz="2000"/>
          </a:p>
        </p:txBody>
      </p:sp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1835150" y="3213100"/>
            <a:ext cx="936625" cy="1296988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835150" y="3286125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Página</a:t>
            </a:r>
            <a:br>
              <a:rPr kumimoji="1" lang="es-ES" altLang="es-ES" sz="1600">
                <a:latin typeface="Arial" charset="0"/>
              </a:rPr>
            </a:br>
            <a:r>
              <a:rPr kumimoji="1" lang="es-ES" altLang="es-ES" sz="1600">
                <a:latin typeface="Arial" charset="0"/>
              </a:rPr>
              <a:t>PHP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1979613" y="3862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979613" y="4005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1979613" y="4149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979613" y="42941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2770188" y="38608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843213" y="3860800"/>
            <a:ext cx="1055687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Intérprete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PHP</a:t>
            </a:r>
          </a:p>
        </p:txBody>
      </p: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3994150" y="3213100"/>
            <a:ext cx="936625" cy="1296988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994150" y="3286125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Página</a:t>
            </a:r>
            <a:br>
              <a:rPr kumimoji="1" lang="es-ES" altLang="es-ES" sz="1600">
                <a:latin typeface="Arial" charset="0"/>
              </a:rPr>
            </a:br>
            <a:r>
              <a:rPr kumimoji="1" lang="es-ES" altLang="es-ES" sz="1600">
                <a:latin typeface="Arial" charset="0"/>
              </a:rPr>
              <a:t>HTML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4138613" y="3862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4138613" y="4005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4138613" y="4149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4138613" y="42941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00" name="AutoShape 20"/>
          <p:cNvSpPr>
            <a:spLocks noChangeArrowheads="1"/>
          </p:cNvSpPr>
          <p:nvPr/>
        </p:nvSpPr>
        <p:spPr bwMode="auto">
          <a:xfrm>
            <a:off x="7596188" y="3213100"/>
            <a:ext cx="936625" cy="1296988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7596188" y="3286125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Página</a:t>
            </a:r>
            <a:br>
              <a:rPr kumimoji="1" lang="es-ES" altLang="es-ES" sz="1600">
                <a:latin typeface="Arial" charset="0"/>
              </a:rPr>
            </a:br>
            <a:r>
              <a:rPr kumimoji="1" lang="es-ES" altLang="es-ES" sz="1600">
                <a:latin typeface="Arial" charset="0"/>
              </a:rPr>
              <a:t>HTML</a:t>
            </a: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7740650" y="3862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7740650" y="4005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7740650" y="4149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7740650" y="42941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4932363" y="3860800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07" name="Cloud"/>
          <p:cNvSpPr>
            <a:spLocks noChangeAspect="1" noEditPoints="1" noChangeArrowheads="1"/>
          </p:cNvSpPr>
          <p:nvPr/>
        </p:nvSpPr>
        <p:spPr bwMode="auto">
          <a:xfrm>
            <a:off x="5435600" y="3357563"/>
            <a:ext cx="1443038" cy="9667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5724525" y="3644900"/>
            <a:ext cx="8620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internet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2700338" y="2636838"/>
            <a:ext cx="13684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Servidor web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7451725" y="2565400"/>
            <a:ext cx="12795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Cliente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1" lang="es-ES" altLang="es-ES" sz="1600">
                <a:latin typeface="Arial" charset="0"/>
              </a:rPr>
              <a:t>(navegador)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1187450" y="5157788"/>
            <a:ext cx="324008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s-ES_tradnl" altLang="es-ES" sz="1200">
                <a:latin typeface="Courier New" pitchFamily="49" charset="0"/>
              </a:rPr>
              <a:t>&lt;?PHP</a:t>
            </a:r>
          </a:p>
          <a:p>
            <a:r>
              <a:rPr kumimoji="1" lang="es-ES_tradnl" altLang="es-ES" sz="1200">
                <a:latin typeface="Courier New" pitchFamily="49" charset="0"/>
              </a:rPr>
              <a:t>  $nombre = "Ana";</a:t>
            </a:r>
          </a:p>
          <a:p>
            <a:r>
              <a:rPr kumimoji="1" lang="es-ES_tradnl" altLang="es-ES" sz="1200">
                <a:latin typeface="Courier New" pitchFamily="49" charset="0"/>
              </a:rPr>
              <a:t>  print ("&lt;P&gt;Hola, $nombre&lt;/P&gt;");</a:t>
            </a:r>
          </a:p>
          <a:p>
            <a:r>
              <a:rPr kumimoji="1" lang="es-ES_tradnl" altLang="es-ES" sz="1200">
                <a:latin typeface="Courier New" pitchFamily="49" charset="0"/>
              </a:rPr>
              <a:t>?&gt;</a:t>
            </a:r>
          </a:p>
        </p:txBody>
      </p:sp>
      <p:sp>
        <p:nvSpPr>
          <p:cNvPr id="71712" name="Rectangle 32"/>
          <p:cNvSpPr>
            <a:spLocks noChangeArrowheads="1"/>
          </p:cNvSpPr>
          <p:nvPr/>
        </p:nvSpPr>
        <p:spPr bwMode="auto">
          <a:xfrm>
            <a:off x="1908175" y="6165850"/>
            <a:ext cx="38893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200">
                <a:latin typeface="Courier New" pitchFamily="49" charset="0"/>
              </a:rPr>
              <a:t>&lt;P&gt;Hola, Ana&lt;/P&gt;</a:t>
            </a:r>
          </a:p>
        </p:txBody>
      </p:sp>
      <p:sp>
        <p:nvSpPr>
          <p:cNvPr id="71713" name="AutoShape 33"/>
          <p:cNvSpPr>
            <a:spLocks noChangeArrowheads="1"/>
          </p:cNvSpPr>
          <p:nvPr/>
        </p:nvSpPr>
        <p:spPr bwMode="auto">
          <a:xfrm>
            <a:off x="2124075" y="4508500"/>
            <a:ext cx="287338" cy="649288"/>
          </a:xfrm>
          <a:prstGeom prst="down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71714" name="AutoShape 34"/>
          <p:cNvSpPr>
            <a:spLocks noChangeArrowheads="1"/>
          </p:cNvSpPr>
          <p:nvPr/>
        </p:nvSpPr>
        <p:spPr bwMode="auto">
          <a:xfrm>
            <a:off x="7885113" y="4508500"/>
            <a:ext cx="287337" cy="649288"/>
          </a:xfrm>
          <a:prstGeom prst="down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71715" name="AutoShape 35"/>
          <p:cNvSpPr>
            <a:spLocks noChangeArrowheads="1"/>
          </p:cNvSpPr>
          <p:nvPr/>
        </p:nvSpPr>
        <p:spPr bwMode="auto">
          <a:xfrm>
            <a:off x="4500563" y="4508500"/>
            <a:ext cx="287337" cy="1660525"/>
          </a:xfrm>
          <a:prstGeom prst="downArrow">
            <a:avLst>
              <a:gd name="adj1" fmla="val 50000"/>
              <a:gd name="adj2" fmla="val 14447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pic>
        <p:nvPicPr>
          <p:cNvPr id="71716" name="Picture 3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5157788"/>
            <a:ext cx="2705100" cy="1266825"/>
          </a:xfrm>
          <a:noFill/>
        </p:spPr>
      </p:pic>
    </p:spTree>
    <p:extLst>
      <p:ext uri="{BB962C8B-B14F-4D97-AF65-F5344CB8AC3E}">
        <p14:creationId xmlns:p14="http://schemas.microsoft.com/office/powerpoint/2010/main" val="24744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1" grpId="0" animBg="1"/>
      <p:bldP spid="71712" grpId="0" animBg="1"/>
      <p:bldP spid="71713" grpId="0" animBg="1"/>
      <p:bldP spid="71714" grpId="0" animBg="1"/>
      <p:bldP spid="717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Estructuras de control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981200"/>
            <a:ext cx="5703887" cy="2671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Ejemplo de estructura selectiva </a:t>
            </a:r>
            <a:r>
              <a:rPr lang="es-ES_tradnl" altLang="es-ES" sz="2000" dirty="0" err="1"/>
              <a:t>if-else</a:t>
            </a:r>
            <a:r>
              <a:rPr lang="es-ES_tradnl" altLang="es-ES" sz="2000" dirty="0"/>
              <a:t>:</a:t>
            </a:r>
          </a:p>
          <a:p>
            <a:pPr>
              <a:lnSpc>
                <a:spcPct val="80000"/>
              </a:lnSpc>
            </a:pP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&lt;?PHP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</a:t>
            </a:r>
            <a:r>
              <a:rPr lang="es-ES" altLang="es-ES" sz="1600" dirty="0" err="1">
                <a:latin typeface="Courier New" pitchFamily="49" charset="0"/>
              </a:rPr>
              <a:t>if</a:t>
            </a:r>
            <a:r>
              <a:rPr lang="es-ES" altLang="es-ES" sz="1600" dirty="0">
                <a:latin typeface="Courier New" pitchFamily="49" charset="0"/>
              </a:rPr>
              <a:t> ($sexo == ‘M’)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	$saludo = "Bienvenida, ";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</a:t>
            </a:r>
            <a:r>
              <a:rPr lang="es-ES" altLang="es-ES" sz="1600" dirty="0" err="1">
                <a:latin typeface="Courier New" pitchFamily="49" charset="0"/>
              </a:rPr>
              <a:t>else</a:t>
            </a:r>
            <a:endParaRPr lang="es-ES" altLang="es-ES" sz="1600" dirty="0">
              <a:latin typeface="Courier New" pitchFamily="49" charset="0"/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	$saludo = "Bienvenido, ";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$saludo = $saludo . $nombre;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</a:t>
            </a: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($saludo);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?&gt;</a:t>
            </a:r>
            <a:endParaRPr lang="es-ES_tradnl" altLang="es-ES" sz="1600" dirty="0">
              <a:latin typeface="Courier New" pitchFamily="49" charset="0"/>
            </a:endParaRPr>
          </a:p>
        </p:txBody>
      </p:sp>
      <p:pic>
        <p:nvPicPr>
          <p:cNvPr id="12288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9992" y="4221088"/>
            <a:ext cx="3810000" cy="19224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396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Estructuras de control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908720"/>
            <a:ext cx="7772400" cy="468788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Estructura selectiva </a:t>
            </a:r>
            <a:r>
              <a:rPr lang="es-ES_tradnl" altLang="es-ES" sz="2000" b="1" dirty="0" err="1">
                <a:solidFill>
                  <a:schemeClr val="accent2"/>
                </a:solidFill>
              </a:rPr>
              <a:t>switch</a:t>
            </a:r>
            <a:endParaRPr lang="es-ES_tradnl" altLang="es-ES" sz="2000" b="1" dirty="0">
              <a:solidFill>
                <a:schemeClr val="accent2"/>
              </a:solidFill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switch</a:t>
            </a:r>
            <a:r>
              <a:rPr lang="es-ES_tradnl" altLang="es-ES" sz="1600" dirty="0">
                <a:latin typeface="Courier New" pitchFamily="49" charset="0"/>
              </a:rPr>
              <a:t> (expresión)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{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case valor_1: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	sentencia 1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	break;//si no encuentra break, seguiría 		//entrando por el valor_2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case valor_2: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	sentencia 2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	break;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…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case </a:t>
            </a:r>
            <a:r>
              <a:rPr lang="es-ES_tradnl" altLang="es-ES" sz="1600" dirty="0" err="1">
                <a:latin typeface="Courier New" pitchFamily="49" charset="0"/>
              </a:rPr>
              <a:t>valor_n</a:t>
            </a:r>
            <a:r>
              <a:rPr lang="es-ES_tradnl" altLang="es-ES" sz="1600" dirty="0">
                <a:latin typeface="Courier New" pitchFamily="49" charset="0"/>
              </a:rPr>
              <a:t>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	sentencia n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	 break;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default//comportamiento por defecto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	sentencia n+1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Mismo comportamiento que en C, sólo que la expresión del case puede ser </a:t>
            </a:r>
            <a:r>
              <a:rPr lang="es-ES_tradnl" altLang="es-ES" sz="2000" dirty="0" err="1"/>
              <a:t>integer</a:t>
            </a:r>
            <a:r>
              <a:rPr lang="es-ES_tradnl" altLang="es-ES" sz="2000" dirty="0"/>
              <a:t>, </a:t>
            </a:r>
            <a:r>
              <a:rPr lang="es-ES_tradnl" altLang="es-ES" sz="2000" dirty="0" err="1"/>
              <a:t>float</a:t>
            </a:r>
            <a:r>
              <a:rPr lang="es-ES_tradnl" altLang="es-ES" sz="2000" dirty="0"/>
              <a:t> o </a:t>
            </a:r>
            <a:r>
              <a:rPr lang="es-ES_tradnl" altLang="es-ES" sz="2000" dirty="0" err="1"/>
              <a:t>string</a:t>
            </a:r>
            <a:endParaRPr lang="es-ES_tradnl" altLang="es-ES" sz="2000" dirty="0"/>
          </a:p>
        </p:txBody>
      </p:sp>
    </p:spTree>
    <p:extLst>
      <p:ext uri="{BB962C8B-B14F-4D97-AF65-F5344CB8AC3E}">
        <p14:creationId xmlns:p14="http://schemas.microsoft.com/office/powerpoint/2010/main" val="1223991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116632"/>
            <a:ext cx="7772400" cy="1143000"/>
          </a:xfrm>
        </p:spPr>
        <p:txBody>
          <a:bodyPr/>
          <a:lstStyle/>
          <a:p>
            <a:r>
              <a:rPr lang="es-ES" altLang="es-ES" sz="4000"/>
              <a:t>Estructuras de control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556792"/>
            <a:ext cx="5775325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Ejemplo de estructura selectiva </a:t>
            </a:r>
            <a:r>
              <a:rPr lang="es-ES_tradnl" altLang="es-ES" sz="2000" dirty="0" err="1"/>
              <a:t>switch</a:t>
            </a:r>
            <a:r>
              <a:rPr lang="es-ES_tradnl" altLang="es-ES" sz="2000" dirty="0"/>
              <a:t>:</a:t>
            </a:r>
          </a:p>
          <a:p>
            <a:pPr>
              <a:lnSpc>
                <a:spcPct val="80000"/>
              </a:lnSpc>
            </a:pP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switch</a:t>
            </a:r>
            <a:r>
              <a:rPr lang="es-ES" altLang="es-ES" sz="1600" dirty="0">
                <a:latin typeface="Courier New" pitchFamily="49" charset="0"/>
              </a:rPr>
              <a:t> ($</a:t>
            </a:r>
            <a:r>
              <a:rPr lang="es-ES" altLang="es-ES" sz="1600" dirty="0" err="1">
                <a:latin typeface="Courier New" pitchFamily="49" charset="0"/>
              </a:rPr>
              <a:t>extension</a:t>
            </a:r>
            <a:r>
              <a:rPr lang="es-ES" altLang="es-ES" sz="1600" dirty="0">
                <a:latin typeface="Courier New" pitchFamily="49" charset="0"/>
              </a:rPr>
              <a:t>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{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case ("PDF"):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   $tipo = "Documento Adobe PDF";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   break;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case ("TXT"):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   $tipo = "Documento de texto";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   break;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case ("HTML")://aquí no hay break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case ("HTM"):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   $tipo = "Documento HTML";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   break;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default: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   $tipo = "Archivo " . $</a:t>
            </a:r>
            <a:r>
              <a:rPr lang="es-ES" altLang="es-ES" sz="1600" dirty="0" err="1">
                <a:latin typeface="Courier New" pitchFamily="49" charset="0"/>
              </a:rPr>
              <a:t>extension</a:t>
            </a:r>
            <a:r>
              <a:rPr lang="es-ES" altLang="es-ES" sz="1600" dirty="0">
                <a:latin typeface="Courier New" pitchFamily="49" charset="0"/>
              </a:rPr>
              <a:t>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}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($tipo);</a:t>
            </a:r>
            <a:endParaRPr lang="es-ES_tradnl" altLang="es-ES" sz="1600" dirty="0">
              <a:latin typeface="Courier New" pitchFamily="49" charset="0"/>
            </a:endParaRPr>
          </a:p>
        </p:txBody>
      </p:sp>
      <p:pic>
        <p:nvPicPr>
          <p:cNvPr id="12698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125" y="2132856"/>
            <a:ext cx="2257425" cy="173355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713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Estructuras de control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1735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Estructura repetitiva </a:t>
            </a:r>
            <a:r>
              <a:rPr lang="es-ES_tradnl" altLang="es-ES" sz="2000" b="1" dirty="0" err="1">
                <a:solidFill>
                  <a:schemeClr val="accent2"/>
                </a:solidFill>
              </a:rPr>
              <a:t>while</a:t>
            </a:r>
            <a:br>
              <a:rPr lang="es-ES_tradnl" altLang="es-ES" sz="2000" b="1" dirty="0">
                <a:solidFill>
                  <a:schemeClr val="accent2"/>
                </a:solidFill>
              </a:rPr>
            </a:br>
            <a:endParaRPr lang="es-ES_tradnl" altLang="es-ES" sz="2000" b="1" dirty="0">
              <a:solidFill>
                <a:schemeClr val="accent2"/>
              </a:solidFill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while</a:t>
            </a:r>
            <a:r>
              <a:rPr lang="es-ES_tradnl" altLang="es-ES" sz="1600" dirty="0">
                <a:latin typeface="Courier New" pitchFamily="49" charset="0"/>
              </a:rPr>
              <a:t> (condición)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sentencia</a:t>
            </a:r>
          </a:p>
          <a:p>
            <a:pPr>
              <a:lnSpc>
                <a:spcPct val="80000"/>
              </a:lnSpc>
            </a:pPr>
            <a:endParaRPr lang="es-ES_tradnl" altLang="es-ES" sz="2000" dirty="0"/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Mismo comportamiento que en C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6445250" y="2347913"/>
            <a:ext cx="2016125" cy="792162"/>
          </a:xfrm>
          <a:prstGeom prst="flowChartDecisio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ES" sz="1600">
                <a:latin typeface="Courier New" pitchFamily="49" charset="0"/>
              </a:rPr>
              <a:t>condición</a:t>
            </a:r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6516688" y="3716338"/>
            <a:ext cx="1873250" cy="6477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ES" sz="1600">
                <a:latin typeface="Courier New" pitchFamily="49" charset="0"/>
              </a:rPr>
              <a:t>sentencia</a:t>
            </a:r>
          </a:p>
        </p:txBody>
      </p:sp>
      <p:cxnSp>
        <p:nvCxnSpPr>
          <p:cNvPr id="129030" name="AutoShape 6"/>
          <p:cNvCxnSpPr>
            <a:cxnSpLocks noChangeShapeType="1"/>
            <a:stCxn id="129028" idx="2"/>
            <a:endCxn id="129029" idx="0"/>
          </p:cNvCxnSpPr>
          <p:nvPr/>
        </p:nvCxnSpPr>
        <p:spPr bwMode="auto">
          <a:xfrm>
            <a:off x="7453313" y="3140075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7453313" y="184308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129034" name="AutoShape 10"/>
          <p:cNvCxnSpPr>
            <a:cxnSpLocks noChangeShapeType="1"/>
            <a:stCxn id="129029" idx="3"/>
            <a:endCxn id="129028" idx="3"/>
          </p:cNvCxnSpPr>
          <p:nvPr/>
        </p:nvCxnSpPr>
        <p:spPr bwMode="auto">
          <a:xfrm flipV="1">
            <a:off x="8389938" y="2744788"/>
            <a:ext cx="71437" cy="1295400"/>
          </a:xfrm>
          <a:prstGeom prst="bentConnector3">
            <a:avLst>
              <a:gd name="adj1" fmla="val 42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5" name="AutoShape 11"/>
          <p:cNvCxnSpPr>
            <a:cxnSpLocks noChangeShapeType="1"/>
            <a:stCxn id="129028" idx="1"/>
          </p:cNvCxnSpPr>
          <p:nvPr/>
        </p:nvCxnSpPr>
        <p:spPr bwMode="auto">
          <a:xfrm rot="10800000" flipH="1" flipV="1">
            <a:off x="6445250" y="2744788"/>
            <a:ext cx="1008063" cy="2195512"/>
          </a:xfrm>
          <a:prstGeom prst="bentConnector4">
            <a:avLst>
              <a:gd name="adj1" fmla="val -22676"/>
              <a:gd name="adj2" fmla="val 8199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7381875" y="3090863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ES" sz="1600">
                <a:latin typeface="Courier New" pitchFamily="49" charset="0"/>
              </a:rPr>
              <a:t>cierta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6086475" y="3090863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ES" sz="1600">
                <a:latin typeface="Courier New" pitchFamily="49" charset="0"/>
              </a:rPr>
              <a:t>falsa</a:t>
            </a:r>
          </a:p>
        </p:txBody>
      </p:sp>
    </p:spTree>
    <p:extLst>
      <p:ext uri="{BB962C8B-B14F-4D97-AF65-F5344CB8AC3E}">
        <p14:creationId xmlns:p14="http://schemas.microsoft.com/office/powerpoint/2010/main" val="1983672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Estructuras de control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2" y="1700808"/>
            <a:ext cx="7208837" cy="33194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Ejemplo de estructura repetitiva </a:t>
            </a:r>
            <a:r>
              <a:rPr lang="es-ES_tradnl" altLang="es-ES" sz="2000" dirty="0" err="1"/>
              <a:t>while</a:t>
            </a:r>
            <a:r>
              <a:rPr lang="es-ES_tradnl" altLang="es-ES" sz="2000" dirty="0"/>
              <a:t>:</a:t>
            </a:r>
          </a:p>
          <a:p>
            <a:pPr>
              <a:lnSpc>
                <a:spcPct val="80000"/>
              </a:lnSpc>
            </a:pP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&lt;?PHP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</a:t>
            </a: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("&lt;UL&gt;\n");//una lista en html(puntitos)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$i=1;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</a:t>
            </a:r>
            <a:r>
              <a:rPr lang="es-ES" altLang="es-ES" sz="1600" dirty="0" err="1">
                <a:latin typeface="Courier New" pitchFamily="49" charset="0"/>
              </a:rPr>
              <a:t>while</a:t>
            </a:r>
            <a:r>
              <a:rPr lang="es-ES" altLang="es-ES" sz="1600" dirty="0">
                <a:latin typeface="Courier New" pitchFamily="49" charset="0"/>
              </a:rPr>
              <a:t> ($i &lt;= 5)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{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	</a:t>
            </a: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("&lt;LI&gt;Elemento $i&lt;/LI&gt;\n");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	$i++;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}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</a:t>
            </a: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("&lt;/UL&gt;\n");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?&gt;</a:t>
            </a:r>
            <a:endParaRPr lang="es-ES_tradnl" altLang="es-ES" sz="1600" dirty="0">
              <a:latin typeface="Courier New" pitchFamily="49" charset="0"/>
            </a:endParaRPr>
          </a:p>
        </p:txBody>
      </p:sp>
      <p:pic>
        <p:nvPicPr>
          <p:cNvPr id="131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4221088"/>
            <a:ext cx="3810000" cy="1922462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367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Estructuras de control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89806"/>
            <a:ext cx="7772400" cy="1735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Estructura repetitiva </a:t>
            </a:r>
            <a:r>
              <a:rPr lang="es-ES_tradnl" altLang="es-ES" sz="2000" b="1" dirty="0" err="1">
                <a:solidFill>
                  <a:schemeClr val="accent2"/>
                </a:solidFill>
              </a:rPr>
              <a:t>for</a:t>
            </a:r>
            <a:endParaRPr lang="es-ES_tradnl" altLang="es-ES" sz="20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for</a:t>
            </a:r>
            <a:r>
              <a:rPr lang="es-ES_tradnl" altLang="es-ES" sz="1600" dirty="0">
                <a:latin typeface="Courier New" pitchFamily="49" charset="0"/>
              </a:rPr>
              <a:t> (inicialización; condición; incremento)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sentencia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endParaRPr lang="es-ES_tradnl" alt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Mismo comportamiento que en C</a:t>
            </a:r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6372225" y="3716338"/>
            <a:ext cx="2016125" cy="720725"/>
          </a:xfrm>
          <a:prstGeom prst="flowChartDecisio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ES" sz="1600" dirty="0">
                <a:latin typeface="Courier New" pitchFamily="49" charset="0"/>
              </a:rPr>
              <a:t>condición</a:t>
            </a:r>
          </a:p>
        </p:txBody>
      </p:sp>
      <p:sp>
        <p:nvSpPr>
          <p:cNvPr id="133125" name="AutoShape 5"/>
          <p:cNvSpPr>
            <a:spLocks noChangeArrowheads="1"/>
          </p:cNvSpPr>
          <p:nvPr/>
        </p:nvSpPr>
        <p:spPr bwMode="auto">
          <a:xfrm>
            <a:off x="6443663" y="4797425"/>
            <a:ext cx="1873250" cy="4318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ES" sz="1600" dirty="0">
                <a:latin typeface="Courier New" pitchFamily="49" charset="0"/>
              </a:rPr>
              <a:t>sentencia</a:t>
            </a: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>
            <a:off x="7380288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133128" name="AutoShape 8"/>
          <p:cNvCxnSpPr>
            <a:cxnSpLocks noChangeShapeType="1"/>
            <a:stCxn id="133132" idx="2"/>
            <a:endCxn id="133124" idx="3"/>
          </p:cNvCxnSpPr>
          <p:nvPr/>
        </p:nvCxnSpPr>
        <p:spPr bwMode="auto">
          <a:xfrm rot="5400000" flipH="1" flipV="1">
            <a:off x="6876256" y="4580732"/>
            <a:ext cx="2016125" cy="1008062"/>
          </a:xfrm>
          <a:prstGeom prst="bentConnector4">
            <a:avLst>
              <a:gd name="adj1" fmla="val -11338"/>
              <a:gd name="adj2" fmla="val 12267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7308850" y="4365625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ES" sz="1600">
                <a:latin typeface="Courier New" pitchFamily="49" charset="0"/>
              </a:rPr>
              <a:t>cierta</a:t>
            </a: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6011863" y="4365625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ES" sz="1600" dirty="0">
                <a:latin typeface="Courier New" pitchFamily="49" charset="0"/>
              </a:rPr>
              <a:t>falsa</a:t>
            </a:r>
          </a:p>
        </p:txBody>
      </p:sp>
      <p:sp>
        <p:nvSpPr>
          <p:cNvPr id="133132" name="AutoShape 12"/>
          <p:cNvSpPr>
            <a:spLocks noChangeArrowheads="1"/>
          </p:cNvSpPr>
          <p:nvPr/>
        </p:nvSpPr>
        <p:spPr bwMode="auto">
          <a:xfrm>
            <a:off x="6443663" y="5589588"/>
            <a:ext cx="1873250" cy="503237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ES" sz="1600" dirty="0">
                <a:latin typeface="Courier New" pitchFamily="49" charset="0"/>
              </a:rPr>
              <a:t>incremento</a:t>
            </a:r>
          </a:p>
        </p:txBody>
      </p:sp>
      <p:cxnSp>
        <p:nvCxnSpPr>
          <p:cNvPr id="133133" name="AutoShape 13"/>
          <p:cNvCxnSpPr>
            <a:cxnSpLocks noChangeShapeType="1"/>
            <a:stCxn id="133124" idx="2"/>
            <a:endCxn id="133125" idx="0"/>
          </p:cNvCxnSpPr>
          <p:nvPr/>
        </p:nvCxnSpPr>
        <p:spPr bwMode="auto">
          <a:xfrm>
            <a:off x="7380288" y="4437063"/>
            <a:ext cx="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4" name="AutoShape 14"/>
          <p:cNvCxnSpPr>
            <a:cxnSpLocks noChangeShapeType="1"/>
            <a:stCxn id="133125" idx="2"/>
            <a:endCxn id="133132" idx="0"/>
          </p:cNvCxnSpPr>
          <p:nvPr/>
        </p:nvCxnSpPr>
        <p:spPr bwMode="auto">
          <a:xfrm>
            <a:off x="7380288" y="5229225"/>
            <a:ext cx="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5" name="AutoShape 15"/>
          <p:cNvCxnSpPr>
            <a:cxnSpLocks noChangeShapeType="1"/>
            <a:stCxn id="133124" idx="1"/>
          </p:cNvCxnSpPr>
          <p:nvPr/>
        </p:nvCxnSpPr>
        <p:spPr bwMode="auto">
          <a:xfrm rot="10800000" flipH="1" flipV="1">
            <a:off x="6372225" y="4076700"/>
            <a:ext cx="1008063" cy="2627313"/>
          </a:xfrm>
          <a:prstGeom prst="bentConnector4">
            <a:avLst>
              <a:gd name="adj1" fmla="val -22676"/>
              <a:gd name="adj2" fmla="val 913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36" name="AutoShape 16"/>
          <p:cNvSpPr>
            <a:spLocks noChangeArrowheads="1"/>
          </p:cNvSpPr>
          <p:nvPr/>
        </p:nvSpPr>
        <p:spPr bwMode="auto">
          <a:xfrm>
            <a:off x="6443663" y="2997200"/>
            <a:ext cx="1873250" cy="4318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ES" sz="1600" dirty="0">
                <a:latin typeface="Courier New" pitchFamily="49" charset="0"/>
              </a:rPr>
              <a:t>inicialización</a:t>
            </a:r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>
            <a:off x="7380288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9128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188640"/>
            <a:ext cx="7772400" cy="1143000"/>
          </a:xfrm>
        </p:spPr>
        <p:txBody>
          <a:bodyPr/>
          <a:lstStyle/>
          <a:p>
            <a:r>
              <a:rPr lang="es-ES" altLang="es-ES" sz="4000"/>
              <a:t>Estructuras de control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628800"/>
            <a:ext cx="6638925" cy="231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Ejemplo de estructura repetitiva </a:t>
            </a:r>
            <a:r>
              <a:rPr lang="es-ES_tradnl" altLang="es-ES" sz="2000" dirty="0" err="1"/>
              <a:t>for</a:t>
            </a:r>
            <a:r>
              <a:rPr lang="es-ES_tradnl" altLang="es-ES" sz="2000" dirty="0"/>
              <a:t>:</a:t>
            </a:r>
          </a:p>
          <a:p>
            <a:pPr>
              <a:lnSpc>
                <a:spcPct val="80000"/>
              </a:lnSpc>
            </a:pP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&lt;?PHP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</a:t>
            </a: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("&lt;UL&gt;\n");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</a:t>
            </a:r>
            <a:r>
              <a:rPr lang="es-ES" altLang="es-ES" sz="1600" dirty="0" err="1">
                <a:latin typeface="Courier New" pitchFamily="49" charset="0"/>
              </a:rPr>
              <a:t>for</a:t>
            </a:r>
            <a:r>
              <a:rPr lang="es-ES" altLang="es-ES" sz="1600" dirty="0">
                <a:latin typeface="Courier New" pitchFamily="49" charset="0"/>
              </a:rPr>
              <a:t> ($i=1; $i&lt;=5; $i++)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	</a:t>
            </a: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("&lt;LI&gt;Elemento $i&lt;/LI&gt;\n");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	</a:t>
            </a: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("&lt;/UL&gt;\n");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?&gt;</a:t>
            </a:r>
            <a:endParaRPr lang="es-ES_tradnl" altLang="es-ES" sz="1600" dirty="0">
              <a:latin typeface="Courier New" pitchFamily="49" charset="0"/>
            </a:endParaRPr>
          </a:p>
        </p:txBody>
      </p:sp>
      <p:pic>
        <p:nvPicPr>
          <p:cNvPr id="135172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9992" y="4077072"/>
            <a:ext cx="3810000" cy="1922462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539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Estructuras de control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1015752"/>
          </a:xfrm>
        </p:spPr>
        <p:txBody>
          <a:bodyPr>
            <a:normAutofit lnSpcReduction="10000"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Ejemplo estructuras de control: </a:t>
            </a:r>
            <a:r>
              <a:rPr lang="es-ES_tradnl" altLang="es-ES" sz="1800" dirty="0"/>
              <a:t>Ilustra cómo manejar variables y cómo usar bucles. 02_EstructurasControl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1800" b="1" dirty="0"/>
              <a:t>Ejercicio Practica 3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1800" b="1" dirty="0"/>
              <a:t>Ejercicio Primos</a:t>
            </a: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70661" name="Picture 5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2" name="Picture 6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5179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Funciones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143750" cy="296068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Ejemplo: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Function</a:t>
            </a:r>
            <a:r>
              <a:rPr lang="es-ES_tradnl" altLang="es-ES" sz="1600" dirty="0">
                <a:latin typeface="Courier New" pitchFamily="49" charset="0"/>
              </a:rPr>
              <a:t> suma ($x, $y)//sin tipo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{//nótese que tampoco se pone que se devuelve algo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  	$s = $x + $y;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  	</a:t>
            </a:r>
            <a:r>
              <a:rPr lang="es-ES_tradnl" altLang="es-ES" sz="1600" dirty="0" err="1">
                <a:latin typeface="Courier New" pitchFamily="49" charset="0"/>
              </a:rPr>
              <a:t>return</a:t>
            </a:r>
            <a:r>
              <a:rPr lang="es-ES_tradnl" altLang="es-ES" sz="1600" dirty="0">
                <a:latin typeface="Courier New" pitchFamily="49" charset="0"/>
              </a:rPr>
              <a:t> $s;//es decir, si ponemos </a:t>
            </a:r>
            <a:r>
              <a:rPr lang="es-ES_tradnl" altLang="es-ES" sz="1600" dirty="0" err="1">
                <a:latin typeface="Courier New" pitchFamily="49" charset="0"/>
              </a:rPr>
              <a:t>return</a:t>
            </a:r>
            <a:r>
              <a:rPr lang="es-ES_tradnl" altLang="es-ES" sz="1600" dirty="0">
                <a:latin typeface="Courier New" pitchFamily="49" charset="0"/>
              </a:rPr>
              <a:t> //devolveremos un valor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}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endParaRPr lang="es-ES_tradnl" altLang="es-ES" sz="1600" dirty="0">
              <a:latin typeface="Courier New" pitchFamily="49" charset="0"/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$a=1;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$b=2;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$c=suma ($a, $b);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print</a:t>
            </a:r>
            <a:r>
              <a:rPr lang="es-ES_tradnl" altLang="es-ES" sz="1600" dirty="0">
                <a:latin typeface="Courier New" pitchFamily="49" charset="0"/>
              </a:rPr>
              <a:t> $c;</a:t>
            </a:r>
            <a:endParaRPr lang="es-ES" altLang="es-E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69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Funciones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28876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Por defecto los parámetros se pasan por valor, es decir, una copia del valor de la variable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Paso por referencia: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function</a:t>
            </a:r>
            <a:r>
              <a:rPr lang="es-ES_tradnl" altLang="es-ES" sz="1600" dirty="0">
                <a:latin typeface="Courier New" pitchFamily="49" charset="0"/>
              </a:rPr>
              <a:t> incrementa (&amp;$a)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{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   $a = $a + 1;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}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endParaRPr lang="es-ES_tradnl" altLang="es-ES" sz="1600" dirty="0">
              <a:latin typeface="Courier New" pitchFamily="49" charset="0"/>
            </a:endParaRP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$a=1;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incrementa ($a);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print</a:t>
            </a:r>
            <a:r>
              <a:rPr lang="es-ES_tradnl" altLang="es-ES" sz="1600" dirty="0">
                <a:latin typeface="Courier New" pitchFamily="49" charset="0"/>
              </a:rPr>
              <a:t> $a; // Muestra un 2</a:t>
            </a:r>
            <a:endParaRPr lang="es-ES" altLang="es-E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5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/>
              <a:t>Introducción a PHP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431088" cy="3176587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Breve historia de PHP</a:t>
            </a: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Creado por </a:t>
            </a:r>
            <a:r>
              <a:rPr lang="es-ES_tradnl" altLang="es-ES" sz="1800" dirty="0" err="1"/>
              <a:t>Rasmus</a:t>
            </a:r>
            <a:r>
              <a:rPr lang="es-ES_tradnl" altLang="es-ES" sz="1800" dirty="0"/>
              <a:t> </a:t>
            </a:r>
            <a:r>
              <a:rPr lang="es-ES_tradnl" altLang="es-ES" sz="1800" dirty="0" err="1"/>
              <a:t>Lerdorf</a:t>
            </a:r>
            <a:r>
              <a:rPr lang="es-ES_tradnl" altLang="es-ES" sz="1800" dirty="0"/>
              <a:t> para uso personal en 1994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PHP = </a:t>
            </a:r>
            <a:r>
              <a:rPr lang="es-ES_tradnl" altLang="es-ES" sz="1800" i="1" dirty="0"/>
              <a:t>PHP: </a:t>
            </a:r>
            <a:r>
              <a:rPr lang="es-ES_tradnl" altLang="es-ES" sz="1800" i="1" dirty="0" err="1"/>
              <a:t>Hypertext</a:t>
            </a:r>
            <a:r>
              <a:rPr lang="es-ES_tradnl" altLang="es-ES" sz="1800" i="1" dirty="0"/>
              <a:t> </a:t>
            </a:r>
            <a:r>
              <a:rPr lang="es-ES_tradnl" altLang="es-ES" sz="1800" i="1" dirty="0" err="1"/>
              <a:t>Preprocessor</a:t>
            </a:r>
            <a:endParaRPr lang="es-ES_tradnl" altLang="es-ES" sz="1800" i="1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Versión actual: PHP 7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Es un módulo que se añade al servidor web y fue concebido inicialmente para Apache</a:t>
            </a:r>
            <a:endParaRPr lang="es-ES_tradnl" altLang="es-ES" sz="1800" b="1" dirty="0"/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¿Por qué PHP?</a:t>
            </a: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Por sus ventajas: es potente, fácil de aprender, de libre distribución, permite el acceso a bases de datos, orientado a objetos y otras funcionalidades orientadas a la red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Dispone de abundante soporte en la Web</a:t>
            </a:r>
          </a:p>
        </p:txBody>
      </p:sp>
    </p:spTree>
    <p:extLst>
      <p:ext uri="{BB962C8B-B14F-4D97-AF65-F5344CB8AC3E}">
        <p14:creationId xmlns:p14="http://schemas.microsoft.com/office/powerpoint/2010/main" val="25474109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Funciones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28876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Argumentos por defecto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function</a:t>
            </a:r>
            <a:r>
              <a:rPr lang="es-ES" altLang="es-ES" sz="1600" dirty="0">
                <a:latin typeface="Courier New" pitchFamily="49" charset="0"/>
              </a:rPr>
              <a:t> </a:t>
            </a:r>
            <a:r>
              <a:rPr lang="es-ES" altLang="es-ES" sz="1600" dirty="0" err="1">
                <a:latin typeface="Courier New" pitchFamily="49" charset="0"/>
              </a:rPr>
              <a:t>muestranombre</a:t>
            </a:r>
            <a:r>
              <a:rPr lang="es-ES" altLang="es-ES" sz="1600" dirty="0">
                <a:latin typeface="Courier New" pitchFamily="49" charset="0"/>
              </a:rPr>
              <a:t> ($titulo = "Sr.")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{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 </a:t>
            </a: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"Estimado $titulo:\n";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}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muestranombre</a:t>
            </a:r>
            <a:r>
              <a:rPr lang="es-ES" altLang="es-ES" sz="1600" dirty="0">
                <a:latin typeface="Courier New" pitchFamily="49" charset="0"/>
              </a:rPr>
              <a:t> ();//podemos ahora invocar la función sin parámetros, y cojera el valor “Sr.”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muestranombre</a:t>
            </a:r>
            <a:r>
              <a:rPr lang="es-ES" altLang="es-ES" sz="1600" dirty="0">
                <a:latin typeface="Courier New" pitchFamily="49" charset="0"/>
              </a:rPr>
              <a:t> ("Prof.");//Si en cambio le pasamos un valor, </a:t>
            </a:r>
            <a:r>
              <a:rPr lang="es-ES" altLang="es-ES" sz="1600" dirty="0" err="1">
                <a:latin typeface="Courier New" pitchFamily="49" charset="0"/>
              </a:rPr>
              <a:t>cojerá</a:t>
            </a:r>
            <a:r>
              <a:rPr lang="es-ES" altLang="es-ES" sz="1600" dirty="0">
                <a:latin typeface="Courier New" pitchFamily="49" charset="0"/>
              </a:rPr>
              <a:t> dicho valor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Salida: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Estimado Sr.: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Estimado Prof.:</a:t>
            </a:r>
            <a:endParaRPr lang="es-ES" altLang="es-E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35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Funciones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31765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Los argumentos con valores por defecto deben ser siempre los últimos: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function</a:t>
            </a:r>
            <a:r>
              <a:rPr lang="es-ES" altLang="es-ES" sz="1600" dirty="0">
                <a:latin typeface="Courier New" pitchFamily="49" charset="0"/>
              </a:rPr>
              <a:t> </a:t>
            </a:r>
            <a:r>
              <a:rPr lang="es-ES" altLang="es-ES" sz="1600" dirty="0" err="1">
                <a:latin typeface="Courier New" pitchFamily="49" charset="0"/>
              </a:rPr>
              <a:t>muestranombre</a:t>
            </a:r>
            <a:r>
              <a:rPr lang="es-ES" altLang="es-ES" sz="1600" dirty="0">
                <a:latin typeface="Courier New" pitchFamily="49" charset="0"/>
              </a:rPr>
              <a:t> ($nombre, $titulo= "Sr.")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{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 </a:t>
            </a:r>
            <a:r>
              <a:rPr lang="es-ES" altLang="es-ES" sz="1600" dirty="0" err="1">
                <a:latin typeface="Courier New" pitchFamily="49" charset="0"/>
              </a:rPr>
              <a:t>print</a:t>
            </a:r>
            <a:r>
              <a:rPr lang="es-ES" altLang="es-ES" sz="1600" dirty="0">
                <a:latin typeface="Courier New" pitchFamily="49" charset="0"/>
              </a:rPr>
              <a:t> "Estimado $titulo $nombre:\n";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}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muestranombre</a:t>
            </a:r>
            <a:r>
              <a:rPr lang="es-ES" altLang="es-ES" sz="1600" dirty="0">
                <a:latin typeface="Courier New" pitchFamily="49" charset="0"/>
              </a:rPr>
              <a:t> (“Fernández”);//el primero será //obligatorio, el segundo no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muestranombre</a:t>
            </a:r>
            <a:r>
              <a:rPr lang="es-ES" altLang="es-ES" sz="1600" dirty="0">
                <a:latin typeface="Courier New" pitchFamily="49" charset="0"/>
              </a:rPr>
              <a:t> (“Fernández”, "Prof.");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Salida: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Estimado Sr. Fernández: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Estimado Prof. Fernández:</a:t>
            </a: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2047217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/>
              <a:t>Funciones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31765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Podemos devolver un valor resultado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 err="1">
                <a:latin typeface="Courier New" pitchFamily="49" charset="0"/>
              </a:rPr>
              <a:t>function</a:t>
            </a:r>
            <a:r>
              <a:rPr lang="es-ES" altLang="es-ES" sz="1600" dirty="0">
                <a:latin typeface="Courier New" pitchFamily="49" charset="0"/>
              </a:rPr>
              <a:t> </a:t>
            </a:r>
            <a:r>
              <a:rPr lang="es-ES" altLang="es-ES" sz="1600" dirty="0" err="1">
                <a:latin typeface="Courier New" pitchFamily="49" charset="0"/>
              </a:rPr>
              <a:t>devolverResultado</a:t>
            </a:r>
            <a:r>
              <a:rPr lang="es-ES" altLang="es-ES" sz="1600" dirty="0">
                <a:latin typeface="Courier New" pitchFamily="49" charset="0"/>
              </a:rPr>
              <a:t>($valor1, $valor2)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{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    </a:t>
            </a:r>
            <a:r>
              <a:rPr lang="es-ES" altLang="es-ES" sz="1600" dirty="0" err="1">
                <a:latin typeface="Courier New" pitchFamily="49" charset="0"/>
              </a:rPr>
              <a:t>return</a:t>
            </a:r>
            <a:r>
              <a:rPr lang="es-ES" altLang="es-ES" sz="1600" dirty="0">
                <a:latin typeface="Courier New" pitchFamily="49" charset="0"/>
              </a:rPr>
              <a:t> $valor1 + $valor2;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}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$resultado = </a:t>
            </a:r>
            <a:r>
              <a:rPr lang="es-ES" altLang="es-ES" sz="1600" dirty="0" err="1">
                <a:latin typeface="Courier New" pitchFamily="49" charset="0"/>
              </a:rPr>
              <a:t>devolverResultado</a:t>
            </a:r>
            <a:r>
              <a:rPr lang="es-ES" altLang="es-ES" sz="1600" dirty="0">
                <a:latin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96339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Funciones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1015752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Ejemplo funciones: </a:t>
            </a: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Ilustra cómo manejar funciones, 03_funciones</a:t>
            </a: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70661" name="Picture 5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2" name="Picture 6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28942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 err="1"/>
              <a:t>Arrays</a:t>
            </a:r>
            <a:endParaRPr lang="es-ES" altLang="es-ES" sz="40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24744"/>
            <a:ext cx="7772400" cy="39604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Los </a:t>
            </a:r>
            <a:r>
              <a:rPr lang="es-ES_tradnl" altLang="es-ES" sz="2000" dirty="0" err="1"/>
              <a:t>arrays</a:t>
            </a:r>
            <a:r>
              <a:rPr lang="es-ES_tradnl" altLang="es-ES" sz="2000" dirty="0"/>
              <a:t> en PHP son mapas ordenados, donde se asocian valores con claves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Pueden ser indexados o asociativos (indexados con un índice o asociativos como mapas)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Sintaxis: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array ([clave =&gt;] valor, ...)//la clave es optativa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$</a:t>
            </a:r>
            <a:r>
              <a:rPr lang="es-ES_tradnl" altLang="es-ES" sz="1600" dirty="0" err="1">
                <a:latin typeface="Courier New" pitchFamily="49" charset="0"/>
              </a:rPr>
              <a:t>array</a:t>
            </a:r>
            <a:r>
              <a:rPr lang="es-ES_tradnl" altLang="es-ES" sz="1600" dirty="0">
                <a:latin typeface="Courier New" pitchFamily="49" charset="0"/>
              </a:rPr>
              <a:t> = []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La clave es una cadena o un entero no negativo. El valor puede ser de cualquier tipo válido en PHP, incluyendo otro </a:t>
            </a:r>
            <a:r>
              <a:rPr lang="es-ES_tradnl" altLang="es-ES" sz="2000" dirty="0" err="1"/>
              <a:t>array</a:t>
            </a:r>
            <a:endParaRPr lang="es-ES_tradnl" altLang="es-ES" sz="2000" dirty="0"/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Ejemplos: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$color = array (‘rojo’=&gt;101, ‘verde’=&gt;51, ‘azul’=&gt;255);//asociativo, duplas clave-valor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$medidas = array (10, 25, 15);//indexado, solo valores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Acceso: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$color[‘rojo’] =&gt; 101// No olvidar las comillas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$medidas[0] =&gt; 10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El primer elemento es el 0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1320829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 err="1"/>
              <a:t>Arrays</a:t>
            </a:r>
            <a:endParaRPr lang="es-ES" altLang="es-ES" sz="40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692696"/>
            <a:ext cx="8045971" cy="46164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La estructura de control </a:t>
            </a:r>
            <a:r>
              <a:rPr lang="es-ES_tradnl" altLang="es-ES" sz="2000" b="1" dirty="0" err="1"/>
              <a:t>foreach</a:t>
            </a:r>
            <a:r>
              <a:rPr lang="es-ES_tradnl" altLang="es-ES" sz="2000" dirty="0"/>
              <a:t> permite iterar sobre </a:t>
            </a:r>
            <a:r>
              <a:rPr lang="es-ES_tradnl" altLang="es-ES" sz="2000" dirty="0" err="1"/>
              <a:t>arrays</a:t>
            </a:r>
            <a:endParaRPr lang="es-ES_tradnl" altLang="es-ES" sz="2000" dirty="0"/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Sintaxis: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foreach</a:t>
            </a:r>
            <a:r>
              <a:rPr lang="es-ES_tradnl" altLang="es-ES" sz="1600" dirty="0">
                <a:latin typeface="Courier New" pitchFamily="49" charset="0"/>
              </a:rPr>
              <a:t> (</a:t>
            </a:r>
            <a:r>
              <a:rPr lang="es-ES_tradnl" altLang="es-ES" sz="1600" dirty="0" err="1">
                <a:latin typeface="Courier New" pitchFamily="49" charset="0"/>
              </a:rPr>
              <a:t>expresión_array</a:t>
            </a:r>
            <a:r>
              <a:rPr lang="es-ES_tradnl" altLang="es-ES" sz="1600" dirty="0">
                <a:latin typeface="Courier New" pitchFamily="49" charset="0"/>
              </a:rPr>
              <a:t> as $valor)//indexado</a:t>
            </a:r>
            <a:br>
              <a:rPr lang="es-ES_tradnl" altLang="es-ES" sz="1600" dirty="0">
                <a:latin typeface="Courier New" pitchFamily="49" charset="0"/>
              </a:rPr>
            </a:br>
            <a:r>
              <a:rPr lang="es-ES_tradnl" altLang="es-ES" sz="1600" dirty="0">
                <a:latin typeface="Courier New" pitchFamily="49" charset="0"/>
              </a:rPr>
              <a:t>sentencia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foreach</a:t>
            </a:r>
            <a:r>
              <a:rPr lang="es-ES_tradnl" altLang="es-ES" sz="1600" dirty="0">
                <a:latin typeface="Courier New" pitchFamily="49" charset="0"/>
              </a:rPr>
              <a:t> (</a:t>
            </a:r>
            <a:r>
              <a:rPr lang="es-ES_tradnl" altLang="es-ES" sz="1600" dirty="0" err="1">
                <a:latin typeface="Courier New" pitchFamily="49" charset="0"/>
              </a:rPr>
              <a:t>expresión_array</a:t>
            </a:r>
            <a:r>
              <a:rPr lang="es-ES_tradnl" altLang="es-ES" sz="1600" dirty="0">
                <a:latin typeface="Courier New" pitchFamily="49" charset="0"/>
              </a:rPr>
              <a:t> as $clave =&gt; $valor)//asociativo</a:t>
            </a:r>
            <a:br>
              <a:rPr lang="es-ES_tradnl" altLang="es-ES" sz="1600" dirty="0">
                <a:latin typeface="Courier New" pitchFamily="49" charset="0"/>
              </a:rPr>
            </a:br>
            <a:r>
              <a:rPr lang="es-ES_tradnl" altLang="es-ES" sz="1600" dirty="0">
                <a:latin typeface="Courier New" pitchFamily="49" charset="0"/>
              </a:rPr>
              <a:t>sentencia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Ejemplos: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foreach</a:t>
            </a:r>
            <a:r>
              <a:rPr lang="es-ES_tradnl" altLang="es-ES" sz="1600" dirty="0">
                <a:latin typeface="Courier New" pitchFamily="49" charset="0"/>
              </a:rPr>
              <a:t> ($color as $</a:t>
            </a:r>
            <a:r>
              <a:rPr lang="es-ES_tradnl" altLang="es-ES" sz="1600" dirty="0" err="1">
                <a:latin typeface="Courier New" pitchFamily="49" charset="0"/>
              </a:rPr>
              <a:t>valoprint</a:t>
            </a:r>
            <a:r>
              <a:rPr lang="es-ES_tradnl" altLang="es-ES" sz="1600" dirty="0">
                <a:latin typeface="Courier New" pitchFamily="49" charset="0"/>
              </a:rPr>
              <a:t> “Valor: $valor&lt;BR&gt;\</a:t>
            </a:r>
            <a:r>
              <a:rPr lang="es-ES_tradnl" altLang="es-ES" sz="1600" dirty="0" err="1">
                <a:latin typeface="Courier New" pitchFamily="49" charset="0"/>
              </a:rPr>
              <a:t>n”;r</a:t>
            </a:r>
            <a:r>
              <a:rPr lang="es-ES_tradnl" altLang="es-ES" sz="1600" dirty="0">
                <a:latin typeface="Courier New" pitchFamily="49" charset="0"/>
              </a:rPr>
              <a:t>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 err="1">
                <a:latin typeface="Courier New" pitchFamily="49" charset="0"/>
              </a:rPr>
              <a:t>foreach</a:t>
            </a:r>
            <a:r>
              <a:rPr lang="es-ES_tradnl" altLang="es-ES" sz="1600" dirty="0">
                <a:latin typeface="Courier New" pitchFamily="49" charset="0"/>
              </a:rPr>
              <a:t> ($color as $clave =&gt; $valor)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_tradnl" altLang="es-ES" sz="1600" dirty="0">
                <a:latin typeface="Courier New" pitchFamily="49" charset="0"/>
              </a:rPr>
              <a:t>	</a:t>
            </a:r>
            <a:r>
              <a:rPr lang="es-ES_tradnl" altLang="es-ES" sz="1600" dirty="0" err="1">
                <a:latin typeface="Courier New" pitchFamily="49" charset="0"/>
              </a:rPr>
              <a:t>print</a:t>
            </a:r>
            <a:r>
              <a:rPr lang="es-ES_tradnl" altLang="es-ES" sz="1600" dirty="0">
                <a:latin typeface="Courier New" pitchFamily="49" charset="0"/>
              </a:rPr>
              <a:t> “Clave: $clave; Valor: $valor&lt;BR&gt;\n”;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Salida: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Valor: 101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Valor: 51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Valor: 255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Clave: rojo; Valor: 101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Clave: verde; Valor: 51</a:t>
            </a:r>
          </a:p>
          <a:p>
            <a:pPr marL="1073150" lvl="1" indent="-357188">
              <a:lnSpc>
                <a:spcPct val="80000"/>
              </a:lnSpc>
              <a:buFontTx/>
              <a:buNone/>
            </a:pPr>
            <a:r>
              <a:rPr lang="es-ES" altLang="es-ES" sz="1600" dirty="0">
                <a:latin typeface="Courier New" pitchFamily="49" charset="0"/>
              </a:rPr>
              <a:t>Clave: azul; Valor: 255</a:t>
            </a:r>
            <a:r>
              <a:rPr lang="es-ES" altLang="es-E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050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 err="1"/>
              <a:t>Arrays</a:t>
            </a:r>
            <a:endParaRPr lang="es-ES" altLang="es-ES" sz="40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1015752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Ejemplo funciones: </a:t>
            </a: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Ilustra cómo manejar funciones, 04_arrays</a:t>
            </a: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70661" name="Picture 5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2" name="Picture 6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81403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60648"/>
            <a:ext cx="7772400" cy="1143000"/>
          </a:xfrm>
        </p:spPr>
        <p:txBody>
          <a:bodyPr/>
          <a:lstStyle/>
          <a:p>
            <a:r>
              <a:rPr lang="es-ES_tradnl" altLang="es-ES" sz="4000" dirty="0"/>
              <a:t>Bibliotecas de funciones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700808"/>
            <a:ext cx="7431087" cy="4111625"/>
          </a:xfrm>
        </p:spPr>
        <p:txBody>
          <a:bodyPr/>
          <a:lstStyle/>
          <a:p>
            <a:pPr marL="357188" indent="-357188">
              <a:lnSpc>
                <a:spcPct val="90000"/>
              </a:lnSpc>
            </a:pPr>
            <a:r>
              <a:rPr lang="es-ES_tradnl" altLang="es-ES" sz="2000" dirty="0"/>
              <a:t>Existen muchas bibliotecas de funciones en PHP</a:t>
            </a:r>
          </a:p>
          <a:p>
            <a:pPr marL="357188" indent="-357188">
              <a:lnSpc>
                <a:spcPct val="90000"/>
              </a:lnSpc>
            </a:pPr>
            <a:r>
              <a:rPr lang="es-ES_tradnl" altLang="es-ES" sz="2000" dirty="0"/>
              <a:t>Algunos ejemplos: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altLang="es-ES" sz="1800" dirty="0"/>
              <a:t>Funciones de manipulación de cadenas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altLang="es-ES" sz="1800" dirty="0"/>
              <a:t>Funciones de fecha y hora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altLang="es-ES" sz="1800" dirty="0"/>
              <a:t>Funciones de </a:t>
            </a:r>
            <a:r>
              <a:rPr lang="es-ES_tradnl" altLang="es-ES" sz="1800" dirty="0" err="1"/>
              <a:t>arrays</a:t>
            </a:r>
            <a:endParaRPr lang="es-ES_tradnl" altLang="es-ES" sz="1800" dirty="0"/>
          </a:p>
          <a:p>
            <a:pPr marL="1073150" lvl="1" indent="-357188">
              <a:lnSpc>
                <a:spcPct val="90000"/>
              </a:lnSpc>
            </a:pPr>
            <a:r>
              <a:rPr lang="es-ES_tradnl" altLang="es-ES" sz="1800" dirty="0"/>
              <a:t>Funciones de ficheros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altLang="es-ES" sz="1800" dirty="0"/>
              <a:t>Funciones matemáticas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altLang="es-ES" sz="1800" dirty="0"/>
              <a:t>Funciones de bases de datos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altLang="es-ES" sz="1800" dirty="0"/>
              <a:t>Funciones de red</a:t>
            </a:r>
          </a:p>
          <a:p>
            <a:pPr marL="357188" indent="-357188">
              <a:lnSpc>
                <a:spcPct val="90000"/>
              </a:lnSpc>
            </a:pPr>
            <a:r>
              <a:rPr lang="es-ES_tradnl" altLang="es-ES" sz="2000" dirty="0"/>
              <a:t>Todas las funciones de biblioteca están comentadas en la documentación de PHP</a:t>
            </a:r>
          </a:p>
        </p:txBody>
      </p:sp>
    </p:spTree>
    <p:extLst>
      <p:ext uri="{BB962C8B-B14F-4D97-AF65-F5344CB8AC3E}">
        <p14:creationId xmlns:p14="http://schemas.microsoft.com/office/powerpoint/2010/main" val="3808948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188640"/>
            <a:ext cx="7772400" cy="1143000"/>
          </a:xfrm>
        </p:spPr>
        <p:txBody>
          <a:bodyPr/>
          <a:lstStyle/>
          <a:p>
            <a:r>
              <a:rPr lang="es-ES_tradnl" altLang="es-ES" sz="4000"/>
              <a:t>Bibliotecas de funciones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556792"/>
            <a:ext cx="7431087" cy="4543425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Funciones de manipulación de cadenas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 err="1"/>
              <a:t>explode</a:t>
            </a:r>
            <a:r>
              <a:rPr lang="es-ES_tradnl" altLang="es-ES" sz="1800" dirty="0"/>
              <a:t>()</a:t>
            </a:r>
          </a:p>
          <a:p>
            <a:pPr marL="1885950" lvl="2" indent="-457200">
              <a:lnSpc>
                <a:spcPct val="80000"/>
              </a:lnSpc>
            </a:pPr>
            <a:r>
              <a:rPr lang="es-ES_tradnl" altLang="es-ES" sz="1600" dirty="0"/>
              <a:t>Divide una cadena en </a:t>
            </a:r>
            <a:r>
              <a:rPr lang="es-ES_tradnl" altLang="es-ES" sz="1600" dirty="0" err="1"/>
              <a:t>subcadenas</a:t>
            </a:r>
            <a:endParaRPr lang="es-ES_tradnl" altLang="es-ES" sz="1600" dirty="0"/>
          </a:p>
          <a:p>
            <a:pPr marL="1885950" lvl="2" indent="-457200">
              <a:lnSpc>
                <a:spcPct val="80000"/>
              </a:lnSpc>
            </a:pPr>
            <a:r>
              <a:rPr lang="es-ES" altLang="es-ES" sz="1600" dirty="0"/>
              <a:t>array </a:t>
            </a:r>
            <a:r>
              <a:rPr lang="es-ES" altLang="es-ES" sz="1600" b="1" dirty="0" err="1"/>
              <a:t>explode</a:t>
            </a:r>
            <a:r>
              <a:rPr lang="es-ES" altLang="es-ES" sz="1600" dirty="0"/>
              <a:t> (</a:t>
            </a:r>
            <a:r>
              <a:rPr lang="es-ES" altLang="es-ES" sz="1600" dirty="0" err="1"/>
              <a:t>string</a:t>
            </a:r>
            <a:r>
              <a:rPr lang="es-ES" altLang="es-ES" sz="1600" dirty="0"/>
              <a:t> separador, </a:t>
            </a:r>
            <a:r>
              <a:rPr lang="es-ES" altLang="es-ES" sz="1600" dirty="0" err="1"/>
              <a:t>string</a:t>
            </a:r>
            <a:r>
              <a:rPr lang="es-ES" altLang="es-ES" sz="1600" dirty="0"/>
              <a:t> </a:t>
            </a:r>
            <a:r>
              <a:rPr lang="es-ES" altLang="es-ES" sz="1600" dirty="0" err="1"/>
              <a:t>cadena_a_dividir</a:t>
            </a:r>
            <a:r>
              <a:rPr lang="es-ES" altLang="es-ES" sz="1600" dirty="0"/>
              <a:t>) </a:t>
            </a:r>
          </a:p>
          <a:p>
            <a:pPr marL="1073150" lvl="1" indent="-357188">
              <a:lnSpc>
                <a:spcPct val="80000"/>
              </a:lnSpc>
            </a:pPr>
            <a:r>
              <a:rPr lang="es-ES" altLang="es-ES" sz="1800" dirty="0" err="1"/>
              <a:t>rtrim</a:t>
            </a:r>
            <a:r>
              <a:rPr lang="es-ES" altLang="es-ES" sz="1800" dirty="0"/>
              <a:t>(), </a:t>
            </a:r>
            <a:r>
              <a:rPr lang="es-ES" altLang="es-ES" sz="1800" dirty="0" err="1"/>
              <a:t>ltrim</a:t>
            </a:r>
            <a:r>
              <a:rPr lang="es-ES" altLang="es-ES" sz="1800" dirty="0"/>
              <a:t>(), </a:t>
            </a:r>
            <a:r>
              <a:rPr lang="es-ES" altLang="es-ES" sz="1800" dirty="0" err="1"/>
              <a:t>trim</a:t>
            </a:r>
            <a:r>
              <a:rPr lang="es-ES" altLang="es-ES" sz="1800" dirty="0"/>
              <a:t>()</a:t>
            </a:r>
          </a:p>
          <a:p>
            <a:pPr marL="1885950" lvl="2" indent="-457200">
              <a:lnSpc>
                <a:spcPct val="80000"/>
              </a:lnSpc>
            </a:pPr>
            <a:r>
              <a:rPr lang="es-ES_tradnl" altLang="es-ES" sz="1600" dirty="0"/>
              <a:t>Eliminan caracteres en blanco a la derecha, a la izquierda o por ambos lados de una cadena</a:t>
            </a:r>
          </a:p>
          <a:p>
            <a:pPr marL="1885950" lvl="2" indent="-457200">
              <a:lnSpc>
                <a:spcPct val="80000"/>
              </a:lnSpc>
            </a:pPr>
            <a:r>
              <a:rPr lang="es-ES" altLang="es-ES" sz="1600" dirty="0" err="1"/>
              <a:t>string</a:t>
            </a:r>
            <a:r>
              <a:rPr lang="es-ES" altLang="es-ES" sz="1600" dirty="0"/>
              <a:t> </a:t>
            </a:r>
            <a:r>
              <a:rPr lang="es-ES" altLang="es-ES" sz="1600" b="1" dirty="0" err="1"/>
              <a:t>trim</a:t>
            </a:r>
            <a:r>
              <a:rPr lang="es-ES" altLang="es-ES" sz="1600" dirty="0"/>
              <a:t> ( </a:t>
            </a:r>
            <a:r>
              <a:rPr lang="es-ES" altLang="es-ES" sz="1600" dirty="0" err="1"/>
              <a:t>string</a:t>
            </a:r>
            <a:r>
              <a:rPr lang="es-ES" altLang="es-ES" sz="1600" dirty="0"/>
              <a:t> </a:t>
            </a:r>
            <a:r>
              <a:rPr lang="es-ES" altLang="es-ES" sz="1600" dirty="0" err="1"/>
              <a:t>str</a:t>
            </a:r>
            <a:r>
              <a:rPr lang="es-ES" altLang="es-ES" sz="1600" dirty="0"/>
              <a:t>) //útil cuando recibimos datos del html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 err="1"/>
              <a:t>strtolower</a:t>
            </a:r>
            <a:r>
              <a:rPr lang="es-ES_tradnl" altLang="es-ES" sz="1800" dirty="0"/>
              <a:t>() / </a:t>
            </a:r>
            <a:r>
              <a:rPr lang="es-ES_tradnl" altLang="es-ES" sz="1800" dirty="0" err="1"/>
              <a:t>strtoupper</a:t>
            </a:r>
            <a:r>
              <a:rPr lang="es-ES_tradnl" altLang="es-ES" sz="1800" dirty="0"/>
              <a:t>()</a:t>
            </a:r>
          </a:p>
          <a:p>
            <a:pPr marL="1885950" lvl="2" indent="-457200">
              <a:lnSpc>
                <a:spcPct val="80000"/>
              </a:lnSpc>
            </a:pPr>
            <a:r>
              <a:rPr lang="es-ES_tradnl" altLang="es-ES" sz="1600" dirty="0"/>
              <a:t>Convierte una cadena a minúsculas / mayúsculas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 err="1"/>
              <a:t>strcmp</a:t>
            </a:r>
            <a:r>
              <a:rPr lang="es-ES_tradnl" altLang="es-ES" sz="1800" dirty="0"/>
              <a:t>(</a:t>
            </a:r>
            <a:r>
              <a:rPr lang="es-ES_tradnl" altLang="es-ES" sz="1800" dirty="0" err="1"/>
              <a:t>string</a:t>
            </a:r>
            <a:r>
              <a:rPr lang="es-ES_tradnl" altLang="es-ES" sz="1800" dirty="0"/>
              <a:t> s1, </a:t>
            </a:r>
            <a:r>
              <a:rPr lang="es-ES_tradnl" altLang="es-ES" sz="1800" dirty="0" err="1"/>
              <a:t>string</a:t>
            </a:r>
            <a:r>
              <a:rPr lang="es-ES_tradnl" altLang="es-ES" sz="1800" dirty="0"/>
              <a:t> s2) / </a:t>
            </a:r>
            <a:r>
              <a:rPr lang="es-ES_tradnl" altLang="es-ES" sz="1800" dirty="0" err="1"/>
              <a:t>strcasecmp</a:t>
            </a:r>
            <a:r>
              <a:rPr lang="es-ES_tradnl" altLang="es-ES" sz="1800" dirty="0"/>
              <a:t>(</a:t>
            </a:r>
            <a:r>
              <a:rPr lang="es-ES_tradnl" altLang="es-ES" sz="1800" dirty="0" err="1"/>
              <a:t>string</a:t>
            </a:r>
            <a:r>
              <a:rPr lang="es-ES_tradnl" altLang="es-ES" sz="1800" dirty="0"/>
              <a:t> s1,string s2)</a:t>
            </a:r>
          </a:p>
          <a:p>
            <a:pPr marL="1885950" lvl="2" indent="-457200">
              <a:lnSpc>
                <a:spcPct val="80000"/>
              </a:lnSpc>
            </a:pPr>
            <a:r>
              <a:rPr lang="es-ES_tradnl" altLang="es-ES" sz="1600" dirty="0"/>
              <a:t>Compara dos cadenas con/sin distinción de mayúsculas</a:t>
            </a:r>
          </a:p>
          <a:p>
            <a:pPr marL="1885950" lvl="2" indent="-457200">
              <a:lnSpc>
                <a:spcPct val="80000"/>
              </a:lnSpc>
            </a:pPr>
            <a:r>
              <a:rPr lang="es-ES_tradnl" altLang="es-ES" sz="1600" dirty="0"/>
              <a:t>0 si son iguales, valor negativo en caso de que s1&lt;s2, valor positivo si s1&gt;s2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 err="1"/>
              <a:t>strlen</a:t>
            </a:r>
            <a:r>
              <a:rPr lang="es-ES_tradnl" altLang="es-ES" sz="1800" dirty="0"/>
              <a:t>()</a:t>
            </a:r>
          </a:p>
          <a:p>
            <a:pPr marL="1885950" lvl="2" indent="-457200">
              <a:lnSpc>
                <a:spcPct val="80000"/>
              </a:lnSpc>
            </a:pPr>
            <a:r>
              <a:rPr lang="es-ES_tradnl" altLang="es-ES" sz="1600" dirty="0"/>
              <a:t>Calcula la longitud de una cadena</a:t>
            </a:r>
          </a:p>
        </p:txBody>
      </p:sp>
    </p:spTree>
    <p:extLst>
      <p:ext uri="{BB962C8B-B14F-4D97-AF65-F5344CB8AC3E}">
        <p14:creationId xmlns:p14="http://schemas.microsoft.com/office/powerpoint/2010/main" val="3930862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/>
              <a:t>Bibliotecas de funciones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981200"/>
            <a:ext cx="7431087" cy="3176588"/>
          </a:xfrm>
        </p:spPr>
        <p:txBody>
          <a:bodyPr>
            <a:normAutofit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dirty="0"/>
              <a:t>Funciones de </a:t>
            </a:r>
            <a:r>
              <a:rPr lang="es-ES_tradnl" altLang="es-ES" sz="2000" dirty="0" err="1"/>
              <a:t>arrays</a:t>
            </a: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 err="1"/>
              <a:t>count</a:t>
            </a:r>
            <a:r>
              <a:rPr lang="es-ES_tradnl" altLang="es-ES" sz="1800" dirty="0"/>
              <a:t>()</a:t>
            </a:r>
          </a:p>
          <a:p>
            <a:pPr marL="1885950" lvl="2" indent="-457200">
              <a:lnSpc>
                <a:spcPct val="80000"/>
              </a:lnSpc>
            </a:pPr>
            <a:r>
              <a:rPr lang="es-ES_tradnl" altLang="es-ES" sz="1600" dirty="0"/>
              <a:t>Cuenta los elementos de un </a:t>
            </a:r>
            <a:r>
              <a:rPr lang="es-ES_tradnl" altLang="es-ES" sz="1600" dirty="0" err="1"/>
              <a:t>array</a:t>
            </a: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 err="1"/>
              <a:t>array_count_values</a:t>
            </a:r>
            <a:r>
              <a:rPr lang="es-ES_tradnl" altLang="es-ES" sz="1800" dirty="0"/>
              <a:t>()</a:t>
            </a:r>
          </a:p>
          <a:p>
            <a:pPr marL="1885950" lvl="2" indent="-457200">
              <a:lnSpc>
                <a:spcPct val="80000"/>
              </a:lnSpc>
            </a:pPr>
            <a:r>
              <a:rPr lang="es-ES_tradnl" altLang="es-ES" sz="1600" dirty="0"/>
              <a:t>Calcula la frecuencia de cada una de las claves de un </a:t>
            </a:r>
            <a:r>
              <a:rPr lang="es-ES_tradnl" altLang="es-ES" sz="1600" dirty="0" err="1"/>
              <a:t>array</a:t>
            </a:r>
            <a:endParaRPr lang="es-ES_tradnl" altLang="es-ES" sz="16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 err="1"/>
              <a:t>array_search</a:t>
            </a:r>
            <a:r>
              <a:rPr lang="es-ES_tradnl" altLang="es-ES" sz="1800" dirty="0"/>
              <a:t>()</a:t>
            </a:r>
          </a:p>
          <a:p>
            <a:pPr marL="1885950" lvl="2" indent="-457200">
              <a:lnSpc>
                <a:spcPct val="80000"/>
              </a:lnSpc>
            </a:pPr>
            <a:r>
              <a:rPr lang="es-ES_tradnl" altLang="es-ES" sz="1600" dirty="0"/>
              <a:t>Busca un elemento en un </a:t>
            </a:r>
            <a:r>
              <a:rPr lang="es-ES_tradnl" altLang="es-ES" sz="1600" dirty="0" err="1"/>
              <a:t>array</a:t>
            </a:r>
            <a:endParaRPr lang="es-ES_tradnl" altLang="es-ES" sz="16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 err="1"/>
              <a:t>sort</a:t>
            </a:r>
            <a:r>
              <a:rPr lang="es-ES_tradnl" altLang="es-ES" sz="1800" dirty="0"/>
              <a:t>(), </a:t>
            </a:r>
            <a:r>
              <a:rPr lang="es-ES_tradnl" altLang="es-ES" sz="1800" dirty="0" err="1"/>
              <a:t>rsort</a:t>
            </a:r>
            <a:r>
              <a:rPr lang="es-ES_tradnl" altLang="es-ES" sz="1800" dirty="0"/>
              <a:t>()</a:t>
            </a:r>
          </a:p>
          <a:p>
            <a:pPr marL="1885950" lvl="2" indent="-457200">
              <a:lnSpc>
                <a:spcPct val="80000"/>
              </a:lnSpc>
            </a:pPr>
            <a:r>
              <a:rPr lang="es-ES_tradnl" altLang="es-ES" sz="1600" dirty="0"/>
              <a:t>Ordena y </a:t>
            </a:r>
            <a:r>
              <a:rPr lang="es-ES_tradnl" altLang="es-ES" sz="1600" dirty="0" err="1"/>
              <a:t>reindexa</a:t>
            </a:r>
            <a:r>
              <a:rPr lang="es-ES_tradnl" altLang="es-ES" sz="1600" dirty="0"/>
              <a:t> un </a:t>
            </a:r>
            <a:r>
              <a:rPr lang="es-ES_tradnl" altLang="es-ES" sz="1600" dirty="0" err="1"/>
              <a:t>array</a:t>
            </a:r>
            <a:r>
              <a:rPr lang="es-ES_tradnl" altLang="es-ES" sz="1600" dirty="0"/>
              <a:t> (r=decreciente)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 err="1"/>
              <a:t>ksort</a:t>
            </a:r>
            <a:r>
              <a:rPr lang="es-ES_tradnl" altLang="es-ES" sz="1800" dirty="0"/>
              <a:t>(), </a:t>
            </a:r>
            <a:r>
              <a:rPr lang="es-ES_tradnl" altLang="es-ES" sz="1800" dirty="0" err="1"/>
              <a:t>krsort</a:t>
            </a:r>
            <a:r>
              <a:rPr lang="es-ES_tradnl" altLang="es-ES" sz="1800" dirty="0"/>
              <a:t>()</a:t>
            </a:r>
          </a:p>
          <a:p>
            <a:pPr marL="1885950" lvl="2" indent="-457200">
              <a:lnSpc>
                <a:spcPct val="80000"/>
              </a:lnSpc>
            </a:pPr>
            <a:r>
              <a:rPr lang="es-ES_tradnl" altLang="es-ES" sz="1600" dirty="0"/>
              <a:t>Ordena por claves un </a:t>
            </a:r>
            <a:r>
              <a:rPr lang="es-ES_tradnl" altLang="es-ES" sz="1600" dirty="0" err="1"/>
              <a:t>array</a:t>
            </a:r>
            <a:r>
              <a:rPr lang="es-ES_tradnl" altLang="es-ES" sz="1600" dirty="0"/>
              <a:t> (r=decreciente)</a:t>
            </a:r>
          </a:p>
        </p:txBody>
      </p:sp>
    </p:spTree>
    <p:extLst>
      <p:ext uri="{BB962C8B-B14F-4D97-AF65-F5344CB8AC3E}">
        <p14:creationId xmlns:p14="http://schemas.microsoft.com/office/powerpoint/2010/main" val="8934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/>
              <a:t>Introducción a PHP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646988" cy="3095625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Requisitos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Servidor web Apache (</a:t>
            </a:r>
            <a:r>
              <a:rPr lang="es-ES_tradnl" altLang="es-ES" sz="1800" dirty="0">
                <a:hlinkClick r:id="rId3"/>
              </a:rPr>
              <a:t>www.apache.org</a:t>
            </a:r>
            <a:r>
              <a:rPr lang="es-ES_tradnl" altLang="es-ES" sz="1800" dirty="0"/>
              <a:t>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Módulo PHP (</a:t>
            </a:r>
            <a:r>
              <a:rPr lang="es-ES_tradnl" altLang="es-ES" sz="1800" dirty="0">
                <a:hlinkClick r:id="rId4"/>
              </a:rPr>
              <a:t>www.php.net</a:t>
            </a:r>
            <a:r>
              <a:rPr lang="es-ES_tradnl" altLang="es-ES" sz="1800" dirty="0"/>
              <a:t>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Base de datos </a:t>
            </a:r>
            <a:r>
              <a:rPr lang="es-ES_tradnl" altLang="es-ES" sz="1800" dirty="0" err="1"/>
              <a:t>MySQL</a:t>
            </a:r>
            <a:r>
              <a:rPr lang="es-ES_tradnl" altLang="es-ES" sz="1800" dirty="0"/>
              <a:t> (</a:t>
            </a:r>
            <a:r>
              <a:rPr lang="es-ES_tradnl" altLang="es-ES" sz="1800" dirty="0">
                <a:hlinkClick r:id="rId5"/>
              </a:rPr>
              <a:t>www.mysql.com</a:t>
            </a:r>
            <a:r>
              <a:rPr lang="es-ES_tradnl" altLang="es-ES" sz="1800" dirty="0"/>
              <a:t>) </a:t>
            </a:r>
          </a:p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Otras utilidades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Herramientas para la gestión de </a:t>
            </a:r>
            <a:r>
              <a:rPr lang="es-ES_tradnl" altLang="es-ES" sz="1800" dirty="0" err="1"/>
              <a:t>MySQL</a:t>
            </a:r>
            <a:r>
              <a:rPr lang="es-ES_tradnl" altLang="es-ES" sz="1800" dirty="0"/>
              <a:t>, como </a:t>
            </a:r>
            <a:r>
              <a:rPr lang="es-ES_tradnl" altLang="es-ES" sz="1800" dirty="0" err="1"/>
              <a:t>PHPMyAdmin</a:t>
            </a:r>
            <a:r>
              <a:rPr lang="es-ES_tradnl" altLang="es-ES" sz="1800" dirty="0"/>
              <a:t> (</a:t>
            </a:r>
            <a:r>
              <a:rPr lang="es-ES_tradnl" altLang="es-ES" sz="1800" dirty="0">
                <a:hlinkClick r:id="rId6"/>
              </a:rPr>
              <a:t>www.phpmyadmin.net</a:t>
            </a:r>
            <a:r>
              <a:rPr lang="es-ES_tradnl" altLang="es-ES" sz="1800" dirty="0"/>
              <a:t>)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Editores (</a:t>
            </a:r>
            <a:r>
              <a:rPr lang="es-ES_tradnl" altLang="es-ES" sz="1800" dirty="0" err="1"/>
              <a:t>IDEs</a:t>
            </a:r>
            <a:r>
              <a:rPr lang="es-ES_tradnl" altLang="es-ES" sz="1800" dirty="0"/>
              <a:t>) de PHP, como </a:t>
            </a:r>
            <a:r>
              <a:rPr lang="es-ES_tradnl" altLang="es-ES" sz="1800" dirty="0" err="1"/>
              <a:t>Atom</a:t>
            </a:r>
            <a:r>
              <a:rPr lang="es-ES_tradnl" altLang="es-ES" sz="1800" dirty="0"/>
              <a:t> (</a:t>
            </a:r>
            <a:r>
              <a:rPr lang="es-ES_tradnl" altLang="es-ES" sz="1800" dirty="0">
                <a:hlinkClick r:id="rId7"/>
              </a:rPr>
              <a:t>https://atom.io/</a:t>
            </a:r>
            <a:r>
              <a:rPr lang="es-ES_tradnl" altLang="es-ES" sz="1800" dirty="0"/>
              <a:t>),  Eclipse (</a:t>
            </a:r>
            <a:r>
              <a:rPr lang="es-ES_tradnl" altLang="es-ES" sz="1800" dirty="0">
                <a:hlinkClick r:id="rId8"/>
              </a:rPr>
              <a:t>www.eclipse.org</a:t>
            </a:r>
            <a:r>
              <a:rPr lang="es-ES_tradnl" altLang="es-ES" sz="1800" dirty="0"/>
              <a:t>) o Visual Studio </a:t>
            </a:r>
            <a:r>
              <a:rPr lang="es-ES_tradnl" altLang="es-ES" sz="1800" dirty="0" err="1"/>
              <a:t>Code</a:t>
            </a:r>
            <a:endParaRPr lang="es-ES_tradnl" altLang="es-ES" sz="1800" dirty="0"/>
          </a:p>
        </p:txBody>
      </p:sp>
      <p:pic>
        <p:nvPicPr>
          <p:cNvPr id="9220" name="Picture 6" descr="logo-apach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5805488"/>
            <a:ext cx="2466975" cy="304800"/>
          </a:xfrm>
          <a:noFill/>
        </p:spPr>
      </p:pic>
      <p:pic>
        <p:nvPicPr>
          <p:cNvPr id="9221" name="Picture 7" descr="logo-php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5661025"/>
            <a:ext cx="1143000" cy="609600"/>
          </a:xfrm>
          <a:noFill/>
        </p:spPr>
      </p:pic>
      <p:pic>
        <p:nvPicPr>
          <p:cNvPr id="9222" name="Picture 9" descr="logo-mysq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734050"/>
            <a:ext cx="1190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756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/>
              <a:t>Bibliotecas de funciones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981200"/>
            <a:ext cx="7720012" cy="4256088"/>
          </a:xfrm>
        </p:spPr>
        <p:txBody>
          <a:bodyPr/>
          <a:lstStyle/>
          <a:p>
            <a:pPr marL="357188" indent="-357188">
              <a:lnSpc>
                <a:spcPct val="90000"/>
              </a:lnSpc>
            </a:pPr>
            <a:r>
              <a:rPr lang="es-ES_tradnl" altLang="es-ES" sz="2000" dirty="0"/>
              <a:t>Funciones de fecha y hora</a:t>
            </a:r>
          </a:p>
          <a:p>
            <a:pPr marL="1073150" lvl="1" indent="-357188">
              <a:lnSpc>
                <a:spcPct val="90000"/>
              </a:lnSpc>
            </a:pPr>
            <a:r>
              <a:rPr lang="es-ES_tradnl" altLang="es-ES" sz="1800" dirty="0"/>
              <a:t>date(</a:t>
            </a:r>
            <a:r>
              <a:rPr lang="es-ES_tradnl" altLang="es-ES" sz="1800" dirty="0" err="1"/>
              <a:t>string</a:t>
            </a:r>
            <a:r>
              <a:rPr lang="es-ES_tradnl" altLang="es-ES" sz="1800" dirty="0"/>
              <a:t> </a:t>
            </a:r>
            <a:r>
              <a:rPr lang="es-ES_tradnl" altLang="es-ES" sz="1800" dirty="0" err="1"/>
              <a:t>format</a:t>
            </a:r>
            <a:r>
              <a:rPr lang="es-ES_tradnl" altLang="es-ES" sz="1800" dirty="0"/>
              <a:t> [, time()])</a:t>
            </a:r>
          </a:p>
          <a:p>
            <a:pPr marL="1885950" lvl="2" indent="-457200">
              <a:lnSpc>
                <a:spcPct val="90000"/>
              </a:lnSpc>
            </a:pPr>
            <a:r>
              <a:rPr lang="es-ES_tradnl" altLang="es-ES" sz="1600" dirty="0"/>
              <a:t>Formatea una fecha según un formato dado</a:t>
            </a:r>
          </a:p>
          <a:p>
            <a:pPr marL="1885950" lvl="2" indent="-457200">
              <a:lnSpc>
                <a:spcPct val="90000"/>
              </a:lnSpc>
            </a:pPr>
            <a:r>
              <a:rPr lang="es-ES_tradnl" altLang="es-ES" sz="1600" dirty="0"/>
              <a:t>Ejemplo:</a:t>
            </a:r>
          </a:p>
          <a:p>
            <a:pPr marL="1885950" lvl="2" indent="-457200">
              <a:lnSpc>
                <a:spcPct val="90000"/>
              </a:lnSpc>
              <a:buFontTx/>
              <a:buNone/>
            </a:pPr>
            <a:r>
              <a:rPr lang="es-ES" altLang="es-ES" sz="1400" dirty="0">
                <a:latin typeface="Courier New" pitchFamily="49" charset="0"/>
              </a:rPr>
              <a:t>	$fecha  = date ("d/m/Y H:i");</a:t>
            </a:r>
          </a:p>
          <a:p>
            <a:pPr marL="1885950" lvl="2" indent="-457200">
              <a:lnSpc>
                <a:spcPct val="90000"/>
              </a:lnSpc>
              <a:buFontTx/>
              <a:buNone/>
            </a:pPr>
            <a:r>
              <a:rPr lang="es-ES" altLang="es-ES" sz="1400" dirty="0">
                <a:latin typeface="Courier New" pitchFamily="49" charset="0"/>
              </a:rPr>
              <a:t>	</a:t>
            </a:r>
            <a:r>
              <a:rPr lang="es-ES" altLang="es-ES" sz="1400" dirty="0" err="1">
                <a:latin typeface="Courier New" pitchFamily="49" charset="0"/>
              </a:rPr>
              <a:t>print</a:t>
            </a:r>
            <a:r>
              <a:rPr lang="es-ES" altLang="es-ES" sz="1400" dirty="0">
                <a:latin typeface="Courier New" pitchFamily="49" charset="0"/>
              </a:rPr>
              <a:t> ("$fecha");</a:t>
            </a:r>
          </a:p>
          <a:p>
            <a:pPr marL="1885950" lvl="2" indent="-457200">
              <a:lnSpc>
                <a:spcPct val="90000"/>
              </a:lnSpc>
              <a:buFontTx/>
              <a:buNone/>
            </a:pPr>
            <a:r>
              <a:rPr lang="es-ES" altLang="es-ES" sz="1400" dirty="0">
                <a:latin typeface="Courier New" pitchFamily="49" charset="0"/>
              </a:rPr>
              <a:t>	Resultado:</a:t>
            </a:r>
          </a:p>
          <a:p>
            <a:pPr marL="1885950" lvl="2" indent="-457200">
              <a:lnSpc>
                <a:spcPct val="90000"/>
              </a:lnSpc>
              <a:buFontTx/>
              <a:buNone/>
            </a:pPr>
            <a:r>
              <a:rPr lang="es-ES" altLang="es-ES" sz="1400" dirty="0">
                <a:latin typeface="Courier New" pitchFamily="49" charset="0"/>
              </a:rPr>
              <a:t>		26/9/2005 17:36</a:t>
            </a:r>
            <a:r>
              <a:rPr lang="es-ES" altLang="es-ES" sz="16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92147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/>
              <a:t>Bibliotecas de funciones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981200"/>
            <a:ext cx="7431087" cy="942975"/>
          </a:xfrm>
        </p:spPr>
        <p:txBody>
          <a:bodyPr>
            <a:normAutofit fontScale="85000" lnSpcReduction="20000"/>
          </a:bodyPr>
          <a:lstStyle/>
          <a:p>
            <a:pPr marL="357188" indent="-357188">
              <a:lnSpc>
                <a:spcPct val="90000"/>
              </a:lnSpc>
            </a:pPr>
            <a:r>
              <a:rPr lang="es-ES_tradnl" altLang="es-ES" sz="2000" b="1" dirty="0"/>
              <a:t>Ejemplo: programa que muestra la fecha actual. 05_Funciones_predefinidas</a:t>
            </a:r>
          </a:p>
          <a:p>
            <a:pPr marL="357188" indent="-357188">
              <a:lnSpc>
                <a:spcPct val="90000"/>
              </a:lnSpc>
            </a:pPr>
            <a:r>
              <a:rPr lang="es-ES_tradnl" altLang="es-ES" sz="2000" b="1" dirty="0"/>
              <a:t>Ejercicio 03 parte fechas</a:t>
            </a:r>
          </a:p>
          <a:p>
            <a:pPr marL="357188" indent="-357188">
              <a:lnSpc>
                <a:spcPct val="90000"/>
              </a:lnSpc>
            </a:pPr>
            <a:r>
              <a:rPr lang="es-ES_tradnl" altLang="es-ES" sz="2000" b="1" dirty="0"/>
              <a:t>Ejercicio 04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71685" name="Picture 5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6" name="Picture 6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06565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Orientado a Objetos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9269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PHP también incluye soporte para la programación orientada a objetos, soporta clases, objetos, herencia, </a:t>
            </a:r>
            <a:r>
              <a:rPr lang="es-ES_tradnl" altLang="es-ES" sz="2000" dirty="0" err="1"/>
              <a:t>etc</a:t>
            </a:r>
            <a:endParaRPr lang="es-ES_tradnl" altLang="es-ES" sz="2000" dirty="0"/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Las clases comienzan con la palabra reservada </a:t>
            </a:r>
            <a:r>
              <a:rPr lang="es-ES_tradnl" altLang="es-ES" sz="2000" i="1" dirty="0" err="1"/>
              <a:t>class</a:t>
            </a:r>
            <a:r>
              <a:rPr lang="es-ES_tradnl" altLang="es-ES" sz="2000" i="1" dirty="0"/>
              <a:t>.</a:t>
            </a:r>
            <a:endParaRPr lang="es-ES_tradnl" altLang="es-ES" sz="2000" dirty="0"/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Una clase puede tener sus propios atributos y métodos (funciones)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La variable $</a:t>
            </a:r>
            <a:r>
              <a:rPr lang="es-ES_tradnl" altLang="es-ES" sz="2000" dirty="0" err="1"/>
              <a:t>this</a:t>
            </a:r>
            <a:r>
              <a:rPr lang="es-ES_tradnl" altLang="es-ES" sz="2000" dirty="0"/>
              <a:t> esta disponible cuando la ejecutamos dentro de un contexto de un objeto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Se accede a las propiedades o métodos en </a:t>
            </a:r>
            <a:r>
              <a:rPr lang="es-ES_tradnl" altLang="es-ES" sz="2000" dirty="0" err="1"/>
              <a:t>php</a:t>
            </a:r>
            <a:r>
              <a:rPr lang="es-ES_tradnl" altLang="es-ES" sz="2000" dirty="0"/>
              <a:t> mediante el identificador flecha </a:t>
            </a:r>
            <a:r>
              <a:rPr lang="es-ES_tradnl" altLang="es-ES" sz="2000" b="1" dirty="0">
                <a:latin typeface="Arial Black" panose="020B0A04020102020204" pitchFamily="34" charset="0"/>
              </a:rPr>
              <a:t>-&gt;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" sz="1600" dirty="0" err="1"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ClaseSimple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{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// Declaración del atributo (o propiedad)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</a:t>
            </a:r>
            <a:r>
              <a:rPr lang="es-ES" sz="1600" dirty="0" err="1">
                <a:latin typeface="Courier New" pitchFamily="49" charset="0"/>
              </a:rPr>
              <a:t>public</a:t>
            </a:r>
            <a:r>
              <a:rPr lang="es-ES" sz="1600" dirty="0">
                <a:latin typeface="Courier New" pitchFamily="49" charset="0"/>
              </a:rPr>
              <a:t> $atributo = ‘valor por defecto';</a:t>
            </a:r>
            <a:br>
              <a:rPr lang="es-ES" sz="1600" dirty="0">
                <a:latin typeface="Courier New" pitchFamily="49" charset="0"/>
              </a:rPr>
            </a:b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// Declaración del método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</a:t>
            </a:r>
            <a:r>
              <a:rPr lang="es-ES" sz="1600" dirty="0" err="1">
                <a:latin typeface="Courier New" pitchFamily="49" charset="0"/>
              </a:rPr>
              <a:t>public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function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mostrarAtributo</a:t>
            </a:r>
            <a:r>
              <a:rPr lang="es-ES" sz="1600" dirty="0">
                <a:latin typeface="Courier New" pitchFamily="49" charset="0"/>
              </a:rPr>
              <a:t>() {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    echo $</a:t>
            </a:r>
            <a:r>
              <a:rPr lang="es-ES" sz="1600" dirty="0" err="1">
                <a:latin typeface="Courier New" pitchFamily="49" charset="0"/>
              </a:rPr>
              <a:t>this</a:t>
            </a:r>
            <a:r>
              <a:rPr lang="es-ES" sz="1600" b="1" dirty="0">
                <a:latin typeface="Courier New" pitchFamily="49" charset="0"/>
              </a:rPr>
              <a:t>-</a:t>
            </a:r>
            <a:r>
              <a:rPr lang="es-ES" sz="1600" dirty="0">
                <a:latin typeface="Courier New" pitchFamily="49" charset="0"/>
              </a:rPr>
              <a:t>&gt;atributo;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}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}</a:t>
            </a:r>
            <a:endParaRPr lang="es-ES_tradnl" altLang="es-E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072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Orientado a Objetos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9269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Para crear la instancia de una clase (objeto) usaremos la palabra reservada </a:t>
            </a:r>
            <a:r>
              <a:rPr lang="es-ES_tradnl" altLang="es-ES" sz="2000" b="1" i="1" dirty="0"/>
              <a:t>new</a:t>
            </a:r>
          </a:p>
          <a:p>
            <a:pPr>
              <a:lnSpc>
                <a:spcPct val="80000"/>
              </a:lnSpc>
            </a:pPr>
            <a:endParaRPr lang="es-ES_tradnl" altLang="es-ES" sz="2000" i="1" dirty="0"/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$variable = </a:t>
            </a:r>
            <a:r>
              <a:rPr lang="es-ES_tradnl" altLang="es-ES" sz="1600" b="1" dirty="0">
                <a:latin typeface="Courier New" pitchFamily="49" charset="0"/>
              </a:rPr>
              <a:t>new</a:t>
            </a:r>
            <a:r>
              <a:rPr lang="es-ES_tradnl" altLang="es-ES" sz="1600" dirty="0">
                <a:latin typeface="Courier New" pitchFamily="49" charset="0"/>
              </a:rPr>
              <a:t> </a:t>
            </a:r>
            <a:r>
              <a:rPr lang="es-ES_tradnl" altLang="es-ES" sz="1600" dirty="0" err="1">
                <a:latin typeface="Courier New" pitchFamily="49" charset="0"/>
              </a:rPr>
              <a:t>ClaseSimple</a:t>
            </a:r>
            <a:r>
              <a:rPr lang="es-ES_tradnl" altLang="es-ES" sz="1600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endParaRPr lang="es-ES_tradnl" alt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Cuando usamos una variable para acceder a un objeto se hará por </a:t>
            </a:r>
            <a:r>
              <a:rPr lang="es-ES_tradnl" altLang="es-ES" sz="2000" b="1" dirty="0"/>
              <a:t>referencia</a:t>
            </a:r>
            <a:r>
              <a:rPr lang="es-ES_tradnl" altLang="es-ES" sz="2000" dirty="0"/>
              <a:t>, es decir podremos modificar el objeto a través de cualquier variable que le este apuntando.</a:t>
            </a:r>
          </a:p>
          <a:p>
            <a:pPr>
              <a:lnSpc>
                <a:spcPct val="80000"/>
              </a:lnSpc>
            </a:pP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$</a:t>
            </a:r>
            <a:r>
              <a:rPr lang="es-ES_tradnl" altLang="es-ES" sz="1600" dirty="0" err="1">
                <a:latin typeface="Courier New" pitchFamily="49" charset="0"/>
              </a:rPr>
              <a:t>otraVariable</a:t>
            </a:r>
            <a:r>
              <a:rPr lang="es-ES_tradnl" altLang="es-ES" sz="1600" dirty="0">
                <a:latin typeface="Courier New" pitchFamily="49" charset="0"/>
              </a:rPr>
              <a:t> = $variable;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$otraVariable2 = $</a:t>
            </a:r>
            <a:r>
              <a:rPr lang="es-ES_tradnl" altLang="es-ES" sz="1600" dirty="0" err="1">
                <a:latin typeface="Courier New" pitchFamily="49" charset="0"/>
              </a:rPr>
              <a:t>otraVariable</a:t>
            </a:r>
            <a:r>
              <a:rPr lang="es-ES_tradnl" altLang="es-E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s-ES_tradnl" altLang="es-ES" sz="2000" dirty="0"/>
          </a:p>
        </p:txBody>
      </p:sp>
    </p:spTree>
    <p:extLst>
      <p:ext uri="{BB962C8B-B14F-4D97-AF65-F5344CB8AC3E}">
        <p14:creationId xmlns:p14="http://schemas.microsoft.com/office/powerpoint/2010/main" val="28622716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Orientado a Objetos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9269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En programación orientada a objetos podremos hacer uso de la herencia, por lo que podremos heredar métodos y propiedades de una clase a la clase que extienda de ella. Usaremos la palabra reservada </a:t>
            </a:r>
            <a:r>
              <a:rPr lang="es-ES_tradnl" altLang="es-ES" sz="2000" b="1" dirty="0" err="1"/>
              <a:t>extends</a:t>
            </a:r>
            <a:endParaRPr lang="es-ES_tradnl" altLang="es-ES" sz="2000" dirty="0"/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Los métodos y propiedades pueden ser </a:t>
            </a:r>
            <a:r>
              <a:rPr lang="es-ES_tradnl" altLang="es-ES" sz="2000" dirty="0" err="1"/>
              <a:t>sobreescritos</a:t>
            </a:r>
            <a:r>
              <a:rPr lang="es-ES_tradnl" altLang="es-ES" sz="2000" dirty="0"/>
              <a:t>, al igual que podremos invocar a los métodos y propiedades de la clase padre a través de la </a:t>
            </a:r>
            <a:r>
              <a:rPr lang="es-ES_tradnl" altLang="es-ES" sz="2000" b="1" dirty="0" err="1"/>
              <a:t>parent</a:t>
            </a:r>
            <a:r>
              <a:rPr lang="es-ES_tradnl" altLang="es-ES" sz="2000" b="1" dirty="0"/>
              <a:t>:: </a:t>
            </a:r>
            <a:r>
              <a:rPr lang="es-ES_tradnl" altLang="es-ES" sz="2000" dirty="0"/>
              <a:t>(::</a:t>
            </a:r>
            <a:r>
              <a:rPr lang="es-ES_tradnl" altLang="es-ES" sz="2000" dirty="0" err="1"/>
              <a:t>self</a:t>
            </a:r>
            <a:r>
              <a:rPr lang="es-ES_tradnl" altLang="es-ES" sz="2000" dirty="0"/>
              <a:t> seria para el propio objeto, y </a:t>
            </a:r>
            <a:r>
              <a:rPr lang="es-ES_tradnl" altLang="es-ES" sz="2000" dirty="0" err="1"/>
              <a:t>parent</a:t>
            </a:r>
            <a:r>
              <a:rPr lang="es-ES_tradnl" altLang="es-ES" sz="2000" dirty="0"/>
              <a:t> para la clase padre)</a:t>
            </a:r>
          </a:p>
          <a:p>
            <a:pPr>
              <a:lnSpc>
                <a:spcPct val="80000"/>
              </a:lnSpc>
            </a:pPr>
            <a:endParaRPr lang="es-ES_tradnl" altLang="es-ES" sz="2000" i="1" dirty="0"/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</a:t>
            </a:r>
            <a:r>
              <a:rPr lang="es-ES_tradnl" altLang="es-ES" sz="1600" dirty="0" err="1">
                <a:latin typeface="Courier New" pitchFamily="49" charset="0"/>
              </a:rPr>
              <a:t>class</a:t>
            </a:r>
            <a:r>
              <a:rPr lang="es-ES_tradnl" altLang="es-ES" sz="1600" dirty="0">
                <a:latin typeface="Courier New" pitchFamily="49" charset="0"/>
              </a:rPr>
              <a:t> </a:t>
            </a:r>
            <a:r>
              <a:rPr lang="es-ES_tradnl" altLang="es-ES" sz="1600" dirty="0" err="1">
                <a:latin typeface="Courier New" pitchFamily="49" charset="0"/>
              </a:rPr>
              <a:t>ClaseCompleja</a:t>
            </a:r>
            <a:r>
              <a:rPr lang="es-ES_tradnl" altLang="es-ES" sz="1600" dirty="0">
                <a:latin typeface="Courier New" pitchFamily="49" charset="0"/>
              </a:rPr>
              <a:t> </a:t>
            </a:r>
            <a:r>
              <a:rPr lang="es-ES_tradnl" altLang="es-ES" sz="1600" dirty="0" err="1">
                <a:latin typeface="Courier New" pitchFamily="49" charset="0"/>
              </a:rPr>
              <a:t>extends</a:t>
            </a:r>
            <a:r>
              <a:rPr lang="es-ES_tradnl" altLang="es-ES" sz="1600" dirty="0">
                <a:latin typeface="Courier New" pitchFamily="49" charset="0"/>
              </a:rPr>
              <a:t> </a:t>
            </a:r>
            <a:r>
              <a:rPr lang="es-ES_tradnl" altLang="es-ES" sz="1600" dirty="0" err="1">
                <a:latin typeface="Courier New" pitchFamily="49" charset="0"/>
              </a:rPr>
              <a:t>ClaseSimple</a:t>
            </a:r>
            <a:r>
              <a:rPr lang="es-ES_tradnl" altLang="es-ES" sz="1600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sz="1600" dirty="0">
                <a:latin typeface="Courier New" pitchFamily="49" charset="0"/>
              </a:rPr>
              <a:t>		</a:t>
            </a:r>
            <a:r>
              <a:rPr lang="es-ES" sz="1600" dirty="0">
                <a:latin typeface="Courier New" pitchFamily="49" charset="0"/>
              </a:rPr>
              <a:t>// </a:t>
            </a:r>
            <a:r>
              <a:rPr lang="es-ES" sz="1600" dirty="0" err="1">
                <a:latin typeface="Courier New" pitchFamily="49" charset="0"/>
              </a:rPr>
              <a:t>Sobreescribimos</a:t>
            </a:r>
            <a:r>
              <a:rPr lang="es-ES" sz="1600" dirty="0">
                <a:latin typeface="Courier New" pitchFamily="49" charset="0"/>
              </a:rPr>
              <a:t> el método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		</a:t>
            </a:r>
            <a:r>
              <a:rPr lang="es-ES" sz="1600" dirty="0" err="1">
                <a:latin typeface="Courier New" pitchFamily="49" charset="0"/>
              </a:rPr>
              <a:t>public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function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mostrarVariable</a:t>
            </a:r>
            <a:r>
              <a:rPr lang="es-ES" sz="1600" dirty="0">
                <a:latin typeface="Courier New" pitchFamily="49" charset="0"/>
              </a:rPr>
              <a:t>() {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    		echo ”clase heredada”;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	</a:t>
            </a:r>
            <a:r>
              <a:rPr lang="es-ES" sz="1600" dirty="0" err="1">
                <a:latin typeface="Courier New" pitchFamily="49" charset="0"/>
              </a:rPr>
              <a:t>parent</a:t>
            </a:r>
            <a:r>
              <a:rPr lang="es-ES" sz="1600" dirty="0">
                <a:latin typeface="Courier New" pitchFamily="49" charset="0"/>
              </a:rPr>
              <a:t>::</a:t>
            </a:r>
            <a:r>
              <a:rPr lang="es-ES" sz="1600" dirty="0" err="1">
                <a:latin typeface="Courier New" pitchFamily="49" charset="0"/>
              </a:rPr>
              <a:t>mostrarVariable</a:t>
            </a:r>
            <a:r>
              <a:rPr lang="es-ES" sz="1600" dirty="0">
                <a:latin typeface="Courier New" pitchFamily="49" charset="0"/>
              </a:rPr>
              <a:t>();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		}</a:t>
            </a:r>
            <a:endParaRPr lang="es-ES_tradnl" altLang="es-ES" sz="16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endParaRPr lang="es-ES_tradnl" alt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s-ES_tradnl" altLang="es-ES" sz="2000" dirty="0"/>
          </a:p>
        </p:txBody>
      </p:sp>
    </p:spTree>
    <p:extLst>
      <p:ext uri="{BB962C8B-B14F-4D97-AF65-F5344CB8AC3E}">
        <p14:creationId xmlns:p14="http://schemas.microsoft.com/office/powerpoint/2010/main" val="16781684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Orientado a Objetos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05273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En una clase podremos declarar también constantes mediante la palabra reservada </a:t>
            </a:r>
            <a:r>
              <a:rPr lang="es-ES_tradnl" altLang="es-ES" sz="2000" b="1" dirty="0" err="1"/>
              <a:t>const</a:t>
            </a:r>
            <a:r>
              <a:rPr lang="es-ES_tradnl" altLang="es-ES" sz="2000" b="1" dirty="0"/>
              <a:t> </a:t>
            </a:r>
            <a:r>
              <a:rPr lang="es-ES_tradnl" altLang="es-ES" sz="2000" dirty="0"/>
              <a:t>(aquí no se usa </a:t>
            </a:r>
            <a:r>
              <a:rPr lang="es-ES_tradnl" altLang="es-ES" sz="2000" b="1" dirty="0"/>
              <a:t>define</a:t>
            </a:r>
            <a:r>
              <a:rPr lang="es-ES_tradnl" altLang="es-ES" sz="2000" dirty="0"/>
              <a:t>) y accederemos a ella a través de la palabra reservada </a:t>
            </a:r>
            <a:r>
              <a:rPr lang="es-ES_tradnl" altLang="es-ES" sz="2000" dirty="0" err="1"/>
              <a:t>self</a:t>
            </a:r>
            <a:r>
              <a:rPr lang="es-ES_tradnl" altLang="es-ES" sz="2000" dirty="0"/>
              <a:t>::NOMBRE_CONSTANTE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En general </a:t>
            </a:r>
            <a:r>
              <a:rPr lang="es-ES_tradnl" altLang="es-ES" sz="2000" b="1" dirty="0"/>
              <a:t>$</a:t>
            </a:r>
            <a:r>
              <a:rPr lang="es-ES_tradnl" altLang="es-ES" sz="2000" b="1" dirty="0" err="1"/>
              <a:t>this</a:t>
            </a:r>
            <a:r>
              <a:rPr lang="es-ES_tradnl" altLang="es-ES" sz="2000" b="1" dirty="0"/>
              <a:t> </a:t>
            </a:r>
            <a:r>
              <a:rPr lang="es-ES_tradnl" altLang="es-ES" sz="2000" dirty="0"/>
              <a:t>se usa para contextos dinámicos (objetos) y </a:t>
            </a:r>
            <a:r>
              <a:rPr lang="es-ES_tradnl" altLang="es-ES" sz="2000" b="1" dirty="0" err="1"/>
              <a:t>self</a:t>
            </a:r>
            <a:r>
              <a:rPr lang="es-ES_tradnl" altLang="es-ES" sz="2000" dirty="0"/>
              <a:t> se usa para contextos estáticos.(luego vemos algún ejemplo)</a:t>
            </a:r>
          </a:p>
          <a:p>
            <a:pPr>
              <a:lnSpc>
                <a:spcPct val="80000"/>
              </a:lnSpc>
            </a:pPr>
            <a:endParaRPr lang="es-ES_tradnl" altLang="es-ES" sz="2000" b="1" i="1" dirty="0"/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</a:t>
            </a:r>
            <a:r>
              <a:rPr lang="es-ES_tradnl" altLang="es-ES" sz="1600" dirty="0" err="1">
                <a:latin typeface="Courier New" pitchFamily="49" charset="0"/>
              </a:rPr>
              <a:t>class</a:t>
            </a:r>
            <a:r>
              <a:rPr lang="es-ES_tradnl" altLang="es-ES" sz="1600" dirty="0">
                <a:latin typeface="Courier New" pitchFamily="49" charset="0"/>
              </a:rPr>
              <a:t> </a:t>
            </a:r>
            <a:r>
              <a:rPr lang="es-ES_tradnl" altLang="es-ES" sz="1600" dirty="0" err="1">
                <a:latin typeface="Courier New" pitchFamily="49" charset="0"/>
              </a:rPr>
              <a:t>ClaseConstantes</a:t>
            </a:r>
            <a:r>
              <a:rPr lang="es-ES_tradnl" altLang="es-ES" sz="1600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	</a:t>
            </a:r>
            <a:r>
              <a:rPr lang="es-ES_tradnl" altLang="es-ES" sz="1600" dirty="0" err="1">
                <a:latin typeface="Courier New" pitchFamily="49" charset="0"/>
              </a:rPr>
              <a:t>const</a:t>
            </a:r>
            <a:r>
              <a:rPr lang="es-ES_tradnl" altLang="es-ES" sz="1600" dirty="0">
                <a:latin typeface="Courier New" pitchFamily="49" charset="0"/>
              </a:rPr>
              <a:t> CONSTANTE = “Constante 1”;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	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	</a:t>
            </a:r>
            <a:r>
              <a:rPr lang="en-US" sz="1600" dirty="0">
                <a:latin typeface="Courier New" pitchFamily="49" charset="0"/>
              </a:rPr>
              <a:t>function </a:t>
            </a:r>
            <a:r>
              <a:rPr lang="en-US" sz="1600" dirty="0" err="1">
                <a:latin typeface="Courier New" pitchFamily="49" charset="0"/>
              </a:rPr>
              <a:t>showConstant</a:t>
            </a:r>
            <a:r>
              <a:rPr lang="en-US" sz="1600" dirty="0">
                <a:latin typeface="Courier New" pitchFamily="49" charset="0"/>
              </a:rPr>
              <a:t>() 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    		echo  self::CONSTANTE;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		}</a:t>
            </a:r>
            <a:endParaRPr lang="es-ES_tradnl" altLang="es-ES" sz="16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endParaRPr lang="es-ES_tradnl" alt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s-ES_tradnl" altLang="es-ES" sz="2000" dirty="0"/>
          </a:p>
        </p:txBody>
      </p:sp>
    </p:spTree>
    <p:extLst>
      <p:ext uri="{BB962C8B-B14F-4D97-AF65-F5344CB8AC3E}">
        <p14:creationId xmlns:p14="http://schemas.microsoft.com/office/powerpoint/2010/main" val="34813948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Orientado a Objetos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9269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000" dirty="0"/>
              <a:t>También podremos declarar constructores para nuestras clases. Son métodos que se ejecutarán justo después de que se haya creado el objeto. Se declaran mediante la palabra reservada “</a:t>
            </a:r>
            <a:r>
              <a:rPr lang="es-ES_tradnl" altLang="es-ES" sz="2000" b="1" dirty="0"/>
              <a:t>__</a:t>
            </a:r>
            <a:r>
              <a:rPr lang="es-ES_tradnl" altLang="es-ES" sz="2000" b="1" dirty="0" err="1"/>
              <a:t>construct</a:t>
            </a:r>
            <a:r>
              <a:rPr lang="es-ES_tradnl" altLang="es-ES" sz="2000" b="1" dirty="0"/>
              <a:t>”</a:t>
            </a:r>
            <a:r>
              <a:rPr lang="es-ES_tradnl" altLang="es-ES" sz="2000" dirty="0"/>
              <a:t> y se le pueden pasar diferentes argumentos</a:t>
            </a:r>
            <a:endParaRPr lang="es-ES_tradnl" altLang="es-ES" sz="2000" b="1" i="1" dirty="0"/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</a:t>
            </a:r>
            <a:r>
              <a:rPr lang="es-ES_tradnl" altLang="es-ES" sz="1600" dirty="0" err="1">
                <a:latin typeface="Courier New" pitchFamily="49" charset="0"/>
              </a:rPr>
              <a:t>class</a:t>
            </a:r>
            <a:r>
              <a:rPr lang="es-ES_tradnl" altLang="es-ES" sz="1600" dirty="0">
                <a:latin typeface="Courier New" pitchFamily="49" charset="0"/>
              </a:rPr>
              <a:t> </a:t>
            </a:r>
            <a:r>
              <a:rPr lang="es-ES_tradnl" altLang="es-ES" sz="1600" dirty="0" err="1">
                <a:latin typeface="Courier New" pitchFamily="49" charset="0"/>
              </a:rPr>
              <a:t>ClaseConstructor</a:t>
            </a:r>
            <a:r>
              <a:rPr lang="es-ES_tradnl" altLang="es-ES" sz="1600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	$propiedad1;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	</a:t>
            </a:r>
            <a:r>
              <a:rPr lang="en-US" sz="1600" dirty="0">
                <a:latin typeface="Courier New" pitchFamily="49" charset="0"/>
              </a:rPr>
              <a:t>function __construct($</a:t>
            </a:r>
            <a:r>
              <a:rPr lang="en-US" sz="1600" dirty="0" err="1">
                <a:latin typeface="Courier New" pitchFamily="49" charset="0"/>
              </a:rPr>
              <a:t>propiedad</a:t>
            </a:r>
            <a:r>
              <a:rPr lang="en-US" sz="1600" dirty="0">
                <a:latin typeface="Courier New" pitchFamily="49" charset="0"/>
              </a:rPr>
              <a:t>) 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    		$this-&gt;propiedad1 = $</a:t>
            </a:r>
            <a:r>
              <a:rPr lang="en-US" sz="1600" dirty="0" err="1">
                <a:latin typeface="Courier New" pitchFamily="49" charset="0"/>
              </a:rPr>
              <a:t>propiedad</a:t>
            </a:r>
            <a:r>
              <a:rPr lang="en-US" sz="1600" dirty="0">
                <a:latin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		}</a:t>
            </a:r>
            <a:endParaRPr lang="es-ES_tradnl" altLang="es-ES" sz="16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La manera de crea un objeto ahora seria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$objeto = new </a:t>
            </a:r>
            <a:r>
              <a:rPr lang="es-ES_tradnl" altLang="es-ES" sz="1600" dirty="0" err="1">
                <a:latin typeface="Courier New" pitchFamily="49" charset="0"/>
              </a:rPr>
              <a:t>ClaseContructor</a:t>
            </a:r>
            <a:r>
              <a:rPr lang="es-ES_tradnl" altLang="es-ES" sz="1600" dirty="0">
                <a:latin typeface="Courier New" pitchFamily="49" charset="0"/>
              </a:rPr>
              <a:t>(“valor”);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es-ES" sz="1600" dirty="0">
                <a:latin typeface="Courier New" pitchFamily="49" charset="0"/>
              </a:rPr>
              <a:t>	ya que tiene un parámetro de entrada</a:t>
            </a:r>
          </a:p>
          <a:p>
            <a:pPr>
              <a:lnSpc>
                <a:spcPct val="80000"/>
              </a:lnSpc>
            </a:pPr>
            <a:r>
              <a:rPr lang="es-ES_tradnl" altLang="es-ES" sz="2000" dirty="0"/>
              <a:t>Aunque son menos usados también podremos crear destructores que serán ejecutados (eventos) cuando el recolector de basura detecte que no hay referencias apuntando a un objeto. Usaremos la palabra reservada </a:t>
            </a:r>
            <a:r>
              <a:rPr lang="es-ES_tradnl" altLang="es-ES" sz="2000" b="1" dirty="0"/>
              <a:t>__</a:t>
            </a:r>
            <a:r>
              <a:rPr lang="es-ES_tradnl" altLang="es-ES" sz="2000" b="1" dirty="0" err="1"/>
              <a:t>destruct</a:t>
            </a:r>
            <a:r>
              <a:rPr lang="es-ES_tradnl" altLang="es-ES" sz="2000" b="1" dirty="0"/>
              <a:t>(), </a:t>
            </a:r>
            <a:r>
              <a:rPr lang="es-ES_tradnl" altLang="es-ES" sz="2000" dirty="0"/>
              <a:t>se usa igual que el constructor pero en este caso no se admiten argumentos. Están desuso.</a:t>
            </a:r>
          </a:p>
        </p:txBody>
      </p:sp>
    </p:spTree>
    <p:extLst>
      <p:ext uri="{BB962C8B-B14F-4D97-AF65-F5344CB8AC3E}">
        <p14:creationId xmlns:p14="http://schemas.microsoft.com/office/powerpoint/2010/main" val="41601797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Orientado a Objetos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9269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/>
              <a:t>La visibilidad de una propiedad o método se puede definir anteponiendo una de las palabras claves </a:t>
            </a:r>
            <a:r>
              <a:rPr lang="es-ES" sz="2000" i="1" dirty="0" err="1"/>
              <a:t>public</a:t>
            </a:r>
            <a:r>
              <a:rPr lang="es-ES" sz="2000" dirty="0" err="1"/>
              <a:t>,</a:t>
            </a:r>
            <a:r>
              <a:rPr lang="es-ES" sz="2000" i="1" dirty="0" err="1"/>
              <a:t>protected</a:t>
            </a:r>
            <a:r>
              <a:rPr lang="es-ES" sz="2000" dirty="0"/>
              <a:t> o </a:t>
            </a:r>
            <a:r>
              <a:rPr lang="es-ES" sz="2000" i="1" dirty="0" err="1"/>
              <a:t>private</a:t>
            </a:r>
            <a:r>
              <a:rPr lang="es-ES" sz="2000" dirty="0"/>
              <a:t> en la declaración. 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Los miembros de clases declarados como </a:t>
            </a:r>
            <a:r>
              <a:rPr lang="es-ES" sz="2000" b="1" dirty="0" err="1"/>
              <a:t>public</a:t>
            </a:r>
            <a:r>
              <a:rPr lang="es-ES" sz="2000" dirty="0"/>
              <a:t> pueden ser accedidos desde cualquier lado. 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Los miembros declarados como </a:t>
            </a:r>
            <a:r>
              <a:rPr lang="es-ES" sz="2000" b="1" dirty="0" err="1"/>
              <a:t>protected</a:t>
            </a:r>
            <a:r>
              <a:rPr lang="es-ES" sz="2000" dirty="0"/>
              <a:t>, sólo desde la misma clase, desde las clases que hereden de ella y desde las clases hijas. 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Aquellos miembros definidos como </a:t>
            </a:r>
            <a:r>
              <a:rPr lang="es-ES" sz="2000" b="1" dirty="0" err="1"/>
              <a:t>private</a:t>
            </a:r>
            <a:r>
              <a:rPr lang="es-ES" sz="2000" dirty="0"/>
              <a:t>, únicamente pueden ser accedidos desde la clase que los definió.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Si no se declara ningún identificador se consideran </a:t>
            </a:r>
            <a:r>
              <a:rPr lang="es-ES" sz="2000" b="1" dirty="0" err="1"/>
              <a:t>public</a:t>
            </a:r>
            <a:endParaRPr lang="es-ES" sz="20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class </a:t>
            </a:r>
            <a:r>
              <a:rPr lang="en-US" sz="1600" dirty="0" err="1">
                <a:latin typeface="Courier New" pitchFamily="49" charset="0"/>
              </a:rPr>
              <a:t>MiClase</a:t>
            </a:r>
            <a:r>
              <a:rPr lang="en-US" sz="1600" dirty="0">
                <a:latin typeface="Courier New" pitchFamily="49" charset="0"/>
              </a:rPr>
              <a:t>	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		public $public = 'Public';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		protected $protected = 'Protected';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		private $private = 'Private';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s-ES" sz="1600" dirty="0">
                <a:latin typeface="Courier New" pitchFamily="49" charset="0"/>
              </a:rPr>
              <a:t>	}</a:t>
            </a:r>
            <a:endParaRPr lang="es-ES_tradnl" altLang="es-E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14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Orientado a Objetos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9269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/>
              <a:t>Al margen de los métodos y propiedades de objeto también tendremos los métodos y propiedades de clase o </a:t>
            </a:r>
            <a:r>
              <a:rPr lang="es-ES" sz="2000" b="1" dirty="0" err="1"/>
              <a:t>estaticos</a:t>
            </a:r>
            <a:endParaRPr lang="es-ES" sz="2000" b="1" dirty="0"/>
          </a:p>
          <a:p>
            <a:pPr>
              <a:lnSpc>
                <a:spcPct val="80000"/>
              </a:lnSpc>
            </a:pPr>
            <a:r>
              <a:rPr lang="es-ES" sz="2000" dirty="0"/>
              <a:t>Estos métodos se pueden invocar a través de la clase directamente o a través de la palabra reservada </a:t>
            </a:r>
            <a:r>
              <a:rPr lang="es-ES" sz="2000" b="1" dirty="0" err="1"/>
              <a:t>self</a:t>
            </a:r>
            <a:r>
              <a:rPr lang="es-ES" sz="2000" b="1" dirty="0"/>
              <a:t>:: </a:t>
            </a:r>
            <a:r>
              <a:rPr lang="es-ES" sz="2000" dirty="0"/>
              <a:t>no pueden ser accedidas a través de la flecha (-&gt;)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class </a:t>
            </a:r>
            <a:r>
              <a:rPr lang="en-US" sz="1600" dirty="0" err="1">
                <a:latin typeface="Courier New" pitchFamily="49" charset="0"/>
              </a:rPr>
              <a:t>ClaseEstatica</a:t>
            </a:r>
            <a:r>
              <a:rPr lang="en-US" sz="1600" dirty="0">
                <a:latin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	    public static $</a:t>
            </a:r>
            <a:r>
              <a:rPr lang="en-US" sz="1600" dirty="0" err="1">
                <a:latin typeface="Courier New" pitchFamily="49" charset="0"/>
              </a:rPr>
              <a:t>estatico</a:t>
            </a:r>
            <a:r>
              <a:rPr lang="en-US" sz="1600" dirty="0">
                <a:latin typeface="Courier New" pitchFamily="49" charset="0"/>
              </a:rPr>
              <a:t> = ‘valor 1';</a:t>
            </a:r>
            <a:br>
              <a:rPr lang="en-US" sz="1600" dirty="0">
                <a:latin typeface="Courier New" pitchFamily="49" charset="0"/>
              </a:rPr>
            </a:b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    public function </a:t>
            </a:r>
            <a:r>
              <a:rPr lang="en-US" sz="1600" dirty="0" err="1">
                <a:latin typeface="Courier New" pitchFamily="49" charset="0"/>
              </a:rPr>
              <a:t>valorEstatico</a:t>
            </a:r>
            <a:r>
              <a:rPr lang="en-US" sz="1600" dirty="0">
                <a:latin typeface="Courier New" pitchFamily="49" charset="0"/>
              </a:rPr>
              <a:t>() 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    	return self::$</a:t>
            </a:r>
            <a:r>
              <a:rPr lang="en-US" sz="1600" dirty="0" err="1">
                <a:latin typeface="Courier New" pitchFamily="49" charset="0"/>
              </a:rPr>
              <a:t>estatico</a:t>
            </a:r>
            <a:r>
              <a:rPr lang="en-US" sz="1600" dirty="0">
                <a:latin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	    }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s-ES" sz="1600" dirty="0" err="1">
                <a:latin typeface="Courier New" pitchFamily="49" charset="0"/>
              </a:rPr>
              <a:t>print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ClaseEstatica</a:t>
            </a:r>
            <a:r>
              <a:rPr lang="es-ES" sz="1600" dirty="0">
                <a:latin typeface="Courier New" pitchFamily="49" charset="0"/>
              </a:rPr>
              <a:t>::$</a:t>
            </a:r>
            <a:r>
              <a:rPr lang="es-ES" sz="1600" dirty="0" err="1">
                <a:latin typeface="Courier New" pitchFamily="49" charset="0"/>
              </a:rPr>
              <a:t>estatico</a:t>
            </a:r>
            <a:r>
              <a:rPr lang="es-ES" sz="1600" dirty="0">
                <a:latin typeface="Courier New" pitchFamily="49" charset="0"/>
              </a:rPr>
              <a:t> 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_tradnl" altLang="es-ES" sz="1600" b="1" dirty="0" err="1"/>
              <a:t>Self</a:t>
            </a:r>
            <a:r>
              <a:rPr lang="es-ES_tradnl" altLang="es-ES" sz="1600" b="1" dirty="0"/>
              <a:t> vs </a:t>
            </a:r>
            <a:r>
              <a:rPr lang="es-ES_tradnl" altLang="es-ES" sz="1600" b="1" dirty="0" err="1"/>
              <a:t>this</a:t>
            </a:r>
            <a:r>
              <a:rPr lang="es-ES_tradnl" altLang="es-ES" sz="1600" dirty="0"/>
              <a:t>: </a:t>
            </a:r>
            <a:r>
              <a:rPr lang="es-ES_tradnl" altLang="es-ES" sz="1600" b="1" dirty="0" err="1"/>
              <a:t>This</a:t>
            </a:r>
            <a:r>
              <a:rPr lang="es-ES_tradnl" altLang="es-ES" sz="1600" dirty="0"/>
              <a:t> se refiere al objeto en cuestión, </a:t>
            </a:r>
            <a:r>
              <a:rPr lang="es-ES_tradnl" altLang="es-ES" sz="1600" b="1" dirty="0" err="1"/>
              <a:t>self</a:t>
            </a:r>
            <a:r>
              <a:rPr lang="es-ES_tradnl" altLang="es-ES" sz="1600" dirty="0"/>
              <a:t> se refiere a la clase. Con </a:t>
            </a:r>
            <a:r>
              <a:rPr lang="es-ES_tradnl" altLang="es-ES" sz="1600" b="1" dirty="0" err="1"/>
              <a:t>this</a:t>
            </a:r>
            <a:r>
              <a:rPr lang="es-ES_tradnl" altLang="es-ES" sz="1600" dirty="0"/>
              <a:t> accederemos a métodos y atributos no estáticos (</a:t>
            </a:r>
            <a:r>
              <a:rPr lang="es-ES_tradnl" altLang="es-ES" sz="1600" dirty="0" err="1"/>
              <a:t>dinamicos</a:t>
            </a:r>
            <a:r>
              <a:rPr lang="es-ES_tradnl" altLang="es-ES" sz="1600" dirty="0"/>
              <a:t>), con </a:t>
            </a:r>
            <a:r>
              <a:rPr lang="es-ES_tradnl" altLang="es-ES" sz="1600" dirty="0" err="1"/>
              <a:t>self</a:t>
            </a:r>
            <a:r>
              <a:rPr lang="es-ES_tradnl" altLang="es-ES" sz="1600" dirty="0"/>
              <a:t> accederemos a métodos o atributos estáticos.</a:t>
            </a:r>
            <a:endParaRPr lang="es-ES_tradnl" altLang="es-ES" sz="1600" b="1" dirty="0"/>
          </a:p>
          <a:p>
            <a:pPr marL="0" indent="0">
              <a:lnSpc>
                <a:spcPct val="80000"/>
              </a:lnSpc>
              <a:buNone/>
            </a:pPr>
            <a:endParaRPr lang="es-E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128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Orientado a Objetos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9269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/>
              <a:t>Hay un tipo especial de clases que se consideran abstractas, o lo que es lo mismo no se pueden instanciar (no se puede hacer </a:t>
            </a:r>
            <a:r>
              <a:rPr lang="es-ES" sz="2000" b="1" dirty="0"/>
              <a:t>new </a:t>
            </a:r>
            <a:r>
              <a:rPr lang="es-ES" sz="2000" dirty="0"/>
              <a:t>de la clase)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También hay métodos abstractos y cualquier clase que contenga al menos un método abstracto debe de ser definida como tal.</a:t>
            </a:r>
          </a:p>
          <a:p>
            <a:pPr marL="0" indent="0">
              <a:lnSpc>
                <a:spcPct val="80000"/>
              </a:lnSpc>
              <a:buNone/>
            </a:pPr>
            <a:endParaRPr lang="es-ES" sz="16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 err="1">
                <a:latin typeface="Courier New" pitchFamily="49" charset="0"/>
              </a:rPr>
              <a:t>abstract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ClaseAbstracta</a:t>
            </a:r>
            <a:r>
              <a:rPr lang="es-ES" sz="1600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// </a:t>
            </a:r>
            <a:r>
              <a:rPr lang="es-ES" sz="1600" dirty="0" err="1">
                <a:latin typeface="Courier New" pitchFamily="49" charset="0"/>
              </a:rPr>
              <a:t>Metodos</a:t>
            </a:r>
            <a:r>
              <a:rPr lang="es-ES" sz="1600" dirty="0">
                <a:latin typeface="Courier New" pitchFamily="49" charset="0"/>
              </a:rPr>
              <a:t> abstractos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</a:t>
            </a:r>
            <a:r>
              <a:rPr lang="es-ES" sz="1600" dirty="0" err="1">
                <a:latin typeface="Courier New" pitchFamily="49" charset="0"/>
              </a:rPr>
              <a:t>abstract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public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function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getValor</a:t>
            </a:r>
            <a:r>
              <a:rPr lang="es-ES" sz="1600" dirty="0">
                <a:latin typeface="Courier New" pitchFamily="49" charset="0"/>
              </a:rPr>
              <a:t>();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</a:t>
            </a:r>
            <a:r>
              <a:rPr lang="es-ES" sz="1600" dirty="0" err="1">
                <a:latin typeface="Courier New" pitchFamily="49" charset="0"/>
              </a:rPr>
              <a:t>abstract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public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function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valorPrefijo</a:t>
            </a:r>
            <a:r>
              <a:rPr lang="es-ES" sz="1600" dirty="0">
                <a:latin typeface="Courier New" pitchFamily="49" charset="0"/>
              </a:rPr>
              <a:t>($prefijo);</a:t>
            </a:r>
            <a:br>
              <a:rPr lang="es-ES" sz="1600" dirty="0">
                <a:latin typeface="Courier New" pitchFamily="49" charset="0"/>
              </a:rPr>
            </a:b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// Método común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</a:t>
            </a:r>
            <a:r>
              <a:rPr lang="es-ES" sz="1600" dirty="0" err="1">
                <a:latin typeface="Courier New" pitchFamily="49" charset="0"/>
              </a:rPr>
              <a:t>public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function</a:t>
            </a:r>
            <a:r>
              <a:rPr lang="es-ES" sz="1600" dirty="0">
                <a:latin typeface="Courier New" pitchFamily="49" charset="0"/>
              </a:rPr>
              <a:t> imprimir() {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    </a:t>
            </a:r>
            <a:r>
              <a:rPr lang="es-ES" sz="1600" dirty="0" err="1">
                <a:latin typeface="Courier New" pitchFamily="49" charset="0"/>
              </a:rPr>
              <a:t>print</a:t>
            </a:r>
            <a:r>
              <a:rPr lang="es-ES" sz="1600" dirty="0">
                <a:latin typeface="Courier New" pitchFamily="49" charset="0"/>
              </a:rPr>
              <a:t> $</a:t>
            </a:r>
            <a:r>
              <a:rPr lang="es-ES" sz="1600" dirty="0" err="1">
                <a:latin typeface="Courier New" pitchFamily="49" charset="0"/>
              </a:rPr>
              <a:t>this</a:t>
            </a:r>
            <a:r>
              <a:rPr lang="es-ES" sz="1600" dirty="0">
                <a:latin typeface="Courier New" pitchFamily="49" charset="0"/>
              </a:rPr>
              <a:t>-&gt;</a:t>
            </a:r>
            <a:r>
              <a:rPr lang="es-ES" sz="1600" dirty="0" err="1">
                <a:latin typeface="Courier New" pitchFamily="49" charset="0"/>
              </a:rPr>
              <a:t>getValor</a:t>
            </a:r>
            <a:r>
              <a:rPr lang="es-ES" sz="1600" dirty="0">
                <a:latin typeface="Courier New" pitchFamily="49" charset="0"/>
              </a:rPr>
              <a:t>() . "\n";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}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}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endParaRPr lang="es-E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5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 dirty="0" err="1"/>
              <a:t>Caracteristicas</a:t>
            </a:r>
            <a:r>
              <a:rPr lang="es-ES_tradnl" altLang="es-ES" sz="4000" dirty="0"/>
              <a:t> PHP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646988" cy="3095625"/>
          </a:xfrm>
        </p:spPr>
        <p:txBody>
          <a:bodyPr/>
          <a:lstStyle/>
          <a:p>
            <a:pPr marL="357188" indent="-357188"/>
            <a:r>
              <a:rPr lang="es-ES" altLang="es-ES" sz="2000" dirty="0"/>
              <a:t>Orientado al desarrollo de aplicaciones web dinámicas con acceso a información</a:t>
            </a:r>
          </a:p>
          <a:p>
            <a:pPr marL="357188" indent="-357188"/>
            <a:r>
              <a:rPr lang="es-ES" altLang="es-ES" sz="2000" dirty="0"/>
              <a:t>Es considerado un lenguaje fácil de aprender</a:t>
            </a:r>
          </a:p>
          <a:p>
            <a:pPr marL="357188" indent="-357188"/>
            <a:r>
              <a:rPr lang="es-ES" altLang="es-ES" sz="2000" dirty="0"/>
              <a:t>El código fuente escrito en PHP es invisible al navegador web y al cliente, ya que es el servidor el que se encarga de ejecutar el código y enviar su resultado HTML al navegador.</a:t>
            </a:r>
            <a:endParaRPr lang="es-ES_tradnl" altLang="es-ES" sz="2000" dirty="0"/>
          </a:p>
        </p:txBody>
      </p:sp>
      <p:pic>
        <p:nvPicPr>
          <p:cNvPr id="9221" name="Picture 7" descr="logo-php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2280" y="5373216"/>
            <a:ext cx="1143000" cy="609600"/>
          </a:xfrm>
          <a:noFill/>
        </p:spPr>
      </p:pic>
    </p:spTree>
    <p:extLst>
      <p:ext uri="{BB962C8B-B14F-4D97-AF65-F5344CB8AC3E}">
        <p14:creationId xmlns:p14="http://schemas.microsoft.com/office/powerpoint/2010/main" val="18918292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Orientado a Objetos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9269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/>
              <a:t>A partir de la anterior clase podremos extender las clases concretas</a:t>
            </a:r>
          </a:p>
          <a:p>
            <a:pPr>
              <a:lnSpc>
                <a:spcPct val="80000"/>
              </a:lnSpc>
            </a:pPr>
            <a:endParaRPr lang="es-ES" sz="16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 err="1"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 ClaseConcreta1 </a:t>
            </a:r>
            <a:r>
              <a:rPr lang="es-ES" sz="1600" dirty="0" err="1">
                <a:latin typeface="Courier New" pitchFamily="49" charset="0"/>
              </a:rPr>
              <a:t>extends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ClaseAbstracta</a:t>
            </a:r>
            <a:r>
              <a:rPr lang="es-ES" sz="1600" dirty="0">
                <a:latin typeface="Courier New" pitchFamily="49" charset="0"/>
              </a:rPr>
              <a:t>{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</a:t>
            </a:r>
            <a:r>
              <a:rPr lang="es-ES" sz="1600" dirty="0" err="1">
                <a:latin typeface="Courier New" pitchFamily="49" charset="0"/>
              </a:rPr>
              <a:t>public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function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getValor</a:t>
            </a:r>
            <a:r>
              <a:rPr lang="es-ES" sz="1600" dirty="0">
                <a:latin typeface="Courier New" pitchFamily="49" charset="0"/>
              </a:rPr>
              <a:t>() {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    </a:t>
            </a:r>
            <a:r>
              <a:rPr lang="es-ES" sz="1600" dirty="0" err="1">
                <a:latin typeface="Courier New" pitchFamily="49" charset="0"/>
              </a:rPr>
              <a:t>return</a:t>
            </a:r>
            <a:r>
              <a:rPr lang="es-ES" sz="1600" dirty="0">
                <a:latin typeface="Courier New" pitchFamily="49" charset="0"/>
              </a:rPr>
              <a:t> "ClaseConcreta1";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}</a:t>
            </a:r>
            <a:br>
              <a:rPr lang="es-ES" sz="1600" dirty="0">
                <a:latin typeface="Courier New" pitchFamily="49" charset="0"/>
              </a:rPr>
            </a:b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</a:t>
            </a:r>
            <a:r>
              <a:rPr lang="es-ES" sz="1600" dirty="0" err="1">
                <a:latin typeface="Courier New" pitchFamily="49" charset="0"/>
              </a:rPr>
              <a:t>public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function</a:t>
            </a:r>
            <a:r>
              <a:rPr lang="es-ES" sz="1600" dirty="0">
                <a:latin typeface="Courier New" pitchFamily="49" charset="0"/>
              </a:rPr>
              <a:t> </a:t>
            </a:r>
            <a:r>
              <a:rPr lang="es-ES" sz="1600" dirty="0" err="1">
                <a:latin typeface="Courier New" pitchFamily="49" charset="0"/>
              </a:rPr>
              <a:t>valorPrefijo</a:t>
            </a:r>
            <a:r>
              <a:rPr lang="es-ES" sz="1600" dirty="0">
                <a:latin typeface="Courier New" pitchFamily="49" charset="0"/>
              </a:rPr>
              <a:t>($</a:t>
            </a:r>
            <a:r>
              <a:rPr lang="es-ES" sz="1600" dirty="0" err="1">
                <a:latin typeface="Courier New" pitchFamily="49" charset="0"/>
              </a:rPr>
              <a:t>parametro</a:t>
            </a:r>
            <a:r>
              <a:rPr lang="es-ES" sz="1600" dirty="0">
                <a:latin typeface="Courier New" pitchFamily="49" charset="0"/>
              </a:rPr>
              <a:t>) {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    </a:t>
            </a:r>
            <a:r>
              <a:rPr lang="es-ES" sz="1600" dirty="0" err="1">
                <a:latin typeface="Courier New" pitchFamily="49" charset="0"/>
              </a:rPr>
              <a:t>return</a:t>
            </a:r>
            <a:r>
              <a:rPr lang="es-ES" sz="1600" dirty="0">
                <a:latin typeface="Courier New" pitchFamily="49" charset="0"/>
              </a:rPr>
              <a:t> "$prefijo ClaseConcreta1";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    }</a:t>
            </a:r>
            <a:br>
              <a:rPr lang="es-ES" sz="1600" dirty="0">
                <a:latin typeface="Courier New" pitchFamily="49" charset="0"/>
              </a:rPr>
            </a:br>
            <a:r>
              <a:rPr lang="es-ES" sz="1600" dirty="0">
                <a:latin typeface="Courier New" pitchFamily="49" charset="0"/>
              </a:rPr>
              <a:t>}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endParaRPr lang="es-E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10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Orientado a Objetos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9269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/>
              <a:t>Otro tipo especial en programación orientada a objetos son las llamadas interfaces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Una interface es una especificación de comportamiento, una definición de métodos que no están implementados. Serán implementados en las clases que implementen dicha interface. Se utilizará la palabra reservada </a:t>
            </a:r>
            <a:r>
              <a:rPr lang="es-ES" sz="2000" b="1" dirty="0"/>
              <a:t>interface </a:t>
            </a:r>
            <a:r>
              <a:rPr lang="es-ES" sz="2000" dirty="0"/>
              <a:t>para declarar una interface, y la clase que quiera implementarla deberá de usar la palabra reservada </a:t>
            </a:r>
            <a:r>
              <a:rPr lang="es-ES" sz="2000" b="1" dirty="0" err="1"/>
              <a:t>implements</a:t>
            </a:r>
            <a:endParaRPr lang="es-ES" sz="2000" b="1" dirty="0"/>
          </a:p>
          <a:p>
            <a:pPr>
              <a:lnSpc>
                <a:spcPct val="80000"/>
              </a:lnSpc>
            </a:pPr>
            <a:r>
              <a:rPr lang="es-ES" sz="2000" dirty="0"/>
              <a:t>Todos los métodos deben ser declarados como públicos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interface </a:t>
            </a:r>
            <a:r>
              <a:rPr lang="en-US" sz="1600" dirty="0" err="1">
                <a:latin typeface="Courier New" pitchFamily="49" charset="0"/>
              </a:rPr>
              <a:t>Moverse</a:t>
            </a:r>
            <a:r>
              <a:rPr lang="en-US" sz="1600" dirty="0">
                <a:latin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		public function </a:t>
            </a:r>
            <a:r>
              <a:rPr lang="en-US" sz="1600" dirty="0" err="1">
                <a:latin typeface="Courier New" pitchFamily="49" charset="0"/>
              </a:rPr>
              <a:t>andar</a:t>
            </a:r>
            <a:r>
              <a:rPr lang="en-US" sz="1600" dirty="0">
                <a:latin typeface="Courier New" pitchFamily="49" charset="0"/>
              </a:rPr>
              <a:t>();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    		public function </a:t>
            </a:r>
            <a:r>
              <a:rPr lang="en-US" sz="1600" dirty="0" err="1">
                <a:latin typeface="Courier New" pitchFamily="49" charset="0"/>
              </a:rPr>
              <a:t>desplazarse</a:t>
            </a:r>
            <a:r>
              <a:rPr lang="en-US" sz="1600" dirty="0">
                <a:latin typeface="Courier New" pitchFamily="49" charset="0"/>
              </a:rPr>
              <a:t>($metros);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}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</a:t>
            </a:r>
            <a:r>
              <a:rPr lang="es-ES" sz="1600" dirty="0" err="1"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 Animal </a:t>
            </a:r>
            <a:r>
              <a:rPr lang="es-ES" sz="1600" dirty="0" err="1">
                <a:latin typeface="Courier New" pitchFamily="49" charset="0"/>
              </a:rPr>
              <a:t>implements</a:t>
            </a:r>
            <a:r>
              <a:rPr lang="es-ES" sz="1600" dirty="0">
                <a:latin typeface="Courier New" pitchFamily="49" charset="0"/>
              </a:rPr>
              <a:t> Moverse{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    //Se deberán implementar los métodos de moverse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548314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Excepciones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9269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/>
              <a:t>PHP tiene un modelo de manejo de excepciones muy parecido a otros lenguajes de programación como Java o </a:t>
            </a:r>
            <a:r>
              <a:rPr lang="es-ES" sz="2000" dirty="0" err="1"/>
              <a:t>.net</a:t>
            </a:r>
            <a:endParaRPr lang="es-ES" sz="2000" dirty="0"/>
          </a:p>
          <a:p>
            <a:pPr>
              <a:lnSpc>
                <a:spcPct val="80000"/>
              </a:lnSpc>
            </a:pPr>
            <a:r>
              <a:rPr lang="es-ES" sz="2000" dirty="0"/>
              <a:t>Una excepción es un comportamiento inesperado en la ejecución del programa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Las excepciones pueden ser capturadas (try-catch), arrojadas (</a:t>
            </a:r>
            <a:r>
              <a:rPr lang="es-ES" sz="2000" dirty="0" err="1"/>
              <a:t>thrown</a:t>
            </a:r>
            <a:r>
              <a:rPr lang="es-ES" sz="2000" dirty="0"/>
              <a:t>) o ambas</a:t>
            </a:r>
          </a:p>
          <a:p>
            <a:pPr>
              <a:lnSpc>
                <a:spcPct val="80000"/>
              </a:lnSpc>
            </a:pPr>
            <a:endParaRPr lang="es-E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try{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//Bloque de código sujeto a excepciones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}catch(</a:t>
            </a:r>
            <a:r>
              <a:rPr lang="es-ES" sz="1600" dirty="0" err="1">
                <a:latin typeface="Courier New" pitchFamily="49" charset="0"/>
              </a:rPr>
              <a:t>Exception</a:t>
            </a:r>
            <a:r>
              <a:rPr lang="es-ES" sz="1600" dirty="0">
                <a:latin typeface="Courier New" pitchFamily="49" charset="0"/>
              </a:rPr>
              <a:t> e){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//Bloque de código a ejecutar en caso de falle el 	//bloque try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  <a:r>
              <a:rPr lang="es-ES" sz="1600" dirty="0" err="1">
                <a:latin typeface="Courier New" pitchFamily="49" charset="0"/>
              </a:rPr>
              <a:t>finally</a:t>
            </a:r>
            <a:r>
              <a:rPr lang="es-ES" sz="1600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//Bloque de código que siempre se va a ejecutar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80246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Excepciones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692696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/>
              <a:t>Cuando ocurre una excepción, el código siguiente a la excepción no será ejecutado, en su lugar intentará entrar por el primer bloque de catch que encuentre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Si una excepción no se capturada, se emitirá un mensaje de error fatal.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En caso de haber un bloque </a:t>
            </a:r>
            <a:r>
              <a:rPr lang="es-ES" sz="2000" dirty="0" err="1"/>
              <a:t>finally</a:t>
            </a:r>
            <a:r>
              <a:rPr lang="es-ES" sz="2000" dirty="0"/>
              <a:t>, siempre será ejecutado, tanto si ocurre excepción como si no.</a:t>
            </a:r>
          </a:p>
          <a:p>
            <a:pPr>
              <a:lnSpc>
                <a:spcPct val="80000"/>
              </a:lnSpc>
            </a:pPr>
            <a:r>
              <a:rPr lang="es-ES" sz="2000" dirty="0"/>
              <a:t>El error lanzado debe ser de la clase </a:t>
            </a:r>
            <a:r>
              <a:rPr lang="es-ES" sz="2000" dirty="0" err="1"/>
              <a:t>Exception</a:t>
            </a:r>
            <a:r>
              <a:rPr lang="es-ES" sz="2000" dirty="0"/>
              <a:t> o heredado de dicha clase</a:t>
            </a:r>
          </a:p>
        </p:txBody>
      </p:sp>
    </p:spTree>
    <p:extLst>
      <p:ext uri="{BB962C8B-B14F-4D97-AF65-F5344CB8AC3E}">
        <p14:creationId xmlns:p14="http://schemas.microsoft.com/office/powerpoint/2010/main" val="25424225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/>
              <a:t>PHP Orientado a Objetos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1015752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000" b="1" dirty="0"/>
              <a:t>Ejemplo POO: </a:t>
            </a:r>
            <a:endParaRPr lang="es-ES_tradnl" altLang="es-ES" sz="2000" dirty="0"/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Ejemplos de como crear clases y operar entre ellas. 06_clasesyobjetos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Ejercicio Casa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altLang="es-ES" sz="1800" dirty="0"/>
              <a:t>Ejercicio Herencia</a:t>
            </a: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6877050" y="5013325"/>
            <a:ext cx="1430338" cy="1193800"/>
            <a:chOff x="4241" y="3067"/>
            <a:chExt cx="901" cy="752"/>
          </a:xfrm>
        </p:grpSpPr>
        <p:pic>
          <p:nvPicPr>
            <p:cNvPr id="70661" name="Picture 5" descr="ico-fiche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067"/>
              <a:ext cx="557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2" name="Picture 6" descr="logo-ph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94"/>
              <a:ext cx="72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015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sz="4000" dirty="0" err="1"/>
              <a:t>Caracteristicas</a:t>
            </a:r>
            <a:r>
              <a:rPr lang="es-ES_tradnl" altLang="es-ES" sz="4000" dirty="0"/>
              <a:t> PHP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646988" cy="3095625"/>
          </a:xfrm>
        </p:spPr>
        <p:txBody>
          <a:bodyPr/>
          <a:lstStyle/>
          <a:p>
            <a:pPr marL="357188" indent="-357188"/>
            <a:r>
              <a:rPr lang="es-ES" altLang="es-ES" sz="2000" dirty="0"/>
              <a:t>Capacidad de conexión con la mayoría de los motores de base de datos que se utilizan en la actualidad, destaca su conectividad con MySQL.</a:t>
            </a:r>
          </a:p>
          <a:p>
            <a:pPr marL="357188" indent="-357188"/>
            <a:r>
              <a:rPr lang="es-ES" altLang="es-ES" sz="2000" dirty="0"/>
              <a:t>Capacidad de expandir su potencial utilizando interfaces y herencia, ya que permite orientación a objetos (a partir de la versión 5)</a:t>
            </a:r>
            <a:endParaRPr lang="es-ES_tradnl" altLang="es-ES" sz="2000" dirty="0"/>
          </a:p>
        </p:txBody>
      </p:sp>
      <p:pic>
        <p:nvPicPr>
          <p:cNvPr id="9221" name="Picture 7" descr="logo-php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2280" y="5373216"/>
            <a:ext cx="1143000" cy="609600"/>
          </a:xfrm>
          <a:noFill/>
        </p:spPr>
      </p:pic>
    </p:spTree>
    <p:extLst>
      <p:ext uri="{BB962C8B-B14F-4D97-AF65-F5344CB8AC3E}">
        <p14:creationId xmlns:p14="http://schemas.microsoft.com/office/powerpoint/2010/main" val="125534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JAX_IRU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AJAX_IRUN</Template>
  <TotalTime>3183</TotalTime>
  <Words>3956</Words>
  <Application>Microsoft Office PowerPoint</Application>
  <PresentationFormat>Presentación en pantalla (4:3)</PresentationFormat>
  <Paragraphs>833</Paragraphs>
  <Slides>84</Slides>
  <Notes>83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84</vt:i4>
      </vt:variant>
    </vt:vector>
  </HeadingPairs>
  <TitlesOfParts>
    <vt:vector size="93" baseType="lpstr">
      <vt:lpstr>Arial</vt:lpstr>
      <vt:lpstr>Arial Black</vt:lpstr>
      <vt:lpstr>Calibri</vt:lpstr>
      <vt:lpstr>Courier New</vt:lpstr>
      <vt:lpstr>Impact</vt:lpstr>
      <vt:lpstr>Monotype Sorts</vt:lpstr>
      <vt:lpstr>Times New Roman</vt:lpstr>
      <vt:lpstr>Verdana</vt:lpstr>
      <vt:lpstr>AJAX_IRUN</vt:lpstr>
      <vt:lpstr>Presentación de PowerPoint</vt:lpstr>
      <vt:lpstr>Introducción, caracteristicas e instalación</vt:lpstr>
      <vt:lpstr>Introducción a PHP</vt:lpstr>
      <vt:lpstr>Introducción a PHP</vt:lpstr>
      <vt:lpstr>Introducción a PHP</vt:lpstr>
      <vt:lpstr>Introducción a PHP</vt:lpstr>
      <vt:lpstr>Introducción a PHP</vt:lpstr>
      <vt:lpstr>Caracteristicas PHP</vt:lpstr>
      <vt:lpstr>Caracteristicas PHP</vt:lpstr>
      <vt:lpstr>Caracteristicas PHP</vt:lpstr>
      <vt:lpstr>Caracteristicas PHP</vt:lpstr>
      <vt:lpstr>Instalación de Apache</vt:lpstr>
      <vt:lpstr>Instalación de Apache</vt:lpstr>
      <vt:lpstr>Instalación de Apache</vt:lpstr>
      <vt:lpstr>Instalación de Apache</vt:lpstr>
      <vt:lpstr>Instalación de PHP</vt:lpstr>
      <vt:lpstr>Instalación de PHP</vt:lpstr>
      <vt:lpstr>Instalación de PHP</vt:lpstr>
      <vt:lpstr>Instalación de PHP</vt:lpstr>
      <vt:lpstr>Instalación de PHP</vt:lpstr>
      <vt:lpstr>Entornos All-in-One de PHP</vt:lpstr>
      <vt:lpstr>Instalación de PHP</vt:lpstr>
      <vt:lpstr>Entornos de desarrollo para PHP</vt:lpstr>
      <vt:lpstr>Introducción e instalación</vt:lpstr>
      <vt:lpstr>Lenguaje PHP básico</vt:lpstr>
      <vt:lpstr>Sintaxis básica</vt:lpstr>
      <vt:lpstr>Sintaxis básica</vt:lpstr>
      <vt:lpstr>Sintaxis básica</vt:lpstr>
      <vt:lpstr>Sintaxis básica</vt:lpstr>
      <vt:lpstr>Sintaxis básica</vt:lpstr>
      <vt:lpstr>Sintaxis básica</vt:lpstr>
      <vt:lpstr>Tipos de datos</vt:lpstr>
      <vt:lpstr>Tipos de datos</vt:lpstr>
      <vt:lpstr>Tipos de datos</vt:lpstr>
      <vt:lpstr>Variables</vt:lpstr>
      <vt:lpstr>Constantes</vt:lpstr>
      <vt:lpstr>Variables</vt:lpstr>
      <vt:lpstr>Expresiones y operadores</vt:lpstr>
      <vt:lpstr>Expresiones y operadores</vt:lpstr>
      <vt:lpstr>Operadores</vt:lpstr>
      <vt:lpstr>Variables</vt:lpstr>
      <vt:lpstr>Variables</vt:lpstr>
      <vt:lpstr>Variables</vt:lpstr>
      <vt:lpstr>Variables</vt:lpstr>
      <vt:lpstr>Sintaxis básica</vt:lpstr>
      <vt:lpstr>Sintaxis básica</vt:lpstr>
      <vt:lpstr>Estructuras de control</vt:lpstr>
      <vt:lpstr>Estructuras de control</vt:lpstr>
      <vt:lpstr>Estructuras de control</vt:lpstr>
      <vt:lpstr>Estructuras de control</vt:lpstr>
      <vt:lpstr>Estructuras de control</vt:lpstr>
      <vt:lpstr>Estructuras de control</vt:lpstr>
      <vt:lpstr>Estructuras de control</vt:lpstr>
      <vt:lpstr>Estructuras de control</vt:lpstr>
      <vt:lpstr>Estructuras de control</vt:lpstr>
      <vt:lpstr>Estructuras de control</vt:lpstr>
      <vt:lpstr>Estructuras de control</vt:lpstr>
      <vt:lpstr>Funciones</vt:lpstr>
      <vt:lpstr>Funciones</vt:lpstr>
      <vt:lpstr>Funciones</vt:lpstr>
      <vt:lpstr>Funciones</vt:lpstr>
      <vt:lpstr>Funciones</vt:lpstr>
      <vt:lpstr>Funciones</vt:lpstr>
      <vt:lpstr>Arrays</vt:lpstr>
      <vt:lpstr>Arrays</vt:lpstr>
      <vt:lpstr>Arrays</vt:lpstr>
      <vt:lpstr>Bibliotecas de funciones</vt:lpstr>
      <vt:lpstr>Bibliotecas de funciones</vt:lpstr>
      <vt:lpstr>Bibliotecas de funciones</vt:lpstr>
      <vt:lpstr>Bibliotecas de funciones</vt:lpstr>
      <vt:lpstr>Bibliotecas de funciones</vt:lpstr>
      <vt:lpstr>PHP Orientado a Objetos</vt:lpstr>
      <vt:lpstr>PHP Orientado a Objetos</vt:lpstr>
      <vt:lpstr>PHP Orientado a Objetos</vt:lpstr>
      <vt:lpstr>PHP Orientado a Objetos</vt:lpstr>
      <vt:lpstr>PHP Orientado a Objetos</vt:lpstr>
      <vt:lpstr>PHP Orientado a Objetos</vt:lpstr>
      <vt:lpstr>PHP Orientado a Objetos</vt:lpstr>
      <vt:lpstr>PHP Orientado a Objetos</vt:lpstr>
      <vt:lpstr>PHP Orientado a Objetos</vt:lpstr>
      <vt:lpstr>PHP Orientado a Objetos</vt:lpstr>
      <vt:lpstr>PHP Excepciones</vt:lpstr>
      <vt:lpstr>PHP Excepciones</vt:lpstr>
      <vt:lpstr>PHP Orientado a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Pronoir</dc:creator>
  <cp:lastModifiedBy>Felix de Pablo</cp:lastModifiedBy>
  <cp:revision>254</cp:revision>
  <dcterms:created xsi:type="dcterms:W3CDTF">2013-03-05T13:04:15Z</dcterms:created>
  <dcterms:modified xsi:type="dcterms:W3CDTF">2019-05-16T10:24:45Z</dcterms:modified>
</cp:coreProperties>
</file>