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8" r:id="rId2"/>
  </p:sldMasterIdLst>
  <p:notesMasterIdLst>
    <p:notesMasterId r:id="rId29"/>
  </p:notesMasterIdLst>
  <p:sldIdLst>
    <p:sldId id="256" r:id="rId3"/>
    <p:sldId id="287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22" autoAdjust="0"/>
  </p:normalViewPr>
  <p:slideViewPr>
    <p:cSldViewPr>
      <p:cViewPr varScale="1">
        <p:scale>
          <a:sx n="79" d="100"/>
          <a:sy n="79" d="100"/>
        </p:scale>
        <p:origin x="98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de Pablo" userId="bda0dc9bc6dc57bb" providerId="LiveId" clId="{CA4FA2B9-9511-4B4E-B317-65BD7167FE42}"/>
    <pc:docChg chg="undo custSel addSld delSld modSld">
      <pc:chgData name="Felix de Pablo" userId="bda0dc9bc6dc57bb" providerId="LiveId" clId="{CA4FA2B9-9511-4B4E-B317-65BD7167FE42}" dt="2022-10-17T15:49:51.472" v="5" actId="1076"/>
      <pc:docMkLst>
        <pc:docMk/>
      </pc:docMkLst>
      <pc:sldChg chg="add del">
        <pc:chgData name="Felix de Pablo" userId="bda0dc9bc6dc57bb" providerId="LiveId" clId="{CA4FA2B9-9511-4B4E-B317-65BD7167FE42}" dt="2022-10-17T15:47:36.936" v="3" actId="47"/>
        <pc:sldMkLst>
          <pc:docMk/>
          <pc:sldMk cId="0" sldId="261"/>
        </pc:sldMkLst>
      </pc:sldChg>
      <pc:sldChg chg="modSp mod">
        <pc:chgData name="Felix de Pablo" userId="bda0dc9bc6dc57bb" providerId="LiveId" clId="{CA4FA2B9-9511-4B4E-B317-65BD7167FE42}" dt="2022-10-17T15:48:52.031" v="4" actId="1076"/>
        <pc:sldMkLst>
          <pc:docMk/>
          <pc:sldMk cId="0" sldId="270"/>
        </pc:sldMkLst>
        <pc:picChg chg="mod">
          <ac:chgData name="Felix de Pablo" userId="bda0dc9bc6dc57bb" providerId="LiveId" clId="{CA4FA2B9-9511-4B4E-B317-65BD7167FE42}" dt="2022-10-17T15:48:52.031" v="4" actId="1076"/>
          <ac:picMkLst>
            <pc:docMk/>
            <pc:sldMk cId="0" sldId="270"/>
            <ac:picMk id="36868" creationId="{00000000-0000-0000-0000-000000000000}"/>
          </ac:picMkLst>
        </pc:picChg>
      </pc:sldChg>
      <pc:sldChg chg="modSp mod">
        <pc:chgData name="Felix de Pablo" userId="bda0dc9bc6dc57bb" providerId="LiveId" clId="{CA4FA2B9-9511-4B4E-B317-65BD7167FE42}" dt="2022-10-17T15:49:51.472" v="5" actId="1076"/>
        <pc:sldMkLst>
          <pc:docMk/>
          <pc:sldMk cId="0" sldId="274"/>
        </pc:sldMkLst>
        <pc:spChg chg="mod">
          <ac:chgData name="Felix de Pablo" userId="bda0dc9bc6dc57bb" providerId="LiveId" clId="{CA4FA2B9-9511-4B4E-B317-65BD7167FE42}" dt="2022-10-17T15:49:51.472" v="5" actId="1076"/>
          <ac:spMkLst>
            <pc:docMk/>
            <pc:sldMk cId="0" sldId="274"/>
            <ac:spMk id="40964" creationId="{00000000-0000-0000-0000-000000000000}"/>
          </ac:spMkLst>
        </pc:spChg>
      </pc:sldChg>
      <pc:sldChg chg="new del">
        <pc:chgData name="Felix de Pablo" userId="bda0dc9bc6dc57bb" providerId="LiveId" clId="{CA4FA2B9-9511-4B4E-B317-65BD7167FE42}" dt="2022-10-17T15:45:14.899" v="1" actId="680"/>
        <pc:sldMkLst>
          <pc:docMk/>
          <pc:sldMk cId="3745687748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C357996-58F9-4D1F-9C4A-A2C2F038EF69}" type="datetimeFigureOut">
              <a:rPr lang="es-ES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0C36C6B-4B5F-4656-95F2-311F47E3A3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/>
              <a:t>El listado de los parámetros de contexto de JSF, están descritos en la sección </a:t>
            </a:r>
            <a:r>
              <a:rPr lang="es-ES" sz="2400"/>
              <a:t>11.1.3 de la especificación (JSR-314)</a:t>
            </a:r>
          </a:p>
          <a:p>
            <a:pPr eaLnBrk="1" hangingPunct="1">
              <a:spcBef>
                <a:spcPct val="0"/>
              </a:spcBef>
            </a:pPr>
            <a:r>
              <a:rPr lang="es-ES"/>
              <a:t>	https://jcp.org/aboutJava/communityprocess/final/jsr314/index.html</a:t>
            </a:r>
          </a:p>
          <a:p>
            <a:pPr eaLnBrk="1" hangingPunct="1">
              <a:spcBef>
                <a:spcPct val="0"/>
              </a:spcBef>
            </a:pPr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47E1A-33C0-4A0B-95B5-BD86F76886EA}" type="datetimeFigureOut">
              <a:rPr lang="es-ES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76DC3-2756-4D36-952B-8797EE1CE21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39967-C408-45FE-BA23-C8A7A705456D}" type="datetimeFigureOut">
              <a:rPr lang="es-ES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C4F0B-5BA9-4779-A8A9-D2FB86D70CE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BFFD3-9DD7-4665-A5F3-BAD2A71D9C8F}" type="datetimeFigureOut">
              <a:rPr lang="es-ES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2DAE6-B3AF-40BE-AA42-92A7F07FAFF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D5A869D6-1567-4FF6-A888-2508C3AFE8B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8043FD2-5C32-4A0D-A016-CB644D863E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3CEEDA4-97BA-407E-B462-73F3A3C78B8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251E2929-7C3B-48A1-9BD1-A7313529F2A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651093F-3CBF-4517-8891-0C3C3BF375F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11EB3E9F-7DD4-407E-BD2D-8D994851236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F62624A-6E3C-4241-A362-71817CA5EA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7D6C4031-CB75-4128-90AD-B103788137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F05C3-B172-449D-AB5A-2F7282F911D9}" type="datetimeFigureOut">
              <a:rPr lang="es-ES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85983-2DED-441E-BBE2-1581FD6E44B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8F5F69D-AC5D-45D2-A123-2E4AD5F94D7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476D9DD-3C6C-4790-9CDB-99DDEDDBC74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9319DE5-1321-4868-B7B8-0B7EF9670B2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8B126-E0BB-4A3C-B301-56C72443F842}" type="datetimeFigureOut">
              <a:rPr lang="es-ES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7CC6E-F055-4F66-AD3C-8D919DC46A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5F0F3-33AB-46B9-B2ED-E31725C97A56}" type="datetimeFigureOut">
              <a:rPr lang="es-ES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1BB0E-98B9-4A23-90FF-2E43AF7FEC7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801B9-7497-4C2E-B6E7-342DD3F9A16B}" type="datetimeFigureOut">
              <a:rPr lang="es-ES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A9595-F52C-4E31-A9C7-B6253DAD09C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3B0CF-F2E7-4C66-8B37-8575828A5D16}" type="datetimeFigureOut">
              <a:rPr lang="es-ES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251AB-66E6-4F13-B915-1EDDCD3322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46178-A37F-410D-B54B-CDB784026887}" type="datetimeFigureOut">
              <a:rPr lang="es-ES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19453-1F26-43AC-93A6-11883A26208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9CD73-D1D2-4DBB-8AC8-3AB1DE04CD03}" type="datetimeFigureOut">
              <a:rPr lang="es-ES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A8643-A3D7-4CCA-9A89-B526E0E7E2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C9F54-153B-4B23-9CFC-04CD3509685D}" type="datetimeFigureOut">
              <a:rPr lang="es-ES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5992D-9E11-415F-A8F1-FD00F3BEBF1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244A4F-89A9-4EF5-BD79-0623B956E2C5}" type="datetimeFigureOut">
              <a:rPr lang="es-ES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91B99C-9CAF-4F85-9BD4-D566AFC2B1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9" r:id="rId2"/>
    <p:sldLayoutId id="2147483728" r:id="rId3"/>
    <p:sldLayoutId id="2147483727" r:id="rId4"/>
    <p:sldLayoutId id="2147483726" r:id="rId5"/>
    <p:sldLayoutId id="2147483725" r:id="rId6"/>
    <p:sldLayoutId id="2147483724" r:id="rId7"/>
    <p:sldLayoutId id="2147483723" r:id="rId8"/>
    <p:sldLayoutId id="2147483722" r:id="rId9"/>
    <p:sldLayoutId id="2147483721" r:id="rId10"/>
    <p:sldLayoutId id="21474837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22F970E-2FF5-4772-B7A8-1EA551C6027F}" type="datetimeFigureOut">
              <a:rPr lang="es-ES"/>
              <a:pPr>
                <a:defRPr/>
              </a:pPr>
              <a:t>27/10/2022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5EEEB4-3DC0-4351-8439-09D58F476B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48665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6700" dirty="0"/>
              <a:t>JSF - Introducción</a:t>
            </a:r>
            <a:endParaRPr lang="es-ES" sz="6200" dirty="0"/>
          </a:p>
        </p:txBody>
      </p:sp>
      <p:sp>
        <p:nvSpPr>
          <p:cNvPr id="26626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DFE3B0-20B3-44C3-BDA3-3D002BCA34DF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Preparación del entorno</a:t>
            </a:r>
          </a:p>
        </p:txBody>
      </p:sp>
      <p:sp>
        <p:nvSpPr>
          <p:cNvPr id="35842" name="2 Marcador de contenido"/>
          <p:cNvSpPr>
            <a:spLocks noGrp="1"/>
          </p:cNvSpPr>
          <p:nvPr>
            <p:ph idx="1"/>
          </p:nvPr>
        </p:nvSpPr>
        <p:spPr>
          <a:xfrm>
            <a:off x="1230313" y="1616075"/>
            <a:ext cx="6846887" cy="4800600"/>
          </a:xfrm>
        </p:spPr>
        <p:txBody>
          <a:bodyPr/>
          <a:lstStyle/>
          <a:p>
            <a:pPr eaLnBrk="1" hangingPunct="1"/>
            <a:r>
              <a:rPr lang="es-ES" sz="3100" dirty="0"/>
              <a:t>Las librerías necesarias dependerán de la implementación.</a:t>
            </a:r>
          </a:p>
          <a:p>
            <a:pPr eaLnBrk="1" hangingPunct="1"/>
            <a:r>
              <a:rPr lang="es-ES" sz="3100" dirty="0"/>
              <a:t>Existen dos implementaciones de </a:t>
            </a:r>
            <a:r>
              <a:rPr lang="es-ES" sz="3100" dirty="0" err="1"/>
              <a:t>jsf</a:t>
            </a:r>
            <a:endParaRPr lang="es-ES" sz="3100" dirty="0"/>
          </a:p>
          <a:p>
            <a:pPr lvl="1" eaLnBrk="1" hangingPunct="1"/>
            <a:r>
              <a:rPr lang="es-ES" sz="2900" dirty="0"/>
              <a:t>Mojarra (Implementación de referencia de Oracle).</a:t>
            </a:r>
          </a:p>
          <a:p>
            <a:pPr lvl="1" eaLnBrk="1" hangingPunct="1"/>
            <a:r>
              <a:rPr lang="es-ES" sz="2900" dirty="0"/>
              <a:t>Apache </a:t>
            </a:r>
            <a:r>
              <a:rPr lang="es-ES" sz="2900" dirty="0" err="1"/>
              <a:t>MyFaces</a:t>
            </a:r>
            <a:r>
              <a:rPr lang="es-ES" sz="2900" dirty="0"/>
              <a:t>.</a:t>
            </a:r>
          </a:p>
          <a:p>
            <a:pPr eaLnBrk="1" hangingPunct="1"/>
            <a:endParaRPr lang="es-ES" sz="3100" dirty="0"/>
          </a:p>
          <a:p>
            <a:pPr eaLnBrk="1" hangingPunct="1"/>
            <a:endParaRPr lang="es-ES" sz="3100" dirty="0"/>
          </a:p>
        </p:txBody>
      </p:sp>
      <p:sp>
        <p:nvSpPr>
          <p:cNvPr id="3584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109347-9079-4A33-8ECC-D89C5101A1A7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Vistazo general a JSF</a:t>
            </a:r>
          </a:p>
        </p:txBody>
      </p:sp>
      <p:sp>
        <p:nvSpPr>
          <p:cNvPr id="36866" name="2 Marcador de contenido"/>
          <p:cNvSpPr>
            <a:spLocks noGrp="1"/>
          </p:cNvSpPr>
          <p:nvPr>
            <p:ph idx="1"/>
          </p:nvPr>
        </p:nvSpPr>
        <p:spPr>
          <a:xfrm>
            <a:off x="1230313" y="1616075"/>
            <a:ext cx="6846887" cy="4800600"/>
          </a:xfrm>
        </p:spPr>
        <p:txBody>
          <a:bodyPr/>
          <a:lstStyle/>
          <a:p>
            <a:pPr eaLnBrk="1" hangingPunct="1"/>
            <a:r>
              <a:rPr lang="es-ES" sz="3100"/>
              <a:t>JavaServer Faces amplia el concepto de desarrollo web basado en etiquetas.</a:t>
            </a:r>
          </a:p>
          <a:p>
            <a:pPr eaLnBrk="1" hangingPunct="1"/>
            <a:endParaRPr lang="es-ES" sz="3100"/>
          </a:p>
          <a:p>
            <a:pPr eaLnBrk="1" hangingPunct="1"/>
            <a:endParaRPr lang="es-ES" sz="3100"/>
          </a:p>
          <a:p>
            <a:pPr eaLnBrk="1" hangingPunct="1"/>
            <a:endParaRPr lang="es-ES" sz="3100"/>
          </a:p>
          <a:p>
            <a:pPr eaLnBrk="1" hangingPunct="1"/>
            <a:r>
              <a:rPr lang="es-ES" sz="3100"/>
              <a:t>Catálogo estándar que puede ser implementado y da la oportunidad al desarrollador de crear sus propios componentes.</a:t>
            </a:r>
            <a:endParaRPr lang="es-ES" sz="2900"/>
          </a:p>
        </p:txBody>
      </p:sp>
      <p:sp>
        <p:nvSpPr>
          <p:cNvPr id="3686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5C21AD-00BD-416F-B58C-D2616781BD3E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pic>
        <p:nvPicPr>
          <p:cNvPr id="36868" name="Picture 8" descr="image6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760" y="3111500"/>
            <a:ext cx="4151313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Vistazo general a JSF</a:t>
            </a:r>
          </a:p>
        </p:txBody>
      </p:sp>
      <p:sp>
        <p:nvSpPr>
          <p:cNvPr id="3789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5E1CC1-93DC-4B6D-B87B-64E460CEB498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pic>
        <p:nvPicPr>
          <p:cNvPr id="37891" name="Picture 7" descr="image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713" y="1484313"/>
            <a:ext cx="70326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Vistazo general a JSF</a:t>
            </a:r>
          </a:p>
        </p:txBody>
      </p:sp>
      <p:sp>
        <p:nvSpPr>
          <p:cNvPr id="38914" name="2 Marcador de contenido"/>
          <p:cNvSpPr>
            <a:spLocks noGrp="1"/>
          </p:cNvSpPr>
          <p:nvPr>
            <p:ph idx="1"/>
          </p:nvPr>
        </p:nvSpPr>
        <p:spPr>
          <a:xfrm>
            <a:off x="1281113" y="1616075"/>
            <a:ext cx="6796087" cy="4800600"/>
          </a:xfrm>
        </p:spPr>
        <p:txBody>
          <a:bodyPr/>
          <a:lstStyle/>
          <a:p>
            <a:pPr eaLnBrk="1" hangingPunct="1"/>
            <a:r>
              <a:rPr lang="es-ES" sz="3100" dirty="0"/>
              <a:t>Ciclo de desarrollo</a:t>
            </a:r>
          </a:p>
          <a:p>
            <a:pPr marL="933450" lvl="1" indent="-522288" eaLnBrk="1" hangingPunct="1">
              <a:buFont typeface="Arial" charset="0"/>
              <a:buAutoNum type="arabicPeriod"/>
            </a:pPr>
            <a:r>
              <a:rPr lang="es-ES" sz="2900" dirty="0"/>
              <a:t>Mapeo de la instancia de faces </a:t>
            </a:r>
            <a:r>
              <a:rPr lang="es-ES" sz="2900" dirty="0" err="1"/>
              <a:t>servlet</a:t>
            </a:r>
            <a:r>
              <a:rPr lang="es-ES" sz="2900" dirty="0"/>
              <a:t> (</a:t>
            </a:r>
            <a:r>
              <a:rPr lang="es-ES" sz="2900" dirty="0" err="1"/>
              <a:t>front</a:t>
            </a:r>
            <a:r>
              <a:rPr lang="es-ES" sz="2900" dirty="0"/>
              <a:t> </a:t>
            </a:r>
            <a:r>
              <a:rPr lang="es-ES" sz="2900" dirty="0" err="1"/>
              <a:t>controller</a:t>
            </a:r>
            <a:r>
              <a:rPr lang="es-ES" sz="2900" dirty="0"/>
              <a:t> de JSF).</a:t>
            </a:r>
          </a:p>
          <a:p>
            <a:pPr marL="933450" lvl="1" indent="-522288" eaLnBrk="1" hangingPunct="1">
              <a:buFont typeface="Arial" charset="0"/>
              <a:buAutoNum type="arabicPeriod"/>
            </a:pPr>
            <a:r>
              <a:rPr lang="es-ES" sz="2900" dirty="0"/>
              <a:t>Definición de parámetros de configuración.</a:t>
            </a:r>
          </a:p>
          <a:p>
            <a:pPr marL="933450" lvl="1" indent="-522288" eaLnBrk="1" hangingPunct="1">
              <a:buFont typeface="Arial" charset="0"/>
              <a:buAutoNum type="arabicPeriod"/>
            </a:pPr>
            <a:r>
              <a:rPr lang="es-ES" sz="2900" dirty="0"/>
              <a:t>Creación y declaración  de los </a:t>
            </a:r>
            <a:r>
              <a:rPr lang="es-ES" sz="2900" dirty="0" err="1"/>
              <a:t>backing</a:t>
            </a:r>
            <a:r>
              <a:rPr lang="es-ES" sz="2900" dirty="0"/>
              <a:t> </a:t>
            </a:r>
            <a:r>
              <a:rPr lang="es-ES" sz="2900" dirty="0" err="1"/>
              <a:t>beans</a:t>
            </a:r>
            <a:r>
              <a:rPr lang="es-ES" sz="2900" dirty="0"/>
              <a:t> o </a:t>
            </a:r>
            <a:r>
              <a:rPr lang="es-ES" sz="2900" dirty="0" err="1"/>
              <a:t>managed</a:t>
            </a:r>
            <a:r>
              <a:rPr lang="es-ES" sz="2900" dirty="0"/>
              <a:t> </a:t>
            </a:r>
            <a:r>
              <a:rPr lang="es-ES" sz="2900" dirty="0" err="1"/>
              <a:t>bean</a:t>
            </a:r>
            <a:endParaRPr lang="es-ES" sz="2900" dirty="0"/>
          </a:p>
          <a:p>
            <a:pPr marL="933450" lvl="1" indent="-522288" eaLnBrk="1" hangingPunct="1">
              <a:buFont typeface="Arial" charset="0"/>
              <a:buAutoNum type="arabicPeriod"/>
            </a:pPr>
            <a:r>
              <a:rPr lang="es-ES" sz="2900" dirty="0"/>
              <a:t>Creación de vistas utilizando tags de componentes</a:t>
            </a:r>
          </a:p>
        </p:txBody>
      </p:sp>
      <p:sp>
        <p:nvSpPr>
          <p:cNvPr id="3891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ED821B-7AE1-4690-8A89-27FFA756B266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Configuración</a:t>
            </a:r>
          </a:p>
        </p:txBody>
      </p:sp>
      <p:sp>
        <p:nvSpPr>
          <p:cNvPr id="3993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El primer paso para poder trabajar con JSF, es declarar el servlet de JSF como Front Controller</a:t>
            </a:r>
          </a:p>
        </p:txBody>
      </p:sp>
      <p:sp>
        <p:nvSpPr>
          <p:cNvPr id="3993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CF393F-61B0-431B-AB0C-3AB530C9EE3C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9940" name="4 CuadroTexto"/>
          <p:cNvSpPr txBox="1">
            <a:spLocks noChangeArrowheads="1"/>
          </p:cNvSpPr>
          <p:nvPr/>
        </p:nvSpPr>
        <p:spPr bwMode="auto">
          <a:xfrm>
            <a:off x="1382713" y="3276600"/>
            <a:ext cx="6935787" cy="2159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&lt;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servlet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&gt;</a:t>
            </a:r>
          </a:p>
          <a:p>
            <a:pPr defTabSz="409575" hangingPunct="0"/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	&lt;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servlet-name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&gt;Faces Servlet&lt;/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servlet-name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&gt;</a:t>
            </a:r>
          </a:p>
          <a:p>
            <a:pPr defTabSz="409575" hangingPunct="0"/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	&lt;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servlet-class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&gt;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javax.faces.webapp.FacesServlet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&lt;/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servlet-class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&gt;</a:t>
            </a:r>
          </a:p>
          <a:p>
            <a:pPr defTabSz="409575" hangingPunct="0"/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&lt;/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servlet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&gt;</a:t>
            </a:r>
          </a:p>
          <a:p>
            <a:pPr defTabSz="409575" hangingPunct="0"/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&lt;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servlet-mapping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&gt;</a:t>
            </a:r>
          </a:p>
          <a:p>
            <a:pPr defTabSz="409575" hangingPunct="0"/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	&lt;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servlet-name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&gt;Faces Servlet&lt;/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servlet-name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&gt;</a:t>
            </a:r>
          </a:p>
          <a:p>
            <a:pPr defTabSz="409575" hangingPunct="0"/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	&lt;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url-pattern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&gt;*.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xhtml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&lt;/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url-pattern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&gt;</a:t>
            </a:r>
          </a:p>
          <a:p>
            <a:pPr defTabSz="409575" hangingPunct="0"/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&lt;/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servlet-mapping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Configuración</a:t>
            </a:r>
          </a:p>
        </p:txBody>
      </p:sp>
      <p:sp>
        <p:nvSpPr>
          <p:cNvPr id="4096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El siguiente paso, será configurar todos los parámetros de configuración de forma adecuada.</a:t>
            </a:r>
          </a:p>
          <a:p>
            <a:pPr eaLnBrk="1" hangingPunct="1"/>
            <a:r>
              <a:rPr lang="es-ES"/>
              <a:t>Existen distintos parámetros de configuración, que se definen como parámetros de contexto web.</a:t>
            </a:r>
          </a:p>
        </p:txBody>
      </p:sp>
      <p:sp>
        <p:nvSpPr>
          <p:cNvPr id="4096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566F3C-C8A9-4D3D-B762-9B1127EBDC19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40964" name="5 CuadroTexto"/>
          <p:cNvSpPr txBox="1">
            <a:spLocks noChangeArrowheads="1"/>
          </p:cNvSpPr>
          <p:nvPr/>
        </p:nvSpPr>
        <p:spPr bwMode="auto">
          <a:xfrm>
            <a:off x="1403648" y="3933056"/>
            <a:ext cx="6935787" cy="11033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&lt;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context-param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&gt;</a:t>
            </a:r>
          </a:p>
          <a:p>
            <a:pPr defTabSz="409575" hangingPunct="0"/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	&lt;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param-name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&gt;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javax.faces.PROJECT_STAGE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&lt;/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param-name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&gt;</a:t>
            </a:r>
          </a:p>
          <a:p>
            <a:pPr defTabSz="409575" hangingPunct="0"/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	&lt;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param-value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&gt;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Development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&lt;/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param-value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&gt;</a:t>
            </a:r>
          </a:p>
          <a:p>
            <a:pPr defTabSz="409575" hangingPunct="0"/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&lt;/</a:t>
            </a:r>
            <a:r>
              <a:rPr lang="es-ES" sz="1700" dirty="0" err="1">
                <a:solidFill>
                  <a:srgbClr val="000000"/>
                </a:solidFill>
                <a:latin typeface="Helvetica Light"/>
                <a:sym typeface="Helvetica Light"/>
              </a:rPr>
              <a:t>context-param</a:t>
            </a:r>
            <a:r>
              <a:rPr lang="es-ES" sz="1700" dirty="0">
                <a:solidFill>
                  <a:srgbClr val="000000"/>
                </a:solidFill>
                <a:latin typeface="Helvetica Light"/>
                <a:sym typeface="Helvetica Light"/>
              </a:rPr>
              <a:t>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Configuración</a:t>
            </a:r>
          </a:p>
        </p:txBody>
      </p:sp>
      <p:sp>
        <p:nvSpPr>
          <p:cNvPr id="4301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Algunos de los parámetros de configuración mas importantes son:</a:t>
            </a:r>
          </a:p>
          <a:p>
            <a:pPr lvl="1" eaLnBrk="1" hangingPunct="1"/>
            <a:r>
              <a:rPr lang="es-ES" b="1" dirty="0" err="1"/>
              <a:t>javax.faces.CONFIG_FILES</a:t>
            </a:r>
            <a:r>
              <a:rPr lang="es-ES" dirty="0"/>
              <a:t>. Listado de ficheros separados por comas, con la configuración de JSF, de no existir el por defecto será </a:t>
            </a:r>
            <a:r>
              <a:rPr lang="es-ES" b="1" dirty="0"/>
              <a:t>“/WEB-INF/faces-config.xml”</a:t>
            </a:r>
          </a:p>
          <a:p>
            <a:pPr lvl="1" eaLnBrk="1" hangingPunct="1"/>
            <a:r>
              <a:rPr lang="es-ES" b="1" dirty="0" err="1"/>
              <a:t>javax.faces.PROJECT_STAGE</a:t>
            </a:r>
            <a:r>
              <a:rPr lang="es-ES" dirty="0"/>
              <a:t>. Estado en el que se encuentra el proyecto. Los posibles valores son </a:t>
            </a:r>
            <a:r>
              <a:rPr lang="en-US" b="1" dirty="0"/>
              <a:t>Development</a:t>
            </a:r>
            <a:r>
              <a:rPr lang="en-US" dirty="0"/>
              <a:t>, </a:t>
            </a:r>
            <a:r>
              <a:rPr lang="en-US" b="1" dirty="0" err="1"/>
              <a:t>UnitTest</a:t>
            </a:r>
            <a:r>
              <a:rPr lang="en-US" dirty="0"/>
              <a:t>, </a:t>
            </a:r>
            <a:r>
              <a:rPr lang="en-US" b="1" dirty="0" err="1"/>
              <a:t>SystemTest</a:t>
            </a:r>
            <a:r>
              <a:rPr lang="en-US" dirty="0"/>
              <a:t> o </a:t>
            </a:r>
            <a:r>
              <a:rPr lang="en-US" b="1" dirty="0"/>
              <a:t>Production</a:t>
            </a:r>
            <a:r>
              <a:rPr lang="en-US" dirty="0"/>
              <a:t>.</a:t>
            </a:r>
            <a:endParaRPr lang="es-ES" b="1" dirty="0"/>
          </a:p>
        </p:txBody>
      </p:sp>
      <p:sp>
        <p:nvSpPr>
          <p:cNvPr id="4301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67F3CB-8142-4B39-9147-31FDB7A86A9E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Configuración</a:t>
            </a:r>
          </a:p>
        </p:txBody>
      </p:sp>
      <p:sp>
        <p:nvSpPr>
          <p:cNvPr id="4505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s-ES" b="1" dirty="0" err="1"/>
              <a:t>javax.faces.STATE_SAVING_METHOD</a:t>
            </a:r>
            <a:r>
              <a:rPr lang="es-ES" dirty="0"/>
              <a:t>. Define donde se guarda la información del estado de la vista. Los posibles valores son:</a:t>
            </a:r>
          </a:p>
          <a:p>
            <a:pPr lvl="2" eaLnBrk="1" hangingPunct="1"/>
            <a:r>
              <a:rPr lang="es-ES" b="1" dirty="0"/>
              <a:t>server</a:t>
            </a:r>
            <a:r>
              <a:rPr lang="es-ES" dirty="0"/>
              <a:t> (por defecto), que lo almacena en </a:t>
            </a:r>
            <a:r>
              <a:rPr lang="es-ES" dirty="0" err="1"/>
              <a:t>HttpSession</a:t>
            </a:r>
            <a:r>
              <a:rPr lang="es-ES" dirty="0"/>
              <a:t>.</a:t>
            </a:r>
          </a:p>
          <a:p>
            <a:pPr lvl="2" eaLnBrk="1" hangingPunct="1"/>
            <a:r>
              <a:rPr lang="es-ES" b="1" dirty="0" err="1"/>
              <a:t>client</a:t>
            </a:r>
            <a:r>
              <a:rPr lang="es-ES" dirty="0"/>
              <a:t>, que lo almacena en un campo oculto de la vista.</a:t>
            </a:r>
          </a:p>
          <a:p>
            <a:pPr lvl="1" eaLnBrk="1" hangingPunct="1"/>
            <a:r>
              <a:rPr lang="es-ES" b="1" dirty="0" err="1"/>
              <a:t>javax.faces.FACELETS_SKIP_COMMENTS</a:t>
            </a:r>
            <a:r>
              <a:rPr lang="es-ES" dirty="0"/>
              <a:t>. Permite indicar que no se rendericen los comentarios.</a:t>
            </a:r>
          </a:p>
        </p:txBody>
      </p:sp>
      <p:sp>
        <p:nvSpPr>
          <p:cNvPr id="4505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1C6118-D6FC-4342-AC95-378156B124A3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6700" dirty="0"/>
              <a:t>Ciclo de vida de una petición</a:t>
            </a:r>
            <a:endParaRPr lang="es-ES" sz="6200" dirty="0"/>
          </a:p>
        </p:txBody>
      </p:sp>
      <p:sp>
        <p:nvSpPr>
          <p:cNvPr id="47106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ED384D-78E8-400E-AAAE-5AED53D14E48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FASES DE UNA REQUEST</a:t>
            </a:r>
          </a:p>
        </p:txBody>
      </p:sp>
      <p:sp>
        <p:nvSpPr>
          <p:cNvPr id="48130" name="1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D68DC7-D5B4-4F33-8914-129510184582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pic>
        <p:nvPicPr>
          <p:cNvPr id="48133" name="Picture 5" descr="JSF-Lifecyc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1341438"/>
            <a:ext cx="6600825" cy="517207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¿Qué es JSF?</a:t>
            </a:r>
          </a:p>
        </p:txBody>
      </p:sp>
      <p:sp>
        <p:nvSpPr>
          <p:cNvPr id="2765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El objetivo de JSF es desarrollar aplicaciones web de forma parecida a como se construyen aplicaciones de escritorio</a:t>
            </a:r>
          </a:p>
          <a:p>
            <a:pPr eaLnBrk="1" hangingPunct="1"/>
            <a:r>
              <a:rPr lang="es-ES" dirty="0"/>
              <a:t>JSF gestiona las acciones producidas por el usuario en su página HTML, las traduce a eventos que son enviados al servidor, y regenera la página original con los cambios provocados por dichas acciones</a:t>
            </a:r>
          </a:p>
          <a:p>
            <a:pPr eaLnBrk="1" hangingPunct="1"/>
            <a:r>
              <a:rPr lang="es-ES" dirty="0"/>
              <a:t>Separar de manera clara la parte de programación (</a:t>
            </a:r>
            <a:r>
              <a:rPr lang="es-ES" dirty="0" err="1"/>
              <a:t>ManageBean</a:t>
            </a:r>
            <a:r>
              <a:rPr lang="es-ES" dirty="0"/>
              <a:t>) de la parte de componentes HTML </a:t>
            </a:r>
          </a:p>
          <a:p>
            <a:pPr eaLnBrk="1" hangingPunct="1"/>
            <a:r>
              <a:rPr lang="es-ES" dirty="0"/>
              <a:t>Framework MVC</a:t>
            </a:r>
          </a:p>
          <a:p>
            <a:pPr eaLnBrk="1" hangingPunct="1"/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FASES DE UNA REQUEST</a:t>
            </a:r>
          </a:p>
        </p:txBody>
      </p:sp>
      <p:sp>
        <p:nvSpPr>
          <p:cNvPr id="4915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/>
              <a:t>Restore View</a:t>
            </a:r>
          </a:p>
          <a:p>
            <a:pPr lvl="1" eaLnBrk="1" hangingPunct="1"/>
            <a:r>
              <a:rPr lang="es-ES"/>
              <a:t>Primera fase.</a:t>
            </a:r>
          </a:p>
          <a:p>
            <a:pPr lvl="1" eaLnBrk="1" hangingPunct="1"/>
            <a:r>
              <a:rPr lang="es-ES"/>
              <a:t>La Request llega al Faces Servlet.</a:t>
            </a:r>
          </a:p>
          <a:p>
            <a:pPr lvl="1" eaLnBrk="1" hangingPunct="1"/>
            <a:r>
              <a:rPr lang="es-ES"/>
              <a:t>Se busca la vista en el almacén de vistas del servidor o se recupera de la petición, y si no está la crea.</a:t>
            </a:r>
          </a:p>
          <a:p>
            <a:pPr lvl="1" eaLnBrk="1" hangingPunct="1"/>
            <a:r>
              <a:rPr lang="es-ES"/>
              <a:t>La vista se materializa en un árbol de componentes.</a:t>
            </a:r>
          </a:p>
          <a:p>
            <a:pPr lvl="1" eaLnBrk="1" hangingPunct="1"/>
            <a:endParaRPr lang="es-ES"/>
          </a:p>
        </p:txBody>
      </p:sp>
      <p:sp>
        <p:nvSpPr>
          <p:cNvPr id="4915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5293B2-73C2-4F52-9B6E-6C233B3C59B1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FASES DE UNA REQUEST</a:t>
            </a:r>
          </a:p>
        </p:txBody>
      </p:sp>
      <p:sp>
        <p:nvSpPr>
          <p:cNvPr id="501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/>
              <a:t>Apply Request Values</a:t>
            </a:r>
          </a:p>
          <a:p>
            <a:pPr lvl="1" eaLnBrk="1" hangingPunct="1"/>
            <a:r>
              <a:rPr lang="es-ES"/>
              <a:t>Aplica los valores de la Request, a los distintos componentes del árbol con los que están asociados (actualizando el árbol).</a:t>
            </a:r>
          </a:p>
          <a:p>
            <a:pPr lvl="1" eaLnBrk="1" hangingPunct="1"/>
            <a:r>
              <a:rPr lang="es-ES"/>
              <a:t>Aplicamos las conversiones de String a Object de los parámetros que nos llegan en la request, para que puedan ser correctamente referenciados por las propiedades de los </a:t>
            </a:r>
            <a:r>
              <a:rPr lang="es-ES" b="1"/>
              <a:t>Managed Bean</a:t>
            </a:r>
          </a:p>
          <a:p>
            <a:pPr lvl="1" eaLnBrk="1" hangingPunct="1"/>
            <a:r>
              <a:rPr lang="es-ES"/>
              <a:t>Si ocurriera algún error saltaríamos a </a:t>
            </a:r>
            <a:r>
              <a:rPr lang="es-ES" b="1"/>
              <a:t>Render Response</a:t>
            </a:r>
          </a:p>
        </p:txBody>
      </p:sp>
      <p:sp>
        <p:nvSpPr>
          <p:cNvPr id="5017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3FF104-5A4D-4F3F-8465-80248B1A6F6F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FASES DE UNA REQUEST</a:t>
            </a:r>
          </a:p>
        </p:txBody>
      </p:sp>
      <p:sp>
        <p:nvSpPr>
          <p:cNvPr id="5120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/>
              <a:t>Process Validation</a:t>
            </a:r>
            <a:endParaRPr lang="es-ES"/>
          </a:p>
          <a:p>
            <a:pPr lvl="1" eaLnBrk="1" hangingPunct="1"/>
            <a:r>
              <a:rPr lang="es-ES"/>
              <a:t>En esta fase se aplican los </a:t>
            </a:r>
            <a:r>
              <a:rPr lang="es-ES" b="1"/>
              <a:t>Validadores</a:t>
            </a:r>
            <a:r>
              <a:rPr lang="es-ES"/>
              <a:t>.</a:t>
            </a:r>
          </a:p>
          <a:p>
            <a:pPr lvl="1" eaLnBrk="1" hangingPunct="1"/>
            <a:r>
              <a:rPr lang="es-ES"/>
              <a:t>Si se produce un error de validación, se incluye un mensaje en el </a:t>
            </a:r>
            <a:r>
              <a:rPr lang="es-ES" b="1"/>
              <a:t>FacesContext</a:t>
            </a:r>
            <a:r>
              <a:rPr lang="es-ES"/>
              <a:t>, marcándose el componente como invalido y se salta a la fase </a:t>
            </a:r>
            <a:r>
              <a:rPr lang="es-ES" b="1"/>
              <a:t>Render Response</a:t>
            </a:r>
            <a:r>
              <a:rPr lang="es-ES"/>
              <a:t>.</a:t>
            </a:r>
          </a:p>
        </p:txBody>
      </p:sp>
      <p:sp>
        <p:nvSpPr>
          <p:cNvPr id="5120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5F6E41-0E88-4242-BBF1-C29B7AF6A7E4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FASES DE UNA REQUEST</a:t>
            </a:r>
          </a:p>
        </p:txBody>
      </p:sp>
      <p:sp>
        <p:nvSpPr>
          <p:cNvPr id="522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/>
              <a:t>Update Model Values</a:t>
            </a:r>
            <a:endParaRPr lang="es-ES"/>
          </a:p>
          <a:p>
            <a:pPr lvl="1" eaLnBrk="1" hangingPunct="1"/>
            <a:r>
              <a:rPr lang="es-ES"/>
              <a:t>Se crean/actualizan los </a:t>
            </a:r>
            <a:r>
              <a:rPr lang="es-ES" b="1"/>
              <a:t>Managed Beans</a:t>
            </a:r>
            <a:r>
              <a:rPr lang="es-ES"/>
              <a:t> con los valores de los componentes del árbol a los cuales están asociados, esta operación, se realiza interpretando las expresiones EL.</a:t>
            </a:r>
          </a:p>
          <a:p>
            <a:pPr lvl="1" eaLnBrk="1" hangingPunct="1"/>
            <a:endParaRPr lang="es-ES"/>
          </a:p>
        </p:txBody>
      </p:sp>
      <p:sp>
        <p:nvSpPr>
          <p:cNvPr id="5222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91FA11-E70F-4716-9BEA-FE0A892D0E46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FASES DE UNA REQUEST</a:t>
            </a:r>
          </a:p>
        </p:txBody>
      </p:sp>
      <p:sp>
        <p:nvSpPr>
          <p:cNvPr id="532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/>
              <a:t>Invoke Application</a:t>
            </a:r>
            <a:endParaRPr lang="es-ES"/>
          </a:p>
          <a:p>
            <a:pPr lvl="1" eaLnBrk="1" hangingPunct="1"/>
            <a:r>
              <a:rPr lang="es-ES"/>
              <a:t>Se ejecuta el método asociado al evento invocado.</a:t>
            </a:r>
          </a:p>
          <a:p>
            <a:pPr lvl="1" eaLnBrk="1" hangingPunct="1"/>
            <a:r>
              <a:rPr lang="es-ES"/>
              <a:t>El controlador jsf permite la ejecución de la lógica de negocio de la aplicación, ya que están garantizadas las transformaciones y aplicaciones.</a:t>
            </a:r>
          </a:p>
          <a:p>
            <a:pPr lvl="1" eaLnBrk="1" hangingPunct="1"/>
            <a:r>
              <a:rPr lang="es-ES"/>
              <a:t>Se decide el identificador de la vista a mostrar.</a:t>
            </a:r>
          </a:p>
          <a:p>
            <a:pPr lvl="1" eaLnBrk="1" hangingPunct="1"/>
            <a:endParaRPr lang="es-ES"/>
          </a:p>
        </p:txBody>
      </p:sp>
      <p:sp>
        <p:nvSpPr>
          <p:cNvPr id="5325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746D68-A0D3-4A51-8F71-ACDCA0436C33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FASES DE UNA REQUEST</a:t>
            </a:r>
          </a:p>
        </p:txBody>
      </p:sp>
      <p:sp>
        <p:nvSpPr>
          <p:cNvPr id="542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/>
              <a:t>Render Response</a:t>
            </a:r>
            <a:endParaRPr lang="es-ES"/>
          </a:p>
          <a:p>
            <a:pPr lvl="1" eaLnBrk="1" hangingPunct="1"/>
            <a:r>
              <a:rPr lang="es-ES"/>
              <a:t>Según el identificador de la vista, se selecciona la vista y se renderiza.</a:t>
            </a:r>
          </a:p>
          <a:p>
            <a:pPr lvl="1" eaLnBrk="1" hangingPunct="1"/>
            <a:r>
              <a:rPr lang="es-ES"/>
              <a:t>Se aplican los conversores de objeto a String</a:t>
            </a:r>
          </a:p>
          <a:p>
            <a:pPr lvl="1" eaLnBrk="1" hangingPunct="1"/>
            <a:r>
              <a:rPr lang="es-ES"/>
              <a:t>Se actualiza el árbol de la vista residente en memoria.</a:t>
            </a:r>
          </a:p>
          <a:p>
            <a:pPr lvl="1" eaLnBrk="1" hangingPunct="1"/>
            <a:r>
              <a:rPr lang="es-ES"/>
              <a:t>Muestra la vista en el estado actual.</a:t>
            </a:r>
          </a:p>
        </p:txBody>
      </p:sp>
      <p:sp>
        <p:nvSpPr>
          <p:cNvPr id="5427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ADE5C6-5547-4FA0-B52A-56E6C1FE205A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COMPONENTES IMMEDIATE</a:t>
            </a:r>
          </a:p>
        </p:txBody>
      </p:sp>
      <p:sp>
        <p:nvSpPr>
          <p:cNvPr id="552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Se pueden realizar las peticiones al servidor mediante acciones </a:t>
            </a:r>
            <a:r>
              <a:rPr lang="es-ES" b="1"/>
              <a:t>inmediate</a:t>
            </a:r>
            <a:r>
              <a:rPr lang="es-ES"/>
              <a:t>, esto es, aplicando a los componentes </a:t>
            </a:r>
            <a:r>
              <a:rPr lang="es-ES" b="1"/>
              <a:t>UICommand</a:t>
            </a:r>
            <a:r>
              <a:rPr lang="es-ES"/>
              <a:t>, el atributo </a:t>
            </a:r>
            <a:r>
              <a:rPr lang="es-ES" b="1"/>
              <a:t>inmediate</a:t>
            </a:r>
            <a:r>
              <a:rPr lang="es-ES"/>
              <a:t>.</a:t>
            </a:r>
          </a:p>
          <a:p>
            <a:pPr eaLnBrk="1" hangingPunct="1"/>
            <a:endParaRPr lang="es-ES" b="1"/>
          </a:p>
          <a:p>
            <a:pPr eaLnBrk="1" hangingPunct="1"/>
            <a:r>
              <a:rPr lang="es-ES"/>
              <a:t>Con este atributo, se consigue saltar directamente a la fase de </a:t>
            </a:r>
            <a:r>
              <a:rPr lang="es-ES" b="1"/>
              <a:t>Render Response</a:t>
            </a:r>
            <a:r>
              <a:rPr lang="es-ES"/>
              <a:t> sin aplicar validaciones y conversiones</a:t>
            </a:r>
          </a:p>
          <a:p>
            <a:pPr eaLnBrk="1" hangingPunct="1"/>
            <a:endParaRPr lang="es-ES"/>
          </a:p>
        </p:txBody>
      </p:sp>
      <p:sp>
        <p:nvSpPr>
          <p:cNvPr id="5529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9BB870-732C-4D96-B77A-2A241D6C9332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5300" name="4 CuadroTexto"/>
          <p:cNvSpPr txBox="1">
            <a:spLocks noChangeArrowheads="1"/>
          </p:cNvSpPr>
          <p:nvPr/>
        </p:nvSpPr>
        <p:spPr bwMode="auto">
          <a:xfrm>
            <a:off x="1281113" y="4724400"/>
            <a:ext cx="6734175" cy="3254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&lt;h:commandButton value="Salir" action=“salir" immediate="true" /&gt;</a:t>
            </a:r>
            <a:endParaRPr lang="es-ES" sz="170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¿Qué es un </a:t>
            </a:r>
            <a:r>
              <a:rPr lang="es-ES" dirty="0" err="1"/>
              <a:t>framework</a:t>
            </a:r>
            <a:r>
              <a:rPr lang="es-ES" dirty="0"/>
              <a:t>?</a:t>
            </a:r>
          </a:p>
        </p:txBody>
      </p:sp>
      <p:sp>
        <p:nvSpPr>
          <p:cNvPr id="28674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z="3100" dirty="0"/>
              <a:t>Herramienta diseñada para facilitar el desarrollo de software.</a:t>
            </a:r>
          </a:p>
          <a:p>
            <a:pPr eaLnBrk="1" hangingPunct="1"/>
            <a:r>
              <a:rPr lang="es-ES" sz="3100" dirty="0"/>
              <a:t>Nos ayuda a cumplir los estándares.</a:t>
            </a:r>
          </a:p>
          <a:p>
            <a:pPr eaLnBrk="1" hangingPunct="1"/>
            <a:r>
              <a:rPr lang="es-ES" sz="3100" dirty="0"/>
              <a:t>Provee de una estructura y de una metodología de trabajo.</a:t>
            </a:r>
          </a:p>
        </p:txBody>
      </p:sp>
      <p:sp>
        <p:nvSpPr>
          <p:cNvPr id="2867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4CF2C6-E842-426A-823A-4BCB0604B6C2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¿Por qué JSF?</a:t>
            </a:r>
          </a:p>
        </p:txBody>
      </p:sp>
      <p:sp>
        <p:nvSpPr>
          <p:cNvPr id="2969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z="3100"/>
              <a:t>Muy sencillo de utilizar. Se pueden crear interfaces de usuario con mucha facilidad.</a:t>
            </a:r>
          </a:p>
          <a:p>
            <a:pPr eaLnBrk="1" hangingPunct="1"/>
            <a:r>
              <a:rPr lang="es-ES" sz="3100"/>
              <a:t>Ofrece una clara separación entre la presentación y el comportamiento de una pagina.</a:t>
            </a:r>
          </a:p>
          <a:p>
            <a:pPr eaLnBrk="1" hangingPunct="1"/>
            <a:r>
              <a:rPr lang="es-ES" sz="3100"/>
              <a:t>Facilidad para manejo de componentes, proceso de datos, validaciones y eventos.</a:t>
            </a:r>
          </a:p>
        </p:txBody>
      </p:sp>
      <p:sp>
        <p:nvSpPr>
          <p:cNvPr id="2969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81300B-6393-4877-98A8-542C13A50097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Arquitectura JEE</a:t>
            </a:r>
          </a:p>
        </p:txBody>
      </p:sp>
      <p:sp>
        <p:nvSpPr>
          <p:cNvPr id="30722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81AEEB-72E6-44AA-9C3C-531C03AD0CF6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pic>
        <p:nvPicPr>
          <p:cNvPr id="30723" name="Picture 7" descr="image4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713" y="1535113"/>
            <a:ext cx="6600825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Arquitectura JEE</a:t>
            </a:r>
          </a:p>
        </p:txBody>
      </p:sp>
      <p:sp>
        <p:nvSpPr>
          <p:cNvPr id="3174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z="3100" dirty="0"/>
              <a:t>Java </a:t>
            </a:r>
            <a:r>
              <a:rPr lang="es-ES" sz="3100" dirty="0" err="1"/>
              <a:t>Specification</a:t>
            </a:r>
            <a:r>
              <a:rPr lang="es-ES" sz="3100" dirty="0"/>
              <a:t> Reference (JSR)</a:t>
            </a:r>
          </a:p>
          <a:p>
            <a:pPr eaLnBrk="1" hangingPunct="1"/>
            <a:r>
              <a:rPr lang="es-ES" sz="3100" dirty="0"/>
              <a:t>El grupo “jcp.org” es el encargado de dirigir/mantener las especificaciones de las </a:t>
            </a:r>
            <a:r>
              <a:rPr lang="es-ES" sz="3100" dirty="0" err="1"/>
              <a:t>API’s</a:t>
            </a:r>
            <a:r>
              <a:rPr lang="es-ES" sz="3100" dirty="0"/>
              <a:t> de Java</a:t>
            </a:r>
          </a:p>
        </p:txBody>
      </p:sp>
      <p:sp>
        <p:nvSpPr>
          <p:cNvPr id="3174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159243-529E-463C-8EC8-DF6889BF3844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Arquitectura JEE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100" b="1" dirty="0"/>
              <a:t>JSR-127</a:t>
            </a:r>
            <a:r>
              <a:rPr lang="es-ES" sz="3100" dirty="0"/>
              <a:t> define y libera la especificación de </a:t>
            </a:r>
            <a:r>
              <a:rPr lang="es-ES" sz="3100" dirty="0" err="1"/>
              <a:t>JavaServer</a:t>
            </a:r>
            <a:r>
              <a:rPr lang="es-ES" sz="3100" dirty="0"/>
              <a:t> Faces 1.1 en 2004 en el que participó Craig </a:t>
            </a:r>
            <a:r>
              <a:rPr lang="es-ES" sz="3100" dirty="0" err="1"/>
              <a:t>McClanahan</a:t>
            </a:r>
            <a:r>
              <a:rPr lang="es-ES" sz="3100" dirty="0"/>
              <a:t> que lideró Apache </a:t>
            </a:r>
            <a:r>
              <a:rPr lang="es-ES" sz="3100" dirty="0" err="1"/>
              <a:t>Tomcat</a:t>
            </a:r>
            <a:r>
              <a:rPr lang="es-ES" sz="3100" dirty="0"/>
              <a:t> y </a:t>
            </a:r>
            <a:r>
              <a:rPr lang="es-ES" sz="3100" dirty="0" err="1"/>
              <a:t>Struts</a:t>
            </a:r>
            <a:r>
              <a:rPr lang="es-ES" sz="3100" dirty="0"/>
              <a:t> entre otros.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100" b="1" dirty="0"/>
              <a:t>JSR-252</a:t>
            </a:r>
            <a:r>
              <a:rPr lang="es-ES" sz="3100" dirty="0"/>
              <a:t> define y libera la especificación JSF 1.2 en 2006 que corresponde a los </a:t>
            </a:r>
            <a:r>
              <a:rPr lang="es-ES" sz="3100" dirty="0" err="1"/>
              <a:t>Servlets</a:t>
            </a:r>
            <a:r>
              <a:rPr lang="es-ES" sz="3100" dirty="0"/>
              <a:t> 2.5/JSP 2.1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100" b="1" dirty="0"/>
              <a:t>JSR-314</a:t>
            </a:r>
            <a:r>
              <a:rPr lang="es-ES" sz="3100" dirty="0"/>
              <a:t> comienza en mayo de 2007 y planifica y libera la especificación JSF 2.0 en 2009 con soporte para Ajax.</a:t>
            </a:r>
          </a:p>
        </p:txBody>
      </p:sp>
      <p:sp>
        <p:nvSpPr>
          <p:cNvPr id="3277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4EBCE6-F41D-428D-93DB-12ADF287F1AF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Arquitectura MVC</a:t>
            </a:r>
          </a:p>
        </p:txBody>
      </p:sp>
      <p:sp>
        <p:nvSpPr>
          <p:cNvPr id="33794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A13C23-3106-4DC1-84C6-10C7C6720129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pic>
        <p:nvPicPr>
          <p:cNvPr id="33795" name="Picture 8" descr="image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7913" y="2065338"/>
            <a:ext cx="7189787" cy="37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Preparación del entorno</a:t>
            </a:r>
          </a:p>
        </p:txBody>
      </p:sp>
      <p:sp>
        <p:nvSpPr>
          <p:cNvPr id="3481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z="3100"/>
              <a:t>JSF cubre la capa web de los proyectos, por lo que se necesita un proyecto tipo Web.</a:t>
            </a:r>
          </a:p>
          <a:p>
            <a:pPr eaLnBrk="1" hangingPunct="1"/>
            <a:r>
              <a:rPr lang="es-ES" sz="3100"/>
              <a:t>El proyecto deberá tener en el </a:t>
            </a:r>
            <a:r>
              <a:rPr lang="es-ES" sz="3100" b="1"/>
              <a:t>classpath</a:t>
            </a:r>
            <a:r>
              <a:rPr lang="es-ES" sz="3100"/>
              <a:t> las librerías de la implementación a emplear de JSF.</a:t>
            </a:r>
          </a:p>
          <a:p>
            <a:pPr lvl="1" eaLnBrk="1" hangingPunct="1"/>
            <a:r>
              <a:rPr lang="es-ES" sz="3100"/>
              <a:t>Si es un servidor JEE, el servidor podrá proveer dichas dependencias.</a:t>
            </a:r>
          </a:p>
          <a:p>
            <a:pPr lvl="1" eaLnBrk="1" hangingPunct="1"/>
            <a:r>
              <a:rPr lang="es-ES" sz="3100"/>
              <a:t>Sino el proyecto deberá incluirlas.</a:t>
            </a:r>
          </a:p>
        </p:txBody>
      </p:sp>
      <p:sp>
        <p:nvSpPr>
          <p:cNvPr id="3481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EC612B-9499-4AB4-A067-CAC13FE2031B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dad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1140</Words>
  <Application>Microsoft Office PowerPoint</Application>
  <PresentationFormat>Presentación en pantalla (4:3)</PresentationFormat>
  <Paragraphs>135</Paragraphs>
  <Slides>26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Helvetica Light</vt:lpstr>
      <vt:lpstr>Tema de Office</vt:lpstr>
      <vt:lpstr>Claridad</vt:lpstr>
      <vt:lpstr>Presentación de PowerPoint</vt:lpstr>
      <vt:lpstr>¿Qué es JSF?</vt:lpstr>
      <vt:lpstr>¿Qué es un framework?</vt:lpstr>
      <vt:lpstr>¿Por qué JSF?</vt:lpstr>
      <vt:lpstr>Arquitectura JEE</vt:lpstr>
      <vt:lpstr>Arquitectura JEE</vt:lpstr>
      <vt:lpstr>Arquitectura JEE</vt:lpstr>
      <vt:lpstr>Arquitectura MVC</vt:lpstr>
      <vt:lpstr>Preparación del entorno</vt:lpstr>
      <vt:lpstr>Preparación del entorno</vt:lpstr>
      <vt:lpstr>Vistazo general a JSF</vt:lpstr>
      <vt:lpstr>Vistazo general a JSF</vt:lpstr>
      <vt:lpstr>Vistazo general a JSF</vt:lpstr>
      <vt:lpstr>Configuración</vt:lpstr>
      <vt:lpstr>Configuración</vt:lpstr>
      <vt:lpstr>Configuración</vt:lpstr>
      <vt:lpstr>Configuración</vt:lpstr>
      <vt:lpstr>Presentación de PowerPoint</vt:lpstr>
      <vt:lpstr>FASES DE UNA REQUEST</vt:lpstr>
      <vt:lpstr>FASES DE UNA REQUEST</vt:lpstr>
      <vt:lpstr>FASES DE UNA REQUEST</vt:lpstr>
      <vt:lpstr>FASES DE UNA REQUEST</vt:lpstr>
      <vt:lpstr>FASES DE UNA REQUEST</vt:lpstr>
      <vt:lpstr>FASES DE UNA REQUEST</vt:lpstr>
      <vt:lpstr>FASES DE UNA REQUEST</vt:lpstr>
      <vt:lpstr>COMPONENTES IMMEDIATE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</dc:creator>
  <cp:lastModifiedBy>Felix de Pablo</cp:lastModifiedBy>
  <cp:revision>12</cp:revision>
  <dcterms:created xsi:type="dcterms:W3CDTF">2015-04-26T09:43:31Z</dcterms:created>
  <dcterms:modified xsi:type="dcterms:W3CDTF">2022-10-27T10:12:02Z</dcterms:modified>
</cp:coreProperties>
</file>