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de Pablo" userId="bda0dc9bc6dc57bb" providerId="LiveId" clId="{25285886-CDD0-46F1-8590-DA3A1FD35837}"/>
    <pc:docChg chg="modSld">
      <pc:chgData name="Felix de Pablo" userId="bda0dc9bc6dc57bb" providerId="LiveId" clId="{25285886-CDD0-46F1-8590-DA3A1FD35837}" dt="2022-10-18T17:45:07.687" v="101" actId="20577"/>
      <pc:docMkLst>
        <pc:docMk/>
      </pc:docMkLst>
      <pc:sldChg chg="modSp mod">
        <pc:chgData name="Felix de Pablo" userId="bda0dc9bc6dc57bb" providerId="LiveId" clId="{25285886-CDD0-46F1-8590-DA3A1FD35837}" dt="2022-10-18T17:44:54.439" v="52" actId="20577"/>
        <pc:sldMkLst>
          <pc:docMk/>
          <pc:sldMk cId="0" sldId="265"/>
        </pc:sldMkLst>
        <pc:spChg chg="mod">
          <ac:chgData name="Felix de Pablo" userId="bda0dc9bc6dc57bb" providerId="LiveId" clId="{25285886-CDD0-46F1-8590-DA3A1FD35837}" dt="2022-10-18T17:44:54.439" v="52" actId="20577"/>
          <ac:spMkLst>
            <pc:docMk/>
            <pc:sldMk cId="0" sldId="265"/>
            <ac:spMk id="30722" creationId="{00000000-0000-0000-0000-000000000000}"/>
          </ac:spMkLst>
        </pc:spChg>
      </pc:sldChg>
      <pc:sldChg chg="modSp mod">
        <pc:chgData name="Felix de Pablo" userId="bda0dc9bc6dc57bb" providerId="LiveId" clId="{25285886-CDD0-46F1-8590-DA3A1FD35837}" dt="2022-10-18T17:18:33.381" v="1" actId="1076"/>
        <pc:sldMkLst>
          <pc:docMk/>
          <pc:sldMk cId="0" sldId="266"/>
        </pc:sldMkLst>
        <pc:spChg chg="mod">
          <ac:chgData name="Felix de Pablo" userId="bda0dc9bc6dc57bb" providerId="LiveId" clId="{25285886-CDD0-46F1-8590-DA3A1FD35837}" dt="2022-10-18T17:18:28.085" v="0" actId="1076"/>
          <ac:spMkLst>
            <pc:docMk/>
            <pc:sldMk cId="0" sldId="266"/>
            <ac:spMk id="31748" creationId="{00000000-0000-0000-0000-000000000000}"/>
          </ac:spMkLst>
        </pc:spChg>
        <pc:spChg chg="mod">
          <ac:chgData name="Felix de Pablo" userId="bda0dc9bc6dc57bb" providerId="LiveId" clId="{25285886-CDD0-46F1-8590-DA3A1FD35837}" dt="2022-10-18T17:18:33.381" v="1" actId="1076"/>
          <ac:spMkLst>
            <pc:docMk/>
            <pc:sldMk cId="0" sldId="266"/>
            <ac:spMk id="31749" creationId="{00000000-0000-0000-0000-000000000000}"/>
          </ac:spMkLst>
        </pc:spChg>
      </pc:sldChg>
      <pc:sldChg chg="modSp mod">
        <pc:chgData name="Felix de Pablo" userId="bda0dc9bc6dc57bb" providerId="LiveId" clId="{25285886-CDD0-46F1-8590-DA3A1FD35837}" dt="2022-10-18T17:45:07.687" v="101" actId="20577"/>
        <pc:sldMkLst>
          <pc:docMk/>
          <pc:sldMk cId="0" sldId="267"/>
        </pc:sldMkLst>
        <pc:spChg chg="mod">
          <ac:chgData name="Felix de Pablo" userId="bda0dc9bc6dc57bb" providerId="LiveId" clId="{25285886-CDD0-46F1-8590-DA3A1FD35837}" dt="2022-10-18T17:45:07.687" v="101" actId="20577"/>
          <ac:spMkLst>
            <pc:docMk/>
            <pc:sldMk cId="0" sldId="267"/>
            <ac:spMk id="3277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91CD5-D58B-42B1-9678-2204C05BEC54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73719-AB54-421E-B6A6-EFE75D6023E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D7CEC-8DC3-4085-A5D9-82A2321DE5B1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BFC0D-B467-44A7-9A38-0DEC0EFBF26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CE582-3CD6-4521-8777-C3A7137895A8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71D05-24DA-48D8-8AE3-2697111853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5E2A3DCE-68B0-4545-9DCF-84DEEC714E0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0428985A-C276-4B0E-BCB1-708BAE9B6A8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7B3B01F-9E37-42C9-9E01-7D4A9D391C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F0BBF69-2BE4-4112-B546-CD38236DD37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5D0865A4-DABB-4F4F-95F5-EDF26A96F61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24C7698-D7C4-42DD-9EEE-0F702349E86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569EAAE9-35BC-4B10-8457-5E3F244EA72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67B6F9CC-ABD2-4880-A3D7-40BAADBFA2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85904-2686-41F4-932A-C52CA06402B5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B0F5A-C1F8-425B-834E-B06A07EEF0D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1BC78C79-6ED3-47B0-9418-A3B28E0F8FA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F23B606F-F09E-4A42-8D76-A920F74AD5F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32A3815B-A476-426B-8DE8-052D4B8D20F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C4702-0AF6-4A7D-B769-EE9C6EA434F2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A6C4D-6E72-4622-95B6-D42FC3FA0DF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50E1F-E7E1-425C-8771-F3E477659407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BE637-D732-4842-856E-017E76F1F0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F7484-5F42-4DEA-B287-E79182BDB0E3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C8F2C-A8FB-4D65-85FF-8C582DF30FC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D8C7A-0E43-4BEE-BE31-9CDC1D9B73BB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2AE17-ABC4-4493-AE7C-27E916D421A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A0D01-DC77-43C7-A0AE-7B1CDFB34684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2F894-B054-4687-B9B3-A60A0E568AC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F965D-049D-4C15-B5F4-93E5F9537BBF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8FAB9-1F74-4D11-89F4-20A29255CA4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86598-6FC6-49F3-AAF5-3912DA70155B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F7DC5-2D32-4D0E-92AF-56173C70DFB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F2AA76-2100-41BF-8746-C50B05A1360F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9E8776-7935-48EB-9B91-0C658E81EF6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3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0FFDA7-84CD-4E47-A2CB-76631CF7619D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91A835-565E-4CE7-8378-F439DD2D90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6700" dirty="0" err="1"/>
              <a:t>Managed</a:t>
            </a:r>
            <a:r>
              <a:rPr lang="es-ES" sz="6700" dirty="0"/>
              <a:t> </a:t>
            </a:r>
            <a:r>
              <a:rPr lang="es-ES" sz="6700" dirty="0" err="1"/>
              <a:t>Beans</a:t>
            </a:r>
            <a:endParaRPr lang="es-ES" sz="6200" dirty="0"/>
          </a:p>
        </p:txBody>
      </p:sp>
      <p:sp>
        <p:nvSpPr>
          <p:cNvPr id="25602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09C5FF-F7DF-4CDF-A973-6C8B6B911AE9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AMBITOS DE UN MANAGED BEAN</a:t>
            </a:r>
          </a:p>
        </p:txBody>
      </p:sp>
      <p:sp>
        <p:nvSpPr>
          <p:cNvPr id="3481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/>
              <a:t>View</a:t>
            </a:r>
          </a:p>
          <a:p>
            <a:pPr lvl="1" eaLnBrk="1" hangingPunct="1"/>
            <a:r>
              <a:rPr lang="es-ES"/>
              <a:t>Los bean duran desde que se muestra una página JSF al usuario hasta que el usuario navega hacia otra página. </a:t>
            </a:r>
          </a:p>
          <a:p>
            <a:pPr lvl="1" eaLnBrk="1" hangingPunct="1"/>
            <a:r>
              <a:rPr lang="es-ES"/>
              <a:t>Es muy útil para páginas que usan AJAX.</a:t>
            </a:r>
          </a:p>
        </p:txBody>
      </p:sp>
      <p:sp>
        <p:nvSpPr>
          <p:cNvPr id="3891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925FC8-DA18-459C-8B2F-E8A1838AC34F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AMBITOS DE UN MANAGED BEAN</a:t>
            </a:r>
          </a:p>
        </p:txBody>
      </p:sp>
      <p:sp>
        <p:nvSpPr>
          <p:cNvPr id="3584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/>
              <a:t>None</a:t>
            </a:r>
          </a:p>
          <a:p>
            <a:pPr lvl="1" eaLnBrk="1" hangingPunct="1"/>
            <a:r>
              <a:rPr lang="es-ES"/>
              <a:t>Los beans se instancian cuando son necesitados por otros beans, y se eliminan cuando esta necesidad desaparece.</a:t>
            </a:r>
          </a:p>
        </p:txBody>
      </p:sp>
      <p:sp>
        <p:nvSpPr>
          <p:cNvPr id="3993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4E3704-0A67-4566-ABDD-F1A3F331805F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PROPIEDADES MANEJADAS</a:t>
            </a:r>
          </a:p>
        </p:txBody>
      </p:sp>
      <p:sp>
        <p:nvSpPr>
          <p:cNvPr id="3686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Los </a:t>
            </a:r>
            <a:r>
              <a:rPr lang="es-ES" b="1"/>
              <a:t>Managed Beans</a:t>
            </a:r>
            <a:r>
              <a:rPr lang="es-ES"/>
              <a:t> pueden tener propiedades manejadas, es decir, propiedades, que gestiona el contexto.</a:t>
            </a:r>
          </a:p>
          <a:p>
            <a:pPr eaLnBrk="1" hangingPunct="1"/>
            <a:r>
              <a:rPr lang="es-ES"/>
              <a:t>Como para la declaración de los </a:t>
            </a:r>
            <a:r>
              <a:rPr lang="es-ES" b="1"/>
              <a:t>Managed Bean</a:t>
            </a:r>
            <a:r>
              <a:rPr lang="es-ES"/>
              <a:t>, para declaración de </a:t>
            </a:r>
            <a:r>
              <a:rPr lang="es-ES" b="1"/>
              <a:t>Managed Property</a:t>
            </a:r>
            <a:r>
              <a:rPr lang="es-ES"/>
              <a:t>, se pueden emplear</a:t>
            </a:r>
          </a:p>
          <a:p>
            <a:pPr lvl="1" eaLnBrk="1" hangingPunct="1"/>
            <a:r>
              <a:rPr lang="es-ES" b="1"/>
              <a:t>Anotaciones</a:t>
            </a:r>
          </a:p>
          <a:p>
            <a:pPr lvl="1" eaLnBrk="1" hangingPunct="1"/>
            <a:r>
              <a:rPr lang="es-ES" b="1"/>
              <a:t>faces-config.xml</a:t>
            </a:r>
          </a:p>
        </p:txBody>
      </p:sp>
      <p:sp>
        <p:nvSpPr>
          <p:cNvPr id="40963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B9C228-EDA1-4109-9239-ACF9FD21745D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PROPIEDADES MANEJADAS</a:t>
            </a:r>
          </a:p>
        </p:txBody>
      </p:sp>
      <p:sp>
        <p:nvSpPr>
          <p:cNvPr id="3789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Para las anotaciones, se emplea @</a:t>
            </a:r>
            <a:r>
              <a:rPr lang="es-ES" b="1"/>
              <a:t>ManagedProperty</a:t>
            </a:r>
          </a:p>
        </p:txBody>
      </p:sp>
      <p:sp>
        <p:nvSpPr>
          <p:cNvPr id="4198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9D68FC-81CF-45C7-9C48-B919F08E12F7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7892" name="4 CuadroTexto"/>
          <p:cNvSpPr txBox="1">
            <a:spLocks noChangeArrowheads="1"/>
          </p:cNvSpPr>
          <p:nvPr/>
        </p:nvSpPr>
        <p:spPr bwMode="auto">
          <a:xfrm>
            <a:off x="1281113" y="2671763"/>
            <a:ext cx="6734175" cy="13636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@ManagedBean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@SessionScoped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public class UserBean {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	@ManagedProperty(value="Ana")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	private String name;   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PROPIEDADES MANEJADAS</a:t>
            </a:r>
          </a:p>
        </p:txBody>
      </p:sp>
      <p:sp>
        <p:nvSpPr>
          <p:cNvPr id="3891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En el </a:t>
            </a:r>
            <a:r>
              <a:rPr lang="es-ES" b="1"/>
              <a:t>value</a:t>
            </a:r>
            <a:r>
              <a:rPr lang="es-ES"/>
              <a:t> se pueden emplear expresiones EL, para hacer referencia otros </a:t>
            </a:r>
            <a:r>
              <a:rPr lang="es-ES" b="1"/>
              <a:t>Managed Bean</a:t>
            </a:r>
            <a:r>
              <a:rPr lang="es-ES"/>
              <a:t>.</a:t>
            </a:r>
          </a:p>
          <a:p>
            <a:pPr eaLnBrk="1" hangingPunct="1"/>
            <a:endParaRPr lang="es-ES" b="1"/>
          </a:p>
          <a:p>
            <a:pPr eaLnBrk="1" hangingPunct="1"/>
            <a:endParaRPr lang="es-ES" b="1"/>
          </a:p>
        </p:txBody>
      </p:sp>
      <p:sp>
        <p:nvSpPr>
          <p:cNvPr id="4301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CEB7EB-3F6E-4683-8028-63C4D3645938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8916" name="4 CuadroTexto"/>
          <p:cNvSpPr txBox="1">
            <a:spLocks noChangeArrowheads="1"/>
          </p:cNvSpPr>
          <p:nvPr/>
        </p:nvSpPr>
        <p:spPr bwMode="auto">
          <a:xfrm>
            <a:off x="1281113" y="3179763"/>
            <a:ext cx="6734175" cy="13636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@ManagedBean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@SessionScoped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public class UserBean {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	@ManagedProperty(value=“#{amigo}")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	private UserBean amigo;   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PROPIEDADES MANEJADAS</a:t>
            </a:r>
          </a:p>
        </p:txBody>
      </p:sp>
      <p:sp>
        <p:nvSpPr>
          <p:cNvPr id="3993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Los </a:t>
            </a:r>
            <a:r>
              <a:rPr lang="es-ES" b="1"/>
              <a:t>Bean</a:t>
            </a:r>
            <a:r>
              <a:rPr lang="es-ES"/>
              <a:t> a los que referencia deben de ser de un </a:t>
            </a:r>
            <a:r>
              <a:rPr lang="es-ES" b="1"/>
              <a:t>Ambito</a:t>
            </a:r>
            <a:r>
              <a:rPr lang="es-ES"/>
              <a:t> igual o mas longevo, desde </a:t>
            </a:r>
            <a:r>
              <a:rPr lang="es-ES" b="1"/>
              <a:t>Session</a:t>
            </a:r>
            <a:r>
              <a:rPr lang="es-ES"/>
              <a:t> no se puede referenciar a </a:t>
            </a:r>
            <a:r>
              <a:rPr lang="es-ES" b="1"/>
              <a:t>Request</a:t>
            </a:r>
            <a:r>
              <a:rPr lang="es-ES"/>
              <a:t>.</a:t>
            </a:r>
          </a:p>
          <a:p>
            <a:pPr eaLnBrk="1" hangingPunct="1"/>
            <a:r>
              <a:rPr lang="es-ES"/>
              <a:t>Son muy útiles para la inyección de dependencias y evitar el código pegamento</a:t>
            </a:r>
          </a:p>
          <a:p>
            <a:pPr eaLnBrk="1" hangingPunct="1">
              <a:buFont typeface="Arial" charset="0"/>
              <a:buNone/>
            </a:pPr>
            <a:endParaRPr lang="es-ES"/>
          </a:p>
        </p:txBody>
      </p:sp>
      <p:sp>
        <p:nvSpPr>
          <p:cNvPr id="4403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B2D477-9102-4008-85EC-2A01C7C37B03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PROPIEDADES MANEJADAS</a:t>
            </a:r>
          </a:p>
        </p:txBody>
      </p:sp>
      <p:sp>
        <p:nvSpPr>
          <p:cNvPr id="4096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De forma declarativa</a:t>
            </a:r>
            <a:endParaRPr lang="es-ES" b="1"/>
          </a:p>
        </p:txBody>
      </p:sp>
      <p:sp>
        <p:nvSpPr>
          <p:cNvPr id="4505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4AA2C8-68C7-4588-ABBE-0A5ADC4A2F3E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40964" name="4 CuadroTexto"/>
          <p:cNvSpPr txBox="1">
            <a:spLocks noChangeArrowheads="1"/>
          </p:cNvSpPr>
          <p:nvPr/>
        </p:nvSpPr>
        <p:spPr bwMode="auto">
          <a:xfrm>
            <a:off x="1281113" y="2263775"/>
            <a:ext cx="6734175" cy="20129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&lt;managed-bean&gt;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	&lt;managed-bean-name&gt;userBean&lt;/managed-bean-name&gt;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	&lt;managed-bean-class&gt;com.examples.UserBean&lt;/managed-bean-class&gt;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	&lt;managed-bean-scope&gt;session&lt;/managed-bean-scope&gt;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	&lt;managed-property&gt;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		&lt;property-name&gt;name&lt;/property-name&gt;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		&lt;value&gt;Ana&lt;/value&gt;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	&lt;/managed-property&gt;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&lt;/managed-bean&gt;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PROPIEDADES MANEJADAS</a:t>
            </a:r>
          </a:p>
        </p:txBody>
      </p:sp>
      <p:sp>
        <p:nvSpPr>
          <p:cNvPr id="4198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De forma declarativa con referencia otro </a:t>
            </a:r>
            <a:r>
              <a:rPr lang="es-ES" b="1"/>
              <a:t>Managed Bean</a:t>
            </a:r>
            <a:r>
              <a:rPr lang="es-ES"/>
              <a:t>.</a:t>
            </a:r>
            <a:endParaRPr lang="es-ES" b="1"/>
          </a:p>
        </p:txBody>
      </p:sp>
      <p:sp>
        <p:nvSpPr>
          <p:cNvPr id="46083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2853BB-3408-496D-AD35-71DA7C265A6C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41988" name="4 CuadroTexto"/>
          <p:cNvSpPr txBox="1">
            <a:spLocks noChangeArrowheads="1"/>
          </p:cNvSpPr>
          <p:nvPr/>
        </p:nvSpPr>
        <p:spPr bwMode="auto">
          <a:xfrm>
            <a:off x="1281113" y="2732088"/>
            <a:ext cx="6734175" cy="20129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&lt;managed-bean&gt;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	&lt;managed-bean-name&gt;userBean&lt;/managed-bean-name&gt;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	&lt;managed-bean-class&gt;com.examples.UserBean&lt;/managed-bean-class&gt;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	&lt;managed-bean-scope&gt;session&lt;/managed-bean-scope&gt;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	&lt;managed-property&gt;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		&lt;property-name&gt;amigo&lt;/property-name&gt;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		&lt;value&gt;#{amigo}&lt;/value&gt;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	&lt;/managed-property&gt;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&lt;/managed-bean&gt;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CICLO DE VIDA DEL MANAGED BEAN</a:t>
            </a:r>
          </a:p>
        </p:txBody>
      </p:sp>
      <p:sp>
        <p:nvSpPr>
          <p:cNvPr id="4301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Cuando a un método le asocias la anotación @</a:t>
            </a:r>
            <a:r>
              <a:rPr lang="es-ES" b="1"/>
              <a:t>PostConstruct</a:t>
            </a:r>
            <a:r>
              <a:rPr lang="es-ES"/>
              <a:t> se ejecutará después de la inicialización del bean pero antes de que sea guardado en su scope correspondiente.</a:t>
            </a:r>
          </a:p>
          <a:p>
            <a:pPr eaLnBrk="1" hangingPunct="1"/>
            <a:r>
              <a:rPr lang="es-ES"/>
              <a:t>Si al método le asocias la anotación @</a:t>
            </a:r>
            <a:r>
              <a:rPr lang="es-ES" b="1"/>
              <a:t>PreDestroy</a:t>
            </a:r>
            <a:r>
              <a:rPr lang="es-ES"/>
              <a:t> se ejecutará justo antes de que el bean sea eliminado del scope.</a:t>
            </a:r>
          </a:p>
        </p:txBody>
      </p:sp>
      <p:sp>
        <p:nvSpPr>
          <p:cNvPr id="4710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34D36E-3B57-4062-8A4A-5340FF868D06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¿QUÉ ES UN MANAGED BEAN?</a:t>
            </a:r>
          </a:p>
        </p:txBody>
      </p:sp>
      <p:sp>
        <p:nvSpPr>
          <p:cNvPr id="266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Se trata de objetos manejados por el contexto de JSF, esto es, objetos de los cuales el desarrollador no es responsable.</a:t>
            </a:r>
          </a:p>
          <a:p>
            <a:pPr eaLnBrk="1" hangingPunct="1"/>
            <a:r>
              <a:rPr lang="es-ES"/>
              <a:t>Cuando se referencia un </a:t>
            </a:r>
            <a:r>
              <a:rPr lang="es-ES" b="1"/>
              <a:t>Managed Bean</a:t>
            </a:r>
            <a:r>
              <a:rPr lang="es-ES"/>
              <a:t>, el contexto de JSF, creará el objeto, lo inicializará y lo almacenará en el ámbito definido, o lo retornará si ya existe.</a:t>
            </a:r>
          </a:p>
        </p:txBody>
      </p:sp>
      <p:sp>
        <p:nvSpPr>
          <p:cNvPr id="2662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18F792-C382-4D1F-BBB2-F796FE2C3E90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¿QUÉ ES UN MANAGED BEAN?</a:t>
            </a:r>
          </a:p>
        </p:txBody>
      </p:sp>
      <p:sp>
        <p:nvSpPr>
          <p:cNvPr id="2765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Es necesario, que los </a:t>
            </a:r>
            <a:r>
              <a:rPr lang="es-ES" b="1"/>
              <a:t>Managed Bean</a:t>
            </a:r>
            <a:r>
              <a:rPr lang="es-ES"/>
              <a:t>, tengan</a:t>
            </a:r>
          </a:p>
          <a:p>
            <a:pPr lvl="1" eaLnBrk="1" hangingPunct="1"/>
            <a:r>
              <a:rPr lang="es-ES" b="1"/>
              <a:t>Constructor</a:t>
            </a:r>
            <a:r>
              <a:rPr lang="es-ES"/>
              <a:t> por defecto.</a:t>
            </a:r>
          </a:p>
          <a:p>
            <a:pPr lvl="1" eaLnBrk="1" hangingPunct="1"/>
            <a:r>
              <a:rPr lang="es-ES"/>
              <a:t>Métodos de </a:t>
            </a:r>
            <a:r>
              <a:rPr lang="es-ES" b="1"/>
              <a:t>Get</a:t>
            </a:r>
            <a:r>
              <a:rPr lang="es-ES"/>
              <a:t> y </a:t>
            </a:r>
            <a:r>
              <a:rPr lang="es-ES" b="1"/>
              <a:t>Set</a:t>
            </a:r>
            <a:r>
              <a:rPr lang="es-ES"/>
              <a:t> para las propiedades las cuales queramos acceder o modificar desde nuestra vista</a:t>
            </a:r>
          </a:p>
        </p:txBody>
      </p:sp>
      <p:sp>
        <p:nvSpPr>
          <p:cNvPr id="2765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BFC95B-FB0D-4FED-B933-BBE100F6136F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¿QUÉ ES UN MANAGED BEAN?</a:t>
            </a:r>
          </a:p>
        </p:txBody>
      </p:sp>
      <p:sp>
        <p:nvSpPr>
          <p:cNvPr id="286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Para que un objeto sea un </a:t>
            </a:r>
            <a:r>
              <a:rPr lang="es-ES" b="1"/>
              <a:t>Managed Bean</a:t>
            </a:r>
            <a:r>
              <a:rPr lang="es-ES"/>
              <a:t>, hay que declararlo como tal, esto se puede hacer con</a:t>
            </a:r>
          </a:p>
          <a:p>
            <a:pPr lvl="1" eaLnBrk="1" hangingPunct="1"/>
            <a:r>
              <a:rPr lang="es-ES"/>
              <a:t>Anotaciones</a:t>
            </a:r>
          </a:p>
          <a:p>
            <a:pPr lvl="1" eaLnBrk="1" hangingPunct="1"/>
            <a:endParaRPr lang="es-ES"/>
          </a:p>
          <a:p>
            <a:pPr lvl="1" eaLnBrk="1" hangingPunct="1"/>
            <a:endParaRPr lang="es-ES"/>
          </a:p>
          <a:p>
            <a:pPr lvl="1" eaLnBrk="1" hangingPunct="1"/>
            <a:r>
              <a:rPr lang="es-ES"/>
              <a:t>Declarativo en el </a:t>
            </a:r>
            <a:r>
              <a:rPr lang="es-ES" b="1"/>
              <a:t>faces-config.xml</a:t>
            </a:r>
          </a:p>
        </p:txBody>
      </p:sp>
      <p:sp>
        <p:nvSpPr>
          <p:cNvPr id="2867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7E19CA-9C30-4439-8C24-3444E2685155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8676" name="4 CuadroTexto"/>
          <p:cNvSpPr txBox="1">
            <a:spLocks noChangeArrowheads="1"/>
          </p:cNvSpPr>
          <p:nvPr/>
        </p:nvSpPr>
        <p:spPr bwMode="auto">
          <a:xfrm>
            <a:off x="1281113" y="3833813"/>
            <a:ext cx="6734175" cy="7143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@ManagedBean(name="user")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@SessionScoped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public class UserBean {...}</a:t>
            </a:r>
          </a:p>
        </p:txBody>
      </p:sp>
      <p:sp>
        <p:nvSpPr>
          <p:cNvPr id="28677" name="5 CuadroTexto"/>
          <p:cNvSpPr txBox="1">
            <a:spLocks noChangeArrowheads="1"/>
          </p:cNvSpPr>
          <p:nvPr/>
        </p:nvSpPr>
        <p:spPr bwMode="auto">
          <a:xfrm>
            <a:off x="1281113" y="5370513"/>
            <a:ext cx="6734175" cy="11461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&lt;managed-bean&gt;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     &lt;managed-bean-name&gt;userBean&lt;/managed-bean-name&gt;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     &lt;managed-bean-class&gt;com.examples.UserBean&lt;/managed-bean-class&gt;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     &lt;managed-bean-scope&gt;session&lt;/managed-bean-scope&gt;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&lt;/managed-bean&gt;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AMBITOS DE UN MANAGED BEAN</a:t>
            </a:r>
          </a:p>
        </p:txBody>
      </p:sp>
      <p:sp>
        <p:nvSpPr>
          <p:cNvPr id="296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Tradicionalmente, se pueden almacenar en tres ámbitos (JSF 1.x)</a:t>
            </a:r>
          </a:p>
          <a:p>
            <a:pPr lvl="1" eaLnBrk="1" hangingPunct="1"/>
            <a:r>
              <a:rPr lang="es-ES" b="1"/>
              <a:t>application</a:t>
            </a:r>
            <a:r>
              <a:rPr lang="es-ES"/>
              <a:t>.</a:t>
            </a:r>
          </a:p>
          <a:p>
            <a:pPr lvl="1" eaLnBrk="1" hangingPunct="1"/>
            <a:r>
              <a:rPr lang="es-ES" b="1"/>
              <a:t>session</a:t>
            </a:r>
            <a:r>
              <a:rPr lang="es-ES"/>
              <a:t>.</a:t>
            </a:r>
          </a:p>
          <a:p>
            <a:pPr lvl="1" eaLnBrk="1" hangingPunct="1"/>
            <a:r>
              <a:rPr lang="es-ES" b="1"/>
              <a:t>request</a:t>
            </a:r>
            <a:r>
              <a:rPr lang="es-ES"/>
              <a:t>. (Valor por defecto)</a:t>
            </a:r>
          </a:p>
          <a:p>
            <a:pPr eaLnBrk="1" hangingPunct="1"/>
            <a:r>
              <a:rPr lang="es-ES"/>
              <a:t>En JSF 2.0, se amplían a</a:t>
            </a:r>
          </a:p>
          <a:p>
            <a:pPr lvl="1" eaLnBrk="1" hangingPunct="1"/>
            <a:r>
              <a:rPr lang="es-ES" b="1"/>
              <a:t>view</a:t>
            </a:r>
            <a:r>
              <a:rPr lang="es-ES"/>
              <a:t>.</a:t>
            </a:r>
          </a:p>
          <a:p>
            <a:pPr lvl="1" eaLnBrk="1" hangingPunct="1"/>
            <a:r>
              <a:rPr lang="es-ES" b="1"/>
              <a:t>none</a:t>
            </a:r>
            <a:r>
              <a:rPr lang="es-ES"/>
              <a:t>.</a:t>
            </a:r>
          </a:p>
        </p:txBody>
      </p:sp>
      <p:sp>
        <p:nvSpPr>
          <p:cNvPr id="3379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7082-3E45-4FF4-A2ED-4448F2391B57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AMBITOS DE UN MANAGED BEAN</a:t>
            </a:r>
          </a:p>
        </p:txBody>
      </p:sp>
      <p:sp>
        <p:nvSpPr>
          <p:cNvPr id="3072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 err="1"/>
              <a:t>Application</a:t>
            </a:r>
            <a:endParaRPr lang="es-ES" b="1" dirty="0"/>
          </a:p>
          <a:p>
            <a:pPr lvl="1" eaLnBrk="1" hangingPunct="1"/>
            <a:r>
              <a:rPr lang="es-ES" dirty="0"/>
              <a:t>Se guarda la información durante toda la vida de la aplicación web, independientemente de todas las peticiones y sesiones que se realicen.</a:t>
            </a:r>
          </a:p>
          <a:p>
            <a:pPr lvl="1" eaLnBrk="1" hangingPunct="1"/>
            <a:r>
              <a:rPr lang="es-ES" dirty="0"/>
              <a:t>Los </a:t>
            </a:r>
            <a:r>
              <a:rPr lang="es-ES" dirty="0" err="1"/>
              <a:t>bean</a:t>
            </a:r>
            <a:r>
              <a:rPr lang="es-ES" dirty="0"/>
              <a:t> se instancian con la primera petición a la aplicación y desaparece cuando la aplicación web se elimina del servidor.</a:t>
            </a:r>
          </a:p>
          <a:p>
            <a:pPr lvl="1" eaLnBrk="1" hangingPunct="1"/>
            <a:r>
              <a:rPr lang="es-ES" dirty="0"/>
              <a:t>Estos </a:t>
            </a:r>
            <a:r>
              <a:rPr lang="es-ES" dirty="0" err="1"/>
              <a:t>bean</a:t>
            </a:r>
            <a:r>
              <a:rPr lang="es-ES" dirty="0"/>
              <a:t> deben de implementar </a:t>
            </a:r>
            <a:r>
              <a:rPr lang="es-ES" dirty="0" err="1"/>
              <a:t>Serializable</a:t>
            </a:r>
            <a:endParaRPr lang="es-ES" dirty="0"/>
          </a:p>
        </p:txBody>
      </p:sp>
      <p:sp>
        <p:nvSpPr>
          <p:cNvPr id="3481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F31710-FDE2-48A0-9B9D-C9C1F44A469D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AMBITOS DE UN MANAGED BEAN</a:t>
            </a:r>
          </a:p>
        </p:txBody>
      </p:sp>
      <p:sp>
        <p:nvSpPr>
          <p:cNvPr id="3174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/>
              <a:t>Application</a:t>
            </a:r>
          </a:p>
          <a:p>
            <a:pPr lvl="1" eaLnBrk="1" hangingPunct="1"/>
            <a:r>
              <a:rPr lang="es-ES"/>
              <a:t>Si queremos que el bean se instancie antes de que se muestre la primera página de la aplicación, usamos la propiedad eager a true.</a:t>
            </a:r>
          </a:p>
          <a:p>
            <a:pPr lvl="2" eaLnBrk="1" hangingPunct="1"/>
            <a:r>
              <a:rPr lang="es-ES"/>
              <a:t>Anotaciones</a:t>
            </a:r>
          </a:p>
          <a:p>
            <a:pPr lvl="2" eaLnBrk="1" hangingPunct="1"/>
            <a:endParaRPr lang="es-ES"/>
          </a:p>
          <a:p>
            <a:pPr lvl="2" eaLnBrk="1" hangingPunct="1"/>
            <a:r>
              <a:rPr lang="es-ES"/>
              <a:t>Declarativo</a:t>
            </a:r>
          </a:p>
          <a:p>
            <a:pPr lvl="1" eaLnBrk="1" hangingPunct="1"/>
            <a:endParaRPr lang="es-ES"/>
          </a:p>
          <a:p>
            <a:pPr lvl="1" eaLnBrk="1" hangingPunct="1"/>
            <a:endParaRPr lang="es-ES"/>
          </a:p>
        </p:txBody>
      </p:sp>
      <p:sp>
        <p:nvSpPr>
          <p:cNvPr id="35843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D53C65-BF5E-48EC-BCD6-0723F920EEB5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1748" name="4 CuadroTexto"/>
          <p:cNvSpPr txBox="1">
            <a:spLocks noChangeArrowheads="1"/>
          </p:cNvSpPr>
          <p:nvPr/>
        </p:nvSpPr>
        <p:spPr bwMode="auto">
          <a:xfrm>
            <a:off x="1204912" y="3084158"/>
            <a:ext cx="6734175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s-ES" sz="1400">
                <a:solidFill>
                  <a:srgbClr val="000000"/>
                </a:solidFill>
                <a:latin typeface="Helvetica Light"/>
                <a:sym typeface="Helvetica Light"/>
              </a:rPr>
              <a:t>@ManagedBean(eager=true)</a:t>
            </a:r>
            <a:endParaRPr lang="en-US" sz="140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1749" name="5 CuadroTexto"/>
          <p:cNvSpPr txBox="1">
            <a:spLocks noChangeArrowheads="1"/>
          </p:cNvSpPr>
          <p:nvPr/>
        </p:nvSpPr>
        <p:spPr bwMode="auto">
          <a:xfrm>
            <a:off x="1204911" y="3757612"/>
            <a:ext cx="6734175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s-ES" sz="1400" dirty="0">
                <a:solidFill>
                  <a:srgbClr val="000000"/>
                </a:solidFill>
                <a:latin typeface="Helvetica Light"/>
                <a:sym typeface="Helvetica Light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Helvetica Light"/>
                <a:sym typeface="Helvetica Light"/>
              </a:rPr>
              <a:t>managed-bean</a:t>
            </a:r>
            <a:r>
              <a:rPr lang="es-ES" sz="1400" dirty="0">
                <a:solidFill>
                  <a:srgbClr val="000000"/>
                </a:solidFill>
                <a:latin typeface="Helvetica Light"/>
                <a:sym typeface="Helvetica Light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Helvetica Light"/>
                <a:sym typeface="Helvetica Light"/>
              </a:rPr>
              <a:t>eager</a:t>
            </a:r>
            <a:r>
              <a:rPr lang="es-ES" sz="1400" dirty="0">
                <a:solidFill>
                  <a:srgbClr val="000000"/>
                </a:solidFill>
                <a:latin typeface="Helvetica Light"/>
                <a:sym typeface="Helvetica Light"/>
              </a:rPr>
              <a:t>="true"&gt;</a:t>
            </a:r>
            <a:endParaRPr lang="en-US" sz="1400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AMBITOS DE UN MANAGED BEAN</a:t>
            </a:r>
          </a:p>
        </p:txBody>
      </p:sp>
      <p:sp>
        <p:nvSpPr>
          <p:cNvPr id="3277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 err="1"/>
              <a:t>Session</a:t>
            </a:r>
            <a:endParaRPr lang="es-ES" b="1" dirty="0"/>
          </a:p>
          <a:p>
            <a:pPr lvl="1" eaLnBrk="1" hangingPunct="1"/>
            <a:r>
              <a:rPr lang="es-ES" dirty="0"/>
              <a:t>En este ámbito, los </a:t>
            </a:r>
            <a:r>
              <a:rPr lang="es-ES" dirty="0" err="1"/>
              <a:t>bean</a:t>
            </a:r>
            <a:r>
              <a:rPr lang="es-ES" dirty="0"/>
              <a:t> se guardan desde que el usuario comienza una sesión hasta que ésta termina (porque el tiempo expiró o se invocó al método </a:t>
            </a:r>
            <a:r>
              <a:rPr lang="es-ES" dirty="0" err="1"/>
              <a:t>invalidate</a:t>
            </a:r>
            <a:r>
              <a:rPr lang="es-ES" dirty="0"/>
              <a:t> sobre un objeto </a:t>
            </a:r>
            <a:r>
              <a:rPr lang="es-ES" dirty="0" err="1"/>
              <a:t>HttpSession</a:t>
            </a:r>
            <a:r>
              <a:rPr lang="es-ES" dirty="0"/>
              <a:t>).</a:t>
            </a:r>
          </a:p>
          <a:p>
            <a:pPr lvl="1" eaLnBrk="1" hangingPunct="1"/>
            <a:r>
              <a:rPr lang="es-ES" dirty="0"/>
              <a:t>Estos </a:t>
            </a:r>
            <a:r>
              <a:rPr lang="es-ES" dirty="0" err="1"/>
              <a:t>bean</a:t>
            </a:r>
            <a:r>
              <a:rPr lang="es-ES" dirty="0"/>
              <a:t> deben de implementar </a:t>
            </a:r>
            <a:r>
              <a:rPr lang="es-ES"/>
              <a:t>Serializable</a:t>
            </a:r>
          </a:p>
        </p:txBody>
      </p:sp>
      <p:sp>
        <p:nvSpPr>
          <p:cNvPr id="3686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884308-0E29-4D83-8F6C-5B87DFDC7847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AMBITOS DE UN MANAGED BEAN</a:t>
            </a:r>
          </a:p>
        </p:txBody>
      </p:sp>
      <p:sp>
        <p:nvSpPr>
          <p:cNvPr id="3379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/>
              <a:t>Request</a:t>
            </a:r>
          </a:p>
          <a:p>
            <a:pPr lvl="1" eaLnBrk="1" hangingPunct="1"/>
            <a:r>
              <a:rPr lang="es-ES"/>
              <a:t>Comienza cuando se envía una petición al servidor y termina cuando se devuelve la respuesta al usuario. </a:t>
            </a:r>
          </a:p>
          <a:p>
            <a:pPr lvl="1" eaLnBrk="1" hangingPunct="1"/>
            <a:r>
              <a:rPr lang="es-ES"/>
              <a:t>Los mensajes de estado y de error que se muestran al usuario son buenos candidatos a ser request, ya que se muestran una vez que el servidor devuelve la respuesta.</a:t>
            </a:r>
          </a:p>
        </p:txBody>
      </p:sp>
      <p:sp>
        <p:nvSpPr>
          <p:cNvPr id="3789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9360DF-85EE-46B0-8395-47265C09A5DE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dad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860</Words>
  <Application>Microsoft Office PowerPoint</Application>
  <PresentationFormat>Presentación en pantalla (4:3)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Helvetica Light</vt:lpstr>
      <vt:lpstr>Tema de Office</vt:lpstr>
      <vt:lpstr>Claridad</vt:lpstr>
      <vt:lpstr>Presentación de PowerPoint</vt:lpstr>
      <vt:lpstr>¿QUÉ ES UN MANAGED BEAN?</vt:lpstr>
      <vt:lpstr>¿QUÉ ES UN MANAGED BEAN?</vt:lpstr>
      <vt:lpstr>¿QUÉ ES UN MANAGED BEAN?</vt:lpstr>
      <vt:lpstr>AMBITOS DE UN MANAGED BEAN</vt:lpstr>
      <vt:lpstr>AMBITOS DE UN MANAGED BEAN</vt:lpstr>
      <vt:lpstr>AMBITOS DE UN MANAGED BEAN</vt:lpstr>
      <vt:lpstr>AMBITOS DE UN MANAGED BEAN</vt:lpstr>
      <vt:lpstr>AMBITOS DE UN MANAGED BEAN</vt:lpstr>
      <vt:lpstr>AMBITOS DE UN MANAGED BEAN</vt:lpstr>
      <vt:lpstr>AMBITOS DE UN MANAGED BEAN</vt:lpstr>
      <vt:lpstr>PROPIEDADES MANEJADAS</vt:lpstr>
      <vt:lpstr>PROPIEDADES MANEJADAS</vt:lpstr>
      <vt:lpstr>PROPIEDADES MANEJADAS</vt:lpstr>
      <vt:lpstr>PROPIEDADES MANEJADAS</vt:lpstr>
      <vt:lpstr>PROPIEDADES MANEJADAS</vt:lpstr>
      <vt:lpstr>PROPIEDADES MANEJADAS</vt:lpstr>
      <vt:lpstr>CICLO DE VIDA DEL MANAGED BEAN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</dc:creator>
  <cp:lastModifiedBy>Felix de Pablo</cp:lastModifiedBy>
  <cp:revision>7</cp:revision>
  <dcterms:created xsi:type="dcterms:W3CDTF">2015-04-26T09:47:28Z</dcterms:created>
  <dcterms:modified xsi:type="dcterms:W3CDTF">2022-10-18T17:45:10Z</dcterms:modified>
</cp:coreProperties>
</file>