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0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s-E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5D8163EE-9B02-4270-A59B-5F2C525B14EE}"/>
    <pc:docChg chg="modSld">
      <pc:chgData name="Felix de Pablo" userId="bda0dc9bc6dc57bb" providerId="LiveId" clId="{5D8163EE-9B02-4270-A59B-5F2C525B14EE}" dt="2022-10-18T18:46:23.716" v="28" actId="20577"/>
      <pc:docMkLst>
        <pc:docMk/>
      </pc:docMkLst>
      <pc:sldChg chg="modSp mod">
        <pc:chgData name="Felix de Pablo" userId="bda0dc9bc6dc57bb" providerId="LiveId" clId="{5D8163EE-9B02-4270-A59B-5F2C525B14EE}" dt="2022-10-18T18:46:23.716" v="28" actId="20577"/>
        <pc:sldMkLst>
          <pc:docMk/>
          <pc:sldMk cId="0" sldId="260"/>
        </pc:sldMkLst>
        <pc:spChg chg="mod">
          <ac:chgData name="Felix de Pablo" userId="bda0dc9bc6dc57bb" providerId="LiveId" clId="{5D8163EE-9B02-4270-A59B-5F2C525B14EE}" dt="2022-10-18T18:46:23.716" v="28" actId="20577"/>
          <ac:spMkLst>
            <pc:docMk/>
            <pc:sldMk cId="0" sldId="260"/>
            <ac:spMk id="4198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751C-8C2E-4634-AB48-6BAAA04BF82C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BF73D-7C61-4859-8BB4-FC95286629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BC64-EF67-4E03-90B9-DA3599732822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80B0D-C7DC-4938-99EE-B4DEFD55F7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61FCA-9D0C-421E-9B9C-6E18F81A3AD3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2ED30-CD7E-4D01-A9C1-CCF5B3051C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188913"/>
            <a:ext cx="1577975" cy="131921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5" name="Picture 3" descr="Logo_CLE_colores"/>
          <p:cNvPicPr>
            <a:picLocks noChangeAspect="1" noChangeArrowheads="1"/>
          </p:cNvPicPr>
          <p:nvPr/>
        </p:nvPicPr>
        <p:blipFill>
          <a:blip r:embed="rId3"/>
          <a:srcRect l="3334" t="2501" b="58324"/>
          <a:stretch>
            <a:fillRect/>
          </a:stretch>
        </p:blipFill>
        <p:spPr bwMode="auto">
          <a:xfrm>
            <a:off x="1116013" y="260350"/>
            <a:ext cx="1187450" cy="6413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71438"/>
            <a:ext cx="609600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E7670A-B96C-425D-A089-E188007E03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188913"/>
            <a:ext cx="1577975" cy="131921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" name="Picture 3" descr="Logo_CLE_colores"/>
          <p:cNvPicPr>
            <a:picLocks noChangeAspect="1" noChangeArrowheads="1"/>
          </p:cNvPicPr>
          <p:nvPr/>
        </p:nvPicPr>
        <p:blipFill>
          <a:blip r:embed="rId3"/>
          <a:srcRect l="3334" t="2501" b="58324"/>
          <a:stretch>
            <a:fillRect/>
          </a:stretch>
        </p:blipFill>
        <p:spPr bwMode="auto">
          <a:xfrm>
            <a:off x="1116013" y="260350"/>
            <a:ext cx="1187450" cy="6413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71438"/>
            <a:ext cx="609600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F92024-AF75-4B57-8CD1-86C6150D90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FE5970-73DC-4928-A9D1-10BA9C531C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D468FD-070E-48B7-9889-87FBBD6FFC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CD8D24-7D91-4659-A4F3-695FDAAECB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D00D4A-1524-4D9A-B237-9977AA5FDC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BD74E1-77AC-44A9-9DE9-B0E41DE706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9E2307-9C03-4EEE-860A-4CCB8E4FCF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CBE87-1884-4AF5-A15E-2E3D42FE99D9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5A8D3-FB4C-4C80-A425-18FE38FD6D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7CF88-556A-4656-A42E-79EC009A9B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E5511BD-6BA7-4490-8D02-AA1DD91543D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01275F7-1427-4D76-8F1E-E9BBBA7CFF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AB2F18F-7D4F-4FF7-9AE4-7E9F92E4AC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85595A8-20A0-48BB-8F24-B8BB685B22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3AE7754-7209-44BA-9DCA-B51C05DC5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C35F980-0CF8-40B5-8A37-639450AA70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36A2D99-1EEE-4997-BE94-3221136486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628D895-2FFA-4C12-93F5-3F1BF572727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6329247-F65E-456A-A86D-7F8FB3EB2AE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13AA0-F7AB-4002-8ED7-A4B844F3880F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2C958-8B1E-415E-9EF1-E52F1E0932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D2FFD39-FE51-44FE-92BD-6525231C48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5C2CB52-877C-4046-BF4F-2DF615B875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1880-6E00-420D-AA64-53FB072AFF6F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5E9C-654C-45DA-96E4-A37F6D62D5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C74CB-5713-48E9-B980-75340021A3D0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51D84-AFC7-495C-967E-2548D2F310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8CA7-DD08-4B01-A9F5-C6E1C987079F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52AC-EC77-4939-B6DA-9ED857EA90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9F1C-7A83-43EE-9EE5-1142B5392199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71A77-FE4E-42B5-B329-FD8A988C32D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C3755-7710-4E2A-B048-82B567F43C01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4C2B5-C865-4CA3-AA5C-357BB764E5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3D3DF-824B-4A23-95CD-E7EDD79EFD9C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13D2-E8CF-4453-94A7-73FCE50992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 defTabSz="91430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E74346-0D1E-4A19-8283-9E5442D545B0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 defTabSz="914306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 defTabSz="91430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2EB38A-2DAB-418E-9461-2AF395F350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</p:sldLayoutIdLst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3315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hangingPunct="0">
              <a:defRPr sz="1200">
                <a:solidFill>
                  <a:srgbClr val="898989"/>
                </a:solidFill>
                <a:latin typeface="Helvetica Light"/>
                <a:sym typeface="Helvetica Light"/>
              </a:defRPr>
            </a:lvl1pPr>
          </a:lstStyle>
          <a:p>
            <a:r>
              <a:rPr lang="es-ES"/>
              <a:t>2/23/2015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ctr" hangingPunct="0">
              <a:defRPr sz="1200">
                <a:solidFill>
                  <a:srgbClr val="898989"/>
                </a:solidFill>
                <a:latin typeface="Helvetica Light"/>
                <a:sym typeface="Helvetica Light"/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hangingPunct="0">
              <a:defRPr sz="1200">
                <a:solidFill>
                  <a:srgbClr val="898989"/>
                </a:solidFill>
                <a:latin typeface="Helvetica Light"/>
                <a:sym typeface="Helvetica Light"/>
              </a:defRPr>
            </a:lvl1pPr>
          </a:lstStyle>
          <a:p>
            <a:fld id="{9473CE13-3F71-47A3-B0B8-46DC7AF40A6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p:hf hdr="0" ft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56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0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976B9C-5F63-4C22-877F-D59D42EFB90E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06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06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36E5B6-2361-4129-879A-07F231E8C2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Acciones</a:t>
            </a:r>
            <a:endParaRPr lang="es-ES" sz="6200" dirty="0"/>
          </a:p>
        </p:txBody>
      </p:sp>
      <p:sp>
        <p:nvSpPr>
          <p:cNvPr id="37890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1D6EC27-8733-478E-B3E3-EAE1E007ED2B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81923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s-ES"/>
              <a:t>En la anterior regla de navegación podemos ver que desde la página </a:t>
            </a:r>
            <a:r>
              <a:rPr lang="es-ES" b="1"/>
              <a:t>index.xhtml</a:t>
            </a:r>
            <a:r>
              <a:rPr lang="es-ES"/>
              <a:t> podemos ir a </a:t>
            </a:r>
            <a:r>
              <a:rPr lang="es-ES" b="1"/>
              <a:t>login.xhtml</a:t>
            </a:r>
            <a:r>
              <a:rPr lang="es-ES"/>
              <a:t> o a </a:t>
            </a:r>
            <a:r>
              <a:rPr lang="es-ES" b="1"/>
              <a:t>register.xhtml</a:t>
            </a:r>
            <a:r>
              <a:rPr lang="es-ES"/>
              <a:t> dependiendo si el </a:t>
            </a:r>
            <a:r>
              <a:rPr lang="es-ES" b="1"/>
              <a:t>método de accion</a:t>
            </a:r>
            <a:r>
              <a:rPr lang="es-ES"/>
              <a:t> devuelve "</a:t>
            </a:r>
            <a:r>
              <a:rPr lang="es-ES" b="1"/>
              <a:t>login</a:t>
            </a:r>
            <a:r>
              <a:rPr lang="es-ES"/>
              <a:t>" o "</a:t>
            </a:r>
            <a:r>
              <a:rPr lang="es-ES" b="1"/>
              <a:t>register</a:t>
            </a:r>
            <a:r>
              <a:rPr lang="es-ES"/>
              <a:t>" respectivamente.</a:t>
            </a:r>
          </a:p>
          <a:p>
            <a:endParaRPr lang="es-ES"/>
          </a:p>
        </p:txBody>
      </p:sp>
      <p:sp>
        <p:nvSpPr>
          <p:cNvPr id="81924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8F489616-1F5F-48AA-B5DC-94E32F0AA16D}" type="slidenum">
              <a:rPr lang="en-US" sz="1400" b="1">
                <a:solidFill>
                  <a:srgbClr val="898989"/>
                </a:solidFill>
              </a:rPr>
              <a:pPr/>
              <a:t>10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389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Corresponde a la invocación de métodos de los </a:t>
            </a:r>
            <a:r>
              <a:rPr lang="es-ES" b="1"/>
              <a:t>Managed Bean</a:t>
            </a:r>
            <a:r>
              <a:rPr lang="es-ES"/>
              <a:t> o a la invocación de una pagina JSF.</a:t>
            </a:r>
          </a:p>
          <a:p>
            <a:r>
              <a:rPr lang="es-ES"/>
              <a:t>Se emplea el atributo </a:t>
            </a:r>
            <a:r>
              <a:rPr lang="es-ES" b="1"/>
              <a:t>action</a:t>
            </a:r>
            <a:r>
              <a:rPr lang="es-ES"/>
              <a:t> de las etiquetas </a:t>
            </a:r>
            <a:r>
              <a:rPr lang="es-ES" b="1"/>
              <a:t>CommandButton</a:t>
            </a:r>
            <a:r>
              <a:rPr lang="es-ES"/>
              <a:t> o </a:t>
            </a:r>
            <a:r>
              <a:rPr lang="es-ES" b="1"/>
              <a:t>CommandLink</a:t>
            </a:r>
            <a:r>
              <a:rPr lang="es-ES"/>
              <a:t>.</a:t>
            </a:r>
          </a:p>
        </p:txBody>
      </p:sp>
      <p:sp>
        <p:nvSpPr>
          <p:cNvPr id="3891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88A207A-BB0F-4D12-9645-48CA22CDCFD3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876800"/>
          </a:xfrm>
        </p:spPr>
        <p:txBody>
          <a:bodyPr/>
          <a:lstStyle/>
          <a:p>
            <a:r>
              <a:rPr lang="es-ES"/>
              <a:t>Para la invocación de un método de un </a:t>
            </a:r>
            <a:r>
              <a:rPr lang="es-ES" b="1"/>
              <a:t>Managed Bean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/>
              <a:t>El método ha de retorna un </a:t>
            </a:r>
            <a:r>
              <a:rPr lang="es-ES" b="1"/>
              <a:t>string</a:t>
            </a:r>
            <a:r>
              <a:rPr lang="es-ES"/>
              <a:t>, que será interpretado como la pagina JSF que se empleará como vista de salida.</a:t>
            </a:r>
          </a:p>
        </p:txBody>
      </p:sp>
      <p:sp>
        <p:nvSpPr>
          <p:cNvPr id="3993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F8746BF-6096-4231-AD48-202AB9FF01F5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9940" name="4 CuadroTexto"/>
          <p:cNvSpPr txBox="1">
            <a:spLocks noChangeArrowheads="1"/>
          </p:cNvSpPr>
          <p:nvPr/>
        </p:nvSpPr>
        <p:spPr bwMode="auto">
          <a:xfrm>
            <a:off x="1331913" y="2205038"/>
            <a:ext cx="6734175" cy="2857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&lt;h:commandButton value="Entrar" action="#{Login.submit}“ /&gt;</a:t>
            </a:r>
          </a:p>
        </p:txBody>
      </p:sp>
      <p:sp>
        <p:nvSpPr>
          <p:cNvPr id="39941" name="7 CuadroTexto"/>
          <p:cNvSpPr txBox="1">
            <a:spLocks noChangeArrowheads="1"/>
          </p:cNvSpPr>
          <p:nvPr/>
        </p:nvSpPr>
        <p:spPr bwMode="auto">
          <a:xfrm>
            <a:off x="1281113" y="4868863"/>
            <a:ext cx="6734175" cy="7143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public String submit() {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return "login";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40962" name="1 Marcador de contenido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876800"/>
          </a:xfrm>
        </p:spPr>
        <p:txBody>
          <a:bodyPr/>
          <a:lstStyle/>
          <a:p>
            <a:r>
              <a:rPr lang="es-ES"/>
              <a:t>Para la invocación de un método de un </a:t>
            </a:r>
            <a:r>
              <a:rPr lang="es-ES" b="1"/>
              <a:t>Managed Bean</a:t>
            </a:r>
            <a:r>
              <a:rPr lang="es-ES"/>
              <a:t>.</a:t>
            </a:r>
          </a:p>
          <a:p>
            <a:pPr lvl="1"/>
            <a:endParaRPr lang="es-ES"/>
          </a:p>
          <a:p>
            <a:r>
              <a:rPr lang="es-ES"/>
              <a:t>Para la invocación de una pagina JSF</a:t>
            </a:r>
          </a:p>
          <a:p>
            <a:endParaRPr lang="es-ES"/>
          </a:p>
          <a:p>
            <a:r>
              <a:rPr lang="es-ES"/>
              <a:t>El ejemplo lleva por defecto a la pagina </a:t>
            </a:r>
            <a:r>
              <a:rPr lang="es-ES" b="1"/>
              <a:t>login.xhtml</a:t>
            </a:r>
          </a:p>
        </p:txBody>
      </p:sp>
      <p:sp>
        <p:nvSpPr>
          <p:cNvPr id="4096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BDE4213-F794-4688-BC39-54ED8E5BD25D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0964" name="4 CuadroTexto"/>
          <p:cNvSpPr txBox="1">
            <a:spLocks noChangeArrowheads="1"/>
          </p:cNvSpPr>
          <p:nvPr/>
        </p:nvSpPr>
        <p:spPr bwMode="auto">
          <a:xfrm>
            <a:off x="1331913" y="2133600"/>
            <a:ext cx="6734175" cy="2857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&lt;h:commandButton value="Entrar" action="#{Login.submit}“ /&gt;</a:t>
            </a:r>
          </a:p>
        </p:txBody>
      </p:sp>
      <p:sp>
        <p:nvSpPr>
          <p:cNvPr id="40965" name="6 CuadroTexto"/>
          <p:cNvSpPr txBox="1">
            <a:spLocks noChangeArrowheads="1"/>
          </p:cNvSpPr>
          <p:nvPr/>
        </p:nvSpPr>
        <p:spPr bwMode="auto">
          <a:xfrm>
            <a:off x="1331913" y="2924175"/>
            <a:ext cx="6734175" cy="2857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&lt;h:commandButton value="Entrar" action=“login“ /&gt;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419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defecto, JSF hace </a:t>
            </a:r>
            <a:r>
              <a:rPr lang="es-ES" b="1" dirty="0"/>
              <a:t>POST</a:t>
            </a:r>
            <a:r>
              <a:rPr lang="es-ES" dirty="0"/>
              <a:t> y </a:t>
            </a:r>
            <a:r>
              <a:rPr lang="es-ES" b="1" dirty="0"/>
              <a:t>forward</a:t>
            </a:r>
            <a:r>
              <a:rPr lang="es-ES" dirty="0"/>
              <a:t>.</a:t>
            </a:r>
          </a:p>
          <a:p>
            <a:r>
              <a:rPr lang="es-ES" dirty="0"/>
              <a:t>La ventaja es que no perdemos la </a:t>
            </a:r>
            <a:r>
              <a:rPr lang="es-ES" dirty="0" err="1"/>
              <a:t>request</a:t>
            </a:r>
            <a:r>
              <a:rPr lang="es-ES" dirty="0"/>
              <a:t>, pero como desventaja no se actualiza la URL del navegador (eso es a veces confuso para los usuarios, y malo para los </a:t>
            </a:r>
            <a:r>
              <a:rPr lang="es-ES" dirty="0" err="1"/>
              <a:t>bookmarks</a:t>
            </a:r>
            <a:r>
              <a:rPr lang="es-ES" dirty="0"/>
              <a:t> y el SEO)</a:t>
            </a:r>
          </a:p>
          <a:p>
            <a:r>
              <a:rPr lang="es-ES" dirty="0"/>
              <a:t>Podemos obligar a que JSF haga un </a:t>
            </a:r>
            <a:r>
              <a:rPr lang="es-ES" dirty="0" err="1"/>
              <a:t>redirect</a:t>
            </a:r>
            <a:r>
              <a:rPr lang="es-ES" dirty="0"/>
              <a:t>, aunque esto implique perder la </a:t>
            </a:r>
            <a:r>
              <a:rPr lang="es-ES" dirty="0" err="1"/>
              <a:t>request</a:t>
            </a:r>
            <a:r>
              <a:rPr lang="es-ES" dirty="0"/>
              <a:t> original, y por ende forzar a que si queremos utilizar un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 este tiene tener un </a:t>
            </a:r>
            <a:r>
              <a:rPr lang="es-ES" b="1" dirty="0" err="1"/>
              <a:t>SessionScope</a:t>
            </a:r>
            <a:r>
              <a:rPr lang="es-ES"/>
              <a:t>.</a:t>
            </a:r>
          </a:p>
        </p:txBody>
      </p:sp>
      <p:sp>
        <p:nvSpPr>
          <p:cNvPr id="4198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09FC854-2B02-4285-95B1-BED4220D2E48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1988" name="7 CuadroTexto"/>
          <p:cNvSpPr txBox="1">
            <a:spLocks noChangeArrowheads="1"/>
          </p:cNvSpPr>
          <p:nvPr/>
        </p:nvSpPr>
        <p:spPr bwMode="auto">
          <a:xfrm>
            <a:off x="1281113" y="6011863"/>
            <a:ext cx="6734175" cy="2809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&lt;h:commandButton label="Login" action"login?faces-redirect=true"/&gt;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4294967295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ES" sz="6100">
                <a:solidFill>
                  <a:srgbClr val="57576E"/>
                </a:solidFill>
              </a:rPr>
              <a:t>Reglas de navegación</a:t>
            </a:r>
            <a:endParaRPr lang="es-ES" sz="5600">
              <a:solidFill>
                <a:srgbClr val="57576E"/>
              </a:solidFill>
            </a:endParaRPr>
          </a:p>
        </p:txBody>
      </p:sp>
      <p:sp>
        <p:nvSpPr>
          <p:cNvPr id="77827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099C363-4D42-48E4-865C-27D98DE5567C}" type="slidenum">
              <a:rPr lang="en-US" sz="1400" b="1">
                <a:solidFill>
                  <a:srgbClr val="898989"/>
                </a:solidFill>
              </a:rPr>
              <a:pPr/>
              <a:t>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78851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s-ES"/>
              <a:t>Existe un componente que se encarga de resolver la vista a mostrar tras una petición, este componente se llama </a:t>
            </a:r>
            <a:r>
              <a:rPr lang="es-ES" b="1"/>
              <a:t>NavigationHandler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/>
              <a:t>Por defecto el </a:t>
            </a:r>
            <a:r>
              <a:rPr lang="es-ES" b="1"/>
              <a:t>NavigationHandler</a:t>
            </a:r>
            <a:r>
              <a:rPr lang="es-ES"/>
              <a:t> resolverá el String definido en el atributo </a:t>
            </a:r>
            <a:r>
              <a:rPr lang="es-ES" b="1"/>
              <a:t>Action</a:t>
            </a:r>
            <a:r>
              <a:rPr lang="es-ES"/>
              <a:t> o el retornado por un método de Acción, como una url a partir de </a:t>
            </a:r>
            <a:r>
              <a:rPr lang="es-ES" b="1"/>
              <a:t>WebContent</a:t>
            </a:r>
            <a:r>
              <a:rPr lang="es-ES"/>
              <a:t>, añadiendo la extensión </a:t>
            </a:r>
            <a:r>
              <a:rPr lang="es-ES" b="1"/>
              <a:t>xhtml</a:t>
            </a:r>
            <a:r>
              <a:rPr lang="es-ES"/>
              <a:t>.</a:t>
            </a:r>
          </a:p>
          <a:p>
            <a:endParaRPr lang="es-ES"/>
          </a:p>
        </p:txBody>
      </p:sp>
      <p:sp>
        <p:nvSpPr>
          <p:cNvPr id="78852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E5A322DB-E7DE-4907-A058-E9DB8ABF5F20}" type="slidenum">
              <a:rPr lang="en-US" sz="1400" b="1">
                <a:solidFill>
                  <a:srgbClr val="898989"/>
                </a:solidFill>
              </a:rPr>
              <a:pPr/>
              <a:t>7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79875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s-ES"/>
              <a:t>También, se pueden definir reglas de navegación mas granulares en el fichero </a:t>
            </a:r>
            <a:r>
              <a:rPr lang="es-ES" b="1"/>
              <a:t>faces-config.xml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/>
              <a:t>Para ello se tienen los </a:t>
            </a:r>
            <a:r>
              <a:rPr lang="es-ES" b="1"/>
              <a:t>Navigation Case</a:t>
            </a:r>
            <a:r>
              <a:rPr lang="es-ES"/>
              <a:t> y los </a:t>
            </a:r>
            <a:r>
              <a:rPr lang="es-ES" b="1"/>
              <a:t>Navigation Rules</a:t>
            </a:r>
            <a:r>
              <a:rPr lang="es-ES"/>
              <a:t>.</a:t>
            </a:r>
          </a:p>
          <a:p>
            <a:endParaRPr lang="es-ES"/>
          </a:p>
        </p:txBody>
      </p:sp>
      <p:sp>
        <p:nvSpPr>
          <p:cNvPr id="79876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1CB9AB3-43EE-4E1D-910E-D089C684A9D1}" type="slidenum">
              <a:rPr lang="en-US" sz="1400" b="1">
                <a:solidFill>
                  <a:srgbClr val="898989"/>
                </a:solidFill>
              </a:rPr>
              <a:pPr/>
              <a:t>8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80899" name="1 Marcador de contenido"/>
          <p:cNvSpPr>
            <a:spLocks noGrp="1"/>
          </p:cNvSpPr>
          <p:nvPr>
            <p:ph idx="4294967295"/>
          </p:nvPr>
        </p:nvSpPr>
        <p:spPr>
          <a:xfrm>
            <a:off x="468313" y="1628775"/>
            <a:ext cx="8229600" cy="647700"/>
          </a:xfrm>
        </p:spPr>
        <p:txBody>
          <a:bodyPr/>
          <a:lstStyle/>
          <a:p>
            <a:r>
              <a:rPr lang="es-ES"/>
              <a:t>Ejemplo</a:t>
            </a:r>
          </a:p>
          <a:p>
            <a:endParaRPr lang="es-ES"/>
          </a:p>
        </p:txBody>
      </p:sp>
      <p:sp>
        <p:nvSpPr>
          <p:cNvPr id="80900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E988D276-BC2E-4FD4-9719-77D4991A63F1}" type="slidenum">
              <a:rPr lang="en-US" sz="1400" b="1">
                <a:solidFill>
                  <a:srgbClr val="898989"/>
                </a:solidFill>
              </a:rPr>
              <a:pPr/>
              <a:t>9</a:t>
            </a:fld>
            <a:endParaRPr lang="en-US" sz="1400" b="1">
              <a:solidFill>
                <a:srgbClr val="898989"/>
              </a:solidFill>
            </a:endParaRPr>
          </a:p>
        </p:txBody>
      </p:sp>
      <p:sp>
        <p:nvSpPr>
          <p:cNvPr id="80901" name="4 CuadroTexto"/>
          <p:cNvSpPr txBox="1">
            <a:spLocks noChangeArrowheads="1"/>
          </p:cNvSpPr>
          <p:nvPr/>
        </p:nvSpPr>
        <p:spPr bwMode="auto">
          <a:xfrm>
            <a:off x="1258888" y="2349500"/>
            <a:ext cx="6734175" cy="29194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&lt;navigation-rule&gt;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&lt;from-view-id&gt;/index.xhtml&lt;/from-view-id&gt;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&lt;navigation-case&gt;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&lt;from-outcome&gt;login&lt;/from-outcome&gt;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&lt;to-view-id&gt;/login.xhtml&lt;/to-view-id&gt;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&lt;/navigation-case&gt;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&lt;navigation-case&gt;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&lt;from-outcome&gt;register&lt;/from-outcome&gt;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&lt;to-view-id&gt;/register.xhtml&lt;/to-view-id&gt;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&lt;/navigation-case&gt;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&lt;/navigation-rule&gt;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antilla_cle20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468</Words>
  <Application>Microsoft Office PowerPoint</Application>
  <PresentationFormat>Presentación en pantalla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Light</vt:lpstr>
      <vt:lpstr>Tema de Office</vt:lpstr>
      <vt:lpstr>1_plantilla_cle20012</vt:lpstr>
      <vt:lpstr>Claridad</vt:lpstr>
      <vt:lpstr>Presentación de PowerPoint</vt:lpstr>
      <vt:lpstr>Acciones</vt:lpstr>
      <vt:lpstr>Acciones</vt:lpstr>
      <vt:lpstr>Acciones</vt:lpstr>
      <vt:lpstr>Acciones</vt:lpstr>
      <vt:lpstr>Presentación de PowerPoint</vt:lpstr>
      <vt:lpstr>Acciones</vt:lpstr>
      <vt:lpstr>Acciones</vt:lpstr>
      <vt:lpstr>Acciones</vt:lpstr>
      <vt:lpstr>Acciones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6</cp:revision>
  <dcterms:created xsi:type="dcterms:W3CDTF">2015-04-26T09:49:24Z</dcterms:created>
  <dcterms:modified xsi:type="dcterms:W3CDTF">2022-10-18T18:46:25Z</dcterms:modified>
</cp:coreProperties>
</file>