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702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9" r:id="rId14"/>
    <p:sldId id="270" r:id="rId15"/>
    <p:sldId id="271" r:id="rId16"/>
    <p:sldId id="282" r:id="rId17"/>
    <p:sldId id="283" r:id="rId18"/>
    <p:sldId id="284" r:id="rId19"/>
    <p:sldId id="285" r:id="rId20"/>
    <p:sldId id="286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de Pablo" userId="bda0dc9bc6dc57bb" providerId="LiveId" clId="{B816DA50-1A3A-4415-BC3B-B7B8E9DEFDB1}"/>
    <pc:docChg chg="custSel modSld">
      <pc:chgData name="Felix de Pablo" userId="bda0dc9bc6dc57bb" providerId="LiveId" clId="{B816DA50-1A3A-4415-BC3B-B7B8E9DEFDB1}" dt="2022-10-18T18:55:57.504" v="17" actId="113"/>
      <pc:docMkLst>
        <pc:docMk/>
      </pc:docMkLst>
      <pc:sldChg chg="modSp mod">
        <pc:chgData name="Felix de Pablo" userId="bda0dc9bc6dc57bb" providerId="LiveId" clId="{B816DA50-1A3A-4415-BC3B-B7B8E9DEFDB1}" dt="2022-10-18T18:55:57.504" v="17" actId="113"/>
        <pc:sldMkLst>
          <pc:docMk/>
          <pc:sldMk cId="1634812215" sldId="265"/>
        </pc:sldMkLst>
        <pc:spChg chg="mod">
          <ac:chgData name="Felix de Pablo" userId="bda0dc9bc6dc57bb" providerId="LiveId" clId="{B816DA50-1A3A-4415-BC3B-B7B8E9DEFDB1}" dt="2022-10-18T18:55:57.504" v="17" actId="113"/>
          <ac:spMkLst>
            <pc:docMk/>
            <pc:sldMk cId="1634812215" sldId="265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>
                <a:solidFill>
                  <a:prstClr val="black">
                    <a:tint val="75000"/>
                  </a:prstClr>
                </a:solidFill>
              </a:rPr>
              <a:t>2/23/2015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>
                <a:solidFill>
                  <a:prstClr val="black">
                    <a:tint val="75000"/>
                  </a:prstClr>
                </a:solidFill>
              </a:rPr>
              <a:t>2/23/2015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>
                <a:solidFill>
                  <a:prstClr val="black">
                    <a:tint val="75000"/>
                  </a:prstClr>
                </a:solidFill>
              </a:rPr>
              <a:t>2/23/2015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>
                <a:solidFill>
                  <a:prstClr val="black">
                    <a:tint val="75000"/>
                  </a:prstClr>
                </a:solidFill>
              </a:rPr>
              <a:t>2/23/2015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>
                <a:solidFill>
                  <a:prstClr val="black">
                    <a:tint val="75000"/>
                  </a:prstClr>
                </a:solidFill>
              </a:rPr>
              <a:t>2/23/2015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>
                <a:solidFill>
                  <a:prstClr val="black">
                    <a:tint val="75000"/>
                  </a:prstClr>
                </a:solidFill>
              </a:rPr>
              <a:t>2/23/2015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>
                <a:solidFill>
                  <a:prstClr val="black">
                    <a:tint val="75000"/>
                  </a:prstClr>
                </a:solidFill>
              </a:rPr>
              <a:t>2/23/2015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>
                <a:solidFill>
                  <a:prstClr val="black">
                    <a:tint val="75000"/>
                  </a:prstClr>
                </a:solidFill>
              </a:rPr>
              <a:t>2/23/2015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>
                <a:solidFill>
                  <a:prstClr val="black">
                    <a:tint val="75000"/>
                  </a:prstClr>
                </a:solidFill>
              </a:rPr>
              <a:t>2/23/2015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>
                <a:solidFill>
                  <a:prstClr val="black">
                    <a:tint val="75000"/>
                  </a:prstClr>
                </a:solidFill>
              </a:rPr>
              <a:t>2/23/2015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>
                <a:solidFill>
                  <a:prstClr val="black">
                    <a:tint val="75000"/>
                  </a:prstClr>
                </a:solidFill>
              </a:rPr>
              <a:t>2/23/2015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>
                <a:solidFill>
                  <a:prstClr val="black">
                    <a:tint val="75000"/>
                  </a:prstClr>
                </a:solidFill>
              </a:rPr>
              <a:t>2/23/2015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2074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>
                <a:solidFill>
                  <a:prstClr val="black">
                    <a:tint val="75000"/>
                  </a:prstClr>
                </a:solidFill>
              </a:rPr>
              <a:t>2/23/2015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096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>
                <a:solidFill>
                  <a:prstClr val="black">
                    <a:tint val="75000"/>
                  </a:prstClr>
                </a:solidFill>
              </a:rPr>
              <a:t>2/23/2015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3751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>
                <a:solidFill>
                  <a:prstClr val="black">
                    <a:tint val="75000"/>
                  </a:prstClr>
                </a:solidFill>
              </a:rPr>
              <a:t>2/23/2015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7292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>
                <a:solidFill>
                  <a:prstClr val="black">
                    <a:tint val="75000"/>
                  </a:prstClr>
                </a:solidFill>
              </a:rPr>
              <a:t>2/23/2015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5476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18/10/2022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85259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>
                <a:solidFill>
                  <a:prstClr val="black">
                    <a:tint val="75000"/>
                  </a:prstClr>
                </a:solidFill>
              </a:rPr>
              <a:t>2/23/2015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0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s-ES">
                <a:solidFill>
                  <a:prstClr val="black">
                    <a:tint val="75000"/>
                  </a:prstClr>
                </a:solidFill>
              </a:rPr>
              <a:t>2/23/2015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2716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>
                <a:solidFill>
                  <a:prstClr val="black">
                    <a:tint val="75000"/>
                  </a:prstClr>
                </a:solidFill>
              </a:rPr>
              <a:t>2/23/2015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6241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>
                <a:solidFill>
                  <a:prstClr val="black">
                    <a:tint val="75000"/>
                  </a:prstClr>
                </a:solidFill>
              </a:rPr>
              <a:t>2/23/2015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8616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>
                <a:solidFill>
                  <a:prstClr val="black">
                    <a:tint val="75000"/>
                  </a:prstClr>
                </a:solidFill>
              </a:rPr>
              <a:t>2/23/2015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32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18/10/2022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18/10/2022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18/10/2022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18/10/2022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18/10/2022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18/10/2022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18/10/2022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18/10/2022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18/10/2022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81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6700" dirty="0"/>
              <a:t>Conversores</a:t>
            </a:r>
            <a:endParaRPr lang="es-ES" sz="6200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632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Conversores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También se pueden definir conversores personalizados, para ello</a:t>
            </a:r>
          </a:p>
          <a:p>
            <a:pPr lvl="1"/>
            <a:r>
              <a:rPr lang="es-ES" dirty="0"/>
              <a:t>Se ha de crear un implementación de la interface </a:t>
            </a:r>
            <a:r>
              <a:rPr lang="es-ES" altLang="es-ES" b="1" dirty="0" err="1"/>
              <a:t>javax.faces.Converter</a:t>
            </a:r>
            <a:r>
              <a:rPr lang="es-ES" altLang="es-ES" dirty="0"/>
              <a:t>, que obliga a implementar los métodos</a:t>
            </a:r>
          </a:p>
          <a:p>
            <a:pPr lvl="2"/>
            <a:r>
              <a:rPr lang="es-ES" b="1" dirty="0" err="1"/>
              <a:t>getAsObject</a:t>
            </a:r>
            <a:r>
              <a:rPr lang="es-ES" dirty="0"/>
              <a:t>. Recibe como parámetro el </a:t>
            </a:r>
            <a:r>
              <a:rPr lang="es-ES" dirty="0" err="1"/>
              <a:t>String</a:t>
            </a:r>
            <a:r>
              <a:rPr lang="es-ES" dirty="0"/>
              <a:t> introducido en el campo, y ha de retornar un Objeto.</a:t>
            </a:r>
          </a:p>
          <a:p>
            <a:pPr lvl="2"/>
            <a:r>
              <a:rPr lang="es-ES" b="1" dirty="0" err="1"/>
              <a:t>getAsString</a:t>
            </a:r>
            <a:r>
              <a:rPr lang="es-ES" dirty="0"/>
              <a:t>. Recibe como parámetro el Objeto y ha de retornar el </a:t>
            </a:r>
            <a:r>
              <a:rPr lang="es-ES" dirty="0" err="1"/>
              <a:t>String</a:t>
            </a:r>
            <a:r>
              <a:rPr lang="es-ES" dirty="0"/>
              <a:t> a introducir en el campo.</a:t>
            </a:r>
          </a:p>
          <a:p>
            <a:pPr lvl="2"/>
            <a:endParaRPr lang="es-ES" dirty="0"/>
          </a:p>
          <a:p>
            <a:r>
              <a:rPr lang="es-ES" dirty="0"/>
              <a:t>Es importante también tener sobrescrito el método </a:t>
            </a:r>
            <a:r>
              <a:rPr lang="es-ES" b="1" dirty="0" err="1"/>
              <a:t>equals</a:t>
            </a:r>
            <a:r>
              <a:rPr lang="es-ES" dirty="0"/>
              <a:t> y </a:t>
            </a:r>
            <a:r>
              <a:rPr lang="es-ES" b="1" dirty="0" err="1"/>
              <a:t>hashCode</a:t>
            </a:r>
            <a:r>
              <a:rPr lang="es-ES" dirty="0"/>
              <a:t> para que JSF pueda reconocer el objetos de manera univoca</a:t>
            </a:r>
          </a:p>
          <a:p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81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Conversores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s-ES" dirty="0"/>
              <a:t>Se ha de declarar dicha clase como </a:t>
            </a:r>
            <a:r>
              <a:rPr lang="es-ES" b="1" dirty="0" err="1"/>
              <a:t>Converter</a:t>
            </a:r>
            <a:r>
              <a:rPr lang="es-ES" dirty="0"/>
              <a:t>, siempre definiendo un ID, para ello se puede hacer con</a:t>
            </a:r>
          </a:p>
          <a:p>
            <a:pPr lvl="2"/>
            <a:r>
              <a:rPr lang="es-ES" dirty="0"/>
              <a:t>Anotaciones</a:t>
            </a:r>
          </a:p>
          <a:p>
            <a:pPr lvl="2"/>
            <a:endParaRPr lang="es-ES" dirty="0"/>
          </a:p>
          <a:p>
            <a:pPr lvl="2"/>
            <a:endParaRPr lang="es-ES" dirty="0"/>
          </a:p>
          <a:p>
            <a:pPr lvl="2"/>
            <a:endParaRPr lang="es-ES" dirty="0"/>
          </a:p>
          <a:p>
            <a:pPr lvl="2"/>
            <a:r>
              <a:rPr lang="es-ES" dirty="0"/>
              <a:t>Declarativo en </a:t>
            </a:r>
            <a:r>
              <a:rPr lang="es-ES" b="1" dirty="0"/>
              <a:t>faces-config.xml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205063" y="2806542"/>
            <a:ext cx="6733873" cy="32460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64288" tIns="32144" rIns="64288" bIns="32144" rtlCol="0">
            <a:spAutoFit/>
          </a:bodyPr>
          <a:lstStyle/>
          <a:p>
            <a:pPr defTabSz="41073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@</a:t>
            </a:r>
            <a:r>
              <a:rPr lang="en-US" sz="1700" dirty="0" err="1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FacesConverter</a:t>
            </a:r>
            <a:r>
              <a:rPr lang="en-U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(value = "</a:t>
            </a:r>
            <a:r>
              <a:rPr lang="en-US" sz="1700" dirty="0" err="1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CCNumberConverter</a:t>
            </a:r>
            <a:r>
              <a:rPr lang="en-U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")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281009" y="4337491"/>
            <a:ext cx="6733873" cy="16230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64288" tIns="32144" rIns="64288" bIns="32144" rtlCol="0">
            <a:spAutoFit/>
          </a:bodyPr>
          <a:lstStyle/>
          <a:p>
            <a:pPr defTabSz="41073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&lt;converter&gt;</a:t>
            </a:r>
          </a:p>
          <a:p>
            <a:pPr defTabSz="41073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	&lt;converter-id&gt;</a:t>
            </a:r>
            <a:r>
              <a:rPr lang="en-US" sz="1700" dirty="0" err="1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CCNumberConverter</a:t>
            </a:r>
            <a:r>
              <a:rPr lang="en-U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&lt;/converter-id&gt;</a:t>
            </a:r>
          </a:p>
          <a:p>
            <a:pPr defTabSz="41073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	&lt;converter-class&gt;</a:t>
            </a:r>
          </a:p>
          <a:p>
            <a:pPr defTabSz="41073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		</a:t>
            </a:r>
            <a:r>
              <a:rPr lang="en-US" sz="1700" dirty="0" err="1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curso.converters.CCNumberConverter</a:t>
            </a:r>
            <a:endParaRPr lang="en-US" sz="1700" dirty="0">
              <a:solidFill>
                <a:srgbClr val="000000"/>
              </a:solidFill>
              <a:latin typeface="Helvetica Light" charset="0"/>
              <a:sym typeface="Helvetica Light" charset="0"/>
            </a:endParaRPr>
          </a:p>
          <a:p>
            <a:pPr defTabSz="41073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	&lt;/converter-class&gt;</a:t>
            </a:r>
          </a:p>
          <a:p>
            <a:pPr defTabSz="41073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&lt;/converter&gt;</a:t>
            </a:r>
          </a:p>
        </p:txBody>
      </p:sp>
    </p:spTree>
    <p:extLst>
      <p:ext uri="{BB962C8B-B14F-4D97-AF65-F5344CB8AC3E}">
        <p14:creationId xmlns:p14="http://schemas.microsoft.com/office/powerpoint/2010/main" val="2855170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Conversores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s-ES" dirty="0"/>
              <a:t>Para emplear el conversor personalizado, se empleará la etiqueta </a:t>
            </a:r>
            <a:r>
              <a:rPr lang="es-ES" dirty="0" err="1"/>
              <a:t>converter</a:t>
            </a:r>
            <a:r>
              <a:rPr lang="es-ES" dirty="0"/>
              <a:t>.</a:t>
            </a:r>
            <a:endParaRPr lang="es-ES" b="1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281009" y="2618910"/>
            <a:ext cx="6733873" cy="32460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64288" tIns="32144" rIns="64288" bIns="32144" rtlCol="0">
            <a:spAutoFit/>
          </a:bodyPr>
          <a:lstStyle/>
          <a:p>
            <a:pPr defTabSz="41073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&lt;</a:t>
            </a:r>
            <a:r>
              <a:rPr lang="es-ES" sz="1700" dirty="0" err="1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f:converter</a:t>
            </a:r>
            <a:r>
              <a:rPr lang="es-E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 </a:t>
            </a:r>
            <a:r>
              <a:rPr lang="es-ES" sz="1700" dirty="0" err="1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converterId</a:t>
            </a:r>
            <a:r>
              <a:rPr lang="es-E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="</a:t>
            </a:r>
            <a:r>
              <a:rPr lang="es-ES" sz="1700" dirty="0" err="1">
                <a:solidFill>
                  <a:srgbClr val="000000"/>
                </a:solidFill>
                <a:latin typeface="Gill Sans" charset="0"/>
                <a:sym typeface="Gill Sans" charset="0"/>
              </a:rPr>
              <a:t>CCNumberConverter</a:t>
            </a:r>
            <a:r>
              <a:rPr lang="es-E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"/&gt;</a:t>
            </a:r>
            <a:endParaRPr lang="en-US" sz="1700" dirty="0">
              <a:solidFill>
                <a:srgbClr val="000000"/>
              </a:solidFill>
              <a:latin typeface="Helvetica Light" charset="0"/>
              <a:sym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24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6700" dirty="0"/>
              <a:t>Validadores</a:t>
            </a:r>
            <a:endParaRPr lang="es-ES" sz="6200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09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1"/>
          <p:cNvSpPr>
            <a:spLocks/>
          </p:cNvSpPr>
          <p:nvPr/>
        </p:nvSpPr>
        <p:spPr bwMode="auto">
          <a:xfrm>
            <a:off x="2234" y="3350"/>
            <a:ext cx="820415" cy="819299"/>
          </a:xfrm>
          <a:custGeom>
            <a:avLst/>
            <a:gdLst>
              <a:gd name="T0" fmla="*/ 583407 w 21600"/>
              <a:gd name="T1" fmla="*/ 582613 h 21600"/>
              <a:gd name="T2" fmla="*/ 583407 w 21600"/>
              <a:gd name="T3" fmla="*/ 582613 h 21600"/>
              <a:gd name="T4" fmla="*/ 583407 w 21600"/>
              <a:gd name="T5" fmla="*/ 582613 h 21600"/>
              <a:gd name="T6" fmla="*/ 583407 w 21600"/>
              <a:gd name="T7" fmla="*/ 58261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21600" y="11929"/>
                  <a:pt x="11935" y="21600"/>
                  <a:pt x="13" y="21600"/>
                </a:cubicBezTo>
                <a:cubicBezTo>
                  <a:pt x="8" y="21600"/>
                  <a:pt x="4" y="21600"/>
                  <a:pt x="0" y="21599"/>
                </a:cubicBezTo>
                <a:lnTo>
                  <a:pt x="13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EFDF9">
              <a:alpha val="32941"/>
            </a:srgbClr>
          </a:solidFill>
          <a:ln w="4515" cap="rnd" cmpd="sng">
            <a:solidFill>
              <a:srgbClr val="D1C29E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</a:pPr>
            <a:endParaRPr lang="es-ES" sz="2500">
              <a:solidFill>
                <a:srgbClr val="000000"/>
              </a:solidFill>
              <a:sym typeface="Helvetica Light" charset="0"/>
            </a:endParaRPr>
          </a:p>
        </p:txBody>
      </p:sp>
      <p:sp>
        <p:nvSpPr>
          <p:cNvPr id="43010" name="AutoShape 2"/>
          <p:cNvSpPr>
            <a:spLocks/>
          </p:cNvSpPr>
          <p:nvPr/>
        </p:nvSpPr>
        <p:spPr bwMode="auto">
          <a:xfrm>
            <a:off x="168550" y="20092"/>
            <a:ext cx="1702221" cy="170222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0799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799"/>
                </a:cubicBezTo>
                <a:cubicBezTo>
                  <a:pt x="21600" y="10799"/>
                  <a:pt x="21600" y="10800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10800" y="21600"/>
                  <a:pt x="10800" y="21600"/>
                  <a:pt x="10799" y="21600"/>
                </a:cubicBezTo>
                <a:lnTo>
                  <a:pt x="10799" y="21599"/>
                </a:lnTo>
                <a:cubicBezTo>
                  <a:pt x="4835" y="21599"/>
                  <a:pt x="0" y="16764"/>
                  <a:pt x="0" y="10799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833" cap="rnd" cmpd="sng">
            <a:solidFill>
              <a:srgbClr val="FFF9EC"/>
            </a:solidFill>
            <a:prstDash val="solid"/>
            <a:round/>
            <a:headEnd/>
            <a:tailEnd/>
          </a:ln>
          <a:effectLst>
            <a:outerShdw blurRad="25400" dist="25400" dir="5400000" algn="ctr" rotWithShape="0">
              <a:srgbClr val="AEA48D">
                <a:alpha val="84999"/>
              </a:srgbClr>
            </a:outerShdw>
          </a:effectLst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ES" sz="2500">
              <a:solidFill>
                <a:srgbClr val="000000"/>
              </a:solidFill>
              <a:sym typeface="Helvetica Light" charset="0"/>
            </a:endParaRPr>
          </a:p>
        </p:txBody>
      </p:sp>
      <p:sp>
        <p:nvSpPr>
          <p:cNvPr id="43011" name="AutoShape 3"/>
          <p:cNvSpPr>
            <a:spLocks/>
          </p:cNvSpPr>
          <p:nvPr/>
        </p:nvSpPr>
        <p:spPr bwMode="auto">
          <a:xfrm rot="2315674">
            <a:off x="181943" y="1054821"/>
            <a:ext cx="1126256" cy="11028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0799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799"/>
                </a:cubicBezTo>
                <a:cubicBezTo>
                  <a:pt x="21600" y="10800"/>
                  <a:pt x="21600" y="10800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lnTo>
                  <a:pt x="10800" y="21599"/>
                </a:lnTo>
                <a:cubicBezTo>
                  <a:pt x="4835" y="21599"/>
                  <a:pt x="0" y="16764"/>
                  <a:pt x="0" y="10800"/>
                </a:cubicBezTo>
                <a:cubicBezTo>
                  <a:pt x="0" y="10799"/>
                  <a:pt x="0" y="10799"/>
                  <a:pt x="0" y="10799"/>
                </a:cubicBezTo>
                <a:close/>
                <a:moveTo>
                  <a:pt x="2503" y="10799"/>
                </a:moveTo>
                <a:cubicBezTo>
                  <a:pt x="2503" y="15353"/>
                  <a:pt x="6217" y="19044"/>
                  <a:pt x="10799" y="19044"/>
                </a:cubicBezTo>
                <a:cubicBezTo>
                  <a:pt x="10799" y="19044"/>
                  <a:pt x="10799" y="19044"/>
                  <a:pt x="10799" y="19044"/>
                </a:cubicBezTo>
                <a:cubicBezTo>
                  <a:pt x="15382" y="19044"/>
                  <a:pt x="19096" y="15353"/>
                  <a:pt x="19096" y="10799"/>
                </a:cubicBezTo>
                <a:cubicBezTo>
                  <a:pt x="19096" y="6246"/>
                  <a:pt x="15382" y="2555"/>
                  <a:pt x="10799" y="2555"/>
                </a:cubicBezTo>
                <a:cubicBezTo>
                  <a:pt x="6217" y="2555"/>
                  <a:pt x="2503" y="6246"/>
                  <a:pt x="2503" y="10799"/>
                </a:cubicBezTo>
                <a:close/>
              </a:path>
            </a:pathLst>
          </a:custGeom>
          <a:gradFill rotWithShape="0">
            <a:gsLst>
              <a:gs pos="0">
                <a:srgbClr val="FFFDFA">
                  <a:alpha val="59999"/>
                </a:srgbClr>
              </a:gs>
              <a:gs pos="70000">
                <a:srgbClr val="FFFEFD">
                  <a:alpha val="67000"/>
                </a:srgbClr>
              </a:gs>
              <a:gs pos="100000">
                <a:srgbClr val="EED18D">
                  <a:alpha val="70000"/>
                </a:srgbClr>
              </a:gs>
            </a:gsLst>
            <a:path path="rect">
              <a:fillToRect l="-407500" t="-50000" r="507500" b="150000"/>
            </a:path>
          </a:gradFill>
          <a:ln w="10453" cap="rnd" cmpd="sng">
            <a:solidFill>
              <a:srgbClr val="C5B691"/>
            </a:solidFill>
            <a:prstDash val="solid"/>
            <a:round/>
            <a:headEnd/>
            <a:tailEnd/>
          </a:ln>
          <a:effectLst>
            <a:outerShdw blurRad="12700" dist="15000" dir="4500070" algn="ctr" rotWithShape="0">
              <a:srgbClr val="565041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ES" sz="2500">
              <a:solidFill>
                <a:srgbClr val="000000"/>
              </a:solidFill>
              <a:sym typeface="Helvetica Light" charset="0"/>
            </a:endParaRPr>
          </a:p>
        </p:txBody>
      </p:sp>
      <p:sp>
        <p:nvSpPr>
          <p:cNvPr id="27653" name="Rectangle 4"/>
          <p:cNvSpPr>
            <a:spLocks/>
          </p:cNvSpPr>
          <p:nvPr/>
        </p:nvSpPr>
        <p:spPr bwMode="auto">
          <a:xfrm>
            <a:off x="1012404" y="0"/>
            <a:ext cx="8131596" cy="68568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795" tIns="50795" rIns="50795" bIns="50795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</a:pPr>
            <a:endParaRPr lang="es-ES" sz="2500">
              <a:solidFill>
                <a:srgbClr val="000000"/>
              </a:solidFill>
              <a:sym typeface="Helvetica Light" charset="0"/>
            </a:endParaRPr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1014637" y="0"/>
            <a:ext cx="72553" cy="685688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38000" dir="10800000" algn="ctr" rotWithShape="0">
              <a:srgbClr val="706B60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50795" tIns="50795" rIns="50795" bIns="50795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ES" sz="2500">
              <a:solidFill>
                <a:srgbClr val="000000"/>
              </a:solidFill>
              <a:sym typeface="Helvetica Light" charset="0"/>
            </a:endParaRP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title"/>
          </p:nvPr>
        </p:nvSpPr>
        <p:spPr>
          <a:xfrm>
            <a:off x="1435447" y="274588"/>
            <a:ext cx="7497589" cy="1143000"/>
          </a:xfrm>
        </p:spPr>
        <p:txBody>
          <a:bodyPr lIns="88892" tIns="50795" rIns="88892" bIns="50795"/>
          <a:lstStyle/>
          <a:p>
            <a:pPr algn="l" defTabSz="914098" eaLnBrk="1">
              <a:defRPr/>
            </a:pPr>
            <a:r>
              <a:rPr lang="es-ES" sz="3500" dirty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Validadores</a:t>
            </a:r>
          </a:p>
        </p:txBody>
      </p:sp>
      <p:sp>
        <p:nvSpPr>
          <p:cNvPr id="27656" name="Rectangle 7"/>
          <p:cNvSpPr>
            <a:spLocks noGrp="1" noChangeArrowheads="1"/>
          </p:cNvSpPr>
          <p:nvPr>
            <p:ph idx="1"/>
          </p:nvPr>
        </p:nvSpPr>
        <p:spPr>
          <a:xfrm>
            <a:off x="1435447" y="1447727"/>
            <a:ext cx="7497589" cy="5077617"/>
          </a:xfrm>
        </p:spPr>
        <p:txBody>
          <a:bodyPr lIns="88892" tIns="50795" rIns="88892" bIns="50795" anchor="t">
            <a:normAutofit/>
          </a:bodyPr>
          <a:lstStyle/>
          <a:p>
            <a:pPr>
              <a:spcBef>
                <a:spcPts val="1266"/>
              </a:spcBef>
            </a:pPr>
            <a:r>
              <a:rPr lang="es-ES" sz="2200" dirty="0"/>
              <a:t>Los validadores en JSF están definidos para asegurarnos de que un campo contenga un valor que nosotros queramos en base a unas reglas</a:t>
            </a:r>
          </a:p>
          <a:p>
            <a:pPr>
              <a:spcBef>
                <a:spcPts val="1266"/>
              </a:spcBef>
            </a:pPr>
            <a:r>
              <a:rPr lang="es-ES" sz="2200" dirty="0"/>
              <a:t>Dentro de los validadores tendremos distintos tipos en función de las reglas que estemos buscando</a:t>
            </a:r>
          </a:p>
          <a:p>
            <a:pPr>
              <a:spcBef>
                <a:spcPts val="1266"/>
              </a:spcBef>
            </a:pPr>
            <a:r>
              <a:rPr lang="es-ES" sz="2200" dirty="0"/>
              <a:t>En caso de que la validación no se cumpla podremos mostrar el resultado en un &lt;</a:t>
            </a:r>
            <a:r>
              <a:rPr lang="es-ES" sz="2200" dirty="0" err="1"/>
              <a:t>h:message</a:t>
            </a:r>
            <a:r>
              <a:rPr lang="es-ES" sz="2200" dirty="0"/>
              <a:t>&gt;</a:t>
            </a:r>
          </a:p>
          <a:p>
            <a:pPr>
              <a:spcBef>
                <a:spcPts val="1266"/>
              </a:spcBef>
            </a:pPr>
            <a:r>
              <a:rPr lang="es-ES" sz="2200" dirty="0"/>
              <a:t>Validador de longitud.</a:t>
            </a:r>
          </a:p>
        </p:txBody>
      </p:sp>
      <p:sp>
        <p:nvSpPr>
          <p:cNvPr id="9" name="5 CuadroTexto"/>
          <p:cNvSpPr txBox="1"/>
          <p:nvPr/>
        </p:nvSpPr>
        <p:spPr>
          <a:xfrm>
            <a:off x="1711265" y="4797152"/>
            <a:ext cx="6733873" cy="132167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64288" tIns="32144" rIns="64288" bIns="32144" rtlCol="0">
            <a:spAutoFit/>
          </a:bodyPr>
          <a:lstStyle/>
          <a:p>
            <a:pPr>
              <a:spcBef>
                <a:spcPts val="1266"/>
              </a:spcBef>
            </a:pPr>
            <a:r>
              <a:rPr lang="es-ES" sz="2000" dirty="0"/>
              <a:t>&lt;</a:t>
            </a:r>
            <a:r>
              <a:rPr lang="es-ES" sz="2000" dirty="0" err="1"/>
              <a:t>h:inputText</a:t>
            </a:r>
            <a:r>
              <a:rPr lang="es-ES" sz="2000" dirty="0"/>
              <a:t> id="</a:t>
            </a:r>
            <a:r>
              <a:rPr lang="es-ES" sz="2000" dirty="0" err="1"/>
              <a:t>username</a:t>
            </a:r>
            <a:r>
              <a:rPr lang="es-ES" sz="2000" dirty="0"/>
              <a:t>" </a:t>
            </a:r>
            <a:r>
              <a:rPr lang="es-ES" sz="2000" dirty="0" err="1"/>
              <a:t>value</a:t>
            </a:r>
            <a:r>
              <a:rPr lang="es-ES" sz="2000" dirty="0"/>
              <a:t>="#{user.name}"&gt;</a:t>
            </a:r>
          </a:p>
          <a:p>
            <a:pPr>
              <a:spcBef>
                <a:spcPts val="1266"/>
              </a:spcBef>
            </a:pPr>
            <a:r>
              <a:rPr lang="es-ES" sz="2000" dirty="0"/>
              <a:t>	&lt;</a:t>
            </a:r>
            <a:r>
              <a:rPr lang="es-ES" sz="2000" dirty="0" err="1"/>
              <a:t>f:validateLength</a:t>
            </a:r>
            <a:r>
              <a:rPr lang="es-ES" sz="2000" dirty="0"/>
              <a:t> </a:t>
            </a:r>
            <a:r>
              <a:rPr lang="es-ES" sz="2000" dirty="0" err="1"/>
              <a:t>minimum</a:t>
            </a:r>
            <a:r>
              <a:rPr lang="es-ES" sz="2000" dirty="0"/>
              <a:t>=“3" </a:t>
            </a:r>
            <a:r>
              <a:rPr lang="es-ES" sz="2000" dirty="0" err="1"/>
              <a:t>maximum</a:t>
            </a:r>
            <a:r>
              <a:rPr lang="es-ES" sz="2000" dirty="0"/>
              <a:t>=“20" /&gt;</a:t>
            </a:r>
          </a:p>
          <a:p>
            <a:pPr>
              <a:spcBef>
                <a:spcPts val="1266"/>
              </a:spcBef>
            </a:pPr>
            <a:r>
              <a:rPr lang="es-ES" sz="2000" dirty="0"/>
              <a:t>&lt;/</a:t>
            </a:r>
            <a:r>
              <a:rPr lang="es-ES" sz="2000" dirty="0" err="1"/>
              <a:t>h:inputText</a:t>
            </a:r>
            <a:r>
              <a:rPr lang="es-ES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3268391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1"/>
          <p:cNvSpPr>
            <a:spLocks/>
          </p:cNvSpPr>
          <p:nvPr/>
        </p:nvSpPr>
        <p:spPr bwMode="auto">
          <a:xfrm>
            <a:off x="2234" y="3350"/>
            <a:ext cx="820415" cy="819299"/>
          </a:xfrm>
          <a:custGeom>
            <a:avLst/>
            <a:gdLst>
              <a:gd name="T0" fmla="*/ 583407 w 21600"/>
              <a:gd name="T1" fmla="*/ 582613 h 21600"/>
              <a:gd name="T2" fmla="*/ 583407 w 21600"/>
              <a:gd name="T3" fmla="*/ 582613 h 21600"/>
              <a:gd name="T4" fmla="*/ 583407 w 21600"/>
              <a:gd name="T5" fmla="*/ 582613 h 21600"/>
              <a:gd name="T6" fmla="*/ 583407 w 21600"/>
              <a:gd name="T7" fmla="*/ 58261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21600" y="11929"/>
                  <a:pt x="11935" y="21600"/>
                  <a:pt x="13" y="21600"/>
                </a:cubicBezTo>
                <a:cubicBezTo>
                  <a:pt x="8" y="21600"/>
                  <a:pt x="4" y="21600"/>
                  <a:pt x="0" y="21599"/>
                </a:cubicBezTo>
                <a:lnTo>
                  <a:pt x="13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EFDF9">
              <a:alpha val="32941"/>
            </a:srgbClr>
          </a:solidFill>
          <a:ln w="4515" cap="rnd" cmpd="sng">
            <a:solidFill>
              <a:srgbClr val="D1C29E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</a:pPr>
            <a:endParaRPr lang="es-ES" sz="2500">
              <a:solidFill>
                <a:srgbClr val="000000"/>
              </a:solidFill>
              <a:sym typeface="Helvetica Light" charset="0"/>
            </a:endParaRPr>
          </a:p>
        </p:txBody>
      </p:sp>
      <p:sp>
        <p:nvSpPr>
          <p:cNvPr id="43010" name="AutoShape 2"/>
          <p:cNvSpPr>
            <a:spLocks/>
          </p:cNvSpPr>
          <p:nvPr/>
        </p:nvSpPr>
        <p:spPr bwMode="auto">
          <a:xfrm>
            <a:off x="168550" y="20092"/>
            <a:ext cx="1702221" cy="170222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0799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799"/>
                </a:cubicBezTo>
                <a:cubicBezTo>
                  <a:pt x="21600" y="10799"/>
                  <a:pt x="21600" y="10800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10800" y="21600"/>
                  <a:pt x="10800" y="21600"/>
                  <a:pt x="10799" y="21600"/>
                </a:cubicBezTo>
                <a:lnTo>
                  <a:pt x="10799" y="21599"/>
                </a:lnTo>
                <a:cubicBezTo>
                  <a:pt x="4835" y="21599"/>
                  <a:pt x="0" y="16764"/>
                  <a:pt x="0" y="10799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833" cap="rnd" cmpd="sng">
            <a:solidFill>
              <a:srgbClr val="FFF9EC"/>
            </a:solidFill>
            <a:prstDash val="solid"/>
            <a:round/>
            <a:headEnd/>
            <a:tailEnd/>
          </a:ln>
          <a:effectLst>
            <a:outerShdw blurRad="25400" dist="25400" dir="5400000" algn="ctr" rotWithShape="0">
              <a:srgbClr val="AEA48D">
                <a:alpha val="84999"/>
              </a:srgbClr>
            </a:outerShdw>
          </a:effectLst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ES" sz="2500">
              <a:solidFill>
                <a:srgbClr val="000000"/>
              </a:solidFill>
              <a:sym typeface="Helvetica Light" charset="0"/>
            </a:endParaRPr>
          </a:p>
        </p:txBody>
      </p:sp>
      <p:sp>
        <p:nvSpPr>
          <p:cNvPr id="43011" name="AutoShape 3"/>
          <p:cNvSpPr>
            <a:spLocks/>
          </p:cNvSpPr>
          <p:nvPr/>
        </p:nvSpPr>
        <p:spPr bwMode="auto">
          <a:xfrm rot="2315674">
            <a:off x="181943" y="1054821"/>
            <a:ext cx="1126256" cy="11028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0799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799"/>
                </a:cubicBezTo>
                <a:cubicBezTo>
                  <a:pt x="21600" y="10800"/>
                  <a:pt x="21600" y="10800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lnTo>
                  <a:pt x="10800" y="21599"/>
                </a:lnTo>
                <a:cubicBezTo>
                  <a:pt x="4835" y="21599"/>
                  <a:pt x="0" y="16764"/>
                  <a:pt x="0" y="10800"/>
                </a:cubicBezTo>
                <a:cubicBezTo>
                  <a:pt x="0" y="10799"/>
                  <a:pt x="0" y="10799"/>
                  <a:pt x="0" y="10799"/>
                </a:cubicBezTo>
                <a:close/>
                <a:moveTo>
                  <a:pt x="2503" y="10799"/>
                </a:moveTo>
                <a:cubicBezTo>
                  <a:pt x="2503" y="15353"/>
                  <a:pt x="6217" y="19044"/>
                  <a:pt x="10799" y="19044"/>
                </a:cubicBezTo>
                <a:cubicBezTo>
                  <a:pt x="10799" y="19044"/>
                  <a:pt x="10799" y="19044"/>
                  <a:pt x="10799" y="19044"/>
                </a:cubicBezTo>
                <a:cubicBezTo>
                  <a:pt x="15382" y="19044"/>
                  <a:pt x="19096" y="15353"/>
                  <a:pt x="19096" y="10799"/>
                </a:cubicBezTo>
                <a:cubicBezTo>
                  <a:pt x="19096" y="6246"/>
                  <a:pt x="15382" y="2555"/>
                  <a:pt x="10799" y="2555"/>
                </a:cubicBezTo>
                <a:cubicBezTo>
                  <a:pt x="6217" y="2555"/>
                  <a:pt x="2503" y="6246"/>
                  <a:pt x="2503" y="10799"/>
                </a:cubicBezTo>
                <a:close/>
              </a:path>
            </a:pathLst>
          </a:custGeom>
          <a:gradFill rotWithShape="0">
            <a:gsLst>
              <a:gs pos="0">
                <a:srgbClr val="FFFDFA">
                  <a:alpha val="59999"/>
                </a:srgbClr>
              </a:gs>
              <a:gs pos="70000">
                <a:srgbClr val="FFFEFD">
                  <a:alpha val="67000"/>
                </a:srgbClr>
              </a:gs>
              <a:gs pos="100000">
                <a:srgbClr val="EED18D">
                  <a:alpha val="70000"/>
                </a:srgbClr>
              </a:gs>
            </a:gsLst>
            <a:path path="rect">
              <a:fillToRect l="-407500" t="-50000" r="507500" b="150000"/>
            </a:path>
          </a:gradFill>
          <a:ln w="10453" cap="rnd" cmpd="sng">
            <a:solidFill>
              <a:srgbClr val="C5B691"/>
            </a:solidFill>
            <a:prstDash val="solid"/>
            <a:round/>
            <a:headEnd/>
            <a:tailEnd/>
          </a:ln>
          <a:effectLst>
            <a:outerShdw blurRad="12700" dist="15000" dir="4500070" algn="ctr" rotWithShape="0">
              <a:srgbClr val="565041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ES" sz="2500">
              <a:solidFill>
                <a:srgbClr val="000000"/>
              </a:solidFill>
              <a:sym typeface="Helvetica Light" charset="0"/>
            </a:endParaRPr>
          </a:p>
        </p:txBody>
      </p:sp>
      <p:sp>
        <p:nvSpPr>
          <p:cNvPr id="27653" name="Rectangle 4"/>
          <p:cNvSpPr>
            <a:spLocks/>
          </p:cNvSpPr>
          <p:nvPr/>
        </p:nvSpPr>
        <p:spPr bwMode="auto">
          <a:xfrm>
            <a:off x="1012404" y="0"/>
            <a:ext cx="8131596" cy="68568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795" tIns="50795" rIns="50795" bIns="50795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</a:pPr>
            <a:endParaRPr lang="es-ES" sz="2500">
              <a:solidFill>
                <a:srgbClr val="000000"/>
              </a:solidFill>
              <a:sym typeface="Helvetica Light" charset="0"/>
            </a:endParaRPr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1014637" y="0"/>
            <a:ext cx="72553" cy="685688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38000" dir="10800000" algn="ctr" rotWithShape="0">
              <a:srgbClr val="706B60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50795" tIns="50795" rIns="50795" bIns="50795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ES" sz="2500">
              <a:solidFill>
                <a:srgbClr val="000000"/>
              </a:solidFill>
              <a:sym typeface="Helvetica Light" charset="0"/>
            </a:endParaRP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title"/>
          </p:nvPr>
        </p:nvSpPr>
        <p:spPr>
          <a:xfrm>
            <a:off x="1435447" y="274588"/>
            <a:ext cx="7497589" cy="1143000"/>
          </a:xfrm>
        </p:spPr>
        <p:txBody>
          <a:bodyPr lIns="88892" tIns="50795" rIns="88892" bIns="50795"/>
          <a:lstStyle/>
          <a:p>
            <a:pPr algn="l" defTabSz="914098" eaLnBrk="1">
              <a:defRPr/>
            </a:pPr>
            <a:r>
              <a:rPr lang="es-ES" sz="3500" dirty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Validadores</a:t>
            </a:r>
          </a:p>
        </p:txBody>
      </p:sp>
      <p:sp>
        <p:nvSpPr>
          <p:cNvPr id="27656" name="Rectangle 7"/>
          <p:cNvSpPr>
            <a:spLocks noGrp="1" noChangeArrowheads="1"/>
          </p:cNvSpPr>
          <p:nvPr>
            <p:ph idx="1"/>
          </p:nvPr>
        </p:nvSpPr>
        <p:spPr>
          <a:xfrm>
            <a:off x="1435447" y="1447727"/>
            <a:ext cx="7497589" cy="5077617"/>
          </a:xfrm>
        </p:spPr>
        <p:txBody>
          <a:bodyPr lIns="88892" tIns="50795" rIns="88892" bIns="50795" anchor="t">
            <a:normAutofit/>
          </a:bodyPr>
          <a:lstStyle/>
          <a:p>
            <a:pPr>
              <a:spcBef>
                <a:spcPts val="1266"/>
              </a:spcBef>
            </a:pPr>
            <a:r>
              <a:rPr lang="es-ES" sz="2200" dirty="0"/>
              <a:t>Validación numérica</a:t>
            </a:r>
          </a:p>
          <a:p>
            <a:pPr marL="0" indent="0">
              <a:spcBef>
                <a:spcPts val="1266"/>
              </a:spcBef>
              <a:buNone/>
            </a:pPr>
            <a:endParaRPr lang="es-ES" sz="2200" dirty="0"/>
          </a:p>
          <a:p>
            <a:pPr>
              <a:spcBef>
                <a:spcPts val="1266"/>
              </a:spcBef>
            </a:pPr>
            <a:endParaRPr lang="es-ES" sz="2200" dirty="0"/>
          </a:p>
          <a:p>
            <a:pPr>
              <a:spcBef>
                <a:spcPts val="1266"/>
              </a:spcBef>
            </a:pPr>
            <a:endParaRPr lang="es-ES" sz="2200" dirty="0"/>
          </a:p>
          <a:p>
            <a:pPr>
              <a:spcBef>
                <a:spcPts val="1266"/>
              </a:spcBef>
            </a:pPr>
            <a:endParaRPr lang="es-ES" sz="2200" dirty="0"/>
          </a:p>
          <a:p>
            <a:pPr>
              <a:spcBef>
                <a:spcPts val="1266"/>
              </a:spcBef>
            </a:pPr>
            <a:r>
              <a:rPr lang="es-ES" sz="2200" dirty="0"/>
              <a:t>Validación en punto flotante</a:t>
            </a:r>
          </a:p>
        </p:txBody>
      </p:sp>
      <p:sp>
        <p:nvSpPr>
          <p:cNvPr id="9" name="5 CuadroTexto"/>
          <p:cNvSpPr txBox="1"/>
          <p:nvPr/>
        </p:nvSpPr>
        <p:spPr>
          <a:xfrm>
            <a:off x="1740075" y="1996902"/>
            <a:ext cx="6733873" cy="16294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64288" tIns="32144" rIns="64288" bIns="32144" rtlCol="0">
            <a:spAutoFit/>
          </a:bodyPr>
          <a:lstStyle/>
          <a:p>
            <a:pPr>
              <a:spcBef>
                <a:spcPts val="1266"/>
              </a:spcBef>
            </a:pPr>
            <a:r>
              <a:rPr lang="es-ES" sz="2000" dirty="0"/>
              <a:t>&lt;</a:t>
            </a:r>
            <a:r>
              <a:rPr lang="es-ES" sz="2000" dirty="0" err="1"/>
              <a:t>h:inputText</a:t>
            </a:r>
            <a:r>
              <a:rPr lang="es-ES" sz="2000" dirty="0"/>
              <a:t> id=“edad" </a:t>
            </a:r>
            <a:r>
              <a:rPr lang="es-ES" sz="2000" dirty="0" err="1"/>
              <a:t>value</a:t>
            </a:r>
            <a:r>
              <a:rPr lang="es-ES" sz="2000" dirty="0"/>
              <a:t>="#{</a:t>
            </a:r>
            <a:r>
              <a:rPr lang="es-ES" sz="2000" dirty="0" err="1"/>
              <a:t>user.edad</a:t>
            </a:r>
            <a:r>
              <a:rPr lang="es-ES" sz="2000" dirty="0"/>
              <a:t>}"&gt;</a:t>
            </a:r>
          </a:p>
          <a:p>
            <a:pPr>
              <a:spcBef>
                <a:spcPts val="1266"/>
              </a:spcBef>
            </a:pPr>
            <a:r>
              <a:rPr lang="es-ES" sz="2000" dirty="0"/>
              <a:t>	&lt;</a:t>
            </a:r>
            <a:r>
              <a:rPr lang="es-ES" sz="2000" dirty="0" err="1"/>
              <a:t>f:validateLongRange</a:t>
            </a:r>
            <a:r>
              <a:rPr lang="es-ES" sz="2000" dirty="0"/>
              <a:t> </a:t>
            </a:r>
            <a:r>
              <a:rPr lang="es-ES" sz="2000" dirty="0" err="1"/>
              <a:t>minimum</a:t>
            </a:r>
            <a:r>
              <a:rPr lang="es-ES" sz="2000" dirty="0"/>
              <a:t>="1" </a:t>
            </a:r>
            <a:r>
              <a:rPr lang="es-ES" sz="2000" dirty="0" err="1"/>
              <a:t>maximum</a:t>
            </a:r>
            <a:r>
              <a:rPr lang="es-ES" sz="2000" dirty="0"/>
              <a:t>="100" /&gt;</a:t>
            </a:r>
          </a:p>
          <a:p>
            <a:pPr>
              <a:spcBef>
                <a:spcPts val="1266"/>
              </a:spcBef>
            </a:pPr>
            <a:r>
              <a:rPr lang="es-ES" sz="2000" dirty="0"/>
              <a:t>&lt;/</a:t>
            </a:r>
            <a:r>
              <a:rPr lang="es-ES" sz="2000" dirty="0" err="1"/>
              <a:t>h:inputText</a:t>
            </a:r>
            <a:r>
              <a:rPr lang="es-ES" sz="2000" dirty="0"/>
              <a:t>&gt;</a:t>
            </a:r>
          </a:p>
        </p:txBody>
      </p:sp>
      <p:sp>
        <p:nvSpPr>
          <p:cNvPr id="10" name="5 CuadroTexto"/>
          <p:cNvSpPr txBox="1"/>
          <p:nvPr/>
        </p:nvSpPr>
        <p:spPr>
          <a:xfrm>
            <a:off x="1711265" y="4578484"/>
            <a:ext cx="6733873" cy="16294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64288" tIns="32144" rIns="64288" bIns="32144" rtlCol="0">
            <a:spAutoFit/>
          </a:bodyPr>
          <a:lstStyle/>
          <a:p>
            <a:pPr>
              <a:spcBef>
                <a:spcPts val="1266"/>
              </a:spcBef>
            </a:pPr>
            <a:r>
              <a:rPr lang="es-ES" sz="2000" dirty="0"/>
              <a:t>&lt;</a:t>
            </a:r>
            <a:r>
              <a:rPr lang="es-ES" sz="2000" dirty="0" err="1"/>
              <a:t>h:inputText</a:t>
            </a:r>
            <a:r>
              <a:rPr lang="es-ES" sz="2000" dirty="0"/>
              <a:t> id="sueldo" </a:t>
            </a:r>
            <a:r>
              <a:rPr lang="es-ES" sz="2000" dirty="0" err="1"/>
              <a:t>value</a:t>
            </a:r>
            <a:r>
              <a:rPr lang="es-ES" sz="2000" dirty="0"/>
              <a:t>="#{</a:t>
            </a:r>
            <a:r>
              <a:rPr lang="es-ES" sz="2000" dirty="0" err="1"/>
              <a:t>user.sueldo</a:t>
            </a:r>
            <a:r>
              <a:rPr lang="es-ES" sz="2000" dirty="0"/>
              <a:t>}"&gt;</a:t>
            </a:r>
          </a:p>
          <a:p>
            <a:pPr>
              <a:spcBef>
                <a:spcPts val="1266"/>
              </a:spcBef>
            </a:pPr>
            <a:r>
              <a:rPr lang="es-ES" sz="2000" dirty="0"/>
              <a:t>	&lt;</a:t>
            </a:r>
            <a:r>
              <a:rPr lang="es-ES" sz="2000" dirty="0" err="1"/>
              <a:t>f:validateDoubleRange</a:t>
            </a:r>
            <a:r>
              <a:rPr lang="es-ES" sz="2000" dirty="0"/>
              <a:t> </a:t>
            </a:r>
            <a:r>
              <a:rPr lang="es-ES" sz="2000" dirty="0" err="1"/>
              <a:t>minimum</a:t>
            </a:r>
            <a:r>
              <a:rPr lang="es-ES" sz="2000" dirty="0"/>
              <a:t>=“567.56" </a:t>
            </a:r>
            <a:r>
              <a:rPr lang="es-ES" sz="2000" dirty="0" err="1"/>
              <a:t>maximum</a:t>
            </a:r>
            <a:r>
              <a:rPr lang="es-ES" sz="2000" dirty="0"/>
              <a:t>=“5000.45" /&gt;</a:t>
            </a:r>
          </a:p>
          <a:p>
            <a:pPr>
              <a:spcBef>
                <a:spcPts val="1266"/>
              </a:spcBef>
            </a:pPr>
            <a:r>
              <a:rPr lang="es-ES" sz="2000" dirty="0"/>
              <a:t>&lt;/</a:t>
            </a:r>
            <a:r>
              <a:rPr lang="es-ES" sz="2000" dirty="0" err="1"/>
              <a:t>h:inputText</a:t>
            </a:r>
            <a:r>
              <a:rPr lang="es-ES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7669031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1"/>
          <p:cNvSpPr>
            <a:spLocks/>
          </p:cNvSpPr>
          <p:nvPr/>
        </p:nvSpPr>
        <p:spPr bwMode="auto">
          <a:xfrm>
            <a:off x="2234" y="3350"/>
            <a:ext cx="820415" cy="819299"/>
          </a:xfrm>
          <a:custGeom>
            <a:avLst/>
            <a:gdLst>
              <a:gd name="T0" fmla="*/ 583407 w 21600"/>
              <a:gd name="T1" fmla="*/ 582613 h 21600"/>
              <a:gd name="T2" fmla="*/ 583407 w 21600"/>
              <a:gd name="T3" fmla="*/ 582613 h 21600"/>
              <a:gd name="T4" fmla="*/ 583407 w 21600"/>
              <a:gd name="T5" fmla="*/ 582613 h 21600"/>
              <a:gd name="T6" fmla="*/ 583407 w 21600"/>
              <a:gd name="T7" fmla="*/ 58261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21600" y="11929"/>
                  <a:pt x="11935" y="21600"/>
                  <a:pt x="13" y="21600"/>
                </a:cubicBezTo>
                <a:cubicBezTo>
                  <a:pt x="8" y="21600"/>
                  <a:pt x="4" y="21600"/>
                  <a:pt x="0" y="21599"/>
                </a:cubicBezTo>
                <a:lnTo>
                  <a:pt x="13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EFDF9">
              <a:alpha val="32941"/>
            </a:srgbClr>
          </a:solidFill>
          <a:ln w="4515" cap="rnd" cmpd="sng">
            <a:solidFill>
              <a:srgbClr val="D1C29E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</a:pPr>
            <a:endParaRPr lang="es-ES" sz="2500">
              <a:solidFill>
                <a:srgbClr val="000000"/>
              </a:solidFill>
              <a:sym typeface="Helvetica Light" charset="0"/>
            </a:endParaRPr>
          </a:p>
        </p:txBody>
      </p:sp>
      <p:sp>
        <p:nvSpPr>
          <p:cNvPr id="43010" name="AutoShape 2"/>
          <p:cNvSpPr>
            <a:spLocks/>
          </p:cNvSpPr>
          <p:nvPr/>
        </p:nvSpPr>
        <p:spPr bwMode="auto">
          <a:xfrm>
            <a:off x="168550" y="20092"/>
            <a:ext cx="1702221" cy="170222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0799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799"/>
                </a:cubicBezTo>
                <a:cubicBezTo>
                  <a:pt x="21600" y="10799"/>
                  <a:pt x="21600" y="10800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10800" y="21600"/>
                  <a:pt x="10800" y="21600"/>
                  <a:pt x="10799" y="21600"/>
                </a:cubicBezTo>
                <a:lnTo>
                  <a:pt x="10799" y="21599"/>
                </a:lnTo>
                <a:cubicBezTo>
                  <a:pt x="4835" y="21599"/>
                  <a:pt x="0" y="16764"/>
                  <a:pt x="0" y="10799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833" cap="rnd" cmpd="sng">
            <a:solidFill>
              <a:srgbClr val="FFF9EC"/>
            </a:solidFill>
            <a:prstDash val="solid"/>
            <a:round/>
            <a:headEnd/>
            <a:tailEnd/>
          </a:ln>
          <a:effectLst>
            <a:outerShdw blurRad="25400" dist="25400" dir="5400000" algn="ctr" rotWithShape="0">
              <a:srgbClr val="AEA48D">
                <a:alpha val="84999"/>
              </a:srgbClr>
            </a:outerShdw>
          </a:effectLst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ES" sz="2500">
              <a:solidFill>
                <a:srgbClr val="000000"/>
              </a:solidFill>
              <a:sym typeface="Helvetica Light" charset="0"/>
            </a:endParaRPr>
          </a:p>
        </p:txBody>
      </p:sp>
      <p:sp>
        <p:nvSpPr>
          <p:cNvPr id="43011" name="AutoShape 3"/>
          <p:cNvSpPr>
            <a:spLocks/>
          </p:cNvSpPr>
          <p:nvPr/>
        </p:nvSpPr>
        <p:spPr bwMode="auto">
          <a:xfrm rot="2315674">
            <a:off x="181943" y="1054821"/>
            <a:ext cx="1126256" cy="11028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0799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799"/>
                </a:cubicBezTo>
                <a:cubicBezTo>
                  <a:pt x="21600" y="10800"/>
                  <a:pt x="21600" y="10800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lnTo>
                  <a:pt x="10800" y="21599"/>
                </a:lnTo>
                <a:cubicBezTo>
                  <a:pt x="4835" y="21599"/>
                  <a:pt x="0" y="16764"/>
                  <a:pt x="0" y="10800"/>
                </a:cubicBezTo>
                <a:cubicBezTo>
                  <a:pt x="0" y="10799"/>
                  <a:pt x="0" y="10799"/>
                  <a:pt x="0" y="10799"/>
                </a:cubicBezTo>
                <a:close/>
                <a:moveTo>
                  <a:pt x="2503" y="10799"/>
                </a:moveTo>
                <a:cubicBezTo>
                  <a:pt x="2503" y="15353"/>
                  <a:pt x="6217" y="19044"/>
                  <a:pt x="10799" y="19044"/>
                </a:cubicBezTo>
                <a:cubicBezTo>
                  <a:pt x="10799" y="19044"/>
                  <a:pt x="10799" y="19044"/>
                  <a:pt x="10799" y="19044"/>
                </a:cubicBezTo>
                <a:cubicBezTo>
                  <a:pt x="15382" y="19044"/>
                  <a:pt x="19096" y="15353"/>
                  <a:pt x="19096" y="10799"/>
                </a:cubicBezTo>
                <a:cubicBezTo>
                  <a:pt x="19096" y="6246"/>
                  <a:pt x="15382" y="2555"/>
                  <a:pt x="10799" y="2555"/>
                </a:cubicBezTo>
                <a:cubicBezTo>
                  <a:pt x="6217" y="2555"/>
                  <a:pt x="2503" y="6246"/>
                  <a:pt x="2503" y="10799"/>
                </a:cubicBezTo>
                <a:close/>
              </a:path>
            </a:pathLst>
          </a:custGeom>
          <a:gradFill rotWithShape="0">
            <a:gsLst>
              <a:gs pos="0">
                <a:srgbClr val="FFFDFA">
                  <a:alpha val="59999"/>
                </a:srgbClr>
              </a:gs>
              <a:gs pos="70000">
                <a:srgbClr val="FFFEFD">
                  <a:alpha val="67000"/>
                </a:srgbClr>
              </a:gs>
              <a:gs pos="100000">
                <a:srgbClr val="EED18D">
                  <a:alpha val="70000"/>
                </a:srgbClr>
              </a:gs>
            </a:gsLst>
            <a:path path="rect">
              <a:fillToRect l="-407500" t="-50000" r="507500" b="150000"/>
            </a:path>
          </a:gradFill>
          <a:ln w="10453" cap="rnd" cmpd="sng">
            <a:solidFill>
              <a:srgbClr val="C5B691"/>
            </a:solidFill>
            <a:prstDash val="solid"/>
            <a:round/>
            <a:headEnd/>
            <a:tailEnd/>
          </a:ln>
          <a:effectLst>
            <a:outerShdw blurRad="12700" dist="15000" dir="4500070" algn="ctr" rotWithShape="0">
              <a:srgbClr val="565041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ES" sz="2500">
              <a:solidFill>
                <a:srgbClr val="000000"/>
              </a:solidFill>
              <a:sym typeface="Helvetica Light" charset="0"/>
            </a:endParaRPr>
          </a:p>
        </p:txBody>
      </p:sp>
      <p:sp>
        <p:nvSpPr>
          <p:cNvPr id="27653" name="Rectangle 4"/>
          <p:cNvSpPr>
            <a:spLocks/>
          </p:cNvSpPr>
          <p:nvPr/>
        </p:nvSpPr>
        <p:spPr bwMode="auto">
          <a:xfrm>
            <a:off x="1012404" y="0"/>
            <a:ext cx="8131596" cy="68568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795" tIns="50795" rIns="50795" bIns="50795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</a:pPr>
            <a:endParaRPr lang="es-ES" sz="2500">
              <a:solidFill>
                <a:srgbClr val="000000"/>
              </a:solidFill>
              <a:sym typeface="Helvetica Light" charset="0"/>
            </a:endParaRPr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1014637" y="0"/>
            <a:ext cx="72553" cy="685688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38000" dir="10800000" algn="ctr" rotWithShape="0">
              <a:srgbClr val="706B60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50795" tIns="50795" rIns="50795" bIns="50795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ES" sz="2500">
              <a:solidFill>
                <a:srgbClr val="000000"/>
              </a:solidFill>
              <a:sym typeface="Helvetica Light" charset="0"/>
            </a:endParaRP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title"/>
          </p:nvPr>
        </p:nvSpPr>
        <p:spPr>
          <a:xfrm>
            <a:off x="1435447" y="274588"/>
            <a:ext cx="7497589" cy="1143000"/>
          </a:xfrm>
        </p:spPr>
        <p:txBody>
          <a:bodyPr lIns="88892" tIns="50795" rIns="88892" bIns="50795"/>
          <a:lstStyle/>
          <a:p>
            <a:pPr algn="l" defTabSz="914098" eaLnBrk="1">
              <a:defRPr/>
            </a:pPr>
            <a:r>
              <a:rPr lang="es-ES" sz="3500" dirty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Validadores</a:t>
            </a:r>
          </a:p>
        </p:txBody>
      </p:sp>
      <p:sp>
        <p:nvSpPr>
          <p:cNvPr id="27656" name="Rectangle 7"/>
          <p:cNvSpPr>
            <a:spLocks noGrp="1" noChangeArrowheads="1"/>
          </p:cNvSpPr>
          <p:nvPr>
            <p:ph idx="1"/>
          </p:nvPr>
        </p:nvSpPr>
        <p:spPr>
          <a:xfrm>
            <a:off x="1435447" y="1447727"/>
            <a:ext cx="7497589" cy="5077617"/>
          </a:xfrm>
        </p:spPr>
        <p:txBody>
          <a:bodyPr lIns="88892" tIns="50795" rIns="88892" bIns="50795" anchor="t">
            <a:normAutofit/>
          </a:bodyPr>
          <a:lstStyle/>
          <a:p>
            <a:pPr>
              <a:spcBef>
                <a:spcPts val="1266"/>
              </a:spcBef>
            </a:pPr>
            <a:r>
              <a:rPr lang="es-ES" sz="2200" dirty="0"/>
              <a:t>Validación no </a:t>
            </a:r>
            <a:r>
              <a:rPr lang="es-ES" sz="2200" dirty="0" err="1"/>
              <a:t>vacia</a:t>
            </a:r>
            <a:endParaRPr lang="es-ES" sz="2200" dirty="0"/>
          </a:p>
          <a:p>
            <a:pPr>
              <a:spcBef>
                <a:spcPts val="1266"/>
              </a:spcBef>
            </a:pPr>
            <a:endParaRPr lang="es-ES" sz="2200" dirty="0"/>
          </a:p>
          <a:p>
            <a:pPr>
              <a:spcBef>
                <a:spcPts val="1266"/>
              </a:spcBef>
            </a:pPr>
            <a:endParaRPr lang="es-ES" sz="2200" dirty="0"/>
          </a:p>
          <a:p>
            <a:pPr>
              <a:spcBef>
                <a:spcPts val="1266"/>
              </a:spcBef>
            </a:pPr>
            <a:endParaRPr lang="es-ES" sz="2200" dirty="0"/>
          </a:p>
          <a:p>
            <a:pPr>
              <a:spcBef>
                <a:spcPts val="1266"/>
              </a:spcBef>
            </a:pPr>
            <a:r>
              <a:rPr lang="es-ES" sz="2200" dirty="0"/>
              <a:t>Validación mediante una expresión regular</a:t>
            </a:r>
          </a:p>
        </p:txBody>
      </p:sp>
      <p:sp>
        <p:nvSpPr>
          <p:cNvPr id="10" name="5 CuadroTexto"/>
          <p:cNvSpPr txBox="1"/>
          <p:nvPr/>
        </p:nvSpPr>
        <p:spPr>
          <a:xfrm>
            <a:off x="1718927" y="1951087"/>
            <a:ext cx="6733873" cy="132167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64288" tIns="32144" rIns="64288" bIns="32144" rtlCol="0">
            <a:spAutoFit/>
          </a:bodyPr>
          <a:lstStyle/>
          <a:p>
            <a:pPr>
              <a:spcBef>
                <a:spcPts val="1266"/>
              </a:spcBef>
            </a:pPr>
            <a:r>
              <a:rPr lang="es-ES" sz="2000" dirty="0"/>
              <a:t>&lt;</a:t>
            </a:r>
            <a:r>
              <a:rPr lang="es-ES" sz="2000" dirty="0" err="1"/>
              <a:t>h:inputSecret</a:t>
            </a:r>
            <a:r>
              <a:rPr lang="es-ES" sz="2000" dirty="0"/>
              <a:t> id="</a:t>
            </a:r>
            <a:r>
              <a:rPr lang="es-ES" sz="2000" dirty="0" err="1"/>
              <a:t>password</a:t>
            </a:r>
            <a:r>
              <a:rPr lang="es-ES" sz="2000" dirty="0"/>
              <a:t>" </a:t>
            </a:r>
            <a:r>
              <a:rPr lang="es-ES" sz="2000" dirty="0" err="1"/>
              <a:t>value</a:t>
            </a:r>
            <a:r>
              <a:rPr lang="es-ES" sz="2000" dirty="0"/>
              <a:t>="#{</a:t>
            </a:r>
            <a:r>
              <a:rPr lang="es-ES" sz="2000" dirty="0" err="1"/>
              <a:t>user.password</a:t>
            </a:r>
            <a:r>
              <a:rPr lang="es-ES" sz="2000" dirty="0"/>
              <a:t>}"&gt;</a:t>
            </a:r>
          </a:p>
          <a:p>
            <a:pPr>
              <a:spcBef>
                <a:spcPts val="1266"/>
              </a:spcBef>
            </a:pPr>
            <a:r>
              <a:rPr lang="es-ES" sz="2000" dirty="0"/>
              <a:t>    &lt;</a:t>
            </a:r>
            <a:r>
              <a:rPr lang="es-ES" sz="2000" dirty="0" err="1"/>
              <a:t>f:validateRequired</a:t>
            </a:r>
            <a:r>
              <a:rPr lang="es-ES" sz="2000" dirty="0"/>
              <a:t> /&gt;	</a:t>
            </a:r>
          </a:p>
          <a:p>
            <a:pPr>
              <a:spcBef>
                <a:spcPts val="1266"/>
              </a:spcBef>
            </a:pPr>
            <a:r>
              <a:rPr lang="es-ES" sz="2000" dirty="0"/>
              <a:t>&lt;/</a:t>
            </a:r>
            <a:r>
              <a:rPr lang="es-ES" sz="2000" dirty="0" err="1"/>
              <a:t>h:inputSecret</a:t>
            </a:r>
            <a:r>
              <a:rPr lang="es-ES" sz="2000" dirty="0"/>
              <a:t>&gt;</a:t>
            </a:r>
          </a:p>
        </p:txBody>
      </p:sp>
      <p:sp>
        <p:nvSpPr>
          <p:cNvPr id="11" name="5 CuadroTexto"/>
          <p:cNvSpPr txBox="1"/>
          <p:nvPr/>
        </p:nvSpPr>
        <p:spPr>
          <a:xfrm>
            <a:off x="1749228" y="4238215"/>
            <a:ext cx="6733873" cy="132167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64288" tIns="32144" rIns="64288" bIns="32144" rtlCol="0">
            <a:spAutoFit/>
          </a:bodyPr>
          <a:lstStyle/>
          <a:p>
            <a:pPr>
              <a:spcBef>
                <a:spcPts val="1266"/>
              </a:spcBef>
            </a:pPr>
            <a:r>
              <a:rPr lang="es-ES" sz="2000" dirty="0"/>
              <a:t>&lt;</a:t>
            </a:r>
            <a:r>
              <a:rPr lang="es-ES" sz="2000" dirty="0" err="1"/>
              <a:t>h:inputSecret</a:t>
            </a:r>
            <a:r>
              <a:rPr lang="es-ES" sz="2000" dirty="0"/>
              <a:t> id="</a:t>
            </a:r>
            <a:r>
              <a:rPr lang="es-ES" sz="2000" dirty="0" err="1"/>
              <a:t>password</a:t>
            </a:r>
            <a:r>
              <a:rPr lang="es-ES" sz="2000" dirty="0"/>
              <a:t>" </a:t>
            </a:r>
            <a:r>
              <a:rPr lang="es-ES" sz="2000" dirty="0" err="1"/>
              <a:t>value</a:t>
            </a:r>
            <a:r>
              <a:rPr lang="es-ES" sz="2000" dirty="0"/>
              <a:t>="#{</a:t>
            </a:r>
            <a:r>
              <a:rPr lang="es-ES" sz="2000" dirty="0" err="1"/>
              <a:t>user.password</a:t>
            </a:r>
            <a:r>
              <a:rPr lang="es-ES" sz="2000" dirty="0"/>
              <a:t>}"&gt;</a:t>
            </a:r>
          </a:p>
          <a:p>
            <a:pPr>
              <a:spcBef>
                <a:spcPts val="1266"/>
              </a:spcBef>
            </a:pPr>
            <a:r>
              <a:rPr lang="es-ES" sz="2000" dirty="0"/>
              <a:t>  &lt;</a:t>
            </a:r>
            <a:r>
              <a:rPr lang="es-ES" sz="2000" dirty="0" err="1"/>
              <a:t>f:validateRegex</a:t>
            </a:r>
            <a:r>
              <a:rPr lang="es-ES" sz="2000" dirty="0"/>
              <a:t> </a:t>
            </a:r>
            <a:r>
              <a:rPr lang="es-ES" sz="2000" dirty="0" err="1"/>
              <a:t>pattern</a:t>
            </a:r>
            <a:r>
              <a:rPr lang="es-ES" sz="2000" dirty="0"/>
              <a:t>=“EXPRESION_REGULAR" /&gt;</a:t>
            </a:r>
          </a:p>
          <a:p>
            <a:pPr>
              <a:spcBef>
                <a:spcPts val="1266"/>
              </a:spcBef>
            </a:pPr>
            <a:r>
              <a:rPr lang="es-ES" sz="2000" dirty="0"/>
              <a:t>&lt;/</a:t>
            </a:r>
            <a:r>
              <a:rPr lang="es-ES" sz="2000" dirty="0" err="1"/>
              <a:t>h:inputSecret</a:t>
            </a:r>
            <a:r>
              <a:rPr lang="es-ES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9100553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1"/>
          <p:cNvSpPr>
            <a:spLocks/>
          </p:cNvSpPr>
          <p:nvPr/>
        </p:nvSpPr>
        <p:spPr bwMode="auto">
          <a:xfrm>
            <a:off x="2234" y="3350"/>
            <a:ext cx="820415" cy="819299"/>
          </a:xfrm>
          <a:custGeom>
            <a:avLst/>
            <a:gdLst>
              <a:gd name="T0" fmla="*/ 583407 w 21600"/>
              <a:gd name="T1" fmla="*/ 582613 h 21600"/>
              <a:gd name="T2" fmla="*/ 583407 w 21600"/>
              <a:gd name="T3" fmla="*/ 582613 h 21600"/>
              <a:gd name="T4" fmla="*/ 583407 w 21600"/>
              <a:gd name="T5" fmla="*/ 582613 h 21600"/>
              <a:gd name="T6" fmla="*/ 583407 w 21600"/>
              <a:gd name="T7" fmla="*/ 58261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21600" y="11929"/>
                  <a:pt x="11935" y="21600"/>
                  <a:pt x="13" y="21600"/>
                </a:cubicBezTo>
                <a:cubicBezTo>
                  <a:pt x="8" y="21600"/>
                  <a:pt x="4" y="21600"/>
                  <a:pt x="0" y="21599"/>
                </a:cubicBezTo>
                <a:lnTo>
                  <a:pt x="13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EFDF9">
              <a:alpha val="32941"/>
            </a:srgbClr>
          </a:solidFill>
          <a:ln w="4515" cap="rnd" cmpd="sng">
            <a:solidFill>
              <a:srgbClr val="D1C29E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</a:pPr>
            <a:endParaRPr lang="es-ES" sz="2500">
              <a:solidFill>
                <a:srgbClr val="000000"/>
              </a:solidFill>
              <a:sym typeface="Helvetica Light" charset="0"/>
            </a:endParaRPr>
          </a:p>
        </p:txBody>
      </p:sp>
      <p:sp>
        <p:nvSpPr>
          <p:cNvPr id="43010" name="AutoShape 2"/>
          <p:cNvSpPr>
            <a:spLocks/>
          </p:cNvSpPr>
          <p:nvPr/>
        </p:nvSpPr>
        <p:spPr bwMode="auto">
          <a:xfrm>
            <a:off x="168550" y="20092"/>
            <a:ext cx="1702221" cy="170222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0799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799"/>
                </a:cubicBezTo>
                <a:cubicBezTo>
                  <a:pt x="21600" y="10799"/>
                  <a:pt x="21600" y="10800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10800" y="21600"/>
                  <a:pt x="10800" y="21600"/>
                  <a:pt x="10799" y="21600"/>
                </a:cubicBezTo>
                <a:lnTo>
                  <a:pt x="10799" y="21599"/>
                </a:lnTo>
                <a:cubicBezTo>
                  <a:pt x="4835" y="21599"/>
                  <a:pt x="0" y="16764"/>
                  <a:pt x="0" y="10799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833" cap="rnd" cmpd="sng">
            <a:solidFill>
              <a:srgbClr val="FFF9EC"/>
            </a:solidFill>
            <a:prstDash val="solid"/>
            <a:round/>
            <a:headEnd/>
            <a:tailEnd/>
          </a:ln>
          <a:effectLst>
            <a:outerShdw blurRad="25400" dist="25400" dir="5400000" algn="ctr" rotWithShape="0">
              <a:srgbClr val="AEA48D">
                <a:alpha val="84999"/>
              </a:srgbClr>
            </a:outerShdw>
          </a:effectLst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ES" sz="2500">
              <a:solidFill>
                <a:srgbClr val="000000"/>
              </a:solidFill>
              <a:sym typeface="Helvetica Light" charset="0"/>
            </a:endParaRPr>
          </a:p>
        </p:txBody>
      </p:sp>
      <p:sp>
        <p:nvSpPr>
          <p:cNvPr id="43011" name="AutoShape 3"/>
          <p:cNvSpPr>
            <a:spLocks/>
          </p:cNvSpPr>
          <p:nvPr/>
        </p:nvSpPr>
        <p:spPr bwMode="auto">
          <a:xfrm rot="2315674">
            <a:off x="181943" y="1054821"/>
            <a:ext cx="1126256" cy="11028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0799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799"/>
                </a:cubicBezTo>
                <a:cubicBezTo>
                  <a:pt x="21600" y="10800"/>
                  <a:pt x="21600" y="10800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lnTo>
                  <a:pt x="10800" y="21599"/>
                </a:lnTo>
                <a:cubicBezTo>
                  <a:pt x="4835" y="21599"/>
                  <a:pt x="0" y="16764"/>
                  <a:pt x="0" y="10800"/>
                </a:cubicBezTo>
                <a:cubicBezTo>
                  <a:pt x="0" y="10799"/>
                  <a:pt x="0" y="10799"/>
                  <a:pt x="0" y="10799"/>
                </a:cubicBezTo>
                <a:close/>
                <a:moveTo>
                  <a:pt x="2503" y="10799"/>
                </a:moveTo>
                <a:cubicBezTo>
                  <a:pt x="2503" y="15353"/>
                  <a:pt x="6217" y="19044"/>
                  <a:pt x="10799" y="19044"/>
                </a:cubicBezTo>
                <a:cubicBezTo>
                  <a:pt x="10799" y="19044"/>
                  <a:pt x="10799" y="19044"/>
                  <a:pt x="10799" y="19044"/>
                </a:cubicBezTo>
                <a:cubicBezTo>
                  <a:pt x="15382" y="19044"/>
                  <a:pt x="19096" y="15353"/>
                  <a:pt x="19096" y="10799"/>
                </a:cubicBezTo>
                <a:cubicBezTo>
                  <a:pt x="19096" y="6246"/>
                  <a:pt x="15382" y="2555"/>
                  <a:pt x="10799" y="2555"/>
                </a:cubicBezTo>
                <a:cubicBezTo>
                  <a:pt x="6217" y="2555"/>
                  <a:pt x="2503" y="6246"/>
                  <a:pt x="2503" y="10799"/>
                </a:cubicBezTo>
                <a:close/>
              </a:path>
            </a:pathLst>
          </a:custGeom>
          <a:gradFill rotWithShape="0">
            <a:gsLst>
              <a:gs pos="0">
                <a:srgbClr val="FFFDFA">
                  <a:alpha val="59999"/>
                </a:srgbClr>
              </a:gs>
              <a:gs pos="70000">
                <a:srgbClr val="FFFEFD">
                  <a:alpha val="67000"/>
                </a:srgbClr>
              </a:gs>
              <a:gs pos="100000">
                <a:srgbClr val="EED18D">
                  <a:alpha val="70000"/>
                </a:srgbClr>
              </a:gs>
            </a:gsLst>
            <a:path path="rect">
              <a:fillToRect l="-407500" t="-50000" r="507500" b="150000"/>
            </a:path>
          </a:gradFill>
          <a:ln w="10453" cap="rnd" cmpd="sng">
            <a:solidFill>
              <a:srgbClr val="C5B691"/>
            </a:solidFill>
            <a:prstDash val="solid"/>
            <a:round/>
            <a:headEnd/>
            <a:tailEnd/>
          </a:ln>
          <a:effectLst>
            <a:outerShdw blurRad="12700" dist="15000" dir="4500070" algn="ctr" rotWithShape="0">
              <a:srgbClr val="565041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ES" sz="2500">
              <a:solidFill>
                <a:srgbClr val="000000"/>
              </a:solidFill>
              <a:sym typeface="Helvetica Light" charset="0"/>
            </a:endParaRPr>
          </a:p>
        </p:txBody>
      </p:sp>
      <p:sp>
        <p:nvSpPr>
          <p:cNvPr id="27653" name="Rectangle 4"/>
          <p:cNvSpPr>
            <a:spLocks/>
          </p:cNvSpPr>
          <p:nvPr/>
        </p:nvSpPr>
        <p:spPr bwMode="auto">
          <a:xfrm>
            <a:off x="1012404" y="0"/>
            <a:ext cx="8131596" cy="68568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795" tIns="50795" rIns="50795" bIns="50795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</a:pPr>
            <a:endParaRPr lang="es-ES" sz="2500">
              <a:solidFill>
                <a:srgbClr val="000000"/>
              </a:solidFill>
              <a:sym typeface="Helvetica Light" charset="0"/>
            </a:endParaRPr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1014637" y="0"/>
            <a:ext cx="72553" cy="685688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38000" dir="10800000" algn="ctr" rotWithShape="0">
              <a:srgbClr val="706B60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50795" tIns="50795" rIns="50795" bIns="50795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ES" sz="2500">
              <a:solidFill>
                <a:srgbClr val="000000"/>
              </a:solidFill>
              <a:sym typeface="Helvetica Light" charset="0"/>
            </a:endParaRP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title"/>
          </p:nvPr>
        </p:nvSpPr>
        <p:spPr>
          <a:xfrm>
            <a:off x="1435447" y="274588"/>
            <a:ext cx="7497589" cy="1143000"/>
          </a:xfrm>
        </p:spPr>
        <p:txBody>
          <a:bodyPr lIns="88892" tIns="50795" rIns="88892" bIns="50795"/>
          <a:lstStyle/>
          <a:p>
            <a:pPr algn="l" defTabSz="914098" eaLnBrk="1">
              <a:defRPr/>
            </a:pPr>
            <a:r>
              <a:rPr lang="es-ES" sz="3500" dirty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Etiqueta &lt;</a:t>
            </a:r>
            <a:r>
              <a:rPr lang="es-ES" sz="3500" dirty="0" err="1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h:message</a:t>
            </a:r>
            <a:r>
              <a:rPr lang="es-ES" sz="3500" dirty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&gt;</a:t>
            </a:r>
          </a:p>
        </p:txBody>
      </p:sp>
      <p:sp>
        <p:nvSpPr>
          <p:cNvPr id="27656" name="Rectangle 7"/>
          <p:cNvSpPr>
            <a:spLocks noGrp="1" noChangeArrowheads="1"/>
          </p:cNvSpPr>
          <p:nvPr>
            <p:ph idx="1"/>
          </p:nvPr>
        </p:nvSpPr>
        <p:spPr>
          <a:xfrm>
            <a:off x="1435447" y="1447727"/>
            <a:ext cx="7497589" cy="4799707"/>
          </a:xfrm>
        </p:spPr>
        <p:txBody>
          <a:bodyPr lIns="88892" tIns="50795" rIns="88892" bIns="50795" anchor="t"/>
          <a:lstStyle/>
          <a:p>
            <a:pPr>
              <a:spcBef>
                <a:spcPts val="1266"/>
              </a:spcBef>
            </a:pPr>
            <a:r>
              <a:rPr lang="es-ES" sz="2200" dirty="0"/>
              <a:t>La manera de mostrar mensajes que lanzan estos validadores es mediante las etiquetas </a:t>
            </a:r>
            <a:r>
              <a:rPr lang="es-ES" sz="2200" b="1" dirty="0"/>
              <a:t>&lt;</a:t>
            </a:r>
            <a:r>
              <a:rPr lang="es-ES" sz="2200" b="1" dirty="0" err="1"/>
              <a:t>h:message</a:t>
            </a:r>
            <a:r>
              <a:rPr lang="es-ES" sz="2200" b="1" dirty="0"/>
              <a:t>&gt; </a:t>
            </a:r>
            <a:r>
              <a:rPr lang="es-ES" sz="2200" dirty="0"/>
              <a:t>y </a:t>
            </a:r>
            <a:r>
              <a:rPr lang="es-ES" sz="2200" b="1" dirty="0"/>
              <a:t>&lt;</a:t>
            </a:r>
            <a:r>
              <a:rPr lang="es-ES" sz="2200" b="1" dirty="0" err="1"/>
              <a:t>h:messages</a:t>
            </a:r>
            <a:r>
              <a:rPr lang="es-ES" sz="2200" b="1" dirty="0"/>
              <a:t>&gt;</a:t>
            </a:r>
          </a:p>
          <a:p>
            <a:pPr>
              <a:spcBef>
                <a:spcPts val="1266"/>
              </a:spcBef>
            </a:pPr>
            <a:r>
              <a:rPr lang="es-ES" sz="2200" b="1" dirty="0"/>
              <a:t>&lt;</a:t>
            </a:r>
            <a:r>
              <a:rPr lang="es-ES" sz="2200" b="1" dirty="0" err="1"/>
              <a:t>h:message</a:t>
            </a:r>
            <a:r>
              <a:rPr lang="es-ES" sz="2200" b="1" dirty="0"/>
              <a:t>&gt; </a:t>
            </a:r>
            <a:r>
              <a:rPr lang="es-ES" sz="2200" dirty="0"/>
              <a:t>esta ligado a un componente mediante el atributo </a:t>
            </a:r>
            <a:r>
              <a:rPr lang="es-ES" sz="2200" b="1" dirty="0" err="1"/>
              <a:t>for</a:t>
            </a:r>
            <a:r>
              <a:rPr lang="es-ES" sz="2200" b="1" dirty="0"/>
              <a:t>, </a:t>
            </a:r>
            <a:r>
              <a:rPr lang="es-ES" sz="2200" dirty="0"/>
              <a:t>que contiene el Id del componente al que esta escuchando. </a:t>
            </a:r>
          </a:p>
          <a:p>
            <a:pPr>
              <a:spcBef>
                <a:spcPts val="1266"/>
              </a:spcBef>
            </a:pPr>
            <a:r>
              <a:rPr lang="es-ES" sz="2200" b="1" dirty="0"/>
              <a:t>&lt;</a:t>
            </a:r>
            <a:r>
              <a:rPr lang="es-ES" sz="2200" b="1" dirty="0" err="1"/>
              <a:t>h:messages</a:t>
            </a:r>
            <a:r>
              <a:rPr lang="es-ES" sz="2200" b="1" dirty="0"/>
              <a:t>&gt; </a:t>
            </a:r>
            <a:r>
              <a:rPr lang="es-ES" sz="2200" dirty="0"/>
              <a:t>es una etiqueta que contendrá todos los mensajes que han lanzado todos los componentes que hay en la página.</a:t>
            </a:r>
          </a:p>
        </p:txBody>
      </p:sp>
    </p:spTree>
    <p:extLst>
      <p:ext uri="{BB962C8B-B14F-4D97-AF65-F5344CB8AC3E}">
        <p14:creationId xmlns:p14="http://schemas.microsoft.com/office/powerpoint/2010/main" val="275116317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1"/>
          <p:cNvSpPr>
            <a:spLocks/>
          </p:cNvSpPr>
          <p:nvPr/>
        </p:nvSpPr>
        <p:spPr bwMode="auto">
          <a:xfrm>
            <a:off x="2234" y="3350"/>
            <a:ext cx="820415" cy="819299"/>
          </a:xfrm>
          <a:custGeom>
            <a:avLst/>
            <a:gdLst>
              <a:gd name="T0" fmla="*/ 583407 w 21600"/>
              <a:gd name="T1" fmla="*/ 582613 h 21600"/>
              <a:gd name="T2" fmla="*/ 583407 w 21600"/>
              <a:gd name="T3" fmla="*/ 582613 h 21600"/>
              <a:gd name="T4" fmla="*/ 583407 w 21600"/>
              <a:gd name="T5" fmla="*/ 582613 h 21600"/>
              <a:gd name="T6" fmla="*/ 583407 w 21600"/>
              <a:gd name="T7" fmla="*/ 58261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21600" y="11929"/>
                  <a:pt x="11935" y="21600"/>
                  <a:pt x="13" y="21600"/>
                </a:cubicBezTo>
                <a:cubicBezTo>
                  <a:pt x="8" y="21600"/>
                  <a:pt x="4" y="21600"/>
                  <a:pt x="0" y="21599"/>
                </a:cubicBezTo>
                <a:lnTo>
                  <a:pt x="13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EFDF9">
              <a:alpha val="32941"/>
            </a:srgbClr>
          </a:solidFill>
          <a:ln w="4515" cap="rnd" cmpd="sng">
            <a:solidFill>
              <a:srgbClr val="D1C29E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</a:pPr>
            <a:endParaRPr lang="es-ES" sz="2500">
              <a:solidFill>
                <a:srgbClr val="000000"/>
              </a:solidFill>
              <a:sym typeface="Helvetica Light" charset="0"/>
            </a:endParaRPr>
          </a:p>
        </p:txBody>
      </p:sp>
      <p:sp>
        <p:nvSpPr>
          <p:cNvPr id="43010" name="AutoShape 2"/>
          <p:cNvSpPr>
            <a:spLocks/>
          </p:cNvSpPr>
          <p:nvPr/>
        </p:nvSpPr>
        <p:spPr bwMode="auto">
          <a:xfrm>
            <a:off x="168550" y="20092"/>
            <a:ext cx="1702221" cy="170222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0799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799"/>
                </a:cubicBezTo>
                <a:cubicBezTo>
                  <a:pt x="21600" y="10799"/>
                  <a:pt x="21600" y="10800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10800" y="21600"/>
                  <a:pt x="10800" y="21600"/>
                  <a:pt x="10799" y="21600"/>
                </a:cubicBezTo>
                <a:lnTo>
                  <a:pt x="10799" y="21599"/>
                </a:lnTo>
                <a:cubicBezTo>
                  <a:pt x="4835" y="21599"/>
                  <a:pt x="0" y="16764"/>
                  <a:pt x="0" y="10799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833" cap="rnd" cmpd="sng">
            <a:solidFill>
              <a:srgbClr val="FFF9EC"/>
            </a:solidFill>
            <a:prstDash val="solid"/>
            <a:round/>
            <a:headEnd/>
            <a:tailEnd/>
          </a:ln>
          <a:effectLst>
            <a:outerShdw blurRad="25400" dist="25400" dir="5400000" algn="ctr" rotWithShape="0">
              <a:srgbClr val="AEA48D">
                <a:alpha val="84999"/>
              </a:srgbClr>
            </a:outerShdw>
          </a:effectLst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ES" sz="2500">
              <a:solidFill>
                <a:srgbClr val="000000"/>
              </a:solidFill>
              <a:sym typeface="Helvetica Light" charset="0"/>
            </a:endParaRPr>
          </a:p>
        </p:txBody>
      </p:sp>
      <p:sp>
        <p:nvSpPr>
          <p:cNvPr id="43011" name="AutoShape 3"/>
          <p:cNvSpPr>
            <a:spLocks/>
          </p:cNvSpPr>
          <p:nvPr/>
        </p:nvSpPr>
        <p:spPr bwMode="auto">
          <a:xfrm rot="2315674">
            <a:off x="181943" y="1054821"/>
            <a:ext cx="1126256" cy="11028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0799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799"/>
                </a:cubicBezTo>
                <a:cubicBezTo>
                  <a:pt x="21600" y="10800"/>
                  <a:pt x="21600" y="10800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lnTo>
                  <a:pt x="10800" y="21599"/>
                </a:lnTo>
                <a:cubicBezTo>
                  <a:pt x="4835" y="21599"/>
                  <a:pt x="0" y="16764"/>
                  <a:pt x="0" y="10800"/>
                </a:cubicBezTo>
                <a:cubicBezTo>
                  <a:pt x="0" y="10799"/>
                  <a:pt x="0" y="10799"/>
                  <a:pt x="0" y="10799"/>
                </a:cubicBezTo>
                <a:close/>
                <a:moveTo>
                  <a:pt x="2503" y="10799"/>
                </a:moveTo>
                <a:cubicBezTo>
                  <a:pt x="2503" y="15353"/>
                  <a:pt x="6217" y="19044"/>
                  <a:pt x="10799" y="19044"/>
                </a:cubicBezTo>
                <a:cubicBezTo>
                  <a:pt x="10799" y="19044"/>
                  <a:pt x="10799" y="19044"/>
                  <a:pt x="10799" y="19044"/>
                </a:cubicBezTo>
                <a:cubicBezTo>
                  <a:pt x="15382" y="19044"/>
                  <a:pt x="19096" y="15353"/>
                  <a:pt x="19096" y="10799"/>
                </a:cubicBezTo>
                <a:cubicBezTo>
                  <a:pt x="19096" y="6246"/>
                  <a:pt x="15382" y="2555"/>
                  <a:pt x="10799" y="2555"/>
                </a:cubicBezTo>
                <a:cubicBezTo>
                  <a:pt x="6217" y="2555"/>
                  <a:pt x="2503" y="6246"/>
                  <a:pt x="2503" y="10799"/>
                </a:cubicBezTo>
                <a:close/>
              </a:path>
            </a:pathLst>
          </a:custGeom>
          <a:gradFill rotWithShape="0">
            <a:gsLst>
              <a:gs pos="0">
                <a:srgbClr val="FFFDFA">
                  <a:alpha val="59999"/>
                </a:srgbClr>
              </a:gs>
              <a:gs pos="70000">
                <a:srgbClr val="FFFEFD">
                  <a:alpha val="67000"/>
                </a:srgbClr>
              </a:gs>
              <a:gs pos="100000">
                <a:srgbClr val="EED18D">
                  <a:alpha val="70000"/>
                </a:srgbClr>
              </a:gs>
            </a:gsLst>
            <a:path path="rect">
              <a:fillToRect l="-407500" t="-50000" r="507500" b="150000"/>
            </a:path>
          </a:gradFill>
          <a:ln w="10453" cap="rnd" cmpd="sng">
            <a:solidFill>
              <a:srgbClr val="C5B691"/>
            </a:solidFill>
            <a:prstDash val="solid"/>
            <a:round/>
            <a:headEnd/>
            <a:tailEnd/>
          </a:ln>
          <a:effectLst>
            <a:outerShdw blurRad="12700" dist="15000" dir="4500070" algn="ctr" rotWithShape="0">
              <a:srgbClr val="565041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ES" sz="2500">
              <a:solidFill>
                <a:srgbClr val="000000"/>
              </a:solidFill>
              <a:sym typeface="Helvetica Light" charset="0"/>
            </a:endParaRPr>
          </a:p>
        </p:txBody>
      </p:sp>
      <p:sp>
        <p:nvSpPr>
          <p:cNvPr id="27653" name="Rectangle 4"/>
          <p:cNvSpPr>
            <a:spLocks/>
          </p:cNvSpPr>
          <p:nvPr/>
        </p:nvSpPr>
        <p:spPr bwMode="auto">
          <a:xfrm>
            <a:off x="1012404" y="0"/>
            <a:ext cx="8131596" cy="68568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795" tIns="50795" rIns="50795" bIns="50795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</a:pPr>
            <a:endParaRPr lang="es-ES" sz="2500">
              <a:solidFill>
                <a:srgbClr val="000000"/>
              </a:solidFill>
              <a:sym typeface="Helvetica Light" charset="0"/>
            </a:endParaRPr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1014637" y="0"/>
            <a:ext cx="72553" cy="685688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38000" dir="10800000" algn="ctr" rotWithShape="0">
              <a:srgbClr val="706B60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lIns="50795" tIns="50795" rIns="50795" bIns="50795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ES" sz="2500">
              <a:solidFill>
                <a:srgbClr val="000000"/>
              </a:solidFill>
              <a:sym typeface="Helvetica Light" charset="0"/>
            </a:endParaRP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title"/>
          </p:nvPr>
        </p:nvSpPr>
        <p:spPr>
          <a:xfrm>
            <a:off x="1435447" y="274588"/>
            <a:ext cx="7497589" cy="1143000"/>
          </a:xfrm>
        </p:spPr>
        <p:txBody>
          <a:bodyPr lIns="88892" tIns="50795" rIns="88892" bIns="50795"/>
          <a:lstStyle/>
          <a:p>
            <a:pPr algn="l" defTabSz="914098" eaLnBrk="1">
              <a:defRPr/>
            </a:pPr>
            <a:r>
              <a:rPr lang="es-ES" sz="3500" dirty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Etiqueta &lt;</a:t>
            </a:r>
            <a:r>
              <a:rPr lang="es-ES" sz="3500" dirty="0" err="1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h:message</a:t>
            </a:r>
            <a:r>
              <a:rPr lang="es-ES" sz="3500" dirty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&gt;</a:t>
            </a:r>
          </a:p>
        </p:txBody>
      </p:sp>
      <p:sp>
        <p:nvSpPr>
          <p:cNvPr id="27656" name="Rectangle 7"/>
          <p:cNvSpPr>
            <a:spLocks noGrp="1" noChangeArrowheads="1"/>
          </p:cNvSpPr>
          <p:nvPr>
            <p:ph idx="1"/>
          </p:nvPr>
        </p:nvSpPr>
        <p:spPr>
          <a:xfrm>
            <a:off x="1435447" y="1447727"/>
            <a:ext cx="7497589" cy="4799707"/>
          </a:xfrm>
        </p:spPr>
        <p:txBody>
          <a:bodyPr lIns="88892" tIns="50795" rIns="88892" bIns="50795" anchor="t"/>
          <a:lstStyle/>
          <a:p>
            <a:pPr>
              <a:spcBef>
                <a:spcPts val="1266"/>
              </a:spcBef>
            </a:pPr>
            <a:r>
              <a:rPr lang="es-ES" sz="2200" dirty="0"/>
              <a:t>También podremos recoger mensajes lanzados desde </a:t>
            </a:r>
            <a:r>
              <a:rPr lang="es-ES" sz="2200" dirty="0" err="1"/>
              <a:t>algun</a:t>
            </a:r>
            <a:r>
              <a:rPr lang="es-ES" sz="2200" dirty="0"/>
              <a:t> </a:t>
            </a:r>
            <a:r>
              <a:rPr lang="es-ES" sz="2200" dirty="0" err="1"/>
              <a:t>ManagedBean</a:t>
            </a:r>
            <a:r>
              <a:rPr lang="es-ES" sz="2200" dirty="0"/>
              <a:t> mediante el </a:t>
            </a:r>
            <a:r>
              <a:rPr lang="es-ES" sz="2200" dirty="0" err="1"/>
              <a:t>FaceContext</a:t>
            </a:r>
            <a:r>
              <a:rPr lang="es-ES" sz="22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>
              <a:spcBef>
                <a:spcPts val="1266"/>
              </a:spcBef>
            </a:pPr>
            <a:endParaRPr lang="en-US" sz="2200" dirty="0"/>
          </a:p>
          <a:p>
            <a:pPr>
              <a:spcBef>
                <a:spcPts val="1266"/>
              </a:spcBef>
            </a:pPr>
            <a:r>
              <a:rPr lang="en-US" sz="2200" dirty="0" err="1"/>
              <a:t>Es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excepcion</a:t>
            </a:r>
            <a:r>
              <a:rPr lang="en-US" sz="2200" dirty="0"/>
              <a:t> generic, </a:t>
            </a:r>
            <a:r>
              <a:rPr lang="en-US" sz="2200" dirty="0" err="1"/>
              <a:t>por</a:t>
            </a:r>
            <a:r>
              <a:rPr lang="en-US" sz="2200" dirty="0"/>
              <a:t> lo </a:t>
            </a:r>
            <a:r>
              <a:rPr lang="en-US" sz="2200" dirty="0" err="1"/>
              <a:t>tanto</a:t>
            </a:r>
            <a:r>
              <a:rPr lang="en-US" sz="2200" dirty="0"/>
              <a:t> </a:t>
            </a:r>
            <a:r>
              <a:rPr lang="en-US" sz="2200" dirty="0" err="1"/>
              <a:t>puede</a:t>
            </a:r>
            <a:r>
              <a:rPr lang="en-US" sz="2200" dirty="0"/>
              <a:t> </a:t>
            </a:r>
            <a:r>
              <a:rPr lang="en-US" sz="2200" dirty="0" err="1"/>
              <a:t>ser</a:t>
            </a:r>
            <a:r>
              <a:rPr lang="en-US" sz="2200" dirty="0"/>
              <a:t> </a:t>
            </a:r>
            <a:r>
              <a:rPr lang="en-US" sz="2200" dirty="0" err="1"/>
              <a:t>recogida</a:t>
            </a:r>
            <a:r>
              <a:rPr lang="en-US" sz="2200" dirty="0"/>
              <a:t> en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etiqueta</a:t>
            </a:r>
            <a:r>
              <a:rPr lang="en-US" sz="2200" dirty="0"/>
              <a:t> &lt;</a:t>
            </a:r>
            <a:r>
              <a:rPr lang="en-US" sz="2200" dirty="0" err="1"/>
              <a:t>h:messages</a:t>
            </a:r>
            <a:r>
              <a:rPr lang="en-US" sz="2200" dirty="0"/>
              <a:t>&gt;</a:t>
            </a:r>
            <a:endParaRPr lang="es-ES" sz="2200" dirty="0"/>
          </a:p>
        </p:txBody>
      </p:sp>
      <p:sp>
        <p:nvSpPr>
          <p:cNvPr id="9" name="5 CuadroTexto"/>
          <p:cNvSpPr txBox="1"/>
          <p:nvPr/>
        </p:nvSpPr>
        <p:spPr>
          <a:xfrm>
            <a:off x="1711265" y="2378436"/>
            <a:ext cx="6733873" cy="68046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64288" tIns="32144" rIns="64288" bIns="32144" rtlCol="0">
            <a:spAutoFit/>
          </a:bodyPr>
          <a:lstStyle/>
          <a:p>
            <a:r>
              <a:rPr lang="es-ES" sz="2000" dirty="0" err="1"/>
              <a:t>FacesContext.</a:t>
            </a:r>
            <a:r>
              <a:rPr lang="es-ES" sz="2000" i="1" dirty="0" err="1"/>
              <a:t>getCurrentInstance</a:t>
            </a:r>
            <a:r>
              <a:rPr lang="es-ES" sz="2000" i="1" dirty="0"/>
              <a:t>().</a:t>
            </a:r>
            <a:r>
              <a:rPr lang="es-ES" sz="2000" i="1" dirty="0" err="1"/>
              <a:t>addMessage</a:t>
            </a:r>
            <a:r>
              <a:rPr lang="es-ES" sz="2000" i="1" dirty="0"/>
              <a:t>(</a:t>
            </a:r>
            <a:r>
              <a:rPr lang="es-ES" sz="2000" i="1" dirty="0" err="1"/>
              <a:t>null</a:t>
            </a:r>
            <a:r>
              <a:rPr lang="es-ES" sz="2000" i="1" dirty="0"/>
              <a:t>,</a:t>
            </a:r>
            <a:r>
              <a:rPr lang="en-US" sz="2000" dirty="0"/>
              <a:t>new </a:t>
            </a:r>
            <a:r>
              <a:rPr lang="en-US" sz="2000" dirty="0" err="1"/>
              <a:t>FacesMessage</a:t>
            </a:r>
            <a:r>
              <a:rPr lang="en-US" sz="2000" dirty="0"/>
              <a:t>(“</a:t>
            </a:r>
            <a:r>
              <a:rPr lang="en-US" sz="2000" dirty="0" err="1"/>
              <a:t>Mensaje</a:t>
            </a:r>
            <a:r>
              <a:rPr lang="en-US" sz="2000" dirty="0"/>
              <a:t> </a:t>
            </a:r>
            <a:r>
              <a:rPr lang="en-US" sz="2000" dirty="0" err="1"/>
              <a:t>desde</a:t>
            </a:r>
            <a:r>
              <a:rPr lang="en-US" sz="2000" dirty="0"/>
              <a:t> </a:t>
            </a:r>
            <a:r>
              <a:rPr lang="en-US" sz="2000" dirty="0" err="1"/>
              <a:t>MBean</a:t>
            </a:r>
            <a:r>
              <a:rPr lang="en-US" sz="2000" dirty="0"/>
              <a:t>"));</a:t>
            </a:r>
          </a:p>
        </p:txBody>
      </p:sp>
    </p:spTree>
    <p:extLst>
      <p:ext uri="{BB962C8B-B14F-4D97-AF65-F5344CB8AC3E}">
        <p14:creationId xmlns:p14="http://schemas.microsoft.com/office/powerpoint/2010/main" val="7807727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Conversores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Un conversor se utiliza para obligar a que la entrada de un dato, se realice en un formato predefinido, de no cumplirse dicha premisa, se lanzará un error de conversión.</a:t>
            </a:r>
          </a:p>
          <a:p>
            <a:r>
              <a:rPr lang="es-ES" dirty="0"/>
              <a:t>Convierten el </a:t>
            </a:r>
            <a:r>
              <a:rPr lang="es-ES" dirty="0" err="1"/>
              <a:t>String</a:t>
            </a:r>
            <a:r>
              <a:rPr lang="es-ES" dirty="0"/>
              <a:t> que introduce el usuario en un objeto java, y viceversa.</a:t>
            </a:r>
          </a:p>
          <a:p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41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Conversores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Se pueden aplicar convertidores a las siguientes etiquetas</a:t>
            </a:r>
          </a:p>
          <a:p>
            <a:pPr lvl="1"/>
            <a:r>
              <a:rPr lang="es-ES" dirty="0"/>
              <a:t>&lt;</a:t>
            </a:r>
            <a:r>
              <a:rPr lang="es-ES" dirty="0" err="1"/>
              <a:t>h:outputText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&lt;</a:t>
            </a:r>
            <a:r>
              <a:rPr lang="es-ES" dirty="0" err="1"/>
              <a:t>h:outputFormat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&lt;</a:t>
            </a:r>
            <a:r>
              <a:rPr lang="es-ES" dirty="0" err="1"/>
              <a:t>h:outputLink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&lt;</a:t>
            </a:r>
            <a:r>
              <a:rPr lang="es-ES" dirty="0" err="1"/>
              <a:t>h:outputLabel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&lt;</a:t>
            </a:r>
            <a:r>
              <a:rPr lang="es-ES" dirty="0" err="1"/>
              <a:t>h:inputText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&lt;</a:t>
            </a:r>
            <a:r>
              <a:rPr lang="es-ES" dirty="0" err="1"/>
              <a:t>h:inputTextarea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&lt;</a:t>
            </a:r>
            <a:r>
              <a:rPr lang="es-ES" dirty="0" err="1"/>
              <a:t>h:inputHidden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&lt;</a:t>
            </a:r>
            <a:r>
              <a:rPr lang="es-ES" dirty="0" err="1"/>
              <a:t>h:inputSecret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&lt;</a:t>
            </a:r>
            <a:r>
              <a:rPr lang="es-ES" dirty="0" err="1"/>
              <a:t>h:selectBooleanCheckbox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&lt;</a:t>
            </a:r>
            <a:r>
              <a:rPr lang="es-ES" dirty="0" err="1"/>
              <a:t>h:selectManyListbox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&lt;</a:t>
            </a:r>
            <a:r>
              <a:rPr lang="es-ES" dirty="0" err="1"/>
              <a:t>h:selectMaynyMenu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&lt;</a:t>
            </a:r>
            <a:r>
              <a:rPr lang="es-ES" dirty="0" err="1"/>
              <a:t>h:selectOneRadio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&lt;</a:t>
            </a:r>
            <a:r>
              <a:rPr lang="es-ES" dirty="0" err="1"/>
              <a:t>h:selectOneListbox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&lt;</a:t>
            </a:r>
            <a:r>
              <a:rPr lang="es-ES" dirty="0" err="1"/>
              <a:t>h:selectOneMenu</a:t>
            </a:r>
            <a:r>
              <a:rPr lang="es-ES" dirty="0"/>
              <a:t>&gt;</a:t>
            </a:r>
          </a:p>
          <a:p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68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Conversores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Se pueden asociar los conversores a los campos de las siguientes maneras</a:t>
            </a:r>
          </a:p>
          <a:p>
            <a:pPr lvl="1"/>
            <a:r>
              <a:rPr lang="es-ES" dirty="0"/>
              <a:t>Con la propiedad </a:t>
            </a:r>
            <a:r>
              <a:rPr lang="es-ES" dirty="0" err="1"/>
              <a:t>converter</a:t>
            </a:r>
            <a:r>
              <a:rPr lang="es-ES" dirty="0"/>
              <a:t> de las etiquetas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/>
              <a:t>Añadir la etiqueta </a:t>
            </a:r>
            <a:r>
              <a:rPr lang="es-ES" dirty="0" err="1"/>
              <a:t>converter</a:t>
            </a:r>
            <a:endParaRPr lang="es-ES" dirty="0"/>
          </a:p>
          <a:p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281009" y="3002352"/>
            <a:ext cx="6733873" cy="32460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64288" tIns="32144" rIns="64288" bIns="32144" rtlCol="0">
            <a:spAutoFit/>
          </a:bodyPr>
          <a:lstStyle/>
          <a:p>
            <a:pPr defTabSz="41073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7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&lt;</a:t>
            </a:r>
            <a:r>
              <a:rPr lang="es-ES" altLang="es-ES" sz="1700" dirty="0" err="1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h:outputText</a:t>
            </a:r>
            <a:r>
              <a:rPr lang="es-ES" altLang="es-ES" sz="17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 </a:t>
            </a:r>
            <a:r>
              <a:rPr lang="es-ES" altLang="es-ES" sz="1700" dirty="0" err="1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value</a:t>
            </a:r>
            <a:r>
              <a:rPr lang="es-ES" altLang="es-ES" sz="17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="#{</a:t>
            </a:r>
            <a:r>
              <a:rPr lang="es-ES" altLang="es-ES" sz="1700" dirty="0" err="1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myBean.date</a:t>
            </a:r>
            <a:r>
              <a:rPr lang="es-ES" altLang="es-ES" sz="17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}" </a:t>
            </a:r>
            <a:r>
              <a:rPr lang="es-ES" altLang="es-ES" sz="1700" dirty="0" err="1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converter</a:t>
            </a:r>
            <a:r>
              <a:rPr lang="es-ES" altLang="es-ES" sz="17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="</a:t>
            </a:r>
            <a:r>
              <a:rPr lang="es-ES" altLang="es-ES" sz="1700" dirty="0" err="1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myConverter</a:t>
            </a:r>
            <a:r>
              <a:rPr lang="es-ES" altLang="es-ES" sz="17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"&gt;</a:t>
            </a:r>
            <a:endParaRPr lang="en-US" sz="1700" dirty="0">
              <a:solidFill>
                <a:srgbClr val="000000"/>
              </a:solidFill>
              <a:latin typeface="Helvetica Light" charset="0"/>
              <a:sym typeface="Helvetica Light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281009" y="4268898"/>
            <a:ext cx="6733873" cy="84398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64288" tIns="32144" rIns="64288" bIns="32144" rtlCol="0">
            <a:spAutoFit/>
          </a:bodyPr>
          <a:lstStyle/>
          <a:p>
            <a:pPr defTabSz="41073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ES" sz="17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&lt;</a:t>
            </a:r>
            <a:r>
              <a:rPr lang="en-US" altLang="es-ES" sz="1700" dirty="0" err="1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h:outputText</a:t>
            </a:r>
            <a:r>
              <a:rPr lang="en-US" altLang="es-ES" sz="17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 value="#{</a:t>
            </a:r>
            <a:r>
              <a:rPr lang="en-US" altLang="es-ES" sz="1700" dirty="0" err="1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myBean.date</a:t>
            </a:r>
            <a:r>
              <a:rPr lang="en-US" altLang="es-ES" sz="17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}"&gt;</a:t>
            </a:r>
          </a:p>
          <a:p>
            <a:pPr defTabSz="41073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ES" sz="17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	&lt;</a:t>
            </a:r>
            <a:r>
              <a:rPr lang="en-US" altLang="es-ES" sz="1700" dirty="0" err="1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f:converter</a:t>
            </a:r>
            <a:r>
              <a:rPr lang="en-US" altLang="es-ES" sz="17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 </a:t>
            </a:r>
            <a:r>
              <a:rPr lang="en-US" altLang="es-ES" sz="1700" dirty="0" err="1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converterId</a:t>
            </a:r>
            <a:r>
              <a:rPr lang="en-US" altLang="es-ES" sz="17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="</a:t>
            </a:r>
            <a:r>
              <a:rPr lang="en-US" altLang="es-ES" sz="1700" dirty="0" err="1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myConverter</a:t>
            </a:r>
            <a:r>
              <a:rPr lang="en-US" altLang="es-ES" sz="17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"/&gt;</a:t>
            </a:r>
          </a:p>
          <a:p>
            <a:pPr defTabSz="41073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ES" sz="17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&lt;/ h: </a:t>
            </a:r>
            <a:r>
              <a:rPr lang="en-US" altLang="es-ES" sz="1700" dirty="0" err="1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outputText</a:t>
            </a:r>
            <a:r>
              <a:rPr lang="en-US" altLang="es-ES" sz="17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&gt;</a:t>
            </a:r>
            <a:endParaRPr lang="en-US" sz="1700" dirty="0">
              <a:solidFill>
                <a:srgbClr val="000000"/>
              </a:solidFill>
              <a:latin typeface="Helvetica Light" charset="0"/>
              <a:sym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127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Conversores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Además se puede añadir un mensaje personalizado en caso de no cumplir la conversión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Existen dos conversores predefinidos</a:t>
            </a:r>
          </a:p>
          <a:p>
            <a:pPr lvl="1"/>
            <a:r>
              <a:rPr lang="es-ES" b="1" dirty="0" err="1"/>
              <a:t>ConvertDateTime</a:t>
            </a:r>
            <a:endParaRPr lang="es-ES" b="1" dirty="0"/>
          </a:p>
          <a:p>
            <a:pPr lvl="1"/>
            <a:r>
              <a:rPr lang="es-ES" b="1" dirty="0" err="1"/>
              <a:t>ConvertNumber</a:t>
            </a:r>
            <a:endParaRPr lang="es-ES" b="1" dirty="0"/>
          </a:p>
          <a:p>
            <a:pPr lvl="1"/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205063" y="2636912"/>
            <a:ext cx="6733873" cy="110366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64288" tIns="32144" rIns="64288" bIns="32144" rtlCol="0">
            <a:spAutoFit/>
          </a:bodyPr>
          <a:lstStyle/>
          <a:p>
            <a:pPr defTabSz="41073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ES" sz="17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&lt;</a:t>
            </a:r>
            <a:r>
              <a:rPr lang="en-US" altLang="es-ES" sz="1700" dirty="0" err="1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h:inputText</a:t>
            </a:r>
            <a:r>
              <a:rPr lang="en-US" altLang="es-ES" sz="17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 id="quantity" value="#{</a:t>
            </a:r>
            <a:r>
              <a:rPr lang="en-US" altLang="es-ES" sz="1700" dirty="0" err="1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item.quantity</a:t>
            </a:r>
            <a:r>
              <a:rPr lang="en-US" altLang="es-ES" sz="17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}" </a:t>
            </a:r>
          </a:p>
          <a:p>
            <a:pPr defTabSz="41073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ES" sz="17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		</a:t>
            </a:r>
            <a:r>
              <a:rPr lang="en-US" altLang="es-ES" sz="1700" dirty="0" err="1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converterMessage</a:t>
            </a:r>
            <a:r>
              <a:rPr lang="en-US" altLang="es-ES" sz="17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="Un </a:t>
            </a:r>
            <a:r>
              <a:rPr lang="en-US" altLang="es-ES" sz="1700" dirty="0" err="1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entero</a:t>
            </a:r>
            <a:r>
              <a:rPr lang="en-US" altLang="es-ES" sz="17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 </a:t>
            </a:r>
            <a:r>
              <a:rPr lang="en-US" altLang="es-ES" sz="1700" dirty="0" err="1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por</a:t>
            </a:r>
            <a:r>
              <a:rPr lang="en-US" altLang="es-ES" sz="17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 favor!"&gt; 	&lt;</a:t>
            </a:r>
            <a:r>
              <a:rPr lang="en-US" altLang="es-ES" sz="1700" dirty="0" err="1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f:convertNumber</a:t>
            </a:r>
            <a:r>
              <a:rPr lang="en-US" altLang="es-ES" sz="17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 type="number" </a:t>
            </a:r>
            <a:r>
              <a:rPr lang="en-US" altLang="es-ES" sz="1700" dirty="0" err="1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integerOnly</a:t>
            </a:r>
            <a:r>
              <a:rPr lang="en-US" altLang="es-ES" sz="17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=“true"/&gt;</a:t>
            </a:r>
          </a:p>
          <a:p>
            <a:pPr defTabSz="41073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ES" sz="17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&lt;/</a:t>
            </a:r>
            <a:r>
              <a:rPr lang="en-US" altLang="es-ES" sz="1700" dirty="0" err="1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h:inputText</a:t>
            </a:r>
            <a:r>
              <a:rPr lang="en-US" altLang="es-ES" sz="17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&gt;</a:t>
            </a:r>
            <a:endParaRPr lang="en-US" sz="1700" dirty="0">
              <a:solidFill>
                <a:srgbClr val="000000"/>
              </a:solidFill>
              <a:latin typeface="Helvetica Light" charset="0"/>
              <a:sym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58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Conversores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ConvertDateTime</a:t>
            </a:r>
            <a:endParaRPr lang="es-ES" b="1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281009" y="2264497"/>
            <a:ext cx="6733873" cy="84398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64288" tIns="32144" rIns="64288" bIns="32144" rtlCol="0">
            <a:spAutoFit/>
          </a:bodyPr>
          <a:lstStyle/>
          <a:p>
            <a:pPr defTabSz="41073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&lt;</a:t>
            </a:r>
            <a:r>
              <a:rPr lang="en-US" sz="1700" dirty="0" err="1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h:outputText</a:t>
            </a:r>
            <a:r>
              <a:rPr lang="en-U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 value="#{</a:t>
            </a:r>
            <a:r>
              <a:rPr lang="en-US" sz="1700" dirty="0" err="1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myBean.date</a:t>
            </a:r>
            <a:r>
              <a:rPr lang="en-U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}"&gt;</a:t>
            </a:r>
          </a:p>
          <a:p>
            <a:pPr defTabSz="41073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	&lt;</a:t>
            </a:r>
            <a:r>
              <a:rPr lang="en-US" sz="1700" dirty="0" err="1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f:convertDateTime</a:t>
            </a:r>
            <a:r>
              <a:rPr lang="en-U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 type="date" </a:t>
            </a:r>
            <a:r>
              <a:rPr lang="en-US" sz="1700" dirty="0" err="1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dateStyle</a:t>
            </a:r>
            <a:r>
              <a:rPr lang="en-U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="medium"/&gt;</a:t>
            </a:r>
          </a:p>
          <a:p>
            <a:pPr defTabSz="41073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&lt;/</a:t>
            </a:r>
            <a:r>
              <a:rPr lang="en-US" sz="1700" dirty="0" err="1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h:outputText</a:t>
            </a:r>
            <a:r>
              <a:rPr lang="en-U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83290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Conversores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ConvertDateTime</a:t>
            </a:r>
            <a:endParaRPr lang="es-ES" b="1" dirty="0"/>
          </a:p>
          <a:p>
            <a:pPr lvl="1"/>
            <a:r>
              <a:rPr lang="es-ES" dirty="0"/>
              <a:t>Que tiene los siguientes atributos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601" y="2618910"/>
            <a:ext cx="6255020" cy="4150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4456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Conversores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ConvertNumber</a:t>
            </a:r>
            <a:endParaRPr lang="es-ES" b="1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281009" y="2264497"/>
            <a:ext cx="6733873" cy="84398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64288" tIns="32144" rIns="64288" bIns="32144" rtlCol="0">
            <a:spAutoFit/>
          </a:bodyPr>
          <a:lstStyle/>
          <a:p>
            <a:pPr defTabSz="41073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&lt;</a:t>
            </a:r>
            <a:r>
              <a:rPr lang="en-US" sz="1700" dirty="0" err="1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h:outputText</a:t>
            </a:r>
            <a:r>
              <a:rPr lang="en-U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 value="#{</a:t>
            </a:r>
            <a:r>
              <a:rPr lang="en-US" sz="1700" dirty="0" err="1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myBean.date</a:t>
            </a:r>
            <a:r>
              <a:rPr lang="en-U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}"&gt;</a:t>
            </a:r>
          </a:p>
          <a:p>
            <a:pPr defTabSz="41073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	&lt;</a:t>
            </a:r>
            <a:r>
              <a:rPr lang="en-US" sz="1700" dirty="0" err="1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f:convertNumber</a:t>
            </a:r>
            <a:r>
              <a:rPr lang="en-U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 type="number" </a:t>
            </a:r>
            <a:r>
              <a:rPr lang="en-US" sz="1700" dirty="0" err="1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maxIntegerDigits</a:t>
            </a:r>
            <a:r>
              <a:rPr lang="en-U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="3"/&gt;</a:t>
            </a:r>
          </a:p>
          <a:p>
            <a:pPr defTabSz="41073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&lt;/ h: </a:t>
            </a:r>
            <a:r>
              <a:rPr lang="en-US" sz="1700" dirty="0" err="1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outputText</a:t>
            </a:r>
            <a:r>
              <a:rPr lang="en-US" sz="1700" dirty="0">
                <a:solidFill>
                  <a:srgbClr val="000000"/>
                </a:solidFill>
                <a:latin typeface="Helvetica Light" charset="0"/>
                <a:sym typeface="Helvetica Light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02642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Conversores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ConvertNumber</a:t>
            </a:r>
            <a:endParaRPr lang="es-ES" b="1" dirty="0"/>
          </a:p>
          <a:p>
            <a:pPr lvl="1"/>
            <a:r>
              <a:rPr lang="es-ES" dirty="0"/>
              <a:t>Que tiene los siguientes atributos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208" y="2680448"/>
            <a:ext cx="5113693" cy="39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485440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884</Words>
  <Application>Microsoft Office PowerPoint</Application>
  <PresentationFormat>Presentación en pantalla (4:3)</PresentationFormat>
  <Paragraphs>139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Gill Sans</vt:lpstr>
      <vt:lpstr>Helvetica Light</vt:lpstr>
      <vt:lpstr>Tema de Office</vt:lpstr>
      <vt:lpstr>Claridad</vt:lpstr>
      <vt:lpstr>Retrospección</vt:lpstr>
      <vt:lpstr>Presentación de PowerPoint</vt:lpstr>
      <vt:lpstr>Conversores</vt:lpstr>
      <vt:lpstr>Conversores</vt:lpstr>
      <vt:lpstr>Conversores</vt:lpstr>
      <vt:lpstr>Conversores</vt:lpstr>
      <vt:lpstr>Conversores</vt:lpstr>
      <vt:lpstr>Conversores</vt:lpstr>
      <vt:lpstr>Conversores</vt:lpstr>
      <vt:lpstr>Conversores</vt:lpstr>
      <vt:lpstr>Conversores</vt:lpstr>
      <vt:lpstr>Conversores</vt:lpstr>
      <vt:lpstr>Conversores</vt:lpstr>
      <vt:lpstr>Presentación de PowerPoint</vt:lpstr>
      <vt:lpstr>Validadores</vt:lpstr>
      <vt:lpstr>Validadores</vt:lpstr>
      <vt:lpstr>Validadores</vt:lpstr>
      <vt:lpstr>Etiqueta &lt;h:message&gt;</vt:lpstr>
      <vt:lpstr>Etiqueta &lt;h:message&gt;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Felix</dc:creator>
  <cp:lastModifiedBy>Felix de Pablo</cp:lastModifiedBy>
  <cp:revision>13</cp:revision>
  <dcterms:created xsi:type="dcterms:W3CDTF">2015-04-26T15:00:39Z</dcterms:created>
  <dcterms:modified xsi:type="dcterms:W3CDTF">2022-10-18T18:56:01Z</dcterms:modified>
</cp:coreProperties>
</file>