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sldIdLst>
    <p:sldId id="256" r:id="rId3"/>
    <p:sldId id="257" r:id="rId4"/>
    <p:sldId id="258" r:id="rId5"/>
    <p:sldId id="259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9" r:id="rId17"/>
    <p:sldId id="274" r:id="rId18"/>
    <p:sldId id="280" r:id="rId19"/>
    <p:sldId id="275" r:id="rId20"/>
    <p:sldId id="276" r:id="rId21"/>
    <p:sldId id="278" r:id="rId22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x de Pablo" userId="bda0dc9bc6dc57bb" providerId="LiveId" clId="{25285886-CDD0-46F1-8590-DA3A1FD35837}"/>
    <pc:docChg chg="modSld">
      <pc:chgData name="Felix de Pablo" userId="bda0dc9bc6dc57bb" providerId="LiveId" clId="{25285886-CDD0-46F1-8590-DA3A1FD35837}" dt="2022-10-18T17:45:07.687" v="101" actId="20577"/>
      <pc:docMkLst>
        <pc:docMk/>
      </pc:docMkLst>
      <pc:sldChg chg="modSp mod">
        <pc:chgData name="Felix de Pablo" userId="bda0dc9bc6dc57bb" providerId="LiveId" clId="{25285886-CDD0-46F1-8590-DA3A1FD35837}" dt="2022-10-18T17:44:54.439" v="52" actId="20577"/>
        <pc:sldMkLst>
          <pc:docMk/>
          <pc:sldMk cId="0" sldId="265"/>
        </pc:sldMkLst>
        <pc:spChg chg="mod">
          <ac:chgData name="Felix de Pablo" userId="bda0dc9bc6dc57bb" providerId="LiveId" clId="{25285886-CDD0-46F1-8590-DA3A1FD35837}" dt="2022-10-18T17:44:54.439" v="52" actId="20577"/>
          <ac:spMkLst>
            <pc:docMk/>
            <pc:sldMk cId="0" sldId="265"/>
            <ac:spMk id="30722" creationId="{00000000-0000-0000-0000-000000000000}"/>
          </ac:spMkLst>
        </pc:spChg>
      </pc:sldChg>
      <pc:sldChg chg="modSp mod">
        <pc:chgData name="Felix de Pablo" userId="bda0dc9bc6dc57bb" providerId="LiveId" clId="{25285886-CDD0-46F1-8590-DA3A1FD35837}" dt="2022-10-18T17:18:33.381" v="1" actId="1076"/>
        <pc:sldMkLst>
          <pc:docMk/>
          <pc:sldMk cId="0" sldId="266"/>
        </pc:sldMkLst>
        <pc:spChg chg="mod">
          <ac:chgData name="Felix de Pablo" userId="bda0dc9bc6dc57bb" providerId="LiveId" clId="{25285886-CDD0-46F1-8590-DA3A1FD35837}" dt="2022-10-18T17:18:28.085" v="0" actId="1076"/>
          <ac:spMkLst>
            <pc:docMk/>
            <pc:sldMk cId="0" sldId="266"/>
            <ac:spMk id="31748" creationId="{00000000-0000-0000-0000-000000000000}"/>
          </ac:spMkLst>
        </pc:spChg>
        <pc:spChg chg="mod">
          <ac:chgData name="Felix de Pablo" userId="bda0dc9bc6dc57bb" providerId="LiveId" clId="{25285886-CDD0-46F1-8590-DA3A1FD35837}" dt="2022-10-18T17:18:33.381" v="1" actId="1076"/>
          <ac:spMkLst>
            <pc:docMk/>
            <pc:sldMk cId="0" sldId="266"/>
            <ac:spMk id="31749" creationId="{00000000-0000-0000-0000-000000000000}"/>
          </ac:spMkLst>
        </pc:spChg>
      </pc:sldChg>
      <pc:sldChg chg="modSp mod">
        <pc:chgData name="Felix de Pablo" userId="bda0dc9bc6dc57bb" providerId="LiveId" clId="{25285886-CDD0-46F1-8590-DA3A1FD35837}" dt="2022-10-18T17:45:07.687" v="101" actId="20577"/>
        <pc:sldMkLst>
          <pc:docMk/>
          <pc:sldMk cId="0" sldId="267"/>
        </pc:sldMkLst>
        <pc:spChg chg="mod">
          <ac:chgData name="Felix de Pablo" userId="bda0dc9bc6dc57bb" providerId="LiveId" clId="{25285886-CDD0-46F1-8590-DA3A1FD35837}" dt="2022-10-18T17:45:07.687" v="101" actId="20577"/>
          <ac:spMkLst>
            <pc:docMk/>
            <pc:sldMk cId="0" sldId="267"/>
            <ac:spMk id="32770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591CD5-D58B-42B1-9678-2204C05BEC54}" type="datetimeFigureOut">
              <a:rPr lang="es-ES"/>
              <a:pPr>
                <a:defRPr/>
              </a:pPr>
              <a:t>31/10/2022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E73719-AB54-421E-B6A6-EFE75D6023E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D7CEC-8DC3-4085-A5D9-82A2321DE5B1}" type="datetimeFigureOut">
              <a:rPr lang="es-ES"/>
              <a:pPr>
                <a:defRPr/>
              </a:pPr>
              <a:t>31/10/2022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4BFC0D-B467-44A7-9A38-0DEC0EFBF26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5CE582-3CD6-4521-8777-C3A7137895A8}" type="datetimeFigureOut">
              <a:rPr lang="es-ES"/>
              <a:pPr>
                <a:defRPr/>
              </a:pPr>
              <a:t>31/10/2022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971D05-24DA-48D8-8AE3-26971118537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7"/>
          <p:cNvCxnSpPr/>
          <p:nvPr/>
        </p:nvCxnSpPr>
        <p:spPr>
          <a:xfrm>
            <a:off x="685800" y="339883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5E2A3DCE-68B0-4545-9DCF-84DEEC714E09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0428985A-C276-4B0E-BCB1-708BAE9B6A8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"/>
          <p:cNvCxnSpPr/>
          <p:nvPr/>
        </p:nvCxnSpPr>
        <p:spPr>
          <a:xfrm>
            <a:off x="731838" y="459898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/>
          <a:lstStyle>
            <a:lvl1pPr algn="l">
              <a:defRPr sz="48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B7B3B01F-9E37-42C9-9E01-7D4A9D391C2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AF0BBF69-2BE4-4112-B546-CD38236DD37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10"/>
          <p:cNvCxnSpPr/>
          <p:nvPr/>
        </p:nvCxnSpPr>
        <p:spPr>
          <a:xfrm rot="5400000">
            <a:off x="2218531" y="4045744"/>
            <a:ext cx="470852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5D0865A4-DABB-4F4F-95F5-EDF26A96F61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B24C7698-D7C4-42DD-9EEE-0F702349E86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569EAAE9-35BC-4B10-8457-5E3F244EA72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8"/>
          <p:cNvCxnSpPr/>
          <p:nvPr/>
        </p:nvCxnSpPr>
        <p:spPr>
          <a:xfrm rot="5400000">
            <a:off x="-13494" y="3580607"/>
            <a:ext cx="557847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67B6F9CC-ABD2-4880-A3D7-40BAADBFA2A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385904-2686-41F4-932A-C52CA06402B5}" type="datetimeFigureOut">
              <a:rPr lang="es-ES"/>
              <a:pPr>
                <a:defRPr/>
              </a:pPr>
              <a:t>31/10/2022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6B0F5A-C1F8-425B-834E-B06A07EEF0D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1BC78C79-6ED3-47B0-9418-A3B28E0F8FAE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F23B606F-F09E-4A42-8D76-A920F74AD5F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r>
              <a:rPr lang="es-ES"/>
              <a:t>2/23/2015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32A3815B-A476-426B-8DE8-052D4B8D20F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2C4702-0AF6-4A7D-B769-EE9C6EA434F2}" type="datetimeFigureOut">
              <a:rPr lang="es-ES"/>
              <a:pPr>
                <a:defRPr/>
              </a:pPr>
              <a:t>31/10/2022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5A6C4D-6E72-4622-95B6-D42FC3FA0DF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650E1F-E7E1-425C-8771-F3E477659407}" type="datetimeFigureOut">
              <a:rPr lang="es-ES"/>
              <a:pPr>
                <a:defRPr/>
              </a:pPr>
              <a:t>31/10/2022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BBE637-D732-4842-856E-017E76F1F03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EF7484-5F42-4DEA-B287-E79182BDB0E3}" type="datetimeFigureOut">
              <a:rPr lang="es-ES"/>
              <a:pPr>
                <a:defRPr/>
              </a:pPr>
              <a:t>31/10/2022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1C8F2C-A8FB-4D65-85FF-8C582DF30FC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7D8C7A-0E43-4BEE-BE31-9CDC1D9B73BB}" type="datetimeFigureOut">
              <a:rPr lang="es-ES"/>
              <a:pPr>
                <a:defRPr/>
              </a:pPr>
              <a:t>31/10/2022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D2AE17-ABC4-4493-AE7C-27E916D421A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1A0D01-DC77-43C7-A0AE-7B1CDFB34684}" type="datetimeFigureOut">
              <a:rPr lang="es-ES"/>
              <a:pPr>
                <a:defRPr/>
              </a:pPr>
              <a:t>31/10/2022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2F894-B054-4687-B9B3-A60A0E568AC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0F965D-049D-4C15-B5F4-93E5F9537BBF}" type="datetimeFigureOut">
              <a:rPr lang="es-ES"/>
              <a:pPr>
                <a:defRPr/>
              </a:pPr>
              <a:t>31/10/2022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98FAB9-1F74-4D11-89F4-20A29255CA4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786598-6FC6-49F3-AAF5-3912DA70155B}" type="datetimeFigureOut">
              <a:rPr lang="es-ES"/>
              <a:pPr>
                <a:defRPr/>
              </a:pPr>
              <a:t>31/10/2022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AF7DC5-2D32-4D0E-92AF-56173C70DFB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0F2AA76-2100-41BF-8746-C50B05A1360F}" type="datetimeFigureOut">
              <a:rPr lang="es-ES"/>
              <a:pPr>
                <a:defRPr/>
              </a:pPr>
              <a:t>31/10/2022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09E8776-7935-48EB-9B91-0C658E81EF6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3" r:id="rId2"/>
    <p:sldLayoutId id="2147483692" r:id="rId3"/>
    <p:sldLayoutId id="2147483691" r:id="rId4"/>
    <p:sldLayoutId id="2147483690" r:id="rId5"/>
    <p:sldLayoutId id="2147483689" r:id="rId6"/>
    <p:sldLayoutId id="2147483688" r:id="rId7"/>
    <p:sldLayoutId id="2147483687" r:id="rId8"/>
    <p:sldLayoutId id="2147483686" r:id="rId9"/>
    <p:sldLayoutId id="2147483685" r:id="rId10"/>
    <p:sldLayoutId id="214748368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663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31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9050"/>
            <a:ext cx="28956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70FFDA7-84CD-4E47-A2CB-76631CF7619D}" type="datetimeFigureOut">
              <a:rPr lang="es-ES"/>
              <a:pPr>
                <a:defRPr/>
              </a:pPr>
              <a:t>31/10/2022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9050"/>
            <a:ext cx="41148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9050"/>
            <a:ext cx="10668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591A835-565E-4CE7-8378-F439DD2D904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182563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7450" indent="-1365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Subtítulo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6700" dirty="0" err="1"/>
              <a:t>Managed</a:t>
            </a:r>
            <a:r>
              <a:rPr lang="es-ES" sz="6700" dirty="0"/>
              <a:t> </a:t>
            </a:r>
            <a:r>
              <a:rPr lang="es-ES" sz="6700" dirty="0" err="1"/>
              <a:t>Beans</a:t>
            </a:r>
            <a:endParaRPr lang="es-ES" sz="6200" dirty="0"/>
          </a:p>
        </p:txBody>
      </p:sp>
      <p:sp>
        <p:nvSpPr>
          <p:cNvPr id="25602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F09C5FF-F7DF-4CDF-A973-6C8B6B911AE9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AMBITOS DE UN MANAGED BEAN</a:t>
            </a:r>
          </a:p>
        </p:txBody>
      </p:sp>
      <p:sp>
        <p:nvSpPr>
          <p:cNvPr id="34818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b="1" dirty="0"/>
              <a:t>View</a:t>
            </a:r>
          </a:p>
          <a:p>
            <a:pPr lvl="1" eaLnBrk="1" hangingPunct="1"/>
            <a:r>
              <a:rPr lang="es-ES" dirty="0"/>
              <a:t>Los </a:t>
            </a:r>
            <a:r>
              <a:rPr lang="es-ES" dirty="0" err="1"/>
              <a:t>bean</a:t>
            </a:r>
            <a:r>
              <a:rPr lang="es-ES" dirty="0"/>
              <a:t> duran desde que se muestra una página JSF al usuario hasta que el usuario navega hacia otra página. </a:t>
            </a:r>
          </a:p>
          <a:p>
            <a:pPr lvl="1" eaLnBrk="1" hangingPunct="1"/>
            <a:r>
              <a:rPr lang="es-ES" dirty="0"/>
              <a:t>Mas corto aún que la </a:t>
            </a:r>
            <a:r>
              <a:rPr lang="es-ES" b="1" dirty="0" err="1"/>
              <a:t>Request</a:t>
            </a:r>
            <a:endParaRPr lang="es-ES" b="1" dirty="0"/>
          </a:p>
          <a:p>
            <a:pPr lvl="1" eaLnBrk="1" hangingPunct="1"/>
            <a:r>
              <a:rPr lang="es-ES" dirty="0"/>
              <a:t>Es muy útil para páginas que usan AJAX.</a:t>
            </a:r>
          </a:p>
        </p:txBody>
      </p:sp>
      <p:sp>
        <p:nvSpPr>
          <p:cNvPr id="38915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925FC8-DA18-459C-8B2F-E8A1838AC34F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AMBITOS DE UN MANAGED BEAN</a:t>
            </a:r>
          </a:p>
        </p:txBody>
      </p:sp>
      <p:sp>
        <p:nvSpPr>
          <p:cNvPr id="3584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b="1" dirty="0" err="1"/>
              <a:t>None</a:t>
            </a:r>
            <a:endParaRPr lang="es-ES" b="1" dirty="0"/>
          </a:p>
          <a:p>
            <a:pPr lvl="1" eaLnBrk="1" hangingPunct="1"/>
            <a:r>
              <a:rPr lang="es-ES" dirty="0"/>
              <a:t>Los </a:t>
            </a:r>
            <a:r>
              <a:rPr lang="es-ES" dirty="0" err="1"/>
              <a:t>beans</a:t>
            </a:r>
            <a:r>
              <a:rPr lang="es-ES" dirty="0"/>
              <a:t> se instancian cuando son necesitados por otros </a:t>
            </a:r>
            <a:r>
              <a:rPr lang="es-ES" dirty="0" err="1"/>
              <a:t>beans</a:t>
            </a:r>
            <a:r>
              <a:rPr lang="es-ES" dirty="0"/>
              <a:t>, y se eliminan cuando esta necesidad desaparece.</a:t>
            </a:r>
          </a:p>
          <a:p>
            <a:pPr lvl="1" eaLnBrk="1" hangingPunct="1"/>
            <a:r>
              <a:rPr lang="es-ES" dirty="0"/>
              <a:t>Estos </a:t>
            </a:r>
            <a:r>
              <a:rPr lang="es-ES" dirty="0" err="1"/>
              <a:t>beans</a:t>
            </a:r>
            <a:r>
              <a:rPr lang="es-ES" dirty="0"/>
              <a:t> se inyectan a otros </a:t>
            </a:r>
            <a:r>
              <a:rPr lang="es-ES" dirty="0" err="1"/>
              <a:t>Managed</a:t>
            </a:r>
            <a:r>
              <a:rPr lang="es-ES" dirty="0"/>
              <a:t> </a:t>
            </a:r>
            <a:r>
              <a:rPr lang="es-ES" dirty="0" err="1"/>
              <a:t>Bean</a:t>
            </a:r>
            <a:r>
              <a:rPr lang="es-ES" dirty="0"/>
              <a:t> que quieran usarlos, y su ciclo de vida estará ligado al ciclo de vida del </a:t>
            </a:r>
            <a:r>
              <a:rPr lang="es-ES" dirty="0" err="1"/>
              <a:t>Managred</a:t>
            </a:r>
            <a:r>
              <a:rPr lang="es-ES" dirty="0"/>
              <a:t> </a:t>
            </a:r>
            <a:r>
              <a:rPr lang="es-ES" dirty="0" err="1"/>
              <a:t>Bean</a:t>
            </a:r>
            <a:r>
              <a:rPr lang="es-ES" dirty="0"/>
              <a:t> asociado.</a:t>
            </a:r>
          </a:p>
        </p:txBody>
      </p:sp>
      <p:sp>
        <p:nvSpPr>
          <p:cNvPr id="39939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D4E3704-0A67-4566-ABDD-F1A3F331805F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PROPIEDADES MANEJADAS</a:t>
            </a:r>
          </a:p>
        </p:txBody>
      </p:sp>
      <p:sp>
        <p:nvSpPr>
          <p:cNvPr id="36866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dirty="0"/>
              <a:t>Los </a:t>
            </a:r>
            <a:r>
              <a:rPr lang="es-ES" b="1" dirty="0" err="1"/>
              <a:t>Managed</a:t>
            </a:r>
            <a:r>
              <a:rPr lang="es-ES" b="1" dirty="0"/>
              <a:t> </a:t>
            </a:r>
            <a:r>
              <a:rPr lang="es-ES" b="1" dirty="0" err="1"/>
              <a:t>Beans</a:t>
            </a:r>
            <a:r>
              <a:rPr lang="es-ES" dirty="0"/>
              <a:t> pueden tener propiedades manejadas, es decir, propiedades, que gestiona el contexto. Conceptualmente este concepto es el de </a:t>
            </a:r>
            <a:r>
              <a:rPr lang="es-ES" b="1" dirty="0"/>
              <a:t>inyección de dependencias</a:t>
            </a:r>
            <a:r>
              <a:rPr lang="es-ES" dirty="0"/>
              <a:t>. La finalidad es poder utilizar otros </a:t>
            </a:r>
            <a:r>
              <a:rPr lang="es-ES" dirty="0" err="1"/>
              <a:t>Managed</a:t>
            </a:r>
            <a:r>
              <a:rPr lang="es-ES" dirty="0"/>
              <a:t> </a:t>
            </a:r>
            <a:r>
              <a:rPr lang="es-ES" dirty="0" err="1"/>
              <a:t>Bean</a:t>
            </a:r>
            <a:r>
              <a:rPr lang="es-ES" dirty="0"/>
              <a:t>, dentro de un </a:t>
            </a:r>
            <a:r>
              <a:rPr lang="es-ES" dirty="0" err="1"/>
              <a:t>Managed</a:t>
            </a:r>
            <a:r>
              <a:rPr lang="es-ES" dirty="0"/>
              <a:t> </a:t>
            </a:r>
            <a:r>
              <a:rPr lang="es-ES" dirty="0" err="1"/>
              <a:t>Bean</a:t>
            </a:r>
            <a:r>
              <a:rPr lang="es-ES" dirty="0"/>
              <a:t>.</a:t>
            </a:r>
          </a:p>
          <a:p>
            <a:pPr eaLnBrk="1" hangingPunct="1"/>
            <a:r>
              <a:rPr lang="es-ES" dirty="0"/>
              <a:t>Como para la declaración de los </a:t>
            </a:r>
            <a:r>
              <a:rPr lang="es-ES" b="1" dirty="0" err="1"/>
              <a:t>Managed</a:t>
            </a:r>
            <a:r>
              <a:rPr lang="es-ES" b="1" dirty="0"/>
              <a:t> </a:t>
            </a:r>
            <a:r>
              <a:rPr lang="es-ES" b="1" dirty="0" err="1"/>
              <a:t>Bean</a:t>
            </a:r>
            <a:r>
              <a:rPr lang="es-ES" dirty="0"/>
              <a:t>, para declaración de </a:t>
            </a:r>
            <a:r>
              <a:rPr lang="es-ES" b="1" dirty="0" err="1"/>
              <a:t>Managed</a:t>
            </a:r>
            <a:r>
              <a:rPr lang="es-ES" b="1" dirty="0"/>
              <a:t> </a:t>
            </a:r>
            <a:r>
              <a:rPr lang="es-ES" b="1" dirty="0" err="1"/>
              <a:t>Property</a:t>
            </a:r>
            <a:r>
              <a:rPr lang="es-ES" dirty="0"/>
              <a:t>, se pueden emplear</a:t>
            </a:r>
          </a:p>
          <a:p>
            <a:pPr lvl="1" eaLnBrk="1" hangingPunct="1"/>
            <a:r>
              <a:rPr lang="es-ES" b="1" dirty="0"/>
              <a:t>Anotaciones</a:t>
            </a:r>
          </a:p>
          <a:p>
            <a:pPr lvl="1" eaLnBrk="1" hangingPunct="1"/>
            <a:r>
              <a:rPr lang="es-ES" b="1" dirty="0"/>
              <a:t>faces-config.xml</a:t>
            </a:r>
          </a:p>
        </p:txBody>
      </p:sp>
      <p:sp>
        <p:nvSpPr>
          <p:cNvPr id="40963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FB9C228-EDA1-4109-9239-ACF9FD21745D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PROPIEDADES MANEJADAS</a:t>
            </a:r>
          </a:p>
        </p:txBody>
      </p:sp>
      <p:sp>
        <p:nvSpPr>
          <p:cNvPr id="37890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dirty="0"/>
              <a:t>Para inyectar valores u objetos mediante anotaciones, se emplea @</a:t>
            </a:r>
            <a:r>
              <a:rPr lang="es-ES" b="1" dirty="0"/>
              <a:t>ManagedProperty</a:t>
            </a:r>
          </a:p>
        </p:txBody>
      </p:sp>
      <p:sp>
        <p:nvSpPr>
          <p:cNvPr id="41987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9D68FC-81CF-45C7-9C48-B919F08E12F7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37892" name="4 CuadroTexto"/>
          <p:cNvSpPr txBox="1">
            <a:spLocks noChangeArrowheads="1"/>
          </p:cNvSpPr>
          <p:nvPr/>
        </p:nvSpPr>
        <p:spPr bwMode="auto">
          <a:xfrm>
            <a:off x="1115616" y="3043428"/>
            <a:ext cx="6734175" cy="2219352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88" tIns="32144" rIns="64288" bIns="32144">
            <a:spAutoFit/>
          </a:bodyPr>
          <a:lstStyle/>
          <a:p>
            <a:pPr defTabSz="409575" hangingPunct="0"/>
            <a:r>
              <a:rPr lang="en-US" sz="2000" dirty="0">
                <a:solidFill>
                  <a:srgbClr val="000000"/>
                </a:solidFill>
                <a:latin typeface="Helvetica Light"/>
                <a:sym typeface="Helvetica Light"/>
              </a:rPr>
              <a:t>@ManagedBean</a:t>
            </a:r>
          </a:p>
          <a:p>
            <a:pPr defTabSz="409575" hangingPunct="0"/>
            <a:r>
              <a:rPr lang="en-US" sz="2000" dirty="0">
                <a:solidFill>
                  <a:srgbClr val="000000"/>
                </a:solidFill>
                <a:latin typeface="Helvetica Light"/>
                <a:sym typeface="Helvetica Light"/>
              </a:rPr>
              <a:t>@SessionScoped</a:t>
            </a:r>
          </a:p>
          <a:p>
            <a:pPr defTabSz="409575" hangingPunct="0"/>
            <a:r>
              <a:rPr lang="en-US" sz="2000" dirty="0">
                <a:solidFill>
                  <a:srgbClr val="000000"/>
                </a:solidFill>
                <a:latin typeface="Helvetica Light"/>
                <a:sym typeface="Helvetica Light"/>
              </a:rPr>
              <a:t>public class </a:t>
            </a:r>
            <a:r>
              <a:rPr lang="en-US" sz="2000" dirty="0" err="1">
                <a:solidFill>
                  <a:srgbClr val="000000"/>
                </a:solidFill>
                <a:latin typeface="Helvetica Light"/>
                <a:sym typeface="Helvetica Light"/>
              </a:rPr>
              <a:t>UserBean</a:t>
            </a:r>
            <a:r>
              <a:rPr lang="en-US" sz="2000" dirty="0">
                <a:solidFill>
                  <a:srgbClr val="000000"/>
                </a:solidFill>
                <a:latin typeface="Helvetica Light"/>
                <a:sym typeface="Helvetica Light"/>
              </a:rPr>
              <a:t> {</a:t>
            </a:r>
          </a:p>
          <a:p>
            <a:pPr defTabSz="409575" hangingPunct="0"/>
            <a:r>
              <a:rPr lang="en-US" sz="2000" dirty="0">
                <a:solidFill>
                  <a:srgbClr val="000000"/>
                </a:solidFill>
                <a:latin typeface="Helvetica Light"/>
                <a:sym typeface="Helvetica Light"/>
              </a:rPr>
              <a:t>	@ManagedProperty(value="Ana")</a:t>
            </a:r>
          </a:p>
          <a:p>
            <a:pPr defTabSz="409575" hangingPunct="0"/>
            <a:r>
              <a:rPr lang="en-US" sz="2000" dirty="0">
                <a:solidFill>
                  <a:srgbClr val="000000"/>
                </a:solidFill>
                <a:latin typeface="Helvetica Light"/>
                <a:sym typeface="Helvetica Light"/>
              </a:rPr>
              <a:t>	private String name;   </a:t>
            </a:r>
          </a:p>
          <a:p>
            <a:pPr defTabSz="409575" hangingPunct="0"/>
            <a:r>
              <a:rPr lang="en-US" sz="2000" dirty="0">
                <a:solidFill>
                  <a:srgbClr val="000000"/>
                </a:solidFill>
                <a:latin typeface="Helvetica Light"/>
                <a:sym typeface="Helvetica Light"/>
              </a:rPr>
              <a:t>      //private String name = “Ana”</a:t>
            </a:r>
          </a:p>
          <a:p>
            <a:pPr defTabSz="409575" hangingPunct="0"/>
            <a:r>
              <a:rPr lang="en-US" sz="2000" dirty="0">
                <a:solidFill>
                  <a:srgbClr val="000000"/>
                </a:solidFill>
                <a:latin typeface="Helvetica Light"/>
                <a:sym typeface="Helvetica Light"/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PROPIEDADES MANEJADAS</a:t>
            </a:r>
          </a:p>
        </p:txBody>
      </p:sp>
      <p:sp>
        <p:nvSpPr>
          <p:cNvPr id="38914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dirty="0"/>
              <a:t>En el </a:t>
            </a:r>
            <a:r>
              <a:rPr lang="es-ES" b="1" dirty="0" err="1"/>
              <a:t>value</a:t>
            </a:r>
            <a:r>
              <a:rPr lang="es-ES" dirty="0"/>
              <a:t> se pueden emplear expresiones EL, para hacer referencia otros </a:t>
            </a:r>
            <a:r>
              <a:rPr lang="es-ES" b="1" dirty="0" err="1"/>
              <a:t>Managed</a:t>
            </a:r>
            <a:r>
              <a:rPr lang="es-ES" b="1" dirty="0"/>
              <a:t> </a:t>
            </a:r>
            <a:r>
              <a:rPr lang="es-ES" b="1" dirty="0" err="1"/>
              <a:t>Bean</a:t>
            </a:r>
            <a:r>
              <a:rPr lang="es-ES" dirty="0"/>
              <a:t>.</a:t>
            </a:r>
          </a:p>
          <a:p>
            <a:pPr eaLnBrk="1" hangingPunct="1"/>
            <a:endParaRPr lang="es-ES" b="1" dirty="0"/>
          </a:p>
          <a:p>
            <a:pPr eaLnBrk="1" hangingPunct="1"/>
            <a:endParaRPr lang="es-ES" b="1" dirty="0"/>
          </a:p>
        </p:txBody>
      </p:sp>
      <p:sp>
        <p:nvSpPr>
          <p:cNvPr id="43011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CEB7EB-3F6E-4683-8028-63C4D3645938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38916" name="4 CuadroTexto"/>
          <p:cNvSpPr txBox="1">
            <a:spLocks noChangeArrowheads="1"/>
          </p:cNvSpPr>
          <p:nvPr/>
        </p:nvSpPr>
        <p:spPr bwMode="auto">
          <a:xfrm>
            <a:off x="1281113" y="3179763"/>
            <a:ext cx="6734175" cy="191157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88" tIns="32144" rIns="64288" bIns="32144">
            <a:spAutoFit/>
          </a:bodyPr>
          <a:lstStyle/>
          <a:p>
            <a:pPr defTabSz="409575" hangingPunct="0"/>
            <a:r>
              <a:rPr lang="en-US" sz="2000" dirty="0">
                <a:solidFill>
                  <a:srgbClr val="000000"/>
                </a:solidFill>
                <a:latin typeface="Helvetica Light"/>
                <a:sym typeface="Helvetica Light"/>
              </a:rPr>
              <a:t>@ManagedBean</a:t>
            </a:r>
          </a:p>
          <a:p>
            <a:pPr defTabSz="409575" hangingPunct="0"/>
            <a:r>
              <a:rPr lang="en-US" sz="2000" dirty="0">
                <a:solidFill>
                  <a:srgbClr val="000000"/>
                </a:solidFill>
                <a:latin typeface="Helvetica Light"/>
                <a:sym typeface="Helvetica Light"/>
              </a:rPr>
              <a:t>@SessionScoped</a:t>
            </a:r>
          </a:p>
          <a:p>
            <a:pPr defTabSz="409575" hangingPunct="0"/>
            <a:r>
              <a:rPr lang="en-US" sz="2000" dirty="0">
                <a:solidFill>
                  <a:srgbClr val="000000"/>
                </a:solidFill>
                <a:latin typeface="Helvetica Light"/>
                <a:sym typeface="Helvetica Light"/>
              </a:rPr>
              <a:t>public class </a:t>
            </a:r>
            <a:r>
              <a:rPr lang="en-US" sz="2000" dirty="0" err="1">
                <a:solidFill>
                  <a:srgbClr val="000000"/>
                </a:solidFill>
                <a:latin typeface="Helvetica Light"/>
                <a:sym typeface="Helvetica Light"/>
              </a:rPr>
              <a:t>UserBean</a:t>
            </a:r>
            <a:r>
              <a:rPr lang="en-US" sz="2000" dirty="0">
                <a:solidFill>
                  <a:srgbClr val="000000"/>
                </a:solidFill>
                <a:latin typeface="Helvetica Light"/>
                <a:sym typeface="Helvetica Light"/>
              </a:rPr>
              <a:t> {</a:t>
            </a:r>
          </a:p>
          <a:p>
            <a:pPr defTabSz="409575" hangingPunct="0"/>
            <a:r>
              <a:rPr lang="en-US" sz="2000" dirty="0">
                <a:solidFill>
                  <a:srgbClr val="000000"/>
                </a:solidFill>
                <a:latin typeface="Helvetica Light"/>
                <a:sym typeface="Helvetica Light"/>
              </a:rPr>
              <a:t>	@ManagedProperty(value=“#{pedidoBean}")</a:t>
            </a:r>
          </a:p>
          <a:p>
            <a:pPr defTabSz="409575" hangingPunct="0"/>
            <a:r>
              <a:rPr lang="en-US" sz="2000" dirty="0">
                <a:solidFill>
                  <a:srgbClr val="000000"/>
                </a:solidFill>
                <a:latin typeface="Helvetica Light"/>
                <a:sym typeface="Helvetica Light"/>
              </a:rPr>
              <a:t>	private  </a:t>
            </a:r>
            <a:r>
              <a:rPr lang="en-US" sz="2000" dirty="0" err="1">
                <a:solidFill>
                  <a:srgbClr val="000000"/>
                </a:solidFill>
                <a:latin typeface="Helvetica Light"/>
                <a:sym typeface="Helvetica Light"/>
              </a:rPr>
              <a:t>PedidoBean</a:t>
            </a:r>
            <a:r>
              <a:rPr lang="en-US" sz="2000" dirty="0">
                <a:solidFill>
                  <a:srgbClr val="000000"/>
                </a:solidFill>
                <a:latin typeface="Helvetica Light"/>
                <a:sym typeface="Helvetica Ligh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Helvetica Light"/>
                <a:sym typeface="Helvetica Light"/>
              </a:rPr>
              <a:t>pedidoBean</a:t>
            </a:r>
            <a:r>
              <a:rPr lang="en-US" sz="2000" dirty="0">
                <a:solidFill>
                  <a:srgbClr val="000000"/>
                </a:solidFill>
                <a:latin typeface="Helvetica Light"/>
                <a:sym typeface="Helvetica Light"/>
              </a:rPr>
              <a:t>;   </a:t>
            </a:r>
          </a:p>
          <a:p>
            <a:pPr defTabSz="409575" hangingPunct="0"/>
            <a:r>
              <a:rPr lang="en-US" sz="2000" dirty="0">
                <a:solidFill>
                  <a:srgbClr val="000000"/>
                </a:solidFill>
                <a:latin typeface="Helvetica Light"/>
                <a:sym typeface="Helvetica Light"/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PROPIEDADES MANEJADAS</a:t>
            </a:r>
          </a:p>
        </p:txBody>
      </p:sp>
      <p:sp>
        <p:nvSpPr>
          <p:cNvPr id="38914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dirty="0"/>
              <a:t>En el </a:t>
            </a:r>
            <a:r>
              <a:rPr lang="es-ES" b="1" dirty="0" err="1"/>
              <a:t>value</a:t>
            </a:r>
            <a:r>
              <a:rPr lang="es-ES" dirty="0"/>
              <a:t> se pueden emplear expresiones EL para hacer referencias a valores de atributos de otros </a:t>
            </a:r>
            <a:r>
              <a:rPr lang="es-ES" dirty="0" err="1"/>
              <a:t>Managed</a:t>
            </a:r>
            <a:r>
              <a:rPr lang="es-ES" dirty="0"/>
              <a:t> </a:t>
            </a:r>
            <a:r>
              <a:rPr lang="es-ES" dirty="0" err="1"/>
              <a:t>Bean</a:t>
            </a:r>
            <a:r>
              <a:rPr lang="es-ES" dirty="0"/>
              <a:t>.</a:t>
            </a:r>
          </a:p>
          <a:p>
            <a:pPr eaLnBrk="1" hangingPunct="1"/>
            <a:endParaRPr lang="es-ES" b="1" dirty="0"/>
          </a:p>
          <a:p>
            <a:pPr eaLnBrk="1" hangingPunct="1"/>
            <a:endParaRPr lang="es-ES" b="1" dirty="0"/>
          </a:p>
        </p:txBody>
      </p:sp>
      <p:sp>
        <p:nvSpPr>
          <p:cNvPr id="43011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CEB7EB-3F6E-4683-8028-63C4D3645938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38916" name="4 CuadroTexto"/>
          <p:cNvSpPr txBox="1">
            <a:spLocks noChangeArrowheads="1"/>
          </p:cNvSpPr>
          <p:nvPr/>
        </p:nvSpPr>
        <p:spPr bwMode="auto">
          <a:xfrm>
            <a:off x="1043609" y="3179763"/>
            <a:ext cx="6971680" cy="191157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64288" tIns="32144" rIns="64288" bIns="32144">
            <a:spAutoFit/>
          </a:bodyPr>
          <a:lstStyle/>
          <a:p>
            <a:pPr defTabSz="409575" hangingPunct="0"/>
            <a:r>
              <a:rPr lang="en-US" sz="2000" dirty="0">
                <a:solidFill>
                  <a:srgbClr val="000000"/>
                </a:solidFill>
                <a:latin typeface="Helvetica Light"/>
                <a:sym typeface="Helvetica Light"/>
              </a:rPr>
              <a:t>@ManagedBean</a:t>
            </a:r>
          </a:p>
          <a:p>
            <a:pPr defTabSz="409575" hangingPunct="0"/>
            <a:r>
              <a:rPr lang="en-US" sz="2000" dirty="0">
                <a:solidFill>
                  <a:srgbClr val="000000"/>
                </a:solidFill>
                <a:latin typeface="Helvetica Light"/>
                <a:sym typeface="Helvetica Light"/>
              </a:rPr>
              <a:t>@SessionScoped</a:t>
            </a:r>
          </a:p>
          <a:p>
            <a:pPr defTabSz="409575" hangingPunct="0"/>
            <a:r>
              <a:rPr lang="en-US" sz="2000" dirty="0">
                <a:solidFill>
                  <a:srgbClr val="000000"/>
                </a:solidFill>
                <a:latin typeface="Helvetica Light"/>
                <a:sym typeface="Helvetica Light"/>
              </a:rPr>
              <a:t>public class </a:t>
            </a:r>
            <a:r>
              <a:rPr lang="en-US" sz="2000" dirty="0" err="1">
                <a:solidFill>
                  <a:srgbClr val="000000"/>
                </a:solidFill>
                <a:latin typeface="Helvetica Light"/>
                <a:sym typeface="Helvetica Light"/>
              </a:rPr>
              <a:t>UserBean</a:t>
            </a:r>
            <a:r>
              <a:rPr lang="en-US" sz="2000" dirty="0">
                <a:solidFill>
                  <a:srgbClr val="000000"/>
                </a:solidFill>
                <a:latin typeface="Helvetica Light"/>
                <a:sym typeface="Helvetica Light"/>
              </a:rPr>
              <a:t> {</a:t>
            </a:r>
          </a:p>
          <a:p>
            <a:pPr defTabSz="409575" hangingPunct="0"/>
            <a:r>
              <a:rPr lang="en-US" sz="2000" dirty="0">
                <a:solidFill>
                  <a:srgbClr val="000000"/>
                </a:solidFill>
                <a:latin typeface="Helvetica Light"/>
                <a:sym typeface="Helvetica Light"/>
              </a:rPr>
              <a:t>	@ManagedProperty(value=“#{pedidoBean.codigoPedido}")</a:t>
            </a:r>
          </a:p>
          <a:p>
            <a:pPr defTabSz="409575" hangingPunct="0"/>
            <a:r>
              <a:rPr lang="en-US" sz="2000" dirty="0">
                <a:solidFill>
                  <a:srgbClr val="000000"/>
                </a:solidFill>
                <a:latin typeface="Helvetica Light"/>
                <a:sym typeface="Helvetica Light"/>
              </a:rPr>
              <a:t>	private  String </a:t>
            </a:r>
            <a:r>
              <a:rPr lang="en-US" sz="2000" dirty="0" err="1">
                <a:solidFill>
                  <a:srgbClr val="000000"/>
                </a:solidFill>
                <a:latin typeface="Helvetica Light"/>
                <a:sym typeface="Helvetica Light"/>
              </a:rPr>
              <a:t>codigoPedido</a:t>
            </a:r>
            <a:r>
              <a:rPr lang="en-US" sz="2000" dirty="0">
                <a:solidFill>
                  <a:srgbClr val="000000"/>
                </a:solidFill>
                <a:latin typeface="Helvetica Light"/>
                <a:sym typeface="Helvetica Light"/>
              </a:rPr>
              <a:t>;   </a:t>
            </a:r>
          </a:p>
          <a:p>
            <a:pPr defTabSz="409575" hangingPunct="0"/>
            <a:r>
              <a:rPr lang="en-US" sz="2000" dirty="0">
                <a:solidFill>
                  <a:srgbClr val="000000"/>
                </a:solidFill>
                <a:latin typeface="Helvetica Light"/>
                <a:sym typeface="Helvetica Ligh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779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PROPIEDADES MANEJADAS</a:t>
            </a:r>
          </a:p>
        </p:txBody>
      </p:sp>
      <p:sp>
        <p:nvSpPr>
          <p:cNvPr id="39938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dirty="0"/>
              <a:t>IMPORTANTE! Los </a:t>
            </a:r>
            <a:r>
              <a:rPr lang="es-ES" b="1" dirty="0" err="1"/>
              <a:t>Managed</a:t>
            </a:r>
            <a:r>
              <a:rPr lang="es-ES" dirty="0"/>
              <a:t> </a:t>
            </a:r>
            <a:r>
              <a:rPr lang="es-ES" b="1" dirty="0" err="1"/>
              <a:t>Beans</a:t>
            </a:r>
            <a:r>
              <a:rPr lang="es-ES" dirty="0"/>
              <a:t> a los que referenciamos deben de ser de un </a:t>
            </a:r>
            <a:r>
              <a:rPr lang="es-ES" b="1" dirty="0" err="1"/>
              <a:t>ambito</a:t>
            </a:r>
            <a:r>
              <a:rPr lang="es-ES" dirty="0"/>
              <a:t> igual o más longevo que el </a:t>
            </a:r>
            <a:r>
              <a:rPr lang="es-ES" dirty="0" err="1"/>
              <a:t>Managed</a:t>
            </a:r>
            <a:r>
              <a:rPr lang="es-ES" dirty="0"/>
              <a:t> </a:t>
            </a:r>
            <a:r>
              <a:rPr lang="es-ES" dirty="0" err="1"/>
              <a:t>Bean</a:t>
            </a:r>
            <a:r>
              <a:rPr lang="es-ES" dirty="0"/>
              <a:t> donde está la propiedad </a:t>
            </a:r>
            <a:r>
              <a:rPr lang="es-ES" dirty="0" err="1"/>
              <a:t>manejada.Por</a:t>
            </a:r>
            <a:r>
              <a:rPr lang="es-ES" dirty="0"/>
              <a:t> ejemplo, desde </a:t>
            </a:r>
            <a:r>
              <a:rPr lang="es-ES" b="1" dirty="0" err="1"/>
              <a:t>Session</a:t>
            </a:r>
            <a:r>
              <a:rPr lang="es-ES" dirty="0"/>
              <a:t> no se puede referenciar a </a:t>
            </a:r>
            <a:r>
              <a:rPr lang="es-ES" b="1" dirty="0" err="1"/>
              <a:t>Request</a:t>
            </a:r>
            <a:r>
              <a:rPr lang="es-ES" b="1" dirty="0"/>
              <a:t>, </a:t>
            </a:r>
            <a:r>
              <a:rPr lang="es-ES" dirty="0"/>
              <a:t>pero desde </a:t>
            </a:r>
            <a:r>
              <a:rPr lang="es-ES" b="1" dirty="0" err="1"/>
              <a:t>Request</a:t>
            </a:r>
            <a:r>
              <a:rPr lang="es-ES" b="1" dirty="0"/>
              <a:t> </a:t>
            </a:r>
            <a:r>
              <a:rPr lang="es-ES" dirty="0"/>
              <a:t>si podemos referencias a </a:t>
            </a:r>
            <a:r>
              <a:rPr lang="es-ES" b="1" dirty="0" err="1"/>
              <a:t>Session</a:t>
            </a:r>
            <a:endParaRPr lang="es-ES" dirty="0"/>
          </a:p>
          <a:p>
            <a:pPr eaLnBrk="1" hangingPunct="1"/>
            <a:r>
              <a:rPr lang="es-ES" dirty="0"/>
              <a:t>Son muy útiles para la inyección de dependencias y evitar el código pegamento</a:t>
            </a:r>
          </a:p>
          <a:p>
            <a:pPr eaLnBrk="1" hangingPunct="1">
              <a:buFont typeface="Arial" charset="0"/>
              <a:buNone/>
            </a:pPr>
            <a:endParaRPr lang="es-ES" dirty="0"/>
          </a:p>
        </p:txBody>
      </p:sp>
      <p:sp>
        <p:nvSpPr>
          <p:cNvPr id="44035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CB2D477-9102-4008-85EC-2A01C7C37B03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PROPIEDADES MANEJADAS</a:t>
            </a:r>
          </a:p>
        </p:txBody>
      </p:sp>
      <p:sp>
        <p:nvSpPr>
          <p:cNvPr id="39938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dirty="0" err="1"/>
              <a:t>Scopes</a:t>
            </a:r>
            <a:r>
              <a:rPr lang="es-ES" dirty="0"/>
              <a:t> de </a:t>
            </a:r>
            <a:r>
              <a:rPr lang="es-ES" dirty="0" err="1"/>
              <a:t>Managed</a:t>
            </a:r>
            <a:r>
              <a:rPr lang="es-ES" dirty="0"/>
              <a:t> </a:t>
            </a:r>
            <a:r>
              <a:rPr lang="es-ES" dirty="0" err="1"/>
              <a:t>Bean</a:t>
            </a:r>
            <a:r>
              <a:rPr lang="es-ES" dirty="0"/>
              <a:t> de menor ciclo de vida a mayor ciclo de vida (a tener en cuanto cuando queramos hacer inyección de dependencias entre </a:t>
            </a:r>
            <a:r>
              <a:rPr lang="es-ES" dirty="0" err="1"/>
              <a:t>ManagedBean</a:t>
            </a:r>
            <a:r>
              <a:rPr lang="es-ES" dirty="0"/>
              <a:t>).</a:t>
            </a:r>
          </a:p>
          <a:p>
            <a:pPr lvl="1" eaLnBrk="1" hangingPunct="1"/>
            <a:r>
              <a:rPr lang="es-ES" b="1" dirty="0" err="1"/>
              <a:t>none</a:t>
            </a:r>
            <a:r>
              <a:rPr lang="es-ES" dirty="0"/>
              <a:t>.</a:t>
            </a:r>
            <a:endParaRPr lang="es-ES" b="1" dirty="0"/>
          </a:p>
          <a:p>
            <a:pPr lvl="1" eaLnBrk="1" hangingPunct="1"/>
            <a:r>
              <a:rPr lang="es-ES" b="1" dirty="0" err="1"/>
              <a:t>view</a:t>
            </a:r>
            <a:r>
              <a:rPr lang="es-ES" dirty="0"/>
              <a:t>.</a:t>
            </a:r>
          </a:p>
          <a:p>
            <a:pPr lvl="1" eaLnBrk="1" hangingPunct="1"/>
            <a:r>
              <a:rPr lang="es-ES" b="1" dirty="0" err="1"/>
              <a:t>Request</a:t>
            </a:r>
            <a:endParaRPr lang="es-ES" b="1" dirty="0"/>
          </a:p>
          <a:p>
            <a:pPr lvl="1" eaLnBrk="1" hangingPunct="1"/>
            <a:r>
              <a:rPr lang="es-ES" b="1" dirty="0" err="1"/>
              <a:t>Session</a:t>
            </a:r>
            <a:endParaRPr lang="es-ES" b="1" dirty="0"/>
          </a:p>
          <a:p>
            <a:pPr lvl="1" eaLnBrk="1" hangingPunct="1"/>
            <a:r>
              <a:rPr lang="es-ES" b="1" dirty="0" err="1"/>
              <a:t>application</a:t>
            </a:r>
            <a:r>
              <a:rPr lang="es-ES" dirty="0"/>
              <a:t>. </a:t>
            </a:r>
          </a:p>
          <a:p>
            <a:pPr eaLnBrk="1" hangingPunct="1">
              <a:buFont typeface="Arial" charset="0"/>
              <a:buNone/>
            </a:pPr>
            <a:endParaRPr lang="es-ES" dirty="0"/>
          </a:p>
        </p:txBody>
      </p:sp>
      <p:sp>
        <p:nvSpPr>
          <p:cNvPr id="44035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CB2D477-9102-4008-85EC-2A01C7C37B03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214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PROPIEDADES MANEJADAS</a:t>
            </a:r>
          </a:p>
        </p:txBody>
      </p:sp>
      <p:sp>
        <p:nvSpPr>
          <p:cNvPr id="4096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/>
              <a:t>De forma declarativa</a:t>
            </a:r>
            <a:endParaRPr lang="es-ES" b="1"/>
          </a:p>
        </p:txBody>
      </p:sp>
      <p:sp>
        <p:nvSpPr>
          <p:cNvPr id="45059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B4AA2C8-68C7-4588-ABBE-0A5ADC4A2F3E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40964" name="4 CuadroTexto"/>
          <p:cNvSpPr txBox="1">
            <a:spLocks noChangeArrowheads="1"/>
          </p:cNvSpPr>
          <p:nvPr/>
        </p:nvSpPr>
        <p:spPr bwMode="auto">
          <a:xfrm>
            <a:off x="1281113" y="2263775"/>
            <a:ext cx="6734175" cy="201295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88" tIns="32144" rIns="64288" bIns="32144">
            <a:spAutoFit/>
          </a:bodyPr>
          <a:lstStyle/>
          <a:p>
            <a:pPr defTabSz="409575" hangingPunct="0"/>
            <a:r>
              <a:rPr lang="en-US" sz="1400" dirty="0">
                <a:solidFill>
                  <a:srgbClr val="000000"/>
                </a:solidFill>
                <a:latin typeface="Helvetica Light"/>
                <a:sym typeface="Helvetica Light"/>
              </a:rPr>
              <a:t>&lt;managed-bean&gt;</a:t>
            </a:r>
          </a:p>
          <a:p>
            <a:pPr defTabSz="409575" hangingPunct="0"/>
            <a:r>
              <a:rPr lang="en-US" sz="1400" dirty="0">
                <a:solidFill>
                  <a:srgbClr val="000000"/>
                </a:solidFill>
                <a:latin typeface="Helvetica Light"/>
                <a:sym typeface="Helvetica Light"/>
              </a:rPr>
              <a:t>	&lt;managed-bean-name&gt;</a:t>
            </a:r>
            <a:r>
              <a:rPr lang="en-US" sz="1400" dirty="0" err="1">
                <a:solidFill>
                  <a:srgbClr val="000000"/>
                </a:solidFill>
                <a:latin typeface="Helvetica Light"/>
                <a:sym typeface="Helvetica Light"/>
              </a:rPr>
              <a:t>userBean</a:t>
            </a:r>
            <a:r>
              <a:rPr lang="en-US" sz="1400" dirty="0">
                <a:solidFill>
                  <a:srgbClr val="000000"/>
                </a:solidFill>
                <a:latin typeface="Helvetica Light"/>
                <a:sym typeface="Helvetica Light"/>
              </a:rPr>
              <a:t>&lt;/managed-bean-name&gt;</a:t>
            </a:r>
          </a:p>
          <a:p>
            <a:pPr defTabSz="409575" hangingPunct="0"/>
            <a:r>
              <a:rPr lang="en-US" sz="1400" dirty="0">
                <a:solidFill>
                  <a:srgbClr val="000000"/>
                </a:solidFill>
                <a:latin typeface="Helvetica Light"/>
                <a:sym typeface="Helvetica Light"/>
              </a:rPr>
              <a:t>	&lt;managed-bean-class&gt;</a:t>
            </a:r>
            <a:r>
              <a:rPr lang="en-US" sz="1400" dirty="0" err="1">
                <a:solidFill>
                  <a:srgbClr val="000000"/>
                </a:solidFill>
                <a:latin typeface="Helvetica Light"/>
                <a:sym typeface="Helvetica Light"/>
              </a:rPr>
              <a:t>com.examples.UserBean</a:t>
            </a:r>
            <a:r>
              <a:rPr lang="en-US" sz="1400" dirty="0">
                <a:solidFill>
                  <a:srgbClr val="000000"/>
                </a:solidFill>
                <a:latin typeface="Helvetica Light"/>
                <a:sym typeface="Helvetica Light"/>
              </a:rPr>
              <a:t>&lt;/managed-bean-class&gt;</a:t>
            </a:r>
          </a:p>
          <a:p>
            <a:pPr defTabSz="409575" hangingPunct="0"/>
            <a:r>
              <a:rPr lang="en-US" sz="1400" dirty="0">
                <a:solidFill>
                  <a:srgbClr val="000000"/>
                </a:solidFill>
                <a:latin typeface="Helvetica Light"/>
                <a:sym typeface="Helvetica Light"/>
              </a:rPr>
              <a:t>	&lt;managed-bean-scope&gt;session&lt;/managed-bean-scope&gt;</a:t>
            </a:r>
          </a:p>
          <a:p>
            <a:pPr defTabSz="409575" hangingPunct="0"/>
            <a:r>
              <a:rPr lang="en-US" sz="1400" dirty="0">
                <a:solidFill>
                  <a:srgbClr val="000000"/>
                </a:solidFill>
                <a:latin typeface="Helvetica Light"/>
                <a:sym typeface="Helvetica Light"/>
              </a:rPr>
              <a:t>	&lt;managed-property&gt;</a:t>
            </a:r>
          </a:p>
          <a:p>
            <a:pPr defTabSz="409575" hangingPunct="0"/>
            <a:r>
              <a:rPr lang="en-US" sz="1400" dirty="0">
                <a:solidFill>
                  <a:srgbClr val="000000"/>
                </a:solidFill>
                <a:latin typeface="Helvetica Light"/>
                <a:sym typeface="Helvetica Light"/>
              </a:rPr>
              <a:t>		&lt;property-name&gt;name&lt;/property-name&gt;</a:t>
            </a:r>
          </a:p>
          <a:p>
            <a:pPr defTabSz="409575" hangingPunct="0"/>
            <a:r>
              <a:rPr lang="en-US" sz="1400" dirty="0">
                <a:solidFill>
                  <a:srgbClr val="000000"/>
                </a:solidFill>
                <a:latin typeface="Helvetica Light"/>
                <a:sym typeface="Helvetica Light"/>
              </a:rPr>
              <a:t>		&lt;value&gt;Ana&lt;/value&gt;</a:t>
            </a:r>
          </a:p>
          <a:p>
            <a:pPr defTabSz="409575" hangingPunct="0"/>
            <a:r>
              <a:rPr lang="en-US" sz="1400" dirty="0">
                <a:solidFill>
                  <a:srgbClr val="000000"/>
                </a:solidFill>
                <a:latin typeface="Helvetica Light"/>
                <a:sym typeface="Helvetica Light"/>
              </a:rPr>
              <a:t>	&lt;/managed-property&gt;</a:t>
            </a:r>
          </a:p>
          <a:p>
            <a:pPr defTabSz="409575" hangingPunct="0"/>
            <a:r>
              <a:rPr lang="en-US" sz="1400" dirty="0">
                <a:solidFill>
                  <a:srgbClr val="000000"/>
                </a:solidFill>
                <a:latin typeface="Helvetica Light"/>
                <a:sym typeface="Helvetica Light"/>
              </a:rPr>
              <a:t>&lt;/managed-bean&gt;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PROPIEDADES MANEJADAS</a:t>
            </a:r>
          </a:p>
        </p:txBody>
      </p:sp>
      <p:sp>
        <p:nvSpPr>
          <p:cNvPr id="41986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/>
              <a:t>De forma declarativa con referencia otro </a:t>
            </a:r>
            <a:r>
              <a:rPr lang="es-ES" b="1"/>
              <a:t>Managed Bean</a:t>
            </a:r>
            <a:r>
              <a:rPr lang="es-ES"/>
              <a:t>.</a:t>
            </a:r>
            <a:endParaRPr lang="es-ES" b="1"/>
          </a:p>
        </p:txBody>
      </p:sp>
      <p:sp>
        <p:nvSpPr>
          <p:cNvPr id="46083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82853BB-3408-496D-AD35-71DA7C265A6C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41988" name="4 CuadroTexto"/>
          <p:cNvSpPr txBox="1">
            <a:spLocks noChangeArrowheads="1"/>
          </p:cNvSpPr>
          <p:nvPr/>
        </p:nvSpPr>
        <p:spPr bwMode="auto">
          <a:xfrm>
            <a:off x="1281113" y="2732088"/>
            <a:ext cx="6734175" cy="201295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88" tIns="32144" rIns="64288" bIns="32144">
            <a:spAutoFit/>
          </a:bodyPr>
          <a:lstStyle/>
          <a:p>
            <a:pPr defTabSz="409575" hangingPunct="0"/>
            <a:r>
              <a:rPr lang="en-US" sz="1400" dirty="0">
                <a:solidFill>
                  <a:srgbClr val="000000"/>
                </a:solidFill>
                <a:latin typeface="Helvetica Light"/>
                <a:sym typeface="Helvetica Light"/>
              </a:rPr>
              <a:t>&lt;managed-bean&gt;</a:t>
            </a:r>
          </a:p>
          <a:p>
            <a:pPr defTabSz="409575" hangingPunct="0"/>
            <a:r>
              <a:rPr lang="en-US" sz="1400" dirty="0">
                <a:solidFill>
                  <a:srgbClr val="000000"/>
                </a:solidFill>
                <a:latin typeface="Helvetica Light"/>
                <a:sym typeface="Helvetica Light"/>
              </a:rPr>
              <a:t>	&lt;managed-bean-name&gt;</a:t>
            </a:r>
            <a:r>
              <a:rPr lang="en-US" sz="1400" dirty="0" err="1">
                <a:solidFill>
                  <a:srgbClr val="000000"/>
                </a:solidFill>
                <a:latin typeface="Helvetica Light"/>
                <a:sym typeface="Helvetica Light"/>
              </a:rPr>
              <a:t>userBean</a:t>
            </a:r>
            <a:r>
              <a:rPr lang="en-US" sz="1400" dirty="0">
                <a:solidFill>
                  <a:srgbClr val="000000"/>
                </a:solidFill>
                <a:latin typeface="Helvetica Light"/>
                <a:sym typeface="Helvetica Light"/>
              </a:rPr>
              <a:t>&lt;/managed-bean-name&gt;</a:t>
            </a:r>
          </a:p>
          <a:p>
            <a:pPr defTabSz="409575" hangingPunct="0"/>
            <a:r>
              <a:rPr lang="en-US" sz="1400" dirty="0">
                <a:solidFill>
                  <a:srgbClr val="000000"/>
                </a:solidFill>
                <a:latin typeface="Helvetica Light"/>
                <a:sym typeface="Helvetica Light"/>
              </a:rPr>
              <a:t>	&lt;managed-bean-class&gt;</a:t>
            </a:r>
            <a:r>
              <a:rPr lang="en-US" sz="1400" dirty="0" err="1">
                <a:solidFill>
                  <a:srgbClr val="000000"/>
                </a:solidFill>
                <a:latin typeface="Helvetica Light"/>
                <a:sym typeface="Helvetica Light"/>
              </a:rPr>
              <a:t>com.examples.UserBean</a:t>
            </a:r>
            <a:r>
              <a:rPr lang="en-US" sz="1400" dirty="0">
                <a:solidFill>
                  <a:srgbClr val="000000"/>
                </a:solidFill>
                <a:latin typeface="Helvetica Light"/>
                <a:sym typeface="Helvetica Light"/>
              </a:rPr>
              <a:t>&lt;/managed-bean-class&gt;</a:t>
            </a:r>
          </a:p>
          <a:p>
            <a:pPr defTabSz="409575" hangingPunct="0"/>
            <a:r>
              <a:rPr lang="en-US" sz="1400" dirty="0">
                <a:solidFill>
                  <a:srgbClr val="000000"/>
                </a:solidFill>
                <a:latin typeface="Helvetica Light"/>
                <a:sym typeface="Helvetica Light"/>
              </a:rPr>
              <a:t>	&lt;managed-bean-scope&gt;session&lt;/managed-bean-scope&gt;</a:t>
            </a:r>
          </a:p>
          <a:p>
            <a:pPr defTabSz="409575" hangingPunct="0"/>
            <a:r>
              <a:rPr lang="en-US" sz="1400" dirty="0">
                <a:solidFill>
                  <a:srgbClr val="000000"/>
                </a:solidFill>
                <a:latin typeface="Helvetica Light"/>
                <a:sym typeface="Helvetica Light"/>
              </a:rPr>
              <a:t>	&lt;managed-property&gt;</a:t>
            </a:r>
          </a:p>
          <a:p>
            <a:pPr defTabSz="409575" hangingPunct="0"/>
            <a:r>
              <a:rPr lang="en-US" sz="1400" dirty="0">
                <a:solidFill>
                  <a:srgbClr val="000000"/>
                </a:solidFill>
                <a:latin typeface="Helvetica Light"/>
                <a:sym typeface="Helvetica Light"/>
              </a:rPr>
              <a:t>		&lt;property-name&gt;</a:t>
            </a:r>
            <a:r>
              <a:rPr lang="en-US" sz="1400" dirty="0" err="1">
                <a:solidFill>
                  <a:srgbClr val="000000"/>
                </a:solidFill>
                <a:latin typeface="Helvetica Light"/>
                <a:sym typeface="Helvetica Light"/>
              </a:rPr>
              <a:t>pedidoBean</a:t>
            </a:r>
            <a:r>
              <a:rPr lang="en-US" sz="1400" dirty="0">
                <a:solidFill>
                  <a:srgbClr val="000000"/>
                </a:solidFill>
                <a:latin typeface="Helvetica Light"/>
                <a:sym typeface="Helvetica Light"/>
              </a:rPr>
              <a:t>&lt;/property-name&gt;</a:t>
            </a:r>
          </a:p>
          <a:p>
            <a:pPr defTabSz="409575" hangingPunct="0"/>
            <a:r>
              <a:rPr lang="en-US" sz="1400" dirty="0">
                <a:solidFill>
                  <a:srgbClr val="000000"/>
                </a:solidFill>
                <a:latin typeface="Helvetica Light"/>
                <a:sym typeface="Helvetica Light"/>
              </a:rPr>
              <a:t>		&lt;value&gt;#{pedidoBean}&lt;/value&gt;</a:t>
            </a:r>
          </a:p>
          <a:p>
            <a:pPr defTabSz="409575" hangingPunct="0"/>
            <a:r>
              <a:rPr lang="en-US" sz="1400" dirty="0">
                <a:solidFill>
                  <a:srgbClr val="000000"/>
                </a:solidFill>
                <a:latin typeface="Helvetica Light"/>
                <a:sym typeface="Helvetica Light"/>
              </a:rPr>
              <a:t>	&lt;/managed-property&gt;</a:t>
            </a:r>
          </a:p>
          <a:p>
            <a:pPr defTabSz="409575" hangingPunct="0"/>
            <a:r>
              <a:rPr lang="en-US" sz="1400" dirty="0">
                <a:solidFill>
                  <a:srgbClr val="000000"/>
                </a:solidFill>
                <a:latin typeface="Helvetica Light"/>
                <a:sym typeface="Helvetica Light"/>
              </a:rPr>
              <a:t>&lt;/managed-bean&gt;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¿QUÉ ES UN MANAGED BEAN?</a:t>
            </a:r>
          </a:p>
        </p:txBody>
      </p:sp>
      <p:sp>
        <p:nvSpPr>
          <p:cNvPr id="26626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dirty="0"/>
              <a:t>Se trata de objetos manejados por el contexto de JSF, esto es, objetos de los cuales el desarrollador no es responsable de su ciclo de vida.</a:t>
            </a:r>
          </a:p>
          <a:p>
            <a:pPr eaLnBrk="1" hangingPunct="1"/>
            <a:r>
              <a:rPr lang="es-ES" dirty="0"/>
              <a:t>Cuando se referencia un </a:t>
            </a:r>
            <a:r>
              <a:rPr lang="es-ES" b="1" dirty="0" err="1"/>
              <a:t>Managed</a:t>
            </a:r>
            <a:r>
              <a:rPr lang="es-ES" b="1" dirty="0"/>
              <a:t> </a:t>
            </a:r>
            <a:r>
              <a:rPr lang="es-ES" b="1" dirty="0" err="1"/>
              <a:t>Bean</a:t>
            </a:r>
            <a:r>
              <a:rPr lang="es-ES" dirty="0"/>
              <a:t>, el contexto de JSF, creará el objeto, lo inicializará y lo almacenará en el ámbito definido, o lo retornará si ya existe.</a:t>
            </a:r>
          </a:p>
        </p:txBody>
      </p:sp>
      <p:sp>
        <p:nvSpPr>
          <p:cNvPr id="26627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518F792-C382-4D1F-BBB2-F796FE2C3E90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CICLO DE VIDA DEL MANAGED BEAN</a:t>
            </a:r>
          </a:p>
        </p:txBody>
      </p:sp>
      <p:sp>
        <p:nvSpPr>
          <p:cNvPr id="43010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dirty="0"/>
              <a:t>Cuando a un método le asocias la anotación @</a:t>
            </a:r>
            <a:r>
              <a:rPr lang="es-ES" b="1" dirty="0"/>
              <a:t>PostConstruct</a:t>
            </a:r>
            <a:r>
              <a:rPr lang="es-ES" dirty="0"/>
              <a:t> se ejecutará después de la inicialización del </a:t>
            </a:r>
            <a:r>
              <a:rPr lang="es-ES" dirty="0" err="1"/>
              <a:t>bean</a:t>
            </a:r>
            <a:r>
              <a:rPr lang="es-ES" dirty="0"/>
              <a:t> pero antes de que sea guardado en su </a:t>
            </a:r>
            <a:r>
              <a:rPr lang="es-ES" dirty="0" err="1"/>
              <a:t>scope</a:t>
            </a:r>
            <a:r>
              <a:rPr lang="es-ES" dirty="0"/>
              <a:t> correspondiente.</a:t>
            </a:r>
          </a:p>
          <a:p>
            <a:pPr eaLnBrk="1" hangingPunct="1"/>
            <a:r>
              <a:rPr lang="es-ES" dirty="0"/>
              <a:t>Si al método le asocias la anotación @</a:t>
            </a:r>
            <a:r>
              <a:rPr lang="es-ES" b="1" dirty="0"/>
              <a:t>PreDestroy</a:t>
            </a:r>
            <a:r>
              <a:rPr lang="es-ES" dirty="0"/>
              <a:t> se ejecutará justo antes de que el </a:t>
            </a:r>
            <a:r>
              <a:rPr lang="es-ES" dirty="0" err="1"/>
              <a:t>bean</a:t>
            </a:r>
            <a:r>
              <a:rPr lang="es-ES" dirty="0"/>
              <a:t> sea eliminado del </a:t>
            </a:r>
            <a:r>
              <a:rPr lang="es-ES" dirty="0" err="1"/>
              <a:t>scope</a:t>
            </a:r>
            <a:r>
              <a:rPr lang="es-ES" dirty="0"/>
              <a:t>.</a:t>
            </a:r>
          </a:p>
        </p:txBody>
      </p:sp>
      <p:sp>
        <p:nvSpPr>
          <p:cNvPr id="47107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034D36E-3B57-4062-8A4A-5340FF868D06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¿QUÉ ES UN MANAGED BEAN?</a:t>
            </a:r>
          </a:p>
        </p:txBody>
      </p:sp>
      <p:sp>
        <p:nvSpPr>
          <p:cNvPr id="27650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dirty="0"/>
              <a:t>Es necesario, que los </a:t>
            </a:r>
            <a:r>
              <a:rPr lang="es-ES" b="1" dirty="0" err="1"/>
              <a:t>Managed</a:t>
            </a:r>
            <a:r>
              <a:rPr lang="es-ES" b="1" dirty="0"/>
              <a:t> </a:t>
            </a:r>
            <a:r>
              <a:rPr lang="es-ES" b="1" dirty="0" err="1"/>
              <a:t>Bean</a:t>
            </a:r>
            <a:r>
              <a:rPr lang="es-ES" dirty="0"/>
              <a:t>, tengan estructura JavaBean.</a:t>
            </a:r>
          </a:p>
          <a:p>
            <a:pPr lvl="1" eaLnBrk="1" hangingPunct="1"/>
            <a:r>
              <a:rPr lang="es-ES" b="1" dirty="0"/>
              <a:t>Constructor</a:t>
            </a:r>
            <a:r>
              <a:rPr lang="es-ES" dirty="0"/>
              <a:t> por defecto.</a:t>
            </a:r>
          </a:p>
          <a:p>
            <a:pPr lvl="1" eaLnBrk="1" hangingPunct="1"/>
            <a:r>
              <a:rPr lang="es-ES" dirty="0"/>
              <a:t>Métodos de </a:t>
            </a:r>
            <a:r>
              <a:rPr lang="es-ES" b="1" dirty="0" err="1"/>
              <a:t>Get</a:t>
            </a:r>
            <a:r>
              <a:rPr lang="es-ES" dirty="0"/>
              <a:t> y </a:t>
            </a:r>
            <a:r>
              <a:rPr lang="es-ES" b="1" dirty="0"/>
              <a:t>Set</a:t>
            </a:r>
            <a:r>
              <a:rPr lang="es-ES" dirty="0"/>
              <a:t> para las propiedades las cuales queramos acceder o modificar desde nuestra vista. </a:t>
            </a:r>
            <a:r>
              <a:rPr lang="es-ES" b="1" dirty="0" err="1"/>
              <a:t>Get</a:t>
            </a:r>
            <a:r>
              <a:rPr lang="es-ES" dirty="0"/>
              <a:t> será para poder acceder desde la vista, </a:t>
            </a:r>
            <a:r>
              <a:rPr lang="es-ES" b="1" dirty="0"/>
              <a:t>Set</a:t>
            </a:r>
            <a:r>
              <a:rPr lang="es-ES" dirty="0"/>
              <a:t> será para establecer el valor en el </a:t>
            </a:r>
            <a:r>
              <a:rPr lang="es-ES" b="1" dirty="0" err="1"/>
              <a:t>Managed</a:t>
            </a:r>
            <a:r>
              <a:rPr lang="es-ES" b="1" dirty="0"/>
              <a:t> </a:t>
            </a:r>
            <a:r>
              <a:rPr lang="es-ES" b="1" dirty="0" err="1"/>
              <a:t>Bean</a:t>
            </a:r>
            <a:endParaRPr lang="es-ES" b="1" dirty="0"/>
          </a:p>
        </p:txBody>
      </p:sp>
      <p:sp>
        <p:nvSpPr>
          <p:cNvPr id="27651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2BFC95B-FB0D-4FED-B933-BBE100F6136F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¿QUÉ ES UN MANAGED BEAN?</a:t>
            </a:r>
          </a:p>
        </p:txBody>
      </p:sp>
      <p:sp>
        <p:nvSpPr>
          <p:cNvPr id="28674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dirty="0"/>
              <a:t>Para que un objeto sea un </a:t>
            </a:r>
            <a:r>
              <a:rPr lang="es-ES" b="1" dirty="0" err="1"/>
              <a:t>Managed</a:t>
            </a:r>
            <a:r>
              <a:rPr lang="es-ES" b="1" dirty="0"/>
              <a:t> </a:t>
            </a:r>
            <a:r>
              <a:rPr lang="es-ES" b="1" dirty="0" err="1"/>
              <a:t>Bean</a:t>
            </a:r>
            <a:r>
              <a:rPr lang="es-ES" dirty="0"/>
              <a:t>, hay que declararlo como tal, esto se puede hacer con</a:t>
            </a:r>
          </a:p>
          <a:p>
            <a:pPr lvl="1" eaLnBrk="1" hangingPunct="1"/>
            <a:r>
              <a:rPr lang="es-ES" dirty="0"/>
              <a:t>Anotaciones</a:t>
            </a:r>
          </a:p>
          <a:p>
            <a:pPr lvl="1" eaLnBrk="1" hangingPunct="1"/>
            <a:endParaRPr lang="es-ES" dirty="0"/>
          </a:p>
          <a:p>
            <a:pPr lvl="1" eaLnBrk="1" hangingPunct="1"/>
            <a:endParaRPr lang="es-ES" dirty="0"/>
          </a:p>
          <a:p>
            <a:pPr lvl="1" eaLnBrk="1" hangingPunct="1"/>
            <a:endParaRPr lang="es-ES" dirty="0"/>
          </a:p>
          <a:p>
            <a:pPr lvl="1" eaLnBrk="1" hangingPunct="1"/>
            <a:r>
              <a:rPr lang="es-ES" dirty="0"/>
              <a:t>Declarativo en el </a:t>
            </a:r>
            <a:r>
              <a:rPr lang="es-ES" b="1" dirty="0"/>
              <a:t>faces-config.xml</a:t>
            </a:r>
          </a:p>
        </p:txBody>
      </p:sp>
      <p:sp>
        <p:nvSpPr>
          <p:cNvPr id="28675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37E19CA-9C30-4439-8C24-3444E2685155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28676" name="4 CuadroTexto"/>
          <p:cNvSpPr txBox="1">
            <a:spLocks noChangeArrowheads="1"/>
          </p:cNvSpPr>
          <p:nvPr/>
        </p:nvSpPr>
        <p:spPr bwMode="auto">
          <a:xfrm>
            <a:off x="1200414" y="2924944"/>
            <a:ext cx="6734175" cy="71437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88" tIns="32144" rIns="64288" bIns="32144">
            <a:spAutoFit/>
          </a:bodyPr>
          <a:lstStyle/>
          <a:p>
            <a:pPr defTabSz="409575" hangingPunct="0"/>
            <a:r>
              <a:rPr lang="en-US" sz="1400" dirty="0">
                <a:solidFill>
                  <a:srgbClr val="000000"/>
                </a:solidFill>
                <a:latin typeface="Helvetica Light"/>
                <a:sym typeface="Helvetica Light"/>
              </a:rPr>
              <a:t>@ManagedBean(name="user")</a:t>
            </a:r>
          </a:p>
          <a:p>
            <a:pPr defTabSz="409575" hangingPunct="0"/>
            <a:r>
              <a:rPr lang="en-US" sz="1400" dirty="0">
                <a:solidFill>
                  <a:srgbClr val="000000"/>
                </a:solidFill>
                <a:latin typeface="Helvetica Light"/>
                <a:sym typeface="Helvetica Light"/>
              </a:rPr>
              <a:t>@SessionScoped</a:t>
            </a:r>
          </a:p>
          <a:p>
            <a:pPr defTabSz="409575" hangingPunct="0"/>
            <a:r>
              <a:rPr lang="en-US" sz="1400" dirty="0">
                <a:solidFill>
                  <a:srgbClr val="000000"/>
                </a:solidFill>
                <a:latin typeface="Helvetica Light"/>
                <a:sym typeface="Helvetica Light"/>
              </a:rPr>
              <a:t>public class </a:t>
            </a:r>
            <a:r>
              <a:rPr lang="en-US" sz="1400" dirty="0" err="1">
                <a:solidFill>
                  <a:srgbClr val="000000"/>
                </a:solidFill>
                <a:latin typeface="Helvetica Light"/>
                <a:sym typeface="Helvetica Light"/>
              </a:rPr>
              <a:t>UserBean</a:t>
            </a:r>
            <a:r>
              <a:rPr lang="en-US" sz="1400" dirty="0">
                <a:solidFill>
                  <a:srgbClr val="000000"/>
                </a:solidFill>
                <a:latin typeface="Helvetica Light"/>
                <a:sym typeface="Helvetica Light"/>
              </a:rPr>
              <a:t> {...}</a:t>
            </a:r>
          </a:p>
        </p:txBody>
      </p:sp>
      <p:sp>
        <p:nvSpPr>
          <p:cNvPr id="28677" name="5 CuadroTexto"/>
          <p:cNvSpPr txBox="1">
            <a:spLocks noChangeArrowheads="1"/>
          </p:cNvSpPr>
          <p:nvPr/>
        </p:nvSpPr>
        <p:spPr bwMode="auto">
          <a:xfrm>
            <a:off x="1200415" y="4656137"/>
            <a:ext cx="6734175" cy="114617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88" tIns="32144" rIns="64288" bIns="32144">
            <a:spAutoFit/>
          </a:bodyPr>
          <a:lstStyle/>
          <a:p>
            <a:pPr defTabSz="409575" hangingPunct="0"/>
            <a:r>
              <a:rPr lang="en-US" sz="1400" dirty="0">
                <a:solidFill>
                  <a:srgbClr val="000000"/>
                </a:solidFill>
                <a:latin typeface="Helvetica Light"/>
                <a:sym typeface="Helvetica Light"/>
              </a:rPr>
              <a:t>&lt;managed-bean&gt;</a:t>
            </a:r>
          </a:p>
          <a:p>
            <a:pPr defTabSz="409575" hangingPunct="0"/>
            <a:r>
              <a:rPr lang="en-US" sz="1400" dirty="0">
                <a:solidFill>
                  <a:srgbClr val="000000"/>
                </a:solidFill>
                <a:latin typeface="Helvetica Light"/>
                <a:sym typeface="Helvetica Light"/>
              </a:rPr>
              <a:t>     &lt;managed-bean-name&gt;</a:t>
            </a:r>
            <a:r>
              <a:rPr lang="en-US" sz="1400" dirty="0" err="1">
                <a:solidFill>
                  <a:srgbClr val="000000"/>
                </a:solidFill>
                <a:latin typeface="Helvetica Light"/>
                <a:sym typeface="Helvetica Light"/>
              </a:rPr>
              <a:t>userBean</a:t>
            </a:r>
            <a:r>
              <a:rPr lang="en-US" sz="1400" dirty="0">
                <a:solidFill>
                  <a:srgbClr val="000000"/>
                </a:solidFill>
                <a:latin typeface="Helvetica Light"/>
                <a:sym typeface="Helvetica Light"/>
              </a:rPr>
              <a:t>&lt;/managed-bean-name&gt;</a:t>
            </a:r>
          </a:p>
          <a:p>
            <a:pPr defTabSz="409575" hangingPunct="0"/>
            <a:r>
              <a:rPr lang="en-US" sz="1400" dirty="0">
                <a:solidFill>
                  <a:srgbClr val="000000"/>
                </a:solidFill>
                <a:latin typeface="Helvetica Light"/>
                <a:sym typeface="Helvetica Light"/>
              </a:rPr>
              <a:t>     &lt;managed-bean-class&gt;</a:t>
            </a:r>
            <a:r>
              <a:rPr lang="en-US" sz="1400" dirty="0" err="1">
                <a:solidFill>
                  <a:srgbClr val="000000"/>
                </a:solidFill>
                <a:latin typeface="Helvetica Light"/>
                <a:sym typeface="Helvetica Light"/>
              </a:rPr>
              <a:t>com.examples.UserBean</a:t>
            </a:r>
            <a:r>
              <a:rPr lang="en-US" sz="1400" dirty="0">
                <a:solidFill>
                  <a:srgbClr val="000000"/>
                </a:solidFill>
                <a:latin typeface="Helvetica Light"/>
                <a:sym typeface="Helvetica Light"/>
              </a:rPr>
              <a:t>&lt;/managed-bean-class&gt;</a:t>
            </a:r>
          </a:p>
          <a:p>
            <a:pPr defTabSz="409575" hangingPunct="0"/>
            <a:r>
              <a:rPr lang="en-US" sz="1400" dirty="0">
                <a:solidFill>
                  <a:srgbClr val="000000"/>
                </a:solidFill>
                <a:latin typeface="Helvetica Light"/>
                <a:sym typeface="Helvetica Light"/>
              </a:rPr>
              <a:t>     &lt;managed-bean-scope&gt;session&lt;/managed-bean-scope&gt;</a:t>
            </a:r>
          </a:p>
          <a:p>
            <a:pPr defTabSz="409575" hangingPunct="0"/>
            <a:r>
              <a:rPr lang="en-US" sz="1400" dirty="0">
                <a:solidFill>
                  <a:srgbClr val="000000"/>
                </a:solidFill>
                <a:latin typeface="Helvetica Light"/>
                <a:sym typeface="Helvetica Light"/>
              </a:rPr>
              <a:t>&lt;/managed-bean&gt;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AMBITOS DE UN MANAGED BEAN</a:t>
            </a:r>
          </a:p>
        </p:txBody>
      </p:sp>
      <p:sp>
        <p:nvSpPr>
          <p:cNvPr id="29698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dirty="0"/>
              <a:t>Tradicionalmente, se pueden almacenar en tres ámbitos (JSF 1.x)</a:t>
            </a:r>
          </a:p>
          <a:p>
            <a:pPr lvl="1" eaLnBrk="1" hangingPunct="1"/>
            <a:r>
              <a:rPr lang="es-ES" b="1" dirty="0" err="1"/>
              <a:t>request</a:t>
            </a:r>
            <a:r>
              <a:rPr lang="es-ES" dirty="0"/>
              <a:t>. (Valor por defecto). El objeto dura la petición HTTP.</a:t>
            </a:r>
          </a:p>
          <a:p>
            <a:pPr lvl="1" eaLnBrk="1" hangingPunct="1"/>
            <a:r>
              <a:rPr lang="es-ES" b="1" dirty="0" err="1"/>
              <a:t>session</a:t>
            </a:r>
            <a:r>
              <a:rPr lang="es-ES" dirty="0"/>
              <a:t>. Lo que dure la sesión de usuario, por defecto 30 minutos en un Tomcat. Ligado al usuario.</a:t>
            </a:r>
          </a:p>
          <a:p>
            <a:pPr lvl="1" eaLnBrk="1" hangingPunct="1"/>
            <a:r>
              <a:rPr lang="es-ES" b="1" dirty="0" err="1"/>
              <a:t>application</a:t>
            </a:r>
            <a:r>
              <a:rPr lang="es-ES" dirty="0"/>
              <a:t>. El objeto dura todo el ciclo de vida de la aplicación. En este caso, es compartido por todos los usuarios</a:t>
            </a:r>
          </a:p>
          <a:p>
            <a:pPr eaLnBrk="1" hangingPunct="1"/>
            <a:r>
              <a:rPr lang="es-ES" dirty="0"/>
              <a:t>En JSF 2.0, se amplían a</a:t>
            </a:r>
          </a:p>
          <a:p>
            <a:pPr lvl="1" eaLnBrk="1" hangingPunct="1"/>
            <a:r>
              <a:rPr lang="es-ES" b="1" dirty="0" err="1"/>
              <a:t>view</a:t>
            </a:r>
            <a:r>
              <a:rPr lang="es-ES" dirty="0"/>
              <a:t>.</a:t>
            </a:r>
          </a:p>
          <a:p>
            <a:pPr lvl="1" eaLnBrk="1" hangingPunct="1"/>
            <a:r>
              <a:rPr lang="es-ES" b="1" dirty="0" err="1"/>
              <a:t>none</a:t>
            </a:r>
            <a:r>
              <a:rPr lang="es-ES" dirty="0"/>
              <a:t>.</a:t>
            </a:r>
          </a:p>
        </p:txBody>
      </p:sp>
      <p:sp>
        <p:nvSpPr>
          <p:cNvPr id="33795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177082-3E45-4FF4-A2ED-4448F2391B57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AMBITOS DE UN MANAGED BEAN</a:t>
            </a:r>
          </a:p>
        </p:txBody>
      </p:sp>
      <p:sp>
        <p:nvSpPr>
          <p:cNvPr id="3072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b="1" dirty="0" err="1"/>
              <a:t>Application</a:t>
            </a:r>
            <a:endParaRPr lang="es-ES" b="1" dirty="0"/>
          </a:p>
          <a:p>
            <a:pPr lvl="1" eaLnBrk="1" hangingPunct="1"/>
            <a:r>
              <a:rPr lang="es-ES" dirty="0"/>
              <a:t>Se guarda la información durante toda la vida de la aplicación web, independientemente de todas las peticiones y sesiones que se realicen.</a:t>
            </a:r>
          </a:p>
          <a:p>
            <a:pPr lvl="1" eaLnBrk="1" hangingPunct="1"/>
            <a:r>
              <a:rPr lang="es-ES" dirty="0"/>
              <a:t>Los </a:t>
            </a:r>
            <a:r>
              <a:rPr lang="es-ES" dirty="0" err="1"/>
              <a:t>bean</a:t>
            </a:r>
            <a:r>
              <a:rPr lang="es-ES" dirty="0"/>
              <a:t> se instancian con la primera petición a la aplicación y desaparece cuando la aplicación web se elimina del servidor.</a:t>
            </a:r>
          </a:p>
          <a:p>
            <a:pPr lvl="1" eaLnBrk="1" hangingPunct="1"/>
            <a:r>
              <a:rPr lang="es-ES" dirty="0"/>
              <a:t>Es compartido por todos los usuarios.</a:t>
            </a:r>
          </a:p>
          <a:p>
            <a:pPr lvl="1" eaLnBrk="1" hangingPunct="1"/>
            <a:r>
              <a:rPr lang="es-ES" dirty="0"/>
              <a:t>Implementa el patrón </a:t>
            </a:r>
            <a:r>
              <a:rPr lang="es-ES" dirty="0" err="1"/>
              <a:t>Singleton</a:t>
            </a:r>
            <a:r>
              <a:rPr lang="es-ES" dirty="0"/>
              <a:t> (un solo objeto para toda la aplicación)</a:t>
            </a:r>
          </a:p>
          <a:p>
            <a:pPr lvl="1" eaLnBrk="1" hangingPunct="1"/>
            <a:r>
              <a:rPr lang="es-ES" dirty="0"/>
              <a:t>Estos </a:t>
            </a:r>
            <a:r>
              <a:rPr lang="es-ES" dirty="0" err="1"/>
              <a:t>bean</a:t>
            </a:r>
            <a:r>
              <a:rPr lang="es-ES" dirty="0"/>
              <a:t> deben de implementar </a:t>
            </a:r>
            <a:r>
              <a:rPr lang="es-ES" dirty="0" err="1"/>
              <a:t>Serializable</a:t>
            </a:r>
            <a:endParaRPr lang="es-ES" dirty="0"/>
          </a:p>
        </p:txBody>
      </p:sp>
      <p:sp>
        <p:nvSpPr>
          <p:cNvPr id="34819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8F31710-FDE2-48A0-9B9D-C9C1F44A469D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AMBITOS DE UN MANAGED BEAN</a:t>
            </a:r>
          </a:p>
        </p:txBody>
      </p:sp>
      <p:sp>
        <p:nvSpPr>
          <p:cNvPr id="31746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b="1"/>
              <a:t>Application</a:t>
            </a:r>
          </a:p>
          <a:p>
            <a:pPr lvl="1" eaLnBrk="1" hangingPunct="1"/>
            <a:r>
              <a:rPr lang="es-ES"/>
              <a:t>Si queremos que el bean se instancie antes de que se muestre la primera página de la aplicación, usamos la propiedad eager a true.</a:t>
            </a:r>
          </a:p>
          <a:p>
            <a:pPr lvl="2" eaLnBrk="1" hangingPunct="1"/>
            <a:r>
              <a:rPr lang="es-ES"/>
              <a:t>Anotaciones</a:t>
            </a:r>
          </a:p>
          <a:p>
            <a:pPr lvl="2" eaLnBrk="1" hangingPunct="1"/>
            <a:endParaRPr lang="es-ES"/>
          </a:p>
          <a:p>
            <a:pPr lvl="2" eaLnBrk="1" hangingPunct="1"/>
            <a:r>
              <a:rPr lang="es-ES"/>
              <a:t>Declarativo</a:t>
            </a:r>
          </a:p>
          <a:p>
            <a:pPr lvl="1" eaLnBrk="1" hangingPunct="1"/>
            <a:endParaRPr lang="es-ES"/>
          </a:p>
          <a:p>
            <a:pPr lvl="1" eaLnBrk="1" hangingPunct="1"/>
            <a:endParaRPr lang="es-ES"/>
          </a:p>
        </p:txBody>
      </p:sp>
      <p:sp>
        <p:nvSpPr>
          <p:cNvPr id="35843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D53C65-BF5E-48EC-BCD6-0723F920EEB5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31748" name="4 CuadroTexto"/>
          <p:cNvSpPr txBox="1">
            <a:spLocks noChangeArrowheads="1"/>
          </p:cNvSpPr>
          <p:nvPr/>
        </p:nvSpPr>
        <p:spPr bwMode="auto">
          <a:xfrm>
            <a:off x="1204912" y="3084158"/>
            <a:ext cx="6734175" cy="28098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88" tIns="32144" rIns="64288" bIns="32144">
            <a:spAutoFit/>
          </a:bodyPr>
          <a:lstStyle/>
          <a:p>
            <a:pPr defTabSz="409575" hangingPunct="0"/>
            <a:r>
              <a:rPr lang="es-ES" sz="1400">
                <a:solidFill>
                  <a:srgbClr val="000000"/>
                </a:solidFill>
                <a:latin typeface="Helvetica Light"/>
                <a:sym typeface="Helvetica Light"/>
              </a:rPr>
              <a:t>@ManagedBean(eager=true)</a:t>
            </a:r>
            <a:endParaRPr lang="en-US" sz="140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  <p:sp>
        <p:nvSpPr>
          <p:cNvPr id="31749" name="5 CuadroTexto"/>
          <p:cNvSpPr txBox="1">
            <a:spLocks noChangeArrowheads="1"/>
          </p:cNvSpPr>
          <p:nvPr/>
        </p:nvSpPr>
        <p:spPr bwMode="auto">
          <a:xfrm>
            <a:off x="1204911" y="3762592"/>
            <a:ext cx="6734175" cy="28098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88" tIns="32144" rIns="64288" bIns="32144">
            <a:spAutoFit/>
          </a:bodyPr>
          <a:lstStyle/>
          <a:p>
            <a:pPr defTabSz="409575" hangingPunct="0"/>
            <a:r>
              <a:rPr lang="es-ES" sz="1400" dirty="0">
                <a:solidFill>
                  <a:srgbClr val="000000"/>
                </a:solidFill>
                <a:latin typeface="Helvetica Light"/>
                <a:sym typeface="Helvetica Light"/>
              </a:rPr>
              <a:t>&lt;</a:t>
            </a:r>
            <a:r>
              <a:rPr lang="es-ES" sz="1400" dirty="0" err="1">
                <a:solidFill>
                  <a:srgbClr val="000000"/>
                </a:solidFill>
                <a:latin typeface="Helvetica Light"/>
                <a:sym typeface="Helvetica Light"/>
              </a:rPr>
              <a:t>managed-bean</a:t>
            </a:r>
            <a:r>
              <a:rPr lang="es-ES" sz="1400" dirty="0">
                <a:solidFill>
                  <a:srgbClr val="000000"/>
                </a:solidFill>
                <a:latin typeface="Helvetica Light"/>
                <a:sym typeface="Helvetica Light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Helvetica Light"/>
                <a:sym typeface="Helvetica Light"/>
              </a:rPr>
              <a:t>eager</a:t>
            </a:r>
            <a:r>
              <a:rPr lang="es-ES" sz="1400" dirty="0">
                <a:solidFill>
                  <a:srgbClr val="000000"/>
                </a:solidFill>
                <a:latin typeface="Helvetica Light"/>
                <a:sym typeface="Helvetica Light"/>
              </a:rPr>
              <a:t>="true"&gt;</a:t>
            </a:r>
            <a:endParaRPr lang="en-US" sz="1400" dirty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AMBITOS DE UN MANAGED BEAN</a:t>
            </a:r>
          </a:p>
        </p:txBody>
      </p:sp>
      <p:sp>
        <p:nvSpPr>
          <p:cNvPr id="32770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b="1" dirty="0" err="1"/>
              <a:t>Session</a:t>
            </a:r>
            <a:endParaRPr lang="es-ES" b="1" dirty="0"/>
          </a:p>
          <a:p>
            <a:pPr lvl="1" eaLnBrk="1" hangingPunct="1"/>
            <a:r>
              <a:rPr lang="es-ES" dirty="0"/>
              <a:t>En este ámbito, los </a:t>
            </a:r>
            <a:r>
              <a:rPr lang="es-ES" dirty="0" err="1"/>
              <a:t>bean</a:t>
            </a:r>
            <a:r>
              <a:rPr lang="es-ES" dirty="0"/>
              <a:t> se guardan desde que el usuario comienza una sesión hasta que ésta termina (porque el tiempo expiró o se invocó al método </a:t>
            </a:r>
            <a:r>
              <a:rPr lang="es-ES" dirty="0" err="1"/>
              <a:t>invalidate</a:t>
            </a:r>
            <a:r>
              <a:rPr lang="es-ES" dirty="0"/>
              <a:t> sobre un objeto </a:t>
            </a:r>
            <a:r>
              <a:rPr lang="es-ES" dirty="0" err="1"/>
              <a:t>HttpSession</a:t>
            </a:r>
            <a:r>
              <a:rPr lang="es-ES" dirty="0"/>
              <a:t>).</a:t>
            </a:r>
          </a:p>
          <a:p>
            <a:pPr lvl="1" eaLnBrk="1" hangingPunct="1"/>
            <a:r>
              <a:rPr lang="es-ES" dirty="0"/>
              <a:t>30 minutos en un servidor Tomcat</a:t>
            </a:r>
          </a:p>
          <a:p>
            <a:pPr lvl="1" eaLnBrk="1" hangingPunct="1"/>
            <a:r>
              <a:rPr lang="es-ES" dirty="0"/>
              <a:t>Estos </a:t>
            </a:r>
            <a:r>
              <a:rPr lang="es-ES" dirty="0" err="1"/>
              <a:t>bean</a:t>
            </a:r>
            <a:r>
              <a:rPr lang="es-ES" dirty="0"/>
              <a:t> deben de implementar </a:t>
            </a:r>
            <a:r>
              <a:rPr lang="es-ES" dirty="0" err="1"/>
              <a:t>Serializable</a:t>
            </a:r>
            <a:endParaRPr lang="es-ES" dirty="0"/>
          </a:p>
          <a:p>
            <a:pPr lvl="1" eaLnBrk="1" hangingPunct="1"/>
            <a:r>
              <a:rPr lang="es-ES" dirty="0"/>
              <a:t>Estos objetos consumen mucha memoria del servidor ya que su ciclo de vida es muy amplio.</a:t>
            </a:r>
          </a:p>
        </p:txBody>
      </p:sp>
      <p:sp>
        <p:nvSpPr>
          <p:cNvPr id="36867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884308-0E29-4D83-8F6C-5B87DFDC7847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/>
              <a:t>AMBITOS DE UN MANAGED BEAN</a:t>
            </a:r>
          </a:p>
        </p:txBody>
      </p:sp>
      <p:sp>
        <p:nvSpPr>
          <p:cNvPr id="33794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b="1" dirty="0" err="1"/>
              <a:t>Request</a:t>
            </a:r>
            <a:endParaRPr lang="es-ES" b="1" dirty="0"/>
          </a:p>
          <a:p>
            <a:pPr lvl="1" eaLnBrk="1" hangingPunct="1"/>
            <a:r>
              <a:rPr lang="es-ES" dirty="0"/>
              <a:t>Comienza cuando se envía una petición al servidor y termina cuando se devuelve la respuesta al usuario. </a:t>
            </a:r>
          </a:p>
          <a:p>
            <a:pPr lvl="1" eaLnBrk="1" hangingPunct="1"/>
            <a:r>
              <a:rPr lang="es-ES" dirty="0"/>
              <a:t>Los mensajes de estado y de error que se muestran al usuario son buenos candidatos a ser </a:t>
            </a:r>
            <a:r>
              <a:rPr lang="es-ES" dirty="0" err="1"/>
              <a:t>request</a:t>
            </a:r>
            <a:r>
              <a:rPr lang="es-ES" dirty="0"/>
              <a:t>, ya que se muestran una vez que el servidor devuelve la respuesta.</a:t>
            </a:r>
          </a:p>
          <a:p>
            <a:pPr lvl="1" eaLnBrk="1" hangingPunct="1"/>
            <a:r>
              <a:rPr lang="es-ES" dirty="0"/>
              <a:t>Este ámbito cuesta muy pocos recursos al servidor</a:t>
            </a:r>
          </a:p>
        </p:txBody>
      </p:sp>
      <p:sp>
        <p:nvSpPr>
          <p:cNvPr id="37891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F9360DF-85EE-46B0-8395-47265C09A5DE}" type="slidenum">
              <a:rPr lang="en-US">
                <a:solidFill>
                  <a:srgbClr val="898989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>
              <a:solidFill>
                <a:srgbClr val="898989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laridad">
    <a:dk1>
      <a:srgbClr val="292934"/>
    </a:dk1>
    <a:lt1>
      <a:srgbClr val="FFFFFF"/>
    </a:lt1>
    <a:dk2>
      <a:srgbClr val="D2533C"/>
    </a:dk2>
    <a:lt2>
      <a:srgbClr val="F3F2DC"/>
    </a:lt2>
    <a:accent1>
      <a:srgbClr val="93A299"/>
    </a:accent1>
    <a:accent2>
      <a:srgbClr val="AD8F67"/>
    </a:accent2>
    <a:accent3>
      <a:srgbClr val="726056"/>
    </a:accent3>
    <a:accent4>
      <a:srgbClr val="4C5A6A"/>
    </a:accent4>
    <a:accent5>
      <a:srgbClr val="808DA0"/>
    </a:accent5>
    <a:accent6>
      <a:srgbClr val="79463D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1169</Words>
  <Application>Microsoft Office PowerPoint</Application>
  <PresentationFormat>Presentación en pantalla (4:3)</PresentationFormat>
  <Paragraphs>151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Arial</vt:lpstr>
      <vt:lpstr>Calibri</vt:lpstr>
      <vt:lpstr>Helvetica Light</vt:lpstr>
      <vt:lpstr>Tema de Office</vt:lpstr>
      <vt:lpstr>Claridad</vt:lpstr>
      <vt:lpstr>Presentación de PowerPoint</vt:lpstr>
      <vt:lpstr>¿QUÉ ES UN MANAGED BEAN?</vt:lpstr>
      <vt:lpstr>¿QUÉ ES UN MANAGED BEAN?</vt:lpstr>
      <vt:lpstr>¿QUÉ ES UN MANAGED BEAN?</vt:lpstr>
      <vt:lpstr>AMBITOS DE UN MANAGED BEAN</vt:lpstr>
      <vt:lpstr>AMBITOS DE UN MANAGED BEAN</vt:lpstr>
      <vt:lpstr>AMBITOS DE UN MANAGED BEAN</vt:lpstr>
      <vt:lpstr>AMBITOS DE UN MANAGED BEAN</vt:lpstr>
      <vt:lpstr>AMBITOS DE UN MANAGED BEAN</vt:lpstr>
      <vt:lpstr>AMBITOS DE UN MANAGED BEAN</vt:lpstr>
      <vt:lpstr>AMBITOS DE UN MANAGED BEAN</vt:lpstr>
      <vt:lpstr>PROPIEDADES MANEJADAS</vt:lpstr>
      <vt:lpstr>PROPIEDADES MANEJADAS</vt:lpstr>
      <vt:lpstr>PROPIEDADES MANEJADAS</vt:lpstr>
      <vt:lpstr>PROPIEDADES MANEJADAS</vt:lpstr>
      <vt:lpstr>PROPIEDADES MANEJADAS</vt:lpstr>
      <vt:lpstr>PROPIEDADES MANEJADAS</vt:lpstr>
      <vt:lpstr>PROPIEDADES MANEJADAS</vt:lpstr>
      <vt:lpstr>PROPIEDADES MANEJADAS</vt:lpstr>
      <vt:lpstr>CICLO DE VIDA DEL MANAGED BEAN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Felix</dc:creator>
  <cp:lastModifiedBy>Felix de Pablo</cp:lastModifiedBy>
  <cp:revision>11</cp:revision>
  <dcterms:created xsi:type="dcterms:W3CDTF">2015-04-26T09:47:28Z</dcterms:created>
  <dcterms:modified xsi:type="dcterms:W3CDTF">2022-10-31T09:38:40Z</dcterms:modified>
</cp:coreProperties>
</file>