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355" r:id="rId3"/>
    <p:sldId id="388" r:id="rId4"/>
    <p:sldId id="389" r:id="rId5"/>
    <p:sldId id="393" r:id="rId6"/>
    <p:sldId id="488" r:id="rId7"/>
    <p:sldId id="489" r:id="rId8"/>
    <p:sldId id="491" r:id="rId9"/>
    <p:sldId id="494" r:id="rId10"/>
    <p:sldId id="504" r:id="rId11"/>
    <p:sldId id="495" r:id="rId12"/>
    <p:sldId id="496" r:id="rId13"/>
    <p:sldId id="497" r:id="rId14"/>
    <p:sldId id="498" r:id="rId15"/>
    <p:sldId id="500" r:id="rId16"/>
    <p:sldId id="501" r:id="rId17"/>
    <p:sldId id="502" r:id="rId18"/>
    <p:sldId id="499" r:id="rId19"/>
    <p:sldId id="503" r:id="rId20"/>
    <p:sldId id="490" r:id="rId21"/>
    <p:sldId id="399" r:id="rId22"/>
    <p:sldId id="431" r:id="rId23"/>
    <p:sldId id="432" r:id="rId24"/>
    <p:sldId id="402" r:id="rId25"/>
    <p:sldId id="403" r:id="rId26"/>
    <p:sldId id="404" r:id="rId27"/>
    <p:sldId id="406" r:id="rId28"/>
    <p:sldId id="405" r:id="rId29"/>
    <p:sldId id="416" r:id="rId30"/>
    <p:sldId id="417" r:id="rId31"/>
    <p:sldId id="418" r:id="rId32"/>
    <p:sldId id="419" r:id="rId33"/>
    <p:sldId id="420" r:id="rId34"/>
    <p:sldId id="423" r:id="rId35"/>
    <p:sldId id="424" r:id="rId36"/>
    <p:sldId id="425" r:id="rId37"/>
    <p:sldId id="426" r:id="rId38"/>
    <p:sldId id="507" r:id="rId39"/>
    <p:sldId id="508" r:id="rId40"/>
    <p:sldId id="518" r:id="rId41"/>
    <p:sldId id="519" r:id="rId42"/>
    <p:sldId id="520" r:id="rId43"/>
    <p:sldId id="521" r:id="rId44"/>
    <p:sldId id="522" r:id="rId45"/>
    <p:sldId id="523" r:id="rId46"/>
    <p:sldId id="529" r:id="rId47"/>
    <p:sldId id="524" r:id="rId48"/>
    <p:sldId id="509" r:id="rId49"/>
    <p:sldId id="510" r:id="rId50"/>
    <p:sldId id="517" r:id="rId51"/>
    <p:sldId id="533" r:id="rId52"/>
    <p:sldId id="534" r:id="rId53"/>
    <p:sldId id="535" r:id="rId54"/>
    <p:sldId id="427" r:id="rId55"/>
    <p:sldId id="506" r:id="rId56"/>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381E0BC-5F68-4ACE-9942-D17EC3E46B43}">
          <p14:sldIdLst>
            <p14:sldId id="256"/>
          </p14:sldIdLst>
        </p14:section>
        <p14:section name="JAX" id="{C2B6AD5C-A759-428B-8AA2-B4C491349FB8}">
          <p14:sldIdLst>
            <p14:sldId id="355"/>
          </p14:sldIdLst>
        </p14:section>
        <p14:section name="Web Service SOAP" id="{AB986782-52CD-47FD-B9B6-BA1DFFCF3488}">
          <p14:sldIdLst>
            <p14:sldId id="388"/>
            <p14:sldId id="389"/>
            <p14:sldId id="393"/>
          </p14:sldIdLst>
        </p14:section>
        <p14:section name="WSDL" id="{888D4448-DFB5-4391-AE9B-250C6617D5CE}">
          <p14:sldIdLst>
            <p14:sldId id="488"/>
            <p14:sldId id="489"/>
            <p14:sldId id="491"/>
            <p14:sldId id="494"/>
            <p14:sldId id="504"/>
            <p14:sldId id="495"/>
            <p14:sldId id="496"/>
            <p14:sldId id="497"/>
            <p14:sldId id="498"/>
            <p14:sldId id="500"/>
            <p14:sldId id="501"/>
            <p14:sldId id="502"/>
            <p14:sldId id="499"/>
            <p14:sldId id="503"/>
            <p14:sldId id="490"/>
          </p14:sldIdLst>
        </p14:section>
        <p14:section name="SOAP" id="{EA2B6691-03A2-4158-9658-9B7D60F2DB7F}">
          <p14:sldIdLst>
            <p14:sldId id="399"/>
            <p14:sldId id="431"/>
            <p14:sldId id="432"/>
            <p14:sldId id="402"/>
            <p14:sldId id="403"/>
            <p14:sldId id="404"/>
            <p14:sldId id="406"/>
            <p14:sldId id="405"/>
          </p14:sldIdLst>
        </p14:section>
        <p14:section name="SAAJ" id="{12D44765-E162-4ADA-A646-57FEB53E7D25}">
          <p14:sldIdLst>
            <p14:sldId id="416"/>
            <p14:sldId id="417"/>
            <p14:sldId id="418"/>
            <p14:sldId id="419"/>
            <p14:sldId id="420"/>
          </p14:sldIdLst>
        </p14:section>
        <p14:section name="JAX-WS" id="{A489BC3A-0C10-4D43-A97D-D84D53AE5278}">
          <p14:sldIdLst>
            <p14:sldId id="423"/>
            <p14:sldId id="424"/>
            <p14:sldId id="425"/>
            <p14:sldId id="426"/>
            <p14:sldId id="507"/>
            <p14:sldId id="508"/>
            <p14:sldId id="518"/>
            <p14:sldId id="519"/>
            <p14:sldId id="520"/>
            <p14:sldId id="521"/>
            <p14:sldId id="522"/>
            <p14:sldId id="523"/>
            <p14:sldId id="529"/>
            <p14:sldId id="524"/>
            <p14:sldId id="509"/>
            <p14:sldId id="510"/>
            <p14:sldId id="517"/>
            <p14:sldId id="533"/>
            <p14:sldId id="534"/>
            <p14:sldId id="535"/>
            <p14:sldId id="427"/>
            <p14:sldId id="5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A72FD-08B1-4041-9676-3EF62D3B45D2}" v="1" dt="2022-11-07T18:10:2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03" autoAdjust="0"/>
    <p:restoredTop sz="77314" autoAdjust="0"/>
  </p:normalViewPr>
  <p:slideViewPr>
    <p:cSldViewPr>
      <p:cViewPr varScale="1">
        <p:scale>
          <a:sx n="52" d="100"/>
          <a:sy n="52" d="100"/>
        </p:scale>
        <p:origin x="1066" y="53"/>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de Pablo" userId="bda0dc9bc6dc57bb" providerId="LiveId" clId="{0C2A72FD-08B1-4041-9676-3EF62D3B45D2}"/>
    <pc:docChg chg="undo redo custSel addSld delSld modSld sldOrd delSection modSection">
      <pc:chgData name="Felix de Pablo" userId="bda0dc9bc6dc57bb" providerId="LiveId" clId="{0C2A72FD-08B1-4041-9676-3EF62D3B45D2}" dt="2022-11-10T18:39:55.416" v="1624" actId="20577"/>
      <pc:docMkLst>
        <pc:docMk/>
      </pc:docMkLst>
      <pc:sldChg chg="modSp mod">
        <pc:chgData name="Felix de Pablo" userId="bda0dc9bc6dc57bb" providerId="LiveId" clId="{0C2A72FD-08B1-4041-9676-3EF62D3B45D2}" dt="2022-11-08T19:55:16.125" v="675" actId="20577"/>
        <pc:sldMkLst>
          <pc:docMk/>
          <pc:sldMk cId="633732782" sldId="256"/>
        </pc:sldMkLst>
        <pc:spChg chg="mod">
          <ac:chgData name="Felix de Pablo" userId="bda0dc9bc6dc57bb" providerId="LiveId" clId="{0C2A72FD-08B1-4041-9676-3EF62D3B45D2}" dt="2022-11-08T19:55:16.125" v="675" actId="20577"/>
          <ac:spMkLst>
            <pc:docMk/>
            <pc:sldMk cId="633732782" sldId="256"/>
            <ac:spMk id="2" creationId="{00000000-0000-0000-0000-000000000000}"/>
          </ac:spMkLst>
        </pc:spChg>
      </pc:sldChg>
      <pc:sldChg chg="del">
        <pc:chgData name="Felix de Pablo" userId="bda0dc9bc6dc57bb" providerId="LiveId" clId="{0C2A72FD-08B1-4041-9676-3EF62D3B45D2}" dt="2022-11-08T19:55:10.519" v="668" actId="47"/>
        <pc:sldMkLst>
          <pc:docMk/>
          <pc:sldMk cId="1865121872" sldId="257"/>
        </pc:sldMkLst>
      </pc:sldChg>
      <pc:sldChg chg="del">
        <pc:chgData name="Felix de Pablo" userId="bda0dc9bc6dc57bb" providerId="LiveId" clId="{0C2A72FD-08B1-4041-9676-3EF62D3B45D2}" dt="2022-11-08T19:55:29.503" v="677" actId="47"/>
        <pc:sldMkLst>
          <pc:docMk/>
          <pc:sldMk cId="1211003689" sldId="300"/>
        </pc:sldMkLst>
      </pc:sldChg>
      <pc:sldChg chg="del">
        <pc:chgData name="Felix de Pablo" userId="bda0dc9bc6dc57bb" providerId="LiveId" clId="{0C2A72FD-08B1-4041-9676-3EF62D3B45D2}" dt="2022-11-08T19:55:29.503" v="677" actId="47"/>
        <pc:sldMkLst>
          <pc:docMk/>
          <pc:sldMk cId="3642609082" sldId="304"/>
        </pc:sldMkLst>
      </pc:sldChg>
      <pc:sldChg chg="del">
        <pc:chgData name="Felix de Pablo" userId="bda0dc9bc6dc57bb" providerId="LiveId" clId="{0C2A72FD-08B1-4041-9676-3EF62D3B45D2}" dt="2022-11-08T19:55:29.503" v="677" actId="47"/>
        <pc:sldMkLst>
          <pc:docMk/>
          <pc:sldMk cId="1531924299" sldId="305"/>
        </pc:sldMkLst>
      </pc:sldChg>
      <pc:sldChg chg="del">
        <pc:chgData name="Felix de Pablo" userId="bda0dc9bc6dc57bb" providerId="LiveId" clId="{0C2A72FD-08B1-4041-9676-3EF62D3B45D2}" dt="2022-11-08T19:55:29.503" v="677" actId="47"/>
        <pc:sldMkLst>
          <pc:docMk/>
          <pc:sldMk cId="646129291" sldId="307"/>
        </pc:sldMkLst>
      </pc:sldChg>
      <pc:sldChg chg="del">
        <pc:chgData name="Felix de Pablo" userId="bda0dc9bc6dc57bb" providerId="LiveId" clId="{0C2A72FD-08B1-4041-9676-3EF62D3B45D2}" dt="2022-11-08T19:55:29.503" v="677" actId="47"/>
        <pc:sldMkLst>
          <pc:docMk/>
          <pc:sldMk cId="383766650" sldId="308"/>
        </pc:sldMkLst>
      </pc:sldChg>
      <pc:sldChg chg="del">
        <pc:chgData name="Felix de Pablo" userId="bda0dc9bc6dc57bb" providerId="LiveId" clId="{0C2A72FD-08B1-4041-9676-3EF62D3B45D2}" dt="2022-11-08T19:55:29.503" v="677" actId="47"/>
        <pc:sldMkLst>
          <pc:docMk/>
          <pc:sldMk cId="3300088560" sldId="309"/>
        </pc:sldMkLst>
      </pc:sldChg>
      <pc:sldChg chg="modSp mod">
        <pc:chgData name="Felix de Pablo" userId="bda0dc9bc6dc57bb" providerId="LiveId" clId="{0C2A72FD-08B1-4041-9676-3EF62D3B45D2}" dt="2022-11-10T17:50:02.397" v="693"/>
        <pc:sldMkLst>
          <pc:docMk/>
          <pc:sldMk cId="120150538" sldId="355"/>
        </pc:sldMkLst>
        <pc:spChg chg="mod">
          <ac:chgData name="Felix de Pablo" userId="bda0dc9bc6dc57bb" providerId="LiveId" clId="{0C2A72FD-08B1-4041-9676-3EF62D3B45D2}" dt="2022-11-10T17:50:02.397" v="693"/>
          <ac:spMkLst>
            <pc:docMk/>
            <pc:sldMk cId="120150538" sldId="355"/>
            <ac:spMk id="51206" creationId="{00000000-0000-0000-0000-000000000000}"/>
          </ac:spMkLst>
        </pc:spChg>
      </pc:sldChg>
      <pc:sldChg chg="modSp mod">
        <pc:chgData name="Felix de Pablo" userId="bda0dc9bc6dc57bb" providerId="LiveId" clId="{0C2A72FD-08B1-4041-9676-3EF62D3B45D2}" dt="2022-11-07T18:09:27.820" v="31" actId="27636"/>
        <pc:sldMkLst>
          <pc:docMk/>
          <pc:sldMk cId="737474064" sldId="389"/>
        </pc:sldMkLst>
        <pc:spChg chg="mod">
          <ac:chgData name="Felix de Pablo" userId="bda0dc9bc6dc57bb" providerId="LiveId" clId="{0C2A72FD-08B1-4041-9676-3EF62D3B45D2}" dt="2022-11-07T18:09:27.820" v="31" actId="27636"/>
          <ac:spMkLst>
            <pc:docMk/>
            <pc:sldMk cId="737474064" sldId="389"/>
            <ac:spMk id="95234" creationId="{00000000-0000-0000-0000-000000000000}"/>
          </ac:spMkLst>
        </pc:spChg>
      </pc:sldChg>
      <pc:sldChg chg="del">
        <pc:chgData name="Felix de Pablo" userId="bda0dc9bc6dc57bb" providerId="LiveId" clId="{0C2A72FD-08B1-4041-9676-3EF62D3B45D2}" dt="2022-11-07T18:10:04.391" v="36" actId="47"/>
        <pc:sldMkLst>
          <pc:docMk/>
          <pc:sldMk cId="693464617" sldId="392"/>
        </pc:sldMkLst>
      </pc:sldChg>
      <pc:sldChg chg="delSp modSp mod">
        <pc:chgData name="Felix de Pablo" userId="bda0dc9bc6dc57bb" providerId="LiveId" clId="{0C2A72FD-08B1-4041-9676-3EF62D3B45D2}" dt="2022-11-07T18:12:09.402" v="318" actId="12"/>
        <pc:sldMkLst>
          <pc:docMk/>
          <pc:sldMk cId="3664714368" sldId="393"/>
        </pc:sldMkLst>
        <pc:spChg chg="mod">
          <ac:chgData name="Felix de Pablo" userId="bda0dc9bc6dc57bb" providerId="LiveId" clId="{0C2A72FD-08B1-4041-9676-3EF62D3B45D2}" dt="2022-11-07T18:10:42.393" v="77" actId="20577"/>
          <ac:spMkLst>
            <pc:docMk/>
            <pc:sldMk cId="3664714368" sldId="393"/>
            <ac:spMk id="99333" creationId="{00000000-0000-0000-0000-000000000000}"/>
          </ac:spMkLst>
        </pc:spChg>
        <pc:spChg chg="mod">
          <ac:chgData name="Felix de Pablo" userId="bda0dc9bc6dc57bb" providerId="LiveId" clId="{0C2A72FD-08B1-4041-9676-3EF62D3B45D2}" dt="2022-11-07T18:12:09.402" v="318" actId="12"/>
          <ac:spMkLst>
            <pc:docMk/>
            <pc:sldMk cId="3664714368" sldId="393"/>
            <ac:spMk id="99334" creationId="{00000000-0000-0000-0000-000000000000}"/>
          </ac:spMkLst>
        </pc:spChg>
        <pc:picChg chg="del">
          <ac:chgData name="Felix de Pablo" userId="bda0dc9bc6dc57bb" providerId="LiveId" clId="{0C2A72FD-08B1-4041-9676-3EF62D3B45D2}" dt="2022-11-07T18:10:22.302" v="37" actId="478"/>
          <ac:picMkLst>
            <pc:docMk/>
            <pc:sldMk cId="3664714368" sldId="393"/>
            <ac:picMk id="99335" creationId="{00000000-0000-0000-0000-000000000000}"/>
          </ac:picMkLst>
        </pc:picChg>
      </pc:sldChg>
      <pc:sldChg chg="modSp mod">
        <pc:chgData name="Felix de Pablo" userId="bda0dc9bc6dc57bb" providerId="LiveId" clId="{0C2A72FD-08B1-4041-9676-3EF62D3B45D2}" dt="2022-11-10T18:31:57.265" v="1161" actId="20577"/>
        <pc:sldMkLst>
          <pc:docMk/>
          <pc:sldMk cId="328167727" sldId="399"/>
        </pc:sldMkLst>
        <pc:spChg chg="mod">
          <ac:chgData name="Felix de Pablo" userId="bda0dc9bc6dc57bb" providerId="LiveId" clId="{0C2A72FD-08B1-4041-9676-3EF62D3B45D2}" dt="2022-11-10T18:31:57.265" v="1161" actId="20577"/>
          <ac:spMkLst>
            <pc:docMk/>
            <pc:sldMk cId="328167727" sldId="399"/>
            <ac:spMk id="105478" creationId="{00000000-0000-0000-0000-000000000000}"/>
          </ac:spMkLst>
        </pc:spChg>
      </pc:sldChg>
      <pc:sldChg chg="modSp mod">
        <pc:chgData name="Felix de Pablo" userId="bda0dc9bc6dc57bb" providerId="LiveId" clId="{0C2A72FD-08B1-4041-9676-3EF62D3B45D2}" dt="2022-11-10T18:33:38.768" v="1191" actId="20577"/>
        <pc:sldMkLst>
          <pc:docMk/>
          <pc:sldMk cId="3143419394" sldId="402"/>
        </pc:sldMkLst>
        <pc:spChg chg="mod">
          <ac:chgData name="Felix de Pablo" userId="bda0dc9bc6dc57bb" providerId="LiveId" clId="{0C2A72FD-08B1-4041-9676-3EF62D3B45D2}" dt="2022-11-10T18:33:38.768" v="1191" actId="20577"/>
          <ac:spMkLst>
            <pc:docMk/>
            <pc:sldMk cId="3143419394" sldId="402"/>
            <ac:spMk id="108546" creationId="{00000000-0000-0000-0000-000000000000}"/>
          </ac:spMkLst>
        </pc:spChg>
      </pc:sldChg>
      <pc:sldChg chg="modSp mod">
        <pc:chgData name="Felix de Pablo" userId="bda0dc9bc6dc57bb" providerId="LiveId" clId="{0C2A72FD-08B1-4041-9676-3EF62D3B45D2}" dt="2022-11-10T18:34:01.386" v="1211" actId="20577"/>
        <pc:sldMkLst>
          <pc:docMk/>
          <pc:sldMk cId="1173503506" sldId="403"/>
        </pc:sldMkLst>
        <pc:spChg chg="mod">
          <ac:chgData name="Felix de Pablo" userId="bda0dc9bc6dc57bb" providerId="LiveId" clId="{0C2A72FD-08B1-4041-9676-3EF62D3B45D2}" dt="2022-11-10T18:34:01.386" v="1211" actId="20577"/>
          <ac:spMkLst>
            <pc:docMk/>
            <pc:sldMk cId="1173503506" sldId="403"/>
            <ac:spMk id="109570" creationId="{00000000-0000-0000-0000-000000000000}"/>
          </ac:spMkLst>
        </pc:spChg>
      </pc:sldChg>
      <pc:sldChg chg="modSp mod">
        <pc:chgData name="Felix de Pablo" userId="bda0dc9bc6dc57bb" providerId="LiveId" clId="{0C2A72FD-08B1-4041-9676-3EF62D3B45D2}" dt="2022-11-10T18:34:38.367" v="1237" actId="20577"/>
        <pc:sldMkLst>
          <pc:docMk/>
          <pc:sldMk cId="151979625" sldId="405"/>
        </pc:sldMkLst>
        <pc:spChg chg="mod">
          <ac:chgData name="Felix de Pablo" userId="bda0dc9bc6dc57bb" providerId="LiveId" clId="{0C2A72FD-08B1-4041-9676-3EF62D3B45D2}" dt="2022-11-10T18:34:38.367" v="1237" actId="20577"/>
          <ac:spMkLst>
            <pc:docMk/>
            <pc:sldMk cId="151979625" sldId="405"/>
            <ac:spMk id="111621" creationId="{00000000-0000-0000-0000-000000000000}"/>
          </ac:spMkLst>
        </pc:spChg>
      </pc:sldChg>
      <pc:sldChg chg="modSp mod ord">
        <pc:chgData name="Felix de Pablo" userId="bda0dc9bc6dc57bb" providerId="LiveId" clId="{0C2A72FD-08B1-4041-9676-3EF62D3B45D2}" dt="2022-11-10T18:34:32.267" v="1223" actId="20577"/>
        <pc:sldMkLst>
          <pc:docMk/>
          <pc:sldMk cId="1906121320" sldId="406"/>
        </pc:sldMkLst>
        <pc:spChg chg="mod">
          <ac:chgData name="Felix de Pablo" userId="bda0dc9bc6dc57bb" providerId="LiveId" clId="{0C2A72FD-08B1-4041-9676-3EF62D3B45D2}" dt="2022-11-10T18:34:32.267" v="1223" actId="20577"/>
          <ac:spMkLst>
            <pc:docMk/>
            <pc:sldMk cId="1906121320" sldId="406"/>
            <ac:spMk id="112644" creationId="{00000000-0000-0000-0000-000000000000}"/>
          </ac:spMkLst>
        </pc:spChg>
      </pc:sldChg>
      <pc:sldChg chg="del">
        <pc:chgData name="Felix de Pablo" userId="bda0dc9bc6dc57bb" providerId="LiveId" clId="{0C2A72FD-08B1-4041-9676-3EF62D3B45D2}" dt="2022-11-07T19:05:02.252" v="486" actId="47"/>
        <pc:sldMkLst>
          <pc:docMk/>
          <pc:sldMk cId="2243926063" sldId="413"/>
        </pc:sldMkLst>
      </pc:sldChg>
      <pc:sldChg chg="del">
        <pc:chgData name="Felix de Pablo" userId="bda0dc9bc6dc57bb" providerId="LiveId" clId="{0C2A72FD-08B1-4041-9676-3EF62D3B45D2}" dt="2022-11-07T19:05:03.840" v="487" actId="47"/>
        <pc:sldMkLst>
          <pc:docMk/>
          <pc:sldMk cId="3791637557" sldId="414"/>
        </pc:sldMkLst>
      </pc:sldChg>
      <pc:sldChg chg="add del">
        <pc:chgData name="Felix de Pablo" userId="bda0dc9bc6dc57bb" providerId="LiveId" clId="{0C2A72FD-08B1-4041-9676-3EF62D3B45D2}" dt="2022-11-07T19:06:13.539" v="490" actId="47"/>
        <pc:sldMkLst>
          <pc:docMk/>
          <pc:sldMk cId="4262900389" sldId="415"/>
        </pc:sldMkLst>
      </pc:sldChg>
      <pc:sldChg chg="modSp mod">
        <pc:chgData name="Felix de Pablo" userId="bda0dc9bc6dc57bb" providerId="LiveId" clId="{0C2A72FD-08B1-4041-9676-3EF62D3B45D2}" dt="2022-11-10T18:38:51.584" v="1560" actId="20577"/>
        <pc:sldMkLst>
          <pc:docMk/>
          <pc:sldMk cId="1251290771" sldId="416"/>
        </pc:sldMkLst>
        <pc:spChg chg="mod">
          <ac:chgData name="Felix de Pablo" userId="bda0dc9bc6dc57bb" providerId="LiveId" clId="{0C2A72FD-08B1-4041-9676-3EF62D3B45D2}" dt="2022-11-10T18:38:51.584" v="1560" actId="20577"/>
          <ac:spMkLst>
            <pc:docMk/>
            <pc:sldMk cId="1251290771" sldId="416"/>
            <ac:spMk id="122886" creationId="{00000000-0000-0000-0000-000000000000}"/>
          </ac:spMkLst>
        </pc:spChg>
      </pc:sldChg>
      <pc:sldChg chg="del">
        <pc:chgData name="Felix de Pablo" userId="bda0dc9bc6dc57bb" providerId="LiveId" clId="{0C2A72FD-08B1-4041-9676-3EF62D3B45D2}" dt="2022-11-07T19:07:47.246" v="492" actId="47"/>
        <pc:sldMkLst>
          <pc:docMk/>
          <pc:sldMk cId="2188319828" sldId="421"/>
        </pc:sldMkLst>
      </pc:sldChg>
      <pc:sldChg chg="del">
        <pc:chgData name="Felix de Pablo" userId="bda0dc9bc6dc57bb" providerId="LiveId" clId="{0C2A72FD-08B1-4041-9676-3EF62D3B45D2}" dt="2022-11-07T19:07:49.690" v="493" actId="47"/>
        <pc:sldMkLst>
          <pc:docMk/>
          <pc:sldMk cId="144436682" sldId="422"/>
        </pc:sldMkLst>
      </pc:sldChg>
      <pc:sldChg chg="modSp mod">
        <pc:chgData name="Felix de Pablo" userId="bda0dc9bc6dc57bb" providerId="LiveId" clId="{0C2A72FD-08B1-4041-9676-3EF62D3B45D2}" dt="2022-11-10T18:39:35.804" v="1617" actId="20577"/>
        <pc:sldMkLst>
          <pc:docMk/>
          <pc:sldMk cId="2695944694" sldId="423"/>
        </pc:sldMkLst>
        <pc:spChg chg="mod">
          <ac:chgData name="Felix de Pablo" userId="bda0dc9bc6dc57bb" providerId="LiveId" clId="{0C2A72FD-08B1-4041-9676-3EF62D3B45D2}" dt="2022-11-10T18:39:35.804" v="1617" actId="20577"/>
          <ac:spMkLst>
            <pc:docMk/>
            <pc:sldMk cId="2695944694" sldId="423"/>
            <ac:spMk id="130053" creationId="{00000000-0000-0000-0000-000000000000}"/>
          </ac:spMkLst>
        </pc:spChg>
      </pc:sldChg>
      <pc:sldChg chg="modSp mod">
        <pc:chgData name="Felix de Pablo" userId="bda0dc9bc6dc57bb" providerId="LiveId" clId="{0C2A72FD-08B1-4041-9676-3EF62D3B45D2}" dt="2022-11-10T18:39:55.416" v="1624" actId="20577"/>
        <pc:sldMkLst>
          <pc:docMk/>
          <pc:sldMk cId="758203814" sldId="424"/>
        </pc:sldMkLst>
        <pc:spChg chg="mod">
          <ac:chgData name="Felix de Pablo" userId="bda0dc9bc6dc57bb" providerId="LiveId" clId="{0C2A72FD-08B1-4041-9676-3EF62D3B45D2}" dt="2022-11-10T18:39:55.416" v="1624" actId="20577"/>
          <ac:spMkLst>
            <pc:docMk/>
            <pc:sldMk cId="758203814" sldId="424"/>
            <ac:spMk id="131077" creationId="{00000000-0000-0000-0000-000000000000}"/>
          </ac:spMkLst>
        </pc:spChg>
      </pc:sldChg>
      <pc:sldChg chg="modSp mod">
        <pc:chgData name="Felix de Pablo" userId="bda0dc9bc6dc57bb" providerId="LiveId" clId="{0C2A72FD-08B1-4041-9676-3EF62D3B45D2}" dt="2022-11-08T19:56:02.390" v="684" actId="20577"/>
        <pc:sldMkLst>
          <pc:docMk/>
          <pc:sldMk cId="960805447" sldId="427"/>
        </pc:sldMkLst>
        <pc:spChg chg="mod">
          <ac:chgData name="Felix de Pablo" userId="bda0dc9bc6dc57bb" providerId="LiveId" clId="{0C2A72FD-08B1-4041-9676-3EF62D3B45D2}" dt="2022-11-08T19:56:02.390" v="684" actId="20577"/>
          <ac:spMkLst>
            <pc:docMk/>
            <pc:sldMk cId="960805447" sldId="427"/>
            <ac:spMk id="134150" creationId="{00000000-0000-0000-0000-000000000000}"/>
          </ac:spMkLst>
        </pc:spChg>
      </pc:sldChg>
      <pc:sldChg chg="add del">
        <pc:chgData name="Felix de Pablo" userId="bda0dc9bc6dc57bb" providerId="LiveId" clId="{0C2A72FD-08B1-4041-9676-3EF62D3B45D2}" dt="2022-11-07T18:09:47.578" v="34" actId="47"/>
        <pc:sldMkLst>
          <pc:docMk/>
          <pc:sldMk cId="2542009688" sldId="429"/>
        </pc:sldMkLst>
      </pc:sldChg>
      <pc:sldChg chg="del">
        <pc:chgData name="Felix de Pablo" userId="bda0dc9bc6dc57bb" providerId="LiveId" clId="{0C2A72FD-08B1-4041-9676-3EF62D3B45D2}" dt="2022-11-07T18:10:02.998" v="35" actId="47"/>
        <pc:sldMkLst>
          <pc:docMk/>
          <pc:sldMk cId="1313308705" sldId="430"/>
        </pc:sldMkLst>
      </pc:sldChg>
      <pc:sldChg chg="modSp mod">
        <pc:chgData name="Felix de Pablo" userId="bda0dc9bc6dc57bb" providerId="LiveId" clId="{0C2A72FD-08B1-4041-9676-3EF62D3B45D2}" dt="2022-11-10T18:32:34.911" v="1162" actId="6549"/>
        <pc:sldMkLst>
          <pc:docMk/>
          <pc:sldMk cId="1370444677" sldId="431"/>
        </pc:sldMkLst>
        <pc:spChg chg="mod">
          <ac:chgData name="Felix de Pablo" userId="bda0dc9bc6dc57bb" providerId="LiveId" clId="{0C2A72FD-08B1-4041-9676-3EF62D3B45D2}" dt="2022-11-10T18:32:34.911" v="1162" actId="6549"/>
          <ac:spMkLst>
            <pc:docMk/>
            <pc:sldMk cId="1370444677" sldId="431"/>
            <ac:spMk id="3" creationId="{00000000-0000-0000-0000-000000000000}"/>
          </ac:spMkLst>
        </pc:spChg>
      </pc:sldChg>
      <pc:sldChg chg="modSp mod">
        <pc:chgData name="Felix de Pablo" userId="bda0dc9bc6dc57bb" providerId="LiveId" clId="{0C2A72FD-08B1-4041-9676-3EF62D3B45D2}" dt="2022-11-07T18:15:06.533" v="353" actId="1076"/>
        <pc:sldMkLst>
          <pc:docMk/>
          <pc:sldMk cId="2466643087" sldId="494"/>
        </pc:sldMkLst>
        <pc:spChg chg="mod">
          <ac:chgData name="Felix de Pablo" userId="bda0dc9bc6dc57bb" providerId="LiveId" clId="{0C2A72FD-08B1-4041-9676-3EF62D3B45D2}" dt="2022-11-07T18:15:06.533" v="353" actId="1076"/>
          <ac:spMkLst>
            <pc:docMk/>
            <pc:sldMk cId="2466643087" sldId="494"/>
            <ac:spMk id="5" creationId="{00000000-0000-0000-0000-000000000000}"/>
          </ac:spMkLst>
        </pc:spChg>
        <pc:spChg chg="mod">
          <ac:chgData name="Felix de Pablo" userId="bda0dc9bc6dc57bb" providerId="LiveId" clId="{0C2A72FD-08B1-4041-9676-3EF62D3B45D2}" dt="2022-11-07T18:14:55.969" v="351" actId="20577"/>
          <ac:spMkLst>
            <pc:docMk/>
            <pc:sldMk cId="2466643087" sldId="494"/>
            <ac:spMk id="117766" creationId="{00000000-0000-0000-0000-000000000000}"/>
          </ac:spMkLst>
        </pc:spChg>
      </pc:sldChg>
      <pc:sldChg chg="modSp mod">
        <pc:chgData name="Felix de Pablo" userId="bda0dc9bc6dc57bb" providerId="LiveId" clId="{0C2A72FD-08B1-4041-9676-3EF62D3B45D2}" dt="2022-11-10T17:57:16.900" v="732" actId="20577"/>
        <pc:sldMkLst>
          <pc:docMk/>
          <pc:sldMk cId="570339472" sldId="497"/>
        </pc:sldMkLst>
        <pc:spChg chg="mod">
          <ac:chgData name="Felix de Pablo" userId="bda0dc9bc6dc57bb" providerId="LiveId" clId="{0C2A72FD-08B1-4041-9676-3EF62D3B45D2}" dt="2022-11-10T17:57:16.900" v="732" actId="20577"/>
          <ac:spMkLst>
            <pc:docMk/>
            <pc:sldMk cId="570339472" sldId="497"/>
            <ac:spMk id="5" creationId="{00000000-0000-0000-0000-000000000000}"/>
          </ac:spMkLst>
        </pc:spChg>
        <pc:spChg chg="mod">
          <ac:chgData name="Felix de Pablo" userId="bda0dc9bc6dc57bb" providerId="LiveId" clId="{0C2A72FD-08B1-4041-9676-3EF62D3B45D2}" dt="2022-11-10T17:56:20.148" v="721" actId="20577"/>
          <ac:spMkLst>
            <pc:docMk/>
            <pc:sldMk cId="570339472" sldId="497"/>
            <ac:spMk id="117766" creationId="{00000000-0000-0000-0000-000000000000}"/>
          </ac:spMkLst>
        </pc:spChg>
      </pc:sldChg>
      <pc:sldChg chg="modSp mod">
        <pc:chgData name="Felix de Pablo" userId="bda0dc9bc6dc57bb" providerId="LiveId" clId="{0C2A72FD-08B1-4041-9676-3EF62D3B45D2}" dt="2022-11-10T18:25:14.892" v="908" actId="20577"/>
        <pc:sldMkLst>
          <pc:docMk/>
          <pc:sldMk cId="1986461284" sldId="499"/>
        </pc:sldMkLst>
        <pc:spChg chg="mod">
          <ac:chgData name="Felix de Pablo" userId="bda0dc9bc6dc57bb" providerId="LiveId" clId="{0C2A72FD-08B1-4041-9676-3EF62D3B45D2}" dt="2022-11-10T18:25:14.892" v="908" actId="20577"/>
          <ac:spMkLst>
            <pc:docMk/>
            <pc:sldMk cId="1986461284" sldId="499"/>
            <ac:spMk id="117766" creationId="{00000000-0000-0000-0000-000000000000}"/>
          </ac:spMkLst>
        </pc:spChg>
      </pc:sldChg>
      <pc:sldChg chg="modSp mod">
        <pc:chgData name="Felix de Pablo" userId="bda0dc9bc6dc57bb" providerId="LiveId" clId="{0C2A72FD-08B1-4041-9676-3EF62D3B45D2}" dt="2022-11-10T17:59:35.299" v="773" actId="20577"/>
        <pc:sldMkLst>
          <pc:docMk/>
          <pc:sldMk cId="906452371" sldId="500"/>
        </pc:sldMkLst>
        <pc:spChg chg="mod">
          <ac:chgData name="Felix de Pablo" userId="bda0dc9bc6dc57bb" providerId="LiveId" clId="{0C2A72FD-08B1-4041-9676-3EF62D3B45D2}" dt="2022-11-10T17:59:35.299" v="773" actId="20577"/>
          <ac:spMkLst>
            <pc:docMk/>
            <pc:sldMk cId="906452371" sldId="500"/>
            <ac:spMk id="117766" creationId="{00000000-0000-0000-0000-000000000000}"/>
          </ac:spMkLst>
        </pc:spChg>
      </pc:sldChg>
      <pc:sldChg chg="modSp mod">
        <pc:chgData name="Felix de Pablo" userId="bda0dc9bc6dc57bb" providerId="LiveId" clId="{0C2A72FD-08B1-4041-9676-3EF62D3B45D2}" dt="2022-11-10T18:00:45.895" v="799" actId="1076"/>
        <pc:sldMkLst>
          <pc:docMk/>
          <pc:sldMk cId="480615924" sldId="501"/>
        </pc:sldMkLst>
        <pc:spChg chg="mod">
          <ac:chgData name="Felix de Pablo" userId="bda0dc9bc6dc57bb" providerId="LiveId" clId="{0C2A72FD-08B1-4041-9676-3EF62D3B45D2}" dt="2022-11-10T18:00:45.895" v="799" actId="1076"/>
          <ac:spMkLst>
            <pc:docMk/>
            <pc:sldMk cId="480615924" sldId="501"/>
            <ac:spMk id="5" creationId="{00000000-0000-0000-0000-000000000000}"/>
          </ac:spMkLst>
        </pc:spChg>
        <pc:spChg chg="mod">
          <ac:chgData name="Felix de Pablo" userId="bda0dc9bc6dc57bb" providerId="LiveId" clId="{0C2A72FD-08B1-4041-9676-3EF62D3B45D2}" dt="2022-11-10T18:00:38.555" v="798" actId="20577"/>
          <ac:spMkLst>
            <pc:docMk/>
            <pc:sldMk cId="480615924" sldId="501"/>
            <ac:spMk id="117766" creationId="{00000000-0000-0000-0000-000000000000}"/>
          </ac:spMkLst>
        </pc:spChg>
      </pc:sldChg>
      <pc:sldChg chg="modSp mod">
        <pc:chgData name="Felix de Pablo" userId="bda0dc9bc6dc57bb" providerId="LiveId" clId="{0C2A72FD-08B1-4041-9676-3EF62D3B45D2}" dt="2022-11-10T18:24:47.465" v="856" actId="20577"/>
        <pc:sldMkLst>
          <pc:docMk/>
          <pc:sldMk cId="2410089822" sldId="502"/>
        </pc:sldMkLst>
        <pc:spChg chg="mod">
          <ac:chgData name="Felix de Pablo" userId="bda0dc9bc6dc57bb" providerId="LiveId" clId="{0C2A72FD-08B1-4041-9676-3EF62D3B45D2}" dt="2022-11-10T18:24:47.465" v="856" actId="20577"/>
          <ac:spMkLst>
            <pc:docMk/>
            <pc:sldMk cId="2410089822" sldId="502"/>
            <ac:spMk id="117766" creationId="{00000000-0000-0000-0000-000000000000}"/>
          </ac:spMkLst>
        </pc:spChg>
      </pc:sldChg>
      <pc:sldChg chg="modSp mod">
        <pc:chgData name="Felix de Pablo" userId="bda0dc9bc6dc57bb" providerId="LiveId" clId="{0C2A72FD-08B1-4041-9676-3EF62D3B45D2}" dt="2022-11-10T18:29:54.278" v="1130" actId="113"/>
        <pc:sldMkLst>
          <pc:docMk/>
          <pc:sldMk cId="2899360006" sldId="503"/>
        </pc:sldMkLst>
        <pc:spChg chg="mod">
          <ac:chgData name="Felix de Pablo" userId="bda0dc9bc6dc57bb" providerId="LiveId" clId="{0C2A72FD-08B1-4041-9676-3EF62D3B45D2}" dt="2022-11-10T18:29:15.935" v="1088" actId="20577"/>
          <ac:spMkLst>
            <pc:docMk/>
            <pc:sldMk cId="2899360006" sldId="503"/>
            <ac:spMk id="5" creationId="{00000000-0000-0000-0000-000000000000}"/>
          </ac:spMkLst>
        </pc:spChg>
        <pc:spChg chg="mod">
          <ac:chgData name="Felix de Pablo" userId="bda0dc9bc6dc57bb" providerId="LiveId" clId="{0C2A72FD-08B1-4041-9676-3EF62D3B45D2}" dt="2022-11-10T18:29:54.278" v="1130" actId="113"/>
          <ac:spMkLst>
            <pc:docMk/>
            <pc:sldMk cId="2899360006" sldId="503"/>
            <ac:spMk id="117766" creationId="{00000000-0000-0000-0000-000000000000}"/>
          </ac:spMkLst>
        </pc:spChg>
      </pc:sldChg>
      <pc:sldChg chg="modSp mod">
        <pc:chgData name="Felix de Pablo" userId="bda0dc9bc6dc57bb" providerId="LiveId" clId="{0C2A72FD-08B1-4041-9676-3EF62D3B45D2}" dt="2022-11-08T19:56:08.745" v="690" actId="20577"/>
        <pc:sldMkLst>
          <pc:docMk/>
          <pc:sldMk cId="3674775805" sldId="506"/>
        </pc:sldMkLst>
        <pc:spChg chg="mod">
          <ac:chgData name="Felix de Pablo" userId="bda0dc9bc6dc57bb" providerId="LiveId" clId="{0C2A72FD-08B1-4041-9676-3EF62D3B45D2}" dt="2022-11-08T19:56:08.745" v="690" actId="20577"/>
          <ac:spMkLst>
            <pc:docMk/>
            <pc:sldMk cId="3674775805" sldId="506"/>
            <ac:spMk id="134150" creationId="{00000000-0000-0000-0000-000000000000}"/>
          </ac:spMkLst>
        </pc:spChg>
      </pc:sldChg>
      <pc:sldChg chg="modSp mod">
        <pc:chgData name="Felix de Pablo" userId="bda0dc9bc6dc57bb" providerId="LiveId" clId="{0C2A72FD-08B1-4041-9676-3EF62D3B45D2}" dt="2022-11-08T19:50:31.607" v="620" actId="20577"/>
        <pc:sldMkLst>
          <pc:docMk/>
          <pc:sldMk cId="4145083996" sldId="520"/>
        </pc:sldMkLst>
        <pc:spChg chg="mod">
          <ac:chgData name="Felix de Pablo" userId="bda0dc9bc6dc57bb" providerId="LiveId" clId="{0C2A72FD-08B1-4041-9676-3EF62D3B45D2}" dt="2022-11-08T19:50:31.607" v="620" actId="20577"/>
          <ac:spMkLst>
            <pc:docMk/>
            <pc:sldMk cId="4145083996" sldId="520"/>
            <ac:spMk id="3" creationId="{00000000-0000-0000-0000-000000000000}"/>
          </ac:spMkLst>
        </pc:spChg>
      </pc:sldChg>
      <pc:sldChg chg="modSp mod">
        <pc:chgData name="Felix de Pablo" userId="bda0dc9bc6dc57bb" providerId="LiveId" clId="{0C2A72FD-08B1-4041-9676-3EF62D3B45D2}" dt="2022-11-08T19:51:59.942" v="640" actId="27636"/>
        <pc:sldMkLst>
          <pc:docMk/>
          <pc:sldMk cId="793170861" sldId="524"/>
        </pc:sldMkLst>
        <pc:spChg chg="mod">
          <ac:chgData name="Felix de Pablo" userId="bda0dc9bc6dc57bb" providerId="LiveId" clId="{0C2A72FD-08B1-4041-9676-3EF62D3B45D2}" dt="2022-11-08T19:51:59.942" v="640" actId="27636"/>
          <ac:spMkLst>
            <pc:docMk/>
            <pc:sldMk cId="793170861" sldId="524"/>
            <ac:spMk id="3" creationId="{00000000-0000-0000-0000-000000000000}"/>
          </ac:spMkLst>
        </pc:spChg>
      </pc:sldChg>
      <pc:sldChg chg="del">
        <pc:chgData name="Felix de Pablo" userId="bda0dc9bc6dc57bb" providerId="LiveId" clId="{0C2A72FD-08B1-4041-9676-3EF62D3B45D2}" dt="2022-11-08T19:55:29.503" v="677" actId="47"/>
        <pc:sldMkLst>
          <pc:docMk/>
          <pc:sldMk cId="3761878188" sldId="525"/>
        </pc:sldMkLst>
      </pc:sldChg>
      <pc:sldChg chg="del">
        <pc:chgData name="Felix de Pablo" userId="bda0dc9bc6dc57bb" providerId="LiveId" clId="{0C2A72FD-08B1-4041-9676-3EF62D3B45D2}" dt="2022-11-08T19:55:27.922" v="676" actId="47"/>
        <pc:sldMkLst>
          <pc:docMk/>
          <pc:sldMk cId="1350914997" sldId="527"/>
        </pc:sldMkLst>
      </pc:sldChg>
      <pc:sldChg chg="del">
        <pc:chgData name="Felix de Pablo" userId="bda0dc9bc6dc57bb" providerId="LiveId" clId="{0C2A72FD-08B1-4041-9676-3EF62D3B45D2}" dt="2022-11-08T19:55:27.922" v="676" actId="47"/>
        <pc:sldMkLst>
          <pc:docMk/>
          <pc:sldMk cId="3903252029" sldId="528"/>
        </pc:sldMkLst>
      </pc:sldChg>
      <pc:sldChg chg="del">
        <pc:chgData name="Felix de Pablo" userId="bda0dc9bc6dc57bb" providerId="LiveId" clId="{0C2A72FD-08B1-4041-9676-3EF62D3B45D2}" dt="2022-11-08T19:55:52.779" v="678" actId="47"/>
        <pc:sldMkLst>
          <pc:docMk/>
          <pc:sldMk cId="2583441715" sldId="531"/>
        </pc:sldMkLst>
      </pc:sldChg>
      <pc:sldChg chg="del">
        <pc:chgData name="Felix de Pablo" userId="bda0dc9bc6dc57bb" providerId="LiveId" clId="{0C2A72FD-08B1-4041-9676-3EF62D3B45D2}" dt="2022-11-08T19:55:52.779" v="678" actId="47"/>
        <pc:sldMkLst>
          <pc:docMk/>
          <pc:sldMk cId="1011163671" sldId="532"/>
        </pc:sldMkLst>
      </pc:sldChg>
      <pc:sldChg chg="modSp mod">
        <pc:chgData name="Felix de Pablo" userId="bda0dc9bc6dc57bb" providerId="LiveId" clId="{0C2A72FD-08B1-4041-9676-3EF62D3B45D2}" dt="2022-11-08T19:52:58.680" v="649" actId="20577"/>
        <pc:sldMkLst>
          <pc:docMk/>
          <pc:sldMk cId="2258047553" sldId="533"/>
        </pc:sldMkLst>
        <pc:spChg chg="mod">
          <ac:chgData name="Felix de Pablo" userId="bda0dc9bc6dc57bb" providerId="LiveId" clId="{0C2A72FD-08B1-4041-9676-3EF62D3B45D2}" dt="2022-11-08T19:52:58.680" v="649" actId="20577"/>
          <ac:spMkLst>
            <pc:docMk/>
            <pc:sldMk cId="2258047553" sldId="533"/>
            <ac:spMk id="2" creationId="{00000000-0000-0000-0000-000000000000}"/>
          </ac:spMkLst>
        </pc:spChg>
      </pc:sldChg>
      <pc:sldChg chg="modSp mod">
        <pc:chgData name="Felix de Pablo" userId="bda0dc9bc6dc57bb" providerId="LiveId" clId="{0C2A72FD-08B1-4041-9676-3EF62D3B45D2}" dt="2022-11-08T19:53:03.973" v="658" actId="20577"/>
        <pc:sldMkLst>
          <pc:docMk/>
          <pc:sldMk cId="3284544488" sldId="534"/>
        </pc:sldMkLst>
        <pc:spChg chg="mod">
          <ac:chgData name="Felix de Pablo" userId="bda0dc9bc6dc57bb" providerId="LiveId" clId="{0C2A72FD-08B1-4041-9676-3EF62D3B45D2}" dt="2022-11-08T19:53:03.973" v="658" actId="20577"/>
          <ac:spMkLst>
            <pc:docMk/>
            <pc:sldMk cId="3284544488" sldId="534"/>
            <ac:spMk id="2" creationId="{00000000-0000-0000-0000-000000000000}"/>
          </ac:spMkLst>
        </pc:spChg>
      </pc:sldChg>
      <pc:sldChg chg="modSp mod">
        <pc:chgData name="Felix de Pablo" userId="bda0dc9bc6dc57bb" providerId="LiveId" clId="{0C2A72FD-08B1-4041-9676-3EF62D3B45D2}" dt="2022-11-08T19:53:10.250" v="667" actId="20577"/>
        <pc:sldMkLst>
          <pc:docMk/>
          <pc:sldMk cId="3819681369" sldId="535"/>
        </pc:sldMkLst>
        <pc:spChg chg="mod">
          <ac:chgData name="Felix de Pablo" userId="bda0dc9bc6dc57bb" providerId="LiveId" clId="{0C2A72FD-08B1-4041-9676-3EF62D3B45D2}" dt="2022-11-08T19:53:10.250" v="667" actId="20577"/>
          <ac:spMkLst>
            <pc:docMk/>
            <pc:sldMk cId="3819681369" sldId="535"/>
            <ac:spMk id="2" creationId="{00000000-0000-0000-0000-000000000000}"/>
          </ac:spMkLst>
        </pc:spChg>
      </pc:sldChg>
      <pc:sldChg chg="del">
        <pc:chgData name="Felix de Pablo" userId="bda0dc9bc6dc57bb" providerId="LiveId" clId="{0C2A72FD-08B1-4041-9676-3EF62D3B45D2}" dt="2022-11-08T19:55:29.503" v="677" actId="47"/>
        <pc:sldMkLst>
          <pc:docMk/>
          <pc:sldMk cId="681772062" sldId="536"/>
        </pc:sldMkLst>
      </pc:sldChg>
      <pc:sldChg chg="del">
        <pc:chgData name="Felix de Pablo" userId="bda0dc9bc6dc57bb" providerId="LiveId" clId="{0C2A72FD-08B1-4041-9676-3EF62D3B45D2}" dt="2022-11-08T19:55:29.503" v="677" actId="47"/>
        <pc:sldMkLst>
          <pc:docMk/>
          <pc:sldMk cId="1323169537" sldId="537"/>
        </pc:sldMkLst>
      </pc:sldChg>
      <pc:sldChg chg="del">
        <pc:chgData name="Felix de Pablo" userId="bda0dc9bc6dc57bb" providerId="LiveId" clId="{0C2A72FD-08B1-4041-9676-3EF62D3B45D2}" dt="2022-11-08T19:55:29.503" v="677" actId="47"/>
        <pc:sldMkLst>
          <pc:docMk/>
          <pc:sldMk cId="2566192918" sldId="538"/>
        </pc:sldMkLst>
      </pc:sldChg>
      <pc:sldChg chg="del">
        <pc:chgData name="Felix de Pablo" userId="bda0dc9bc6dc57bb" providerId="LiveId" clId="{0C2A72FD-08B1-4041-9676-3EF62D3B45D2}" dt="2022-11-08T19:55:29.503" v="677" actId="47"/>
        <pc:sldMkLst>
          <pc:docMk/>
          <pc:sldMk cId="4105324355" sldId="539"/>
        </pc:sldMkLst>
      </pc:sldChg>
      <pc:sldChg chg="del">
        <pc:chgData name="Felix de Pablo" userId="bda0dc9bc6dc57bb" providerId="LiveId" clId="{0C2A72FD-08B1-4041-9676-3EF62D3B45D2}" dt="2022-11-08T19:55:29.503" v="677" actId="47"/>
        <pc:sldMkLst>
          <pc:docMk/>
          <pc:sldMk cId="3045610570" sldId="5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3F086C1-9A05-4FA5-90A9-451B2FE28877}" type="datetimeFigureOut">
              <a:rPr lang="es-ES" smtClean="0"/>
              <a:t>10/11/2022</a:t>
            </a:fld>
            <a:endParaRPr lang="es-E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0A387DD-85C6-4F12-B7C1-99E31B0C918F}" type="slidenum">
              <a:rPr lang="es-ES" smtClean="0"/>
              <a:t>‹Nº›</a:t>
            </a:fld>
            <a:endParaRPr lang="es-ES"/>
          </a:p>
        </p:txBody>
      </p:sp>
    </p:spTree>
    <p:extLst>
      <p:ext uri="{BB962C8B-B14F-4D97-AF65-F5344CB8AC3E}">
        <p14:creationId xmlns:p14="http://schemas.microsoft.com/office/powerpoint/2010/main" val="309589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1 Marcador de imagen de diapositiva"/>
          <p:cNvSpPr>
            <a:spLocks noGrp="1" noRot="1" noChangeAspect="1" noTextEdit="1"/>
          </p:cNvSpPr>
          <p:nvPr>
            <p:ph type="sldImg"/>
          </p:nvPr>
        </p:nvSpPr>
        <p:spPr>
          <a:xfrm>
            <a:off x="992188" y="768350"/>
            <a:ext cx="5114925" cy="3836988"/>
          </a:xfrm>
          <a:ln/>
        </p:spPr>
      </p:sp>
      <p:sp>
        <p:nvSpPr>
          <p:cNvPr id="242691" name="2 Marcador de notas"/>
          <p:cNvSpPr>
            <a:spLocks noGrp="1"/>
          </p:cNvSpPr>
          <p:nvPr>
            <p:ph type="body" idx="1"/>
          </p:nvPr>
        </p:nvSpPr>
        <p:spPr>
          <a:noFill/>
        </p:spPr>
        <p:txBody>
          <a:bodyPr/>
          <a:lstStyle/>
          <a:p>
            <a:r>
              <a:rPr lang="es-ES" altLang="es-ES"/>
              <a:t>XML-RPC y SOAP con protocolos.</a:t>
            </a:r>
          </a:p>
          <a:p>
            <a:endParaRPr lang="es-ES" altLang="es-ES"/>
          </a:p>
        </p:txBody>
      </p:sp>
      <p:sp>
        <p:nvSpPr>
          <p:cNvPr id="4" name="3 Marcador de número de diapositiva"/>
          <p:cNvSpPr>
            <a:spLocks noGrp="1"/>
          </p:cNvSpPr>
          <p:nvPr>
            <p:ph type="sldNum" sz="quarter" idx="5"/>
          </p:nvPr>
        </p:nvSpPr>
        <p:spPr/>
        <p:txBody>
          <a:bodyPr/>
          <a:lstStyle/>
          <a:p>
            <a:pPr>
              <a:defRPr/>
            </a:pPr>
            <a:fld id="{DB4DFEB3-C75B-4993-8F98-B06FBEDF8ADA}" type="slidenum">
              <a:rPr lang="es-ES" smtClean="0"/>
              <a:pPr>
                <a:defRPr/>
              </a:pPr>
              <a:t>3</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15</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El </a:t>
            </a:r>
            <a:r>
              <a:rPr lang="es-ES" altLang="es-ES" b="1" dirty="0" err="1"/>
              <a:t>document</a:t>
            </a:r>
            <a:r>
              <a:rPr lang="es-ES" altLang="es-ES" dirty="0"/>
              <a:t> es mas costoso</a:t>
            </a:r>
            <a:r>
              <a:rPr lang="es-ES" altLang="es-ES" baseline="0" dirty="0"/>
              <a:t> que el </a:t>
            </a:r>
            <a:r>
              <a:rPr lang="es-ES" altLang="es-ES" b="1" baseline="0" dirty="0" err="1"/>
              <a:t>rpc</a:t>
            </a:r>
            <a:r>
              <a:rPr lang="es-ES" altLang="es-ES" baseline="0" dirty="0"/>
              <a:t>, pero</a:t>
            </a:r>
          </a:p>
          <a:p>
            <a:r>
              <a:rPr lang="es-ES" altLang="es-ES" baseline="0" dirty="0"/>
              <a:t>Existen </a:t>
            </a:r>
            <a:r>
              <a:rPr lang="es-ES" altLang="es-ES" baseline="0" dirty="0" err="1"/>
              <a:t>frameworks</a:t>
            </a:r>
            <a:r>
              <a:rPr lang="es-ES" altLang="es-ES" baseline="0" dirty="0"/>
              <a:t> que soportan ese procesado, y para el programador es transparente.</a:t>
            </a:r>
          </a:p>
          <a:p>
            <a:r>
              <a:rPr lang="es-ES" altLang="es-ES" b="1" baseline="0" dirty="0" err="1"/>
              <a:t>Document</a:t>
            </a:r>
            <a:r>
              <a:rPr lang="es-ES" altLang="es-ES" baseline="0" dirty="0"/>
              <a:t> esta mas desacoplado con la implementación que </a:t>
            </a:r>
            <a:r>
              <a:rPr lang="es-ES" altLang="es-ES" b="1" baseline="0" dirty="0" err="1"/>
              <a:t>rpc</a:t>
            </a:r>
            <a:r>
              <a:rPr lang="es-ES" altLang="es-ES" baseline="0" dirty="0"/>
              <a:t>.</a:t>
            </a:r>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16</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El </a:t>
            </a:r>
            <a:r>
              <a:rPr lang="es-ES" altLang="es-ES" b="1" dirty="0" err="1"/>
              <a:t>document</a:t>
            </a:r>
            <a:r>
              <a:rPr lang="es-ES" altLang="es-ES" dirty="0"/>
              <a:t> es mas costoso</a:t>
            </a:r>
            <a:r>
              <a:rPr lang="es-ES" altLang="es-ES" baseline="0" dirty="0"/>
              <a:t> que el </a:t>
            </a:r>
            <a:r>
              <a:rPr lang="es-ES" altLang="es-ES" b="1" baseline="0" dirty="0" err="1"/>
              <a:t>rpc</a:t>
            </a:r>
            <a:r>
              <a:rPr lang="es-ES" altLang="es-ES" baseline="0" dirty="0"/>
              <a:t>, pero</a:t>
            </a:r>
          </a:p>
          <a:p>
            <a:r>
              <a:rPr lang="es-ES" altLang="es-ES" baseline="0" dirty="0"/>
              <a:t>Existen </a:t>
            </a:r>
            <a:r>
              <a:rPr lang="es-ES" altLang="es-ES" baseline="0" dirty="0" err="1"/>
              <a:t>frameworks</a:t>
            </a:r>
            <a:r>
              <a:rPr lang="es-ES" altLang="es-ES" baseline="0" dirty="0"/>
              <a:t> que soportan ese procesado, y para el programador es transparente.</a:t>
            </a:r>
          </a:p>
          <a:p>
            <a:r>
              <a:rPr lang="es-ES" altLang="es-ES" b="1" baseline="0" dirty="0" err="1"/>
              <a:t>Document</a:t>
            </a:r>
            <a:r>
              <a:rPr lang="es-ES" altLang="es-ES" baseline="0" dirty="0"/>
              <a:t> esta mas desacoplado con la implementación que </a:t>
            </a:r>
            <a:r>
              <a:rPr lang="es-ES" altLang="es-ES" b="1" baseline="0" dirty="0" err="1"/>
              <a:t>rpc</a:t>
            </a:r>
            <a:r>
              <a:rPr lang="es-ES" altLang="es-ES" baseline="0" dirty="0"/>
              <a:t>.</a:t>
            </a:r>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17</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18</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-Servicio y puerto -&gt; Es lo que se publica, que esta asociado al </a:t>
            </a:r>
            <a:r>
              <a:rPr lang="es-ES" altLang="es-ES" dirty="0" err="1"/>
              <a:t>binding</a:t>
            </a:r>
            <a:r>
              <a:rPr lang="es-ES" altLang="es-ES" dirty="0"/>
              <a:t> y a su vez al </a:t>
            </a:r>
            <a:r>
              <a:rPr lang="es-ES" altLang="es-ES" dirty="0" err="1"/>
              <a:t>portType</a:t>
            </a:r>
            <a:r>
              <a:rPr lang="es-ES" altLang="es-ES" dirty="0"/>
              <a:t>. Hay que poner la URL en la que se publicara el servicio,</a:t>
            </a:r>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19</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1 Marcador de imagen de diapositiva"/>
          <p:cNvSpPr>
            <a:spLocks noGrp="1" noRot="1" noChangeAspect="1" noTextEdit="1"/>
          </p:cNvSpPr>
          <p:nvPr>
            <p:ph type="sldImg"/>
          </p:nvPr>
        </p:nvSpPr>
        <p:spPr>
          <a:xfrm>
            <a:off x="992188" y="768350"/>
            <a:ext cx="5114925" cy="3836988"/>
          </a:xfrm>
          <a:ln/>
        </p:spPr>
      </p:sp>
      <p:sp>
        <p:nvSpPr>
          <p:cNvPr id="253955" name="2 Marcador de notas"/>
          <p:cNvSpPr>
            <a:spLocks noGrp="1"/>
          </p:cNvSpPr>
          <p:nvPr>
            <p:ph type="body" idx="1"/>
          </p:nvPr>
        </p:nvSpPr>
        <p:spPr>
          <a:noFill/>
        </p:spPr>
        <p:txBody>
          <a:bodyPr/>
          <a:lstStyle/>
          <a:p>
            <a:r>
              <a:rPr lang="es-ES" altLang="es-ES" dirty="0"/>
              <a:t>CXF es una </a:t>
            </a:r>
            <a:r>
              <a:rPr lang="es-ES" altLang="es-ES" dirty="0" err="1"/>
              <a:t>implementacion</a:t>
            </a:r>
            <a:r>
              <a:rPr lang="es-ES" altLang="es-ES" dirty="0"/>
              <a:t> de JAX-WS</a:t>
            </a:r>
          </a:p>
          <a:p>
            <a:r>
              <a:rPr lang="es-ES" altLang="es-ES" dirty="0"/>
              <a:t>http://cxf.apache.org/download.html</a:t>
            </a:r>
          </a:p>
          <a:p>
            <a:endParaRPr lang="es-ES" altLang="es-ES" dirty="0"/>
          </a:p>
          <a:p>
            <a:r>
              <a:rPr lang="es-ES" altLang="es-ES"/>
              <a:t>http://www.jtech.ua.es/j2ee/publico/servc-web-2012-13/sesion02-apuntes.html</a:t>
            </a:r>
          </a:p>
        </p:txBody>
      </p:sp>
      <p:sp>
        <p:nvSpPr>
          <p:cNvPr id="4" name="3 Marcador de número de diapositiva"/>
          <p:cNvSpPr>
            <a:spLocks noGrp="1"/>
          </p:cNvSpPr>
          <p:nvPr>
            <p:ph type="sldNum" sz="quarter" idx="5"/>
          </p:nvPr>
        </p:nvSpPr>
        <p:spPr/>
        <p:txBody>
          <a:bodyPr/>
          <a:lstStyle/>
          <a:p>
            <a:pPr>
              <a:defRPr/>
            </a:pPr>
            <a:fld id="{8DFF9E1A-6AE2-482E-AEC9-55CB7EA33F6A}" type="slidenum">
              <a:rPr lang="es-ES" smtClean="0"/>
              <a:pPr>
                <a:defRPr/>
              </a:pPr>
              <a:t>34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http://docs.oracle.com/cd/E19182-01/821-0015/6nl3kvlf0/index.html</a:t>
            </a:r>
          </a:p>
          <a:p>
            <a:endParaRPr lang="es-ES" dirty="0"/>
          </a:p>
        </p:txBody>
      </p:sp>
      <p:sp>
        <p:nvSpPr>
          <p:cNvPr id="4" name="3 Marcador de número de diapositiva"/>
          <p:cNvSpPr>
            <a:spLocks noGrp="1"/>
          </p:cNvSpPr>
          <p:nvPr>
            <p:ph type="sldNum" sz="quarter" idx="10"/>
          </p:nvPr>
        </p:nvSpPr>
        <p:spPr/>
        <p:txBody>
          <a:bodyPr/>
          <a:lstStyle/>
          <a:p>
            <a:fld id="{40A387DD-85C6-4F12-B7C1-99E31B0C918F}" type="slidenum">
              <a:rPr lang="es-ES" smtClean="0"/>
              <a:t>6</a:t>
            </a:fld>
            <a:endParaRPr lang="es-ES"/>
          </a:p>
        </p:txBody>
      </p:sp>
    </p:spTree>
    <p:extLst>
      <p:ext uri="{BB962C8B-B14F-4D97-AF65-F5344CB8AC3E}">
        <p14:creationId xmlns:p14="http://schemas.microsoft.com/office/powerpoint/2010/main" val="346277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a:t>
            </a:r>
            <a:r>
              <a:rPr lang="es-ES" altLang="es-ES" dirty="0" err="1"/>
              <a:t>PortType</a:t>
            </a:r>
            <a:r>
              <a:rPr lang="es-ES" altLang="es-ES" dirty="0"/>
              <a:t> -&gt; interfaz independiente del medio de transporte (HTTP GET, SOAP, Correo, ). Contiene operaciones. 	Asociado al </a:t>
            </a:r>
            <a:r>
              <a:rPr lang="es-ES" altLang="es-ES" dirty="0" err="1"/>
              <a:t>ProtType</a:t>
            </a:r>
            <a:r>
              <a:rPr lang="es-ES" altLang="es-ES" dirty="0"/>
              <a:t>, aparecerá un XSD, que se puede abrir desde la ventana </a:t>
            </a:r>
            <a:r>
              <a:rPr lang="es-ES" altLang="es-ES" dirty="0" err="1"/>
              <a:t>outline</a:t>
            </a:r>
            <a:r>
              <a:rPr lang="es-ES" altLang="es-ES" dirty="0"/>
              <a:t>, allí es donde se 	han de definir los tipos. OJO al cambiar el nombre de la operación, comprobar que en el fichero se 	cambia</a:t>
            </a:r>
          </a:p>
          <a:p>
            <a:endParaRPr lang="es-ES" altLang="es-ES" dirty="0"/>
          </a:p>
          <a:p>
            <a:r>
              <a:rPr lang="es-ES" altLang="es-ES" dirty="0"/>
              <a:t>-Operaciones -&gt; Son las acciones que puede desempeñar el servicio, pueden tener entrada y salida, que se definen en</a:t>
            </a:r>
          </a:p>
          <a:p>
            <a:r>
              <a:rPr lang="es-ES" altLang="es-ES" dirty="0"/>
              <a:t>	base a un mensaje, en principio supondremos que ese mensaje es un XML, aunque no tiene porque,</a:t>
            </a:r>
          </a:p>
          <a:p>
            <a:r>
              <a:rPr lang="es-ES" altLang="es-ES" dirty="0"/>
              <a:t>	este mensaje </a:t>
            </a:r>
            <a:r>
              <a:rPr lang="es-ES" altLang="es-ES" dirty="0" err="1"/>
              <a:t>debera</a:t>
            </a:r>
            <a:r>
              <a:rPr lang="es-ES" altLang="es-ES" dirty="0"/>
              <a:t> ser definido a partir de elementos de XSD.</a:t>
            </a:r>
          </a:p>
          <a:p>
            <a:r>
              <a:rPr lang="es-ES" altLang="es-ES" dirty="0"/>
              <a:t>								</a:t>
            </a:r>
          </a:p>
          <a:p>
            <a:r>
              <a:rPr lang="es-ES" altLang="es-ES" dirty="0"/>
              <a:t>-</a:t>
            </a:r>
            <a:r>
              <a:rPr lang="es-ES" altLang="es-ES" dirty="0" err="1"/>
              <a:t>Binding</a:t>
            </a:r>
            <a:r>
              <a:rPr lang="es-ES" altLang="es-ES" dirty="0"/>
              <a:t> -&gt; Un </a:t>
            </a:r>
            <a:r>
              <a:rPr lang="es-ES" altLang="es-ES" dirty="0" err="1"/>
              <a:t>binding</a:t>
            </a:r>
            <a:r>
              <a:rPr lang="es-ES" altLang="es-ES" dirty="0"/>
              <a:t> es la particularización de un </a:t>
            </a:r>
            <a:r>
              <a:rPr lang="es-ES" altLang="es-ES" dirty="0" err="1"/>
              <a:t>portType</a:t>
            </a:r>
            <a:r>
              <a:rPr lang="es-ES" altLang="es-ES" dirty="0"/>
              <a:t> para un transporte particular. </a:t>
            </a:r>
          </a:p>
          <a:p>
            <a:r>
              <a:rPr lang="es-ES" altLang="es-ES" dirty="0"/>
              <a:t>	O sea, define una interfaz (operaciones, parámetros, </a:t>
            </a:r>
            <a:r>
              <a:rPr lang="es-ES" altLang="es-ES" dirty="0" err="1"/>
              <a:t>etc</a:t>
            </a:r>
            <a:r>
              <a:rPr lang="es-ES" altLang="es-ES" dirty="0"/>
              <a:t>) para un tipo de transporte particular. </a:t>
            </a:r>
          </a:p>
          <a:p>
            <a:r>
              <a:rPr lang="es-ES" altLang="es-ES" dirty="0"/>
              <a:t>	En nuestro caso, el </a:t>
            </a:r>
            <a:r>
              <a:rPr lang="es-ES" altLang="es-ES" dirty="0" err="1"/>
              <a:t>portType</a:t>
            </a:r>
            <a:r>
              <a:rPr lang="es-ES" altLang="es-ES" dirty="0"/>
              <a:t> </a:t>
            </a:r>
            <a:r>
              <a:rPr lang="es-ES" altLang="es-ES" dirty="0" err="1"/>
              <a:t>tendra</a:t>
            </a:r>
            <a:r>
              <a:rPr lang="es-ES" altLang="es-ES" dirty="0"/>
              <a:t> un </a:t>
            </a:r>
            <a:r>
              <a:rPr lang="es-ES" altLang="es-ES" dirty="0" err="1"/>
              <a:t>binding</a:t>
            </a:r>
            <a:r>
              <a:rPr lang="es-ES" altLang="es-ES" dirty="0"/>
              <a:t> SOAP.</a:t>
            </a:r>
          </a:p>
          <a:p>
            <a:endParaRPr lang="es-ES" altLang="es-ES" dirty="0"/>
          </a:p>
          <a:p>
            <a:r>
              <a:rPr lang="es-ES" altLang="es-ES" dirty="0"/>
              <a:t>-Servicio y puerto -&gt; Es lo que se publica, que esta asociado al </a:t>
            </a:r>
            <a:r>
              <a:rPr lang="es-ES" altLang="es-ES" dirty="0" err="1"/>
              <a:t>binding</a:t>
            </a:r>
            <a:r>
              <a:rPr lang="es-ES" altLang="es-ES" dirty="0"/>
              <a:t> y a su vez al </a:t>
            </a:r>
            <a:r>
              <a:rPr lang="es-ES" altLang="es-ES" dirty="0" err="1"/>
              <a:t>portType</a:t>
            </a:r>
            <a:r>
              <a:rPr lang="es-ES" altLang="es-ES" dirty="0"/>
              <a:t>. Hay que poner la URL en la que</a:t>
            </a:r>
          </a:p>
          <a:p>
            <a:r>
              <a:rPr lang="es-ES" altLang="es-ES" dirty="0"/>
              <a:t>	se publicara el servicio, por ejemplo para AXIS algo como</a:t>
            </a:r>
          </a:p>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8</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9</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10</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11</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12</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13</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7FF9DA-8A5B-4EDC-BBEC-F299F5279DCB}" type="datetime1">
              <a:rPr lang="es-ES" smtClean="0"/>
              <a:t>10/11/2022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19B2C18-75A1-487F-A89B-318B71CA9A66}" type="datetime1">
              <a:rPr lang="es-ES" smtClean="0"/>
              <a:t>10/11/2022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4C1FABB-FE27-4D6B-B897-7F8D85EF80A1}" type="datetime1">
              <a:rPr lang="es-ES" smtClean="0"/>
              <a:t>10/11/2022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86FBB814-7722-4347-9167-781901DD5A1C}" type="datetime1">
              <a:rPr lang="es-ES" smtClean="0"/>
              <a:t>10/11/2022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CF5421D-F938-4AA8-AB73-CF7DB966384A}" type="datetime1">
              <a:rPr lang="es-ES" smtClean="0"/>
              <a:t>10/11/2022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65FD91-AEF2-4598-8C54-C7677C4CB82B}" type="datetime1">
              <a:rPr lang="es-ES" smtClean="0"/>
              <a:t>10/11/2022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A1708B5D-C3E8-4AE3-9C58-B98E2C8BC150}" type="datetime1">
              <a:rPr lang="es-ES" smtClean="0"/>
              <a:t>10/11/2022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2C4D1C95-912B-461E-B9D3-A8D73D560FB0}" type="datetime1">
              <a:rPr lang="es-ES" smtClean="0"/>
              <a:t>10/11/2022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6D362-FF24-4222-9FDB-4832DB16FB68}" type="datetime1">
              <a:rPr lang="es-ES" smtClean="0"/>
              <a:t>10/11/2022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9B3C3A7-F08C-40D1-9530-477D46A318D3}" type="datetime1">
              <a:rPr lang="es-ES" smtClean="0"/>
              <a:t>10/11/2022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9" name="Content Placeholder 8"/>
          <p:cNvSpPr>
            <a:spLocks noGrp="1"/>
          </p:cNvSpPr>
          <p:nvPr>
            <p:ph sz="quarter" idx="13"/>
          </p:nvPr>
        </p:nvSpPr>
        <p:spPr>
          <a:xfrm>
            <a:off x="304800" y="381000"/>
            <a:ext cx="7772400" cy="494284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D92C9648-95DD-4499-922D-553B764BFABD}" type="datetime1">
              <a:rPr lang="es-ES" smtClean="0"/>
              <a:t>10/11/2022</a:t>
            </a:fld>
            <a:endParaRPr lang="es-ES"/>
          </a:p>
        </p:txBody>
      </p:sp>
      <p:sp>
        <p:nvSpPr>
          <p:cNvPr id="9" name="Slide Number Placeholder 8"/>
          <p:cNvSpPr>
            <a:spLocks noGrp="1"/>
          </p:cNvSpPr>
          <p:nvPr>
            <p:ph type="sldNum" sz="quarter" idx="11"/>
          </p:nvPr>
        </p:nvSpPr>
        <p:spPr/>
        <p:txBody>
          <a:bodyPr/>
          <a:lstStyle/>
          <a:p>
            <a:fld id="{132FADFE-3B8F-471C-ABF0-DBC7717ECBBC}" type="slidenum">
              <a:rPr lang="es-ES" smtClean="0"/>
              <a:t>‹Nº›</a:t>
            </a:fld>
            <a:endParaRPr lang="es-ES"/>
          </a:p>
        </p:txBody>
      </p:sp>
      <p:sp>
        <p:nvSpPr>
          <p:cNvPr id="10" name="Footer Placeholder 9"/>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32FADFE-3B8F-471C-ABF0-DBC7717ECBBC}" type="slidenum">
              <a:rPr lang="es-ES" smtClean="0"/>
              <a:t>‹Nº›</a:t>
            </a:fld>
            <a:endParaRPr lang="es-E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E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CBE6D82-2854-47B1-8D6A-B17B37645C41}" type="datetime1">
              <a:rPr lang="es-ES" smtClean="0"/>
              <a:t>10/11/2022</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emas.xmlsoap.org/soap/htt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chemas.xmlsoap.org/soap/smt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Servicios Web SOAP</a:t>
            </a:r>
          </a:p>
        </p:txBody>
      </p:sp>
      <p:sp>
        <p:nvSpPr>
          <p:cNvPr id="3" name="2 Subtítulo"/>
          <p:cNvSpPr>
            <a:spLocks noGrp="1"/>
          </p:cNvSpPr>
          <p:nvPr>
            <p:ph type="subTitle" idx="1"/>
          </p:nvPr>
        </p:nvSpPr>
        <p:spPr/>
        <p:txBody>
          <a:bodyPr/>
          <a:lstStyle/>
          <a:p>
            <a:r>
              <a:rPr lang="es-ES" dirty="0"/>
              <a:t>Félix de Pablo Lobo</a:t>
            </a:r>
          </a:p>
        </p:txBody>
      </p:sp>
    </p:spTree>
    <p:extLst>
      <p:ext uri="{BB962C8B-B14F-4D97-AF65-F5344CB8AC3E}">
        <p14:creationId xmlns:p14="http://schemas.microsoft.com/office/powerpoint/2010/main" val="63373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message</a:t>
            </a:r>
            <a:r>
              <a:rPr lang="es-ES_tradnl" altLang="es-ES" dirty="0"/>
              <a:t>: Definición de mensajes que se intercambian el cliente y el servicio. (Agrupación de parámetros que recibe un método)</a:t>
            </a:r>
          </a:p>
          <a:p>
            <a:r>
              <a:rPr lang="es-ES_tradnl" altLang="es-ES" b="1" dirty="0" err="1"/>
              <a:t>part</a:t>
            </a:r>
            <a:r>
              <a:rPr lang="es-ES_tradnl" altLang="es-ES" dirty="0"/>
              <a:t>: Cada parte que forma un mensaje. (Parámetros)</a:t>
            </a:r>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10</a:t>
            </a:fld>
            <a:endParaRPr lang="es-ES"/>
          </a:p>
        </p:txBody>
      </p:sp>
      <p:sp>
        <p:nvSpPr>
          <p:cNvPr id="5" name="4 CuadroTexto"/>
          <p:cNvSpPr txBox="1"/>
          <p:nvPr/>
        </p:nvSpPr>
        <p:spPr>
          <a:xfrm>
            <a:off x="755576" y="3933056"/>
            <a:ext cx="7488832" cy="2677656"/>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&lt;message name="</a:t>
            </a:r>
            <a:r>
              <a:rPr lang="en-US" sz="2400" dirty="0" err="1"/>
              <a:t>saludar</a:t>
            </a:r>
            <a:r>
              <a:rPr lang="en-US" sz="2400" dirty="0"/>
              <a:t>"&gt;</a:t>
            </a:r>
          </a:p>
          <a:p>
            <a:pPr marL="0" lvl="1"/>
            <a:r>
              <a:rPr lang="en-US" sz="2400" dirty="0"/>
              <a:t>	&lt;part name="parameters" element="</a:t>
            </a:r>
            <a:r>
              <a:rPr lang="en-US" sz="2400" dirty="0" err="1"/>
              <a:t>tns:saludar</a:t>
            </a:r>
            <a:r>
              <a:rPr lang="en-US" sz="2400" dirty="0"/>
              <a:t>"/&gt;</a:t>
            </a:r>
          </a:p>
          <a:p>
            <a:pPr marL="0" lvl="1"/>
            <a:r>
              <a:rPr lang="en-US" sz="2400" dirty="0"/>
              <a:t>&lt;/message&gt;</a:t>
            </a:r>
          </a:p>
          <a:p>
            <a:pPr marL="0" lvl="1"/>
            <a:r>
              <a:rPr lang="en-US" sz="2400" dirty="0"/>
              <a:t>&lt;message name="</a:t>
            </a:r>
            <a:r>
              <a:rPr lang="en-US" sz="2400" dirty="0" err="1"/>
              <a:t>saludarResponse</a:t>
            </a:r>
            <a:r>
              <a:rPr lang="en-US" sz="2400" dirty="0"/>
              <a:t>"&gt;</a:t>
            </a:r>
          </a:p>
          <a:p>
            <a:pPr marL="0" lvl="1"/>
            <a:r>
              <a:rPr lang="en-US" sz="2400" dirty="0"/>
              <a:t>	&lt;part name="parameters" 						element="</a:t>
            </a:r>
            <a:r>
              <a:rPr lang="en-US" sz="2400" dirty="0" err="1"/>
              <a:t>tns:saludarResponse</a:t>
            </a:r>
            <a:r>
              <a:rPr lang="en-US" sz="2400" dirty="0"/>
              <a:t>"/&gt;</a:t>
            </a:r>
          </a:p>
          <a:p>
            <a:pPr marL="0" lvl="1"/>
            <a:r>
              <a:rPr lang="en-US" sz="2400" dirty="0"/>
              <a:t>&lt;/message&gt;</a:t>
            </a:r>
          </a:p>
        </p:txBody>
      </p:sp>
    </p:spTree>
    <p:extLst>
      <p:ext uri="{BB962C8B-B14F-4D97-AF65-F5344CB8AC3E}">
        <p14:creationId xmlns:p14="http://schemas.microsoft.com/office/powerpoint/2010/main" val="247183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portType</a:t>
            </a:r>
            <a:r>
              <a:rPr lang="es-ES_tradnl" altLang="es-ES" dirty="0"/>
              <a:t>: Conjunto de operaciones soportadas por uno o mas </a:t>
            </a:r>
            <a:r>
              <a:rPr lang="es-ES_tradnl" altLang="es-ES" b="1" dirty="0" err="1"/>
              <a:t>endPoint</a:t>
            </a:r>
            <a:r>
              <a:rPr lang="es-ES_tradnl" altLang="es-ES" dirty="0"/>
              <a:t>. (Clases)</a:t>
            </a:r>
          </a:p>
          <a:p>
            <a:r>
              <a:rPr lang="es-ES_tradnl" altLang="es-ES" b="1" dirty="0" err="1"/>
              <a:t>operation</a:t>
            </a:r>
            <a:r>
              <a:rPr lang="es-ES_tradnl" altLang="es-ES" dirty="0"/>
              <a:t>: Descripción de la operación y los mensajes que retorna y/o recibe. (Métodos)</a:t>
            </a:r>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11</a:t>
            </a:fld>
            <a:endParaRPr lang="es-ES"/>
          </a:p>
        </p:txBody>
      </p:sp>
      <p:sp>
        <p:nvSpPr>
          <p:cNvPr id="5" name="4 CuadroTexto"/>
          <p:cNvSpPr txBox="1"/>
          <p:nvPr/>
        </p:nvSpPr>
        <p:spPr>
          <a:xfrm>
            <a:off x="755576" y="3573016"/>
            <a:ext cx="7488832" cy="3046988"/>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a:t>
            </a:r>
            <a:r>
              <a:rPr lang="en-US" sz="2400" dirty="0" err="1"/>
              <a:t>portType</a:t>
            </a:r>
            <a:r>
              <a:rPr lang="en-US" sz="2400" dirty="0"/>
              <a:t> name="</a:t>
            </a:r>
            <a:r>
              <a:rPr lang="en-US" sz="2400" dirty="0" err="1"/>
              <a:t>ServicioCalculadora</a:t>
            </a:r>
            <a:r>
              <a:rPr lang="en-US" sz="2400" dirty="0"/>
              <a:t>"&gt;</a:t>
            </a:r>
          </a:p>
          <a:p>
            <a:pPr marL="0" lvl="1"/>
            <a:r>
              <a:rPr lang="en-US" sz="2400" dirty="0"/>
              <a:t>	&lt;operation name="</a:t>
            </a:r>
            <a:r>
              <a:rPr lang="en-US" sz="2400" dirty="0" err="1"/>
              <a:t>saludar</a:t>
            </a:r>
            <a:r>
              <a:rPr lang="en-US" sz="2400" dirty="0"/>
              <a:t>"&gt;</a:t>
            </a:r>
          </a:p>
          <a:p>
            <a:pPr marL="0" lvl="1"/>
            <a:r>
              <a:rPr lang="en-US" sz="2400" dirty="0"/>
              <a:t>		&lt;input message="</a:t>
            </a:r>
            <a:r>
              <a:rPr lang="en-US" sz="2400" dirty="0" err="1"/>
              <a:t>tns:saludar</a:t>
            </a:r>
            <a:r>
              <a:rPr lang="en-US" sz="2400" dirty="0"/>
              <a:t>"/&gt;</a:t>
            </a:r>
          </a:p>
          <a:p>
            <a:pPr marL="0" lvl="1"/>
            <a:r>
              <a:rPr lang="en-US" sz="2400" dirty="0"/>
              <a:t>		&lt;output message="</a:t>
            </a:r>
            <a:r>
              <a:rPr lang="en-US" sz="2400" dirty="0" err="1"/>
              <a:t>tns:saludarResponse</a:t>
            </a:r>
            <a:r>
              <a:rPr lang="en-US" sz="2400" dirty="0"/>
              <a:t>"/&gt;</a:t>
            </a:r>
          </a:p>
          <a:p>
            <a:pPr marL="0" lvl="1"/>
            <a:r>
              <a:rPr lang="en-US" sz="2400" dirty="0"/>
              <a:t>		&lt;fault message="</a:t>
            </a:r>
            <a:r>
              <a:rPr lang="en-US" sz="2400" dirty="0" err="1"/>
              <a:t>tns:Exception</a:t>
            </a:r>
            <a:r>
              <a:rPr lang="en-US" sz="2400" dirty="0"/>
              <a:t>" 						name="Exception" /&gt;</a:t>
            </a:r>
          </a:p>
          <a:p>
            <a:pPr marL="0" lvl="1"/>
            <a:r>
              <a:rPr lang="en-US" sz="2400" dirty="0"/>
              <a:t>	&lt;/operation&gt;</a:t>
            </a:r>
          </a:p>
          <a:p>
            <a:pPr marL="0" lvl="1"/>
            <a:r>
              <a:rPr lang="en-US" sz="2400" dirty="0"/>
              <a:t>&lt;/</a:t>
            </a:r>
            <a:r>
              <a:rPr lang="en-US" sz="2400" dirty="0" err="1"/>
              <a:t>portType</a:t>
            </a:r>
            <a:r>
              <a:rPr lang="en-US" sz="2400" dirty="0"/>
              <a:t>&gt;</a:t>
            </a:r>
          </a:p>
        </p:txBody>
      </p:sp>
    </p:spTree>
    <p:extLst>
      <p:ext uri="{BB962C8B-B14F-4D97-AF65-F5344CB8AC3E}">
        <p14:creationId xmlns:p14="http://schemas.microsoft.com/office/powerpoint/2010/main" val="149717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dirty="0"/>
              <a:t>Las </a:t>
            </a:r>
            <a:r>
              <a:rPr lang="es-ES_tradnl" altLang="es-ES" b="1" dirty="0" err="1"/>
              <a:t>operation</a:t>
            </a:r>
            <a:r>
              <a:rPr lang="es-ES_tradnl" altLang="es-ES" dirty="0"/>
              <a:t>, pueden tener mensajes de </a:t>
            </a:r>
          </a:p>
          <a:p>
            <a:pPr lvl="1"/>
            <a:r>
              <a:rPr lang="es-ES_tradnl" altLang="es-ES" b="1" dirty="0"/>
              <a:t>input</a:t>
            </a:r>
            <a:r>
              <a:rPr lang="es-ES_tradnl" altLang="es-ES" dirty="0"/>
              <a:t>: entrada</a:t>
            </a:r>
            <a:endParaRPr lang="es-ES_tradnl" altLang="es-ES" b="1" dirty="0"/>
          </a:p>
          <a:p>
            <a:pPr lvl="1"/>
            <a:r>
              <a:rPr lang="es-ES" altLang="es-ES" b="1" dirty="0"/>
              <a:t>output</a:t>
            </a:r>
            <a:r>
              <a:rPr lang="es-ES" altLang="es-ES" dirty="0"/>
              <a:t>: salida</a:t>
            </a:r>
            <a:endParaRPr lang="es-ES" altLang="es-ES" b="1" dirty="0"/>
          </a:p>
          <a:p>
            <a:pPr lvl="1"/>
            <a:r>
              <a:rPr lang="es-ES" altLang="es-ES" b="1" dirty="0" err="1"/>
              <a:t>fault</a:t>
            </a:r>
            <a:r>
              <a:rPr lang="es-ES" altLang="es-ES" dirty="0"/>
              <a:t>: error</a:t>
            </a:r>
            <a:endParaRPr lang="es-ES" alt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12</a:t>
            </a:fld>
            <a:endParaRPr lang="es-ES"/>
          </a:p>
        </p:txBody>
      </p:sp>
    </p:spTree>
    <p:extLst>
      <p:ext uri="{BB962C8B-B14F-4D97-AF65-F5344CB8AC3E}">
        <p14:creationId xmlns:p14="http://schemas.microsoft.com/office/powerpoint/2010/main" val="313738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binding</a:t>
            </a:r>
            <a:r>
              <a:rPr lang="es-ES_tradnl" altLang="es-ES" dirty="0"/>
              <a:t>: Asocia un </a:t>
            </a:r>
            <a:r>
              <a:rPr lang="es-ES_tradnl" altLang="es-ES" b="1" dirty="0" err="1"/>
              <a:t>portType</a:t>
            </a:r>
            <a:r>
              <a:rPr lang="es-ES_tradnl" altLang="es-ES" b="1" dirty="0"/>
              <a:t> </a:t>
            </a:r>
            <a:r>
              <a:rPr lang="es-ES_tradnl" altLang="es-ES" dirty="0"/>
              <a:t>(clase) con un formato de mensaje (SOAP) y un protocolo de transporte (HTTP).</a:t>
            </a:r>
          </a:p>
          <a:p>
            <a:r>
              <a:rPr lang="es-ES_tradnl" altLang="es-ES" dirty="0"/>
              <a:t>El elemento </a:t>
            </a:r>
            <a:r>
              <a:rPr lang="es-ES_tradnl" altLang="es-ES" b="1" dirty="0" err="1"/>
              <a:t>binding</a:t>
            </a:r>
            <a:r>
              <a:rPr lang="es-ES_tradnl" altLang="es-ES" dirty="0"/>
              <a:t> tiene dos parámetros</a:t>
            </a:r>
          </a:p>
          <a:p>
            <a:pPr lvl="1"/>
            <a:r>
              <a:rPr lang="es-ES_tradnl" altLang="es-ES" b="1" dirty="0" err="1"/>
              <a:t>name</a:t>
            </a:r>
            <a:r>
              <a:rPr lang="es-ES_tradnl" altLang="es-ES" dirty="0"/>
              <a:t>: El nombre del </a:t>
            </a:r>
            <a:r>
              <a:rPr lang="es-ES_tradnl" altLang="es-ES" dirty="0" err="1"/>
              <a:t>binding</a:t>
            </a:r>
            <a:endParaRPr lang="es-ES_tradnl" altLang="es-ES" dirty="0"/>
          </a:p>
          <a:p>
            <a:pPr lvl="1"/>
            <a:r>
              <a:rPr lang="es-ES_tradnl" altLang="es-ES" b="1" dirty="0" err="1"/>
              <a:t>type</a:t>
            </a:r>
            <a:r>
              <a:rPr lang="es-ES_tradnl" altLang="es-ES" dirty="0"/>
              <a:t>: El nombre del Port con el que se asocia.</a:t>
            </a:r>
          </a:p>
          <a:p>
            <a:r>
              <a:rPr lang="es-ES_tradnl" altLang="es-ES" dirty="0"/>
              <a:t>El formato del mensaje habitual es SOAP</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13</a:t>
            </a:fld>
            <a:endParaRPr lang="es-ES"/>
          </a:p>
        </p:txBody>
      </p:sp>
      <p:sp>
        <p:nvSpPr>
          <p:cNvPr id="5" name="4 CuadroTexto"/>
          <p:cNvSpPr txBox="1"/>
          <p:nvPr/>
        </p:nvSpPr>
        <p:spPr>
          <a:xfrm>
            <a:off x="755576" y="4586352"/>
            <a:ext cx="7488832" cy="1938992"/>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&lt;binding type="</a:t>
            </a:r>
            <a:r>
              <a:rPr lang="en-US" sz="2400" dirty="0" err="1"/>
              <a:t>ServicioCalculadora</a:t>
            </a:r>
            <a:r>
              <a:rPr lang="en-US" sz="2400" dirty="0"/>
              <a:t>" name="b1"&gt;</a:t>
            </a:r>
          </a:p>
          <a:p>
            <a:pPr marL="0" lvl="1"/>
            <a:r>
              <a:rPr lang="en-US" sz="2400" dirty="0"/>
              <a:t>	&lt;</a:t>
            </a:r>
            <a:r>
              <a:rPr lang="en-US" sz="2400" dirty="0" err="1"/>
              <a:t>soap:binding</a:t>
            </a:r>
            <a:r>
              <a:rPr lang="en-US" sz="2400" dirty="0"/>
              <a:t> style="document"</a:t>
            </a:r>
          </a:p>
          <a:p>
            <a:pPr marL="0" lvl="1"/>
            <a:r>
              <a:rPr lang="en-US" sz="2400" dirty="0"/>
              <a:t>transport="http://schemas.xmlsoap.org/soap/http" /&gt;</a:t>
            </a:r>
          </a:p>
          <a:p>
            <a:pPr marL="0" lvl="1"/>
            <a:r>
              <a:rPr lang="en-US" sz="2400" dirty="0"/>
              <a:t>	&lt;operation/&gt;</a:t>
            </a:r>
          </a:p>
          <a:p>
            <a:pPr marL="0" lvl="1"/>
            <a:r>
              <a:rPr lang="en-US" sz="2400" dirty="0"/>
              <a:t>&lt;/binding&gt;</a:t>
            </a:r>
          </a:p>
        </p:txBody>
      </p:sp>
    </p:spTree>
    <p:extLst>
      <p:ext uri="{BB962C8B-B14F-4D97-AF65-F5344CB8AC3E}">
        <p14:creationId xmlns:p14="http://schemas.microsoft.com/office/powerpoint/2010/main" val="57033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soap:binding</a:t>
            </a:r>
            <a:r>
              <a:rPr lang="es-ES_tradnl" altLang="es-ES" dirty="0"/>
              <a:t>: Permite definir el formato y el protocolo de transporte para el protocolo SOAP.</a:t>
            </a:r>
          </a:p>
          <a:p>
            <a:r>
              <a:rPr lang="es-ES" altLang="es-ES" dirty="0"/>
              <a:t>Tiene dos parámetros:</a:t>
            </a:r>
          </a:p>
          <a:p>
            <a:pPr lvl="1"/>
            <a:r>
              <a:rPr lang="es-ES" altLang="es-ES" b="1" dirty="0" err="1"/>
              <a:t>style</a:t>
            </a:r>
            <a:r>
              <a:rPr lang="es-ES" altLang="es-ES" dirty="0"/>
              <a:t>: Define como se escribirá el cuerpo del mensaje SOAP, puede ser </a:t>
            </a:r>
            <a:r>
              <a:rPr lang="es-ES" altLang="es-ES" b="1" dirty="0" err="1"/>
              <a:t>rpc</a:t>
            </a:r>
            <a:r>
              <a:rPr lang="es-ES" altLang="es-ES" dirty="0"/>
              <a:t> o </a:t>
            </a:r>
            <a:r>
              <a:rPr lang="es-ES" altLang="es-ES" b="1" dirty="0" err="1"/>
              <a:t>document</a:t>
            </a:r>
            <a:r>
              <a:rPr lang="es-ES" altLang="es-ES" dirty="0"/>
              <a:t>.</a:t>
            </a:r>
          </a:p>
          <a:p>
            <a:pPr lvl="1"/>
            <a:r>
              <a:rPr lang="es-ES" altLang="es-ES" b="1" dirty="0" err="1"/>
              <a:t>transport</a:t>
            </a:r>
            <a:r>
              <a:rPr lang="es-ES" altLang="es-ES" dirty="0"/>
              <a:t>: Los posibles valores para el protocolo de transporte son</a:t>
            </a:r>
          </a:p>
          <a:p>
            <a:pPr lvl="2"/>
            <a:r>
              <a:rPr lang="en-US" dirty="0">
                <a:hlinkClick r:id="rId3"/>
              </a:rPr>
              <a:t>http://schemas.xmlsoap.org/soap/http</a:t>
            </a:r>
            <a:endParaRPr lang="en-US" dirty="0"/>
          </a:p>
          <a:p>
            <a:pPr lvl="2"/>
            <a:r>
              <a:rPr lang="en-US" dirty="0">
                <a:hlinkClick r:id="rId4"/>
              </a:rPr>
              <a:t>http://schemas.xmlsoap.org/soap/smtp</a:t>
            </a:r>
            <a:endParaRPr lang="en-US"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14</a:t>
            </a:fld>
            <a:endParaRPr lang="es-ES"/>
          </a:p>
        </p:txBody>
      </p:sp>
    </p:spTree>
    <p:extLst>
      <p:ext uri="{BB962C8B-B14F-4D97-AF65-F5344CB8AC3E}">
        <p14:creationId xmlns:p14="http://schemas.microsoft.com/office/powerpoint/2010/main" val="39446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 altLang="es-ES" b="1" dirty="0" err="1"/>
              <a:t>rpc</a:t>
            </a:r>
            <a:r>
              <a:rPr lang="es-ES" altLang="es-ES" dirty="0"/>
              <a:t>: Esta orientado como si se ejecutase un método en remoto, por tanto el formato del cuerpo del mensaje SOAP, esta predefinido. Se forma con un nodo con el nombre de la operación y dentro los distintos nodos de los parámetros. </a:t>
            </a:r>
            <a:r>
              <a:rPr lang="es-ES" altLang="es-ES" dirty="0" err="1"/>
              <a:t>Ej</a:t>
            </a:r>
            <a:r>
              <a:rPr lang="es-ES" altLang="es-ES" dirty="0"/>
              <a:t>:</a:t>
            </a:r>
            <a:endParaRPr lang="en-US"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15</a:t>
            </a:fld>
            <a:endParaRPr lang="es-ES"/>
          </a:p>
        </p:txBody>
      </p:sp>
      <p:sp>
        <p:nvSpPr>
          <p:cNvPr id="5" name="4 CuadroTexto"/>
          <p:cNvSpPr txBox="1"/>
          <p:nvPr/>
        </p:nvSpPr>
        <p:spPr>
          <a:xfrm>
            <a:off x="755576" y="4293096"/>
            <a:ext cx="7488832" cy="2308324"/>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a:t>
            </a:r>
            <a:r>
              <a:rPr lang="en-US" sz="2400" dirty="0" err="1"/>
              <a:t>soap:body</a:t>
            </a:r>
            <a:r>
              <a:rPr lang="en-US" sz="2400" dirty="0"/>
              <a:t>&gt;</a:t>
            </a:r>
          </a:p>
          <a:p>
            <a:pPr marL="0" lvl="1"/>
            <a:r>
              <a:rPr lang="en-US" sz="2400" dirty="0"/>
              <a:t>	&lt;</a:t>
            </a:r>
            <a:r>
              <a:rPr lang="en-US" sz="2400" dirty="0" err="1"/>
              <a:t>operacion</a:t>
            </a:r>
            <a:r>
              <a:rPr lang="en-US" sz="2400" dirty="0"/>
              <a:t>&gt;</a:t>
            </a:r>
          </a:p>
          <a:p>
            <a:pPr marL="0" lvl="1"/>
            <a:r>
              <a:rPr lang="en-US" sz="2400" dirty="0"/>
              <a:t>		&lt;parametro1&gt;2.0&lt;/parametro1&gt;</a:t>
            </a:r>
          </a:p>
          <a:p>
            <a:pPr marL="0" lvl="1"/>
            <a:r>
              <a:rPr lang="en-US" sz="2400" dirty="0"/>
              <a:t>		&lt;parametro2&gt;7&lt;/parametro2&gt;</a:t>
            </a:r>
          </a:p>
          <a:p>
            <a:pPr marL="0" lvl="1"/>
            <a:r>
              <a:rPr lang="en-US" sz="2400" dirty="0"/>
              <a:t>	&lt;/</a:t>
            </a:r>
            <a:r>
              <a:rPr lang="en-US" sz="2400" dirty="0" err="1"/>
              <a:t>operacion</a:t>
            </a:r>
            <a:r>
              <a:rPr lang="en-US" sz="2400" dirty="0"/>
              <a:t>&gt;</a:t>
            </a:r>
          </a:p>
          <a:p>
            <a:pPr marL="0" lvl="1"/>
            <a:r>
              <a:rPr lang="en-US" sz="2400" dirty="0"/>
              <a:t>&lt;/</a:t>
            </a:r>
            <a:r>
              <a:rPr lang="en-US" sz="2400" dirty="0" err="1"/>
              <a:t>soap:body</a:t>
            </a:r>
            <a:r>
              <a:rPr lang="en-US" sz="2400" dirty="0"/>
              <a:t>&gt;</a:t>
            </a:r>
          </a:p>
        </p:txBody>
      </p:sp>
    </p:spTree>
    <p:extLst>
      <p:ext uri="{BB962C8B-B14F-4D97-AF65-F5344CB8AC3E}">
        <p14:creationId xmlns:p14="http://schemas.microsoft.com/office/powerpoint/2010/main" val="90645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 altLang="es-ES" b="1" dirty="0" err="1"/>
              <a:t>document</a:t>
            </a:r>
            <a:r>
              <a:rPr lang="es-ES" altLang="es-ES" dirty="0"/>
              <a:t>: Permite definir el cuerpo de la petición, empleando cualquier XML, incluso haciendo referencia a un XSD con tipos. Se emplean técnicas de </a:t>
            </a:r>
            <a:r>
              <a:rPr lang="es-ES" altLang="es-ES" b="1" dirty="0" err="1"/>
              <a:t>Marshaling</a:t>
            </a:r>
            <a:r>
              <a:rPr lang="es-ES" altLang="es-ES" b="1" dirty="0"/>
              <a:t>/</a:t>
            </a:r>
            <a:r>
              <a:rPr lang="es-ES" altLang="es-ES" b="1" dirty="0" err="1"/>
              <a:t>Unmarshaling</a:t>
            </a:r>
            <a:endParaRPr lang="en-US" b="1"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16</a:t>
            </a:fld>
            <a:endParaRPr lang="es-ES"/>
          </a:p>
        </p:txBody>
      </p:sp>
      <p:sp>
        <p:nvSpPr>
          <p:cNvPr id="5" name="4 CuadroTexto"/>
          <p:cNvSpPr txBox="1"/>
          <p:nvPr/>
        </p:nvSpPr>
        <p:spPr>
          <a:xfrm>
            <a:off x="588368" y="3524590"/>
            <a:ext cx="7488832" cy="3046988"/>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a:t>
            </a:r>
            <a:r>
              <a:rPr lang="en-US" sz="2400" dirty="0" err="1"/>
              <a:t>soap:body</a:t>
            </a:r>
            <a:r>
              <a:rPr lang="en-US" sz="2400" dirty="0"/>
              <a:t>&gt;</a:t>
            </a:r>
          </a:p>
          <a:p>
            <a:pPr marL="0" lvl="1"/>
            <a:r>
              <a:rPr lang="en-US" sz="2400" dirty="0"/>
              <a:t>	&lt;</a:t>
            </a:r>
            <a:r>
              <a:rPr lang="en-US" sz="2400" dirty="0" err="1"/>
              <a:t>peticion</a:t>
            </a:r>
            <a:r>
              <a:rPr lang="en-US" sz="2400" dirty="0"/>
              <a:t> </a:t>
            </a:r>
            <a:r>
              <a:rPr lang="en-US" sz="2400" dirty="0" err="1"/>
              <a:t>xmlns</a:t>
            </a:r>
            <a:r>
              <a:rPr lang="en-US" sz="2400" dirty="0"/>
              <a:t>="http://mi.esquema.com"&gt;</a:t>
            </a:r>
          </a:p>
          <a:p>
            <a:pPr marL="0" lvl="1"/>
            <a:r>
              <a:rPr lang="en-US" sz="2400" dirty="0"/>
              <a:t>		&lt;</a:t>
            </a:r>
            <a:r>
              <a:rPr lang="en-US" sz="2400" dirty="0" err="1"/>
              <a:t>operacion</a:t>
            </a:r>
            <a:r>
              <a:rPr lang="en-US" sz="2400" dirty="0"/>
              <a:t>&gt;</a:t>
            </a:r>
          </a:p>
          <a:p>
            <a:pPr marL="0" lvl="1"/>
            <a:r>
              <a:rPr lang="en-US" sz="2400" dirty="0"/>
              <a:t>			&lt;parametro1&gt;2.0&lt;/parametro1&gt;</a:t>
            </a:r>
          </a:p>
          <a:p>
            <a:pPr marL="0" lvl="1"/>
            <a:r>
              <a:rPr lang="en-US" sz="2400" dirty="0"/>
              <a:t>			&lt;parametro1&gt;2.0&lt;/parametro1&gt;</a:t>
            </a:r>
          </a:p>
          <a:p>
            <a:pPr marL="0" lvl="1"/>
            <a:r>
              <a:rPr lang="en-US" sz="2400" dirty="0"/>
              <a:t>		&lt;/</a:t>
            </a:r>
            <a:r>
              <a:rPr lang="en-US" sz="2400" dirty="0" err="1"/>
              <a:t>operacion</a:t>
            </a:r>
            <a:r>
              <a:rPr lang="en-US" sz="2400" dirty="0"/>
              <a:t>&gt;</a:t>
            </a:r>
          </a:p>
          <a:p>
            <a:pPr marL="0" lvl="1"/>
            <a:r>
              <a:rPr lang="en-US" sz="2400" dirty="0"/>
              <a:t>	&lt;/</a:t>
            </a:r>
            <a:r>
              <a:rPr lang="en-US" sz="2400" dirty="0" err="1"/>
              <a:t>peticion</a:t>
            </a:r>
            <a:r>
              <a:rPr lang="en-US" sz="2400" dirty="0"/>
              <a:t>&gt;</a:t>
            </a:r>
          </a:p>
          <a:p>
            <a:pPr marL="0" lvl="1"/>
            <a:r>
              <a:rPr lang="en-US" sz="2400" dirty="0"/>
              <a:t>&lt;/</a:t>
            </a:r>
            <a:r>
              <a:rPr lang="en-US" sz="2400" dirty="0" err="1"/>
              <a:t>soap:body</a:t>
            </a:r>
            <a:r>
              <a:rPr lang="en-US" sz="2400" dirty="0"/>
              <a:t>&gt;</a:t>
            </a:r>
          </a:p>
        </p:txBody>
      </p:sp>
    </p:spTree>
    <p:extLst>
      <p:ext uri="{BB962C8B-B14F-4D97-AF65-F5344CB8AC3E}">
        <p14:creationId xmlns:p14="http://schemas.microsoft.com/office/powerpoint/2010/main" val="48061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 altLang="es-ES" dirty="0"/>
              <a:t>Por último, se ha de describir el </a:t>
            </a:r>
            <a:r>
              <a:rPr lang="es-ES" altLang="es-ES" b="1" dirty="0" err="1"/>
              <a:t>operation</a:t>
            </a:r>
            <a:r>
              <a:rPr lang="es-ES" altLang="es-ES" dirty="0"/>
              <a:t> del </a:t>
            </a:r>
            <a:r>
              <a:rPr lang="es-ES" altLang="es-ES" b="1" dirty="0" err="1"/>
              <a:t>binding</a:t>
            </a:r>
            <a:r>
              <a:rPr lang="es-ES" altLang="es-ES" dirty="0"/>
              <a:t>, donde se indica</a:t>
            </a:r>
          </a:p>
          <a:p>
            <a:pPr lvl="1"/>
            <a:r>
              <a:rPr lang="en-US" b="1" dirty="0" err="1"/>
              <a:t>soapAction</a:t>
            </a:r>
            <a:r>
              <a:rPr lang="es-ES" dirty="0"/>
              <a:t>: Define el parámetro </a:t>
            </a:r>
            <a:r>
              <a:rPr lang="es-ES" b="1" dirty="0" err="1"/>
              <a:t>Action</a:t>
            </a:r>
            <a:r>
              <a:rPr lang="es-ES" dirty="0"/>
              <a:t>, que identifica el servicio.</a:t>
            </a:r>
          </a:p>
          <a:p>
            <a:pPr lvl="1"/>
            <a:r>
              <a:rPr lang="es-ES" b="1" dirty="0" err="1"/>
              <a:t>soap:body</a:t>
            </a:r>
            <a:r>
              <a:rPr lang="es-ES" dirty="0"/>
              <a:t>: Define el tipo de codificación.</a:t>
            </a:r>
            <a:endParaRPr lang="es-ES" b="1"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17</a:t>
            </a:fld>
            <a:endParaRPr lang="es-ES"/>
          </a:p>
        </p:txBody>
      </p:sp>
      <p:sp>
        <p:nvSpPr>
          <p:cNvPr id="5" name="4 CuadroTexto"/>
          <p:cNvSpPr txBox="1"/>
          <p:nvPr/>
        </p:nvSpPr>
        <p:spPr>
          <a:xfrm>
            <a:off x="755576" y="3933056"/>
            <a:ext cx="7488832" cy="2308324"/>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&lt;operation&gt;</a:t>
            </a:r>
          </a:p>
          <a:p>
            <a:pPr marL="0" lvl="1"/>
            <a:r>
              <a:rPr lang="en-US" sz="2400" dirty="0"/>
              <a:t>	&lt;</a:t>
            </a:r>
            <a:r>
              <a:rPr lang="en-US" sz="2400" dirty="0" err="1"/>
              <a:t>soap:operation</a:t>
            </a:r>
            <a:r>
              <a:rPr lang="en-US" sz="2400" dirty="0"/>
              <a:t> 			</a:t>
            </a:r>
            <a:r>
              <a:rPr lang="en-US" sz="2400" dirty="0" err="1"/>
              <a:t>soapAction</a:t>
            </a:r>
            <a:r>
              <a:rPr lang="en-US" sz="2400" dirty="0"/>
              <a:t>="http://example.com/</a:t>
            </a:r>
            <a:r>
              <a:rPr lang="en-US" sz="2400" dirty="0" err="1"/>
              <a:t>getTerm</a:t>
            </a:r>
            <a:r>
              <a:rPr lang="en-US" sz="2400" dirty="0"/>
              <a:t>"/&gt;</a:t>
            </a:r>
          </a:p>
          <a:p>
            <a:pPr marL="0" lvl="1"/>
            <a:r>
              <a:rPr lang="en-US" sz="2400" dirty="0"/>
              <a:t>	&lt;input&gt;&lt;</a:t>
            </a:r>
            <a:r>
              <a:rPr lang="en-US" sz="2400" dirty="0" err="1"/>
              <a:t>soap:body</a:t>
            </a:r>
            <a:r>
              <a:rPr lang="en-US" sz="2400" dirty="0"/>
              <a:t> use="literal"/&gt;&lt;/input&gt;</a:t>
            </a:r>
          </a:p>
          <a:p>
            <a:pPr marL="0" lvl="1"/>
            <a:r>
              <a:rPr lang="en-US" sz="2400" dirty="0"/>
              <a:t>	&lt;output&gt;&lt;</a:t>
            </a:r>
            <a:r>
              <a:rPr lang="en-US" sz="2400" dirty="0" err="1"/>
              <a:t>soap:body</a:t>
            </a:r>
            <a:r>
              <a:rPr lang="en-US" sz="2400" dirty="0"/>
              <a:t> use="literal"/&gt;&lt;/output&gt;</a:t>
            </a:r>
          </a:p>
          <a:p>
            <a:pPr marL="0" lvl="1"/>
            <a:r>
              <a:rPr lang="en-US" sz="2400" dirty="0"/>
              <a:t>  &lt;/operation&gt;</a:t>
            </a:r>
          </a:p>
        </p:txBody>
      </p:sp>
    </p:spTree>
    <p:extLst>
      <p:ext uri="{BB962C8B-B14F-4D97-AF65-F5344CB8AC3E}">
        <p14:creationId xmlns:p14="http://schemas.microsoft.com/office/powerpoint/2010/main" val="241008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soap:body</a:t>
            </a:r>
            <a:r>
              <a:rPr lang="es-ES_tradnl" altLang="es-ES" b="1" dirty="0"/>
              <a:t> </a:t>
            </a:r>
            <a:r>
              <a:rPr lang="es-ES_tradnl" altLang="es-ES" dirty="0"/>
              <a:t>posibles valores de codificación:</a:t>
            </a:r>
          </a:p>
          <a:p>
            <a:pPr lvl="1"/>
            <a:r>
              <a:rPr lang="es-ES_tradnl" altLang="es-ES" b="1" dirty="0" err="1"/>
              <a:t>encoded</a:t>
            </a:r>
            <a:r>
              <a:rPr lang="es-ES_tradnl" altLang="es-ES" dirty="0"/>
              <a:t>: significa que el cuerpo no sigue un esquema, por lo que el cliente ha de conocer el formato del mensaje.</a:t>
            </a:r>
          </a:p>
          <a:p>
            <a:pPr lvl="1"/>
            <a:r>
              <a:rPr lang="es-ES_tradnl" altLang="es-ES" b="1" dirty="0"/>
              <a:t>literal</a:t>
            </a:r>
            <a:r>
              <a:rPr lang="es-ES_tradnl" altLang="es-ES" dirty="0"/>
              <a:t>: </a:t>
            </a:r>
            <a:r>
              <a:rPr lang="es-ES" altLang="es-ES" dirty="0"/>
              <a:t>significa que el </a:t>
            </a:r>
            <a:r>
              <a:rPr lang="es-ES" altLang="es-ES" dirty="0" err="1"/>
              <a:t>body</a:t>
            </a:r>
            <a:r>
              <a:rPr lang="es-ES" altLang="es-ES" dirty="0"/>
              <a:t> del mensaje SOAP sigue un XSD, que se incluye en el documento WSDL del servicio web. Mientras el cliente tiene acceso a la WSDL, se sabe exactamente cómo se formatea cada mensaje.</a:t>
            </a:r>
            <a:endParaRPr lang="es-ES" alt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18</a:t>
            </a:fld>
            <a:endParaRPr lang="es-ES"/>
          </a:p>
        </p:txBody>
      </p:sp>
    </p:spTree>
    <p:extLst>
      <p:ext uri="{BB962C8B-B14F-4D97-AF65-F5344CB8AC3E}">
        <p14:creationId xmlns:p14="http://schemas.microsoft.com/office/powerpoint/2010/main" val="198646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a:t>Por último, tenemos la etiqueta “</a:t>
            </a:r>
            <a:r>
              <a:rPr lang="es-ES_tradnl" altLang="es-ES" b="1" dirty="0" err="1"/>
              <a:t>service</a:t>
            </a:r>
            <a:r>
              <a:rPr lang="es-ES_tradnl" altLang="es-ES" b="1" dirty="0"/>
              <a:t>”</a:t>
            </a:r>
            <a:r>
              <a:rPr lang="es-ES_tradnl" altLang="es-ES" dirty="0"/>
              <a:t>: Colección de </a:t>
            </a:r>
            <a:r>
              <a:rPr lang="es-ES_tradnl" altLang="es-ES" b="1" dirty="0" err="1"/>
              <a:t>endpoints</a:t>
            </a:r>
            <a:r>
              <a:rPr lang="es-ES_tradnl" altLang="es-ES" b="1" dirty="0"/>
              <a:t>.</a:t>
            </a:r>
          </a:p>
          <a:p>
            <a:r>
              <a:rPr lang="es-ES_tradnl" altLang="es-ES" dirty="0"/>
              <a:t>Dentro de </a:t>
            </a:r>
            <a:r>
              <a:rPr lang="es-ES_tradnl" altLang="es-ES" b="1" dirty="0"/>
              <a:t>“</a:t>
            </a:r>
            <a:r>
              <a:rPr lang="es-ES_tradnl" altLang="es-ES" b="1" dirty="0" err="1"/>
              <a:t>service</a:t>
            </a:r>
            <a:r>
              <a:rPr lang="es-ES_tradnl" altLang="es-ES" b="1" dirty="0"/>
              <a:t>” </a:t>
            </a:r>
            <a:r>
              <a:rPr lang="es-ES_tradnl" altLang="es-ES" dirty="0"/>
              <a:t>están los </a:t>
            </a:r>
            <a:r>
              <a:rPr lang="es-ES_tradnl" altLang="es-ES" b="1" dirty="0"/>
              <a:t>“</a:t>
            </a:r>
            <a:r>
              <a:rPr lang="es-ES_tradnl" altLang="es-ES" b="1" dirty="0" err="1"/>
              <a:t>port</a:t>
            </a:r>
            <a:r>
              <a:rPr lang="es-ES_tradnl" altLang="es-ES" b="1" dirty="0"/>
              <a:t>”,</a:t>
            </a:r>
            <a:r>
              <a:rPr lang="es-ES_tradnl" altLang="es-ES" dirty="0"/>
              <a:t> donde se definen un </a:t>
            </a:r>
            <a:r>
              <a:rPr lang="es-ES_tradnl" altLang="es-ES" b="1" dirty="0" err="1"/>
              <a:t>endPoint</a:t>
            </a:r>
            <a:r>
              <a:rPr lang="es-ES_tradnl" altLang="es-ES" dirty="0"/>
              <a:t>, asociando el </a:t>
            </a:r>
            <a:r>
              <a:rPr lang="es-ES_tradnl" altLang="es-ES" b="1" dirty="0" err="1"/>
              <a:t>binding</a:t>
            </a:r>
            <a:r>
              <a:rPr lang="es-ES_tradnl" altLang="es-ES" dirty="0"/>
              <a:t> con la dirección de red donde escucha el servicio</a:t>
            </a:r>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19</a:t>
            </a:fld>
            <a:endParaRPr lang="es-ES"/>
          </a:p>
        </p:txBody>
      </p:sp>
      <p:sp>
        <p:nvSpPr>
          <p:cNvPr id="5" name="4 CuadroTexto"/>
          <p:cNvSpPr txBox="1"/>
          <p:nvPr/>
        </p:nvSpPr>
        <p:spPr>
          <a:xfrm>
            <a:off x="630796" y="4133532"/>
            <a:ext cx="7272808" cy="1631216"/>
          </a:xfrm>
          <a:prstGeom prst="rect">
            <a:avLst/>
          </a:prstGeom>
          <a:solidFill>
            <a:schemeClr val="accent2">
              <a:lumMod val="20000"/>
              <a:lumOff val="80000"/>
            </a:schemeClr>
          </a:solidFill>
          <a:ln>
            <a:solidFill>
              <a:schemeClr val="tx1"/>
            </a:solidFill>
          </a:ln>
        </p:spPr>
        <p:txBody>
          <a:bodyPr wrap="square" rtlCol="0">
            <a:spAutoFit/>
          </a:bodyPr>
          <a:lstStyle/>
          <a:p>
            <a:r>
              <a:rPr lang="en-US" sz="2000" dirty="0"/>
              <a:t>&lt;service name="</a:t>
            </a:r>
            <a:r>
              <a:rPr lang="en-US" sz="2000" dirty="0" err="1"/>
              <a:t>Hello_Service</a:t>
            </a:r>
            <a:r>
              <a:rPr lang="en-US" sz="2000" dirty="0"/>
              <a:t>"&gt; </a:t>
            </a:r>
          </a:p>
          <a:p>
            <a:r>
              <a:rPr lang="en-US" sz="2000" dirty="0"/>
              <a:t>      &lt;port binding="</a:t>
            </a:r>
            <a:r>
              <a:rPr lang="en-US" sz="2000" dirty="0" err="1"/>
              <a:t>tns</a:t>
            </a:r>
            <a:r>
              <a:rPr lang="en-US" sz="2000" dirty="0"/>
              <a:t>: </a:t>
            </a:r>
            <a:r>
              <a:rPr lang="en-US" sz="2000" dirty="0" err="1"/>
              <a:t>ServicioCalculadora</a:t>
            </a:r>
            <a:r>
              <a:rPr lang="en-US" sz="2000" dirty="0"/>
              <a:t>" name=“</a:t>
            </a:r>
            <a:r>
              <a:rPr lang="en-US" sz="2000" dirty="0" err="1"/>
              <a:t>serv_calcula</a:t>
            </a:r>
            <a:r>
              <a:rPr lang="en-US" sz="2000" dirty="0"/>
              <a:t>"&gt; 	&lt;</a:t>
            </a:r>
            <a:r>
              <a:rPr lang="en-US" sz="2000" dirty="0" err="1"/>
              <a:t>soap:address</a:t>
            </a:r>
            <a:r>
              <a:rPr lang="en-US" sz="2000" dirty="0"/>
              <a:t> location="http://www.servicio.com/SC/"&gt; </a:t>
            </a:r>
          </a:p>
          <a:p>
            <a:r>
              <a:rPr lang="en-US" sz="2000" dirty="0"/>
              <a:t>       &lt;/port&gt;</a:t>
            </a:r>
          </a:p>
          <a:p>
            <a:r>
              <a:rPr lang="en-US" sz="2000" dirty="0"/>
              <a:t>&lt;/service&gt;</a:t>
            </a:r>
            <a:endParaRPr lang="es-ES" altLang="es-ES" sz="2000" dirty="0"/>
          </a:p>
        </p:txBody>
      </p:sp>
    </p:spTree>
    <p:extLst>
      <p:ext uri="{BB962C8B-B14F-4D97-AF65-F5344CB8AC3E}">
        <p14:creationId xmlns:p14="http://schemas.microsoft.com/office/powerpoint/2010/main" val="289936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s-ES" altLang="es-ES"/>
              <a:t>Introducción a JAX</a:t>
            </a:r>
            <a:endParaRPr lang="es-ES" altLang="es-ES" dirty="0"/>
          </a:p>
        </p:txBody>
      </p:sp>
      <p:sp>
        <p:nvSpPr>
          <p:cNvPr id="51206" name="Rectangle 3"/>
          <p:cNvSpPr>
            <a:spLocks noGrp="1" noChangeArrowheads="1"/>
          </p:cNvSpPr>
          <p:nvPr>
            <p:ph type="body" idx="1"/>
          </p:nvPr>
        </p:nvSpPr>
        <p:spPr/>
        <p:txBody>
          <a:bodyPr>
            <a:normAutofit/>
          </a:bodyPr>
          <a:lstStyle/>
          <a:p>
            <a:r>
              <a:rPr lang="es-ES" altLang="es-ES" dirty="0"/>
              <a:t>Java API </a:t>
            </a:r>
            <a:r>
              <a:rPr lang="es-ES" altLang="es-ES" dirty="0" err="1"/>
              <a:t>for</a:t>
            </a:r>
            <a:r>
              <a:rPr lang="es-ES" altLang="es-ES" dirty="0"/>
              <a:t> XML</a:t>
            </a:r>
          </a:p>
          <a:p>
            <a:r>
              <a:rPr lang="es-ES_tradnl" altLang="es-ES" dirty="0"/>
              <a:t>Librería de </a:t>
            </a:r>
            <a:r>
              <a:rPr lang="es-ES_tradnl" altLang="es-ES" dirty="0" err="1"/>
              <a:t>Sun</a:t>
            </a:r>
            <a:r>
              <a:rPr lang="es-ES_tradnl" altLang="es-ES" dirty="0"/>
              <a:t> Microsystems compuesta de varios </a:t>
            </a:r>
            <a:r>
              <a:rPr lang="es-ES_tradnl" altLang="es-ES" dirty="0" err="1"/>
              <a:t>APIs</a:t>
            </a:r>
            <a:r>
              <a:rPr lang="es-ES_tradnl" altLang="es-ES" dirty="0"/>
              <a:t> para el tratamiento de XML, entre las más importantes</a:t>
            </a:r>
          </a:p>
          <a:p>
            <a:pPr lvl="1"/>
            <a:r>
              <a:rPr lang="es-ES_tradnl" altLang="es-ES" dirty="0"/>
              <a:t>JAXB 	para </a:t>
            </a:r>
            <a:r>
              <a:rPr lang="es-ES_tradnl" altLang="es-ES" dirty="0" err="1"/>
              <a:t>binding</a:t>
            </a:r>
            <a:endParaRPr lang="es-ES_tradnl" altLang="es-ES" dirty="0"/>
          </a:p>
          <a:p>
            <a:pPr lvl="1"/>
            <a:r>
              <a:rPr lang="es-ES_tradnl" altLang="es-ES" dirty="0"/>
              <a:t>JAX-WS	para servicios web SOAP</a:t>
            </a:r>
          </a:p>
          <a:p>
            <a:pPr lvl="1"/>
            <a:r>
              <a:rPr lang="es-ES_tradnl" altLang="es-ES" dirty="0"/>
              <a:t>JAX-RS	para servicios web </a:t>
            </a:r>
            <a:r>
              <a:rPr lang="es-ES_tradnl" altLang="es-ES" dirty="0" err="1"/>
              <a:t>RESTful</a:t>
            </a:r>
            <a:endParaRPr lang="es-ES_tradnl" altLang="es-ES" dirty="0"/>
          </a:p>
          <a:p>
            <a:pPr lvl="1"/>
            <a:r>
              <a:rPr lang="es-ES_tradnl" altLang="es-ES" dirty="0"/>
              <a:t>JAXP 	para procesamiento</a:t>
            </a:r>
          </a:p>
          <a:p>
            <a:pPr lvl="1"/>
            <a:r>
              <a:rPr lang="es-ES_tradnl" altLang="es-ES" dirty="0"/>
              <a:t>JAXM 	para mensajería</a:t>
            </a:r>
          </a:p>
          <a:p>
            <a:pPr lvl="1"/>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a:t>
            </a:fld>
            <a:endParaRPr lang="es-ES"/>
          </a:p>
        </p:txBody>
      </p:sp>
    </p:spTree>
    <p:extLst>
      <p:ext uri="{BB962C8B-B14F-4D97-AF65-F5344CB8AC3E}">
        <p14:creationId xmlns:p14="http://schemas.microsoft.com/office/powerpoint/2010/main" val="12015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2"/>
          <p:cNvSpPr>
            <a:spLocks noGrp="1" noChangeArrowheads="1"/>
          </p:cNvSpPr>
          <p:nvPr>
            <p:ph type="title"/>
          </p:nvPr>
        </p:nvSpPr>
        <p:spPr/>
        <p:txBody>
          <a:bodyPr/>
          <a:lstStyle/>
          <a:p>
            <a:r>
              <a:rPr lang="es-ES" altLang="es-ES" dirty="0"/>
              <a:t>WSDL: Elementos</a:t>
            </a:r>
          </a:p>
        </p:txBody>
      </p:sp>
      <p:sp>
        <p:nvSpPr>
          <p:cNvPr id="116742" name="Rectangle 3"/>
          <p:cNvSpPr>
            <a:spLocks noGrp="1" noChangeArrowheads="1"/>
          </p:cNvSpPr>
          <p:nvPr>
            <p:ph type="body" idx="1"/>
          </p:nvPr>
        </p:nvSpPr>
        <p:spPr/>
        <p:txBody>
          <a:bodyPr/>
          <a:lstStyle/>
          <a:p>
            <a:r>
              <a:rPr lang="es-ES" altLang="es-ES" dirty="0"/>
              <a:t>Ejemplo de estructura de un WSDL</a:t>
            </a:r>
          </a:p>
        </p:txBody>
      </p:sp>
      <p:sp>
        <p:nvSpPr>
          <p:cNvPr id="7" name="6 CuadroTexto"/>
          <p:cNvSpPr txBox="1"/>
          <p:nvPr/>
        </p:nvSpPr>
        <p:spPr>
          <a:xfrm>
            <a:off x="611560" y="2204864"/>
            <a:ext cx="7272808" cy="4524315"/>
          </a:xfrm>
          <a:prstGeom prst="rect">
            <a:avLst/>
          </a:prstGeom>
          <a:solidFill>
            <a:schemeClr val="accent2">
              <a:lumMod val="20000"/>
              <a:lumOff val="80000"/>
            </a:schemeClr>
          </a:solidFill>
          <a:ln>
            <a:solidFill>
              <a:schemeClr val="tx1"/>
            </a:solidFill>
          </a:ln>
        </p:spPr>
        <p:txBody>
          <a:bodyPr wrap="square" rtlCol="0">
            <a:spAutoFit/>
          </a:bodyPr>
          <a:lstStyle/>
          <a:p>
            <a:r>
              <a:rPr lang="es-AR" altLang="es-ES" dirty="0"/>
              <a:t>&lt;</a:t>
            </a:r>
            <a:r>
              <a:rPr lang="es-AR" altLang="es-ES" dirty="0" err="1"/>
              <a:t>definitions</a:t>
            </a:r>
            <a:r>
              <a:rPr lang="es-AR" altLang="es-ES" dirty="0"/>
              <a:t>&gt;</a:t>
            </a:r>
          </a:p>
          <a:p>
            <a:r>
              <a:rPr lang="es-AR" altLang="es-ES" dirty="0"/>
              <a:t>	&lt;</a:t>
            </a:r>
            <a:r>
              <a:rPr lang="es-AR" altLang="es-ES" dirty="0" err="1"/>
              <a:t>types</a:t>
            </a:r>
            <a:r>
              <a:rPr lang="es-AR" altLang="es-ES" dirty="0"/>
              <a:t>/&gt;</a:t>
            </a:r>
          </a:p>
          <a:p>
            <a:r>
              <a:rPr lang="es-AR" altLang="es-ES" dirty="0"/>
              <a:t>	&lt;</a:t>
            </a:r>
            <a:r>
              <a:rPr lang="es-AR" altLang="es-ES" dirty="0" err="1"/>
              <a:t>message</a:t>
            </a:r>
            <a:r>
              <a:rPr lang="es-AR" altLang="es-ES" dirty="0"/>
              <a:t>/&gt; </a:t>
            </a:r>
          </a:p>
          <a:p>
            <a:r>
              <a:rPr lang="es-AR" altLang="es-ES" dirty="0"/>
              <a:t>		&lt;</a:t>
            </a:r>
            <a:r>
              <a:rPr lang="es-AR" altLang="es-ES" dirty="0" err="1"/>
              <a:t>part</a:t>
            </a:r>
            <a:r>
              <a:rPr lang="es-AR" altLang="es-ES" dirty="0"/>
              <a:t>/&gt;</a:t>
            </a:r>
          </a:p>
          <a:p>
            <a:r>
              <a:rPr lang="es-AR" altLang="es-ES" dirty="0"/>
              <a:t>	&lt;/</a:t>
            </a:r>
            <a:r>
              <a:rPr lang="es-AR" altLang="es-ES" dirty="0" err="1"/>
              <a:t>message</a:t>
            </a:r>
            <a:r>
              <a:rPr lang="es-AR" altLang="es-ES" dirty="0"/>
              <a:t>&gt;</a:t>
            </a:r>
          </a:p>
          <a:p>
            <a:r>
              <a:rPr lang="es-AR" altLang="es-ES" dirty="0"/>
              <a:t>	&lt;</a:t>
            </a:r>
            <a:r>
              <a:rPr lang="es-AR" altLang="es-ES" dirty="0" err="1"/>
              <a:t>portType</a:t>
            </a:r>
            <a:r>
              <a:rPr lang="es-AR" altLang="es-ES" dirty="0"/>
              <a:t>&gt;</a:t>
            </a:r>
          </a:p>
          <a:p>
            <a:r>
              <a:rPr lang="es-AR" altLang="es-ES" dirty="0"/>
              <a:t>		&lt;</a:t>
            </a:r>
            <a:r>
              <a:rPr lang="es-AR" altLang="es-ES" dirty="0" err="1"/>
              <a:t>operation</a:t>
            </a:r>
            <a:r>
              <a:rPr lang="es-AR" altLang="es-ES" dirty="0"/>
              <a:t>/&gt;</a:t>
            </a:r>
          </a:p>
          <a:p>
            <a:r>
              <a:rPr lang="es-AR" altLang="es-ES" dirty="0"/>
              <a:t>	&lt;/</a:t>
            </a:r>
            <a:r>
              <a:rPr lang="es-AR" altLang="es-ES" dirty="0" err="1"/>
              <a:t>portType</a:t>
            </a:r>
            <a:r>
              <a:rPr lang="es-AR" altLang="es-ES" dirty="0"/>
              <a:t>&gt;</a:t>
            </a:r>
          </a:p>
          <a:p>
            <a:r>
              <a:rPr lang="es-AR" altLang="es-ES" dirty="0"/>
              <a:t>	&lt;</a:t>
            </a:r>
            <a:r>
              <a:rPr lang="es-AR" altLang="es-ES" dirty="0" err="1"/>
              <a:t>binding</a:t>
            </a:r>
            <a:r>
              <a:rPr lang="es-AR" altLang="es-ES" dirty="0"/>
              <a:t>&gt;</a:t>
            </a:r>
          </a:p>
          <a:p>
            <a:r>
              <a:rPr lang="es-AR" altLang="es-ES" dirty="0"/>
              <a:t>		&lt;</a:t>
            </a:r>
            <a:r>
              <a:rPr lang="es-AR" altLang="es-ES" dirty="0" err="1"/>
              <a:t>soap:binding</a:t>
            </a:r>
            <a:r>
              <a:rPr lang="es-AR" altLang="es-ES" dirty="0"/>
              <a:t>/&gt;</a:t>
            </a:r>
          </a:p>
          <a:p>
            <a:r>
              <a:rPr lang="es-AR" altLang="es-ES" dirty="0"/>
              <a:t>		&lt;</a:t>
            </a:r>
            <a:r>
              <a:rPr lang="es-AR" altLang="es-ES" dirty="0" err="1"/>
              <a:t>operation</a:t>
            </a:r>
            <a:r>
              <a:rPr lang="es-AR" altLang="es-ES" dirty="0"/>
              <a:t>/&gt;</a:t>
            </a:r>
          </a:p>
          <a:p>
            <a:r>
              <a:rPr lang="es-AR" altLang="es-ES" dirty="0"/>
              <a:t>	&lt;/</a:t>
            </a:r>
            <a:r>
              <a:rPr lang="es-AR" altLang="es-ES" dirty="0" err="1"/>
              <a:t>binding</a:t>
            </a:r>
            <a:r>
              <a:rPr lang="es-AR" altLang="es-ES" dirty="0"/>
              <a:t>&gt;</a:t>
            </a:r>
          </a:p>
          <a:p>
            <a:r>
              <a:rPr lang="es-AR" altLang="es-ES" dirty="0"/>
              <a:t>	&lt;</a:t>
            </a:r>
            <a:r>
              <a:rPr lang="es-AR" altLang="es-ES" dirty="0" err="1"/>
              <a:t>service</a:t>
            </a:r>
            <a:r>
              <a:rPr lang="es-AR" altLang="es-ES" dirty="0"/>
              <a:t>&gt; </a:t>
            </a:r>
          </a:p>
          <a:p>
            <a:r>
              <a:rPr lang="es-AR" altLang="es-ES" dirty="0"/>
              <a:t>		&lt;</a:t>
            </a:r>
            <a:r>
              <a:rPr lang="es-AR" altLang="es-ES" dirty="0" err="1"/>
              <a:t>port</a:t>
            </a:r>
            <a:r>
              <a:rPr lang="es-AR" altLang="es-ES" dirty="0"/>
              <a:t>/&gt;</a:t>
            </a:r>
          </a:p>
          <a:p>
            <a:r>
              <a:rPr lang="es-AR" altLang="es-ES" dirty="0"/>
              <a:t>	&lt;/</a:t>
            </a:r>
            <a:r>
              <a:rPr lang="es-AR" altLang="es-ES" dirty="0" err="1"/>
              <a:t>service</a:t>
            </a:r>
            <a:r>
              <a:rPr lang="es-AR" altLang="es-ES" dirty="0"/>
              <a:t>&gt;</a:t>
            </a:r>
          </a:p>
          <a:p>
            <a:r>
              <a:rPr lang="es-AR" altLang="es-ES" dirty="0"/>
              <a:t>  &lt;/</a:t>
            </a:r>
            <a:r>
              <a:rPr lang="es-AR" altLang="es-ES" dirty="0" err="1"/>
              <a:t>definitions</a:t>
            </a:r>
            <a:r>
              <a:rPr lang="es-AR" altLang="es-ES" dirty="0"/>
              <a:t>&gt;</a:t>
            </a:r>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20</a:t>
            </a:fld>
            <a:endParaRPr lang="es-ES"/>
          </a:p>
        </p:txBody>
      </p:sp>
    </p:spTree>
    <p:extLst>
      <p:ext uri="{BB962C8B-B14F-4D97-AF65-F5344CB8AC3E}">
        <p14:creationId xmlns:p14="http://schemas.microsoft.com/office/powerpoint/2010/main" val="3970477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2"/>
          <p:cNvSpPr>
            <a:spLocks noGrp="1" noChangeArrowheads="1"/>
          </p:cNvSpPr>
          <p:nvPr>
            <p:ph type="title"/>
          </p:nvPr>
        </p:nvSpPr>
        <p:spPr/>
        <p:txBody>
          <a:bodyPr/>
          <a:lstStyle/>
          <a:p>
            <a:r>
              <a:rPr lang="es-ES" altLang="es-ES"/>
              <a:t>El protocolo SOAP</a:t>
            </a:r>
            <a:endParaRPr lang="es-ES" altLang="es-ES" dirty="0"/>
          </a:p>
        </p:txBody>
      </p:sp>
      <p:sp>
        <p:nvSpPr>
          <p:cNvPr id="105478" name="Rectangle 3"/>
          <p:cNvSpPr>
            <a:spLocks noGrp="1" noChangeArrowheads="1"/>
          </p:cNvSpPr>
          <p:nvPr>
            <p:ph type="body" idx="1"/>
          </p:nvPr>
        </p:nvSpPr>
        <p:spPr/>
        <p:txBody>
          <a:bodyPr/>
          <a:lstStyle/>
          <a:p>
            <a:r>
              <a:rPr lang="es-ES" altLang="es-ES" dirty="0"/>
              <a:t>Simple </a:t>
            </a:r>
            <a:r>
              <a:rPr lang="es-ES" altLang="es-ES" dirty="0" err="1"/>
              <a:t>Object</a:t>
            </a:r>
            <a:r>
              <a:rPr lang="es-ES" altLang="es-ES" dirty="0"/>
              <a:t> Access </a:t>
            </a:r>
            <a:r>
              <a:rPr lang="es-ES" altLang="es-ES" dirty="0" err="1"/>
              <a:t>Protocol</a:t>
            </a:r>
            <a:endParaRPr lang="es-ES" altLang="es-ES" dirty="0"/>
          </a:p>
          <a:p>
            <a:pPr lvl="1"/>
            <a:r>
              <a:rPr lang="es-ES" altLang="es-ES" dirty="0"/>
              <a:t>Invocación remota basada en XML de servicios Web</a:t>
            </a:r>
          </a:p>
          <a:p>
            <a:pPr lvl="1"/>
            <a:r>
              <a:rPr lang="es-ES" altLang="es-ES" dirty="0"/>
              <a:t>Contiene llamadas y respuestas de procedimientos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21</a:t>
            </a:fld>
            <a:endParaRPr lang="es-ES"/>
          </a:p>
        </p:txBody>
      </p:sp>
    </p:spTree>
    <p:extLst>
      <p:ext uri="{BB962C8B-B14F-4D97-AF65-F5344CB8AC3E}">
        <p14:creationId xmlns:p14="http://schemas.microsoft.com/office/powerpoint/2010/main" val="32816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ltLang="es-ES"/>
              <a:t>El protocolo SOAP</a:t>
            </a:r>
            <a:endParaRPr lang="es-ES" dirty="0"/>
          </a:p>
        </p:txBody>
      </p:sp>
      <p:sp>
        <p:nvSpPr>
          <p:cNvPr id="3" name="2 Marcador de contenido"/>
          <p:cNvSpPr>
            <a:spLocks noGrp="1"/>
          </p:cNvSpPr>
          <p:nvPr>
            <p:ph idx="1"/>
          </p:nvPr>
        </p:nvSpPr>
        <p:spPr/>
        <p:txBody>
          <a:bodyPr>
            <a:normAutofit/>
          </a:bodyPr>
          <a:lstStyle/>
          <a:p>
            <a:r>
              <a:rPr lang="es-ES" altLang="es-ES" dirty="0"/>
              <a:t>En concreto SOAP especifica:</a:t>
            </a:r>
          </a:p>
          <a:p>
            <a:pPr lvl="1"/>
            <a:r>
              <a:rPr lang="es-ES" altLang="es-ES" dirty="0"/>
              <a:t>Un formato de mensaje, describiendo como se organiza la información en un documento XML.</a:t>
            </a:r>
          </a:p>
          <a:p>
            <a:pPr lvl="1"/>
            <a:r>
              <a:rPr lang="es-ES" altLang="es-ES" dirty="0"/>
              <a:t>Un conjunto de normas, definiendo como los clientes pueden invocar un servicio remoto enviando un mensaje SOAP y como los servicios pueden replicar enviando otro mensaje al cliente.</a:t>
            </a:r>
          </a:p>
          <a:p>
            <a:pPr lvl="1"/>
            <a:r>
              <a:rPr lang="es-ES" altLang="es-ES" dirty="0"/>
              <a:t>Un conjunto de reglas que cualquier entidad que procesa un mensaje SOAP debe seguir. </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22</a:t>
            </a:fld>
            <a:endParaRPr lang="es-ES"/>
          </a:p>
        </p:txBody>
      </p:sp>
    </p:spTree>
    <p:extLst>
      <p:ext uri="{BB962C8B-B14F-4D97-AF65-F5344CB8AC3E}">
        <p14:creationId xmlns:p14="http://schemas.microsoft.com/office/powerpoint/2010/main" val="1370444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ltLang="es-ES"/>
              <a:t>El protocolo SOAP</a:t>
            </a:r>
            <a:endParaRPr lang="es-ES" dirty="0"/>
          </a:p>
        </p:txBody>
      </p:sp>
      <p:sp>
        <p:nvSpPr>
          <p:cNvPr id="3" name="2 Marcador de contenido"/>
          <p:cNvSpPr>
            <a:spLocks noGrp="1"/>
          </p:cNvSpPr>
          <p:nvPr>
            <p:ph idx="1"/>
          </p:nvPr>
        </p:nvSpPr>
        <p:spPr/>
        <p:txBody>
          <a:bodyPr>
            <a:normAutofit/>
          </a:bodyPr>
          <a:lstStyle/>
          <a:p>
            <a:r>
              <a:rPr lang="es-ES" altLang="es-ES" dirty="0"/>
              <a:t>SOAP </a:t>
            </a:r>
            <a:r>
              <a:rPr lang="es-ES" altLang="es-ES" dirty="0" err="1"/>
              <a:t>Message</a:t>
            </a:r>
            <a:endParaRPr lang="es-ES" altLang="es-ES" dirty="0"/>
          </a:p>
          <a:p>
            <a:pPr lvl="1"/>
            <a:r>
              <a:rPr lang="es-ES" altLang="es-ES" dirty="0"/>
              <a:t>Un mensaje SOAP es un elemento </a:t>
            </a:r>
            <a:r>
              <a:rPr lang="es-ES" altLang="es-ES" dirty="0" err="1"/>
              <a:t>Envelope</a:t>
            </a:r>
            <a:r>
              <a:rPr lang="es-ES" altLang="es-ES" dirty="0"/>
              <a:t> con una cabecera opcional y un cuerpo obligatorio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23</a:t>
            </a:fld>
            <a:endParaRPr lang="es-ES"/>
          </a:p>
        </p:txBody>
      </p:sp>
      <p:sp>
        <p:nvSpPr>
          <p:cNvPr id="5" name="4 CuadroTexto"/>
          <p:cNvSpPr txBox="1"/>
          <p:nvPr/>
        </p:nvSpPr>
        <p:spPr>
          <a:xfrm>
            <a:off x="611560" y="3059668"/>
            <a:ext cx="7272808" cy="2585323"/>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dirty="0"/>
              <a:t>&lt;</a:t>
            </a:r>
            <a:r>
              <a:rPr lang="es-ES" altLang="es-ES" dirty="0" err="1"/>
              <a:t>soap:Envelope</a:t>
            </a:r>
            <a:r>
              <a:rPr lang="es-ES" altLang="es-ES" dirty="0"/>
              <a:t>&gt;</a:t>
            </a:r>
          </a:p>
          <a:p>
            <a:r>
              <a:rPr lang="es-ES" altLang="es-ES" dirty="0"/>
              <a:t>	&lt;</a:t>
            </a:r>
            <a:r>
              <a:rPr lang="es-ES" altLang="es-ES" dirty="0" err="1"/>
              <a:t>soap:Header</a:t>
            </a:r>
            <a:r>
              <a:rPr lang="es-ES" altLang="es-ES" dirty="0"/>
              <a:t>&gt; ... &lt;/</a:t>
            </a:r>
            <a:r>
              <a:rPr lang="es-ES" altLang="es-ES" dirty="0" err="1"/>
              <a:t>soap:Header</a:t>
            </a:r>
            <a:r>
              <a:rPr lang="es-ES" altLang="es-ES" dirty="0"/>
              <a:t>&gt;</a:t>
            </a:r>
          </a:p>
          <a:p>
            <a:r>
              <a:rPr lang="es-ES" altLang="es-ES" dirty="0"/>
              <a:t>	&lt;</a:t>
            </a:r>
            <a:r>
              <a:rPr lang="es-ES" altLang="es-ES" dirty="0" err="1"/>
              <a:t>soap:Body</a:t>
            </a:r>
            <a:r>
              <a:rPr lang="es-ES" altLang="es-ES" dirty="0"/>
              <a:t>&gt;</a:t>
            </a:r>
          </a:p>
          <a:p>
            <a:r>
              <a:rPr lang="es-ES" altLang="es-ES" dirty="0"/>
              <a:t>		&lt;</a:t>
            </a:r>
            <a:r>
              <a:rPr lang="es-ES" altLang="es-ES" dirty="0" err="1"/>
              <a:t>myMethod</a:t>
            </a:r>
            <a:r>
              <a:rPr lang="es-ES" altLang="es-ES" dirty="0"/>
              <a:t>&gt;</a:t>
            </a:r>
          </a:p>
          <a:p>
            <a:r>
              <a:rPr lang="es-ES" altLang="es-ES" dirty="0"/>
              <a:t>			&lt;x </a:t>
            </a:r>
            <a:r>
              <a:rPr lang="es-ES" altLang="es-ES" dirty="0" err="1"/>
              <a:t>xsi:type</a:t>
            </a:r>
            <a:r>
              <a:rPr lang="es-ES" altLang="es-ES" dirty="0"/>
              <a:t>="</a:t>
            </a:r>
            <a:r>
              <a:rPr lang="es-ES" altLang="es-ES" dirty="0" err="1"/>
              <a:t>xsd:int</a:t>
            </a:r>
            <a:r>
              <a:rPr lang="es-ES" altLang="es-ES" dirty="0"/>
              <a:t>"&gt;5&lt;/x&gt;</a:t>
            </a:r>
          </a:p>
          <a:p>
            <a:r>
              <a:rPr lang="es-ES" altLang="es-ES" dirty="0"/>
              <a:t>			&lt;y </a:t>
            </a:r>
            <a:r>
              <a:rPr lang="es-ES" altLang="es-ES" dirty="0" err="1"/>
              <a:t>xsi:type</a:t>
            </a:r>
            <a:r>
              <a:rPr lang="es-ES" altLang="es-ES" dirty="0"/>
              <a:t>="</a:t>
            </a:r>
            <a:r>
              <a:rPr lang="es-ES" altLang="es-ES" dirty="0" err="1"/>
              <a:t>xsd:float</a:t>
            </a:r>
            <a:r>
              <a:rPr lang="es-ES" altLang="es-ES" dirty="0"/>
              <a:t>"&gt;5.0&lt;/y&gt; </a:t>
            </a:r>
          </a:p>
          <a:p>
            <a:r>
              <a:rPr lang="es-ES" altLang="es-ES" dirty="0"/>
              <a:t>       		&lt;/</a:t>
            </a:r>
            <a:r>
              <a:rPr lang="es-ES" altLang="es-ES" dirty="0" err="1"/>
              <a:t>myMethod</a:t>
            </a:r>
            <a:r>
              <a:rPr lang="es-ES" altLang="es-ES" dirty="0"/>
              <a:t>&gt; </a:t>
            </a:r>
          </a:p>
          <a:p>
            <a:r>
              <a:rPr lang="es-ES" altLang="es-ES" dirty="0"/>
              <a:t>	&lt;/</a:t>
            </a:r>
            <a:r>
              <a:rPr lang="es-ES" altLang="es-ES" dirty="0" err="1"/>
              <a:t>soap:Body</a:t>
            </a:r>
            <a:r>
              <a:rPr lang="es-ES" altLang="es-ES" dirty="0"/>
              <a:t>&gt;</a:t>
            </a:r>
          </a:p>
          <a:p>
            <a:r>
              <a:rPr lang="es-ES" altLang="es-ES" dirty="0"/>
              <a:t>&lt;/</a:t>
            </a:r>
            <a:r>
              <a:rPr lang="es-ES" altLang="es-ES" dirty="0" err="1"/>
              <a:t>soap:Envelope</a:t>
            </a:r>
            <a:r>
              <a:rPr lang="es-ES" altLang="es-ES" dirty="0"/>
              <a:t>&gt;</a:t>
            </a:r>
          </a:p>
        </p:txBody>
      </p:sp>
    </p:spTree>
    <p:extLst>
      <p:ext uri="{BB962C8B-B14F-4D97-AF65-F5344CB8AC3E}">
        <p14:creationId xmlns:p14="http://schemas.microsoft.com/office/powerpoint/2010/main" val="2807756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p:txBody>
          <a:bodyPr/>
          <a:lstStyle/>
          <a:p>
            <a:r>
              <a:rPr lang="es-ES" altLang="es-ES"/>
              <a:t>El protocolo SOAP</a:t>
            </a:r>
            <a:endParaRPr lang="es-ES" altLang="es-ES" dirty="0"/>
          </a:p>
        </p:txBody>
      </p:sp>
      <p:sp>
        <p:nvSpPr>
          <p:cNvPr id="108546" name="2 Marcador de contenido"/>
          <p:cNvSpPr>
            <a:spLocks noGrp="1"/>
          </p:cNvSpPr>
          <p:nvPr>
            <p:ph idx="1"/>
          </p:nvPr>
        </p:nvSpPr>
        <p:spPr/>
        <p:txBody>
          <a:bodyPr/>
          <a:lstStyle/>
          <a:p>
            <a:r>
              <a:rPr lang="es-ES" altLang="es-ES" dirty="0"/>
              <a:t>El núcleo de la información que envía el remitente al receptor está en el </a:t>
            </a:r>
            <a:r>
              <a:rPr lang="es-ES" altLang="es-ES" dirty="0" err="1"/>
              <a:t>body</a:t>
            </a:r>
            <a:r>
              <a:rPr lang="es-ES" altLang="es-ES" dirty="0"/>
              <a:t>.</a:t>
            </a:r>
          </a:p>
          <a:p>
            <a:r>
              <a:rPr lang="es-ES" altLang="es-ES" dirty="0"/>
              <a:t>En el </a:t>
            </a:r>
            <a:r>
              <a:rPr lang="es-ES" altLang="es-ES" dirty="0" err="1"/>
              <a:t>header</a:t>
            </a:r>
            <a:r>
              <a:rPr lang="es-ES" altLang="es-ES" dirty="0"/>
              <a:t>, cualquier otra información para procesado intermedio o servicios de valor añadido).</a:t>
            </a:r>
          </a:p>
          <a:p>
            <a:pPr lvl="1"/>
            <a:r>
              <a:rPr lang="es-ES" altLang="es-ES" dirty="0"/>
              <a:t>Usos típicos del </a:t>
            </a:r>
            <a:r>
              <a:rPr lang="es-ES" altLang="es-ES" dirty="0" err="1"/>
              <a:t>header</a:t>
            </a:r>
            <a:r>
              <a:rPr lang="es-ES" altLang="es-ES" dirty="0"/>
              <a:t> son: identificadores de clientes o información de seguridad (certificados).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24</a:t>
            </a:fld>
            <a:endParaRPr lang="es-ES"/>
          </a:p>
        </p:txBody>
      </p:sp>
    </p:spTree>
    <p:extLst>
      <p:ext uri="{BB962C8B-B14F-4D97-AF65-F5344CB8AC3E}">
        <p14:creationId xmlns:p14="http://schemas.microsoft.com/office/powerpoint/2010/main" val="3143419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p:txBody>
          <a:bodyPr/>
          <a:lstStyle/>
          <a:p>
            <a:r>
              <a:rPr lang="es-ES" altLang="es-ES"/>
              <a:t>El protocolo SOAP</a:t>
            </a:r>
            <a:endParaRPr lang="es-ES" altLang="es-ES" dirty="0"/>
          </a:p>
        </p:txBody>
      </p:sp>
      <p:sp>
        <p:nvSpPr>
          <p:cNvPr id="109570" name="2 Marcador de contenido"/>
          <p:cNvSpPr>
            <a:spLocks noGrp="1"/>
          </p:cNvSpPr>
          <p:nvPr>
            <p:ph idx="1"/>
          </p:nvPr>
        </p:nvSpPr>
        <p:spPr/>
        <p:txBody>
          <a:bodyPr/>
          <a:lstStyle/>
          <a:p>
            <a:r>
              <a:rPr lang="es-ES" altLang="es-ES" dirty="0"/>
              <a:t>En el </a:t>
            </a:r>
            <a:r>
              <a:rPr lang="es-ES" altLang="es-ES" dirty="0" err="1"/>
              <a:t>binding</a:t>
            </a:r>
            <a:r>
              <a:rPr lang="es-ES" altLang="es-ES" dirty="0"/>
              <a:t> se pone una descripción de como se envía un mensaje SOAP utilizando un protocolo.</a:t>
            </a:r>
          </a:p>
          <a:p>
            <a:r>
              <a:rPr lang="es-ES" altLang="es-ES" dirty="0"/>
              <a:t>El </a:t>
            </a:r>
            <a:r>
              <a:rPr lang="es-ES" altLang="es-ES" dirty="0" err="1"/>
              <a:t>binding</a:t>
            </a:r>
            <a:r>
              <a:rPr lang="es-ES" altLang="es-ES" dirty="0"/>
              <a:t> típico de SOAP es HTTP.</a:t>
            </a:r>
          </a:p>
          <a:p>
            <a:r>
              <a:rPr lang="es-ES" altLang="es-ES" dirty="0"/>
              <a:t>SOAP puede usar GET o POST. Con GET, la petición no es un mensaje SOAP pero la respuesta es un mensaje SOAP, con POST la petición y la respuesta son mensajes SOAP.</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25</a:t>
            </a:fld>
            <a:endParaRPr lang="es-ES"/>
          </a:p>
        </p:txBody>
      </p:sp>
    </p:spTree>
    <p:extLst>
      <p:ext uri="{BB962C8B-B14F-4D97-AF65-F5344CB8AC3E}">
        <p14:creationId xmlns:p14="http://schemas.microsoft.com/office/powerpoint/2010/main" val="117350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2"/>
          <p:cNvSpPr>
            <a:spLocks noGrp="1" noChangeArrowheads="1"/>
          </p:cNvSpPr>
          <p:nvPr>
            <p:ph type="title"/>
          </p:nvPr>
        </p:nvSpPr>
        <p:spPr/>
        <p:txBody>
          <a:bodyPr/>
          <a:lstStyle/>
          <a:p>
            <a:r>
              <a:rPr lang="es-ES" altLang="es-ES"/>
              <a:t>El protocolo SOAP</a:t>
            </a:r>
            <a:endParaRPr lang="es-ES" altLang="es-ES" dirty="0"/>
          </a:p>
        </p:txBody>
      </p:sp>
      <p:sp>
        <p:nvSpPr>
          <p:cNvPr id="110598" name="Rectangle 3"/>
          <p:cNvSpPr>
            <a:spLocks noGrp="1" noChangeArrowheads="1"/>
          </p:cNvSpPr>
          <p:nvPr>
            <p:ph type="body" idx="1"/>
          </p:nvPr>
        </p:nvSpPr>
        <p:spPr/>
        <p:txBody>
          <a:bodyPr/>
          <a:lstStyle/>
          <a:p>
            <a:r>
              <a:rPr lang="es-ES" altLang="es-ES"/>
              <a:t>Motores SOAP</a:t>
            </a:r>
          </a:p>
          <a:p>
            <a:endParaRPr lang="es-ES" altLang="es-ES"/>
          </a:p>
        </p:txBody>
      </p:sp>
      <p:pic>
        <p:nvPicPr>
          <p:cNvPr id="1105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92896"/>
            <a:ext cx="7787520" cy="265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número de diapositiva"/>
          <p:cNvSpPr>
            <a:spLocks noGrp="1"/>
          </p:cNvSpPr>
          <p:nvPr>
            <p:ph type="sldNum" sz="quarter" idx="12"/>
          </p:nvPr>
        </p:nvSpPr>
        <p:spPr/>
        <p:txBody>
          <a:bodyPr/>
          <a:lstStyle/>
          <a:p>
            <a:fld id="{132FADFE-3B8F-471C-ABF0-DBC7717ECBBC}" type="slidenum">
              <a:rPr lang="es-ES" smtClean="0"/>
              <a:t>26</a:t>
            </a:fld>
            <a:endParaRPr lang="es-ES"/>
          </a:p>
        </p:txBody>
      </p:sp>
    </p:spTree>
    <p:extLst>
      <p:ext uri="{BB962C8B-B14F-4D97-AF65-F5344CB8AC3E}">
        <p14:creationId xmlns:p14="http://schemas.microsoft.com/office/powerpoint/2010/main" val="466172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noChangeArrowheads="1"/>
          </p:cNvSpPr>
          <p:nvPr>
            <p:ph type="title"/>
          </p:nvPr>
        </p:nvSpPr>
        <p:spPr/>
        <p:txBody>
          <a:bodyPr/>
          <a:lstStyle/>
          <a:p>
            <a:r>
              <a:rPr lang="es-ES" altLang="es-ES" dirty="0"/>
              <a:t>El protocolo SOAP Respuesta</a:t>
            </a:r>
          </a:p>
        </p:txBody>
      </p:sp>
      <p:sp>
        <p:nvSpPr>
          <p:cNvPr id="112642" name="2 Marcador de contenido"/>
          <p:cNvSpPr>
            <a:spLocks noGrp="1"/>
          </p:cNvSpPr>
          <p:nvPr>
            <p:ph idx="1"/>
          </p:nvPr>
        </p:nvSpPr>
        <p:spPr/>
        <p:txBody>
          <a:bodyPr>
            <a:normAutofit/>
          </a:bodyPr>
          <a:lstStyle/>
          <a:p>
            <a:r>
              <a:rPr lang="es-ES" altLang="es-ES" dirty="0"/>
              <a:t>Ejemplo de mensaje SOPA con </a:t>
            </a:r>
            <a:r>
              <a:rPr lang="es-ES" altLang="es-ES" dirty="0" err="1"/>
              <a:t>Fault</a:t>
            </a:r>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27</a:t>
            </a:fld>
            <a:endParaRPr lang="es-ES"/>
          </a:p>
        </p:txBody>
      </p:sp>
      <p:sp>
        <p:nvSpPr>
          <p:cNvPr id="5" name="4 CuadroTexto"/>
          <p:cNvSpPr txBox="1"/>
          <p:nvPr/>
        </p:nvSpPr>
        <p:spPr>
          <a:xfrm>
            <a:off x="611560" y="2132856"/>
            <a:ext cx="7272808" cy="4431983"/>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1600" dirty="0"/>
              <a:t>&lt;</a:t>
            </a:r>
            <a:r>
              <a:rPr lang="es-ES" altLang="es-ES" sz="1600" dirty="0" err="1"/>
              <a:t>SOAP:Envelope</a:t>
            </a:r>
            <a:r>
              <a:rPr lang="es-ES" altLang="es-ES" sz="1600" dirty="0"/>
              <a:t> </a:t>
            </a:r>
          </a:p>
          <a:p>
            <a:r>
              <a:rPr lang="es-ES" altLang="es-ES" sz="1600" dirty="0"/>
              <a:t>	</a:t>
            </a:r>
            <a:r>
              <a:rPr lang="es-ES" altLang="es-ES" sz="1600" dirty="0" err="1"/>
              <a:t>xmlns:SOAP</a:t>
            </a:r>
            <a:r>
              <a:rPr lang="es-ES" altLang="es-ES" sz="1600" dirty="0"/>
              <a:t>=‘http://www.w3c.org/2001/12/</a:t>
            </a:r>
            <a:r>
              <a:rPr lang="es-ES" altLang="es-ES" sz="1600" dirty="0" err="1"/>
              <a:t>soap-envelop</a:t>
            </a:r>
            <a:r>
              <a:rPr lang="es-ES" altLang="es-ES" sz="1600" dirty="0"/>
              <a:t>/’&gt;</a:t>
            </a:r>
          </a:p>
          <a:p>
            <a:r>
              <a:rPr lang="es-ES" altLang="es-ES" sz="1600" dirty="0"/>
              <a:t>&lt;</a:t>
            </a:r>
            <a:r>
              <a:rPr lang="es-ES" altLang="es-ES" sz="1600" dirty="0" err="1"/>
              <a:t>SOAP:Body</a:t>
            </a:r>
            <a:r>
              <a:rPr lang="es-ES" altLang="es-ES" sz="1600" dirty="0"/>
              <a:t>&gt;</a:t>
            </a:r>
          </a:p>
          <a:p>
            <a:r>
              <a:rPr lang="es-ES" altLang="es-ES" sz="1600" dirty="0"/>
              <a:t>	&lt;</a:t>
            </a:r>
            <a:r>
              <a:rPr lang="es-ES" altLang="es-ES" sz="1600" dirty="0" err="1"/>
              <a:t>SOAP:Fault</a:t>
            </a:r>
            <a:r>
              <a:rPr lang="es-ES" altLang="es-ES" sz="1600" dirty="0"/>
              <a:t>&gt;</a:t>
            </a:r>
          </a:p>
          <a:p>
            <a:r>
              <a:rPr lang="es-ES" altLang="es-ES" sz="1600" dirty="0"/>
              <a:t>		&lt;</a:t>
            </a:r>
            <a:r>
              <a:rPr lang="es-ES" altLang="es-ES" sz="1600" dirty="0" err="1"/>
              <a:t>faultcode</a:t>
            </a:r>
            <a:r>
              <a:rPr lang="es-ES" altLang="es-ES" sz="1600" dirty="0"/>
              <a:t>&gt; </a:t>
            </a:r>
            <a:r>
              <a:rPr lang="es-ES" altLang="es-ES" sz="1600" dirty="0" err="1"/>
              <a:t>soap</a:t>
            </a:r>
            <a:r>
              <a:rPr lang="es-ES" altLang="es-ES" sz="1600" dirty="0"/>
              <a:t>: Receiver &lt;/</a:t>
            </a:r>
            <a:r>
              <a:rPr lang="es-ES" altLang="es-ES" sz="1600" dirty="0" err="1"/>
              <a:t>faultcode</a:t>
            </a:r>
            <a:r>
              <a:rPr lang="es-ES" altLang="es-ES" sz="1600" dirty="0"/>
              <a:t>&gt;</a:t>
            </a:r>
          </a:p>
          <a:p>
            <a:r>
              <a:rPr lang="es-ES" altLang="es-ES" sz="1600" dirty="0"/>
              <a:t>		&lt;</a:t>
            </a:r>
            <a:r>
              <a:rPr lang="es-ES" altLang="es-ES" sz="1600" dirty="0" err="1"/>
              <a:t>faultstring</a:t>
            </a:r>
            <a:r>
              <a:rPr lang="es-ES" altLang="es-ES" sz="1600" dirty="0"/>
              <a:t>&gt; Error al procesar el mensaje &lt;/</a:t>
            </a:r>
            <a:r>
              <a:rPr lang="es-ES" altLang="es-ES" sz="1600" dirty="0" err="1"/>
              <a:t>faultstring</a:t>
            </a:r>
            <a:r>
              <a:rPr lang="es-ES" altLang="es-ES" sz="1600" dirty="0"/>
              <a:t>&gt;</a:t>
            </a:r>
          </a:p>
          <a:p>
            <a:r>
              <a:rPr lang="es-ES" altLang="es-ES" sz="1600" dirty="0"/>
              <a:t>		&lt;</a:t>
            </a:r>
            <a:r>
              <a:rPr lang="es-ES" altLang="es-ES" sz="1600" dirty="0" err="1"/>
              <a:t>detail</a:t>
            </a:r>
            <a:r>
              <a:rPr lang="es-ES" altLang="es-ES" sz="1600" dirty="0"/>
              <a:t>&gt;</a:t>
            </a:r>
          </a:p>
          <a:p>
            <a:r>
              <a:rPr lang="es-ES" altLang="es-ES" sz="1600" dirty="0"/>
              <a:t>			&lt;</a:t>
            </a:r>
            <a:r>
              <a:rPr lang="es-ES" altLang="es-ES" sz="1600" dirty="0" err="1"/>
              <a:t>p:detalles</a:t>
            </a:r>
            <a:r>
              <a:rPr lang="es-ES" altLang="es-ES" sz="1600" dirty="0"/>
              <a:t> </a:t>
            </a:r>
          </a:p>
          <a:p>
            <a:r>
              <a:rPr lang="es-ES" altLang="es-ES" sz="1600" dirty="0"/>
              <a:t>		</a:t>
            </a:r>
            <a:r>
              <a:rPr lang="es-ES" altLang="es-ES" sz="1600" dirty="0" err="1"/>
              <a:t>xmlns:p</a:t>
            </a:r>
            <a:r>
              <a:rPr lang="es-ES" altLang="es-ES" sz="1600" dirty="0"/>
              <a:t> “http://www.ejemplo.org/empleados”&gt;</a:t>
            </a:r>
          </a:p>
          <a:p>
            <a:r>
              <a:rPr lang="es-ES" altLang="es-ES" sz="1600" dirty="0"/>
              <a:t>				&lt;mensaje&gt;</a:t>
            </a:r>
          </a:p>
          <a:p>
            <a:r>
              <a:rPr lang="es-ES" altLang="es-ES" sz="1600" dirty="0"/>
              <a:t>					no existe el empleado</a:t>
            </a:r>
          </a:p>
          <a:p>
            <a:r>
              <a:rPr lang="es-ES" altLang="es-ES" sz="1600" dirty="0"/>
              <a:t>				&lt;/mensaje&gt;</a:t>
            </a:r>
          </a:p>
          <a:p>
            <a:r>
              <a:rPr lang="es-ES" altLang="es-ES" sz="1600" dirty="0"/>
              <a:t>		       	&lt;/</a:t>
            </a:r>
            <a:r>
              <a:rPr lang="es-ES" altLang="es-ES" sz="1600" dirty="0" err="1"/>
              <a:t>p:detalles</a:t>
            </a:r>
            <a:r>
              <a:rPr lang="es-ES" altLang="es-ES" sz="1600" dirty="0"/>
              <a:t>&gt;</a:t>
            </a:r>
          </a:p>
          <a:p>
            <a:r>
              <a:rPr lang="es-ES" altLang="es-ES" sz="1600" dirty="0"/>
              <a:t>		&lt;</a:t>
            </a:r>
            <a:r>
              <a:rPr lang="es-ES" altLang="es-ES" sz="1600" dirty="0" err="1"/>
              <a:t>detail</a:t>
            </a:r>
            <a:r>
              <a:rPr lang="es-ES" altLang="es-ES" sz="1600" dirty="0"/>
              <a:t>&gt;</a:t>
            </a:r>
          </a:p>
          <a:p>
            <a:r>
              <a:rPr lang="es-ES" altLang="es-ES" sz="1600" dirty="0"/>
              <a:t>	&lt;/</a:t>
            </a:r>
            <a:r>
              <a:rPr lang="es-ES" altLang="es-ES" sz="1600" dirty="0" err="1"/>
              <a:t>SOAP:Fault</a:t>
            </a:r>
            <a:r>
              <a:rPr lang="es-ES" altLang="es-ES" sz="1600" dirty="0"/>
              <a:t>&gt;</a:t>
            </a:r>
          </a:p>
          <a:p>
            <a:r>
              <a:rPr lang="es-ES" altLang="es-ES" sz="1600" dirty="0"/>
              <a:t>&lt;/</a:t>
            </a:r>
            <a:r>
              <a:rPr lang="es-ES" altLang="es-ES" sz="1600" dirty="0" err="1"/>
              <a:t>SOAP:Body</a:t>
            </a:r>
            <a:r>
              <a:rPr lang="es-ES" altLang="es-ES" sz="1600" dirty="0"/>
              <a:t>&gt;</a:t>
            </a:r>
          </a:p>
          <a:p>
            <a:r>
              <a:rPr lang="es-ES" altLang="es-ES" sz="1600" dirty="0"/>
              <a:t>&lt;/</a:t>
            </a:r>
            <a:r>
              <a:rPr lang="es-ES" altLang="es-ES" sz="1600" dirty="0" err="1"/>
              <a:t>SOAP:Envelope</a:t>
            </a:r>
            <a:r>
              <a:rPr lang="es-ES" altLang="es-ES" sz="1600" dirty="0"/>
              <a:t>&gt;</a:t>
            </a:r>
          </a:p>
        </p:txBody>
      </p:sp>
    </p:spTree>
    <p:extLst>
      <p:ext uri="{BB962C8B-B14F-4D97-AF65-F5344CB8AC3E}">
        <p14:creationId xmlns:p14="http://schemas.microsoft.com/office/powerpoint/2010/main" val="190612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p:cNvSpPr>
            <a:spLocks noGrp="1" noChangeArrowheads="1"/>
          </p:cNvSpPr>
          <p:nvPr>
            <p:ph type="title"/>
          </p:nvPr>
        </p:nvSpPr>
        <p:spPr/>
        <p:txBody>
          <a:bodyPr/>
          <a:lstStyle/>
          <a:p>
            <a:r>
              <a:rPr lang="es-ES" altLang="es-ES" dirty="0"/>
              <a:t>El protocolo SOAP Respuesta</a:t>
            </a:r>
          </a:p>
        </p:txBody>
      </p:sp>
      <p:sp>
        <p:nvSpPr>
          <p:cNvPr id="111622" name="Rectangle 3"/>
          <p:cNvSpPr>
            <a:spLocks noGrp="1" noChangeArrowheads="1"/>
          </p:cNvSpPr>
          <p:nvPr>
            <p:ph type="body" idx="1"/>
          </p:nvPr>
        </p:nvSpPr>
        <p:spPr>
          <a:xfrm>
            <a:off x="457200" y="1652736"/>
            <a:ext cx="7620000" cy="4800600"/>
          </a:xfrm>
        </p:spPr>
        <p:txBody>
          <a:bodyPr/>
          <a:lstStyle/>
          <a:p>
            <a:r>
              <a:rPr lang="es-ES" altLang="es-ES" dirty="0"/>
              <a:t>Mensajes de error</a:t>
            </a:r>
          </a:p>
          <a:p>
            <a:pPr lvl="2"/>
            <a:r>
              <a:rPr lang="es-ES_tradnl" altLang="es-ES" b="1" dirty="0" err="1"/>
              <a:t>faultcode</a:t>
            </a:r>
            <a:r>
              <a:rPr lang="es-ES_tradnl" altLang="es-ES" dirty="0"/>
              <a:t>: ID del error</a:t>
            </a:r>
          </a:p>
          <a:p>
            <a:pPr lvl="2"/>
            <a:r>
              <a:rPr lang="es-ES_tradnl" altLang="es-ES" b="1" dirty="0" err="1"/>
              <a:t>faultstring</a:t>
            </a:r>
            <a:r>
              <a:rPr lang="es-ES_tradnl" altLang="es-ES" dirty="0"/>
              <a:t>: Descripción breve</a:t>
            </a:r>
          </a:p>
          <a:p>
            <a:pPr lvl="2"/>
            <a:r>
              <a:rPr lang="es-ES_tradnl" altLang="es-ES" b="1" dirty="0" err="1"/>
              <a:t>detail</a:t>
            </a:r>
            <a:r>
              <a:rPr lang="es-ES_tradnl" altLang="es-ES" dirty="0"/>
              <a:t>: Detalles, volcado de pila,…</a:t>
            </a:r>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28</a:t>
            </a:fld>
            <a:endParaRPr lang="es-ES"/>
          </a:p>
        </p:txBody>
      </p:sp>
    </p:spTree>
    <p:extLst>
      <p:ext uri="{BB962C8B-B14F-4D97-AF65-F5344CB8AC3E}">
        <p14:creationId xmlns:p14="http://schemas.microsoft.com/office/powerpoint/2010/main" val="151979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Grp="1" noChangeArrowheads="1"/>
          </p:cNvSpPr>
          <p:nvPr>
            <p:ph type="title"/>
          </p:nvPr>
        </p:nvSpPr>
        <p:spPr/>
        <p:txBody>
          <a:bodyPr/>
          <a:lstStyle/>
          <a:p>
            <a:r>
              <a:rPr lang="es-ES" altLang="es-ES"/>
              <a:t>Consumo de WS desde Java</a:t>
            </a:r>
          </a:p>
        </p:txBody>
      </p:sp>
      <p:sp>
        <p:nvSpPr>
          <p:cNvPr id="122886" name="Rectangle 3"/>
          <p:cNvSpPr>
            <a:spLocks noGrp="1" noChangeArrowheads="1"/>
          </p:cNvSpPr>
          <p:nvPr>
            <p:ph type="body" idx="1"/>
          </p:nvPr>
        </p:nvSpPr>
        <p:spPr/>
        <p:txBody>
          <a:bodyPr>
            <a:normAutofit fontScale="92500"/>
          </a:bodyPr>
          <a:lstStyle/>
          <a:p>
            <a:r>
              <a:rPr lang="es-ES" altLang="es-ES" dirty="0"/>
              <a:t>Normalmente hay clientes que pueden generar las clases de conexión al servidor SOAP, es el método más utilizado, aunque también se pueden escribir el mensaje directamente usando el API SAAJ.</a:t>
            </a:r>
          </a:p>
          <a:p>
            <a:r>
              <a:rPr lang="es-ES" altLang="es-ES" dirty="0"/>
              <a:t>El API SAAJ</a:t>
            </a:r>
          </a:p>
          <a:p>
            <a:pPr lvl="1"/>
            <a:r>
              <a:rPr lang="en-GB" altLang="es-ES" dirty="0"/>
              <a:t>Se </a:t>
            </a:r>
            <a:r>
              <a:rPr lang="en-GB" altLang="es-ES" dirty="0" err="1"/>
              <a:t>emplea</a:t>
            </a:r>
            <a:r>
              <a:rPr lang="en-GB" altLang="es-ES" dirty="0"/>
              <a:t> para </a:t>
            </a:r>
            <a:r>
              <a:rPr lang="en-GB" altLang="es-ES" dirty="0" err="1"/>
              <a:t>escribir</a:t>
            </a:r>
            <a:r>
              <a:rPr lang="en-GB" altLang="es-ES" dirty="0"/>
              <a:t> </a:t>
            </a:r>
            <a:r>
              <a:rPr lang="en-GB" altLang="es-ES" dirty="0" err="1"/>
              <a:t>mesajes</a:t>
            </a:r>
            <a:r>
              <a:rPr lang="en-GB" altLang="es-ES" dirty="0"/>
              <a:t> SOAP </a:t>
            </a:r>
            <a:r>
              <a:rPr lang="en-GB" altLang="es-ES" dirty="0" err="1"/>
              <a:t>directamente</a:t>
            </a:r>
            <a:r>
              <a:rPr lang="en-GB" altLang="es-ES" dirty="0"/>
              <a:t> </a:t>
            </a:r>
            <a:r>
              <a:rPr lang="en-GB" altLang="es-ES" dirty="0" err="1"/>
              <a:t>en</a:t>
            </a:r>
            <a:r>
              <a:rPr lang="en-GB" altLang="es-ES" dirty="0"/>
              <a:t> </a:t>
            </a:r>
            <a:r>
              <a:rPr lang="en-GB" altLang="es-ES" dirty="0" err="1"/>
              <a:t>lugar</a:t>
            </a:r>
            <a:r>
              <a:rPr lang="en-GB" altLang="es-ES" dirty="0"/>
              <a:t> de </a:t>
            </a:r>
            <a:r>
              <a:rPr lang="en-GB" altLang="es-ES" dirty="0" err="1"/>
              <a:t>utilizar</a:t>
            </a:r>
            <a:r>
              <a:rPr lang="en-GB" altLang="es-ES" dirty="0"/>
              <a:t> un </a:t>
            </a:r>
            <a:r>
              <a:rPr lang="en-GB" altLang="es-ES" dirty="0" err="1"/>
              <a:t>generador</a:t>
            </a:r>
            <a:endParaRPr lang="en-GB" altLang="es-ES" dirty="0"/>
          </a:p>
          <a:p>
            <a:pPr lvl="1"/>
            <a:r>
              <a:rPr lang="en-GB" altLang="es-ES" dirty="0" err="1"/>
              <a:t>Permite</a:t>
            </a:r>
            <a:r>
              <a:rPr lang="en-GB" altLang="es-ES" dirty="0"/>
              <a:t> </a:t>
            </a:r>
            <a:r>
              <a:rPr lang="en-GB" altLang="es-ES" dirty="0" err="1"/>
              <a:t>escribir</a:t>
            </a:r>
            <a:r>
              <a:rPr lang="en-GB" altLang="es-ES" dirty="0"/>
              <a:t>, leer, </a:t>
            </a:r>
            <a:r>
              <a:rPr lang="en-GB" altLang="es-ES" dirty="0" err="1"/>
              <a:t>enviar</a:t>
            </a:r>
            <a:r>
              <a:rPr lang="en-GB" altLang="es-ES" dirty="0"/>
              <a:t> y </a:t>
            </a:r>
            <a:r>
              <a:rPr lang="en-GB" altLang="es-ES" dirty="0" err="1"/>
              <a:t>recibir</a:t>
            </a:r>
            <a:r>
              <a:rPr lang="en-GB" altLang="es-ES" dirty="0"/>
              <a:t> </a:t>
            </a:r>
            <a:r>
              <a:rPr lang="en-GB" altLang="es-ES" dirty="0" err="1"/>
              <a:t>mensajes</a:t>
            </a:r>
            <a:r>
              <a:rPr lang="en-GB" altLang="es-ES" dirty="0"/>
              <a:t> SOAP a </a:t>
            </a:r>
            <a:r>
              <a:rPr lang="en-GB" altLang="es-ES" dirty="0" err="1"/>
              <a:t>servicios</a:t>
            </a:r>
            <a:r>
              <a:rPr lang="en-GB" altLang="es-ES" dirty="0"/>
              <a:t> web.</a:t>
            </a:r>
          </a:p>
          <a:p>
            <a:pPr lvl="1"/>
            <a:r>
              <a:rPr lang="en-GB" altLang="es-ES" dirty="0"/>
              <a:t>Es </a:t>
            </a:r>
            <a:r>
              <a:rPr lang="en-GB" altLang="es-ES" dirty="0" err="1"/>
              <a:t>tedioso</a:t>
            </a:r>
            <a:r>
              <a:rPr lang="en-GB" altLang="es-ES" dirty="0"/>
              <a:t> de </a:t>
            </a:r>
            <a:r>
              <a:rPr lang="en-GB" altLang="es-ES" dirty="0" err="1"/>
              <a:t>escribir</a:t>
            </a:r>
            <a:r>
              <a:rPr lang="en-GB" altLang="es-ES" dirty="0"/>
              <a:t> </a:t>
            </a:r>
            <a:r>
              <a:rPr lang="en-GB" altLang="es-ES" dirty="0" err="1"/>
              <a:t>ya</a:t>
            </a:r>
            <a:r>
              <a:rPr lang="en-GB" altLang="es-ES" dirty="0"/>
              <a:t> que hay que </a:t>
            </a:r>
            <a:r>
              <a:rPr lang="en-GB" altLang="es-ES" dirty="0" err="1"/>
              <a:t>crear</a:t>
            </a:r>
            <a:r>
              <a:rPr lang="en-GB" altLang="es-ES" dirty="0"/>
              <a:t> </a:t>
            </a:r>
            <a:r>
              <a:rPr lang="en-GB" altLang="es-ES" dirty="0" err="1"/>
              <a:t>el</a:t>
            </a:r>
            <a:r>
              <a:rPr lang="en-GB" altLang="es-ES" dirty="0"/>
              <a:t> </a:t>
            </a:r>
            <a:r>
              <a:rPr lang="en-GB" altLang="es-ES" dirty="0" err="1"/>
              <a:t>mensaje</a:t>
            </a:r>
            <a:r>
              <a:rPr lang="en-GB" altLang="es-ES" dirty="0"/>
              <a:t> SOAP a mano.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29</a:t>
            </a:fld>
            <a:endParaRPr lang="es-ES"/>
          </a:p>
        </p:txBody>
      </p:sp>
    </p:spTree>
    <p:extLst>
      <p:ext uri="{BB962C8B-B14F-4D97-AF65-F5344CB8AC3E}">
        <p14:creationId xmlns:p14="http://schemas.microsoft.com/office/powerpoint/2010/main" val="125129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2"/>
          <p:cNvSpPr>
            <a:spLocks noGrp="1" noChangeArrowheads="1"/>
          </p:cNvSpPr>
          <p:nvPr>
            <p:ph type="title"/>
          </p:nvPr>
        </p:nvSpPr>
        <p:spPr/>
        <p:txBody>
          <a:bodyPr/>
          <a:lstStyle/>
          <a:p>
            <a:r>
              <a:rPr lang="es-ES" altLang="es-ES"/>
              <a:t>Introducción a los Servicios Web</a:t>
            </a:r>
            <a:endParaRPr lang="es-ES" altLang="es-ES" dirty="0"/>
          </a:p>
        </p:txBody>
      </p:sp>
      <p:sp>
        <p:nvSpPr>
          <p:cNvPr id="95238" name="Rectangle 3"/>
          <p:cNvSpPr>
            <a:spLocks noGrp="1" noChangeArrowheads="1"/>
          </p:cNvSpPr>
          <p:nvPr>
            <p:ph type="body" idx="1"/>
          </p:nvPr>
        </p:nvSpPr>
        <p:spPr/>
        <p:txBody>
          <a:bodyPr>
            <a:normAutofit fontScale="92500" lnSpcReduction="10000"/>
          </a:bodyPr>
          <a:lstStyle/>
          <a:p>
            <a:r>
              <a:rPr lang="es-ES" dirty="0"/>
              <a:t>¿Qué es un Servicio Web?</a:t>
            </a:r>
          </a:p>
          <a:p>
            <a:pPr lvl="1"/>
            <a:endParaRPr lang="es-ES" dirty="0"/>
          </a:p>
          <a:p>
            <a:pPr lvl="1"/>
            <a:r>
              <a:rPr lang="es-ES" dirty="0"/>
              <a:t>	“Es una aplicación, que utiliza un conjunto de protocolos y estándares que sirven para intercambiar datos entre aplicaciones.”</a:t>
            </a:r>
          </a:p>
          <a:p>
            <a:pPr lvl="1"/>
            <a:endParaRPr lang="es-ES" dirty="0"/>
          </a:p>
          <a:p>
            <a:r>
              <a:rPr lang="es-ES" dirty="0"/>
              <a:t>Especificando</a:t>
            </a:r>
          </a:p>
          <a:p>
            <a:pPr lvl="1"/>
            <a:r>
              <a:rPr lang="es-ES" dirty="0"/>
              <a:t>Alojada en un Servidor Web</a:t>
            </a:r>
          </a:p>
          <a:p>
            <a:pPr lvl="1"/>
            <a:r>
              <a:rPr lang="es-ES" dirty="0"/>
              <a:t>Invocación remota de procesos</a:t>
            </a:r>
          </a:p>
          <a:p>
            <a:pPr lvl="1"/>
            <a:r>
              <a:rPr lang="es-ES_tradnl" dirty="0"/>
              <a:t>Auto contenido, Auto descrito, Modular e Independiente de Plataforma</a:t>
            </a:r>
            <a:endParaRPr lang="es-ES" dirty="0"/>
          </a:p>
          <a:p>
            <a:pPr lvl="1"/>
            <a:r>
              <a:rPr lang="es-ES" dirty="0"/>
              <a:t>Estándares (XML, JSON, SOAP, HTTP, WSDL)</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3</a:t>
            </a:fld>
            <a:endParaRPr lang="es-ES"/>
          </a:p>
        </p:txBody>
      </p:sp>
    </p:spTree>
    <p:extLst>
      <p:ext uri="{BB962C8B-B14F-4D97-AF65-F5344CB8AC3E}">
        <p14:creationId xmlns:p14="http://schemas.microsoft.com/office/powerpoint/2010/main" val="196796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2"/>
          <p:cNvSpPr>
            <a:spLocks noGrp="1" noChangeArrowheads="1"/>
          </p:cNvSpPr>
          <p:nvPr>
            <p:ph type="title"/>
          </p:nvPr>
        </p:nvSpPr>
        <p:spPr/>
        <p:txBody>
          <a:bodyPr/>
          <a:lstStyle/>
          <a:p>
            <a:r>
              <a:rPr lang="es-ES" altLang="es-ES"/>
              <a:t>Consumo de WS desde Java</a:t>
            </a:r>
          </a:p>
        </p:txBody>
      </p:sp>
      <p:sp>
        <p:nvSpPr>
          <p:cNvPr id="123910" name="Rectangle 3"/>
          <p:cNvSpPr>
            <a:spLocks noGrp="1" noChangeArrowheads="1"/>
          </p:cNvSpPr>
          <p:nvPr>
            <p:ph type="body" idx="1"/>
          </p:nvPr>
        </p:nvSpPr>
        <p:spPr/>
        <p:txBody>
          <a:bodyPr/>
          <a:lstStyle/>
          <a:p>
            <a:r>
              <a:rPr lang="es-ES" altLang="es-ES" dirty="0"/>
              <a:t>El API SAAJ cuenta con los siguientes tipos que equivalen a</a:t>
            </a:r>
          </a:p>
          <a:p>
            <a:pPr lvl="1"/>
            <a:r>
              <a:rPr lang="es-ES" altLang="es-ES" b="1" dirty="0" err="1"/>
              <a:t>SOAPMessage</a:t>
            </a:r>
            <a:r>
              <a:rPr lang="es-ES" altLang="es-ES" dirty="0"/>
              <a:t>		&lt;</a:t>
            </a:r>
            <a:r>
              <a:rPr lang="es-ES" altLang="es-ES" dirty="0" err="1"/>
              <a:t>Message</a:t>
            </a:r>
            <a:r>
              <a:rPr lang="es-ES" altLang="es-ES" dirty="0"/>
              <a:t>&gt;</a:t>
            </a:r>
          </a:p>
          <a:p>
            <a:pPr lvl="1"/>
            <a:r>
              <a:rPr lang="es-ES" altLang="es-ES" b="1" dirty="0" err="1"/>
              <a:t>SOAPPart</a:t>
            </a:r>
            <a:r>
              <a:rPr lang="es-ES" altLang="es-ES" dirty="0"/>
              <a:t>		&lt;</a:t>
            </a:r>
            <a:r>
              <a:rPr lang="es-ES" altLang="es-ES" dirty="0" err="1"/>
              <a:t>Part</a:t>
            </a:r>
            <a:r>
              <a:rPr lang="es-ES" altLang="es-ES" dirty="0"/>
              <a:t>&gt;</a:t>
            </a:r>
          </a:p>
          <a:p>
            <a:pPr lvl="1"/>
            <a:r>
              <a:rPr lang="es-ES" altLang="es-ES" b="1" dirty="0" err="1"/>
              <a:t>SOAPEnvelope</a:t>
            </a:r>
            <a:r>
              <a:rPr lang="es-ES" altLang="es-ES" dirty="0"/>
              <a:t>		&lt;</a:t>
            </a:r>
            <a:r>
              <a:rPr lang="es-ES" altLang="es-ES" dirty="0" err="1"/>
              <a:t>Envelope</a:t>
            </a:r>
            <a:r>
              <a:rPr lang="es-ES" altLang="es-ES" dirty="0"/>
              <a:t>&gt;</a:t>
            </a:r>
          </a:p>
          <a:p>
            <a:pPr lvl="1"/>
            <a:r>
              <a:rPr lang="es-ES" altLang="es-ES" b="1" dirty="0" err="1"/>
              <a:t>SOAPHeader</a:t>
            </a:r>
            <a:r>
              <a:rPr lang="es-ES" altLang="es-ES" dirty="0"/>
              <a:t>		&lt;</a:t>
            </a:r>
            <a:r>
              <a:rPr lang="es-ES" altLang="es-ES" dirty="0" err="1"/>
              <a:t>Header</a:t>
            </a:r>
            <a:r>
              <a:rPr lang="es-ES" altLang="es-ES" dirty="0"/>
              <a:t>&gt;</a:t>
            </a:r>
          </a:p>
          <a:p>
            <a:pPr lvl="1"/>
            <a:r>
              <a:rPr lang="es-ES" altLang="es-ES" b="1" dirty="0" err="1"/>
              <a:t>SOAPBody</a:t>
            </a:r>
            <a:r>
              <a:rPr lang="es-ES" altLang="es-ES" dirty="0"/>
              <a:t>		&lt;</a:t>
            </a:r>
            <a:r>
              <a:rPr lang="es-ES" altLang="es-ES" dirty="0" err="1"/>
              <a:t>Body</a:t>
            </a:r>
            <a:r>
              <a:rPr lang="es-ES" altLang="es-ES" dirty="0"/>
              <a:t>&gt;</a:t>
            </a:r>
          </a:p>
          <a:p>
            <a:r>
              <a:rPr lang="es-ES_tradnl" altLang="es-ES" b="1" dirty="0" err="1"/>
              <a:t>SOAPMessage</a:t>
            </a:r>
            <a:r>
              <a:rPr lang="es-ES_tradnl" altLang="es-ES" dirty="0"/>
              <a:t> es el tipo central del API que permite obtener los </a:t>
            </a:r>
            <a:r>
              <a:rPr lang="es-ES_tradnl" altLang="es-ES" dirty="0" err="1"/>
              <a:t>demas</a:t>
            </a:r>
            <a:r>
              <a:rPr lang="es-ES_tradnl" altLang="es-ES" dirty="0"/>
              <a:t>.</a:t>
            </a:r>
            <a:endParaRPr lang="es-ES" alt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30</a:t>
            </a:fld>
            <a:endParaRPr lang="es-ES"/>
          </a:p>
        </p:txBody>
      </p:sp>
    </p:spTree>
    <p:extLst>
      <p:ext uri="{BB962C8B-B14F-4D97-AF65-F5344CB8AC3E}">
        <p14:creationId xmlns:p14="http://schemas.microsoft.com/office/powerpoint/2010/main" val="1325950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2"/>
          <p:cNvSpPr>
            <a:spLocks noGrp="1" noChangeArrowheads="1"/>
          </p:cNvSpPr>
          <p:nvPr>
            <p:ph type="title"/>
          </p:nvPr>
        </p:nvSpPr>
        <p:spPr/>
        <p:txBody>
          <a:bodyPr/>
          <a:lstStyle/>
          <a:p>
            <a:r>
              <a:rPr lang="es-ES" altLang="es-ES"/>
              <a:t>Consumo de WS desde Java</a:t>
            </a:r>
          </a:p>
        </p:txBody>
      </p:sp>
      <p:sp>
        <p:nvSpPr>
          <p:cNvPr id="124934" name="Rectangle 3"/>
          <p:cNvSpPr>
            <a:spLocks noGrp="1" noChangeArrowheads="1"/>
          </p:cNvSpPr>
          <p:nvPr>
            <p:ph type="body" idx="1"/>
          </p:nvPr>
        </p:nvSpPr>
        <p:spPr/>
        <p:txBody>
          <a:bodyPr/>
          <a:lstStyle/>
          <a:p>
            <a:r>
              <a:rPr lang="es-ES" altLang="es-ES"/>
              <a:t>El API SAAJ</a:t>
            </a:r>
          </a:p>
        </p:txBody>
      </p:sp>
      <p:pic>
        <p:nvPicPr>
          <p:cNvPr id="12493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6238" y="2060575"/>
            <a:ext cx="3279775"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arcador de número de diapositiva"/>
          <p:cNvSpPr>
            <a:spLocks noGrp="1"/>
          </p:cNvSpPr>
          <p:nvPr>
            <p:ph type="sldNum" sz="quarter" idx="12"/>
          </p:nvPr>
        </p:nvSpPr>
        <p:spPr/>
        <p:txBody>
          <a:bodyPr/>
          <a:lstStyle/>
          <a:p>
            <a:fld id="{132FADFE-3B8F-471C-ABF0-DBC7717ECBBC}" type="slidenum">
              <a:rPr lang="es-ES" smtClean="0"/>
              <a:t>31</a:t>
            </a:fld>
            <a:endParaRPr lang="es-ES"/>
          </a:p>
        </p:txBody>
      </p:sp>
    </p:spTree>
    <p:extLst>
      <p:ext uri="{BB962C8B-B14F-4D97-AF65-F5344CB8AC3E}">
        <p14:creationId xmlns:p14="http://schemas.microsoft.com/office/powerpoint/2010/main" val="3778937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p:nvPr>
        </p:nvSpPr>
        <p:spPr/>
        <p:txBody>
          <a:bodyPr/>
          <a:lstStyle/>
          <a:p>
            <a:r>
              <a:rPr lang="es-ES" altLang="es-ES"/>
              <a:t>Consumo de WS desde Java</a:t>
            </a:r>
          </a:p>
        </p:txBody>
      </p:sp>
      <p:sp>
        <p:nvSpPr>
          <p:cNvPr id="125958" name="Rectangle 3"/>
          <p:cNvSpPr>
            <a:spLocks noGrp="1" noChangeArrowheads="1"/>
          </p:cNvSpPr>
          <p:nvPr>
            <p:ph type="body" idx="1"/>
          </p:nvPr>
        </p:nvSpPr>
        <p:spPr/>
        <p:txBody>
          <a:bodyPr/>
          <a:lstStyle/>
          <a:p>
            <a:r>
              <a:rPr lang="es-ES" altLang="es-ES" dirty="0"/>
              <a:t>El API SAAJ. Conexión</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32</a:t>
            </a:fld>
            <a:endParaRPr lang="es-ES"/>
          </a:p>
        </p:txBody>
      </p:sp>
      <p:sp>
        <p:nvSpPr>
          <p:cNvPr id="5" name="4 CuadroTexto"/>
          <p:cNvSpPr txBox="1"/>
          <p:nvPr/>
        </p:nvSpPr>
        <p:spPr>
          <a:xfrm>
            <a:off x="611560" y="2132856"/>
            <a:ext cx="7272808" cy="1754326"/>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dirty="0" err="1"/>
              <a:t>SOAPConnectionFactory</a:t>
            </a:r>
            <a:r>
              <a:rPr lang="es-ES" altLang="es-ES" dirty="0"/>
              <a:t> </a:t>
            </a:r>
            <a:r>
              <a:rPr lang="es-ES" altLang="es-ES" dirty="0" err="1"/>
              <a:t>factory</a:t>
            </a:r>
            <a:r>
              <a:rPr lang="es-ES" altLang="es-ES" dirty="0"/>
              <a:t> = </a:t>
            </a:r>
            <a:r>
              <a:rPr lang="es-ES" altLang="es-ES" dirty="0" err="1"/>
              <a:t>SOAPConnectionFactory.newInstance</a:t>
            </a:r>
            <a:r>
              <a:rPr lang="es-ES" altLang="es-ES" dirty="0"/>
              <a:t>();</a:t>
            </a:r>
          </a:p>
          <a:p>
            <a:r>
              <a:rPr lang="es-ES" altLang="es-ES" dirty="0" err="1"/>
              <a:t>SOAPConnection</a:t>
            </a:r>
            <a:r>
              <a:rPr lang="es-ES" altLang="es-ES" dirty="0"/>
              <a:t> </a:t>
            </a:r>
            <a:r>
              <a:rPr lang="es-ES" altLang="es-ES" dirty="0" err="1"/>
              <a:t>connection</a:t>
            </a:r>
            <a:r>
              <a:rPr lang="es-ES" altLang="es-ES" dirty="0"/>
              <a:t> = </a:t>
            </a:r>
            <a:r>
              <a:rPr lang="es-ES" altLang="es-ES" dirty="0" err="1"/>
              <a:t>factory.createConnection</a:t>
            </a:r>
            <a:r>
              <a:rPr lang="es-ES" altLang="es-ES" dirty="0"/>
              <a:t>();</a:t>
            </a:r>
          </a:p>
          <a:p>
            <a:endParaRPr lang="es-ES" altLang="es-ES" dirty="0"/>
          </a:p>
          <a:p>
            <a:r>
              <a:rPr lang="es-ES" altLang="es-ES" dirty="0"/>
              <a:t>//Crear un mensaje SOAP de </a:t>
            </a:r>
            <a:r>
              <a:rPr lang="es-ES" altLang="es-ES" dirty="0" err="1"/>
              <a:t>request</a:t>
            </a:r>
            <a:endParaRPr lang="es-ES" altLang="es-ES" dirty="0"/>
          </a:p>
          <a:p>
            <a:r>
              <a:rPr lang="es-ES" altLang="es-ES" dirty="0"/>
              <a:t>java.net.URL </a:t>
            </a:r>
            <a:r>
              <a:rPr lang="es-ES" altLang="es-ES" dirty="0" err="1"/>
              <a:t>endpoint</a:t>
            </a:r>
            <a:r>
              <a:rPr lang="es-ES" altLang="es-ES" dirty="0"/>
              <a:t> = new URL("http://...");</a:t>
            </a:r>
          </a:p>
          <a:p>
            <a:r>
              <a:rPr lang="es-ES" altLang="es-ES" dirty="0" err="1"/>
              <a:t>SOAPMessage</a:t>
            </a:r>
            <a:r>
              <a:rPr lang="es-ES" altLang="es-ES" dirty="0"/>
              <a:t> response = </a:t>
            </a:r>
            <a:r>
              <a:rPr lang="es-ES" altLang="es-ES" dirty="0" err="1"/>
              <a:t>connection.call</a:t>
            </a:r>
            <a:r>
              <a:rPr lang="es-ES" altLang="es-ES" dirty="0"/>
              <a:t>(</a:t>
            </a:r>
            <a:r>
              <a:rPr lang="es-ES" altLang="es-ES" dirty="0" err="1"/>
              <a:t>request</a:t>
            </a:r>
            <a:r>
              <a:rPr lang="es-ES" altLang="es-ES" dirty="0"/>
              <a:t>, </a:t>
            </a:r>
            <a:r>
              <a:rPr lang="es-ES" altLang="es-ES" dirty="0" err="1"/>
              <a:t>endpoint</a:t>
            </a:r>
            <a:r>
              <a:rPr lang="es-ES" altLang="es-ES" dirty="0"/>
              <a:t>);</a:t>
            </a:r>
          </a:p>
        </p:txBody>
      </p:sp>
    </p:spTree>
    <p:extLst>
      <p:ext uri="{BB962C8B-B14F-4D97-AF65-F5344CB8AC3E}">
        <p14:creationId xmlns:p14="http://schemas.microsoft.com/office/powerpoint/2010/main" val="241093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2"/>
          <p:cNvSpPr>
            <a:spLocks noGrp="1" noChangeArrowheads="1"/>
          </p:cNvSpPr>
          <p:nvPr>
            <p:ph type="title"/>
          </p:nvPr>
        </p:nvSpPr>
        <p:spPr/>
        <p:txBody>
          <a:bodyPr/>
          <a:lstStyle/>
          <a:p>
            <a:r>
              <a:rPr lang="es-ES" altLang="es-ES"/>
              <a:t>Consumo de WS desde Java</a:t>
            </a:r>
          </a:p>
        </p:txBody>
      </p:sp>
      <p:sp>
        <p:nvSpPr>
          <p:cNvPr id="126982" name="Rectangle 3"/>
          <p:cNvSpPr>
            <a:spLocks noGrp="1" noChangeArrowheads="1"/>
          </p:cNvSpPr>
          <p:nvPr>
            <p:ph type="body" idx="1"/>
          </p:nvPr>
        </p:nvSpPr>
        <p:spPr/>
        <p:txBody>
          <a:bodyPr/>
          <a:lstStyle/>
          <a:p>
            <a:r>
              <a:rPr lang="es-ES" altLang="es-ES" dirty="0"/>
              <a:t>El API SAAJ. Acceder al contenido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33</a:t>
            </a:fld>
            <a:endParaRPr lang="es-ES"/>
          </a:p>
        </p:txBody>
      </p:sp>
      <p:sp>
        <p:nvSpPr>
          <p:cNvPr id="5" name="4 CuadroTexto"/>
          <p:cNvSpPr txBox="1"/>
          <p:nvPr/>
        </p:nvSpPr>
        <p:spPr>
          <a:xfrm>
            <a:off x="611560" y="2132856"/>
            <a:ext cx="7272808" cy="2585323"/>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dirty="0" err="1"/>
              <a:t>SOAPBody</a:t>
            </a:r>
            <a:r>
              <a:rPr lang="es-ES" altLang="es-ES" dirty="0"/>
              <a:t> </a:t>
            </a:r>
            <a:r>
              <a:rPr lang="es-ES" altLang="es-ES" dirty="0" err="1"/>
              <a:t>soapBody</a:t>
            </a:r>
            <a:r>
              <a:rPr lang="es-ES" altLang="es-ES" dirty="0"/>
              <a:t>= </a:t>
            </a:r>
            <a:r>
              <a:rPr lang="es-ES" altLang="es-ES" dirty="0" err="1"/>
              <a:t>response.getSOAPBody</a:t>
            </a:r>
            <a:r>
              <a:rPr lang="es-ES" altLang="es-ES" dirty="0"/>
              <a:t>();</a:t>
            </a:r>
          </a:p>
          <a:p>
            <a:endParaRPr lang="es-ES" altLang="es-ES" dirty="0"/>
          </a:p>
          <a:p>
            <a:r>
              <a:rPr lang="es-ES" altLang="es-ES" dirty="0"/>
              <a:t>//Lectura del cuerpo</a:t>
            </a:r>
          </a:p>
          <a:p>
            <a:r>
              <a:rPr lang="es-ES" altLang="es-ES" dirty="0" err="1"/>
              <a:t>for</a:t>
            </a:r>
            <a:r>
              <a:rPr lang="es-ES" altLang="es-ES" dirty="0"/>
              <a:t>(</a:t>
            </a:r>
            <a:r>
              <a:rPr lang="es-ES" altLang="es-ES" dirty="0" err="1"/>
              <a:t>SOAPBodyElement</a:t>
            </a:r>
            <a:r>
              <a:rPr lang="es-ES" altLang="es-ES" dirty="0"/>
              <a:t> elemento : </a:t>
            </a:r>
            <a:r>
              <a:rPr lang="es-ES" altLang="es-ES" dirty="0" err="1"/>
              <a:t>soapBody.getChildElements</a:t>
            </a:r>
            <a:r>
              <a:rPr lang="es-ES" altLang="es-ES" dirty="0"/>
              <a:t>(</a:t>
            </a:r>
            <a:r>
              <a:rPr lang="es-ES" altLang="es-ES" dirty="0" err="1"/>
              <a:t>Name</a:t>
            </a:r>
            <a:r>
              <a:rPr lang="es-ES" altLang="es-ES" dirty="0"/>
              <a:t>)){</a:t>
            </a:r>
          </a:p>
          <a:p>
            <a:r>
              <a:rPr lang="es-ES" altLang="es-ES" dirty="0"/>
              <a:t>	</a:t>
            </a:r>
            <a:r>
              <a:rPr lang="es-ES" altLang="es-ES" dirty="0" err="1"/>
              <a:t>String</a:t>
            </a:r>
            <a:r>
              <a:rPr lang="es-ES" altLang="es-ES" dirty="0"/>
              <a:t> valor = </a:t>
            </a:r>
            <a:r>
              <a:rPr lang="es-ES" altLang="es-ES" dirty="0" err="1"/>
              <a:t>elemento.getValue</a:t>
            </a:r>
            <a:r>
              <a:rPr lang="es-ES" altLang="es-ES" dirty="0"/>
              <a:t>();</a:t>
            </a:r>
          </a:p>
          <a:p>
            <a:r>
              <a:rPr lang="es-ES" altLang="es-ES" dirty="0"/>
              <a:t>}</a:t>
            </a:r>
          </a:p>
          <a:p>
            <a:endParaRPr lang="es-ES" altLang="es-ES" dirty="0"/>
          </a:p>
          <a:p>
            <a:r>
              <a:rPr lang="es-ES" altLang="es-ES" dirty="0"/>
              <a:t>//Modificación del cuerpo</a:t>
            </a:r>
          </a:p>
          <a:p>
            <a:r>
              <a:rPr lang="es-ES" altLang="es-ES" dirty="0" err="1"/>
              <a:t>SOAPBodyElement</a:t>
            </a:r>
            <a:r>
              <a:rPr lang="es-ES" altLang="es-ES" dirty="0"/>
              <a:t> </a:t>
            </a:r>
            <a:r>
              <a:rPr lang="es-ES" altLang="es-ES" dirty="0" err="1"/>
              <a:t>docElement</a:t>
            </a:r>
            <a:r>
              <a:rPr lang="es-ES" altLang="es-ES" dirty="0"/>
              <a:t> = </a:t>
            </a:r>
            <a:r>
              <a:rPr lang="es-ES" altLang="es-ES" dirty="0" err="1"/>
              <a:t>soapBody.addDocument</a:t>
            </a:r>
            <a:r>
              <a:rPr lang="es-ES" altLang="es-ES" dirty="0"/>
              <a:t>(</a:t>
            </a:r>
            <a:r>
              <a:rPr lang="es-ES" altLang="es-ES" dirty="0" err="1"/>
              <a:t>document</a:t>
            </a:r>
            <a:r>
              <a:rPr lang="es-ES" altLang="es-ES" dirty="0"/>
              <a:t>);</a:t>
            </a:r>
          </a:p>
        </p:txBody>
      </p:sp>
    </p:spTree>
    <p:extLst>
      <p:ext uri="{BB962C8B-B14F-4D97-AF65-F5344CB8AC3E}">
        <p14:creationId xmlns:p14="http://schemas.microsoft.com/office/powerpoint/2010/main" val="137325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4" name="Rectangle 2"/>
          <p:cNvSpPr>
            <a:spLocks noGrp="1" noChangeArrowheads="1"/>
          </p:cNvSpPr>
          <p:nvPr>
            <p:ph type="title"/>
          </p:nvPr>
        </p:nvSpPr>
        <p:spPr/>
        <p:txBody>
          <a:bodyPr/>
          <a:lstStyle/>
          <a:p>
            <a:r>
              <a:rPr lang="es-ES" altLang="es-ES" dirty="0"/>
              <a:t>JAX-WS</a:t>
            </a:r>
          </a:p>
        </p:txBody>
      </p:sp>
      <p:sp>
        <p:nvSpPr>
          <p:cNvPr id="130053" name="Rectangle 3"/>
          <p:cNvSpPr>
            <a:spLocks noGrp="1" noChangeArrowheads="1"/>
          </p:cNvSpPr>
          <p:nvPr>
            <p:ph type="body" idx="1"/>
          </p:nvPr>
        </p:nvSpPr>
        <p:spPr/>
        <p:txBody>
          <a:bodyPr>
            <a:normAutofit/>
          </a:bodyPr>
          <a:lstStyle/>
          <a:p>
            <a:r>
              <a:rPr lang="es-ES_tradnl" altLang="es-ES" dirty="0"/>
              <a:t>Tecnología Java para construir clientes y Servicios Web basados en XML</a:t>
            </a:r>
          </a:p>
          <a:p>
            <a:r>
              <a:rPr lang="es-ES_tradnl" altLang="es-ES" dirty="0"/>
              <a:t>Oculta la complejidad de SOAP</a:t>
            </a:r>
            <a:endParaRPr lang="es-ES" altLang="es-ES" dirty="0"/>
          </a:p>
          <a:p>
            <a:r>
              <a:rPr lang="es-ES_tradnl" altLang="es-ES" dirty="0"/>
              <a:t>Se crea un objeto proxy que invoca a los métodos del Servicio, lo que resulta muy cómodo y poco complejo.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34</a:t>
            </a:fld>
            <a:endParaRPr lang="es-ES"/>
          </a:p>
        </p:txBody>
      </p:sp>
    </p:spTree>
    <p:extLst>
      <p:ext uri="{BB962C8B-B14F-4D97-AF65-F5344CB8AC3E}">
        <p14:creationId xmlns:p14="http://schemas.microsoft.com/office/powerpoint/2010/main" val="2695944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2"/>
          <p:cNvSpPr>
            <a:spLocks noGrp="1" noChangeArrowheads="1"/>
          </p:cNvSpPr>
          <p:nvPr>
            <p:ph type="title"/>
          </p:nvPr>
        </p:nvSpPr>
        <p:spPr/>
        <p:txBody>
          <a:bodyPr/>
          <a:lstStyle/>
          <a:p>
            <a:r>
              <a:rPr lang="es-ES" altLang="es-ES" dirty="0"/>
              <a:t>JAX-WS</a:t>
            </a:r>
          </a:p>
        </p:txBody>
      </p:sp>
      <p:sp>
        <p:nvSpPr>
          <p:cNvPr id="131077" name="Rectangle 3"/>
          <p:cNvSpPr>
            <a:spLocks noGrp="1" noChangeArrowheads="1"/>
          </p:cNvSpPr>
          <p:nvPr>
            <p:ph type="body" idx="1"/>
          </p:nvPr>
        </p:nvSpPr>
        <p:spPr/>
        <p:txBody>
          <a:bodyPr/>
          <a:lstStyle/>
          <a:p>
            <a:r>
              <a:rPr lang="es-ES_tradnl" altLang="es-ES" dirty="0"/>
              <a:t>La clase anotada con </a:t>
            </a:r>
            <a:r>
              <a:rPr lang="es-ES" altLang="es-ES" dirty="0"/>
              <a:t>@</a:t>
            </a:r>
            <a:r>
              <a:rPr lang="es-ES" altLang="es-ES" b="1" dirty="0" err="1"/>
              <a:t>WebService</a:t>
            </a:r>
            <a:r>
              <a:rPr lang="es-ES" altLang="es-ES" dirty="0"/>
              <a:t>.</a:t>
            </a:r>
          </a:p>
          <a:p>
            <a:r>
              <a:rPr lang="es-ES_tradnl" altLang="es-ES" dirty="0"/>
              <a:t>Clase no abstracta ni final.</a:t>
            </a:r>
          </a:p>
          <a:p>
            <a:r>
              <a:rPr lang="es-ES_tradnl" altLang="es-ES" dirty="0"/>
              <a:t>Con un constructor público por defecto.</a:t>
            </a:r>
          </a:p>
          <a:p>
            <a:r>
              <a:rPr lang="es-ES_tradnl" altLang="es-ES" dirty="0"/>
              <a:t>Métodos anotados con @</a:t>
            </a:r>
            <a:r>
              <a:rPr lang="es-ES" altLang="es-ES" b="1" dirty="0" err="1"/>
              <a:t>WebMethod</a:t>
            </a:r>
            <a:endParaRPr lang="es-ES" altLang="es-ES" b="1" dirty="0"/>
          </a:p>
          <a:p>
            <a:r>
              <a:rPr lang="es-ES_tradnl" altLang="es-ES" dirty="0"/>
              <a:t>No admite métodos finales ni estáticos.</a:t>
            </a:r>
          </a:p>
          <a:p>
            <a:r>
              <a:rPr lang="es-ES_tradnl" altLang="es-ES" dirty="0"/>
              <a:t>Empleo de JAXB, para transformar los Objetos de entrada salida en XML y viceversa.</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35</a:t>
            </a:fld>
            <a:endParaRPr lang="es-ES"/>
          </a:p>
        </p:txBody>
      </p:sp>
    </p:spTree>
    <p:extLst>
      <p:ext uri="{BB962C8B-B14F-4D97-AF65-F5344CB8AC3E}">
        <p14:creationId xmlns:p14="http://schemas.microsoft.com/office/powerpoint/2010/main" val="758203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Rectangle 2"/>
          <p:cNvSpPr>
            <a:spLocks noGrp="1" noChangeArrowheads="1"/>
          </p:cNvSpPr>
          <p:nvPr>
            <p:ph type="title"/>
          </p:nvPr>
        </p:nvSpPr>
        <p:spPr/>
        <p:txBody>
          <a:bodyPr/>
          <a:lstStyle/>
          <a:p>
            <a:r>
              <a:rPr lang="es-ES" altLang="es-ES" dirty="0"/>
              <a:t>JAX-WS</a:t>
            </a:r>
          </a:p>
        </p:txBody>
      </p:sp>
      <p:pic>
        <p:nvPicPr>
          <p:cNvPr id="1321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75565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arcador de número de diapositiva"/>
          <p:cNvSpPr>
            <a:spLocks noGrp="1"/>
          </p:cNvSpPr>
          <p:nvPr>
            <p:ph type="sldNum" sz="quarter" idx="12"/>
          </p:nvPr>
        </p:nvSpPr>
        <p:spPr/>
        <p:txBody>
          <a:bodyPr/>
          <a:lstStyle/>
          <a:p>
            <a:fld id="{132FADFE-3B8F-471C-ABF0-DBC7717ECBBC}" type="slidenum">
              <a:rPr lang="es-ES" smtClean="0"/>
              <a:t>36</a:t>
            </a:fld>
            <a:endParaRPr lang="es-ES"/>
          </a:p>
        </p:txBody>
      </p:sp>
    </p:spTree>
    <p:extLst>
      <p:ext uri="{BB962C8B-B14F-4D97-AF65-F5344CB8AC3E}">
        <p14:creationId xmlns:p14="http://schemas.microsoft.com/office/powerpoint/2010/main" val="4082690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2"/>
          <p:cNvSpPr>
            <a:spLocks noGrp="1" noChangeArrowheads="1"/>
          </p:cNvSpPr>
          <p:nvPr>
            <p:ph type="title"/>
          </p:nvPr>
        </p:nvSpPr>
        <p:spPr/>
        <p:txBody>
          <a:bodyPr/>
          <a:lstStyle/>
          <a:p>
            <a:r>
              <a:rPr lang="es-ES" altLang="es-ES" dirty="0"/>
              <a:t>JAX-WS</a:t>
            </a:r>
          </a:p>
        </p:txBody>
      </p:sp>
      <p:sp>
        <p:nvSpPr>
          <p:cNvPr id="133125" name="Rectangle 3"/>
          <p:cNvSpPr>
            <a:spLocks noGrp="1" noChangeArrowheads="1"/>
          </p:cNvSpPr>
          <p:nvPr>
            <p:ph type="body" idx="1"/>
          </p:nvPr>
        </p:nvSpPr>
        <p:spPr/>
        <p:txBody>
          <a:bodyPr>
            <a:normAutofit/>
          </a:bodyPr>
          <a:lstStyle/>
          <a:p>
            <a:r>
              <a:rPr lang="es-ES" altLang="es-ES" dirty="0"/>
              <a:t>JAX-WS </a:t>
            </a:r>
            <a:r>
              <a:rPr lang="es-ES" altLang="es-ES" dirty="0" err="1"/>
              <a:t>Endpoint</a:t>
            </a:r>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37</a:t>
            </a:fld>
            <a:endParaRPr lang="es-ES"/>
          </a:p>
        </p:txBody>
      </p:sp>
      <p:sp>
        <p:nvSpPr>
          <p:cNvPr id="5" name="4 CuadroTexto"/>
          <p:cNvSpPr txBox="1"/>
          <p:nvPr/>
        </p:nvSpPr>
        <p:spPr>
          <a:xfrm>
            <a:off x="611560" y="2204864"/>
            <a:ext cx="7272808" cy="3785652"/>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400" dirty="0"/>
              <a:t>@</a:t>
            </a:r>
            <a:r>
              <a:rPr lang="en-US" altLang="es-ES" sz="2400" dirty="0" err="1"/>
              <a:t>WebService</a:t>
            </a:r>
            <a:r>
              <a:rPr lang="en-US" altLang="es-ES" sz="2400" dirty="0"/>
              <a:t>()</a:t>
            </a:r>
          </a:p>
          <a:p>
            <a:r>
              <a:rPr lang="en-US" altLang="es-ES" sz="2400" dirty="0"/>
              <a:t>public class Hello {</a:t>
            </a:r>
          </a:p>
          <a:p>
            <a:r>
              <a:rPr lang="en-US" altLang="es-ES" sz="2400" dirty="0"/>
              <a:t>	private String message = new String(“</a:t>
            </a:r>
            <a:r>
              <a:rPr lang="en-US" altLang="es-ES" sz="2400" dirty="0" err="1"/>
              <a:t>Hola</a:t>
            </a:r>
            <a:r>
              <a:rPr lang="en-US" altLang="es-ES" sz="2400" dirty="0"/>
              <a:t>, ");</a:t>
            </a:r>
          </a:p>
          <a:p>
            <a:r>
              <a:rPr lang="en-US" altLang="es-ES" sz="2400" dirty="0"/>
              <a:t>	public Hello() {}</a:t>
            </a:r>
          </a:p>
          <a:p>
            <a:endParaRPr lang="en-US" altLang="es-ES" sz="2400" dirty="0"/>
          </a:p>
          <a:p>
            <a:r>
              <a:rPr lang="en-US" altLang="es-ES" sz="2400" dirty="0"/>
              <a:t>	@</a:t>
            </a:r>
            <a:r>
              <a:rPr lang="en-US" altLang="es-ES" sz="2400" dirty="0" err="1"/>
              <a:t>WebMethod</a:t>
            </a:r>
            <a:r>
              <a:rPr lang="en-US" altLang="es-ES" sz="2400" dirty="0"/>
              <a:t>()</a:t>
            </a:r>
          </a:p>
          <a:p>
            <a:r>
              <a:rPr lang="en-US" altLang="es-ES" sz="2400" dirty="0"/>
              <a:t>	public String </a:t>
            </a:r>
            <a:r>
              <a:rPr lang="en-US" altLang="es-ES" sz="2400" dirty="0" err="1"/>
              <a:t>sayHello</a:t>
            </a:r>
            <a:r>
              <a:rPr lang="en-US" altLang="es-ES" sz="2400" dirty="0"/>
              <a:t>(String name) {</a:t>
            </a:r>
          </a:p>
          <a:p>
            <a:r>
              <a:rPr lang="en-US" altLang="es-ES" sz="2400" dirty="0"/>
              <a:t>			return message + name + ".";</a:t>
            </a:r>
          </a:p>
          <a:p>
            <a:r>
              <a:rPr lang="en-US" altLang="es-ES" sz="2400" dirty="0"/>
              <a:t>	}</a:t>
            </a:r>
          </a:p>
          <a:p>
            <a:r>
              <a:rPr lang="en-US" altLang="es-ES" sz="2400" dirty="0"/>
              <a:t>}</a:t>
            </a:r>
          </a:p>
        </p:txBody>
      </p:sp>
    </p:spTree>
    <p:extLst>
      <p:ext uri="{BB962C8B-B14F-4D97-AF65-F5344CB8AC3E}">
        <p14:creationId xmlns:p14="http://schemas.microsoft.com/office/powerpoint/2010/main" val="614708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a:t>
            </a:r>
          </a:p>
        </p:txBody>
      </p:sp>
      <p:sp>
        <p:nvSpPr>
          <p:cNvPr id="3" name="2 Marcador de contenido"/>
          <p:cNvSpPr>
            <a:spLocks noGrp="1"/>
          </p:cNvSpPr>
          <p:nvPr>
            <p:ph idx="1"/>
          </p:nvPr>
        </p:nvSpPr>
        <p:spPr/>
        <p:txBody>
          <a:bodyPr/>
          <a:lstStyle/>
          <a:p>
            <a:r>
              <a:rPr lang="es-ES" dirty="0"/>
              <a:t>Con la anotación @</a:t>
            </a:r>
            <a:r>
              <a:rPr lang="es-ES" b="1" dirty="0" err="1"/>
              <a:t>WebService</a:t>
            </a:r>
            <a:r>
              <a:rPr lang="es-ES" dirty="0"/>
              <a:t> , se crea un servicio con configuraciones por defecto.</a:t>
            </a:r>
          </a:p>
          <a:p>
            <a:r>
              <a:rPr lang="es-ES" dirty="0"/>
              <a:t>La anotación @</a:t>
            </a:r>
            <a:r>
              <a:rPr lang="es-ES" b="1" dirty="0" err="1"/>
              <a:t>WebService</a:t>
            </a:r>
            <a:r>
              <a:rPr lang="es-ES" dirty="0"/>
              <a:t>, puede aparecer tanto en una clase que implemente un servicio, como en una interface que lo defina.</a:t>
            </a:r>
          </a:p>
          <a:p>
            <a:r>
              <a:rPr lang="es-ES" dirty="0"/>
              <a:t>La </a:t>
            </a:r>
            <a:r>
              <a:rPr lang="es-ES" dirty="0" err="1"/>
              <a:t>url</a:t>
            </a:r>
            <a:r>
              <a:rPr lang="es-ES" dirty="0"/>
              <a:t> del </a:t>
            </a:r>
            <a:r>
              <a:rPr lang="es-ES" dirty="0" err="1"/>
              <a:t>port</a:t>
            </a:r>
            <a:r>
              <a:rPr lang="es-ES" dirty="0"/>
              <a:t> creado por defecto tiene esta forma</a:t>
            </a:r>
          </a:p>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38</a:t>
            </a:fld>
            <a:endParaRPr lang="es-ES"/>
          </a:p>
        </p:txBody>
      </p:sp>
      <p:sp>
        <p:nvSpPr>
          <p:cNvPr id="6" name="5 CuadroTexto"/>
          <p:cNvSpPr txBox="1"/>
          <p:nvPr/>
        </p:nvSpPr>
        <p:spPr>
          <a:xfrm>
            <a:off x="467544" y="4983559"/>
            <a:ext cx="7704856"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http://&lt;host&gt;:&lt;port&gt;/&lt;app&gt;/&lt;NombreClaseServicio&gt;Service</a:t>
            </a:r>
          </a:p>
        </p:txBody>
      </p:sp>
    </p:spTree>
    <p:extLst>
      <p:ext uri="{BB962C8B-B14F-4D97-AF65-F5344CB8AC3E}">
        <p14:creationId xmlns:p14="http://schemas.microsoft.com/office/powerpoint/2010/main" val="929408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a:bodyPr>
          <a:lstStyle/>
          <a:p>
            <a:r>
              <a:rPr lang="es-ES" dirty="0"/>
              <a:t>@</a:t>
            </a:r>
            <a:r>
              <a:rPr lang="es-ES" b="1" dirty="0" err="1"/>
              <a:t>WebService</a:t>
            </a:r>
            <a:endParaRPr lang="es-ES" b="1" dirty="0"/>
          </a:p>
          <a:p>
            <a:pPr lvl="1"/>
            <a:r>
              <a:rPr lang="es-ES" b="1" dirty="0" err="1"/>
              <a:t>name</a:t>
            </a:r>
            <a:r>
              <a:rPr lang="es-ES" dirty="0"/>
              <a:t>: Define el nombre del </a:t>
            </a:r>
            <a:r>
              <a:rPr lang="es-ES" dirty="0" err="1"/>
              <a:t>PortType</a:t>
            </a:r>
            <a:r>
              <a:rPr lang="es-ES" dirty="0"/>
              <a:t> y del ultimo nodo de la URL del servicio</a:t>
            </a:r>
          </a:p>
          <a:p>
            <a:pPr lvl="1"/>
            <a:endParaRPr lang="es-ES" dirty="0"/>
          </a:p>
          <a:p>
            <a:pPr lvl="1"/>
            <a:r>
              <a:rPr lang="es-ES" b="1" dirty="0" err="1"/>
              <a:t>portName</a:t>
            </a:r>
            <a:r>
              <a:rPr lang="es-ES" dirty="0"/>
              <a:t>: Nombre del Port del Servicio, de no indicarse se emplea</a:t>
            </a:r>
          </a:p>
          <a:p>
            <a:pPr lvl="1"/>
            <a:endParaRPr lang="es-ES" b="1" dirty="0"/>
          </a:p>
          <a:p>
            <a:pPr lvl="1"/>
            <a:r>
              <a:rPr lang="es-ES" b="1" dirty="0" err="1"/>
              <a:t>targetNamespace</a:t>
            </a:r>
            <a:r>
              <a:rPr lang="es-ES" dirty="0"/>
              <a:t>: Nombre del </a:t>
            </a:r>
            <a:r>
              <a:rPr lang="es-ES" dirty="0" err="1"/>
              <a:t>Namespace</a:t>
            </a:r>
            <a:r>
              <a:rPr lang="es-ES" dirty="0"/>
              <a:t> para emplear en el WSDL.</a:t>
            </a:r>
            <a:endParaRPr 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39</a:t>
            </a:fld>
            <a:endParaRPr lang="es-ES"/>
          </a:p>
        </p:txBody>
      </p:sp>
      <p:sp>
        <p:nvSpPr>
          <p:cNvPr id="5" name="4 CuadroTexto"/>
          <p:cNvSpPr txBox="1"/>
          <p:nvPr/>
        </p:nvSpPr>
        <p:spPr>
          <a:xfrm>
            <a:off x="683568" y="2996952"/>
            <a:ext cx="7416824"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../&lt;</a:t>
            </a:r>
            <a:r>
              <a:rPr lang="es-ES" altLang="es-ES" sz="2400" dirty="0" err="1"/>
              <a:t>NombreClaseServicio</a:t>
            </a:r>
            <a:r>
              <a:rPr lang="es-ES" altLang="es-ES" sz="2400" dirty="0"/>
              <a:t>&gt;</a:t>
            </a:r>
            <a:r>
              <a:rPr lang="es-ES" altLang="es-ES" sz="2400" dirty="0" err="1"/>
              <a:t>Service</a:t>
            </a:r>
            <a:r>
              <a:rPr lang="es-ES" altLang="es-ES" sz="2400" dirty="0"/>
              <a:t>/&lt;</a:t>
            </a:r>
            <a:r>
              <a:rPr lang="es-ES" altLang="es-ES" sz="2400" dirty="0" err="1"/>
              <a:t>NombreClaseServicio</a:t>
            </a:r>
            <a:r>
              <a:rPr lang="es-ES" altLang="es-ES" sz="2400" dirty="0"/>
              <a:t>&gt;</a:t>
            </a:r>
          </a:p>
        </p:txBody>
      </p:sp>
      <p:sp>
        <p:nvSpPr>
          <p:cNvPr id="7" name="6 CuadroTexto"/>
          <p:cNvSpPr txBox="1"/>
          <p:nvPr/>
        </p:nvSpPr>
        <p:spPr>
          <a:xfrm>
            <a:off x="683568" y="4335487"/>
            <a:ext cx="7200800"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&lt;</a:t>
            </a:r>
            <a:r>
              <a:rPr lang="es-ES" altLang="es-ES" sz="2400" dirty="0" err="1"/>
              <a:t>NombreClaseServicio</a:t>
            </a:r>
            <a:r>
              <a:rPr lang="es-ES" altLang="es-ES" sz="2400" dirty="0"/>
              <a:t>&gt;Port</a:t>
            </a:r>
          </a:p>
        </p:txBody>
      </p:sp>
    </p:spTree>
    <p:extLst>
      <p:ext uri="{BB962C8B-B14F-4D97-AF65-F5344CB8AC3E}">
        <p14:creationId xmlns:p14="http://schemas.microsoft.com/office/powerpoint/2010/main" val="162702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es-ES" altLang="es-ES"/>
              <a:t>Introducción a los Servicios Web</a:t>
            </a:r>
            <a:endParaRPr lang="es-ES" altLang="es-ES" dirty="0"/>
          </a:p>
        </p:txBody>
      </p:sp>
      <p:sp>
        <p:nvSpPr>
          <p:cNvPr id="95234" name="2 Marcador de contenido"/>
          <p:cNvSpPr>
            <a:spLocks noGrp="1"/>
          </p:cNvSpPr>
          <p:nvPr>
            <p:ph idx="1"/>
          </p:nvPr>
        </p:nvSpPr>
        <p:spPr/>
        <p:txBody>
          <a:bodyPr>
            <a:normAutofit/>
          </a:bodyPr>
          <a:lstStyle/>
          <a:p>
            <a:r>
              <a:rPr lang="es-ES" altLang="es-ES" dirty="0"/>
              <a:t>¿Por qué usar servicios web?</a:t>
            </a:r>
          </a:p>
          <a:p>
            <a:pPr lvl="1"/>
            <a:r>
              <a:rPr lang="es-ES" altLang="es-ES" dirty="0"/>
              <a:t>Aportan interoperabilidad entre aplicaciones independientemente de las plataformas sobre las que se instalen.</a:t>
            </a:r>
          </a:p>
          <a:p>
            <a:pPr lvl="1"/>
            <a:r>
              <a:rPr lang="es-ES" altLang="es-ES" dirty="0"/>
              <a:t>Fomentan los estándares y protocolos basados en texto, que hacen más fácil acceder a su contenido y entender su funcionamiento.</a:t>
            </a:r>
          </a:p>
          <a:p>
            <a:pPr lvl="1"/>
            <a:r>
              <a:rPr lang="es-ES" altLang="es-ES" dirty="0"/>
              <a:t>Al apoyarse en HTTP, los servicios Web pueden aprovecharse de los sistemas de seguridad firewall sin necesidad de cambiar las reglas de filtrado.</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4</a:t>
            </a:fld>
            <a:endParaRPr lang="es-ES"/>
          </a:p>
        </p:txBody>
      </p:sp>
    </p:spTree>
    <p:extLst>
      <p:ext uri="{BB962C8B-B14F-4D97-AF65-F5344CB8AC3E}">
        <p14:creationId xmlns:p14="http://schemas.microsoft.com/office/powerpoint/2010/main" val="737474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a:bodyPr>
          <a:lstStyle/>
          <a:p>
            <a:r>
              <a:rPr lang="es-ES" dirty="0"/>
              <a:t>@</a:t>
            </a:r>
            <a:r>
              <a:rPr lang="es-ES" b="1" dirty="0" err="1"/>
              <a:t>WebService</a:t>
            </a:r>
            <a:endParaRPr lang="es-ES" b="1" dirty="0"/>
          </a:p>
          <a:p>
            <a:pPr lvl="1"/>
            <a:r>
              <a:rPr lang="es-ES" b="1" dirty="0" err="1"/>
              <a:t>serviceName</a:t>
            </a:r>
            <a:r>
              <a:rPr lang="es-ES" dirty="0"/>
              <a:t>: Nombre del Servicio. De no indicarse, se emplea</a:t>
            </a:r>
          </a:p>
          <a:p>
            <a:pPr lvl="1"/>
            <a:endParaRPr lang="es-ES" b="1" dirty="0"/>
          </a:p>
          <a:p>
            <a:pPr lvl="1"/>
            <a:r>
              <a:rPr lang="es-ES" b="1" dirty="0" err="1"/>
              <a:t>wsdlLocation</a:t>
            </a:r>
            <a:r>
              <a:rPr lang="es-ES" dirty="0"/>
              <a:t>: URL desde donde se puede descargar el WSDL, ha de ser una URL existente donde se encuentre el WSDL físicamente.</a:t>
            </a:r>
            <a:endParaRPr lang="es-ES" b="1" dirty="0"/>
          </a:p>
          <a:p>
            <a:pPr lvl="1"/>
            <a:r>
              <a:rPr lang="es-ES" b="1" dirty="0" err="1"/>
              <a:t>endPointInterface</a:t>
            </a:r>
            <a:endParaRPr 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40</a:t>
            </a:fld>
            <a:endParaRPr lang="es-ES"/>
          </a:p>
        </p:txBody>
      </p:sp>
      <p:sp>
        <p:nvSpPr>
          <p:cNvPr id="7" name="6 CuadroTexto"/>
          <p:cNvSpPr txBox="1"/>
          <p:nvPr/>
        </p:nvSpPr>
        <p:spPr>
          <a:xfrm>
            <a:off x="683568" y="2967335"/>
            <a:ext cx="7200800"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&lt;</a:t>
            </a:r>
            <a:r>
              <a:rPr lang="es-ES" altLang="es-ES" sz="2400" dirty="0" err="1"/>
              <a:t>NombreClaseServicio</a:t>
            </a:r>
            <a:r>
              <a:rPr lang="es-ES" altLang="es-ES" sz="2400" dirty="0"/>
              <a:t>&gt;</a:t>
            </a:r>
            <a:r>
              <a:rPr lang="es-ES" altLang="es-ES" sz="2400" dirty="0" err="1"/>
              <a:t>Service</a:t>
            </a:r>
            <a:endParaRPr lang="es-ES" altLang="es-ES" sz="2400" dirty="0"/>
          </a:p>
        </p:txBody>
      </p:sp>
    </p:spTree>
    <p:extLst>
      <p:ext uri="{BB962C8B-B14F-4D97-AF65-F5344CB8AC3E}">
        <p14:creationId xmlns:p14="http://schemas.microsoft.com/office/powerpoint/2010/main" val="1155739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Además de la anotación @</a:t>
            </a:r>
            <a:r>
              <a:rPr lang="es-ES" b="1" dirty="0" err="1"/>
              <a:t>WebService</a:t>
            </a:r>
            <a:r>
              <a:rPr lang="es-ES" dirty="0"/>
              <a:t>, se dispone de otras anotaciones para cambiar el comportamiento por defecto</a:t>
            </a:r>
          </a:p>
          <a:p>
            <a:pPr lvl="1"/>
            <a:r>
              <a:rPr lang="es-ES" dirty="0"/>
              <a:t>@</a:t>
            </a:r>
            <a:r>
              <a:rPr lang="es-ES" b="1" dirty="0" err="1"/>
              <a:t>WebMethod</a:t>
            </a:r>
            <a:endParaRPr lang="es-ES" b="1" dirty="0"/>
          </a:p>
          <a:p>
            <a:pPr lvl="1"/>
            <a:r>
              <a:rPr lang="es-ES" dirty="0"/>
              <a:t>@</a:t>
            </a:r>
            <a:r>
              <a:rPr lang="es-ES" b="1" dirty="0" err="1"/>
              <a:t>WebResult</a:t>
            </a:r>
            <a:endParaRPr lang="es-ES" b="1" dirty="0"/>
          </a:p>
          <a:p>
            <a:pPr lvl="1"/>
            <a:r>
              <a:rPr lang="es-ES" dirty="0"/>
              <a:t>@</a:t>
            </a:r>
            <a:r>
              <a:rPr lang="es-ES" b="1" dirty="0" err="1"/>
              <a:t>WebParam</a:t>
            </a:r>
            <a:endParaRPr lang="es-ES" b="1" dirty="0"/>
          </a:p>
          <a:p>
            <a:pPr lvl="1"/>
            <a:r>
              <a:rPr lang="es-ES" dirty="0"/>
              <a:t>@</a:t>
            </a:r>
            <a:r>
              <a:rPr lang="es-ES" b="1" dirty="0" err="1"/>
              <a:t>OneWay</a:t>
            </a:r>
            <a:endParaRPr lang="es-ES" b="1" dirty="0"/>
          </a:p>
          <a:p>
            <a:pPr lvl="1"/>
            <a:r>
              <a:rPr lang="es-ES" dirty="0"/>
              <a:t>@</a:t>
            </a:r>
            <a:r>
              <a:rPr lang="es-ES" b="1" dirty="0" err="1"/>
              <a:t>WebFault</a:t>
            </a:r>
            <a:endParaRPr lang="es-ES" b="1" dirty="0"/>
          </a:p>
          <a:p>
            <a:pPr lvl="1"/>
            <a:r>
              <a:rPr lang="es-ES" dirty="0"/>
              <a:t>@</a:t>
            </a:r>
            <a:r>
              <a:rPr lang="es-ES" b="1" dirty="0" err="1"/>
              <a:t>SOAPBinding</a:t>
            </a:r>
            <a:endParaRPr lang="es-ES" b="1" dirty="0"/>
          </a:p>
          <a:p>
            <a:pPr lvl="1"/>
            <a:r>
              <a:rPr lang="es-ES" dirty="0"/>
              <a:t>@</a:t>
            </a:r>
            <a:r>
              <a:rPr lang="es-ES" b="1" dirty="0" err="1"/>
              <a:t>SOAPMessageHandler</a:t>
            </a:r>
            <a:endParaRPr lang="es-ES" b="1" dirty="0"/>
          </a:p>
          <a:p>
            <a:endParaRPr lang="es-ES" dirty="0"/>
          </a:p>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41</a:t>
            </a:fld>
            <a:endParaRPr lang="es-ES"/>
          </a:p>
        </p:txBody>
      </p:sp>
    </p:spTree>
    <p:extLst>
      <p:ext uri="{BB962C8B-B14F-4D97-AF65-F5344CB8AC3E}">
        <p14:creationId xmlns:p14="http://schemas.microsoft.com/office/powerpoint/2010/main" val="1396359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WebMethod</a:t>
            </a:r>
            <a:endParaRPr lang="es-ES" b="1" dirty="0"/>
          </a:p>
          <a:p>
            <a:pPr lvl="1"/>
            <a:r>
              <a:rPr lang="es-ES" dirty="0"/>
              <a:t>Anotación de método.</a:t>
            </a:r>
          </a:p>
          <a:p>
            <a:pPr lvl="1"/>
            <a:r>
              <a:rPr lang="es-ES" dirty="0"/>
              <a:t>Permite indicar características de los métodos expuestos como operaciones.</a:t>
            </a:r>
          </a:p>
          <a:p>
            <a:pPr lvl="1"/>
            <a:r>
              <a:rPr lang="es-ES" b="1" dirty="0" err="1"/>
              <a:t>operationName</a:t>
            </a:r>
            <a:r>
              <a:rPr lang="es-ES" dirty="0"/>
              <a:t>: Permite redefinir el nombre de la operación.</a:t>
            </a:r>
          </a:p>
          <a:p>
            <a:pPr lvl="1"/>
            <a:r>
              <a:rPr lang="es-ES" b="1" dirty="0" err="1"/>
              <a:t>exclude</a:t>
            </a:r>
            <a:r>
              <a:rPr lang="es-ES" dirty="0"/>
              <a:t>: Permite excluir un método de la exposición. Todos los métodos públicos y que no sean estáticos serán operaciones.</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42</a:t>
            </a:fld>
            <a:endParaRPr lang="es-ES"/>
          </a:p>
        </p:txBody>
      </p:sp>
    </p:spTree>
    <p:extLst>
      <p:ext uri="{BB962C8B-B14F-4D97-AF65-F5344CB8AC3E}">
        <p14:creationId xmlns:p14="http://schemas.microsoft.com/office/powerpoint/2010/main" val="4145083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WebResult</a:t>
            </a:r>
            <a:endParaRPr lang="es-ES" b="1" dirty="0"/>
          </a:p>
          <a:p>
            <a:pPr lvl="1"/>
            <a:r>
              <a:rPr lang="es-ES" dirty="0"/>
              <a:t>Anotación de método.</a:t>
            </a:r>
          </a:p>
          <a:p>
            <a:pPr lvl="1"/>
            <a:r>
              <a:rPr lang="es-ES" b="1" dirty="0" err="1"/>
              <a:t>name</a:t>
            </a:r>
            <a:r>
              <a:rPr lang="es-ES" dirty="0"/>
              <a:t>: Permite definir el nombre del resultado de una operación.</a:t>
            </a:r>
          </a:p>
          <a:p>
            <a:pPr lvl="1"/>
            <a:r>
              <a:rPr lang="es-ES" b="1" dirty="0" err="1"/>
              <a:t>targetNamespace</a:t>
            </a:r>
            <a:r>
              <a:rPr lang="es-ES" dirty="0"/>
              <a:t>: Nombre del </a:t>
            </a:r>
            <a:r>
              <a:rPr lang="es-ES" b="1" dirty="0" err="1"/>
              <a:t>namespace</a:t>
            </a:r>
            <a:r>
              <a:rPr lang="es-ES" dirty="0"/>
              <a:t> de un XSD, si se desea definir el elemento que representa el resultado en otro XSD.</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43</a:t>
            </a:fld>
            <a:endParaRPr lang="es-ES"/>
          </a:p>
        </p:txBody>
      </p:sp>
    </p:spTree>
    <p:extLst>
      <p:ext uri="{BB962C8B-B14F-4D97-AF65-F5344CB8AC3E}">
        <p14:creationId xmlns:p14="http://schemas.microsoft.com/office/powerpoint/2010/main" val="335428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lnSpcReduction="10000"/>
          </a:bodyPr>
          <a:lstStyle/>
          <a:p>
            <a:r>
              <a:rPr lang="es-ES" dirty="0"/>
              <a:t>@</a:t>
            </a:r>
            <a:r>
              <a:rPr lang="es-ES" b="1" dirty="0" err="1"/>
              <a:t>WebParam</a:t>
            </a:r>
            <a:endParaRPr lang="es-ES" b="1" dirty="0"/>
          </a:p>
          <a:p>
            <a:pPr lvl="1"/>
            <a:r>
              <a:rPr lang="es-ES" dirty="0"/>
              <a:t>Es una anotación a nivel de parámetro.</a:t>
            </a:r>
          </a:p>
          <a:p>
            <a:pPr lvl="1"/>
            <a:r>
              <a:rPr lang="es-ES" b="1" dirty="0" err="1"/>
              <a:t>name</a:t>
            </a:r>
            <a:r>
              <a:rPr lang="es-ES" dirty="0"/>
              <a:t>: Permite cambiar el nombre de los parámetros que recibe la operación.</a:t>
            </a:r>
          </a:p>
          <a:p>
            <a:pPr lvl="1"/>
            <a:r>
              <a:rPr lang="es-ES" b="1" dirty="0" err="1"/>
              <a:t>targetNamespace</a:t>
            </a:r>
            <a:r>
              <a:rPr lang="es-ES" dirty="0"/>
              <a:t>: Nombre del </a:t>
            </a:r>
            <a:r>
              <a:rPr lang="es-ES" b="1" dirty="0" err="1"/>
              <a:t>namespace</a:t>
            </a:r>
            <a:r>
              <a:rPr lang="es-ES" dirty="0"/>
              <a:t> de un XSD, si se desea definir el elemento que representa el resultado en otro XSD.</a:t>
            </a:r>
          </a:p>
          <a:p>
            <a:pPr lvl="1"/>
            <a:r>
              <a:rPr lang="es-ES" b="1" dirty="0" err="1"/>
              <a:t>mode</a:t>
            </a:r>
            <a:r>
              <a:rPr lang="es-ES" dirty="0"/>
              <a:t>: Tipo de parámetro, este puede ser</a:t>
            </a:r>
          </a:p>
          <a:p>
            <a:pPr lvl="2"/>
            <a:r>
              <a:rPr lang="es-ES" b="1" dirty="0"/>
              <a:t>WebParam.Mode.IN</a:t>
            </a:r>
          </a:p>
          <a:p>
            <a:pPr lvl="2"/>
            <a:r>
              <a:rPr lang="es-ES" b="1" dirty="0" err="1"/>
              <a:t>WebParam.Mode.OUT</a:t>
            </a:r>
            <a:endParaRPr lang="es-ES" b="1" dirty="0"/>
          </a:p>
          <a:p>
            <a:pPr lvl="2"/>
            <a:r>
              <a:rPr lang="es-ES" b="1" dirty="0" err="1"/>
              <a:t>WebParam.Mode.INOUT</a:t>
            </a:r>
            <a:endParaRPr 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44</a:t>
            </a:fld>
            <a:endParaRPr lang="es-ES"/>
          </a:p>
        </p:txBody>
      </p:sp>
    </p:spTree>
    <p:extLst>
      <p:ext uri="{BB962C8B-B14F-4D97-AF65-F5344CB8AC3E}">
        <p14:creationId xmlns:p14="http://schemas.microsoft.com/office/powerpoint/2010/main" val="3446282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OneWay</a:t>
            </a:r>
            <a:endParaRPr lang="es-ES" b="1" dirty="0"/>
          </a:p>
          <a:p>
            <a:pPr lvl="1"/>
            <a:r>
              <a:rPr lang="es-ES" dirty="0"/>
              <a:t>Permite indicar al contenedor que el método no retorna resultado (</a:t>
            </a:r>
            <a:r>
              <a:rPr lang="es-ES" dirty="0" err="1"/>
              <a:t>void</a:t>
            </a:r>
            <a:r>
              <a:rPr lang="es-ES" dirty="0"/>
              <a:t>), y por tanto puede optimizar su ejecución, por ejemplo invocándolo de forma asíncrona.</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45</a:t>
            </a:fld>
            <a:endParaRPr lang="es-ES"/>
          </a:p>
        </p:txBody>
      </p:sp>
    </p:spTree>
    <p:extLst>
      <p:ext uri="{BB962C8B-B14F-4D97-AF65-F5344CB8AC3E}">
        <p14:creationId xmlns:p14="http://schemas.microsoft.com/office/powerpoint/2010/main" val="1803076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WebFault</a:t>
            </a:r>
            <a:endParaRPr lang="es-ES" b="1" dirty="0"/>
          </a:p>
          <a:p>
            <a:pPr lvl="1"/>
            <a:r>
              <a:rPr lang="es-ES" dirty="0"/>
              <a:t>Indica que cuando se lance una excepción esta ha de ser devuelta como </a:t>
            </a:r>
            <a:r>
              <a:rPr lang="es-ES" dirty="0" err="1"/>
              <a:t>fault</a:t>
            </a:r>
            <a:r>
              <a:rPr lang="es-ES" dirty="0"/>
              <a:t> por el servicio.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46</a:t>
            </a:fld>
            <a:endParaRPr lang="es-ES"/>
          </a:p>
        </p:txBody>
      </p:sp>
    </p:spTree>
    <p:extLst>
      <p:ext uri="{BB962C8B-B14F-4D97-AF65-F5344CB8AC3E}">
        <p14:creationId xmlns:p14="http://schemas.microsoft.com/office/powerpoint/2010/main" val="2265329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fontScale="92500" lnSpcReduction="20000"/>
          </a:bodyPr>
          <a:lstStyle/>
          <a:p>
            <a:r>
              <a:rPr lang="es-ES" dirty="0"/>
              <a:t>@</a:t>
            </a:r>
            <a:r>
              <a:rPr lang="es-ES" b="1" dirty="0"/>
              <a:t>SOAPBinding</a:t>
            </a:r>
          </a:p>
          <a:p>
            <a:pPr lvl="1"/>
            <a:r>
              <a:rPr lang="es-ES" dirty="0"/>
              <a:t>Método de clase</a:t>
            </a:r>
          </a:p>
          <a:p>
            <a:pPr lvl="1"/>
            <a:r>
              <a:rPr lang="es-ES" dirty="0"/>
              <a:t>Permite establecer el tipo de </a:t>
            </a:r>
            <a:r>
              <a:rPr lang="es-ES" dirty="0" err="1"/>
              <a:t>Binding</a:t>
            </a:r>
            <a:r>
              <a:rPr lang="es-ES" dirty="0"/>
              <a:t> a emplear</a:t>
            </a:r>
          </a:p>
          <a:p>
            <a:pPr lvl="1"/>
            <a:r>
              <a:rPr lang="es-ES" b="1" dirty="0" err="1"/>
              <a:t>style</a:t>
            </a:r>
            <a:r>
              <a:rPr lang="es-ES" dirty="0"/>
              <a:t>: </a:t>
            </a:r>
          </a:p>
          <a:p>
            <a:pPr lvl="2"/>
            <a:r>
              <a:rPr lang="es-ES" b="1" dirty="0"/>
              <a:t>RPC</a:t>
            </a:r>
            <a:r>
              <a:rPr lang="es-ES" dirty="0"/>
              <a:t>: Se codifican en el XML las llamadas a métodos remotos.</a:t>
            </a:r>
          </a:p>
          <a:p>
            <a:pPr lvl="2"/>
            <a:r>
              <a:rPr lang="es-ES" b="1" dirty="0"/>
              <a:t>DOCUMENT</a:t>
            </a:r>
            <a:r>
              <a:rPr lang="es-ES" dirty="0"/>
              <a:t>: Se envían XML personalizados.</a:t>
            </a:r>
          </a:p>
          <a:p>
            <a:pPr lvl="1"/>
            <a:r>
              <a:rPr lang="es-ES" b="1" dirty="0"/>
              <a:t>use</a:t>
            </a:r>
            <a:r>
              <a:rPr lang="es-ES" dirty="0"/>
              <a:t>: </a:t>
            </a:r>
          </a:p>
          <a:p>
            <a:pPr lvl="2"/>
            <a:r>
              <a:rPr lang="es-ES" b="1" dirty="0"/>
              <a:t>ENCODED</a:t>
            </a:r>
            <a:r>
              <a:rPr lang="es-ES" dirty="0"/>
              <a:t>: Desaconsejada por incompatibilidades</a:t>
            </a:r>
          </a:p>
          <a:p>
            <a:pPr lvl="2"/>
            <a:r>
              <a:rPr lang="es-ES" b="1" dirty="0"/>
              <a:t>LITERAL</a:t>
            </a:r>
            <a:r>
              <a:rPr lang="es-ES" dirty="0"/>
              <a:t>: </a:t>
            </a:r>
          </a:p>
          <a:p>
            <a:pPr lvl="1"/>
            <a:r>
              <a:rPr lang="es-ES" b="1" dirty="0" err="1"/>
              <a:t>parameterStyle</a:t>
            </a:r>
            <a:r>
              <a:rPr lang="es-ES" dirty="0"/>
              <a:t>: </a:t>
            </a:r>
          </a:p>
          <a:p>
            <a:pPr lvl="2"/>
            <a:r>
              <a:rPr lang="es-ES" b="1" dirty="0"/>
              <a:t>BARED</a:t>
            </a:r>
            <a:r>
              <a:rPr lang="es-ES" dirty="0"/>
              <a:t> : Los parámetros se pasan directamente.</a:t>
            </a:r>
          </a:p>
          <a:p>
            <a:pPr lvl="2"/>
            <a:r>
              <a:rPr lang="es-ES" b="1" dirty="0"/>
              <a:t>WRAPPED</a:t>
            </a:r>
            <a:r>
              <a:rPr lang="es-ES" dirty="0"/>
              <a:t>: Los parámetros van envueltos en tipos complejos.</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47</a:t>
            </a:fld>
            <a:endParaRPr lang="es-ES"/>
          </a:p>
        </p:txBody>
      </p:sp>
    </p:spTree>
    <p:extLst>
      <p:ext uri="{BB962C8B-B14F-4D97-AF65-F5344CB8AC3E}">
        <p14:creationId xmlns:p14="http://schemas.microsoft.com/office/powerpoint/2010/main" val="793170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a:t>
            </a:r>
          </a:p>
        </p:txBody>
      </p:sp>
      <p:sp>
        <p:nvSpPr>
          <p:cNvPr id="3" name="2 Marcador de contenido"/>
          <p:cNvSpPr>
            <a:spLocks noGrp="1"/>
          </p:cNvSpPr>
          <p:nvPr>
            <p:ph idx="1"/>
          </p:nvPr>
        </p:nvSpPr>
        <p:spPr/>
        <p:txBody>
          <a:bodyPr/>
          <a:lstStyle/>
          <a:p>
            <a:r>
              <a:rPr lang="es-ES" dirty="0"/>
              <a:t>Los servicios pueden enviar y recibir el tipo de dato que se precise, pero este ha de ser definido en el WSDL.</a:t>
            </a:r>
          </a:p>
          <a:p>
            <a:r>
              <a:rPr lang="es-ES" dirty="0"/>
              <a:t>El API empleado por parte de JAX-WS es JAXB, que permite establecer el mapeo para realizar la transformación entre un elemento XML y una clase Java.</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48</a:t>
            </a:fld>
            <a:endParaRPr lang="es-ES"/>
          </a:p>
        </p:txBody>
      </p:sp>
    </p:spTree>
    <p:extLst>
      <p:ext uri="{BB962C8B-B14F-4D97-AF65-F5344CB8AC3E}">
        <p14:creationId xmlns:p14="http://schemas.microsoft.com/office/powerpoint/2010/main" val="3933760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EJB</a:t>
            </a:r>
          </a:p>
        </p:txBody>
      </p:sp>
      <p:sp>
        <p:nvSpPr>
          <p:cNvPr id="3" name="2 Marcador de contenido"/>
          <p:cNvSpPr>
            <a:spLocks noGrp="1"/>
          </p:cNvSpPr>
          <p:nvPr>
            <p:ph idx="1"/>
          </p:nvPr>
        </p:nvSpPr>
        <p:spPr/>
        <p:txBody>
          <a:bodyPr/>
          <a:lstStyle/>
          <a:p>
            <a:r>
              <a:rPr lang="es-ES" dirty="0"/>
              <a:t>Se pueden incorporar los beneficios de los </a:t>
            </a:r>
            <a:r>
              <a:rPr lang="es-ES" dirty="0" err="1"/>
              <a:t>EJBs</a:t>
            </a:r>
            <a:r>
              <a:rPr lang="es-ES" dirty="0"/>
              <a:t> a los </a:t>
            </a:r>
            <a:r>
              <a:rPr lang="es-ES" dirty="0" err="1"/>
              <a:t>WebService</a:t>
            </a:r>
            <a:r>
              <a:rPr lang="es-ES" dirty="0"/>
              <a:t>, añadiendo las anotaciones @</a:t>
            </a:r>
            <a:r>
              <a:rPr lang="es-ES" b="1" dirty="0" err="1"/>
              <a:t>Stateless</a:t>
            </a:r>
            <a:r>
              <a:rPr lang="es-ES" dirty="0"/>
              <a:t> o @</a:t>
            </a:r>
            <a:r>
              <a:rPr lang="es-ES" b="1" dirty="0" err="1"/>
              <a:t>Singleton</a:t>
            </a:r>
            <a:r>
              <a:rPr lang="es-ES" dirty="0"/>
              <a:t>, convirtiendo por tanto al </a:t>
            </a:r>
            <a:r>
              <a:rPr lang="es-ES" dirty="0" err="1"/>
              <a:t>WebService</a:t>
            </a:r>
            <a:r>
              <a:rPr lang="es-ES" dirty="0"/>
              <a:t> en un EJB sin estado o único.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49</a:t>
            </a:fld>
            <a:endParaRPr lang="es-ES"/>
          </a:p>
        </p:txBody>
      </p:sp>
    </p:spTree>
    <p:extLst>
      <p:ext uri="{BB962C8B-B14F-4D97-AF65-F5344CB8AC3E}">
        <p14:creationId xmlns:p14="http://schemas.microsoft.com/office/powerpoint/2010/main" val="366180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r>
              <a:rPr lang="es-ES_tradnl" altLang="es-ES" dirty="0"/>
              <a:t>Servicios Web SOAP</a:t>
            </a:r>
            <a:endParaRPr lang="es-ES" altLang="es-ES" dirty="0"/>
          </a:p>
        </p:txBody>
      </p:sp>
      <p:sp>
        <p:nvSpPr>
          <p:cNvPr id="99334" name="Rectangle 3"/>
          <p:cNvSpPr>
            <a:spLocks noGrp="1" noChangeArrowheads="1"/>
          </p:cNvSpPr>
          <p:nvPr>
            <p:ph type="body" idx="1"/>
          </p:nvPr>
        </p:nvSpPr>
        <p:spPr/>
        <p:txBody>
          <a:bodyPr/>
          <a:lstStyle/>
          <a:p>
            <a:r>
              <a:rPr lang="es-ES" altLang="es-ES" dirty="0"/>
              <a:t>Servicios web basados en el intercambio de mensajes SOAP</a:t>
            </a:r>
          </a:p>
          <a:p>
            <a:r>
              <a:rPr lang="es-ES" altLang="es-ES" dirty="0"/>
              <a:t>En java están definidos en JAX-WS</a:t>
            </a:r>
          </a:p>
          <a:p>
            <a:r>
              <a:rPr lang="es-ES" altLang="es-ES" dirty="0"/>
              <a:t>Las operaciones que podemos realizar vienen dadas en un documento llamado WSDL</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a:t>
            </a:fld>
            <a:endParaRPr lang="es-ES"/>
          </a:p>
        </p:txBody>
      </p:sp>
    </p:spTree>
    <p:extLst>
      <p:ext uri="{BB962C8B-B14F-4D97-AF65-F5344CB8AC3E}">
        <p14:creationId xmlns:p14="http://schemas.microsoft.com/office/powerpoint/2010/main" val="3664714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a:t>
            </a:r>
          </a:p>
        </p:txBody>
      </p:sp>
      <p:sp>
        <p:nvSpPr>
          <p:cNvPr id="3" name="2 Marcador de contenido"/>
          <p:cNvSpPr>
            <a:spLocks noGrp="1"/>
          </p:cNvSpPr>
          <p:nvPr>
            <p:ph idx="1"/>
          </p:nvPr>
        </p:nvSpPr>
        <p:spPr/>
        <p:txBody>
          <a:bodyPr/>
          <a:lstStyle/>
          <a:p>
            <a:r>
              <a:rPr lang="es-ES"/>
              <a:t>Desde un Servicio Web, se puede acceder a un Contexto del Servicio, que es recibido como recurso en el bean que implementa el servicio.</a:t>
            </a:r>
            <a:endParaRPr lang="es-ES" dirty="0"/>
          </a:p>
        </p:txBody>
      </p:sp>
      <p:sp>
        <p:nvSpPr>
          <p:cNvPr id="4" name="2 Marcador de contenido"/>
          <p:cNvSpPr txBox="1">
            <a:spLocks/>
          </p:cNvSpPr>
          <p:nvPr/>
        </p:nvSpPr>
        <p:spPr>
          <a:xfrm>
            <a:off x="609600" y="3068960"/>
            <a:ext cx="7620000" cy="996144"/>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s-ES" sz="2400" dirty="0"/>
              <a:t>@</a:t>
            </a:r>
            <a:r>
              <a:rPr lang="es-ES" sz="2400" dirty="0" err="1"/>
              <a:t>Resource</a:t>
            </a:r>
            <a:endParaRPr lang="es-ES" sz="2400" dirty="0"/>
          </a:p>
          <a:p>
            <a:pPr marL="114300" indent="0">
              <a:buNone/>
            </a:pPr>
            <a:r>
              <a:rPr lang="es-ES" sz="2400" dirty="0" err="1"/>
              <a:t>private</a:t>
            </a:r>
            <a:r>
              <a:rPr lang="es-ES" sz="2400" dirty="0"/>
              <a:t> </a:t>
            </a:r>
            <a:r>
              <a:rPr lang="es-ES" sz="2400" dirty="0" err="1"/>
              <a:t>WebServiceContext</a:t>
            </a:r>
            <a:r>
              <a:rPr lang="es-ES" sz="2400" dirty="0"/>
              <a:t> </a:t>
            </a:r>
            <a:r>
              <a:rPr lang="es-ES" sz="2400" dirty="0" err="1"/>
              <a:t>context</a:t>
            </a:r>
            <a:r>
              <a:rPr lang="es-ES" sz="2400" dirty="0"/>
              <a: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50</a:t>
            </a:fld>
            <a:endParaRPr lang="es-ES"/>
          </a:p>
        </p:txBody>
      </p:sp>
    </p:spTree>
    <p:extLst>
      <p:ext uri="{BB962C8B-B14F-4D97-AF65-F5344CB8AC3E}">
        <p14:creationId xmlns:p14="http://schemas.microsoft.com/office/powerpoint/2010/main" val="2308295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a:t>
            </a:r>
            <a:r>
              <a:rPr lang="es-ES" dirty="0" err="1"/>
              <a:t>wsimport</a:t>
            </a:r>
            <a:r>
              <a:rPr lang="es-ES" dirty="0"/>
              <a:t> (Java 8)</a:t>
            </a:r>
          </a:p>
        </p:txBody>
      </p:sp>
      <p:sp>
        <p:nvSpPr>
          <p:cNvPr id="3" name="2 Marcador de contenido"/>
          <p:cNvSpPr>
            <a:spLocks noGrp="1"/>
          </p:cNvSpPr>
          <p:nvPr>
            <p:ph idx="1"/>
          </p:nvPr>
        </p:nvSpPr>
        <p:spPr/>
        <p:txBody>
          <a:bodyPr/>
          <a:lstStyle/>
          <a:p>
            <a:r>
              <a:rPr lang="es-ES" dirty="0"/>
              <a:t>Junto con la JDK, se suministra un comando que permite generar las clases necesarias para implementar un cliente de un servicio web, empleando JAX-WS, para lo cual solo necesita el WSDL.</a:t>
            </a:r>
          </a:p>
          <a:p>
            <a:r>
              <a:rPr lang="es-ES" dirty="0"/>
              <a:t>El comando a ejecutar desde el directorio de fuentes del proyecto es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51</a:t>
            </a:fld>
            <a:endParaRPr lang="es-ES"/>
          </a:p>
        </p:txBody>
      </p:sp>
      <p:sp>
        <p:nvSpPr>
          <p:cNvPr id="6" name="2 Marcador de contenido"/>
          <p:cNvSpPr txBox="1">
            <a:spLocks/>
          </p:cNvSpPr>
          <p:nvPr/>
        </p:nvSpPr>
        <p:spPr>
          <a:xfrm>
            <a:off x="609600" y="4809120"/>
            <a:ext cx="7620000" cy="498072"/>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s-ES" sz="2400" dirty="0" err="1"/>
              <a:t>wsimport</a:t>
            </a:r>
            <a:r>
              <a:rPr lang="es-ES" sz="2400" dirty="0"/>
              <a:t> –</a:t>
            </a:r>
            <a:r>
              <a:rPr lang="es-ES" sz="2400" dirty="0" err="1"/>
              <a:t>keep</a:t>
            </a:r>
            <a:r>
              <a:rPr lang="es-ES" sz="2400" dirty="0"/>
              <a:t> –</a:t>
            </a:r>
            <a:r>
              <a:rPr lang="es-ES" sz="2400" dirty="0" err="1"/>
              <a:t>verbose</a:t>
            </a:r>
            <a:r>
              <a:rPr lang="es-ES" sz="2400" dirty="0"/>
              <a:t> http://&lt;url_servicio&gt;?wsdl</a:t>
            </a:r>
          </a:p>
        </p:txBody>
      </p:sp>
    </p:spTree>
    <p:extLst>
      <p:ext uri="{BB962C8B-B14F-4D97-AF65-F5344CB8AC3E}">
        <p14:creationId xmlns:p14="http://schemas.microsoft.com/office/powerpoint/2010/main" val="2258047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a:t>
            </a:r>
            <a:r>
              <a:rPr lang="es-ES" dirty="0" err="1"/>
              <a:t>wsimport</a:t>
            </a:r>
            <a:r>
              <a:rPr lang="es-ES" dirty="0"/>
              <a:t> (Java 8)</a:t>
            </a:r>
          </a:p>
        </p:txBody>
      </p:sp>
      <p:sp>
        <p:nvSpPr>
          <p:cNvPr id="3" name="2 Marcador de contenido"/>
          <p:cNvSpPr>
            <a:spLocks noGrp="1"/>
          </p:cNvSpPr>
          <p:nvPr>
            <p:ph idx="1"/>
          </p:nvPr>
        </p:nvSpPr>
        <p:spPr/>
        <p:txBody>
          <a:bodyPr/>
          <a:lstStyle/>
          <a:p>
            <a:r>
              <a:rPr lang="es-ES" dirty="0"/>
              <a:t>Con esta sentencia, se crearán una serie de clases correspondientes a </a:t>
            </a:r>
          </a:p>
          <a:p>
            <a:pPr lvl="1"/>
            <a:r>
              <a:rPr lang="es-ES" dirty="0"/>
              <a:t>La interface del servicio, que permitirá referenciar a un objeto proxy del servicio (</a:t>
            </a:r>
            <a:r>
              <a:rPr lang="es-ES" dirty="0" err="1"/>
              <a:t>EndPoint</a:t>
            </a:r>
            <a:r>
              <a:rPr lang="es-ES" dirty="0"/>
              <a:t>) en el cliente.</a:t>
            </a:r>
          </a:p>
          <a:p>
            <a:pPr lvl="1"/>
            <a:r>
              <a:rPr lang="es-ES" dirty="0"/>
              <a:t>Un clase que extenderá de </a:t>
            </a:r>
            <a:r>
              <a:rPr lang="es-ES" b="1" dirty="0" err="1"/>
              <a:t>javax.xml.ws.Service</a:t>
            </a:r>
            <a:r>
              <a:rPr lang="es-ES" dirty="0"/>
              <a:t>, que permitirá obtener el objeto proxy.</a:t>
            </a:r>
          </a:p>
          <a:p>
            <a:pPr lvl="1"/>
            <a:r>
              <a:rPr lang="es-ES" dirty="0"/>
              <a:t>Clases para cada tipo que se intercambien cliente y servicio.</a:t>
            </a:r>
          </a:p>
          <a:p>
            <a:pPr lvl="1"/>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52</a:t>
            </a:fld>
            <a:endParaRPr lang="es-ES"/>
          </a:p>
        </p:txBody>
      </p:sp>
    </p:spTree>
    <p:extLst>
      <p:ext uri="{BB962C8B-B14F-4D97-AF65-F5344CB8AC3E}">
        <p14:creationId xmlns:p14="http://schemas.microsoft.com/office/powerpoint/2010/main" val="3284544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a:t>
            </a:r>
            <a:r>
              <a:rPr lang="es-ES" dirty="0" err="1"/>
              <a:t>wsimport</a:t>
            </a:r>
            <a:r>
              <a:rPr lang="es-ES" dirty="0"/>
              <a:t> (Java 8)</a:t>
            </a:r>
          </a:p>
        </p:txBody>
      </p:sp>
      <p:sp>
        <p:nvSpPr>
          <p:cNvPr id="3" name="2 Marcador de contenido"/>
          <p:cNvSpPr>
            <a:spLocks noGrp="1"/>
          </p:cNvSpPr>
          <p:nvPr>
            <p:ph idx="1"/>
          </p:nvPr>
        </p:nvSpPr>
        <p:spPr/>
        <p:txBody>
          <a:bodyPr/>
          <a:lstStyle/>
          <a:p>
            <a:r>
              <a:rPr lang="es-ES" dirty="0"/>
              <a:t>Un ejemplo del uso de las clases generadas</a:t>
            </a:r>
          </a:p>
          <a:p>
            <a:pPr lvl="1"/>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53</a:t>
            </a:fld>
            <a:endParaRPr lang="es-ES"/>
          </a:p>
        </p:txBody>
      </p:sp>
      <p:sp>
        <p:nvSpPr>
          <p:cNvPr id="5" name="4 CuadroTexto"/>
          <p:cNvSpPr txBox="1"/>
          <p:nvPr/>
        </p:nvSpPr>
        <p:spPr>
          <a:xfrm>
            <a:off x="611560" y="2235636"/>
            <a:ext cx="7272808" cy="3785652"/>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a:t>URL </a:t>
            </a:r>
            <a:r>
              <a:rPr lang="en-US" altLang="es-ES" sz="2000" dirty="0" err="1"/>
              <a:t>wsdlLocation</a:t>
            </a:r>
            <a:r>
              <a:rPr lang="en-US" altLang="es-ES" sz="2000" dirty="0"/>
              <a:t> = new URL(“&lt;</a:t>
            </a:r>
            <a:r>
              <a:rPr lang="en-US" altLang="es-ES" sz="2000" dirty="0" err="1"/>
              <a:t>url_del_servicio</a:t>
            </a:r>
            <a:r>
              <a:rPr lang="en-US" altLang="es-ES" sz="2000" dirty="0"/>
              <a:t>&gt;?</a:t>
            </a:r>
            <a:r>
              <a:rPr lang="en-US" altLang="es-ES" sz="2000" dirty="0" err="1"/>
              <a:t>wsdl</a:t>
            </a:r>
            <a:r>
              <a:rPr lang="en-US" altLang="es-ES" sz="2000" dirty="0"/>
              <a:t>");</a:t>
            </a:r>
          </a:p>
          <a:p>
            <a:r>
              <a:rPr lang="en-US" altLang="es-ES" sz="2000" dirty="0" err="1"/>
              <a:t>MiServicio</a:t>
            </a:r>
            <a:r>
              <a:rPr lang="en-US" altLang="es-ES" sz="2000" dirty="0"/>
              <a:t> </a:t>
            </a:r>
            <a:r>
              <a:rPr lang="en-US" altLang="es-ES" sz="2000" dirty="0" err="1"/>
              <a:t>servicio</a:t>
            </a:r>
            <a:r>
              <a:rPr lang="en-US" altLang="es-ES" sz="2000" dirty="0"/>
              <a:t> = new </a:t>
            </a:r>
            <a:r>
              <a:rPr lang="en-US" altLang="es-ES" sz="2000" dirty="0" err="1"/>
              <a:t>MiServicio</a:t>
            </a:r>
            <a:r>
              <a:rPr lang="en-US" altLang="es-ES" sz="2000" dirty="0"/>
              <a:t>(</a:t>
            </a:r>
            <a:r>
              <a:rPr lang="en-US" altLang="es-ES" sz="2000" dirty="0" err="1"/>
              <a:t>wsdlLocation</a:t>
            </a:r>
            <a:r>
              <a:rPr lang="en-US" altLang="es-ES" sz="2000" dirty="0"/>
              <a:t>);</a:t>
            </a:r>
          </a:p>
          <a:p>
            <a:r>
              <a:rPr lang="en-US" altLang="es-ES" sz="2000" dirty="0"/>
              <a:t>		</a:t>
            </a:r>
          </a:p>
          <a:p>
            <a:r>
              <a:rPr lang="en-US" altLang="es-ES" sz="2000" dirty="0" err="1"/>
              <a:t>IServicioCalculadora</a:t>
            </a:r>
            <a:r>
              <a:rPr lang="en-US" altLang="es-ES" sz="2000" dirty="0"/>
              <a:t> </a:t>
            </a:r>
            <a:r>
              <a:rPr lang="en-US" altLang="es-ES" sz="2000" dirty="0" err="1"/>
              <a:t>miPuerto</a:t>
            </a:r>
            <a:r>
              <a:rPr lang="en-US" altLang="es-ES" sz="2000" dirty="0"/>
              <a:t> = </a:t>
            </a:r>
            <a:r>
              <a:rPr lang="en-US" altLang="es-ES" sz="2000" dirty="0" err="1"/>
              <a:t>servicio.getMiPuerto</a:t>
            </a:r>
            <a:r>
              <a:rPr lang="en-US" altLang="es-ES" sz="2000" dirty="0"/>
              <a:t>();</a:t>
            </a:r>
          </a:p>
          <a:p>
            <a:r>
              <a:rPr lang="en-US" altLang="es-ES" sz="2000" dirty="0"/>
              <a:t>		</a:t>
            </a:r>
          </a:p>
          <a:p>
            <a:r>
              <a:rPr lang="en-US" altLang="es-ES" sz="2000" dirty="0"/>
              <a:t>Persona </a:t>
            </a:r>
            <a:r>
              <a:rPr lang="en-US" altLang="es-ES" sz="2000" dirty="0" err="1"/>
              <a:t>persona</a:t>
            </a:r>
            <a:r>
              <a:rPr lang="en-US" altLang="es-ES" sz="2000" dirty="0"/>
              <a:t> = new Persona();</a:t>
            </a:r>
          </a:p>
          <a:p>
            <a:r>
              <a:rPr lang="en-US" altLang="es-ES" sz="2000" dirty="0" err="1"/>
              <a:t>persona.edad</a:t>
            </a:r>
            <a:r>
              <a:rPr lang="en-US" altLang="es-ES" sz="2000" dirty="0"/>
              <a:t> = 30;</a:t>
            </a:r>
          </a:p>
          <a:p>
            <a:r>
              <a:rPr lang="en-US" altLang="es-ES" sz="2000" dirty="0" err="1"/>
              <a:t>persona.setNombre</a:t>
            </a:r>
            <a:r>
              <a:rPr lang="en-US" altLang="es-ES" sz="2000" dirty="0"/>
              <a:t>("Juan");</a:t>
            </a:r>
          </a:p>
          <a:p>
            <a:endParaRPr lang="en-US" altLang="es-ES" sz="2000" dirty="0"/>
          </a:p>
          <a:p>
            <a:r>
              <a:rPr lang="en-US" altLang="es-ES" sz="2000" dirty="0" err="1"/>
              <a:t>Saludo</a:t>
            </a:r>
            <a:r>
              <a:rPr lang="en-US" altLang="es-ES" sz="2000" dirty="0"/>
              <a:t> </a:t>
            </a:r>
            <a:r>
              <a:rPr lang="en-US" altLang="es-ES" sz="2000" dirty="0" err="1"/>
              <a:t>saludo</a:t>
            </a:r>
            <a:r>
              <a:rPr lang="en-US" altLang="es-ES" sz="2000" dirty="0"/>
              <a:t> = </a:t>
            </a:r>
            <a:r>
              <a:rPr lang="en-US" altLang="es-ES" sz="2000" dirty="0" err="1"/>
              <a:t>miPuerto.saludar</a:t>
            </a:r>
            <a:r>
              <a:rPr lang="en-US" altLang="es-ES" sz="2000" dirty="0"/>
              <a:t>(persona);</a:t>
            </a:r>
          </a:p>
          <a:p>
            <a:r>
              <a:rPr lang="en-US" altLang="es-ES" sz="2000" dirty="0"/>
              <a:t>		</a:t>
            </a:r>
          </a:p>
          <a:p>
            <a:r>
              <a:rPr lang="en-US" altLang="es-ES" sz="2000" dirty="0" err="1"/>
              <a:t>System.out.println</a:t>
            </a:r>
            <a:r>
              <a:rPr lang="en-US" altLang="es-ES" sz="2000" dirty="0"/>
              <a:t>(</a:t>
            </a:r>
            <a:r>
              <a:rPr lang="en-US" altLang="es-ES" sz="2000" dirty="0" err="1"/>
              <a:t>saludo.prefijo</a:t>
            </a:r>
            <a:r>
              <a:rPr lang="en-US" altLang="es-ES" sz="2000" dirty="0"/>
              <a:t> + </a:t>
            </a:r>
            <a:r>
              <a:rPr lang="en-US" altLang="es-ES" sz="2000" dirty="0" err="1"/>
              <a:t>saludo.mensaje</a:t>
            </a:r>
            <a:r>
              <a:rPr lang="en-US" altLang="es-ES" sz="2000" dirty="0"/>
              <a:t> + </a:t>
            </a:r>
            <a:r>
              <a:rPr lang="en-US" altLang="es-ES" sz="2000" dirty="0" err="1"/>
              <a:t>saludo.sufijo</a:t>
            </a:r>
            <a:r>
              <a:rPr lang="en-US" altLang="es-ES" sz="2000" dirty="0"/>
              <a:t>);</a:t>
            </a:r>
          </a:p>
        </p:txBody>
      </p:sp>
    </p:spTree>
    <p:extLst>
      <p:ext uri="{BB962C8B-B14F-4D97-AF65-F5344CB8AC3E}">
        <p14:creationId xmlns:p14="http://schemas.microsoft.com/office/powerpoint/2010/main" val="3819681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2"/>
          <p:cNvSpPr>
            <a:spLocks noGrp="1" noChangeArrowheads="1"/>
          </p:cNvSpPr>
          <p:nvPr>
            <p:ph type="title"/>
          </p:nvPr>
        </p:nvSpPr>
        <p:spPr/>
        <p:txBody>
          <a:bodyPr/>
          <a:lstStyle/>
          <a:p>
            <a:r>
              <a:rPr lang="es-ES" altLang="es-ES" dirty="0"/>
              <a:t>JAX-WS: Cliente Local</a:t>
            </a:r>
          </a:p>
        </p:txBody>
      </p:sp>
      <p:sp>
        <p:nvSpPr>
          <p:cNvPr id="134149" name="Rectangle 3"/>
          <p:cNvSpPr>
            <a:spLocks noGrp="1" noChangeArrowheads="1"/>
          </p:cNvSpPr>
          <p:nvPr>
            <p:ph type="body" idx="1"/>
          </p:nvPr>
        </p:nvSpPr>
        <p:spPr/>
        <p:txBody>
          <a:bodyPr>
            <a:normAutofit/>
          </a:bodyPr>
          <a:lstStyle/>
          <a:p>
            <a:r>
              <a:rPr lang="es-ES" altLang="es-ES" dirty="0"/>
              <a:t>Se ha de crear un objeto URL sobre la </a:t>
            </a:r>
            <a:r>
              <a:rPr lang="es-ES" altLang="es-ES" dirty="0" err="1"/>
              <a:t>url</a:t>
            </a:r>
            <a:r>
              <a:rPr lang="es-ES" altLang="es-ES" dirty="0"/>
              <a:t> del WSDL</a:t>
            </a:r>
          </a:p>
          <a:p>
            <a:endParaRPr lang="es-ES" altLang="es-ES" dirty="0"/>
          </a:p>
          <a:p>
            <a:r>
              <a:rPr lang="es-ES" altLang="es-ES" dirty="0"/>
              <a:t>Se necesita un objeto </a:t>
            </a:r>
            <a:r>
              <a:rPr lang="es-ES" altLang="es-ES" b="1" dirty="0" err="1"/>
              <a:t>javax.xml.namespace.QName</a:t>
            </a:r>
            <a:r>
              <a:rPr lang="es-ES" altLang="es-ES" dirty="0"/>
              <a:t>, que indique el nombre del servicio y su </a:t>
            </a:r>
            <a:r>
              <a:rPr lang="es-ES" altLang="es-ES" b="1" dirty="0" err="1"/>
              <a:t>namespace</a:t>
            </a:r>
            <a:endParaRPr lang="es-ES" altLang="es-ES" b="1" dirty="0"/>
          </a:p>
          <a:p>
            <a:endParaRPr lang="es-ES" altLang="es-ES" b="1" dirty="0"/>
          </a:p>
          <a:p>
            <a:endParaRPr lang="es-ES" altLang="es-ES" b="1" dirty="0"/>
          </a:p>
          <a:p>
            <a:r>
              <a:rPr lang="es-ES" altLang="es-ES" dirty="0"/>
              <a:t>Con ambos objetos se obtiene un objeto de tipo </a:t>
            </a:r>
            <a:r>
              <a:rPr lang="es-ES" altLang="es-ES" b="1" dirty="0" err="1"/>
              <a:t>javax.xml.ws.Service</a:t>
            </a:r>
            <a:r>
              <a:rPr lang="es-ES" altLang="es-ES" dirty="0"/>
              <a:t>.</a:t>
            </a:r>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54</a:t>
            </a:fld>
            <a:endParaRPr lang="es-ES"/>
          </a:p>
        </p:txBody>
      </p:sp>
      <p:sp>
        <p:nvSpPr>
          <p:cNvPr id="5" name="4 CuadroTexto"/>
          <p:cNvSpPr txBox="1"/>
          <p:nvPr/>
        </p:nvSpPr>
        <p:spPr>
          <a:xfrm>
            <a:off x="611560" y="2636912"/>
            <a:ext cx="7272808" cy="400110"/>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a:t>URL </a:t>
            </a:r>
            <a:r>
              <a:rPr lang="en-US" altLang="es-ES" sz="2000" dirty="0" err="1"/>
              <a:t>url</a:t>
            </a:r>
            <a:r>
              <a:rPr lang="en-US" altLang="es-ES" sz="2000" dirty="0"/>
              <a:t> = new URL("http://&lt;</a:t>
            </a:r>
            <a:r>
              <a:rPr lang="en-US" altLang="es-ES" sz="2000" dirty="0" err="1"/>
              <a:t>url-servicio</a:t>
            </a:r>
            <a:r>
              <a:rPr lang="en-US" altLang="es-ES" sz="2000" dirty="0"/>
              <a:t>&gt;?</a:t>
            </a:r>
            <a:r>
              <a:rPr lang="en-US" altLang="es-ES" sz="2000" dirty="0" err="1"/>
              <a:t>wsdl</a:t>
            </a:r>
            <a:r>
              <a:rPr lang="en-US" altLang="es-ES" sz="2000" dirty="0"/>
              <a:t>");</a:t>
            </a:r>
          </a:p>
        </p:txBody>
      </p:sp>
      <p:sp>
        <p:nvSpPr>
          <p:cNvPr id="7" name="6 CuadroTexto"/>
          <p:cNvSpPr txBox="1"/>
          <p:nvPr/>
        </p:nvSpPr>
        <p:spPr>
          <a:xfrm>
            <a:off x="611560" y="4429561"/>
            <a:ext cx="7272808" cy="1015663"/>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err="1"/>
              <a:t>QName</a:t>
            </a:r>
            <a:r>
              <a:rPr lang="en-US" altLang="es-ES" sz="2000" dirty="0"/>
              <a:t> </a:t>
            </a:r>
            <a:r>
              <a:rPr lang="en-US" altLang="es-ES" sz="2000" dirty="0" err="1"/>
              <a:t>serviceName</a:t>
            </a:r>
            <a:r>
              <a:rPr lang="en-US" altLang="es-ES" sz="2000" dirty="0"/>
              <a:t> = new </a:t>
            </a:r>
            <a:r>
              <a:rPr lang="en-US" altLang="es-ES" sz="2000" dirty="0" err="1"/>
              <a:t>QName</a:t>
            </a:r>
            <a:r>
              <a:rPr lang="en-US" altLang="es-ES" sz="2000" dirty="0"/>
              <a:t>(</a:t>
            </a:r>
          </a:p>
          <a:p>
            <a:r>
              <a:rPr lang="en-US" altLang="es-ES" sz="2000" dirty="0"/>
              <a:t>	"http://calculadora.com/",</a:t>
            </a:r>
          </a:p>
          <a:p>
            <a:r>
              <a:rPr lang="en-US" altLang="es-ES" sz="2000" dirty="0"/>
              <a:t>	"</a:t>
            </a:r>
            <a:r>
              <a:rPr lang="en-US" altLang="es-ES" sz="2000" dirty="0" err="1"/>
              <a:t>ServicioCalculadoraService</a:t>
            </a:r>
            <a:r>
              <a:rPr lang="en-US" altLang="es-ES" sz="2000" dirty="0"/>
              <a:t>");</a:t>
            </a:r>
          </a:p>
        </p:txBody>
      </p:sp>
    </p:spTree>
    <p:extLst>
      <p:ext uri="{BB962C8B-B14F-4D97-AF65-F5344CB8AC3E}">
        <p14:creationId xmlns:p14="http://schemas.microsoft.com/office/powerpoint/2010/main" val="960805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2"/>
          <p:cNvSpPr>
            <a:spLocks noGrp="1" noChangeArrowheads="1"/>
          </p:cNvSpPr>
          <p:nvPr>
            <p:ph type="title"/>
          </p:nvPr>
        </p:nvSpPr>
        <p:spPr/>
        <p:txBody>
          <a:bodyPr/>
          <a:lstStyle/>
          <a:p>
            <a:r>
              <a:rPr lang="es-ES" altLang="es-ES" dirty="0"/>
              <a:t>JAX-WS: Cliente Local</a:t>
            </a:r>
          </a:p>
        </p:txBody>
      </p:sp>
      <p:sp>
        <p:nvSpPr>
          <p:cNvPr id="134149" name="Rectangle 3"/>
          <p:cNvSpPr>
            <a:spLocks noGrp="1" noChangeArrowheads="1"/>
          </p:cNvSpPr>
          <p:nvPr>
            <p:ph type="body" idx="1"/>
          </p:nvPr>
        </p:nvSpPr>
        <p:spPr/>
        <p:txBody>
          <a:bodyPr>
            <a:normAutofit/>
          </a:bodyPr>
          <a:lstStyle/>
          <a:p>
            <a:r>
              <a:rPr lang="es-ES" altLang="es-ES" dirty="0"/>
              <a:t>El siguiente paso es obtener la referencia al Port del Servicio, para ello se ha de definir otro objeto </a:t>
            </a:r>
            <a:r>
              <a:rPr lang="es-ES" altLang="es-ES" b="1" dirty="0" err="1"/>
              <a:t>javax.xml.namespace.QName</a:t>
            </a:r>
            <a:r>
              <a:rPr lang="es-ES" altLang="es-ES" dirty="0"/>
              <a:t>.</a:t>
            </a:r>
          </a:p>
          <a:p>
            <a:endParaRPr lang="es-ES" altLang="es-ES" dirty="0"/>
          </a:p>
          <a:p>
            <a:endParaRPr lang="es-ES" altLang="es-ES" dirty="0"/>
          </a:p>
          <a:p>
            <a:r>
              <a:rPr lang="es-ES" altLang="es-ES" dirty="0"/>
              <a:t>Y a través del objeto </a:t>
            </a:r>
            <a:r>
              <a:rPr lang="es-ES" altLang="es-ES" b="1" dirty="0" err="1"/>
              <a:t>Service</a:t>
            </a:r>
            <a:r>
              <a:rPr lang="es-ES" altLang="es-ES" dirty="0"/>
              <a:t>, obtener el Port</a:t>
            </a:r>
          </a:p>
          <a:p>
            <a:endParaRPr lang="es-ES" altLang="es-ES" dirty="0"/>
          </a:p>
          <a:p>
            <a:endParaRPr lang="es-ES" altLang="es-ES" dirty="0"/>
          </a:p>
          <a:p>
            <a:r>
              <a:rPr lang="es-ES" altLang="es-ES" dirty="0"/>
              <a:t>Del mismo tipo (interface) que el Web </a:t>
            </a:r>
            <a:r>
              <a:rPr lang="es-ES" altLang="es-ES" dirty="0" err="1"/>
              <a:t>Service</a:t>
            </a:r>
            <a:r>
              <a:rPr lang="es-ES" altLang="es-ES" dirty="0"/>
              <a:t>.</a:t>
            </a:r>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55</a:t>
            </a:fld>
            <a:endParaRPr lang="es-ES"/>
          </a:p>
        </p:txBody>
      </p:sp>
      <p:sp>
        <p:nvSpPr>
          <p:cNvPr id="5" name="4 CuadroTexto"/>
          <p:cNvSpPr txBox="1"/>
          <p:nvPr/>
        </p:nvSpPr>
        <p:spPr>
          <a:xfrm>
            <a:off x="611560" y="2989401"/>
            <a:ext cx="7272808" cy="1015663"/>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err="1"/>
              <a:t>QName</a:t>
            </a:r>
            <a:r>
              <a:rPr lang="en-US" altLang="es-ES" sz="2000" dirty="0"/>
              <a:t> </a:t>
            </a:r>
            <a:r>
              <a:rPr lang="en-US" altLang="es-ES" sz="2000" dirty="0" err="1"/>
              <a:t>portName</a:t>
            </a:r>
            <a:r>
              <a:rPr lang="en-US" altLang="es-ES" sz="2000" dirty="0"/>
              <a:t> = new </a:t>
            </a:r>
            <a:r>
              <a:rPr lang="en-US" altLang="es-ES" sz="2000" dirty="0" err="1"/>
              <a:t>QName</a:t>
            </a:r>
            <a:r>
              <a:rPr lang="en-US" altLang="es-ES" sz="2000" dirty="0"/>
              <a:t>(</a:t>
            </a:r>
          </a:p>
          <a:p>
            <a:r>
              <a:rPr lang="en-US" altLang="es-ES" sz="2000" dirty="0"/>
              <a:t>	"http://calculadora.com/",</a:t>
            </a:r>
          </a:p>
          <a:p>
            <a:r>
              <a:rPr lang="en-US" altLang="es-ES" sz="2000" dirty="0"/>
              <a:t>	"</a:t>
            </a:r>
            <a:r>
              <a:rPr lang="en-US" altLang="es-ES" sz="2000" dirty="0" err="1"/>
              <a:t>ServicioCalculadoraPort</a:t>
            </a:r>
            <a:r>
              <a:rPr lang="en-US" altLang="es-ES" sz="2000" dirty="0"/>
              <a:t>");</a:t>
            </a:r>
          </a:p>
        </p:txBody>
      </p:sp>
      <p:sp>
        <p:nvSpPr>
          <p:cNvPr id="8" name="7 CuadroTexto"/>
          <p:cNvSpPr txBox="1"/>
          <p:nvPr/>
        </p:nvSpPr>
        <p:spPr>
          <a:xfrm>
            <a:off x="611560" y="4532927"/>
            <a:ext cx="7272808" cy="1015663"/>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err="1"/>
              <a:t>IServicioCalculadora</a:t>
            </a:r>
            <a:r>
              <a:rPr lang="en-US" altLang="es-ES" sz="2000" dirty="0"/>
              <a:t> </a:t>
            </a:r>
            <a:r>
              <a:rPr lang="en-US" altLang="es-ES" sz="2000" dirty="0" err="1"/>
              <a:t>servicioCalculadora</a:t>
            </a:r>
            <a:r>
              <a:rPr lang="en-US" altLang="es-ES" sz="2000" dirty="0"/>
              <a:t> = 		</a:t>
            </a:r>
            <a:r>
              <a:rPr lang="en-US" altLang="es-ES" sz="2000" dirty="0" err="1"/>
              <a:t>service.getPort</a:t>
            </a:r>
            <a:r>
              <a:rPr lang="en-US" altLang="es-ES" sz="2000" dirty="0"/>
              <a:t>(</a:t>
            </a:r>
          </a:p>
          <a:p>
            <a:r>
              <a:rPr lang="en-US" altLang="es-ES" sz="2000" dirty="0"/>
              <a:t>		</a:t>
            </a:r>
            <a:r>
              <a:rPr lang="en-US" altLang="es-ES" sz="2000" dirty="0" err="1"/>
              <a:t>portName,IServicioCalculadora.class</a:t>
            </a:r>
            <a:r>
              <a:rPr lang="en-US" altLang="es-ES" sz="2000" dirty="0"/>
              <a:t>);</a:t>
            </a:r>
          </a:p>
        </p:txBody>
      </p:sp>
    </p:spTree>
    <p:extLst>
      <p:ext uri="{BB962C8B-B14F-4D97-AF65-F5344CB8AC3E}">
        <p14:creationId xmlns:p14="http://schemas.microsoft.com/office/powerpoint/2010/main" val="367477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2"/>
          <p:cNvSpPr>
            <a:spLocks noGrp="1" noChangeArrowheads="1"/>
          </p:cNvSpPr>
          <p:nvPr>
            <p:ph type="title"/>
          </p:nvPr>
        </p:nvSpPr>
        <p:spPr/>
        <p:txBody>
          <a:bodyPr/>
          <a:lstStyle/>
          <a:p>
            <a:r>
              <a:rPr lang="es-ES" altLang="es-ES"/>
              <a:t>Documentos WSDL</a:t>
            </a:r>
            <a:endParaRPr lang="es-ES" altLang="es-ES" dirty="0"/>
          </a:p>
        </p:txBody>
      </p:sp>
      <p:sp>
        <p:nvSpPr>
          <p:cNvPr id="114694" name="Rectangle 3"/>
          <p:cNvSpPr>
            <a:spLocks noGrp="1" noChangeArrowheads="1"/>
          </p:cNvSpPr>
          <p:nvPr>
            <p:ph type="body" idx="1"/>
          </p:nvPr>
        </p:nvSpPr>
        <p:spPr/>
        <p:txBody>
          <a:bodyPr/>
          <a:lstStyle/>
          <a:p>
            <a:r>
              <a:rPr lang="es-AR" altLang="es-ES" dirty="0"/>
              <a:t>Lenguaje de definición del Servicio Web</a:t>
            </a:r>
          </a:p>
          <a:p>
            <a:r>
              <a:rPr lang="es-ES" altLang="es-ES" dirty="0"/>
              <a:t>Describir interfaces de Servicios Web</a:t>
            </a:r>
          </a:p>
          <a:p>
            <a:r>
              <a:rPr lang="es-ES" altLang="es-ES" dirty="0"/>
              <a:t>Independiente de la implementación</a:t>
            </a:r>
          </a:p>
          <a:p>
            <a:r>
              <a:rPr lang="es-ES" altLang="es-ES" dirty="0"/>
              <a:t>Métodos disponibles, parámetros y retorno</a:t>
            </a:r>
          </a:p>
          <a:p>
            <a:r>
              <a:rPr lang="es-ES" altLang="es-ES" dirty="0"/>
              <a:t>Está escrito en XML.</a:t>
            </a:r>
          </a:p>
          <a:p>
            <a:r>
              <a:rPr lang="es-ES" altLang="es-ES" dirty="0"/>
              <a:t>Es un estándar del W3C.</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6</a:t>
            </a:fld>
            <a:endParaRPr lang="es-ES"/>
          </a:p>
        </p:txBody>
      </p:sp>
    </p:spTree>
    <p:extLst>
      <p:ext uri="{BB962C8B-B14F-4D97-AF65-F5344CB8AC3E}">
        <p14:creationId xmlns:p14="http://schemas.microsoft.com/office/powerpoint/2010/main" val="1761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2"/>
          <p:cNvSpPr>
            <a:spLocks noGrp="1" noChangeArrowheads="1"/>
          </p:cNvSpPr>
          <p:nvPr>
            <p:ph type="title"/>
          </p:nvPr>
        </p:nvSpPr>
        <p:spPr/>
        <p:txBody>
          <a:bodyPr/>
          <a:lstStyle/>
          <a:p>
            <a:r>
              <a:rPr lang="es-ES" altLang="es-ES"/>
              <a:t>Documentos WSDL</a:t>
            </a:r>
            <a:endParaRPr lang="es-ES" altLang="es-ES" dirty="0"/>
          </a:p>
        </p:txBody>
      </p:sp>
      <p:sp>
        <p:nvSpPr>
          <p:cNvPr id="115718" name="Rectangle 3"/>
          <p:cNvSpPr>
            <a:spLocks noGrp="1" noChangeArrowheads="1"/>
          </p:cNvSpPr>
          <p:nvPr>
            <p:ph type="body" idx="1"/>
          </p:nvPr>
        </p:nvSpPr>
        <p:spPr/>
        <p:txBody>
          <a:bodyPr/>
          <a:lstStyle/>
          <a:p>
            <a:r>
              <a:rPr lang="es-AR" altLang="es-ES" dirty="0"/>
              <a:t>Define una o varias operaciones</a:t>
            </a:r>
          </a:p>
          <a:p>
            <a:pPr lvl="1"/>
            <a:r>
              <a:rPr lang="es-AR" altLang="es-ES" dirty="0"/>
              <a:t>Incluyendo los mensajes que reciben</a:t>
            </a:r>
          </a:p>
          <a:p>
            <a:pPr lvl="1"/>
            <a:r>
              <a:rPr lang="es-AR" altLang="es-ES" dirty="0"/>
              <a:t>Y los mensajes que devuelven</a:t>
            </a:r>
          </a:p>
          <a:p>
            <a:r>
              <a:rPr lang="es-ES_tradnl" altLang="es-ES" dirty="0"/>
              <a:t>Descritas de forma abstracta</a:t>
            </a:r>
          </a:p>
          <a:p>
            <a:r>
              <a:rPr lang="es-ES_tradnl" altLang="es-ES" dirty="0"/>
              <a:t>Concretadas en el </a:t>
            </a:r>
            <a:r>
              <a:rPr lang="es-ES_tradnl" altLang="es-ES" dirty="0" err="1"/>
              <a:t>endpoint</a:t>
            </a:r>
            <a:endParaRPr lang="es-ES_tradnl" altLang="es-ES" dirty="0"/>
          </a:p>
          <a:p>
            <a:pPr lvl="1"/>
            <a:r>
              <a:rPr lang="es-ES_tradnl" altLang="es-ES" dirty="0"/>
              <a:t>Protocolo</a:t>
            </a:r>
          </a:p>
          <a:p>
            <a:pPr lvl="1"/>
            <a:r>
              <a:rPr lang="es-ES_tradnl" altLang="es-ES" dirty="0"/>
              <a:t>Formato de mensaje</a:t>
            </a:r>
          </a:p>
          <a:p>
            <a:pPr lvl="1"/>
            <a:r>
              <a:rPr lang="es-ES_tradnl" altLang="es-ES" dirty="0"/>
              <a:t>Dirección de Red</a:t>
            </a:r>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7</a:t>
            </a:fld>
            <a:endParaRPr lang="es-ES"/>
          </a:p>
        </p:txBody>
      </p:sp>
    </p:spTree>
    <p:extLst>
      <p:ext uri="{BB962C8B-B14F-4D97-AF65-F5344CB8AC3E}">
        <p14:creationId xmlns:p14="http://schemas.microsoft.com/office/powerpoint/2010/main" val="362736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types</a:t>
            </a:r>
            <a:endParaRPr lang="es-ES_tradnl" altLang="es-ES" b="1" dirty="0"/>
          </a:p>
          <a:p>
            <a:r>
              <a:rPr lang="es-ES_tradnl" altLang="es-ES" b="1" dirty="0" err="1"/>
              <a:t>message</a:t>
            </a:r>
            <a:endParaRPr lang="es-ES_tradnl" altLang="es-ES" b="1" dirty="0"/>
          </a:p>
          <a:p>
            <a:r>
              <a:rPr lang="es-ES_tradnl" altLang="es-ES" b="1" dirty="0" err="1"/>
              <a:t>part</a:t>
            </a:r>
            <a:endParaRPr lang="es-ES_tradnl" altLang="es-ES" b="1" dirty="0"/>
          </a:p>
          <a:p>
            <a:r>
              <a:rPr lang="es-ES_tradnl" altLang="es-ES" b="1" dirty="0" err="1"/>
              <a:t>portType</a:t>
            </a:r>
            <a:endParaRPr lang="es-ES_tradnl" altLang="es-ES" b="1" dirty="0"/>
          </a:p>
          <a:p>
            <a:r>
              <a:rPr lang="es-ES_tradnl" altLang="es-ES" b="1" dirty="0" err="1"/>
              <a:t>operation</a:t>
            </a:r>
            <a:endParaRPr lang="es-ES_tradnl" altLang="es-ES" b="1" dirty="0"/>
          </a:p>
          <a:p>
            <a:r>
              <a:rPr lang="es-ES_tradnl" altLang="es-ES" b="1" dirty="0" err="1"/>
              <a:t>binding</a:t>
            </a:r>
            <a:endParaRPr lang="es-ES_tradnl" altLang="es-ES" b="1" dirty="0"/>
          </a:p>
          <a:p>
            <a:r>
              <a:rPr lang="es-ES_tradnl" altLang="es-ES" b="1" dirty="0" err="1"/>
              <a:t>service</a:t>
            </a:r>
            <a:endParaRPr lang="es-ES_tradnl" altLang="es-ES" b="1" dirty="0"/>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8</a:t>
            </a:fld>
            <a:endParaRPr lang="es-ES"/>
          </a:p>
        </p:txBody>
      </p:sp>
    </p:spTree>
    <p:extLst>
      <p:ext uri="{BB962C8B-B14F-4D97-AF65-F5344CB8AC3E}">
        <p14:creationId xmlns:p14="http://schemas.microsoft.com/office/powerpoint/2010/main" val="49792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types</a:t>
            </a:r>
            <a:r>
              <a:rPr lang="es-ES_tradnl" altLang="es-ES" dirty="0"/>
              <a:t>: Declaraciones de tipos de datos empleados en el WSDL, a veces se han de importar ya que se pueden definir en un XSD a parte.</a:t>
            </a:r>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9</a:t>
            </a:fld>
            <a:endParaRPr lang="es-ES"/>
          </a:p>
        </p:txBody>
      </p:sp>
      <p:sp>
        <p:nvSpPr>
          <p:cNvPr id="5" name="4 CuadroTexto"/>
          <p:cNvSpPr txBox="1"/>
          <p:nvPr/>
        </p:nvSpPr>
        <p:spPr>
          <a:xfrm>
            <a:off x="815662" y="3429000"/>
            <a:ext cx="7488832" cy="2677656"/>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&lt;types&gt;</a:t>
            </a:r>
          </a:p>
          <a:p>
            <a:pPr marL="0" lvl="1"/>
            <a:r>
              <a:rPr lang="en-US" sz="2400" dirty="0"/>
              <a:t>	&lt;</a:t>
            </a:r>
            <a:r>
              <a:rPr lang="en-US" sz="2400" dirty="0" err="1"/>
              <a:t>xsd:schema</a:t>
            </a:r>
            <a:r>
              <a:rPr lang="en-US" sz="2400" dirty="0"/>
              <a:t>&gt;</a:t>
            </a:r>
          </a:p>
          <a:p>
            <a:pPr marL="0" lvl="1"/>
            <a:r>
              <a:rPr lang="en-US" sz="2400" dirty="0"/>
              <a:t>		&lt;</a:t>
            </a:r>
            <a:r>
              <a:rPr lang="en-US" sz="2400" dirty="0" err="1"/>
              <a:t>xsd:import</a:t>
            </a:r>
            <a:r>
              <a:rPr lang="en-US" sz="2400" dirty="0"/>
              <a:t> 						namespace="http://calculadora.com/" 		</a:t>
            </a:r>
            <a:r>
              <a:rPr lang="en-US" sz="2400" dirty="0" err="1"/>
              <a:t>schemaLocation</a:t>
            </a:r>
            <a:r>
              <a:rPr lang="en-US" sz="2400" dirty="0"/>
              <a:t>="http://ejemplo/cal.xsd"/&gt;</a:t>
            </a:r>
          </a:p>
          <a:p>
            <a:pPr marL="0" lvl="1"/>
            <a:r>
              <a:rPr lang="en-US" sz="2400" dirty="0"/>
              <a:t>	&lt;/</a:t>
            </a:r>
            <a:r>
              <a:rPr lang="en-US" sz="2400" dirty="0" err="1"/>
              <a:t>xsd:schema</a:t>
            </a:r>
            <a:r>
              <a:rPr lang="en-US" sz="2400" dirty="0"/>
              <a:t>&gt;</a:t>
            </a:r>
          </a:p>
          <a:p>
            <a:pPr marL="0" lvl="1"/>
            <a:r>
              <a:rPr lang="en-US" sz="2400" dirty="0"/>
              <a:t>&lt;/types&gt;</a:t>
            </a:r>
          </a:p>
        </p:txBody>
      </p:sp>
    </p:spTree>
    <p:extLst>
      <p:ext uri="{BB962C8B-B14F-4D97-AF65-F5344CB8AC3E}">
        <p14:creationId xmlns:p14="http://schemas.microsoft.com/office/powerpoint/2010/main" val="2466643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Pronoide">
      <a:dk1>
        <a:sysClr val="windowText" lastClr="000000"/>
      </a:dk1>
      <a:lt1>
        <a:sysClr val="window" lastClr="FFFFFF"/>
      </a:lt1>
      <a:dk2>
        <a:srgbClr val="212745"/>
      </a:dk2>
      <a:lt2>
        <a:srgbClr val="B4DCFA"/>
      </a:lt2>
      <a:accent1>
        <a:srgbClr val="E04000"/>
      </a:accent1>
      <a:accent2>
        <a:srgbClr val="325578"/>
      </a:accent2>
      <a:accent3>
        <a:srgbClr val="E04000"/>
      </a:accent3>
      <a:accent4>
        <a:srgbClr val="325578"/>
      </a:accent4>
      <a:accent5>
        <a:srgbClr val="E04000"/>
      </a:accent5>
      <a:accent6>
        <a:srgbClr val="325578"/>
      </a:accent6>
      <a:hlink>
        <a:srgbClr val="56C7AA"/>
      </a:hlink>
      <a:folHlink>
        <a:srgbClr val="32557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6361</TotalTime>
  <Words>3623</Words>
  <Application>Microsoft Office PowerPoint</Application>
  <PresentationFormat>Presentación en pantalla (4:3)</PresentationFormat>
  <Paragraphs>491</Paragraphs>
  <Slides>55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55</vt:i4>
      </vt:variant>
    </vt:vector>
  </HeadingPairs>
  <TitlesOfParts>
    <vt:vector size="59" baseType="lpstr">
      <vt:lpstr>Arial</vt:lpstr>
      <vt:lpstr>Calibri</vt:lpstr>
      <vt:lpstr>Cambria</vt:lpstr>
      <vt:lpstr>Adyacencia</vt:lpstr>
      <vt:lpstr>Servicios Web SOAP</vt:lpstr>
      <vt:lpstr>Introducción a JAX</vt:lpstr>
      <vt:lpstr>Introducción a los Servicios Web</vt:lpstr>
      <vt:lpstr>Introducción a los Servicios Web</vt:lpstr>
      <vt:lpstr>Servicios Web SOAP</vt:lpstr>
      <vt:lpstr>Documentos WSDL</vt:lpstr>
      <vt:lpstr>Documentos WSDL</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El protocolo SOAP</vt:lpstr>
      <vt:lpstr>El protocolo SOAP</vt:lpstr>
      <vt:lpstr>El protocolo SOAP</vt:lpstr>
      <vt:lpstr>El protocolo SOAP</vt:lpstr>
      <vt:lpstr>El protocolo SOAP</vt:lpstr>
      <vt:lpstr>El protocolo SOAP</vt:lpstr>
      <vt:lpstr>El protocolo SOAP Respuesta</vt:lpstr>
      <vt:lpstr>El protocolo SOAP Respuesta</vt:lpstr>
      <vt:lpstr>Consumo de WS desde Java</vt:lpstr>
      <vt:lpstr>Consumo de WS desde Java</vt:lpstr>
      <vt:lpstr>Consumo de WS desde Java</vt:lpstr>
      <vt:lpstr>Consumo de WS desde Java</vt:lpstr>
      <vt:lpstr>Consumo de WS desde Java</vt:lpstr>
      <vt:lpstr>JAX-WS</vt:lpstr>
      <vt:lpstr>JAX-WS</vt:lpstr>
      <vt:lpstr>JAX-WS</vt:lpstr>
      <vt:lpstr>JAX-WS</vt:lpstr>
      <vt:lpstr>JAX-WS</vt:lpstr>
      <vt:lpstr>JAX-WS: Mapeo</vt:lpstr>
      <vt:lpstr>JAX-WS: Mapeo</vt:lpstr>
      <vt:lpstr>JAX-WS: Mapeo</vt:lpstr>
      <vt:lpstr>JAX-WS: Mapeo</vt:lpstr>
      <vt:lpstr>JAX-WS: Mapeo</vt:lpstr>
      <vt:lpstr>JAX-WS: Mapeo</vt:lpstr>
      <vt:lpstr>JAX-WS: Mapeo</vt:lpstr>
      <vt:lpstr>JAX-WS: Mapeo</vt:lpstr>
      <vt:lpstr>JAX-WS: Mapeo</vt:lpstr>
      <vt:lpstr>JAX-WS</vt:lpstr>
      <vt:lpstr>JAX-WS: EJB</vt:lpstr>
      <vt:lpstr>JAX-WS</vt:lpstr>
      <vt:lpstr>JAX-WS: wsimport (Java 8)</vt:lpstr>
      <vt:lpstr>JAX-WS: wsimport (Java 8)</vt:lpstr>
      <vt:lpstr>JAX-WS: wsimport (Java 8)</vt:lpstr>
      <vt:lpstr>JAX-WS: Cliente Local</vt:lpstr>
      <vt:lpstr>JAX-WS: Cliente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 6</dc:title>
  <dc:creator>Victor</dc:creator>
  <cp:lastModifiedBy>Felix de Pablo</cp:lastModifiedBy>
  <cp:revision>121</cp:revision>
  <cp:lastPrinted>2015-07-07T10:09:08Z</cp:lastPrinted>
  <dcterms:created xsi:type="dcterms:W3CDTF">2015-02-16T16:41:01Z</dcterms:created>
  <dcterms:modified xsi:type="dcterms:W3CDTF">2022-11-10T18:40:02Z</dcterms:modified>
</cp:coreProperties>
</file>