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60" r:id="rId6"/>
    <p:sldId id="261" r:id="rId7"/>
    <p:sldId id="277" r:id="rId8"/>
    <p:sldId id="267" r:id="rId9"/>
    <p:sldId id="284" r:id="rId10"/>
    <p:sldId id="268" r:id="rId11"/>
    <p:sldId id="285" r:id="rId12"/>
    <p:sldId id="286" r:id="rId13"/>
    <p:sldId id="269" r:id="rId14"/>
    <p:sldId id="270" r:id="rId15"/>
    <p:sldId id="278" r:id="rId16"/>
    <p:sldId id="279" r:id="rId17"/>
    <p:sldId id="280" r:id="rId18"/>
    <p:sldId id="281" r:id="rId19"/>
    <p:sldId id="282" r:id="rId20"/>
    <p:sldId id="283" r:id="rId21"/>
    <p:sldId id="271" r:id="rId22"/>
    <p:sldId id="287" r:id="rId23"/>
    <p:sldId id="288" r:id="rId24"/>
    <p:sldId id="289" r:id="rId25"/>
    <p:sldId id="290" r:id="rId26"/>
    <p:sldId id="291" r:id="rId27"/>
    <p:sldId id="292" r:id="rId28"/>
    <p:sldId id="273" r:id="rId29"/>
    <p:sldId id="274" r:id="rId30"/>
    <p:sldId id="272" r:id="rId31"/>
    <p:sldId id="275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0740C3F3-BF69-44DE-80C6-947F5825F771}"/>
    <pc:docChg chg="undo custSel modSld sldOrd">
      <pc:chgData name="Felix de Pablo" userId="bda0dc9bc6dc57bb" providerId="LiveId" clId="{0740C3F3-BF69-44DE-80C6-947F5825F771}" dt="2022-10-18T16:16:59.386" v="219"/>
      <pc:docMkLst>
        <pc:docMk/>
      </pc:docMkLst>
      <pc:sldChg chg="modSp mod">
        <pc:chgData name="Felix de Pablo" userId="bda0dc9bc6dc57bb" providerId="LiveId" clId="{0740C3F3-BF69-44DE-80C6-947F5825F771}" dt="2022-10-17T16:10:31.408" v="37" actId="20577"/>
        <pc:sldMkLst>
          <pc:docMk/>
          <pc:sldMk cId="0" sldId="258"/>
        </pc:sldMkLst>
        <pc:spChg chg="mod">
          <ac:chgData name="Felix de Pablo" userId="bda0dc9bc6dc57bb" providerId="LiveId" clId="{0740C3F3-BF69-44DE-80C6-947F5825F771}" dt="2022-10-17T16:10:31.408" v="37" actId="20577"/>
          <ac:spMkLst>
            <pc:docMk/>
            <pc:sldMk cId="0" sldId="258"/>
            <ac:spMk id="27650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7T16:45:26.738" v="41" actId="20577"/>
        <pc:sldMkLst>
          <pc:docMk/>
          <pc:sldMk cId="0" sldId="260"/>
        </pc:sldMkLst>
        <pc:spChg chg="mod">
          <ac:chgData name="Felix de Pablo" userId="bda0dc9bc6dc57bb" providerId="LiveId" clId="{0740C3F3-BF69-44DE-80C6-947F5825F771}" dt="2022-10-17T16:45:26.738" v="41" actId="20577"/>
          <ac:spMkLst>
            <pc:docMk/>
            <pc:sldMk cId="0" sldId="260"/>
            <ac:spMk id="28674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10:25.944" v="46" actId="20577"/>
        <pc:sldMkLst>
          <pc:docMk/>
          <pc:sldMk cId="0" sldId="268"/>
        </pc:sldMkLst>
        <pc:spChg chg="mod">
          <ac:chgData name="Felix de Pablo" userId="bda0dc9bc6dc57bb" providerId="LiveId" clId="{0740C3F3-BF69-44DE-80C6-947F5825F771}" dt="2022-10-18T15:10:25.944" v="46" actId="20577"/>
          <ac:spMkLst>
            <pc:docMk/>
            <pc:sldMk cId="0" sldId="268"/>
            <ac:spMk id="33794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12:11.346" v="63" actId="20577"/>
        <pc:sldMkLst>
          <pc:docMk/>
          <pc:sldMk cId="0" sldId="270"/>
        </pc:sldMkLst>
        <pc:spChg chg="mod">
          <ac:chgData name="Felix de Pablo" userId="bda0dc9bc6dc57bb" providerId="LiveId" clId="{0740C3F3-BF69-44DE-80C6-947F5825F771}" dt="2022-10-18T15:12:11.346" v="63" actId="20577"/>
          <ac:spMkLst>
            <pc:docMk/>
            <pc:sldMk cId="0" sldId="270"/>
            <ac:spMk id="37890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15:47.781" v="65" actId="6549"/>
        <pc:sldMkLst>
          <pc:docMk/>
          <pc:sldMk cId="0" sldId="271"/>
        </pc:sldMkLst>
        <pc:spChg chg="mod">
          <ac:chgData name="Felix de Pablo" userId="bda0dc9bc6dc57bb" providerId="LiveId" clId="{0740C3F3-BF69-44DE-80C6-947F5825F771}" dt="2022-10-18T15:15:47.781" v="65" actId="6549"/>
          <ac:spMkLst>
            <pc:docMk/>
            <pc:sldMk cId="0" sldId="271"/>
            <ac:spMk id="45058" creationId="{00000000-0000-0000-0000-000000000000}"/>
          </ac:spMkLst>
        </pc:spChg>
      </pc:sldChg>
      <pc:sldChg chg="ord">
        <pc:chgData name="Felix de Pablo" userId="bda0dc9bc6dc57bb" providerId="LiveId" clId="{0740C3F3-BF69-44DE-80C6-947F5825F771}" dt="2022-10-18T16:16:59.386" v="219"/>
        <pc:sldMkLst>
          <pc:docMk/>
          <pc:sldMk cId="0" sldId="272"/>
        </pc:sldMkLst>
      </pc:sldChg>
      <pc:sldChg chg="modSp mod">
        <pc:chgData name="Felix de Pablo" userId="bda0dc9bc6dc57bb" providerId="LiveId" clId="{0740C3F3-BF69-44DE-80C6-947F5825F771}" dt="2022-10-17T16:59:26.103" v="45" actId="20577"/>
        <pc:sldMkLst>
          <pc:docMk/>
          <pc:sldMk cId="0" sldId="277"/>
        </pc:sldMkLst>
        <pc:spChg chg="mod">
          <ac:chgData name="Felix de Pablo" userId="bda0dc9bc6dc57bb" providerId="LiveId" clId="{0740C3F3-BF69-44DE-80C6-947F5825F771}" dt="2022-10-17T16:59:26.103" v="45" actId="20577"/>
          <ac:spMkLst>
            <pc:docMk/>
            <pc:sldMk cId="0" sldId="277"/>
            <ac:spMk id="30722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19:57.492" v="66" actId="113"/>
        <pc:sldMkLst>
          <pc:docMk/>
          <pc:sldMk cId="0" sldId="287"/>
        </pc:sldMkLst>
        <pc:spChg chg="mod">
          <ac:chgData name="Felix de Pablo" userId="bda0dc9bc6dc57bb" providerId="LiveId" clId="{0740C3F3-BF69-44DE-80C6-947F5825F771}" dt="2022-10-18T15:19:57.492" v="66" actId="113"/>
          <ac:spMkLst>
            <pc:docMk/>
            <pc:sldMk cId="0" sldId="287"/>
            <ac:spMk id="46082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22:19.394" v="217" actId="20577"/>
        <pc:sldMkLst>
          <pc:docMk/>
          <pc:sldMk cId="0" sldId="288"/>
        </pc:sldMkLst>
        <pc:spChg chg="mod">
          <ac:chgData name="Felix de Pablo" userId="bda0dc9bc6dc57bb" providerId="LiveId" clId="{0740C3F3-BF69-44DE-80C6-947F5825F771}" dt="2022-10-18T15:22:19.394" v="217" actId="20577"/>
          <ac:spMkLst>
            <pc:docMk/>
            <pc:sldMk cId="0" sldId="288"/>
            <ac:spMk id="4710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A633E-6F2E-4BF1-A797-C7BA33B8E7CA}" type="datetimeFigureOut">
              <a:rPr lang="es-ES"/>
              <a:pPr>
                <a:defRPr/>
              </a:pPr>
              <a:t>28/10/2022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6B2C-6BFA-426C-9A8A-574BB70EE8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E0291-EDDD-4DB6-A9A1-D0F53BE88073}" type="datetimeFigureOut">
              <a:rPr lang="es-ES"/>
              <a:pPr>
                <a:defRPr/>
              </a:pPr>
              <a:t>28/10/2022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352FE-A466-4120-8328-970AE4987FD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08952-7C1C-4D62-AFE0-08930878CBEB}" type="datetimeFigureOut">
              <a:rPr lang="es-ES"/>
              <a:pPr>
                <a:defRPr/>
              </a:pPr>
              <a:t>28/10/2022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1A89B-B1CB-43AB-B10C-BCB600E3B8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65481D2C-9EEF-427C-80F3-8E3E0F7B6EF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41616F9-D87E-41FE-9B86-02243E04A0A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530E1A11-CA2D-4EE6-A192-7377C7D567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54625EA-E45A-4120-97B1-E06CF5C459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F51C366-9DCF-4678-B86B-3E314DF414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40DC3B0-D9DA-4501-907A-ED111451915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C79E982D-78F9-452C-A69B-569E95CDE2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FA94E764-8658-48DA-8813-2B04BEC42F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ADE3-ED28-490D-915C-4B9F4F02803F}" type="datetimeFigureOut">
              <a:rPr lang="es-ES"/>
              <a:pPr>
                <a:defRPr/>
              </a:pPr>
              <a:t>28/10/2022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CF427-A92B-4820-A909-093D4E258C8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71352DA-ACEB-4189-8E00-86E61279BDB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AA1372B-8091-4CB6-AD94-0BCA488319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4A12248-994E-423C-A5A7-D4319B0B93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4884D-970E-4031-AAF7-32B54FE671D9}" type="datetimeFigureOut">
              <a:rPr lang="es-ES"/>
              <a:pPr>
                <a:defRPr/>
              </a:pPr>
              <a:t>28/10/2022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F25B7-BBD2-4EDC-A4E5-8B64ABB9D2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17CE4-63E1-47A7-A725-0EA39A2159AA}" type="datetimeFigureOut">
              <a:rPr lang="es-ES"/>
              <a:pPr>
                <a:defRPr/>
              </a:pPr>
              <a:t>28/10/2022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14D05-4C1E-44C5-A444-5B97CB74D2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64157-FC19-43CA-9F7C-AE1C4C7A51F8}" type="datetimeFigureOut">
              <a:rPr lang="es-ES"/>
              <a:pPr>
                <a:defRPr/>
              </a:pPr>
              <a:t>28/10/2022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31F50-6BE2-4A1C-A5C3-BADF3531CE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D2953-B9D9-40DC-AB3F-60387BE69ABC}" type="datetimeFigureOut">
              <a:rPr lang="es-ES"/>
              <a:pPr>
                <a:defRPr/>
              </a:pPr>
              <a:t>28/10/2022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7C55-FDD6-43EC-B2FB-F53175B0BE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10DC6-1705-46A9-8FAA-91A8ACFA6534}" type="datetimeFigureOut">
              <a:rPr lang="es-ES"/>
              <a:pPr>
                <a:defRPr/>
              </a:pPr>
              <a:t>28/10/2022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58669-A032-4878-8B2C-52F80DFEE4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001F1-D1F1-48D4-B9D1-9943DD338B90}" type="datetimeFigureOut">
              <a:rPr lang="es-ES"/>
              <a:pPr>
                <a:defRPr/>
              </a:pPr>
              <a:t>28/10/2022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8E7E6-977B-4719-8A14-BEE1AF03E4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8EF2D-3E92-4DD2-B4FA-585E9C1B2C0D}" type="datetimeFigureOut">
              <a:rPr lang="es-ES"/>
              <a:pPr>
                <a:defRPr/>
              </a:pPr>
              <a:t>28/10/2022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F2D0F-AB86-487E-9A5F-0D91C2DC408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433D4D-6E04-4977-9050-9A5F606E06CD}" type="datetimeFigureOut">
              <a:rPr lang="es-ES"/>
              <a:pPr>
                <a:defRPr/>
              </a:pPr>
              <a:t>28/10/2022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D9E7BD-4DCE-45E3-BA46-638AEC96A0F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F5D6C5-E036-40D9-9857-FEE3F5B260BE}" type="datetimeFigureOut">
              <a:rPr lang="es-ES"/>
              <a:pPr>
                <a:defRPr/>
              </a:pPr>
              <a:t>28/10/2022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43BE97-EC33-47D6-981C-719FA51F26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700" dirty="0"/>
              <a:t>Vistas</a:t>
            </a:r>
            <a:endParaRPr lang="es-ES" sz="6200" dirty="0"/>
          </a:p>
        </p:txBody>
      </p:sp>
      <p:sp>
        <p:nvSpPr>
          <p:cNvPr id="25602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FA1DB2-298D-4E9C-A7DF-3227B753458A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4818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h:graphicImage</a:t>
            </a:r>
            <a:r>
              <a:rPr lang="es-ES" sz="2300" b="1" dirty="0"/>
              <a:t>/&gt;</a:t>
            </a:r>
            <a:r>
              <a:rPr lang="es-ES" sz="2300" dirty="0"/>
              <a:t>:Simple imagen. Hay que tener en cuenta que los recursos se van a buscar por defecto a una carpeta llamada </a:t>
            </a:r>
            <a:r>
              <a:rPr lang="es-ES" sz="2300" b="1" dirty="0" err="1"/>
              <a:t>resources</a:t>
            </a:r>
            <a:r>
              <a:rPr lang="es-ES" sz="2300" b="1" dirty="0"/>
              <a:t> </a:t>
            </a:r>
            <a:r>
              <a:rPr lang="es-ES" sz="2300" dirty="0"/>
              <a:t>dentro de</a:t>
            </a:r>
            <a:r>
              <a:rPr lang="es-ES" sz="2300" b="1" dirty="0"/>
              <a:t> </a:t>
            </a:r>
            <a:r>
              <a:rPr lang="es-ES" sz="2300" b="1" dirty="0" err="1"/>
              <a:t>webapp</a:t>
            </a:r>
            <a:r>
              <a:rPr lang="es-ES" sz="2300" dirty="0"/>
              <a:t>.</a:t>
            </a:r>
            <a:endParaRPr lang="es-ES" sz="2300" b="1" dirty="0"/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Ejemplo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n-US" sz="2100" dirty="0"/>
              <a:t>&lt;</a:t>
            </a:r>
            <a:r>
              <a:rPr lang="en-US" sz="2100" dirty="0" err="1"/>
              <a:t>h:graphicImage</a:t>
            </a:r>
            <a:r>
              <a:rPr lang="en-US" sz="2100" dirty="0"/>
              <a:t> library="images" name="sofa.png" /&gt;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n-US" sz="2100" dirty="0" err="1"/>
              <a:t>En</a:t>
            </a:r>
            <a:r>
              <a:rPr lang="en-US" sz="2100" dirty="0"/>
              <a:t> </a:t>
            </a:r>
            <a:r>
              <a:rPr lang="en-US" sz="2100" dirty="0" err="1"/>
              <a:t>este</a:t>
            </a:r>
            <a:r>
              <a:rPr lang="en-US" sz="2100" dirty="0"/>
              <a:t> </a:t>
            </a:r>
            <a:r>
              <a:rPr lang="en-US" sz="2100" dirty="0" err="1"/>
              <a:t>caso</a:t>
            </a:r>
            <a:r>
              <a:rPr lang="en-US" sz="2100" dirty="0"/>
              <a:t> </a:t>
            </a:r>
            <a:r>
              <a:rPr lang="en-US" sz="2100" dirty="0" err="1"/>
              <a:t>iremos</a:t>
            </a:r>
            <a:r>
              <a:rPr lang="en-US" sz="2100" dirty="0"/>
              <a:t> a </a:t>
            </a:r>
            <a:r>
              <a:rPr lang="en-US" sz="2100" dirty="0" err="1"/>
              <a:t>buscar</a:t>
            </a:r>
            <a:r>
              <a:rPr lang="en-US" sz="2100" dirty="0"/>
              <a:t> la imagen a “</a:t>
            </a:r>
            <a:r>
              <a:rPr lang="en-US" sz="2100" b="1" dirty="0"/>
              <a:t>resources/images/sofa.png</a:t>
            </a:r>
            <a:r>
              <a:rPr lang="en-US" sz="2100" dirty="0"/>
              <a:t>”</a:t>
            </a:r>
            <a:endParaRPr lang="es-ES" sz="2100" dirty="0"/>
          </a:p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h:outputStylesheet</a:t>
            </a:r>
            <a:r>
              <a:rPr lang="es-ES" sz="2300" b="1" dirty="0"/>
              <a:t>/&gt;: </a:t>
            </a:r>
            <a:r>
              <a:rPr lang="es-ES" sz="2300" dirty="0"/>
              <a:t>Cargar una librería </a:t>
            </a:r>
            <a:r>
              <a:rPr lang="es-ES" sz="2300" dirty="0" err="1"/>
              <a:t>css</a:t>
            </a:r>
            <a:r>
              <a:rPr lang="es-ES" sz="2300" dirty="0"/>
              <a:t>.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Ejemplo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n-US" sz="2100" dirty="0"/>
              <a:t>&lt;</a:t>
            </a:r>
            <a:r>
              <a:rPr lang="en-US" sz="2100" dirty="0" err="1"/>
              <a:t>h:outputStylesheet</a:t>
            </a:r>
            <a:r>
              <a:rPr lang="en-US" sz="2100" dirty="0"/>
              <a:t> library="</a:t>
            </a:r>
            <a:r>
              <a:rPr lang="en-US" sz="2100" dirty="0" err="1"/>
              <a:t>css</a:t>
            </a:r>
            <a:r>
              <a:rPr lang="en-US" sz="2100" dirty="0"/>
              <a:t>" name="style.css" /&gt;</a:t>
            </a:r>
            <a:endParaRPr lang="es-ES" sz="2100" dirty="0"/>
          </a:p>
          <a:p>
            <a:pPr eaLnBrk="1" hangingPunct="1"/>
            <a:endParaRPr lang="es-ES" sz="2300" dirty="0"/>
          </a:p>
          <a:p>
            <a:pPr eaLnBrk="1" hangingPunct="1"/>
            <a:endParaRPr lang="es-ES" dirty="0"/>
          </a:p>
        </p:txBody>
      </p:sp>
      <p:sp>
        <p:nvSpPr>
          <p:cNvPr id="34819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19C6C2EA-506D-46DB-A7CE-9A17CA48DBFA}" type="slidenum">
              <a:rPr lang="en-US" sz="1400" b="1">
                <a:solidFill>
                  <a:srgbClr val="898989"/>
                </a:solidFill>
              </a:rPr>
              <a:pPr/>
              <a:t>10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584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h:outputScript</a:t>
            </a:r>
            <a:r>
              <a:rPr lang="es-ES" sz="2300" b="1" dirty="0"/>
              <a:t>/&gt;: </a:t>
            </a:r>
            <a:r>
              <a:rPr lang="es-ES" sz="2300" dirty="0"/>
              <a:t>Cargar una librería </a:t>
            </a:r>
            <a:r>
              <a:rPr lang="es-ES" sz="2300" dirty="0" err="1"/>
              <a:t>javascript</a:t>
            </a:r>
            <a:r>
              <a:rPr lang="es-ES" sz="2300" dirty="0"/>
              <a:t>.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Ejemplo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n-US" sz="2100" dirty="0"/>
              <a:t>&lt;</a:t>
            </a:r>
            <a:r>
              <a:rPr lang="en-US" sz="2100" dirty="0" err="1"/>
              <a:t>h:outputScript</a:t>
            </a:r>
            <a:r>
              <a:rPr lang="en-US" sz="2100" dirty="0"/>
              <a:t> library=“</a:t>
            </a:r>
            <a:r>
              <a:rPr lang="en-US" sz="2100" dirty="0" err="1"/>
              <a:t>js</a:t>
            </a:r>
            <a:r>
              <a:rPr lang="en-US" sz="2100" dirty="0"/>
              <a:t>" name=“javascript.js" /&gt;</a:t>
            </a:r>
            <a:endParaRPr lang="es-ES" sz="2100" dirty="0"/>
          </a:p>
          <a:p>
            <a:pPr eaLnBrk="1" hangingPunct="1"/>
            <a:endParaRPr lang="es-ES" sz="2300" dirty="0"/>
          </a:p>
          <a:p>
            <a:pPr eaLnBrk="1" hangingPunct="1"/>
            <a:endParaRPr lang="es-ES" dirty="0"/>
          </a:p>
        </p:txBody>
      </p:sp>
      <p:sp>
        <p:nvSpPr>
          <p:cNvPr id="3584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8AA3B996-BFA9-409C-8087-411F53359AF0}" type="slidenum">
              <a:rPr lang="en-US" sz="1400" b="1">
                <a:solidFill>
                  <a:srgbClr val="898989"/>
                </a:solidFill>
              </a:rPr>
              <a:pPr/>
              <a:t>11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68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HTML: Componentes de acción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h:commandButton</a:t>
            </a:r>
            <a:r>
              <a:rPr lang="es-ES" dirty="0"/>
              <a:t>/&gt;: Botón: </a:t>
            </a:r>
            <a:r>
              <a:rPr lang="es-ES" dirty="0" err="1"/>
              <a:t>submit</a:t>
            </a:r>
            <a:r>
              <a:rPr lang="es-ES" dirty="0"/>
              <a:t>, </a:t>
            </a:r>
            <a:r>
              <a:rPr lang="es-ES" dirty="0" err="1"/>
              <a:t>reset</a:t>
            </a:r>
            <a:r>
              <a:rPr lang="es-ES" dirty="0"/>
              <a:t> o </a:t>
            </a:r>
            <a:r>
              <a:rPr lang="es-ES" dirty="0" err="1"/>
              <a:t>pushbutton</a:t>
            </a:r>
            <a:r>
              <a:rPr lang="es-ES" dirty="0"/>
              <a:t>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h:commandLink</a:t>
            </a:r>
            <a:r>
              <a:rPr lang="es-ES" dirty="0"/>
              <a:t>/&gt;: Enlace asociado a un botón </a:t>
            </a:r>
            <a:r>
              <a:rPr lang="es-ES" dirty="0" err="1"/>
              <a:t>pushbutton</a:t>
            </a:r>
            <a:r>
              <a:rPr lang="es-ES" dirty="0"/>
              <a:t>.</a:t>
            </a:r>
          </a:p>
          <a:p>
            <a:pPr eaLnBrk="1" hangingPunct="1"/>
            <a:endParaRPr lang="es-ES" dirty="0"/>
          </a:p>
        </p:txBody>
      </p:sp>
      <p:sp>
        <p:nvSpPr>
          <p:cNvPr id="3277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9E81CF-A0C0-4131-9BDF-C7FF4E5A4E0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789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HTML: Componentes de selección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h:selecOneListbox</a:t>
            </a:r>
            <a:r>
              <a:rPr lang="es-ES" dirty="0"/>
              <a:t>/&gt;: Selección simple para lista desplegable.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h:selectOneMenu</a:t>
            </a:r>
            <a:r>
              <a:rPr lang="es-ES" dirty="0"/>
              <a:t>/&gt;: Selección simple para menú.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h:selectOneRadio</a:t>
            </a:r>
            <a:r>
              <a:rPr lang="es-ES" dirty="0"/>
              <a:t>/&gt;: Conjunto de botones radio.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h:selectBooleanCheckbox</a:t>
            </a:r>
            <a:r>
              <a:rPr lang="es-ES" dirty="0"/>
              <a:t>/&gt;: </a:t>
            </a:r>
            <a:r>
              <a:rPr lang="es-ES" dirty="0" err="1"/>
              <a:t>Checkbox</a:t>
            </a:r>
            <a:r>
              <a:rPr lang="es-ES" dirty="0"/>
              <a:t> simple.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h:selectManyCheckbox</a:t>
            </a:r>
            <a:r>
              <a:rPr lang="es-ES" dirty="0"/>
              <a:t>/&gt;: Conjunto de </a:t>
            </a:r>
            <a:r>
              <a:rPr lang="es-ES" dirty="0" err="1"/>
              <a:t>checkboxes</a:t>
            </a:r>
            <a:r>
              <a:rPr lang="es-ES" dirty="0"/>
              <a:t>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h:selectManyListbox</a:t>
            </a:r>
            <a:r>
              <a:rPr lang="es-ES" dirty="0"/>
              <a:t>/&gt;: Selección múltiple de lista desplegable.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h:selectManyMenu</a:t>
            </a:r>
            <a:r>
              <a:rPr lang="es-ES" dirty="0"/>
              <a:t>/&gt;: Selección múltiple de </a:t>
            </a:r>
            <a:r>
              <a:rPr lang="es-ES" dirty="0" err="1"/>
              <a:t>menu</a:t>
            </a:r>
            <a:r>
              <a:rPr lang="es-ES" dirty="0"/>
              <a:t>.</a:t>
            </a:r>
          </a:p>
          <a:p>
            <a:pPr eaLnBrk="1" hangingPunct="1"/>
            <a:endParaRPr lang="es-ES" dirty="0"/>
          </a:p>
        </p:txBody>
      </p:sp>
      <p:sp>
        <p:nvSpPr>
          <p:cNvPr id="3379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BA28AE-966C-4444-A7F4-5CFA9685093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8914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 dirty="0"/>
              <a:t>&lt;</a:t>
            </a:r>
            <a:r>
              <a:rPr lang="es-ES" sz="2300" b="1" dirty="0" err="1"/>
              <a:t>h:selectBooleanCheckbox</a:t>
            </a:r>
            <a:r>
              <a:rPr lang="es-ES" sz="2300" b="1" dirty="0"/>
              <a:t>/&gt;</a:t>
            </a:r>
            <a:r>
              <a:rPr lang="es-ES" sz="2300" dirty="0"/>
              <a:t>: </a:t>
            </a:r>
            <a:r>
              <a:rPr lang="es-ES" sz="2300" dirty="0" err="1"/>
              <a:t>Checkbox</a:t>
            </a:r>
            <a:r>
              <a:rPr lang="es-ES" sz="2300" dirty="0"/>
              <a:t> simple, se guarda en un booleano.</a:t>
            </a:r>
          </a:p>
          <a:p>
            <a:pPr eaLnBrk="1" hangingPunct="1"/>
            <a:r>
              <a:rPr lang="es-ES" sz="2300" b="1" dirty="0"/>
              <a:t>&lt;</a:t>
            </a:r>
            <a:r>
              <a:rPr lang="es-ES" sz="2300" b="1" dirty="0" err="1"/>
              <a:t>h:selectManyCheckbox</a:t>
            </a:r>
            <a:r>
              <a:rPr lang="es-ES" sz="2300" b="1" dirty="0"/>
              <a:t> /&gt;</a:t>
            </a:r>
            <a:r>
              <a:rPr lang="es-ES" sz="2300" dirty="0"/>
              <a:t>: </a:t>
            </a:r>
            <a:r>
              <a:rPr lang="es-ES" sz="2300" dirty="0" err="1"/>
              <a:t>Checkbox</a:t>
            </a:r>
            <a:r>
              <a:rPr lang="es-ES" sz="2300" dirty="0"/>
              <a:t> con varias casillas a marcar una o varias, se guarda en un Array. </a:t>
            </a:r>
          </a:p>
          <a:p>
            <a:pPr eaLnBrk="1" hangingPunct="1"/>
            <a:r>
              <a:rPr lang="es-ES" sz="2300" dirty="0"/>
              <a:t>Ejemplo</a:t>
            </a:r>
          </a:p>
          <a:p>
            <a:pPr eaLnBrk="1" hangingPunct="1"/>
            <a:endParaRPr lang="es-ES" sz="2300" dirty="0"/>
          </a:p>
          <a:p>
            <a:pPr eaLnBrk="1" hangingPunct="1">
              <a:buFont typeface="Arial" charset="0"/>
              <a:buNone/>
            </a:pPr>
            <a:r>
              <a:rPr lang="es-ES" sz="2300" dirty="0"/>
              <a:t>&lt;</a:t>
            </a:r>
            <a:r>
              <a:rPr lang="es-ES" sz="2300" dirty="0" err="1"/>
              <a:t>h:selectManyCheckbox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user.arrayNumero</a:t>
            </a:r>
            <a:r>
              <a:rPr lang="es-ES" sz="2300" dirty="0"/>
              <a:t>}"&gt; &lt;</a:t>
            </a:r>
            <a:r>
              <a:rPr lang="es-ES" sz="2300" dirty="0" err="1"/>
              <a:t>f:selectItem</a:t>
            </a:r>
            <a:r>
              <a:rPr lang="es-ES" sz="2300" dirty="0"/>
              <a:t> </a:t>
            </a:r>
            <a:r>
              <a:rPr lang="es-ES" sz="2300" dirty="0" err="1"/>
              <a:t>itemValue</a:t>
            </a:r>
            <a:r>
              <a:rPr lang="es-ES" sz="2300" dirty="0"/>
              <a:t>="1" </a:t>
            </a:r>
            <a:r>
              <a:rPr lang="es-ES" sz="2300" dirty="0" err="1"/>
              <a:t>itemLabel</a:t>
            </a:r>
            <a:r>
              <a:rPr lang="es-ES" sz="2300" dirty="0"/>
              <a:t>="Numero 1" /&gt; &lt;</a:t>
            </a:r>
            <a:r>
              <a:rPr lang="es-ES" sz="2300" dirty="0" err="1"/>
              <a:t>f:selectItem</a:t>
            </a:r>
            <a:r>
              <a:rPr lang="es-ES" sz="2300" dirty="0"/>
              <a:t> </a:t>
            </a:r>
            <a:r>
              <a:rPr lang="es-ES" sz="2300" dirty="0" err="1"/>
              <a:t>itemValue</a:t>
            </a:r>
            <a:r>
              <a:rPr lang="es-ES" sz="2300" dirty="0"/>
              <a:t>="2" </a:t>
            </a:r>
            <a:r>
              <a:rPr lang="es-ES" sz="2300" dirty="0" err="1"/>
              <a:t>itemLabel</a:t>
            </a:r>
            <a:r>
              <a:rPr lang="es-ES" sz="2300" dirty="0"/>
              <a:t>="Numero 2" /&gt; &lt;</a:t>
            </a:r>
            <a:r>
              <a:rPr lang="es-ES" sz="2300" dirty="0" err="1"/>
              <a:t>f:selectItem</a:t>
            </a:r>
            <a:r>
              <a:rPr lang="es-ES" sz="2300" dirty="0"/>
              <a:t> </a:t>
            </a:r>
            <a:r>
              <a:rPr lang="es-ES" sz="2300" dirty="0" err="1"/>
              <a:t>itemValue</a:t>
            </a:r>
            <a:r>
              <a:rPr lang="es-ES" sz="2300" dirty="0"/>
              <a:t>="3" </a:t>
            </a:r>
            <a:r>
              <a:rPr lang="es-ES" sz="2300" dirty="0" err="1"/>
              <a:t>itemLabel</a:t>
            </a:r>
            <a:r>
              <a:rPr lang="es-ES" sz="2300" dirty="0"/>
              <a:t>="Numero 3" /&gt; &lt;/</a:t>
            </a:r>
            <a:r>
              <a:rPr lang="es-ES" sz="2300" dirty="0" err="1"/>
              <a:t>h:selectManyCheckbox</a:t>
            </a:r>
            <a:r>
              <a:rPr lang="es-ES" sz="2300" dirty="0">
                <a:solidFill>
                  <a:srgbClr val="009900"/>
                </a:solidFill>
              </a:rPr>
              <a:t>&gt;</a:t>
            </a:r>
            <a:endParaRPr lang="es-ES" sz="2300" dirty="0"/>
          </a:p>
          <a:p>
            <a:pPr eaLnBrk="1" hangingPunct="1"/>
            <a:endParaRPr lang="es-ES" dirty="0"/>
          </a:p>
        </p:txBody>
      </p:sp>
      <p:sp>
        <p:nvSpPr>
          <p:cNvPr id="38915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E76921B5-B56B-495F-AB49-A74780821C85}" type="slidenum">
              <a:rPr lang="en-US" sz="1400" b="1">
                <a:solidFill>
                  <a:srgbClr val="898989"/>
                </a:solidFill>
              </a:rPr>
              <a:pPr/>
              <a:t>14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9938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dirty="0"/>
              <a:t>Ejemplo generado por Array</a:t>
            </a:r>
          </a:p>
          <a:p>
            <a:pPr eaLnBrk="1" hangingPunct="1"/>
            <a:endParaRPr lang="es-ES" sz="2300" dirty="0"/>
          </a:p>
          <a:p>
            <a:pPr eaLnBrk="1" hangingPunct="1">
              <a:buFont typeface="Arial" charset="0"/>
              <a:buNone/>
            </a:pPr>
            <a:r>
              <a:rPr lang="es-ES" sz="2300" dirty="0"/>
              <a:t>&lt;</a:t>
            </a:r>
            <a:r>
              <a:rPr lang="es-ES" sz="2300" dirty="0" err="1"/>
              <a:t>h:selectManyCheckbox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user.arrayNumero</a:t>
            </a:r>
            <a:r>
              <a:rPr lang="es-ES" sz="2300" dirty="0"/>
              <a:t>}"&gt; &lt;</a:t>
            </a:r>
            <a:r>
              <a:rPr lang="es-ES" sz="2300" dirty="0" err="1"/>
              <a:t>f:selectItems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user.arrayLiterales</a:t>
            </a:r>
            <a:r>
              <a:rPr lang="es-ES" sz="2300" dirty="0"/>
              <a:t>}" /&gt;</a:t>
            </a:r>
          </a:p>
          <a:p>
            <a:pPr eaLnBrk="1" hangingPunct="1">
              <a:buFont typeface="Arial" charset="0"/>
              <a:buNone/>
            </a:pPr>
            <a:r>
              <a:rPr lang="es-ES" sz="2300" dirty="0"/>
              <a:t>&lt;/</a:t>
            </a:r>
            <a:r>
              <a:rPr lang="es-ES" sz="2300" dirty="0" err="1"/>
              <a:t>h:selectManyCheckbox</a:t>
            </a:r>
            <a:r>
              <a:rPr lang="es-ES" sz="2300" dirty="0"/>
              <a:t>&gt;</a:t>
            </a:r>
          </a:p>
          <a:p>
            <a:pPr eaLnBrk="1" hangingPunct="1">
              <a:buFont typeface="Arial" charset="0"/>
              <a:buNone/>
            </a:pPr>
            <a:endParaRPr lang="es-ES" sz="2300" dirty="0"/>
          </a:p>
          <a:p>
            <a:pPr eaLnBrk="1" hangingPunct="1"/>
            <a:r>
              <a:rPr lang="es-ES" sz="2300" dirty="0"/>
              <a:t>Ejemplo generado por un array de objetos</a:t>
            </a:r>
          </a:p>
          <a:p>
            <a:pPr eaLnBrk="1" hangingPunct="1"/>
            <a:endParaRPr lang="es-ES" sz="2300" dirty="0"/>
          </a:p>
          <a:p>
            <a:pPr eaLnBrk="1" hangingPunct="1">
              <a:buFont typeface="Arial" charset="0"/>
              <a:buNone/>
            </a:pPr>
            <a:r>
              <a:rPr lang="es-ES" sz="2300" dirty="0"/>
              <a:t>&lt;</a:t>
            </a:r>
            <a:r>
              <a:rPr lang="es-ES" sz="2300" dirty="0" err="1"/>
              <a:t>h:selectManyCheckbox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user.arrayDnis</a:t>
            </a:r>
            <a:r>
              <a:rPr lang="es-ES" sz="2300" dirty="0"/>
              <a:t>}"&gt; &lt;</a:t>
            </a:r>
            <a:r>
              <a:rPr lang="es-ES" sz="2300" dirty="0" err="1"/>
              <a:t>f:selectItems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manage.arrayPersonas</a:t>
            </a:r>
            <a:r>
              <a:rPr lang="es-ES" sz="2300" dirty="0"/>
              <a:t>}" </a:t>
            </a:r>
            <a:r>
              <a:rPr lang="es-ES" sz="2300" dirty="0" err="1"/>
              <a:t>var</a:t>
            </a:r>
            <a:r>
              <a:rPr lang="es-ES" sz="2300" dirty="0"/>
              <a:t>=“p" </a:t>
            </a:r>
            <a:r>
              <a:rPr lang="es-ES" sz="2300" dirty="0" err="1"/>
              <a:t>itemLabel</a:t>
            </a:r>
            <a:r>
              <a:rPr lang="es-ES" sz="2300" dirty="0"/>
              <a:t>="#{</a:t>
            </a:r>
            <a:r>
              <a:rPr lang="es-ES" sz="2300" dirty="0" err="1"/>
              <a:t>p.nombre</a:t>
            </a:r>
            <a:r>
              <a:rPr lang="es-ES" sz="2300" dirty="0"/>
              <a:t>}" </a:t>
            </a:r>
            <a:r>
              <a:rPr lang="es-ES" sz="2300" dirty="0" err="1"/>
              <a:t>itemValue</a:t>
            </a:r>
            <a:r>
              <a:rPr lang="es-ES" sz="2300" dirty="0"/>
              <a:t>="#{</a:t>
            </a:r>
            <a:r>
              <a:rPr lang="es-ES" sz="2300" dirty="0" err="1"/>
              <a:t>p.dni</a:t>
            </a:r>
            <a:r>
              <a:rPr lang="es-ES" sz="2300" dirty="0"/>
              <a:t>}" /&gt; &lt;/</a:t>
            </a:r>
            <a:r>
              <a:rPr lang="es-ES" sz="2300" dirty="0" err="1"/>
              <a:t>h:selectManyCheckbox</a:t>
            </a:r>
            <a:r>
              <a:rPr lang="es-ES" sz="2300" dirty="0"/>
              <a:t>&gt;</a:t>
            </a:r>
          </a:p>
          <a:p>
            <a:pPr eaLnBrk="1" hangingPunct="1"/>
            <a:endParaRPr lang="es-ES" dirty="0"/>
          </a:p>
        </p:txBody>
      </p:sp>
      <p:sp>
        <p:nvSpPr>
          <p:cNvPr id="39939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B2185E48-F1EF-420B-9384-DB0198FD30F2}" type="slidenum">
              <a:rPr lang="en-US" sz="1400" b="1">
                <a:solidFill>
                  <a:srgbClr val="898989"/>
                </a:solidFill>
              </a:rPr>
              <a:pPr/>
              <a:t>15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096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/>
              <a:t>&lt;h:selectOneRadio/&gt;</a:t>
            </a:r>
            <a:r>
              <a:rPr lang="es-ES" sz="2300"/>
              <a:t>: Radio con varias opciones a elegir una, se guarda en un objeto del tipo. Se puede utilizar de igual manera que el anterior pero esta vez en vez de un array es un solo dato</a:t>
            </a:r>
          </a:p>
          <a:p>
            <a:pPr eaLnBrk="1" hangingPunct="1"/>
            <a:r>
              <a:rPr lang="es-ES" sz="2300"/>
              <a:t>Ejemplo</a:t>
            </a:r>
          </a:p>
          <a:p>
            <a:pPr eaLnBrk="1" hangingPunct="1"/>
            <a:endParaRPr lang="es-ES" sz="2300"/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&lt;h:selectOneRadio value="#{user.color}"&gt; 	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&lt;f:selectItem itemValue="Red" itemLabel="Color1 - Red" /&gt; &lt;f:selectItem itemValue="Green" itemLabel="Color1 - Green" /&gt; &lt;f:selectItem itemValue="Blue" itemLabel="Color1 - Blue" /&gt; &lt;/h:selectOneRadio&gt;</a:t>
            </a:r>
          </a:p>
          <a:p>
            <a:pPr eaLnBrk="1" hangingPunct="1"/>
            <a:endParaRPr lang="es-ES"/>
          </a:p>
        </p:txBody>
      </p:sp>
      <p:sp>
        <p:nvSpPr>
          <p:cNvPr id="4096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440FFDC-DDD5-4020-AF25-8CFD18795079}" type="slidenum">
              <a:rPr lang="en-US" sz="1400" b="1">
                <a:solidFill>
                  <a:srgbClr val="898989"/>
                </a:solidFill>
              </a:rPr>
              <a:pPr/>
              <a:t>16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1986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/>
              <a:t>&lt;h:selectOneListBox/&gt;</a:t>
            </a:r>
            <a:r>
              <a:rPr lang="es-ES" sz="2300"/>
              <a:t>: Lista con varias opciones a elegir una, se guarda en un objeto del tipo. Se puede utilizar de igual manera que el componente radio.</a:t>
            </a:r>
          </a:p>
          <a:p>
            <a:pPr eaLnBrk="1" hangingPunct="1"/>
            <a:r>
              <a:rPr lang="es-ES" sz="2300"/>
              <a:t>Ejemplo</a:t>
            </a:r>
          </a:p>
          <a:p>
            <a:pPr eaLnBrk="1" hangingPunct="1"/>
            <a:endParaRPr lang="es-ES" sz="2300"/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&lt;h:selectOneListBox value="#{user.color}"&gt; 	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&lt;f:selectItem itemValue="Red" itemLabel="Color1 - Red" /&gt; &lt;f:selectItem itemValue="Green" itemLabel="Color1 - Green" /&gt; &lt;f:selectItem itemValue="Blue" itemLabel="Color1 - Blue" /&gt; &lt;/h:selectOneListBox&gt;</a:t>
            </a:r>
          </a:p>
          <a:p>
            <a:pPr eaLnBrk="1" hangingPunct="1"/>
            <a:endParaRPr lang="es-ES"/>
          </a:p>
        </p:txBody>
      </p:sp>
      <p:sp>
        <p:nvSpPr>
          <p:cNvPr id="41987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9BAFD0F2-C281-47A4-817D-8F741D5135F7}" type="slidenum">
              <a:rPr lang="en-US" sz="1400" b="1">
                <a:solidFill>
                  <a:srgbClr val="898989"/>
                </a:solidFill>
              </a:rPr>
              <a:pPr/>
              <a:t>17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3010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/>
              <a:t>&lt;h:selectOneMenu/&gt;</a:t>
            </a:r>
            <a:r>
              <a:rPr lang="es-ES" sz="2300"/>
              <a:t>: Lista </a:t>
            </a:r>
            <a:r>
              <a:rPr lang="es-ES" sz="2300" b="1"/>
              <a:t>desplegable</a:t>
            </a:r>
            <a:r>
              <a:rPr lang="es-ES" sz="2300"/>
              <a:t> con varias opciones a elegir una, se guarda en un objeto del tipo. Se puede utilizar de igual manera que el componente radio.</a:t>
            </a:r>
          </a:p>
          <a:p>
            <a:pPr eaLnBrk="1" hangingPunct="1"/>
            <a:r>
              <a:rPr lang="es-ES" sz="2300"/>
              <a:t>Ejemplo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&lt;h:selectOneMenu value="#{user.color}"&gt; 	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   &lt;f:selectItem itemValue="Red" itemLabel="Color1 - Red" /&gt;    &lt;f:selectItem itemValue="Green" itemLabel="Color1 - Green" /&gt; &lt;f:selectItem itemValue="Blue" itemLabel="Color1 - Blue" /&gt; &lt;/h:selectOneMenu&gt;</a:t>
            </a:r>
          </a:p>
          <a:p>
            <a:pPr eaLnBrk="1" hangingPunct="1"/>
            <a:endParaRPr lang="es-ES"/>
          </a:p>
        </p:txBody>
      </p:sp>
      <p:sp>
        <p:nvSpPr>
          <p:cNvPr id="43011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4CE82BA-3EC1-400B-8A1C-DEF340753BF4}" type="slidenum">
              <a:rPr lang="en-US" sz="1400" b="1">
                <a:solidFill>
                  <a:srgbClr val="898989"/>
                </a:solidFill>
              </a:rPr>
              <a:pPr/>
              <a:t>18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4034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/>
              <a:t>&lt;h:selectManyListbox/&gt;</a:t>
            </a:r>
            <a:r>
              <a:rPr lang="es-ES" sz="2300"/>
              <a:t>: Lista con varias opciones pudiendo elegir varias, se guarda en un Array. Se puede utilizar de igual manera que el componente checkbox.</a:t>
            </a:r>
          </a:p>
          <a:p>
            <a:pPr eaLnBrk="1" hangingPunct="1"/>
            <a:r>
              <a:rPr lang="es-ES" sz="2300"/>
              <a:t>Ejemplo</a:t>
            </a:r>
          </a:p>
          <a:p>
            <a:pPr eaLnBrk="1" hangingPunct="1"/>
            <a:endParaRPr lang="es-ES" sz="2300"/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&lt;h:selectManyListbox value="#{user.arraycolores}"&gt; 	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   &lt;f:selectItem itemValue="Red" itemLabel="Color1 - Red" /&gt; &lt;f:selectItem itemValue="Green" itemLabel="Color1 - Green" /&gt; &lt;f:selectItem itemValue="Blue" itemLabel="Color1 - Blue" /&gt; &lt;/h:selectManyListbox&gt;</a:t>
            </a:r>
          </a:p>
          <a:p>
            <a:pPr eaLnBrk="1" hangingPunct="1"/>
            <a:endParaRPr lang="es-ES"/>
          </a:p>
        </p:txBody>
      </p:sp>
      <p:sp>
        <p:nvSpPr>
          <p:cNvPr id="44035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5AB36BFA-A04A-4B47-84D5-71FDB052A5C5}" type="slidenum">
              <a:rPr lang="en-US" sz="1400" b="1">
                <a:solidFill>
                  <a:srgbClr val="898989"/>
                </a:solidFill>
              </a:rPr>
              <a:pPr/>
              <a:t>19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VISTAS</a:t>
            </a:r>
          </a:p>
        </p:txBody>
      </p:sp>
      <p:sp>
        <p:nvSpPr>
          <p:cNvPr id="266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Las vistas en JSF, se pueden componer en </a:t>
            </a:r>
            <a:r>
              <a:rPr lang="es-ES" b="1" dirty="0" err="1"/>
              <a:t>jsp</a:t>
            </a:r>
            <a:r>
              <a:rPr lang="es-ES" dirty="0"/>
              <a:t> o en </a:t>
            </a:r>
            <a:r>
              <a:rPr lang="es-ES" b="1" dirty="0" err="1"/>
              <a:t>xhtml</a:t>
            </a:r>
            <a:r>
              <a:rPr lang="es-ES" dirty="0"/>
              <a:t>.</a:t>
            </a:r>
          </a:p>
          <a:p>
            <a:pPr eaLnBrk="1" hangingPunct="1"/>
            <a:r>
              <a:rPr lang="es-ES" dirty="0"/>
              <a:t>Se recomienda el empleo de </a:t>
            </a:r>
            <a:r>
              <a:rPr lang="es-ES" b="1" dirty="0" err="1"/>
              <a:t>xhtml</a:t>
            </a:r>
            <a:r>
              <a:rPr lang="es-ES" dirty="0"/>
              <a:t>, dado que JSP, conlleva una compilación a </a:t>
            </a:r>
            <a:r>
              <a:rPr lang="es-ES" dirty="0" err="1"/>
              <a:t>servlet</a:t>
            </a:r>
            <a:r>
              <a:rPr lang="es-ES" dirty="0"/>
              <a:t>, el cual no se emplea y ocupa espacio en memoria.</a:t>
            </a:r>
          </a:p>
          <a:p>
            <a:pPr eaLnBrk="1" hangingPunct="1"/>
            <a:r>
              <a:rPr lang="es-ES" dirty="0"/>
              <a:t>Hasta la especificación 1.2 se utilizaban </a:t>
            </a:r>
            <a:r>
              <a:rPr lang="es-ES" dirty="0" err="1"/>
              <a:t>JSPs</a:t>
            </a:r>
            <a:r>
              <a:rPr lang="es-ES" dirty="0"/>
              <a:t>, a partir de la 2.0 se emplean </a:t>
            </a:r>
            <a:r>
              <a:rPr lang="es-ES" dirty="0" err="1"/>
              <a:t>xhtml</a:t>
            </a:r>
            <a:endParaRPr lang="es-ES" dirty="0"/>
          </a:p>
        </p:txBody>
      </p:sp>
      <p:sp>
        <p:nvSpPr>
          <p:cNvPr id="2662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659211-2C76-4C0E-AB0D-D03CA54123D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505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HTML: Componentes de agrupación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h:head</a:t>
            </a:r>
            <a:r>
              <a:rPr lang="es-ES" dirty="0"/>
              <a:t>/&gt;: Cabecera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h:body</a:t>
            </a:r>
            <a:r>
              <a:rPr lang="es-ES" dirty="0"/>
              <a:t>/&gt;: Cuerpo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h:form</a:t>
            </a:r>
            <a:r>
              <a:rPr lang="es-ES" dirty="0"/>
              <a:t>/&gt;: Formulario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h:panelGrid</a:t>
            </a:r>
            <a:r>
              <a:rPr lang="es-ES" dirty="0"/>
              <a:t>/&gt;: Tabla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h:panelGroup</a:t>
            </a:r>
            <a:r>
              <a:rPr lang="es-ES" dirty="0"/>
              <a:t>/&gt;: Dos o más componentes que son mostrados como uno.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h:dataTable</a:t>
            </a:r>
            <a:r>
              <a:rPr lang="es-ES" dirty="0"/>
              <a:t>/&gt;: Tabla de datos.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h:column</a:t>
            </a:r>
            <a:r>
              <a:rPr lang="es-ES" dirty="0"/>
              <a:t>/&gt;: Columna de un </a:t>
            </a:r>
            <a:r>
              <a:rPr lang="es-ES" dirty="0" err="1"/>
              <a:t>dataTable</a:t>
            </a:r>
            <a:r>
              <a:rPr lang="es-ES" dirty="0"/>
              <a:t>.</a:t>
            </a:r>
          </a:p>
          <a:p>
            <a:pPr eaLnBrk="1" hangingPunct="1"/>
            <a:endParaRPr lang="es-ES" dirty="0"/>
          </a:p>
        </p:txBody>
      </p:sp>
      <p:sp>
        <p:nvSpPr>
          <p:cNvPr id="3481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EDA7B8-B842-4D0F-9E44-6EE0C10CF33B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608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sz="2300" dirty="0"/>
              <a:t>Para mostrar datos en JSF en un formato de tabla HTML usaremos la etiqueta </a:t>
            </a:r>
            <a:r>
              <a:rPr lang="es-ES" sz="2300" b="1" dirty="0"/>
              <a:t>&lt;</a:t>
            </a:r>
            <a:r>
              <a:rPr lang="es-ES" sz="2300" b="1" dirty="0" err="1"/>
              <a:t>h:dataTable</a:t>
            </a:r>
            <a:r>
              <a:rPr lang="es-ES" sz="2300" b="1" dirty="0"/>
              <a:t>&gt;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 dirty="0"/>
              <a:t>A diferencia de la etiqueta table de HTML, en esta etiqueta solo pondremos columnas, mediante la etiqueta </a:t>
            </a:r>
            <a:r>
              <a:rPr lang="es-ES" sz="2300" b="1" dirty="0"/>
              <a:t>&lt;</a:t>
            </a:r>
            <a:r>
              <a:rPr lang="es-ES" sz="2300" b="1" dirty="0" err="1"/>
              <a:t>h:column</a:t>
            </a:r>
            <a:r>
              <a:rPr lang="es-ES" sz="2300" b="1" dirty="0"/>
              <a:t>&gt;</a:t>
            </a:r>
            <a:r>
              <a:rPr lang="es-ES" sz="2300" dirty="0"/>
              <a:t>, que habrá tantas como columnas queramos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 dirty="0"/>
              <a:t>Dentro de la etiqueta </a:t>
            </a:r>
            <a:r>
              <a:rPr lang="es-ES" sz="2300" b="1" dirty="0"/>
              <a:t>&lt;</a:t>
            </a:r>
            <a:r>
              <a:rPr lang="es-ES" sz="2300" b="1" dirty="0" err="1"/>
              <a:t>h:column</a:t>
            </a:r>
            <a:r>
              <a:rPr lang="es-ES" sz="2300" b="1" dirty="0"/>
              <a:t>&gt; </a:t>
            </a:r>
            <a:r>
              <a:rPr lang="es-ES" sz="2300" dirty="0"/>
              <a:t> tendremos el contenido de la </a:t>
            </a:r>
            <a:r>
              <a:rPr lang="es-ES" sz="2300" dirty="0" err="1"/>
              <a:t>informacion</a:t>
            </a:r>
            <a:r>
              <a:rPr lang="es-ES" sz="2300" dirty="0"/>
              <a:t> que queramos.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h:dataTable</a:t>
            </a:r>
            <a:r>
              <a:rPr lang="es-ES" sz="2300" b="1" dirty="0"/>
              <a:t>&gt; </a:t>
            </a:r>
            <a:r>
              <a:rPr lang="es-ES" sz="2300" dirty="0"/>
              <a:t>tendrá dos atributos importantes, por un lado </a:t>
            </a:r>
            <a:r>
              <a:rPr lang="es-ES" sz="2300" b="1" dirty="0" err="1"/>
              <a:t>value</a:t>
            </a:r>
            <a:r>
              <a:rPr lang="es-ES" sz="2300" dirty="0"/>
              <a:t>, que tendrá la fuente de datos a mostrar, deberá ser una lista o un array. Por otro lado tendrá el atributo </a:t>
            </a:r>
            <a:r>
              <a:rPr lang="es-ES" sz="2300" b="1" dirty="0" err="1"/>
              <a:t>var</a:t>
            </a:r>
            <a:r>
              <a:rPr lang="es-ES" sz="2300" dirty="0"/>
              <a:t>, que contendrá la variable para cada una de las iteraciones de la lista o array pasada </a:t>
            </a:r>
          </a:p>
          <a:p>
            <a:pPr eaLnBrk="1" hangingPunct="1"/>
            <a:endParaRPr lang="es-ES" dirty="0"/>
          </a:p>
        </p:txBody>
      </p:sp>
      <p:sp>
        <p:nvSpPr>
          <p:cNvPr id="4608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B552FCD6-95DE-47E6-B1B8-688AD55EF4F1}" type="slidenum">
              <a:rPr lang="en-US" sz="1400" b="1">
                <a:solidFill>
                  <a:srgbClr val="898989"/>
                </a:solidFill>
              </a:rPr>
              <a:pPr/>
              <a:t>21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7106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&lt;</a:t>
            </a:r>
            <a:r>
              <a:rPr lang="es-ES" sz="2300" dirty="0" err="1"/>
              <a:t>h:dataTable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listaObjetos</a:t>
            </a:r>
            <a:r>
              <a:rPr lang="es-ES" sz="2300" dirty="0"/>
              <a:t>}" </a:t>
            </a:r>
            <a:r>
              <a:rPr lang="es-ES" sz="2300" dirty="0" err="1"/>
              <a:t>var</a:t>
            </a:r>
            <a:r>
              <a:rPr lang="es-ES" sz="2300" dirty="0"/>
              <a:t>="o"&gt;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&lt;</a:t>
            </a:r>
            <a:r>
              <a:rPr lang="es-ES" sz="2300" dirty="0" err="1"/>
              <a:t>h:column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&lt;!– Con esta etiqueta ponemos el nombre de la cabecera de la tabla (TH)--&gt;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</a:t>
            </a:r>
            <a:r>
              <a:rPr lang="es-ES" sz="2300" dirty="0" err="1"/>
              <a:t>f:facet</a:t>
            </a:r>
            <a:r>
              <a:rPr lang="es-ES" sz="2300" dirty="0"/>
              <a:t> </a:t>
            </a:r>
            <a:r>
              <a:rPr lang="es-ES" sz="2300" dirty="0" err="1"/>
              <a:t>name</a:t>
            </a:r>
            <a:r>
              <a:rPr lang="es-ES" sz="2300" dirty="0"/>
              <a:t>="</a:t>
            </a:r>
            <a:r>
              <a:rPr lang="es-ES" sz="2300" dirty="0" err="1"/>
              <a:t>header</a:t>
            </a:r>
            <a:r>
              <a:rPr lang="es-ES" sz="2300" dirty="0"/>
              <a:t>"&gt;</a:t>
            </a:r>
            <a:r>
              <a:rPr lang="es-ES" sz="2300" dirty="0" err="1"/>
              <a:t>Order</a:t>
            </a:r>
            <a:r>
              <a:rPr lang="es-ES" sz="2300" dirty="0"/>
              <a:t> No&lt;/</a:t>
            </a:r>
            <a:r>
              <a:rPr lang="es-ES" sz="2300" dirty="0" err="1"/>
              <a:t>f:facet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&lt;!– El valor de la columna --&gt;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</a:t>
            </a:r>
            <a:r>
              <a:rPr lang="es-ES" sz="2300" dirty="0" err="1"/>
              <a:t>h:outputText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o.propiedad</a:t>
            </a:r>
            <a:r>
              <a:rPr lang="es-ES" sz="2300" dirty="0"/>
              <a:t>}" /&gt;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 	&lt;/</a:t>
            </a:r>
            <a:r>
              <a:rPr lang="es-ES" sz="2300" dirty="0" err="1"/>
              <a:t>h:column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&lt;/</a:t>
            </a:r>
            <a:r>
              <a:rPr lang="es-ES" sz="2300" dirty="0" err="1"/>
              <a:t>h:dataTable</a:t>
            </a:r>
            <a:r>
              <a:rPr lang="es-ES" sz="2300" dirty="0"/>
              <a:t>&gt;</a:t>
            </a:r>
          </a:p>
          <a:p>
            <a:pPr eaLnBrk="1" hangingPunct="1"/>
            <a:endParaRPr lang="es-ES" dirty="0"/>
          </a:p>
        </p:txBody>
      </p:sp>
      <p:sp>
        <p:nvSpPr>
          <p:cNvPr id="47107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10C45F5-A578-4004-86F0-E94B32BDA79A}" type="slidenum">
              <a:rPr lang="en-US" sz="1400" b="1">
                <a:solidFill>
                  <a:srgbClr val="898989"/>
                </a:solidFill>
              </a:rPr>
              <a:pPr/>
              <a:t>22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8130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endParaRPr lang="es-ES" sz="2300" dirty="0"/>
          </a:p>
          <a:p>
            <a:pPr eaLnBrk="1" hangingPunct="1">
              <a:spcBef>
                <a:spcPts val="1263"/>
              </a:spcBef>
            </a:pPr>
            <a:r>
              <a:rPr lang="es-ES" sz="2300" dirty="0"/>
              <a:t>Podemos también simular un comportamiento repetitivo mediante la etiqueta </a:t>
            </a:r>
            <a:r>
              <a:rPr lang="es-ES" sz="2300" b="1" dirty="0"/>
              <a:t>&lt;</a:t>
            </a:r>
            <a:r>
              <a:rPr lang="es-ES" sz="2300" b="1" dirty="0" err="1"/>
              <a:t>ui:repeate</a:t>
            </a:r>
            <a:r>
              <a:rPr lang="es-ES" sz="2300" b="1" dirty="0"/>
              <a:t>&gt;</a:t>
            </a:r>
            <a:r>
              <a:rPr lang="es-ES" sz="2300" dirty="0"/>
              <a:t>, esta etiqueta se basa en repetir a partir de una fuente de datos, al igual que en la etiqueta </a:t>
            </a:r>
            <a:r>
              <a:rPr lang="es-ES" sz="2300" dirty="0" err="1"/>
              <a:t>datatable</a:t>
            </a:r>
            <a:r>
              <a:rPr lang="es-ES" sz="2300" dirty="0"/>
              <a:t>, tendrá un atributo </a:t>
            </a:r>
            <a:r>
              <a:rPr lang="es-ES" sz="2300" b="1" dirty="0" err="1"/>
              <a:t>value</a:t>
            </a:r>
            <a:r>
              <a:rPr lang="es-ES" sz="2300" dirty="0"/>
              <a:t> para meter la fuente de datos y otro </a:t>
            </a:r>
            <a:r>
              <a:rPr lang="es-ES" sz="2300" b="1" dirty="0" err="1"/>
              <a:t>var</a:t>
            </a:r>
            <a:r>
              <a:rPr lang="es-ES" sz="2300" dirty="0"/>
              <a:t> para cada una de las iteraciones.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 dirty="0"/>
              <a:t>Esta etiqueta es lo más parecido a realizar un </a:t>
            </a:r>
            <a:r>
              <a:rPr lang="es-ES" sz="2300" dirty="0" err="1"/>
              <a:t>For</a:t>
            </a:r>
            <a:r>
              <a:rPr lang="es-ES" sz="2300" dirty="0"/>
              <a:t> como etiqueta propia de JSF. </a:t>
            </a:r>
          </a:p>
        </p:txBody>
      </p:sp>
      <p:sp>
        <p:nvSpPr>
          <p:cNvPr id="48131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1D0AB9CC-70FC-4C2C-BF2A-652E1F31CEC8}" type="slidenum">
              <a:rPr lang="en-US" sz="1400" b="1">
                <a:solidFill>
                  <a:srgbClr val="898989"/>
                </a:solidFill>
              </a:rPr>
              <a:pPr/>
              <a:t>23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9154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&lt;table&gt;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   &lt;</a:t>
            </a:r>
            <a:r>
              <a:rPr lang="es-ES" sz="2300" dirty="0" err="1"/>
              <a:t>ui:repeat</a:t>
            </a:r>
            <a:r>
              <a:rPr lang="es-ES" sz="2300" dirty="0"/>
              <a:t> </a:t>
            </a:r>
            <a:r>
              <a:rPr lang="es-ES" sz="2300" dirty="0" err="1"/>
              <a:t>var</a:t>
            </a:r>
            <a:r>
              <a:rPr lang="es-ES" sz="2300" dirty="0"/>
              <a:t>="o"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order.orderList</a:t>
            </a:r>
            <a:r>
              <a:rPr lang="es-ES" sz="2300" dirty="0"/>
              <a:t>}" 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 	&lt;</a:t>
            </a:r>
            <a:r>
              <a:rPr lang="es-ES" sz="2300" dirty="0" err="1"/>
              <a:t>tr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	&lt;</a:t>
            </a:r>
            <a:r>
              <a:rPr lang="es-ES" sz="2300" dirty="0" err="1"/>
              <a:t>td</a:t>
            </a:r>
            <a:r>
              <a:rPr lang="es-ES" sz="2300" dirty="0"/>
              <a:t>&gt;#{o.propiedad1}&lt;/td&gt;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	&lt;</a:t>
            </a:r>
            <a:r>
              <a:rPr lang="es-ES" sz="2300" dirty="0" err="1"/>
              <a:t>td</a:t>
            </a:r>
            <a:r>
              <a:rPr lang="es-ES" sz="2300" dirty="0"/>
              <a:t>&gt;#{o.propiedad2}&lt;/td&gt;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	&lt;</a:t>
            </a:r>
            <a:r>
              <a:rPr lang="es-ES" sz="2300" dirty="0" err="1"/>
              <a:t>td</a:t>
            </a:r>
            <a:r>
              <a:rPr lang="es-ES" sz="2300" dirty="0"/>
              <a:t>&gt;#{o.propiedad3}&lt;/td&gt;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	&lt;</a:t>
            </a:r>
            <a:r>
              <a:rPr lang="es-ES" sz="2300" dirty="0" err="1"/>
              <a:t>td</a:t>
            </a:r>
            <a:r>
              <a:rPr lang="es-ES" sz="2300" dirty="0"/>
              <a:t>&gt;#{o.propiedad4}&lt;/td&gt;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	&lt;/</a:t>
            </a:r>
            <a:r>
              <a:rPr lang="es-ES" sz="2300" dirty="0" err="1"/>
              <a:t>tr</a:t>
            </a:r>
            <a:r>
              <a:rPr lang="es-ES" sz="2300" dirty="0"/>
              <a:t>&gt;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   &lt;/</a:t>
            </a:r>
            <a:r>
              <a:rPr lang="es-ES" sz="2300" dirty="0" err="1"/>
              <a:t>ui:repeat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 &lt;/table&gt;</a:t>
            </a:r>
          </a:p>
        </p:txBody>
      </p:sp>
      <p:sp>
        <p:nvSpPr>
          <p:cNvPr id="49155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D0C27E70-108F-4EA0-9902-4FD5E9D69F5D}" type="slidenum">
              <a:rPr lang="en-US" sz="1400" b="1">
                <a:solidFill>
                  <a:srgbClr val="898989"/>
                </a:solidFill>
              </a:rPr>
              <a:pPr/>
              <a:t>24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0178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endParaRPr lang="es-ES" sz="2300"/>
          </a:p>
          <a:p>
            <a:pPr eaLnBrk="1" hangingPunct="1">
              <a:spcBef>
                <a:spcPts val="1263"/>
              </a:spcBef>
            </a:pPr>
            <a:r>
              <a:rPr lang="es-ES" sz="2300"/>
              <a:t>La etiqueta </a:t>
            </a:r>
            <a:r>
              <a:rPr lang="es-ES" sz="2300" b="1"/>
              <a:t>&lt;h:panelGrid&gt;</a:t>
            </a:r>
            <a:r>
              <a:rPr lang="es-ES" sz="2300"/>
              <a:t> también nos permite emular el contenido de una tabla, pero esta vez nos sirve para colocar componentes de JSF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/>
              <a:t>Tiene un atributo </a:t>
            </a:r>
            <a:r>
              <a:rPr lang="es-ES" sz="2300" b="1"/>
              <a:t>column</a:t>
            </a:r>
            <a:r>
              <a:rPr lang="es-ES" sz="2300"/>
              <a:t>, que representa el numero de columnas que tendrá nuestra tabla, y en cada celda irá colocado un componente JSF. Si el número de componentes es superior al número de columnas, entonces el componente creará una nueva fila y empezará otra vez a colocar componentes.</a:t>
            </a:r>
          </a:p>
        </p:txBody>
      </p:sp>
      <p:sp>
        <p:nvSpPr>
          <p:cNvPr id="50179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EA90C5-6403-4002-8270-7F32AB1776AD}" type="slidenum">
              <a:rPr lang="en-US" sz="1400" b="1">
                <a:solidFill>
                  <a:srgbClr val="898989"/>
                </a:solidFill>
              </a:rPr>
              <a:pPr/>
              <a:t>25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120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&lt;h:panelGrid columns="3"&gt;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Enter a number :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 	&lt;h:inputText id="numero" value="#{bean.numero}"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	size="20" required="true"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	label="Numero" 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&lt;/h:inputText&gt;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&lt;h:message for="numero" style="color:red" /&gt;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&lt;/h:panelGrid&gt;</a:t>
            </a:r>
          </a:p>
        </p:txBody>
      </p:sp>
      <p:sp>
        <p:nvSpPr>
          <p:cNvPr id="5120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86028EC-60DF-402E-830A-88DAA603674E}" type="slidenum">
              <a:rPr lang="en-US" sz="1400" b="1">
                <a:solidFill>
                  <a:srgbClr val="898989"/>
                </a:solidFill>
              </a:rPr>
              <a:pPr/>
              <a:t>26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32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Core: </a:t>
            </a:r>
            <a:r>
              <a:rPr lang="es-ES" b="1" dirty="0" err="1"/>
              <a:t>Converters</a:t>
            </a:r>
            <a:endParaRPr lang="es-ES" b="1" dirty="0"/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f:converter</a:t>
            </a:r>
            <a:r>
              <a:rPr lang="es-ES" dirty="0"/>
              <a:t>/&gt;: Añade un </a:t>
            </a:r>
            <a:r>
              <a:rPr lang="es-ES" dirty="0" err="1"/>
              <a:t>Converter</a:t>
            </a:r>
            <a:r>
              <a:rPr lang="es-ES" dirty="0"/>
              <a:t> a un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f:convertDateTime</a:t>
            </a:r>
            <a:r>
              <a:rPr lang="es-ES" dirty="0"/>
              <a:t>/&gt;: Añade un </a:t>
            </a:r>
            <a:r>
              <a:rPr lang="es-ES" dirty="0" err="1"/>
              <a:t>DateTimeConverter</a:t>
            </a:r>
            <a:r>
              <a:rPr lang="es-ES" dirty="0"/>
              <a:t> a un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f:convertNumber</a:t>
            </a:r>
            <a:r>
              <a:rPr lang="es-ES" dirty="0"/>
              <a:t>/&gt;: Añade un </a:t>
            </a:r>
            <a:r>
              <a:rPr lang="es-ES" dirty="0" err="1"/>
              <a:t>NumberConverter</a:t>
            </a:r>
            <a:r>
              <a:rPr lang="es-ES" dirty="0"/>
              <a:t> a un componente.</a:t>
            </a:r>
          </a:p>
          <a:p>
            <a:pPr eaLnBrk="1" hangingPunct="1"/>
            <a:endParaRPr lang="es-ES" dirty="0"/>
          </a:p>
        </p:txBody>
      </p:sp>
      <p:sp>
        <p:nvSpPr>
          <p:cNvPr id="3686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A03AC-AB89-403A-9582-12802D941498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42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Core: Validators</a:t>
            </a:r>
          </a:p>
          <a:p>
            <a:pPr lvl="1" eaLnBrk="1" hangingPunct="1"/>
            <a:r>
              <a:rPr lang="es-ES"/>
              <a:t>&lt;f:validator/&gt;: Añade un Validator a un componente.</a:t>
            </a:r>
          </a:p>
          <a:p>
            <a:pPr lvl="1" eaLnBrk="1" hangingPunct="1"/>
            <a:r>
              <a:rPr lang="es-ES"/>
              <a:t>&lt;f:validateDoubleRange/&gt;: Valida que el valor de un componente esté dentro de un rango de valores de tipo double.</a:t>
            </a:r>
          </a:p>
          <a:p>
            <a:pPr lvl="1" eaLnBrk="1" hangingPunct="1"/>
            <a:r>
              <a:rPr lang="es-ES"/>
              <a:t>&lt;f:validateLength/&gt;: Valida la longitud del texto de un componente.</a:t>
            </a:r>
          </a:p>
          <a:p>
            <a:pPr lvl="1" eaLnBrk="1" hangingPunct="1"/>
            <a:r>
              <a:rPr lang="es-ES"/>
              <a:t>&lt;f:validateLongRange/&gt;: Valida que el valor de un componente esté dentro de un rango de valores de tipo long.</a:t>
            </a:r>
          </a:p>
          <a:p>
            <a:pPr eaLnBrk="1" hangingPunct="1"/>
            <a:endParaRPr lang="es-ES"/>
          </a:p>
        </p:txBody>
      </p:sp>
      <p:sp>
        <p:nvSpPr>
          <p:cNvPr id="3789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4145C2-E090-4B01-B073-E988F8F4021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22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Core: </a:t>
            </a:r>
            <a:r>
              <a:rPr lang="es-ES" b="1" dirty="0" err="1"/>
              <a:t>Listeners</a:t>
            </a:r>
            <a:endParaRPr lang="es-ES" b="1" dirty="0"/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f:actionListener</a:t>
            </a:r>
            <a:r>
              <a:rPr lang="es-ES" dirty="0"/>
              <a:t>/&gt;: Añade un </a:t>
            </a:r>
            <a:r>
              <a:rPr lang="es-ES" dirty="0" err="1"/>
              <a:t>ActionListener</a:t>
            </a:r>
            <a:r>
              <a:rPr lang="es-ES" dirty="0"/>
              <a:t> a un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f:valueChangeListener</a:t>
            </a:r>
            <a:r>
              <a:rPr lang="es-ES" dirty="0"/>
              <a:t>/&gt;: Añade un </a:t>
            </a:r>
            <a:r>
              <a:rPr lang="es-ES" dirty="0" err="1"/>
              <a:t>ValueChangeListener</a:t>
            </a:r>
            <a:r>
              <a:rPr lang="es-ES" dirty="0"/>
              <a:t> a un componente.</a:t>
            </a:r>
          </a:p>
          <a:p>
            <a:pPr eaLnBrk="1" hangingPunct="1"/>
            <a:endParaRPr lang="es-ES" dirty="0"/>
          </a:p>
        </p:txBody>
      </p:sp>
      <p:sp>
        <p:nvSpPr>
          <p:cNvPr id="3584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AD31C2-C106-45E5-A043-4DEC140F2EC9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VISTAS</a:t>
            </a:r>
          </a:p>
        </p:txBody>
      </p:sp>
      <p:sp>
        <p:nvSpPr>
          <p:cNvPr id="276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Las vistas tienen distintas propiedades, entre las que se encuentran</a:t>
            </a:r>
          </a:p>
          <a:p>
            <a:pPr lvl="1" eaLnBrk="1" hangingPunct="1"/>
            <a:r>
              <a:rPr lang="es-ES" b="1" dirty="0" err="1"/>
              <a:t>Value</a:t>
            </a:r>
            <a:r>
              <a:rPr lang="es-ES" dirty="0"/>
              <a:t>: Describe el valor del componente, bien con un literal o con una JSF EL que haga referencia a un atributo de un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.</a:t>
            </a:r>
          </a:p>
          <a:p>
            <a:pPr lvl="1" eaLnBrk="1" hangingPunct="1"/>
            <a:r>
              <a:rPr lang="es-ES" b="1" dirty="0" err="1"/>
              <a:t>Binding</a:t>
            </a:r>
            <a:r>
              <a:rPr lang="es-ES" dirty="0"/>
              <a:t>: JSF EL, que asocia el componente del </a:t>
            </a:r>
            <a:r>
              <a:rPr lang="es-ES" dirty="0" err="1"/>
              <a:t>xhtml</a:t>
            </a:r>
            <a:r>
              <a:rPr lang="es-ES" dirty="0"/>
              <a:t>, con un atributo de clase de un </a:t>
            </a:r>
            <a:r>
              <a:rPr lang="es-ES" b="1" dirty="0" err="1"/>
              <a:t>ManagedBean</a:t>
            </a:r>
            <a:r>
              <a:rPr lang="es-ES" dirty="0"/>
              <a:t>.</a:t>
            </a:r>
          </a:p>
          <a:p>
            <a:pPr lvl="1" eaLnBrk="1" hangingPunct="1"/>
            <a:r>
              <a:rPr lang="es-ES" b="1" dirty="0" err="1"/>
              <a:t>Rendered</a:t>
            </a:r>
            <a:r>
              <a:rPr lang="es-ES" dirty="0"/>
              <a:t>: Permite definir con una JSF EL, cuando se ha de pintar el componente.</a:t>
            </a:r>
          </a:p>
          <a:p>
            <a:pPr lvl="1" eaLnBrk="1" hangingPunct="1"/>
            <a:endParaRPr lang="es-ES" dirty="0"/>
          </a:p>
        </p:txBody>
      </p:sp>
      <p:sp>
        <p:nvSpPr>
          <p:cNvPr id="2765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333D-6AEA-4141-8A55-18EE76B03A2B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52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Core: Otros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f:attribute</a:t>
            </a:r>
            <a:r>
              <a:rPr lang="es-ES" dirty="0"/>
              <a:t>/&gt;: Añade un atributo (clave/valor) a un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f:param</a:t>
            </a:r>
            <a:r>
              <a:rPr lang="es-ES" dirty="0"/>
              <a:t>/&gt;: Añade un parámetro a un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f:loadBundle</a:t>
            </a:r>
            <a:r>
              <a:rPr lang="es-ES" dirty="0"/>
              <a:t>/&gt;: Carga un </a:t>
            </a:r>
            <a:r>
              <a:rPr lang="es-ES" dirty="0" err="1"/>
              <a:t>ResourceBundle</a:t>
            </a:r>
            <a:r>
              <a:rPr lang="es-ES" dirty="0"/>
              <a:t> y guarda las propiedades como un </a:t>
            </a:r>
            <a:r>
              <a:rPr lang="es-ES" dirty="0" err="1"/>
              <a:t>Map</a:t>
            </a:r>
            <a:r>
              <a:rPr lang="es-ES" dirty="0"/>
              <a:t>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f:selectitems</a:t>
            </a:r>
            <a:r>
              <a:rPr lang="es-ES" dirty="0"/>
              <a:t>/&gt;: </a:t>
            </a:r>
            <a:r>
              <a:rPr lang="es-ES" dirty="0" err="1"/>
              <a:t>Specifica</a:t>
            </a:r>
            <a:r>
              <a:rPr lang="es-ES" dirty="0"/>
              <a:t> los </a:t>
            </a:r>
            <a:r>
              <a:rPr lang="es-ES" dirty="0" err="1"/>
              <a:t>items</a:t>
            </a:r>
            <a:r>
              <a:rPr lang="es-ES" dirty="0"/>
              <a:t> de un </a:t>
            </a:r>
            <a:r>
              <a:rPr lang="es-ES" dirty="0" err="1"/>
              <a:t>select</a:t>
            </a:r>
            <a:r>
              <a:rPr lang="es-ES" dirty="0"/>
              <a:t>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f:selectitem</a:t>
            </a:r>
            <a:r>
              <a:rPr lang="es-ES" dirty="0"/>
              <a:t>/&gt;: </a:t>
            </a:r>
            <a:r>
              <a:rPr lang="es-ES" dirty="0" err="1"/>
              <a:t>Specifica</a:t>
            </a:r>
            <a:r>
              <a:rPr lang="es-ES" dirty="0"/>
              <a:t> un </a:t>
            </a:r>
            <a:r>
              <a:rPr lang="es-ES" dirty="0" err="1"/>
              <a:t>item</a:t>
            </a:r>
            <a:r>
              <a:rPr lang="es-ES" dirty="0"/>
              <a:t> de un </a:t>
            </a:r>
            <a:r>
              <a:rPr lang="es-ES" dirty="0" err="1"/>
              <a:t>select</a:t>
            </a:r>
            <a:r>
              <a:rPr lang="es-ES" dirty="0"/>
              <a:t>.</a:t>
            </a:r>
          </a:p>
          <a:p>
            <a:pPr lvl="1" eaLnBrk="1" hangingPunct="1">
              <a:buFont typeface="Arial" charset="0"/>
              <a:buNone/>
            </a:pPr>
            <a:endParaRPr lang="es-ES" dirty="0"/>
          </a:p>
        </p:txBody>
      </p:sp>
      <p:sp>
        <p:nvSpPr>
          <p:cNvPr id="3891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4D0743-AB45-4FD6-B6E9-D65E344B7BC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Las páginas JSF se construyen con librerías de etiquetas y con el lenguaje de expresiones (EL) (</a:t>
            </a:r>
            <a:r>
              <a:rPr lang="es-ES" dirty="0" err="1"/>
              <a:t>ej</a:t>
            </a:r>
            <a:r>
              <a:rPr lang="es-ES" dirty="0"/>
              <a:t>: #{miBean.miPropiedad})</a:t>
            </a:r>
          </a:p>
          <a:p>
            <a:pPr eaLnBrk="1" hangingPunct="1"/>
            <a:r>
              <a:rPr lang="es-ES" dirty="0"/>
              <a:t>Las librerías de etiquetas con sus atributos permiten personalizar el aspecto y el comportamiento de cada componente.</a:t>
            </a:r>
          </a:p>
        </p:txBody>
      </p:sp>
      <p:sp>
        <p:nvSpPr>
          <p:cNvPr id="2867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4C297E-E579-4784-AB0D-3D4B705257B2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296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Las librerías de etiquetas estándar son:</a:t>
            </a:r>
          </a:p>
          <a:p>
            <a:pPr lvl="1" eaLnBrk="1" hangingPunct="1"/>
            <a:r>
              <a:rPr lang="es-ES" dirty="0"/>
              <a:t>las</a:t>
            </a:r>
            <a:r>
              <a:rPr lang="es-ES" b="1" dirty="0"/>
              <a:t> </a:t>
            </a:r>
            <a:r>
              <a:rPr lang="es-ES" b="1" dirty="0" err="1"/>
              <a:t>core</a:t>
            </a:r>
            <a:r>
              <a:rPr lang="es-ES" b="1" dirty="0"/>
              <a:t> tags </a:t>
            </a:r>
            <a:r>
              <a:rPr lang="es-ES" b="1" dirty="0" err="1"/>
              <a:t>libraries</a:t>
            </a:r>
            <a:r>
              <a:rPr lang="es-ES" dirty="0"/>
              <a:t>: definen vistas, </a:t>
            </a:r>
            <a:r>
              <a:rPr lang="es-ES" dirty="0" err="1"/>
              <a:t>listeners</a:t>
            </a:r>
            <a:r>
              <a:rPr lang="es-ES" dirty="0"/>
              <a:t>, </a:t>
            </a:r>
            <a:r>
              <a:rPr lang="es-ES" dirty="0" err="1"/>
              <a:t>converters</a:t>
            </a:r>
            <a:r>
              <a:rPr lang="es-ES" dirty="0"/>
              <a:t>, </a:t>
            </a:r>
            <a:r>
              <a:rPr lang="es-ES" dirty="0" err="1"/>
              <a:t>validators</a:t>
            </a:r>
            <a:r>
              <a:rPr lang="es-ES" dirty="0"/>
              <a:t>, etc.</a:t>
            </a:r>
          </a:p>
          <a:p>
            <a:pPr lvl="1" eaLnBrk="1" hangingPunct="1"/>
            <a:r>
              <a:rPr lang="es-ES" dirty="0"/>
              <a:t>las</a:t>
            </a:r>
            <a:r>
              <a:rPr lang="es-ES" b="1" dirty="0"/>
              <a:t> html tags </a:t>
            </a:r>
            <a:r>
              <a:rPr lang="es-ES" b="1" dirty="0" err="1"/>
              <a:t>libraries</a:t>
            </a:r>
            <a:r>
              <a:rPr lang="es-ES" dirty="0"/>
              <a:t>: definen componentes de entrada, de salida, de acción, de selección, de agrupación</a:t>
            </a:r>
          </a:p>
          <a:p>
            <a:pPr eaLnBrk="1" hangingPunct="1"/>
            <a:endParaRPr lang="es-ES" dirty="0"/>
          </a:p>
        </p:txBody>
      </p:sp>
      <p:sp>
        <p:nvSpPr>
          <p:cNvPr id="2969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BD01C1-665D-4B76-8463-861AC18175B3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"/>
              <a:t>COMPONENTES HTML</a:t>
            </a:r>
          </a:p>
        </p:txBody>
      </p:sp>
      <p:sp>
        <p:nvSpPr>
          <p:cNvPr id="3072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dirty="0"/>
              <a:t>Los componentes HTML son una serie de etiquetas JSF que son renderizadas a lenguaje HTML. </a:t>
            </a:r>
          </a:p>
          <a:p>
            <a:pPr eaLnBrk="1" hangingPunct="1">
              <a:spcBef>
                <a:spcPts val="1263"/>
              </a:spcBef>
            </a:pPr>
            <a:r>
              <a:rPr lang="es-ES" dirty="0"/>
              <a:t>Básicamente tendremos todos los componentes </a:t>
            </a:r>
            <a:r>
              <a:rPr lang="es-ES" dirty="0" err="1"/>
              <a:t>estandar</a:t>
            </a:r>
            <a:r>
              <a:rPr lang="es-ES" dirty="0"/>
              <a:t> HTML su correspondiente tag JSF</a:t>
            </a:r>
          </a:p>
          <a:p>
            <a:pPr eaLnBrk="1" hangingPunct="1">
              <a:spcBef>
                <a:spcPts val="1263"/>
              </a:spcBef>
            </a:pPr>
            <a:r>
              <a:rPr lang="es-ES" dirty="0"/>
              <a:t>Admiten JSF EL para mayor potencia y versatilidad</a:t>
            </a:r>
          </a:p>
          <a:p>
            <a:pPr eaLnBrk="1" hangingPunct="1">
              <a:spcBef>
                <a:spcPts val="1263"/>
              </a:spcBef>
            </a:pPr>
            <a:r>
              <a:rPr lang="es-ES" dirty="0"/>
              <a:t>Muchas veces son complementados con etiquetas </a:t>
            </a:r>
            <a:r>
              <a:rPr lang="es-ES" dirty="0" err="1"/>
              <a:t>core</a:t>
            </a:r>
            <a:r>
              <a:rPr lang="es-ES" dirty="0"/>
              <a:t> para proporcionar funcionalidad extra al componente</a:t>
            </a:r>
          </a:p>
          <a:p>
            <a:pPr eaLnBrk="1" hangingPunct="1">
              <a:spcBef>
                <a:spcPts val="1263"/>
              </a:spcBef>
            </a:pPr>
            <a:r>
              <a:rPr lang="es-ES" dirty="0"/>
              <a:t>La mayoría necesitan estar incluidos en etiquetas &lt;</a:t>
            </a:r>
            <a:r>
              <a:rPr lang="es-ES" dirty="0" err="1"/>
              <a:t>h:form</a:t>
            </a:r>
            <a:r>
              <a:rPr lang="es-ES" dirty="0"/>
              <a:t>&gt; para que funcionen. </a:t>
            </a:r>
            <a:r>
              <a:rPr lang="es-ES" dirty="0" err="1"/>
              <a:t>Sobretodo</a:t>
            </a:r>
            <a:r>
              <a:rPr lang="es-ES" dirty="0"/>
              <a:t> cuando queremos mandar información a los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.</a:t>
            </a:r>
          </a:p>
          <a:p>
            <a:pPr eaLnBrk="1" hangingPunct="1"/>
            <a:endParaRPr lang="es-ES" dirty="0"/>
          </a:p>
        </p:txBody>
      </p:sp>
      <p:sp>
        <p:nvSpPr>
          <p:cNvPr id="3072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8F4287-8F00-4283-A156-E8EA441E3DA8}" type="slidenum">
              <a:rPr lang="en-US" sz="1400" b="1">
                <a:solidFill>
                  <a:srgbClr val="898989"/>
                </a:solidFill>
              </a:rPr>
              <a:pPr/>
              <a:t>6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17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HTML: Componentes de entrada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h:inputText</a:t>
            </a:r>
            <a:r>
              <a:rPr lang="es-ES" dirty="0"/>
              <a:t>/&gt;: Simple línea de texto de entrada.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h:inputTextarea</a:t>
            </a:r>
            <a:r>
              <a:rPr lang="es-ES" dirty="0"/>
              <a:t>/&gt;: Múltiples líneas de texto de entrada.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h:inputSecret</a:t>
            </a:r>
            <a:r>
              <a:rPr lang="es-ES" dirty="0"/>
              <a:t>/&gt;: Contraseña de entrada.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h:inputHidden</a:t>
            </a:r>
            <a:r>
              <a:rPr lang="es-ES" dirty="0"/>
              <a:t>/&gt;: Campo oculto.</a:t>
            </a:r>
          </a:p>
        </p:txBody>
      </p:sp>
      <p:sp>
        <p:nvSpPr>
          <p:cNvPr id="3072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5CD2D6-8B34-44EA-A7A0-330389206670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2770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HTML: Componentes de salida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h:outputLabel</a:t>
            </a:r>
            <a:r>
              <a:rPr lang="es-ES" dirty="0"/>
              <a:t>/&gt;: Etiqueta para otro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h:outputLink</a:t>
            </a:r>
            <a:r>
              <a:rPr lang="es-ES" dirty="0"/>
              <a:t>/&gt;: Enlace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h:outputFormat</a:t>
            </a:r>
            <a:r>
              <a:rPr lang="es-ES" dirty="0"/>
              <a:t>/&gt;: Formatea un texto de salida.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h:outputText</a:t>
            </a:r>
            <a:r>
              <a:rPr lang="es-ES" dirty="0"/>
              <a:t>/&gt;: Simple línea de texto de salida.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h:outputStylesheet</a:t>
            </a:r>
            <a:r>
              <a:rPr lang="es-ES" dirty="0"/>
              <a:t>/&gt;: </a:t>
            </a:r>
            <a:r>
              <a:rPr lang="es-ES" dirty="0" err="1"/>
              <a:t>Import</a:t>
            </a:r>
            <a:r>
              <a:rPr lang="es-ES" dirty="0"/>
              <a:t> de un CSS.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h:outputScript</a:t>
            </a:r>
            <a:r>
              <a:rPr lang="es-ES" dirty="0"/>
              <a:t>/&gt;: </a:t>
            </a:r>
            <a:r>
              <a:rPr lang="es-ES" dirty="0" err="1"/>
              <a:t>Import</a:t>
            </a:r>
            <a:r>
              <a:rPr lang="es-ES" dirty="0"/>
              <a:t> de un </a:t>
            </a:r>
            <a:r>
              <a:rPr lang="es-ES" dirty="0" err="1"/>
              <a:t>JavaSript</a:t>
            </a:r>
            <a:r>
              <a:rPr lang="es-ES" dirty="0"/>
              <a:t>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h:graphicImage</a:t>
            </a:r>
            <a:r>
              <a:rPr lang="es-ES" dirty="0"/>
              <a:t>/&gt;: Muestra una imagen.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h:message</a:t>
            </a:r>
            <a:r>
              <a:rPr lang="es-ES" dirty="0"/>
              <a:t>/&gt;: Muestra un mensaje para un componente.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h:messages</a:t>
            </a:r>
            <a:r>
              <a:rPr lang="es-ES" dirty="0"/>
              <a:t>/&gt;: Muestra todos los mensajes.</a:t>
            </a:r>
          </a:p>
          <a:p>
            <a:pPr eaLnBrk="1" hangingPunct="1"/>
            <a:endParaRPr lang="es-ES" dirty="0"/>
          </a:p>
        </p:txBody>
      </p:sp>
      <p:sp>
        <p:nvSpPr>
          <p:cNvPr id="32771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75176C4A-CCA8-40E6-BD5C-F8F24EF4F303}" type="slidenum">
              <a:rPr lang="en-US" sz="1400" b="1">
                <a:solidFill>
                  <a:srgbClr val="898989"/>
                </a:solidFill>
              </a:rPr>
              <a:pPr/>
              <a:t>8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379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h:outputText</a:t>
            </a:r>
            <a:r>
              <a:rPr lang="es-ES" sz="2300" b="1" dirty="0"/>
              <a:t>/&gt;</a:t>
            </a:r>
            <a:r>
              <a:rPr lang="es-ES" sz="2300" dirty="0"/>
              <a:t>:Simple línea de texto de salida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Ejemplo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100" dirty="0"/>
              <a:t>&lt;</a:t>
            </a:r>
            <a:r>
              <a:rPr lang="es-ES" sz="2100" dirty="0" err="1"/>
              <a:t>h:outputText</a:t>
            </a:r>
            <a:r>
              <a:rPr lang="es-ES" sz="2100" dirty="0"/>
              <a:t> </a:t>
            </a:r>
            <a:r>
              <a:rPr lang="es-ES" sz="2100" dirty="0" err="1"/>
              <a:t>value</a:t>
            </a:r>
            <a:r>
              <a:rPr lang="es-ES" sz="2100" dirty="0"/>
              <a:t>="#{user.text}" /&gt;</a:t>
            </a:r>
          </a:p>
          <a:p>
            <a:pPr eaLnBrk="1" hangingPunct="1">
              <a:spcBef>
                <a:spcPts val="1263"/>
              </a:spcBef>
              <a:buNone/>
            </a:pPr>
            <a:r>
              <a:rPr lang="es-ES" sz="2100" dirty="0"/>
              <a:t>&lt;</a:t>
            </a:r>
            <a:r>
              <a:rPr lang="es-ES" sz="2100" dirty="0" err="1"/>
              <a:t>h:outputText</a:t>
            </a:r>
            <a:r>
              <a:rPr lang="es-ES" sz="2100" dirty="0"/>
              <a:t> </a:t>
            </a:r>
            <a:r>
              <a:rPr lang="es-ES" sz="2100" dirty="0" err="1"/>
              <a:t>value</a:t>
            </a:r>
            <a:r>
              <a:rPr lang="es-ES" sz="2100" dirty="0"/>
              <a:t>=“hola: #{user.text} soy #{user.text2}" /&gt;</a:t>
            </a:r>
          </a:p>
          <a:p>
            <a:pPr eaLnBrk="1" hangingPunct="1">
              <a:spcBef>
                <a:spcPts val="1263"/>
              </a:spcBef>
              <a:buNone/>
            </a:pPr>
            <a:r>
              <a:rPr lang="es-ES" sz="2100" dirty="0"/>
              <a:t>&lt;</a:t>
            </a:r>
            <a:r>
              <a:rPr lang="es-ES" sz="2100" dirty="0" err="1"/>
              <a:t>h:outputText</a:t>
            </a:r>
            <a:r>
              <a:rPr lang="es-ES" sz="2100" dirty="0"/>
              <a:t> </a:t>
            </a:r>
            <a:r>
              <a:rPr lang="es-ES" sz="2100" dirty="0" err="1"/>
              <a:t>value</a:t>
            </a:r>
            <a:r>
              <a:rPr lang="es-ES" sz="2100" dirty="0"/>
              <a:t>=“Hola esto es un texto fijo/&gt;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h:outputFormat</a:t>
            </a:r>
            <a:r>
              <a:rPr lang="es-ES" sz="2300" b="1" dirty="0"/>
              <a:t>/&gt;: </a:t>
            </a:r>
            <a:r>
              <a:rPr lang="es-ES" sz="2300" dirty="0"/>
              <a:t>Formatea un texto de salida.</a:t>
            </a:r>
          </a:p>
          <a:p>
            <a:pPr eaLnBrk="1" hangingPunct="1">
              <a:buFont typeface="Arial" charset="0"/>
              <a:buNone/>
            </a:pPr>
            <a:r>
              <a:rPr lang="es-ES" sz="2300" dirty="0"/>
              <a:t>Ejemplo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&lt;</a:t>
            </a:r>
            <a:r>
              <a:rPr lang="es-ES" sz="2300" dirty="0" err="1"/>
              <a:t>h:outputFormat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="param0 : {0}, param1 : {1}" &gt;    	&lt;</a:t>
            </a:r>
            <a:r>
              <a:rPr lang="es-ES" sz="2300" dirty="0" err="1"/>
              <a:t>f:param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="Numero 1" /&gt;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</a:t>
            </a:r>
            <a:r>
              <a:rPr lang="es-ES" sz="2300" dirty="0" err="1"/>
              <a:t>f:param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=“#{</a:t>
            </a:r>
            <a:r>
              <a:rPr lang="es-ES" sz="2300" dirty="0" err="1"/>
              <a:t>user.text</a:t>
            </a:r>
            <a:r>
              <a:rPr lang="es-ES" sz="2300" dirty="0"/>
              <a:t>}" /&gt; 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&lt;/</a:t>
            </a:r>
            <a:r>
              <a:rPr lang="es-ES" sz="2300" dirty="0" err="1"/>
              <a:t>h:outputFormat</a:t>
            </a:r>
            <a:r>
              <a:rPr lang="es-ES" sz="2300" dirty="0"/>
              <a:t>&gt;</a:t>
            </a:r>
          </a:p>
          <a:p>
            <a:pPr eaLnBrk="1" hangingPunct="1"/>
            <a:endParaRPr lang="es-ES" sz="2300" dirty="0"/>
          </a:p>
          <a:p>
            <a:pPr eaLnBrk="1" hangingPunct="1"/>
            <a:endParaRPr lang="es-ES" dirty="0"/>
          </a:p>
        </p:txBody>
      </p:sp>
      <p:sp>
        <p:nvSpPr>
          <p:cNvPr id="3174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3C0C55-4A32-43A3-B995-4929F8BC9B1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dad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2260</Words>
  <Application>Microsoft Office PowerPoint</Application>
  <PresentationFormat>Presentación en pantalla (4:3)</PresentationFormat>
  <Paragraphs>217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Tema de Office</vt:lpstr>
      <vt:lpstr>Claridad</vt:lpstr>
      <vt:lpstr>Presentación de PowerPoint</vt:lpstr>
      <vt:lpstr>VISTAS</vt:lpstr>
      <vt:lpstr>VISTAS</vt:lpstr>
      <vt:lpstr>LIBRERIAS DE ETIQUETAS</vt:lpstr>
      <vt:lpstr>LIBRERIAS DE ETIQUETAS</vt:lpstr>
      <vt:lpstr>COMPONENTES HTML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Felix de Pablo</cp:lastModifiedBy>
  <cp:revision>18</cp:revision>
  <dcterms:created xsi:type="dcterms:W3CDTF">2015-04-26T09:46:18Z</dcterms:created>
  <dcterms:modified xsi:type="dcterms:W3CDTF">2022-10-28T09:59:35Z</dcterms:modified>
</cp:coreProperties>
</file>