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35" r:id="rId2"/>
    <p:sldId id="372" r:id="rId3"/>
    <p:sldId id="336" r:id="rId4"/>
    <p:sldId id="371" r:id="rId5"/>
    <p:sldId id="337" r:id="rId6"/>
    <p:sldId id="338" r:id="rId7"/>
    <p:sldId id="373" r:id="rId8"/>
    <p:sldId id="374" r:id="rId9"/>
    <p:sldId id="375" r:id="rId10"/>
    <p:sldId id="339" r:id="rId11"/>
    <p:sldId id="346" r:id="rId12"/>
    <p:sldId id="3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79456" autoAdjust="0"/>
  </p:normalViewPr>
  <p:slideViewPr>
    <p:cSldViewPr snapToGrid="0">
      <p:cViewPr varScale="1">
        <p:scale>
          <a:sx n="96" d="100"/>
          <a:sy n="96" d="100"/>
        </p:scale>
        <p:origin x="2608" y="168"/>
      </p:cViewPr>
      <p:guideLst>
        <p:guide orient="horz" pos="2160"/>
        <p:guide pos="2880"/>
      </p:guideLst>
    </p:cSldViewPr>
  </p:slideViewPr>
  <p:notesTextViewPr>
    <p:cViewPr>
      <p:scale>
        <a:sx n="1" d="1"/>
        <a:sy n="1" d="1"/>
      </p:scale>
      <p:origin x="0" y="0"/>
    </p:cViewPr>
  </p:notesText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10/17/22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5</a:t>
            </a:fld>
            <a:endParaRPr lang="en-US"/>
          </a:p>
        </p:txBody>
      </p:sp>
    </p:spTree>
    <p:extLst>
      <p:ext uri="{BB962C8B-B14F-4D97-AF65-F5344CB8AC3E}">
        <p14:creationId xmlns:p14="http://schemas.microsoft.com/office/powerpoint/2010/main" val="876738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10/17/22</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10/17/22</a:t>
            </a:fld>
            <a:endParaRPr lang="en-US"/>
          </a:p>
        </p:txBody>
      </p:sp>
      <p:sp>
        <p:nvSpPr>
          <p:cNvPr id="5" name="Footer Placeholder 4"/>
          <p:cNvSpPr>
            <a:spLocks noGrp="1"/>
          </p:cNvSpPr>
          <p:nvPr>
            <p:ph type="ftr" sz="quarter" idx="11"/>
          </p:nvPr>
        </p:nvSpPr>
        <p:spPr/>
        <p:txBody>
          <a:bodyPr/>
          <a:lstStyle/>
          <a:p>
            <a:r>
              <a:rPr lang="en-US" dirty="0"/>
              <a:t>Kwartler CSCI-96</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10/17/22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10/17/22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10/17/22</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10/17/22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10/17/22</a:t>
            </a:fld>
            <a:endParaRPr lang="en-US"/>
          </a:p>
        </p:txBody>
      </p:sp>
      <p:sp>
        <p:nvSpPr>
          <p:cNvPr id="8" name="Footer Placeholder 7"/>
          <p:cNvSpPr>
            <a:spLocks noGrp="1"/>
          </p:cNvSpPr>
          <p:nvPr>
            <p:ph type="ftr" sz="quarter" idx="11"/>
          </p:nvPr>
        </p:nvSpPr>
        <p:spPr/>
        <p:txBody>
          <a:bodyPr/>
          <a:lstStyle/>
          <a:p>
            <a:r>
              <a:rPr lang="en-US" dirty="0"/>
              <a:t>Kwartler CSCI-96</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10/17/22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10/17/22</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10/17/22</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10/17/22</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10/17/22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CSCI-96</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1</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3093720"/>
            <a:ext cx="8729546" cy="754799"/>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1907 Vox Populi by Sir Francis Galton created the notion of  “wisdom of crowds” as a phenomenon.  It is the basis of modern search engines and crowdsourcing.</a:t>
            </a:r>
          </a:p>
        </p:txBody>
      </p:sp>
    </p:spTree>
    <p:extLst>
      <p:ext uri="{BB962C8B-B14F-4D97-AF65-F5344CB8AC3E}">
        <p14:creationId xmlns:p14="http://schemas.microsoft.com/office/powerpoint/2010/main" val="3403927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A2E1C-7D98-44F2-841A-C0F0F81C3A7D}"/>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BD25374-7532-49B7-86B4-242E3E7601B3}"/>
              </a:ext>
            </a:extLst>
          </p:cNvPr>
          <p:cNvSpPr>
            <a:spLocks noGrp="1"/>
          </p:cNvSpPr>
          <p:nvPr>
            <p:ph type="title"/>
          </p:nvPr>
        </p:nvSpPr>
        <p:spPr/>
        <p:txBody>
          <a:bodyPr/>
          <a:lstStyle/>
          <a:p>
            <a:r>
              <a:rPr lang="en-US" dirty="0"/>
              <a:t>How a random forest is really grown.</a:t>
            </a:r>
          </a:p>
        </p:txBody>
      </p:sp>
      <p:sp>
        <p:nvSpPr>
          <p:cNvPr id="4" name="Slide Number Placeholder 3">
            <a:extLst>
              <a:ext uri="{FF2B5EF4-FFF2-40B4-BE49-F238E27FC236}">
                <a16:creationId xmlns:a16="http://schemas.microsoft.com/office/drawing/2014/main" id="{DE89F499-AFBF-439F-85DE-D9C7078FD452}"/>
              </a:ext>
            </a:extLst>
          </p:cNvPr>
          <p:cNvSpPr>
            <a:spLocks noGrp="1"/>
          </p:cNvSpPr>
          <p:nvPr>
            <p:ph type="sldNum" sz="quarter" idx="12"/>
          </p:nvPr>
        </p:nvSpPr>
        <p:spPr/>
        <p:txBody>
          <a:bodyPr/>
          <a:lstStyle/>
          <a:p>
            <a:fld id="{37290FF7-652B-4475-AEAB-8B1A5D23AE09}" type="slidenum">
              <a:rPr lang="en-US" smtClean="0"/>
              <a:t>10</a:t>
            </a:fld>
            <a:endParaRPr lang="en-US"/>
          </a:p>
        </p:txBody>
      </p:sp>
      <p:sp>
        <p:nvSpPr>
          <p:cNvPr id="5" name="Footer Placeholder 4">
            <a:extLst>
              <a:ext uri="{FF2B5EF4-FFF2-40B4-BE49-F238E27FC236}">
                <a16:creationId xmlns:a16="http://schemas.microsoft.com/office/drawing/2014/main" id="{0C5178DB-3659-421F-907F-CD25EFFF416B}"/>
              </a:ext>
            </a:extLst>
          </p:cNvPr>
          <p:cNvSpPr>
            <a:spLocks noGrp="1"/>
          </p:cNvSpPr>
          <p:nvPr>
            <p:ph type="ftr" sz="quarter" idx="3"/>
          </p:nvPr>
        </p:nvSpPr>
        <p:spPr/>
        <p:txBody>
          <a:bodyPr/>
          <a:lstStyle/>
          <a:p>
            <a:r>
              <a:rPr lang="en-US" dirty="0"/>
              <a:t>Kwartler CSCI -96</a:t>
            </a:r>
          </a:p>
        </p:txBody>
      </p:sp>
      <p:sp>
        <p:nvSpPr>
          <p:cNvPr id="6" name="Content Placeholder 2">
            <a:extLst>
              <a:ext uri="{FF2B5EF4-FFF2-40B4-BE49-F238E27FC236}">
                <a16:creationId xmlns:a16="http://schemas.microsoft.com/office/drawing/2014/main" id="{99826758-8D3C-4F56-BFC9-9CC876ED9807}"/>
              </a:ext>
            </a:extLst>
          </p:cNvPr>
          <p:cNvSpPr txBox="1">
            <a:spLocks/>
          </p:cNvSpPr>
          <p:nvPr/>
        </p:nvSpPr>
        <p:spPr>
          <a:xfrm>
            <a:off x="628650" y="1111347"/>
            <a:ext cx="7886700" cy="512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Draw many re-samples of cases from the data (bootstrap)</a:t>
            </a:r>
          </a:p>
          <a:p>
            <a:r>
              <a:rPr lang="en-US" altLang="en-US" dirty="0"/>
              <a:t>For each re-sampled set use a random subset of predictor variables to produce a tree.  Some parameters include</a:t>
            </a:r>
          </a:p>
          <a:p>
            <a:pPr lvl="1"/>
            <a:r>
              <a:rPr lang="en-US" altLang="en-US" dirty="0"/>
              <a:t>Number of trees to grow – dictates the number of re-sampled sets</a:t>
            </a:r>
          </a:p>
          <a:p>
            <a:pPr lvl="1"/>
            <a:r>
              <a:rPr lang="en-US" altLang="en-US" dirty="0"/>
              <a:t>Number of predictor variables for each tree</a:t>
            </a:r>
          </a:p>
          <a:p>
            <a:endParaRPr lang="en-US" altLang="en-US" dirty="0"/>
          </a:p>
          <a:p>
            <a:r>
              <a:rPr lang="en-US" altLang="en-US" dirty="0"/>
              <a:t>Combine the predictions/classifications from all the trees (the entire forest)</a:t>
            </a:r>
          </a:p>
          <a:p>
            <a:pPr lvl="1"/>
            <a:r>
              <a:rPr lang="en-US" altLang="en-US" dirty="0"/>
              <a:t>Votes are tallied for classification problems</a:t>
            </a:r>
          </a:p>
          <a:p>
            <a:pPr lvl="1"/>
            <a:r>
              <a:rPr lang="en-US" altLang="en-US" dirty="0"/>
              <a:t>Predictions are averaged for continuous problems</a:t>
            </a:r>
          </a:p>
          <a:p>
            <a:pPr lvl="1"/>
            <a:endParaRPr lang="en-US" altLang="en-US" dirty="0">
              <a:solidFill>
                <a:schemeClr val="accent6"/>
              </a:solidFill>
            </a:endParaRPr>
          </a:p>
          <a:p>
            <a:r>
              <a:rPr lang="en-US" altLang="en-US" dirty="0">
                <a:solidFill>
                  <a:schemeClr val="accent6"/>
                </a:solidFill>
              </a:rPr>
              <a:t>Since it has many weak learners, overfitting is less of a concern. Some trees will get the unlikely outlier value while most won’t.</a:t>
            </a:r>
          </a:p>
          <a:p>
            <a:r>
              <a:rPr lang="en-US" altLang="en-US" dirty="0">
                <a:solidFill>
                  <a:schemeClr val="accent6"/>
                </a:solidFill>
              </a:rPr>
              <a:t>Since its fitting many hundreds of trees, it takes some time to train a model.</a:t>
            </a:r>
          </a:p>
        </p:txBody>
      </p:sp>
    </p:spTree>
    <p:extLst>
      <p:ext uri="{BB962C8B-B14F-4D97-AF65-F5344CB8AC3E}">
        <p14:creationId xmlns:p14="http://schemas.microsoft.com/office/powerpoint/2010/main" val="4211287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70C36-2595-4254-A8D7-F03203F5D96D}"/>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AB3C724D-5CD4-4EAD-9D59-CCD8C6E6AABE}"/>
              </a:ext>
            </a:extLst>
          </p:cNvPr>
          <p:cNvSpPr>
            <a:spLocks noGrp="1"/>
          </p:cNvSpPr>
          <p:nvPr>
            <p:ph type="title"/>
          </p:nvPr>
        </p:nvSpPr>
        <p:spPr/>
        <p:txBody>
          <a:bodyPr/>
          <a:lstStyle/>
          <a:p>
            <a:r>
              <a:rPr lang="en-US" dirty="0"/>
              <a:t>Open </a:t>
            </a:r>
            <a:r>
              <a:rPr lang="en-US" dirty="0" err="1"/>
              <a:t>D_Bank</a:t>
            </a:r>
            <a:r>
              <a:rPr lang="en-US" dirty="0"/>
              <a:t> Loans </a:t>
            </a:r>
            <a:r>
              <a:rPr lang="en-US" dirty="0" err="1"/>
              <a:t>RandomForest.R</a:t>
            </a:r>
            <a:endParaRPr lang="en-US" dirty="0"/>
          </a:p>
        </p:txBody>
      </p:sp>
      <p:sp>
        <p:nvSpPr>
          <p:cNvPr id="4" name="Slide Number Placeholder 3">
            <a:extLst>
              <a:ext uri="{FF2B5EF4-FFF2-40B4-BE49-F238E27FC236}">
                <a16:creationId xmlns:a16="http://schemas.microsoft.com/office/drawing/2014/main" id="{ADE2B0B0-0996-460F-BFC8-9E8ED6743A1D}"/>
              </a:ext>
            </a:extLst>
          </p:cNvPr>
          <p:cNvSpPr>
            <a:spLocks noGrp="1"/>
          </p:cNvSpPr>
          <p:nvPr>
            <p:ph type="sldNum" sz="quarter" idx="12"/>
          </p:nvPr>
        </p:nvSpPr>
        <p:spPr/>
        <p:txBody>
          <a:bodyPr/>
          <a:lstStyle/>
          <a:p>
            <a:fld id="{37290FF7-652B-4475-AEAB-8B1A5D23AE09}" type="slidenum">
              <a:rPr lang="en-US" smtClean="0"/>
              <a:t>11</a:t>
            </a:fld>
            <a:endParaRPr lang="en-US"/>
          </a:p>
        </p:txBody>
      </p:sp>
      <p:sp>
        <p:nvSpPr>
          <p:cNvPr id="5" name="Footer Placeholder 4">
            <a:extLst>
              <a:ext uri="{FF2B5EF4-FFF2-40B4-BE49-F238E27FC236}">
                <a16:creationId xmlns:a16="http://schemas.microsoft.com/office/drawing/2014/main" id="{690D06FC-7A8B-4EBC-9B1E-A2C9659E3A38}"/>
              </a:ext>
            </a:extLst>
          </p:cNvPr>
          <p:cNvSpPr>
            <a:spLocks noGrp="1"/>
          </p:cNvSpPr>
          <p:nvPr>
            <p:ph type="ftr" sz="quarter" idx="3"/>
          </p:nvPr>
        </p:nvSpPr>
        <p:spPr/>
        <p:txBody>
          <a:bodyPr/>
          <a:lstStyle/>
          <a:p>
            <a:r>
              <a:rPr lang="en-US" dirty="0"/>
              <a:t>Kwartler CSCI -96</a:t>
            </a:r>
          </a:p>
        </p:txBody>
      </p:sp>
    </p:spTree>
    <p:extLst>
      <p:ext uri="{BB962C8B-B14F-4D97-AF65-F5344CB8AC3E}">
        <p14:creationId xmlns:p14="http://schemas.microsoft.com/office/powerpoint/2010/main" val="209589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10/17/22</a:t>
            </a:fld>
            <a:endParaRPr lang="en-US"/>
          </a:p>
        </p:txBody>
      </p:sp>
      <p:sp>
        <p:nvSpPr>
          <p:cNvPr id="3" name="Title 2"/>
          <p:cNvSpPr>
            <a:spLocks noGrp="1"/>
          </p:cNvSpPr>
          <p:nvPr>
            <p:ph type="title"/>
          </p:nvPr>
        </p:nvSpPr>
        <p:spPr/>
        <p:txBody>
          <a:bodyPr/>
          <a:lstStyle/>
          <a:p>
            <a:r>
              <a:rPr lang="en-US" dirty="0"/>
              <a:t>Your Data Mining Toolbox</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5" name="Footer Placeholder 4"/>
          <p:cNvSpPr>
            <a:spLocks noGrp="1"/>
          </p:cNvSpPr>
          <p:nvPr>
            <p:ph type="ftr" sz="quarter" idx="3"/>
          </p:nvPr>
        </p:nvSpPr>
        <p:spPr/>
        <p:txBody>
          <a:bodyPr/>
          <a:lstStyle/>
          <a:p>
            <a:r>
              <a:rPr lang="en-US" dirty="0"/>
              <a:t>Kwartler CSCI -96</a:t>
            </a:r>
          </a:p>
        </p:txBody>
      </p:sp>
      <p:pic>
        <p:nvPicPr>
          <p:cNvPr id="31746" name="Picture 2" descr="Image result for toolbox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8337" y="1395413"/>
            <a:ext cx="3087363" cy="36528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3481" y="1345532"/>
            <a:ext cx="4830746" cy="3416320"/>
          </a:xfrm>
          <a:prstGeom prst="rect">
            <a:avLst/>
          </a:prstGeom>
          <a:noFill/>
        </p:spPr>
        <p:txBody>
          <a:bodyPr wrap="none" rtlCol="0">
            <a:spAutoFit/>
          </a:bodyPr>
          <a:lstStyle/>
          <a:p>
            <a:r>
              <a:rPr lang="en-US" u="sng" dirty="0"/>
              <a:t>Previous Lessons</a:t>
            </a:r>
          </a:p>
          <a:p>
            <a:pPr marL="285750" indent="-285750">
              <a:buFont typeface="Arial" panose="020B0604020202020204" pitchFamily="34" charset="0"/>
              <a:buChar char="•"/>
            </a:pPr>
            <a:r>
              <a:rPr lang="en-US" dirty="0"/>
              <a:t>Some R Programming (R-studio)</a:t>
            </a:r>
          </a:p>
          <a:p>
            <a:pPr marL="285750" indent="-285750">
              <a:buFont typeface="Arial" panose="020B0604020202020204" pitchFamily="34" charset="0"/>
              <a:buChar char="•"/>
            </a:pPr>
            <a:r>
              <a:rPr lang="en-US" dirty="0"/>
              <a:t>EDA (summaries, column and row exploration)</a:t>
            </a:r>
          </a:p>
          <a:p>
            <a:pPr marL="285750" indent="-285750">
              <a:buFont typeface="Arial" panose="020B0604020202020204" pitchFamily="34" charset="0"/>
              <a:buChar char="•"/>
            </a:pPr>
            <a:r>
              <a:rPr lang="en-US" dirty="0"/>
              <a:t>Knowledge of Data Preparation (</a:t>
            </a:r>
            <a:r>
              <a:rPr lang="en-US" dirty="0" err="1"/>
              <a:t>vtreat</a:t>
            </a:r>
            <a:r>
              <a:rPr lang="en-US" dirty="0"/>
              <a:t>)</a:t>
            </a:r>
          </a:p>
          <a:p>
            <a:pPr marL="285750" indent="-285750">
              <a:buFont typeface="Arial" panose="020B0604020202020204" pitchFamily="34" charset="0"/>
              <a:buChar char="•"/>
            </a:pPr>
            <a:r>
              <a:rPr lang="en-US" dirty="0"/>
              <a:t>Basic Visualization (plot, </a:t>
            </a:r>
            <a:r>
              <a:rPr lang="en-US" dirty="0" err="1"/>
              <a:t>ggplot</a:t>
            </a:r>
            <a:r>
              <a:rPr lang="en-US" dirty="0"/>
              <a:t>)</a:t>
            </a:r>
          </a:p>
          <a:p>
            <a:pPr marL="285750" indent="-285750">
              <a:buFont typeface="Arial" panose="020B0604020202020204" pitchFamily="34" charset="0"/>
              <a:buChar char="•"/>
            </a:pPr>
            <a:r>
              <a:rPr lang="en-US" dirty="0"/>
              <a:t>Linear Regression (continuous)</a:t>
            </a:r>
          </a:p>
          <a:p>
            <a:pPr marL="285750" indent="-285750">
              <a:buFont typeface="Arial" panose="020B0604020202020204" pitchFamily="34" charset="0"/>
              <a:buChar char="•"/>
            </a:pPr>
            <a:r>
              <a:rPr lang="en-US" dirty="0"/>
              <a:t>Logistic Regression (Binary Classification) </a:t>
            </a:r>
          </a:p>
          <a:p>
            <a:pPr marL="285750" indent="-285750">
              <a:buFont typeface="Arial" panose="020B0604020202020204" pitchFamily="34" charset="0"/>
              <a:buChar char="•"/>
            </a:pPr>
            <a:r>
              <a:rPr lang="en-US" dirty="0"/>
              <a:t>Decision Tree (classification, continuous)</a:t>
            </a:r>
          </a:p>
          <a:p>
            <a:pPr marL="285750" indent="-285750">
              <a:buFont typeface="Arial" panose="020B0604020202020204" pitchFamily="34" charset="0"/>
              <a:buChar char="•"/>
            </a:pPr>
            <a:endParaRPr lang="en-US" dirty="0"/>
          </a:p>
          <a:p>
            <a:endParaRPr lang="en-US" dirty="0"/>
          </a:p>
          <a:p>
            <a:r>
              <a:rPr lang="en-US" u="sng" dirty="0"/>
              <a:t>Now</a:t>
            </a:r>
          </a:p>
          <a:p>
            <a:pPr marL="285750" indent="-285750">
              <a:buFont typeface="Arial" panose="020B0604020202020204" pitchFamily="34" charset="0"/>
              <a:buChar char="•"/>
            </a:pPr>
            <a:r>
              <a:rPr lang="en-US" dirty="0" err="1"/>
              <a:t>RandomForest</a:t>
            </a:r>
            <a:r>
              <a:rPr lang="en-US" dirty="0"/>
              <a:t> (classification, continuous)</a:t>
            </a:r>
          </a:p>
        </p:txBody>
      </p:sp>
      <p:sp>
        <p:nvSpPr>
          <p:cNvPr id="7" name="Rectangle 6"/>
          <p:cNvSpPr/>
          <p:nvPr/>
        </p:nvSpPr>
        <p:spPr>
          <a:xfrm>
            <a:off x="228600" y="5529262"/>
            <a:ext cx="8553450" cy="5667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RF  is a standard and popular starting point for many </a:t>
            </a:r>
            <a:r>
              <a:rPr lang="en-US"/>
              <a:t>modeling projects.</a:t>
            </a:r>
            <a:endParaRPr lang="en-US" dirty="0"/>
          </a:p>
        </p:txBody>
      </p:sp>
      <p:pic>
        <p:nvPicPr>
          <p:cNvPr id="3175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53017" y="16906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2533" y="201951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4806" y="2276186"/>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8954" y="2548902"/>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828" y="2821617"/>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39" y="3596424"/>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5459" y="3367049"/>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Related image">
            <a:extLst>
              <a:ext uri="{FF2B5EF4-FFF2-40B4-BE49-F238E27FC236}">
                <a16:creationId xmlns:a16="http://schemas.microsoft.com/office/drawing/2014/main" id="{C100D930-E525-A441-A9CF-3E519C415F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990" y="4717628"/>
            <a:ext cx="216878" cy="2466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Related image">
            <a:extLst>
              <a:ext uri="{FF2B5EF4-FFF2-40B4-BE49-F238E27FC236}">
                <a16:creationId xmlns:a16="http://schemas.microsoft.com/office/drawing/2014/main" id="{7D228D82-A444-904E-9EE0-9136CC576A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3100" y="3093780"/>
            <a:ext cx="216878" cy="24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8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The Wisdom of the Crowd</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2</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The median weight was 9lbs (0.8%) off and was better than individual cattle experts.</a:t>
            </a:r>
          </a:p>
        </p:txBody>
      </p:sp>
      <p:pic>
        <p:nvPicPr>
          <p:cNvPr id="8" name="Shape 652">
            <a:extLst>
              <a:ext uri="{FF2B5EF4-FFF2-40B4-BE49-F238E27FC236}">
                <a16:creationId xmlns:a16="http://schemas.microsoft.com/office/drawing/2014/main" id="{A3A0422A-8448-48C2-BDB5-176D19DCFBCC}"/>
              </a:ext>
            </a:extLst>
          </p:cNvPr>
          <p:cNvPicPr preferRelativeResize="0"/>
          <p:nvPr/>
        </p:nvPicPr>
        <p:blipFill>
          <a:blip r:embed="rId2">
            <a:alphaModFix/>
          </a:blip>
          <a:stretch>
            <a:fillRect/>
          </a:stretch>
        </p:blipFill>
        <p:spPr>
          <a:xfrm>
            <a:off x="5562600" y="1716750"/>
            <a:ext cx="3160925" cy="3314575"/>
          </a:xfrm>
          <a:prstGeom prst="rect">
            <a:avLst/>
          </a:prstGeom>
          <a:solidFill>
            <a:schemeClr val="tx1"/>
          </a:solidFill>
          <a:ln>
            <a:noFill/>
          </a:ln>
        </p:spPr>
      </p:pic>
      <p:sp>
        <p:nvSpPr>
          <p:cNvPr id="9" name="Shape 650">
            <a:extLst>
              <a:ext uri="{FF2B5EF4-FFF2-40B4-BE49-F238E27FC236}">
                <a16:creationId xmlns:a16="http://schemas.microsoft.com/office/drawing/2014/main" id="{6E4918CD-9D07-42CF-8A29-D673195AAC55}"/>
              </a:ext>
            </a:extLst>
          </p:cNvPr>
          <p:cNvSpPr txBox="1"/>
          <p:nvPr/>
        </p:nvSpPr>
        <p:spPr>
          <a:xfrm>
            <a:off x="228599" y="1716750"/>
            <a:ext cx="4343401" cy="3424499"/>
          </a:xfrm>
          <a:prstGeom prst="rect">
            <a:avLst/>
          </a:prstGeom>
          <a:noFill/>
          <a:ln>
            <a:noFill/>
          </a:ln>
        </p:spPr>
        <p:txBody>
          <a:bodyPr lIns="91425" tIns="91425" rIns="91425" bIns="91425" anchor="t" anchorCtr="0">
            <a:noAutofit/>
          </a:bodyPr>
          <a:lstStyle/>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Prevailing wisdom at the time was that crowds acted irrationally</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Riots, mobs, cults</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Galton wanted to explore trustworthiness and peculiarities of popular judgment</a:t>
            </a:r>
          </a:p>
          <a:p>
            <a:pPr indent="457200">
              <a:lnSpc>
                <a:spcPct val="115000"/>
              </a:lnSpc>
            </a:pPr>
            <a:endParaRPr sz="1600" dirty="0">
              <a:solidFill>
                <a:schemeClr val="dk1"/>
              </a:solidFill>
              <a:latin typeface="Open Sans"/>
              <a:ea typeface="Open Sans"/>
              <a:cs typeface="Open Sans"/>
              <a:sym typeface="Open Sans"/>
            </a:endParaRPr>
          </a:p>
          <a:p>
            <a:pPr marL="227013" indent="-74613">
              <a:lnSpc>
                <a:spcPct val="115000"/>
              </a:lnSpc>
              <a:buClr>
                <a:schemeClr val="dk1"/>
              </a:buClr>
              <a:buSzPct val="100000"/>
              <a:buFont typeface="Open Sans"/>
              <a:buChar char="●"/>
            </a:pPr>
            <a:r>
              <a:rPr lang="en" sz="1600" dirty="0">
                <a:solidFill>
                  <a:schemeClr val="dk1"/>
                </a:solidFill>
                <a:latin typeface="Open Sans"/>
                <a:ea typeface="Open Sans"/>
                <a:cs typeface="Open Sans"/>
                <a:sym typeface="Open Sans"/>
              </a:rPr>
              <a:t>Galton attended an Ox weight guessing competition at a cattle exhibition</a:t>
            </a:r>
          </a:p>
          <a:p>
            <a:pPr marL="687388" lvl="1" indent="-77788">
              <a:lnSpc>
                <a:spcPct val="115000"/>
              </a:lnSpc>
              <a:buClr>
                <a:schemeClr val="dk1"/>
              </a:buClr>
              <a:buSzPct val="100000"/>
              <a:buFont typeface="Open Sans"/>
              <a:buChar char="○"/>
            </a:pPr>
            <a:r>
              <a:rPr lang="en" sz="1400" dirty="0">
                <a:solidFill>
                  <a:schemeClr val="dk1"/>
                </a:solidFill>
                <a:latin typeface="Open Sans"/>
                <a:ea typeface="Open Sans"/>
                <a:cs typeface="Open Sans"/>
                <a:sym typeface="Open Sans"/>
              </a:rPr>
              <a:t>Participants individually guessed a very wide weight range</a:t>
            </a:r>
          </a:p>
          <a:p>
            <a:pPr>
              <a:lnSpc>
                <a:spcPct val="115000"/>
              </a:lnSpc>
            </a:pPr>
            <a:endParaRPr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3161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Conditions for Wisdom of Crowds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 sz="1600" dirty="0">
                <a:solidFill>
                  <a:srgbClr val="FFFFFF"/>
                </a:solidFill>
                <a:latin typeface="Open Sans"/>
                <a:ea typeface="Open Sans"/>
                <a:cs typeface="Open Sans"/>
                <a:sym typeface="Open Sans"/>
              </a:rPr>
              <a:t>Some machine learning methods behave like the cattle weight guessing participants.</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715000"/>
            <a:ext cx="8729545" cy="4244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Many of today’s best algorithms mimic a weak learner approach.  </a:t>
            </a:r>
          </a:p>
        </p:txBody>
      </p:sp>
      <p:sp>
        <p:nvSpPr>
          <p:cNvPr id="10" name="Shape 660">
            <a:extLst>
              <a:ext uri="{FF2B5EF4-FFF2-40B4-BE49-F238E27FC236}">
                <a16:creationId xmlns:a16="http://schemas.microsoft.com/office/drawing/2014/main" id="{72635257-FE74-488E-9833-73847DC5111A}"/>
              </a:ext>
            </a:extLst>
          </p:cNvPr>
          <p:cNvSpPr txBox="1"/>
          <p:nvPr/>
        </p:nvSpPr>
        <p:spPr>
          <a:xfrm>
            <a:off x="0" y="1978022"/>
            <a:ext cx="4534800" cy="3079800"/>
          </a:xfrm>
          <a:prstGeom prst="rect">
            <a:avLst/>
          </a:prstGeom>
          <a:noFill/>
          <a:ln>
            <a:noFill/>
          </a:ln>
        </p:spPr>
        <p:txBody>
          <a:bodyPr lIns="91425" tIns="91425" rIns="91425" bIns="91425" anchor="t" anchorCtr="0">
            <a:noAutofit/>
          </a:bodyPr>
          <a:lstStyle/>
          <a:p>
            <a:r>
              <a:rPr lang="en" sz="1600" i="1" dirty="0">
                <a:latin typeface="Open Sans"/>
                <a:ea typeface="Open Sans"/>
                <a:cs typeface="Open Sans"/>
                <a:sym typeface="Open Sans"/>
              </a:rPr>
              <a:t>For people:</a:t>
            </a:r>
          </a:p>
          <a:p>
            <a:pPr marL="457200" indent="-330200">
              <a:buSzPct val="100000"/>
              <a:buFont typeface="Open Sans"/>
              <a:buChar char="●"/>
            </a:pPr>
            <a:r>
              <a:rPr lang="en" sz="1600" dirty="0">
                <a:latin typeface="Open Sans"/>
                <a:ea typeface="Open Sans"/>
                <a:cs typeface="Open Sans"/>
                <a:sym typeface="Open Sans"/>
              </a:rPr>
              <a:t>Each individual member or voter must have an independent source of information (examine the cattle for themselves)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Make an individual guess not swayed by others (avoid group think or be blind to others’ guesses)</a:t>
            </a:r>
          </a:p>
          <a:p>
            <a:endParaRPr sz="1600" dirty="0">
              <a:latin typeface="Open Sans"/>
              <a:ea typeface="Open Sans"/>
              <a:cs typeface="Open Sans"/>
              <a:sym typeface="Open Sans"/>
            </a:endParaRPr>
          </a:p>
          <a:p>
            <a:pPr marL="457200" indent="-330200">
              <a:buSzPct val="100000"/>
              <a:buFont typeface="Open Sans"/>
              <a:buChar char="●"/>
            </a:pPr>
            <a:r>
              <a:rPr lang="en" sz="1600" dirty="0">
                <a:latin typeface="Open Sans"/>
                <a:ea typeface="Open Sans"/>
                <a:cs typeface="Open Sans"/>
                <a:sym typeface="Open Sans"/>
              </a:rPr>
              <a:t>Mechanism must be in place to collate and organize the diverse votes.</a:t>
            </a:r>
          </a:p>
        </p:txBody>
      </p:sp>
      <p:sp>
        <p:nvSpPr>
          <p:cNvPr id="11" name="Shape 661">
            <a:extLst>
              <a:ext uri="{FF2B5EF4-FFF2-40B4-BE49-F238E27FC236}">
                <a16:creationId xmlns:a16="http://schemas.microsoft.com/office/drawing/2014/main" id="{243E441E-763E-4989-BD29-0C0E86DB4744}"/>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r>
              <a:rPr lang="en" sz="1600" i="1">
                <a:latin typeface="Open Sans"/>
                <a:ea typeface="Open Sans"/>
                <a:cs typeface="Open Sans"/>
                <a:sym typeface="Open Sans"/>
              </a:rPr>
              <a:t>For algorithms:</a:t>
            </a:r>
          </a:p>
          <a:p>
            <a:pPr marL="457200" indent="-330200">
              <a:buSzPct val="100000"/>
              <a:buFont typeface="Open Sans"/>
              <a:buChar char="●"/>
            </a:pPr>
            <a:r>
              <a:rPr lang="en" sz="1600">
                <a:latin typeface="Open Sans"/>
                <a:ea typeface="Open Sans"/>
                <a:cs typeface="Open Sans"/>
                <a:sym typeface="Open Sans"/>
              </a:rPr>
              <a:t>Each individual method needs to be blind to the others in construction</a:t>
            </a:r>
          </a:p>
          <a:p>
            <a:pPr marL="914400" lvl="1" indent="-330200">
              <a:buSzPct val="100000"/>
              <a:buFont typeface="Open Sans"/>
              <a:buChar char="○"/>
            </a:pPr>
            <a:r>
              <a:rPr lang="en" sz="1600">
                <a:latin typeface="Open Sans"/>
                <a:ea typeface="Open Sans"/>
                <a:cs typeface="Open Sans"/>
                <a:sym typeface="Open Sans"/>
              </a:rPr>
              <a:t>Each individual classification or vote is therefore independent</a:t>
            </a:r>
          </a:p>
          <a:p>
            <a:pPr marL="914400" lvl="1" indent="-330200">
              <a:buSzPct val="100000"/>
              <a:buFont typeface="Open Sans"/>
              <a:buChar char="○"/>
            </a:pPr>
            <a:r>
              <a:rPr lang="en" sz="1600">
                <a:latin typeface="Open Sans"/>
                <a:ea typeface="Open Sans"/>
                <a:cs typeface="Open Sans"/>
                <a:sym typeface="Open Sans"/>
              </a:rPr>
              <a:t>Aggregation/tabulation is easy in an computerized environment. </a:t>
            </a:r>
          </a:p>
        </p:txBody>
      </p:sp>
    </p:spTree>
    <p:extLst>
      <p:ext uri="{BB962C8B-B14F-4D97-AF65-F5344CB8AC3E}">
        <p14:creationId xmlns:p14="http://schemas.microsoft.com/office/powerpoint/2010/main" val="14265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5887C09-8430-4BB7-A0C5-770B6A7B8AB6}"/>
              </a:ext>
            </a:extLst>
          </p:cNvPr>
          <p:cNvSpPr/>
          <p:nvPr/>
        </p:nvSpPr>
        <p:spPr>
          <a:xfrm>
            <a:off x="2679585" y="4213223"/>
            <a:ext cx="4249369" cy="3132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Vote Tally</a:t>
            </a:r>
          </a:p>
        </p:txBody>
      </p:sp>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6" name="Shape 651">
            <a:extLst>
              <a:ext uri="{FF2B5EF4-FFF2-40B4-BE49-F238E27FC236}">
                <a16:creationId xmlns:a16="http://schemas.microsoft.com/office/drawing/2014/main" id="{FD924FEC-E4D2-4DCA-8439-16F154EFDFAE}"/>
              </a:ext>
            </a:extLst>
          </p:cNvPr>
          <p:cNvSpPr txBox="1"/>
          <p:nvPr/>
        </p:nvSpPr>
        <p:spPr>
          <a:xfrm>
            <a:off x="304799" y="1143001"/>
            <a:ext cx="8729546" cy="457200"/>
          </a:xfrm>
          <a:prstGeom prst="rect">
            <a:avLst/>
          </a:prstGeom>
          <a:solidFill>
            <a:schemeClr val="accent5"/>
          </a:solidFill>
          <a:ln>
            <a:noFill/>
          </a:ln>
        </p:spPr>
        <p:txBody>
          <a:bodyPr lIns="91425" tIns="91425" rIns="91425" bIns="91425" anchor="ctr" anchorCtr="0">
            <a:noAutofit/>
          </a:bodyPr>
          <a:lstStyle/>
          <a:p>
            <a:pPr algn="ctr">
              <a:lnSpc>
                <a:spcPct val="115000"/>
              </a:lnSpc>
            </a:pPr>
            <a:r>
              <a:rPr lang="en-US" sz="1600" dirty="0">
                <a:solidFill>
                  <a:srgbClr val="FFFFFF"/>
                </a:solidFill>
                <a:latin typeface="Open Sans"/>
                <a:ea typeface="Open Sans"/>
                <a:cs typeface="Open Sans"/>
                <a:sym typeface="Open Sans"/>
              </a:rPr>
              <a:t>Each mini tree acts as a voter from the mob.  Each voter is allowed to look at a random group of variables e.g. a mini data set to make its splits.</a:t>
            </a:r>
            <a:endParaRPr lang="en" sz="1600" dirty="0">
              <a:solidFill>
                <a:srgbClr val="FFFFFF"/>
              </a:solidFill>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2679585" y="317316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5448673" y="206266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2679585" y="213591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4064135" y="317316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4064123" y="213591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5448686" y="320516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2899930" y="27445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4289730"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5694305" y="265765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5652755" y="379378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4260330" y="27445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840930" y="379378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graphicFrame>
        <p:nvGraphicFramePr>
          <p:cNvPr id="78" name="Shape 737">
            <a:extLst>
              <a:ext uri="{FF2B5EF4-FFF2-40B4-BE49-F238E27FC236}">
                <a16:creationId xmlns:a16="http://schemas.microsoft.com/office/drawing/2014/main" id="{4E668539-741F-4584-B7A2-B13C1A2E3479}"/>
              </a:ext>
            </a:extLst>
          </p:cNvPr>
          <p:cNvGraphicFramePr/>
          <p:nvPr>
            <p:extLst>
              <p:ext uri="{D42A27DB-BD31-4B8C-83A1-F6EECF244321}">
                <p14:modId xmlns:p14="http://schemas.microsoft.com/office/powerpoint/2010/main" val="3853288119"/>
              </p:ext>
            </p:extLst>
          </p:nvPr>
        </p:nvGraphicFramePr>
        <p:xfrm>
          <a:off x="4064123" y="4687517"/>
          <a:ext cx="1281550" cy="777180"/>
        </p:xfrm>
        <a:graphic>
          <a:graphicData uri="http://schemas.openxmlformats.org/drawingml/2006/table">
            <a:tbl>
              <a:tblPr>
                <a:noFill/>
              </a:tblPr>
              <a:tblGrid>
                <a:gridCol w="639375">
                  <a:extLst>
                    <a:ext uri="{9D8B030D-6E8A-4147-A177-3AD203B41FA5}">
                      <a16:colId xmlns:a16="http://schemas.microsoft.com/office/drawing/2014/main" val="20000"/>
                    </a:ext>
                  </a:extLst>
                </a:gridCol>
                <a:gridCol w="642175">
                  <a:extLst>
                    <a:ext uri="{9D8B030D-6E8A-4147-A177-3AD203B41FA5}">
                      <a16:colId xmlns:a16="http://schemas.microsoft.com/office/drawing/2014/main" val="20001"/>
                    </a:ext>
                  </a:extLst>
                </a:gridCol>
              </a:tblGrid>
              <a:tr h="381000">
                <a:tc>
                  <a:txBody>
                    <a:bodyPr/>
                    <a:lstStyle/>
                    <a:p>
                      <a:pPr algn="ctr">
                        <a:spcBef>
                          <a:spcPts val="0"/>
                        </a:spcBef>
                        <a:buNone/>
                      </a:pPr>
                      <a:r>
                        <a:rPr lang="en" dirty="0">
                          <a:latin typeface="Open Sans"/>
                          <a:ea typeface="Open Sans"/>
                          <a:cs typeface="Open Sans"/>
                          <a:sym typeface="Open Sans"/>
                        </a:rPr>
                        <a:t>East</a:t>
                      </a:r>
                    </a:p>
                  </a:txBody>
                  <a:tcPr marL="91425" marR="91425" marT="91425" marB="91425"/>
                </a:tc>
                <a:tc>
                  <a:txBody>
                    <a:bodyPr/>
                    <a:lstStyle/>
                    <a:p>
                      <a:pPr algn="ctr">
                        <a:spcBef>
                          <a:spcPts val="0"/>
                        </a:spcBef>
                        <a:buNone/>
                      </a:pPr>
                      <a:r>
                        <a:rPr lang="en">
                          <a:latin typeface="Open Sans"/>
                          <a:ea typeface="Open Sans"/>
                          <a:cs typeface="Open Sans"/>
                          <a:sym typeface="Open Sans"/>
                        </a:rPr>
                        <a:t>West</a:t>
                      </a:r>
                    </a:p>
                  </a:txBody>
                  <a:tcPr marL="91425" marR="91425" marT="91425" marB="91425"/>
                </a:tc>
                <a:extLst>
                  <a:ext uri="{0D108BD9-81ED-4DB2-BD59-A6C34878D82A}">
                    <a16:rowId xmlns:a16="http://schemas.microsoft.com/office/drawing/2014/main" val="10000"/>
                  </a:ext>
                </a:extLst>
              </a:tr>
              <a:tr h="381000">
                <a:tc>
                  <a:txBody>
                    <a:bodyPr/>
                    <a:lstStyle/>
                    <a:p>
                      <a:pPr algn="ctr">
                        <a:spcBef>
                          <a:spcPts val="0"/>
                        </a:spcBef>
                        <a:buNone/>
                      </a:pPr>
                      <a:r>
                        <a:rPr lang="en">
                          <a:latin typeface="Open Sans"/>
                          <a:ea typeface="Open Sans"/>
                          <a:cs typeface="Open Sans"/>
                          <a:sym typeface="Open Sans"/>
                        </a:rPr>
                        <a:t>4</a:t>
                      </a:r>
                    </a:p>
                  </a:txBody>
                  <a:tcPr marL="91425" marR="91425" marT="91425" marB="91425"/>
                </a:tc>
                <a:tc>
                  <a:txBody>
                    <a:bodyPr/>
                    <a:lstStyle/>
                    <a:p>
                      <a:pPr algn="ctr">
                        <a:spcBef>
                          <a:spcPts val="0"/>
                        </a:spcBef>
                        <a:buNone/>
                      </a:pPr>
                      <a:r>
                        <a:rPr lang="en" dirty="0">
                          <a:latin typeface="Open Sans"/>
                          <a:ea typeface="Open Sans"/>
                          <a:cs typeface="Open Sans"/>
                          <a:sym typeface="Open Sans"/>
                        </a:rPr>
                        <a:t>2</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Since each tree focuses on a random combination of variables and random rows (bootstrap), some trees will be more accurate, others less so.  In total the splits will identify most informative variables, the ones that are usually split upon and with enough trees the group wisdom is found.</a:t>
            </a:r>
          </a:p>
        </p:txBody>
      </p:sp>
      <p:sp>
        <p:nvSpPr>
          <p:cNvPr id="11" name="Shape 661">
            <a:extLst>
              <a:ext uri="{FF2B5EF4-FFF2-40B4-BE49-F238E27FC236}">
                <a16:creationId xmlns:a16="http://schemas.microsoft.com/office/drawing/2014/main" id="{243E441E-763E-4989-BD29-0C0E86DB4744}"/>
              </a:ext>
            </a:extLst>
          </p:cNvPr>
          <p:cNvSpPr txBox="1"/>
          <p:nvPr/>
        </p:nvSpPr>
        <p:spPr>
          <a:xfrm>
            <a:off x="4487503" y="1741539"/>
            <a:ext cx="4534800" cy="3079800"/>
          </a:xfrm>
          <a:prstGeom prst="rect">
            <a:avLst/>
          </a:prstGeom>
          <a:noFill/>
          <a:ln>
            <a:noFill/>
          </a:ln>
        </p:spPr>
        <p:txBody>
          <a:bodyPr lIns="91425" tIns="91425" rIns="91425" bIns="91425" anchor="t" anchorCtr="0">
            <a:noAutofit/>
          </a:bodyPr>
          <a:lstStyle/>
          <a:p>
            <a:pPr marL="457200" indent="-228600">
              <a:buFont typeface="Open Sans"/>
              <a:buChar char="●"/>
            </a:pPr>
            <a:r>
              <a:rPr lang="en-US" sz="1200" dirty="0">
                <a:latin typeface="Open Sans"/>
                <a:ea typeface="Open Sans"/>
                <a:cs typeface="Open Sans"/>
                <a:sym typeface="Open Sans"/>
              </a:rPr>
              <a:t>This toy example shows 2 decision points were selected for each voter from among beds, baths,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price.  </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The model parameters determine the number of variables used, and decision cutoff values</a:t>
            </a:r>
          </a:p>
          <a:p>
            <a:pPr marL="457200" indent="-228600">
              <a:buFont typeface="Open Sans"/>
              <a:buChar char="●"/>
            </a:pPr>
            <a:endParaRPr lang="en-US" sz="1200" dirty="0">
              <a:latin typeface="Open Sans"/>
              <a:ea typeface="Open Sans"/>
              <a:cs typeface="Open Sans"/>
              <a:sym typeface="Open Sans"/>
            </a:endParaRPr>
          </a:p>
          <a:p>
            <a:pPr marL="457200" indent="-228600">
              <a:buFont typeface="Open Sans"/>
              <a:buChar char="●"/>
            </a:pPr>
            <a:r>
              <a:rPr lang="en-US" sz="1200" dirty="0">
                <a:latin typeface="Open Sans"/>
                <a:ea typeface="Open Sans"/>
                <a:cs typeface="Open Sans"/>
                <a:sym typeface="Open Sans"/>
              </a:rPr>
              <a:t>An individual tree may choose beds/baths while another may get beds/</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 and still another gets </a:t>
            </a:r>
            <a:r>
              <a:rPr lang="en-US" sz="1200" dirty="0" err="1">
                <a:latin typeface="Open Sans"/>
                <a:ea typeface="Open Sans"/>
                <a:cs typeface="Open Sans"/>
                <a:sym typeface="Open Sans"/>
              </a:rPr>
              <a:t>sqft</a:t>
            </a:r>
            <a:r>
              <a:rPr lang="en-US" sz="1200" dirty="0">
                <a:latin typeface="Open Sans"/>
                <a:ea typeface="Open Sans"/>
                <a:cs typeface="Open Sans"/>
                <a:sym typeface="Open Sans"/>
              </a:rPr>
              <a:t>/price.</a:t>
            </a:r>
            <a:endParaRPr lang="en" sz="1200" dirty="0">
              <a:latin typeface="Open Sans"/>
              <a:ea typeface="Open Sans"/>
              <a:cs typeface="Open Sans"/>
              <a:sym typeface="Open Sans"/>
            </a:endParaRPr>
          </a:p>
          <a:p>
            <a:pPr marL="457200" indent="-228600">
              <a:buFont typeface="Open Sans"/>
              <a:buChar char="●"/>
            </a:pPr>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A random forest grows many many classification trees</a:t>
            </a:r>
          </a:p>
          <a:p>
            <a:pPr marL="914400" lvl="1" indent="-228600">
              <a:buFont typeface="Open Sans"/>
              <a:buChar char="○"/>
            </a:pPr>
            <a:r>
              <a:rPr lang="en" sz="1200" b="1" dirty="0">
                <a:solidFill>
                  <a:schemeClr val="accent6"/>
                </a:solidFill>
                <a:latin typeface="Open Sans"/>
                <a:ea typeface="Open Sans"/>
                <a:cs typeface="Open Sans"/>
                <a:sym typeface="Open Sans"/>
              </a:rPr>
              <a:t>Variable combinations are selected randomly </a:t>
            </a:r>
            <a:r>
              <a:rPr lang="en" sz="1200" dirty="0">
                <a:latin typeface="Open Sans"/>
                <a:ea typeface="Open Sans"/>
                <a:cs typeface="Open Sans"/>
                <a:sym typeface="Open Sans"/>
              </a:rPr>
              <a:t>to create the forests but the number of variables or attributes needs to be specified</a:t>
            </a:r>
          </a:p>
          <a:p>
            <a:pPr marL="914400" lvl="1" indent="-228600">
              <a:buFont typeface="Open Sans"/>
              <a:buChar char="○"/>
            </a:pPr>
            <a:r>
              <a:rPr lang="en" sz="1200" dirty="0">
                <a:latin typeface="Open Sans"/>
                <a:ea typeface="Open Sans"/>
                <a:cs typeface="Open Sans"/>
                <a:sym typeface="Open Sans"/>
              </a:rPr>
              <a:t>Each unknown value is then put through every tree to provide a final classification</a:t>
            </a:r>
          </a:p>
          <a:p>
            <a:pPr marL="685800" lvl="1"/>
            <a:endParaRPr lang="en" sz="1200" dirty="0">
              <a:latin typeface="Open Sans"/>
              <a:ea typeface="Open Sans"/>
              <a:cs typeface="Open Sans"/>
              <a:sym typeface="Open Sans"/>
            </a:endParaRPr>
          </a:p>
          <a:p>
            <a:pPr marL="457200" indent="-228600">
              <a:buFont typeface="Open Sans"/>
              <a:buChar char="●"/>
            </a:pPr>
            <a:r>
              <a:rPr lang="en" sz="1200" dirty="0">
                <a:latin typeface="Open Sans"/>
                <a:ea typeface="Open Sans"/>
                <a:cs typeface="Open Sans"/>
                <a:sym typeface="Open Sans"/>
              </a:rPr>
              <a:t>Each “dumb” learner gets a vote that is tabulated </a:t>
            </a:r>
            <a:r>
              <a:rPr lang="en-US" sz="1200" dirty="0">
                <a:latin typeface="Open Sans"/>
                <a:ea typeface="Open Sans"/>
                <a:cs typeface="Open Sans"/>
                <a:sym typeface="Open Sans"/>
              </a:rPr>
              <a:t>so the wisdom of the mob can be identified.</a:t>
            </a:r>
            <a:endParaRPr lang="en" sz="1200" dirty="0">
              <a:latin typeface="Open Sans"/>
              <a:ea typeface="Open Sans"/>
              <a:cs typeface="Open Sans"/>
              <a:sym typeface="Open Sans"/>
            </a:endParaRPr>
          </a:p>
        </p:txBody>
      </p:sp>
      <p:grpSp>
        <p:nvGrpSpPr>
          <p:cNvPr id="12" name="Shape 670">
            <a:extLst>
              <a:ext uri="{FF2B5EF4-FFF2-40B4-BE49-F238E27FC236}">
                <a16:creationId xmlns:a16="http://schemas.microsoft.com/office/drawing/2014/main" id="{D25A7F1A-6BF0-41F7-9DA8-547C94BF9B61}"/>
              </a:ext>
            </a:extLst>
          </p:cNvPr>
          <p:cNvGrpSpPr/>
          <p:nvPr/>
        </p:nvGrpSpPr>
        <p:grpSpPr>
          <a:xfrm>
            <a:off x="94031" y="3015500"/>
            <a:ext cx="1196048" cy="818132"/>
            <a:chOff x="4034275" y="836075"/>
            <a:chExt cx="4609049" cy="3152724"/>
          </a:xfrm>
        </p:grpSpPr>
        <p:sp>
          <p:nvSpPr>
            <p:cNvPr id="13" name="Shape 671">
              <a:extLst>
                <a:ext uri="{FF2B5EF4-FFF2-40B4-BE49-F238E27FC236}">
                  <a16:creationId xmlns:a16="http://schemas.microsoft.com/office/drawing/2014/main" id="{C49A1672-9F86-4C43-8BA7-072DE7A347BE}"/>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14" name="Shape 672">
              <a:extLst>
                <a:ext uri="{FF2B5EF4-FFF2-40B4-BE49-F238E27FC236}">
                  <a16:creationId xmlns:a16="http://schemas.microsoft.com/office/drawing/2014/main" id="{8C34EA2D-0E7C-4E68-83F0-7678688C860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5" name="Shape 673">
              <a:extLst>
                <a:ext uri="{FF2B5EF4-FFF2-40B4-BE49-F238E27FC236}">
                  <a16:creationId xmlns:a16="http://schemas.microsoft.com/office/drawing/2014/main" id="{C1DBE0AF-900C-496A-A4AE-39EC3D179C97}"/>
                </a:ext>
              </a:extLst>
            </p:cNvPr>
            <p:cNvCxnSpPr>
              <a:stCxn id="13" idx="3"/>
              <a:endCxn id="1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16" name="Shape 674">
              <a:extLst>
                <a:ext uri="{FF2B5EF4-FFF2-40B4-BE49-F238E27FC236}">
                  <a16:creationId xmlns:a16="http://schemas.microsoft.com/office/drawing/2014/main" id="{FB42D42F-FEC9-4B4E-AAE2-40A5461B8DBE}"/>
                </a:ext>
              </a:extLst>
            </p:cNvPr>
            <p:cNvCxnSpPr>
              <a:stCxn id="13" idx="5"/>
              <a:endCxn id="1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17" name="Shape 675">
              <a:extLst>
                <a:ext uri="{FF2B5EF4-FFF2-40B4-BE49-F238E27FC236}">
                  <a16:creationId xmlns:a16="http://schemas.microsoft.com/office/drawing/2014/main" id="{84B7427F-8084-4F5E-A6A8-E75C6AAC66B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18" name="Shape 676">
              <a:extLst>
                <a:ext uri="{FF2B5EF4-FFF2-40B4-BE49-F238E27FC236}">
                  <a16:creationId xmlns:a16="http://schemas.microsoft.com/office/drawing/2014/main" id="{610DFFE1-2FEF-496A-A1ED-55011D2E67A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19" name="Shape 677">
              <a:extLst>
                <a:ext uri="{FF2B5EF4-FFF2-40B4-BE49-F238E27FC236}">
                  <a16:creationId xmlns:a16="http://schemas.microsoft.com/office/drawing/2014/main" id="{C4F66EA4-2D27-42EF-B925-9230CD6EDB55}"/>
                </a:ext>
              </a:extLst>
            </p:cNvPr>
            <p:cNvCxnSpPr>
              <a:stCxn id="17" idx="3"/>
              <a:endCxn id="1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20" name="Shape 678">
              <a:extLst>
                <a:ext uri="{FF2B5EF4-FFF2-40B4-BE49-F238E27FC236}">
                  <a16:creationId xmlns:a16="http://schemas.microsoft.com/office/drawing/2014/main" id="{39C9F748-C24D-45DB-9ACC-114761D3AB9A}"/>
                </a:ext>
              </a:extLst>
            </p:cNvPr>
            <p:cNvCxnSpPr>
              <a:stCxn id="17" idx="5"/>
              <a:endCxn id="2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21" name="Shape 679">
              <a:extLst>
                <a:ext uri="{FF2B5EF4-FFF2-40B4-BE49-F238E27FC236}">
                  <a16:creationId xmlns:a16="http://schemas.microsoft.com/office/drawing/2014/main" id="{C8DE5A91-EC75-4087-9608-8E2137F7130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22" name="Shape 680">
            <a:extLst>
              <a:ext uri="{FF2B5EF4-FFF2-40B4-BE49-F238E27FC236}">
                <a16:creationId xmlns:a16="http://schemas.microsoft.com/office/drawing/2014/main" id="{8C7B3661-D1E7-4B94-8995-24FBD31242EE}"/>
              </a:ext>
            </a:extLst>
          </p:cNvPr>
          <p:cNvGrpSpPr/>
          <p:nvPr/>
        </p:nvGrpSpPr>
        <p:grpSpPr>
          <a:xfrm>
            <a:off x="2863119" y="1905000"/>
            <a:ext cx="1196048" cy="818132"/>
            <a:chOff x="4034275" y="836075"/>
            <a:chExt cx="4609049" cy="3152724"/>
          </a:xfrm>
        </p:grpSpPr>
        <p:sp>
          <p:nvSpPr>
            <p:cNvPr id="23" name="Shape 681">
              <a:extLst>
                <a:ext uri="{FF2B5EF4-FFF2-40B4-BE49-F238E27FC236}">
                  <a16:creationId xmlns:a16="http://schemas.microsoft.com/office/drawing/2014/main" id="{479B0F69-C2B1-4A0F-98A2-1B08A656FA8D}"/>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4" name="Shape 682">
              <a:extLst>
                <a:ext uri="{FF2B5EF4-FFF2-40B4-BE49-F238E27FC236}">
                  <a16:creationId xmlns:a16="http://schemas.microsoft.com/office/drawing/2014/main" id="{BFCB9EB6-4B17-4945-8D03-88A716189717}"/>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5" name="Shape 683">
              <a:extLst>
                <a:ext uri="{FF2B5EF4-FFF2-40B4-BE49-F238E27FC236}">
                  <a16:creationId xmlns:a16="http://schemas.microsoft.com/office/drawing/2014/main" id="{B4BFF2DD-1352-40B6-88FF-DBEA6EE9CFCA}"/>
                </a:ext>
              </a:extLst>
            </p:cNvPr>
            <p:cNvCxnSpPr>
              <a:stCxn id="23" idx="3"/>
              <a:endCxn id="2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6" name="Shape 684">
              <a:extLst>
                <a:ext uri="{FF2B5EF4-FFF2-40B4-BE49-F238E27FC236}">
                  <a16:creationId xmlns:a16="http://schemas.microsoft.com/office/drawing/2014/main" id="{924FBBA7-5C31-483E-A9D4-5125E7D20FF0}"/>
                </a:ext>
              </a:extLst>
            </p:cNvPr>
            <p:cNvCxnSpPr>
              <a:stCxn id="23" idx="5"/>
              <a:endCxn id="2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27" name="Shape 685">
              <a:extLst>
                <a:ext uri="{FF2B5EF4-FFF2-40B4-BE49-F238E27FC236}">
                  <a16:creationId xmlns:a16="http://schemas.microsoft.com/office/drawing/2014/main" id="{858C9490-67CE-4293-BD60-657D7005E110}"/>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28" name="Shape 686">
              <a:extLst>
                <a:ext uri="{FF2B5EF4-FFF2-40B4-BE49-F238E27FC236}">
                  <a16:creationId xmlns:a16="http://schemas.microsoft.com/office/drawing/2014/main" id="{1DF967DF-6D43-4083-B50A-AA451DB766F7}"/>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9" name="Shape 687">
              <a:extLst>
                <a:ext uri="{FF2B5EF4-FFF2-40B4-BE49-F238E27FC236}">
                  <a16:creationId xmlns:a16="http://schemas.microsoft.com/office/drawing/2014/main" id="{8962AA86-7641-400B-9FE4-1CDE068D0EFD}"/>
                </a:ext>
              </a:extLst>
            </p:cNvPr>
            <p:cNvCxnSpPr>
              <a:stCxn id="27" idx="3"/>
              <a:endCxn id="2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0" name="Shape 688">
              <a:extLst>
                <a:ext uri="{FF2B5EF4-FFF2-40B4-BE49-F238E27FC236}">
                  <a16:creationId xmlns:a16="http://schemas.microsoft.com/office/drawing/2014/main" id="{7B4DA829-502B-4510-9936-C25D516DD43F}"/>
                </a:ext>
              </a:extLst>
            </p:cNvPr>
            <p:cNvCxnSpPr>
              <a:stCxn id="27" idx="5"/>
              <a:endCxn id="3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1" name="Shape 689">
              <a:extLst>
                <a:ext uri="{FF2B5EF4-FFF2-40B4-BE49-F238E27FC236}">
                  <a16:creationId xmlns:a16="http://schemas.microsoft.com/office/drawing/2014/main" id="{0CA517C4-46B2-4CE9-A79B-C3E8CBC2EE4C}"/>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32" name="Shape 690">
            <a:extLst>
              <a:ext uri="{FF2B5EF4-FFF2-40B4-BE49-F238E27FC236}">
                <a16:creationId xmlns:a16="http://schemas.microsoft.com/office/drawing/2014/main" id="{A6EF7785-AC88-41CD-A560-0B936D34E34E}"/>
              </a:ext>
            </a:extLst>
          </p:cNvPr>
          <p:cNvGrpSpPr/>
          <p:nvPr/>
        </p:nvGrpSpPr>
        <p:grpSpPr>
          <a:xfrm>
            <a:off x="94031" y="1978250"/>
            <a:ext cx="1196048" cy="818132"/>
            <a:chOff x="4034275" y="836075"/>
            <a:chExt cx="4609049" cy="3152724"/>
          </a:xfrm>
        </p:grpSpPr>
        <p:sp>
          <p:nvSpPr>
            <p:cNvPr id="33" name="Shape 691">
              <a:extLst>
                <a:ext uri="{FF2B5EF4-FFF2-40B4-BE49-F238E27FC236}">
                  <a16:creationId xmlns:a16="http://schemas.microsoft.com/office/drawing/2014/main" id="{3D27F1B7-1EBC-4EA0-82E3-95749058B4E7}"/>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34" name="Shape 692">
              <a:extLst>
                <a:ext uri="{FF2B5EF4-FFF2-40B4-BE49-F238E27FC236}">
                  <a16:creationId xmlns:a16="http://schemas.microsoft.com/office/drawing/2014/main" id="{BA932DC0-97B9-45EC-95F9-B725B4162DCB}"/>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5" name="Shape 693">
              <a:extLst>
                <a:ext uri="{FF2B5EF4-FFF2-40B4-BE49-F238E27FC236}">
                  <a16:creationId xmlns:a16="http://schemas.microsoft.com/office/drawing/2014/main" id="{F455F885-A834-4652-AF08-5D7662956FC9}"/>
                </a:ext>
              </a:extLst>
            </p:cNvPr>
            <p:cNvCxnSpPr>
              <a:stCxn id="33" idx="3"/>
              <a:endCxn id="3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36" name="Shape 694">
              <a:extLst>
                <a:ext uri="{FF2B5EF4-FFF2-40B4-BE49-F238E27FC236}">
                  <a16:creationId xmlns:a16="http://schemas.microsoft.com/office/drawing/2014/main" id="{F2766256-9C11-4EB5-BABF-17C18C00746E}"/>
                </a:ext>
              </a:extLst>
            </p:cNvPr>
            <p:cNvCxnSpPr>
              <a:stCxn id="33" idx="5"/>
              <a:endCxn id="3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7" name="Shape 695">
              <a:extLst>
                <a:ext uri="{FF2B5EF4-FFF2-40B4-BE49-F238E27FC236}">
                  <a16:creationId xmlns:a16="http://schemas.microsoft.com/office/drawing/2014/main" id="{AD62C0C8-D75A-4B2F-A05E-82DC29F21EA2}"/>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8" name="Shape 696">
              <a:extLst>
                <a:ext uri="{FF2B5EF4-FFF2-40B4-BE49-F238E27FC236}">
                  <a16:creationId xmlns:a16="http://schemas.microsoft.com/office/drawing/2014/main" id="{FB799925-AEB8-4041-8F26-FB54F7C9A725}"/>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9" name="Shape 697">
              <a:extLst>
                <a:ext uri="{FF2B5EF4-FFF2-40B4-BE49-F238E27FC236}">
                  <a16:creationId xmlns:a16="http://schemas.microsoft.com/office/drawing/2014/main" id="{89C6FB18-9FBD-484E-9FCC-6DDF59FEC1E2}"/>
                </a:ext>
              </a:extLst>
            </p:cNvPr>
            <p:cNvCxnSpPr>
              <a:stCxn id="37" idx="3"/>
              <a:endCxn id="3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40" name="Shape 698">
              <a:extLst>
                <a:ext uri="{FF2B5EF4-FFF2-40B4-BE49-F238E27FC236}">
                  <a16:creationId xmlns:a16="http://schemas.microsoft.com/office/drawing/2014/main" id="{06AA0A67-486E-49EF-A767-A1EA44DCDC49}"/>
                </a:ext>
              </a:extLst>
            </p:cNvPr>
            <p:cNvCxnSpPr>
              <a:stCxn id="37" idx="5"/>
              <a:endCxn id="4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41" name="Shape 699">
              <a:extLst>
                <a:ext uri="{FF2B5EF4-FFF2-40B4-BE49-F238E27FC236}">
                  <a16:creationId xmlns:a16="http://schemas.microsoft.com/office/drawing/2014/main" id="{E92BCE7F-92A9-4FEA-8AD9-E09BE4B64CA6}"/>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42" name="Shape 700">
            <a:extLst>
              <a:ext uri="{FF2B5EF4-FFF2-40B4-BE49-F238E27FC236}">
                <a16:creationId xmlns:a16="http://schemas.microsoft.com/office/drawing/2014/main" id="{B9EE46C8-D533-4C9B-85AA-7B1463970E64}"/>
              </a:ext>
            </a:extLst>
          </p:cNvPr>
          <p:cNvGrpSpPr/>
          <p:nvPr/>
        </p:nvGrpSpPr>
        <p:grpSpPr>
          <a:xfrm>
            <a:off x="1478581" y="3015500"/>
            <a:ext cx="1196048" cy="818132"/>
            <a:chOff x="4034275" y="836075"/>
            <a:chExt cx="4609049" cy="3152724"/>
          </a:xfrm>
        </p:grpSpPr>
        <p:sp>
          <p:nvSpPr>
            <p:cNvPr id="43" name="Shape 701">
              <a:extLst>
                <a:ext uri="{FF2B5EF4-FFF2-40B4-BE49-F238E27FC236}">
                  <a16:creationId xmlns:a16="http://schemas.microsoft.com/office/drawing/2014/main" id="{4B94837F-45BB-4497-A1DB-7008929AFCA4}"/>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44" name="Shape 702">
              <a:extLst>
                <a:ext uri="{FF2B5EF4-FFF2-40B4-BE49-F238E27FC236}">
                  <a16:creationId xmlns:a16="http://schemas.microsoft.com/office/drawing/2014/main" id="{6DD2A031-EC1E-40A3-B1F5-5E7F679D7790}"/>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5" name="Shape 703">
              <a:extLst>
                <a:ext uri="{FF2B5EF4-FFF2-40B4-BE49-F238E27FC236}">
                  <a16:creationId xmlns:a16="http://schemas.microsoft.com/office/drawing/2014/main" id="{E13658BF-08FA-4E20-9209-16DF0626613C}"/>
                </a:ext>
              </a:extLst>
            </p:cNvPr>
            <p:cNvCxnSpPr>
              <a:stCxn id="43" idx="3"/>
              <a:endCxn id="4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46" name="Shape 704">
              <a:extLst>
                <a:ext uri="{FF2B5EF4-FFF2-40B4-BE49-F238E27FC236}">
                  <a16:creationId xmlns:a16="http://schemas.microsoft.com/office/drawing/2014/main" id="{89E9F7C3-2D9D-4591-A630-8531B59F7913}"/>
                </a:ext>
              </a:extLst>
            </p:cNvPr>
            <p:cNvCxnSpPr>
              <a:stCxn id="43" idx="5"/>
              <a:endCxn id="4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47" name="Shape 705">
              <a:extLst>
                <a:ext uri="{FF2B5EF4-FFF2-40B4-BE49-F238E27FC236}">
                  <a16:creationId xmlns:a16="http://schemas.microsoft.com/office/drawing/2014/main" id="{33A29CFB-A272-4926-B8D4-885E65CC88DE}"/>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48" name="Shape 706">
              <a:extLst>
                <a:ext uri="{FF2B5EF4-FFF2-40B4-BE49-F238E27FC236}">
                  <a16:creationId xmlns:a16="http://schemas.microsoft.com/office/drawing/2014/main" id="{3C150843-F8C3-4F2F-9721-0FC6032C2ED3}"/>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49" name="Shape 707">
              <a:extLst>
                <a:ext uri="{FF2B5EF4-FFF2-40B4-BE49-F238E27FC236}">
                  <a16:creationId xmlns:a16="http://schemas.microsoft.com/office/drawing/2014/main" id="{44A87EDA-B517-4C4B-B598-F8DC408C4975}"/>
                </a:ext>
              </a:extLst>
            </p:cNvPr>
            <p:cNvCxnSpPr>
              <a:stCxn id="47" idx="3"/>
              <a:endCxn id="4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50" name="Shape 708">
              <a:extLst>
                <a:ext uri="{FF2B5EF4-FFF2-40B4-BE49-F238E27FC236}">
                  <a16:creationId xmlns:a16="http://schemas.microsoft.com/office/drawing/2014/main" id="{9A9D966E-9941-4983-B04A-72E72834F31E}"/>
                </a:ext>
              </a:extLst>
            </p:cNvPr>
            <p:cNvCxnSpPr>
              <a:stCxn id="47" idx="5"/>
              <a:endCxn id="5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51" name="Shape 709">
              <a:extLst>
                <a:ext uri="{FF2B5EF4-FFF2-40B4-BE49-F238E27FC236}">
                  <a16:creationId xmlns:a16="http://schemas.microsoft.com/office/drawing/2014/main" id="{CE28D77F-AE25-4AB2-B010-EECBC8081B4D}"/>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52" name="Shape 710">
            <a:extLst>
              <a:ext uri="{FF2B5EF4-FFF2-40B4-BE49-F238E27FC236}">
                <a16:creationId xmlns:a16="http://schemas.microsoft.com/office/drawing/2014/main" id="{BE515C5C-1267-4F05-A6BE-CE1CE8770DD8}"/>
              </a:ext>
            </a:extLst>
          </p:cNvPr>
          <p:cNvGrpSpPr/>
          <p:nvPr/>
        </p:nvGrpSpPr>
        <p:grpSpPr>
          <a:xfrm>
            <a:off x="1478569" y="1978250"/>
            <a:ext cx="1196048" cy="818132"/>
            <a:chOff x="4034275" y="836075"/>
            <a:chExt cx="4609049" cy="3152724"/>
          </a:xfrm>
        </p:grpSpPr>
        <p:sp>
          <p:nvSpPr>
            <p:cNvPr id="53" name="Shape 711">
              <a:extLst>
                <a:ext uri="{FF2B5EF4-FFF2-40B4-BE49-F238E27FC236}">
                  <a16:creationId xmlns:a16="http://schemas.microsoft.com/office/drawing/2014/main" id="{4843DC9A-20CC-49D2-9317-848E0640880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54" name="Shape 712">
              <a:extLst>
                <a:ext uri="{FF2B5EF4-FFF2-40B4-BE49-F238E27FC236}">
                  <a16:creationId xmlns:a16="http://schemas.microsoft.com/office/drawing/2014/main" id="{B88A6D21-60D0-4A11-AA2F-A2F8F4A8EC4E}"/>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5" name="Shape 713">
              <a:extLst>
                <a:ext uri="{FF2B5EF4-FFF2-40B4-BE49-F238E27FC236}">
                  <a16:creationId xmlns:a16="http://schemas.microsoft.com/office/drawing/2014/main" id="{814B5C8D-9459-4B8C-9E16-5F2588EEEB89}"/>
                </a:ext>
              </a:extLst>
            </p:cNvPr>
            <p:cNvCxnSpPr>
              <a:stCxn id="53" idx="3"/>
              <a:endCxn id="5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56" name="Shape 714">
              <a:extLst>
                <a:ext uri="{FF2B5EF4-FFF2-40B4-BE49-F238E27FC236}">
                  <a16:creationId xmlns:a16="http://schemas.microsoft.com/office/drawing/2014/main" id="{E594A91B-B943-48B0-BB96-1566B50C3D82}"/>
                </a:ext>
              </a:extLst>
            </p:cNvPr>
            <p:cNvCxnSpPr>
              <a:stCxn id="53" idx="5"/>
              <a:endCxn id="57"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57" name="Shape 715">
              <a:extLst>
                <a:ext uri="{FF2B5EF4-FFF2-40B4-BE49-F238E27FC236}">
                  <a16:creationId xmlns:a16="http://schemas.microsoft.com/office/drawing/2014/main" id="{6A60AFF2-397C-43D4-B11A-F1E43ED2E425}"/>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58" name="Shape 716">
              <a:extLst>
                <a:ext uri="{FF2B5EF4-FFF2-40B4-BE49-F238E27FC236}">
                  <a16:creationId xmlns:a16="http://schemas.microsoft.com/office/drawing/2014/main" id="{B890B4D9-25FE-40F1-9090-0C68942880DD}"/>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59" name="Shape 717">
              <a:extLst>
                <a:ext uri="{FF2B5EF4-FFF2-40B4-BE49-F238E27FC236}">
                  <a16:creationId xmlns:a16="http://schemas.microsoft.com/office/drawing/2014/main" id="{7023E800-02A6-473E-98FA-D0390B21EC79}"/>
                </a:ext>
              </a:extLst>
            </p:cNvPr>
            <p:cNvCxnSpPr>
              <a:stCxn id="57" idx="3"/>
              <a:endCxn id="5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60" name="Shape 718">
              <a:extLst>
                <a:ext uri="{FF2B5EF4-FFF2-40B4-BE49-F238E27FC236}">
                  <a16:creationId xmlns:a16="http://schemas.microsoft.com/office/drawing/2014/main" id="{3AAE1212-3C9A-4A6B-852B-900EE1A11CE3}"/>
                </a:ext>
              </a:extLst>
            </p:cNvPr>
            <p:cNvCxnSpPr>
              <a:stCxn id="57" idx="5"/>
              <a:endCxn id="6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61" name="Shape 719">
              <a:extLst>
                <a:ext uri="{FF2B5EF4-FFF2-40B4-BE49-F238E27FC236}">
                  <a16:creationId xmlns:a16="http://schemas.microsoft.com/office/drawing/2014/main" id="{D0DF13F6-B5ED-430B-BA68-7C03C84E0205}"/>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grpSp>
        <p:nvGrpSpPr>
          <p:cNvPr id="62" name="Shape 720">
            <a:extLst>
              <a:ext uri="{FF2B5EF4-FFF2-40B4-BE49-F238E27FC236}">
                <a16:creationId xmlns:a16="http://schemas.microsoft.com/office/drawing/2014/main" id="{2BC4058E-D15E-4C58-BEE7-D8F3C9FB43A6}"/>
              </a:ext>
            </a:extLst>
          </p:cNvPr>
          <p:cNvGrpSpPr/>
          <p:nvPr/>
        </p:nvGrpSpPr>
        <p:grpSpPr>
          <a:xfrm>
            <a:off x="2863132" y="3047500"/>
            <a:ext cx="1196048" cy="818132"/>
            <a:chOff x="4034275" y="836075"/>
            <a:chExt cx="4609049" cy="3152724"/>
          </a:xfrm>
        </p:grpSpPr>
        <p:sp>
          <p:nvSpPr>
            <p:cNvPr id="63" name="Shape 721">
              <a:extLst>
                <a:ext uri="{FF2B5EF4-FFF2-40B4-BE49-F238E27FC236}">
                  <a16:creationId xmlns:a16="http://schemas.microsoft.com/office/drawing/2014/main" id="{C3F1A9A7-1D3C-411B-BBF4-D6A24AEA71BB}"/>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64" name="Shape 722">
              <a:extLst>
                <a:ext uri="{FF2B5EF4-FFF2-40B4-BE49-F238E27FC236}">
                  <a16:creationId xmlns:a16="http://schemas.microsoft.com/office/drawing/2014/main" id="{6B2A406D-4F74-44DE-98DD-B4FE50DC7A9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5" name="Shape 723">
              <a:extLst>
                <a:ext uri="{FF2B5EF4-FFF2-40B4-BE49-F238E27FC236}">
                  <a16:creationId xmlns:a16="http://schemas.microsoft.com/office/drawing/2014/main" id="{67A4C614-5A90-4671-8FF9-5C1811D41467}"/>
                </a:ext>
              </a:extLst>
            </p:cNvPr>
            <p:cNvCxnSpPr>
              <a:stCxn id="63" idx="3"/>
              <a:endCxn id="64"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66" name="Shape 724">
              <a:extLst>
                <a:ext uri="{FF2B5EF4-FFF2-40B4-BE49-F238E27FC236}">
                  <a16:creationId xmlns:a16="http://schemas.microsoft.com/office/drawing/2014/main" id="{D4F1BA7A-1D42-4790-9477-F39656AE1E19}"/>
                </a:ext>
              </a:extLst>
            </p:cNvPr>
            <p:cNvCxnSpPr>
              <a:stCxn id="63" idx="5"/>
              <a:endCxn id="67" idx="1"/>
            </p:cNvCxnSpPr>
            <p:nvPr/>
          </p:nvCxnSpPr>
          <p:spPr>
            <a:xfrm>
              <a:off x="6065611" y="1585836"/>
              <a:ext cx="626700" cy="468300"/>
            </a:xfrm>
            <a:prstGeom prst="straightConnector1">
              <a:avLst/>
            </a:prstGeom>
            <a:noFill/>
            <a:ln w="9525" cap="flat" cmpd="sng">
              <a:solidFill>
                <a:schemeClr val="dk2"/>
              </a:solidFill>
              <a:prstDash val="solid"/>
              <a:round/>
              <a:headEnd type="none" w="lg" len="lg"/>
              <a:tailEnd type="none" w="lg" len="lg"/>
            </a:ln>
          </p:spPr>
        </p:cxnSp>
        <p:sp>
          <p:nvSpPr>
            <p:cNvPr id="67" name="Shape 725">
              <a:extLst>
                <a:ext uri="{FF2B5EF4-FFF2-40B4-BE49-F238E27FC236}">
                  <a16:creationId xmlns:a16="http://schemas.microsoft.com/office/drawing/2014/main" id="{37E86AE4-B08B-453F-A65A-675358E1868A}"/>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68" name="Shape 726">
              <a:extLst>
                <a:ext uri="{FF2B5EF4-FFF2-40B4-BE49-F238E27FC236}">
                  <a16:creationId xmlns:a16="http://schemas.microsoft.com/office/drawing/2014/main" id="{9F01C78E-3FE1-415C-AB88-BA435C74FFC6}"/>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69" name="Shape 727">
              <a:extLst>
                <a:ext uri="{FF2B5EF4-FFF2-40B4-BE49-F238E27FC236}">
                  <a16:creationId xmlns:a16="http://schemas.microsoft.com/office/drawing/2014/main" id="{3695BF0F-3CBA-4F8B-AF23-67FD8D289832}"/>
                </a:ext>
              </a:extLst>
            </p:cNvPr>
            <p:cNvCxnSpPr>
              <a:stCxn id="67" idx="3"/>
              <a:endCxn id="68"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70" name="Shape 728">
              <a:extLst>
                <a:ext uri="{FF2B5EF4-FFF2-40B4-BE49-F238E27FC236}">
                  <a16:creationId xmlns:a16="http://schemas.microsoft.com/office/drawing/2014/main" id="{A972AD4A-3380-4E45-8A4A-16C851017972}"/>
                </a:ext>
              </a:extLst>
            </p:cNvPr>
            <p:cNvCxnSpPr>
              <a:stCxn id="67" idx="5"/>
              <a:endCxn id="71"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71" name="Shape 729">
              <a:extLst>
                <a:ext uri="{FF2B5EF4-FFF2-40B4-BE49-F238E27FC236}">
                  <a16:creationId xmlns:a16="http://schemas.microsoft.com/office/drawing/2014/main" id="{E2B0EF42-98CD-48A5-932A-59834FCC2DE0}"/>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72" name="Shape 730">
            <a:extLst>
              <a:ext uri="{FF2B5EF4-FFF2-40B4-BE49-F238E27FC236}">
                <a16:creationId xmlns:a16="http://schemas.microsoft.com/office/drawing/2014/main" id="{B0FF0449-3B3A-4E31-B014-01BC4179A089}"/>
              </a:ext>
            </a:extLst>
          </p:cNvPr>
          <p:cNvSpPr txBox="1"/>
          <p:nvPr/>
        </p:nvSpPr>
        <p:spPr>
          <a:xfrm>
            <a:off x="314376" y="25869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3" name="Shape 732">
            <a:extLst>
              <a:ext uri="{FF2B5EF4-FFF2-40B4-BE49-F238E27FC236}">
                <a16:creationId xmlns:a16="http://schemas.microsoft.com/office/drawing/2014/main" id="{7B9CD448-69FB-4A55-BA67-F4EF92445DA4}"/>
              </a:ext>
            </a:extLst>
          </p:cNvPr>
          <p:cNvSpPr txBox="1"/>
          <p:nvPr/>
        </p:nvSpPr>
        <p:spPr>
          <a:xfrm>
            <a:off x="1704176"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4" name="Shape 733">
            <a:extLst>
              <a:ext uri="{FF2B5EF4-FFF2-40B4-BE49-F238E27FC236}">
                <a16:creationId xmlns:a16="http://schemas.microsoft.com/office/drawing/2014/main" id="{BA8BBF17-2F10-4E21-8376-1AE2509AC381}"/>
              </a:ext>
            </a:extLst>
          </p:cNvPr>
          <p:cNvSpPr txBox="1"/>
          <p:nvPr/>
        </p:nvSpPr>
        <p:spPr>
          <a:xfrm>
            <a:off x="3108751" y="2499995"/>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5" name="Shape 734">
            <a:extLst>
              <a:ext uri="{FF2B5EF4-FFF2-40B4-BE49-F238E27FC236}">
                <a16:creationId xmlns:a16="http://schemas.microsoft.com/office/drawing/2014/main" id="{845E92EE-2106-45A9-B457-4841377A5352}"/>
              </a:ext>
            </a:extLst>
          </p:cNvPr>
          <p:cNvSpPr txBox="1"/>
          <p:nvPr/>
        </p:nvSpPr>
        <p:spPr>
          <a:xfrm>
            <a:off x="3067201" y="3636120"/>
            <a:ext cx="421499" cy="296400"/>
          </a:xfrm>
          <a:prstGeom prst="rect">
            <a:avLst/>
          </a:prstGeom>
          <a:solidFill>
            <a:srgbClr val="FFFF00"/>
          </a:solidFill>
          <a:ln>
            <a:noFill/>
          </a:ln>
        </p:spPr>
        <p:txBody>
          <a:bodyPr lIns="91425" tIns="91425" rIns="91425" bIns="91425" anchor="t" anchorCtr="0">
            <a:noAutofit/>
          </a:bodyPr>
          <a:lstStyle/>
          <a:p>
            <a:pPr algn="ctr"/>
            <a:r>
              <a:rPr lang="en" sz="900">
                <a:latin typeface="Open Sans"/>
                <a:ea typeface="Open Sans"/>
                <a:cs typeface="Open Sans"/>
                <a:sym typeface="Open Sans"/>
              </a:rPr>
              <a:t>East</a:t>
            </a:r>
          </a:p>
        </p:txBody>
      </p:sp>
      <p:sp>
        <p:nvSpPr>
          <p:cNvPr id="76" name="Shape 735">
            <a:extLst>
              <a:ext uri="{FF2B5EF4-FFF2-40B4-BE49-F238E27FC236}">
                <a16:creationId xmlns:a16="http://schemas.microsoft.com/office/drawing/2014/main" id="{C3AA1644-0068-4C6F-9BAE-0D5A8D654B55}"/>
              </a:ext>
            </a:extLst>
          </p:cNvPr>
          <p:cNvSpPr txBox="1"/>
          <p:nvPr/>
        </p:nvSpPr>
        <p:spPr>
          <a:xfrm>
            <a:off x="1674776" y="25869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
        <p:nvSpPr>
          <p:cNvPr id="77" name="Shape 736">
            <a:extLst>
              <a:ext uri="{FF2B5EF4-FFF2-40B4-BE49-F238E27FC236}">
                <a16:creationId xmlns:a16="http://schemas.microsoft.com/office/drawing/2014/main" id="{3205B728-3B9B-47F9-8EB0-EE416837E60A}"/>
              </a:ext>
            </a:extLst>
          </p:cNvPr>
          <p:cNvSpPr txBox="1"/>
          <p:nvPr/>
        </p:nvSpPr>
        <p:spPr>
          <a:xfrm>
            <a:off x="255376" y="3636120"/>
            <a:ext cx="450899" cy="296400"/>
          </a:xfrm>
          <a:prstGeom prst="rect">
            <a:avLst/>
          </a:prstGeom>
          <a:solidFill>
            <a:srgbClr val="FF0000"/>
          </a:solidFill>
          <a:ln>
            <a:noFill/>
          </a:ln>
        </p:spPr>
        <p:txBody>
          <a:bodyPr lIns="91425" tIns="91425" rIns="91425" bIns="91425" anchor="t" anchorCtr="0">
            <a:noAutofit/>
          </a:bodyPr>
          <a:lstStyle/>
          <a:p>
            <a:pPr algn="ctr"/>
            <a:r>
              <a:rPr lang="en" sz="900">
                <a:latin typeface="Open Sans"/>
                <a:ea typeface="Open Sans"/>
                <a:cs typeface="Open Sans"/>
                <a:sym typeface="Open Sans"/>
              </a:rPr>
              <a:t>West</a:t>
            </a:r>
          </a:p>
        </p:txBody>
      </p:sp>
    </p:spTree>
    <p:extLst>
      <p:ext uri="{BB962C8B-B14F-4D97-AF65-F5344CB8AC3E}">
        <p14:creationId xmlns:p14="http://schemas.microsoft.com/office/powerpoint/2010/main" val="133488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880B5-5AE1-467C-8366-3251D679BDF3}"/>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49163186-DB36-4EF5-9068-974F89000C74}"/>
              </a:ext>
            </a:extLst>
          </p:cNvPr>
          <p:cNvSpPr>
            <a:spLocks noGrp="1"/>
          </p:cNvSpPr>
          <p:nvPr>
            <p:ph type="title"/>
          </p:nvPr>
        </p:nvSpPr>
        <p:spPr/>
        <p:txBody>
          <a:bodyPr/>
          <a:lstStyle/>
          <a:p>
            <a:r>
              <a:rPr lang="en-US" dirty="0"/>
              <a:t>Random Forests</a:t>
            </a:r>
          </a:p>
        </p:txBody>
      </p:sp>
      <p:sp>
        <p:nvSpPr>
          <p:cNvPr id="4" name="Slide Number Placeholder 3">
            <a:extLst>
              <a:ext uri="{FF2B5EF4-FFF2-40B4-BE49-F238E27FC236}">
                <a16:creationId xmlns:a16="http://schemas.microsoft.com/office/drawing/2014/main" id="{FDD3217C-CD88-432D-8A68-B1DF66C148B8}"/>
              </a:ext>
            </a:extLst>
          </p:cNvPr>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a:extLst>
              <a:ext uri="{FF2B5EF4-FFF2-40B4-BE49-F238E27FC236}">
                <a16:creationId xmlns:a16="http://schemas.microsoft.com/office/drawing/2014/main" id="{ABC36FE1-87DF-43B7-B607-7E8223A9BBD7}"/>
              </a:ext>
            </a:extLst>
          </p:cNvPr>
          <p:cNvSpPr>
            <a:spLocks noGrp="1"/>
          </p:cNvSpPr>
          <p:nvPr>
            <p:ph type="ftr" sz="quarter" idx="3"/>
          </p:nvPr>
        </p:nvSpPr>
        <p:spPr/>
        <p:txBody>
          <a:bodyPr/>
          <a:lstStyle/>
          <a:p>
            <a:r>
              <a:rPr lang="en-US" dirty="0"/>
              <a:t>Kwartler CSCI -96</a:t>
            </a:r>
          </a:p>
        </p:txBody>
      </p:sp>
      <p:sp>
        <p:nvSpPr>
          <p:cNvPr id="7" name="TextBox 6">
            <a:extLst>
              <a:ext uri="{FF2B5EF4-FFF2-40B4-BE49-F238E27FC236}">
                <a16:creationId xmlns:a16="http://schemas.microsoft.com/office/drawing/2014/main" id="{044AF254-5399-44EE-AFAC-7E3F7B3B027B}"/>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In this example, each decision tree tries to separate the data and by taking the most numerous outcome (tally) the best outcome is often found.  Since they are weak learners (not a lot of depth and with fewer variables) among hundreds, overfitting is usually less of a concern. </a:t>
            </a:r>
          </a:p>
        </p:txBody>
      </p:sp>
      <p:pic>
        <p:nvPicPr>
          <p:cNvPr id="79" name="Shape 742">
            <a:extLst>
              <a:ext uri="{FF2B5EF4-FFF2-40B4-BE49-F238E27FC236}">
                <a16:creationId xmlns:a16="http://schemas.microsoft.com/office/drawing/2014/main" id="{B88E8D0F-FE77-4E76-8F5A-436739CB1E73}"/>
              </a:ext>
            </a:extLst>
          </p:cNvPr>
          <p:cNvPicPr preferRelativeResize="0"/>
          <p:nvPr/>
        </p:nvPicPr>
        <p:blipFill rotWithShape="1">
          <a:blip r:embed="rId2">
            <a:alphaModFix/>
          </a:blip>
          <a:srcRect l="5069" b="9312"/>
          <a:stretch/>
        </p:blipFill>
        <p:spPr>
          <a:xfrm>
            <a:off x="113415" y="1740380"/>
            <a:ext cx="4572000" cy="3365371"/>
          </a:xfrm>
          <a:prstGeom prst="rect">
            <a:avLst/>
          </a:prstGeom>
          <a:noFill/>
          <a:ln>
            <a:noFill/>
          </a:ln>
        </p:spPr>
      </p:pic>
      <p:sp>
        <p:nvSpPr>
          <p:cNvPr id="80" name="Shape 661">
            <a:extLst>
              <a:ext uri="{FF2B5EF4-FFF2-40B4-BE49-F238E27FC236}">
                <a16:creationId xmlns:a16="http://schemas.microsoft.com/office/drawing/2014/main" id="{519524BC-2931-47E6-9333-4D73CA18E0E1}"/>
              </a:ext>
            </a:extLst>
          </p:cNvPr>
          <p:cNvSpPr txBox="1"/>
          <p:nvPr/>
        </p:nvSpPr>
        <p:spPr>
          <a:xfrm>
            <a:off x="4534800" y="1978022"/>
            <a:ext cx="4534800" cy="3079800"/>
          </a:xfrm>
          <a:prstGeom prst="rect">
            <a:avLst/>
          </a:prstGeom>
          <a:noFill/>
          <a:ln>
            <a:noFill/>
          </a:ln>
        </p:spPr>
        <p:txBody>
          <a:bodyPr lIns="91425" tIns="91425" rIns="91425" bIns="91425" anchor="t" anchorCtr="0">
            <a:noAutofit/>
          </a:bodyPr>
          <a:lstStyle/>
          <a:p>
            <a:pPr marL="117475" indent="-117475">
              <a:buFont typeface="Arial" panose="020B0604020202020204" pitchFamily="34" charset="0"/>
              <a:buChar char="•"/>
            </a:pPr>
            <a:r>
              <a:rPr lang="en" sz="1600" dirty="0">
                <a:latin typeface="Open Sans"/>
                <a:ea typeface="Open Sans"/>
                <a:cs typeface="Open Sans"/>
                <a:sym typeface="Open Sans"/>
              </a:rPr>
              <a:t>How many trees/vote</a:t>
            </a:r>
            <a:r>
              <a:rPr lang="en-US" sz="1600" dirty="0">
                <a:latin typeface="Open Sans"/>
                <a:ea typeface="Open Sans"/>
                <a:cs typeface="Open Sans"/>
                <a:sym typeface="Open Sans"/>
              </a:rPr>
              <a:t>r</a:t>
            </a:r>
            <a:r>
              <a:rPr lang="en" sz="1600" dirty="0">
                <a:latin typeface="Open Sans"/>
                <a:ea typeface="Open Sans"/>
                <a:cs typeface="Open Sans"/>
                <a:sym typeface="Open Sans"/>
              </a:rPr>
              <a:t>s?</a:t>
            </a:r>
          </a:p>
          <a:p>
            <a:pPr marL="117475" indent="-117475">
              <a:buFont typeface="Arial" panose="020B0604020202020204" pitchFamily="34" charset="0"/>
              <a:buChar char="•"/>
            </a:pPr>
            <a:r>
              <a:rPr lang="en" sz="1600" dirty="0">
                <a:latin typeface="Open Sans"/>
                <a:ea typeface="Open Sans"/>
                <a:cs typeface="Open Sans"/>
                <a:sym typeface="Open Sans"/>
              </a:rPr>
              <a:t>How many decision points (nodes)?</a:t>
            </a:r>
          </a:p>
          <a:p>
            <a:pPr marL="117475" indent="-117475">
              <a:buFont typeface="Arial" panose="020B0604020202020204" pitchFamily="34" charset="0"/>
              <a:buChar char="•"/>
            </a:pPr>
            <a:r>
              <a:rPr lang="en" sz="1600" dirty="0">
                <a:latin typeface="Open Sans"/>
                <a:ea typeface="Open Sans"/>
                <a:cs typeface="Open Sans"/>
                <a:sym typeface="Open Sans"/>
              </a:rPr>
              <a:t>How many features are all</a:t>
            </a:r>
            <a:r>
              <a:rPr lang="en-US" sz="1600" dirty="0">
                <a:latin typeface="Open Sans"/>
                <a:ea typeface="Open Sans"/>
                <a:cs typeface="Open Sans"/>
                <a:sym typeface="Open Sans"/>
              </a:rPr>
              <a:t>owed to be used in each tree build?</a:t>
            </a:r>
          </a:p>
          <a:p>
            <a:pPr marL="117475" indent="-117475">
              <a:buFont typeface="Arial" panose="020B0604020202020204" pitchFamily="34" charset="0"/>
              <a:buChar char="•"/>
            </a:pPr>
            <a:r>
              <a:rPr lang="en-US" sz="1600" dirty="0">
                <a:latin typeface="Open Sans"/>
                <a:ea typeface="Open Sans"/>
                <a:cs typeface="Open Sans"/>
                <a:sym typeface="Open Sans"/>
              </a:rPr>
              <a:t>How to account for missing values? </a:t>
            </a:r>
          </a:p>
          <a:p>
            <a:pPr marL="574675" lvl="1" indent="-117475">
              <a:buFont typeface="Arial" panose="020B0604020202020204" pitchFamily="34" charset="0"/>
              <a:buChar char="•"/>
            </a:pPr>
            <a:r>
              <a:rPr lang="en-US" sz="1600" dirty="0">
                <a:latin typeface="Open Sans"/>
                <a:ea typeface="Open Sans"/>
                <a:cs typeface="Open Sans"/>
                <a:sym typeface="Open Sans"/>
              </a:rPr>
              <a:t>Imputation fills in but a tree can split on records that are missing.  Thus </a:t>
            </a:r>
            <a:r>
              <a:rPr lang="en-US" sz="1600" dirty="0" err="1">
                <a:latin typeface="Open Sans"/>
                <a:ea typeface="Open Sans"/>
                <a:cs typeface="Open Sans"/>
                <a:sym typeface="Open Sans"/>
              </a:rPr>
              <a:t>vtreat’s</a:t>
            </a:r>
            <a:r>
              <a:rPr lang="en-US" sz="1600" dirty="0">
                <a:latin typeface="Open Sans"/>
                <a:ea typeface="Open Sans"/>
                <a:cs typeface="Open Sans"/>
                <a:sym typeface="Open Sans"/>
              </a:rPr>
              <a:t> imputation with missing indicator as an appended variable may be a good alternative.</a:t>
            </a:r>
            <a:endParaRPr lang="en" sz="1600" dirty="0">
              <a:latin typeface="Open Sans"/>
              <a:ea typeface="Open Sans"/>
              <a:cs typeface="Open Sans"/>
              <a:sym typeface="Open Sans"/>
            </a:endParaRPr>
          </a:p>
        </p:txBody>
      </p:sp>
      <p:sp>
        <p:nvSpPr>
          <p:cNvPr id="8" name="TextBox 7">
            <a:extLst>
              <a:ext uri="{FF2B5EF4-FFF2-40B4-BE49-F238E27FC236}">
                <a16:creationId xmlns:a16="http://schemas.microsoft.com/office/drawing/2014/main" id="{68F865CF-96D5-46C7-BB67-C4A82789F0D0}"/>
              </a:ext>
            </a:extLst>
          </p:cNvPr>
          <p:cNvSpPr txBox="1"/>
          <p:nvPr/>
        </p:nvSpPr>
        <p:spPr>
          <a:xfrm>
            <a:off x="228600" y="1371600"/>
            <a:ext cx="1646605" cy="369332"/>
          </a:xfrm>
          <a:prstGeom prst="rect">
            <a:avLst/>
          </a:prstGeom>
          <a:noFill/>
        </p:spPr>
        <p:txBody>
          <a:bodyPr wrap="none" rtlCol="0">
            <a:spAutoFit/>
          </a:bodyPr>
          <a:lstStyle/>
          <a:p>
            <a:r>
              <a:rPr lang="en-US" dirty="0"/>
              <a:t>Fictitious Visual</a:t>
            </a:r>
          </a:p>
        </p:txBody>
      </p:sp>
      <p:sp>
        <p:nvSpPr>
          <p:cNvPr id="81" name="TextBox 80">
            <a:extLst>
              <a:ext uri="{FF2B5EF4-FFF2-40B4-BE49-F238E27FC236}">
                <a16:creationId xmlns:a16="http://schemas.microsoft.com/office/drawing/2014/main" id="{F17B71F1-0C2C-4C02-8CBB-3C05247289D9}"/>
              </a:ext>
            </a:extLst>
          </p:cNvPr>
          <p:cNvSpPr txBox="1"/>
          <p:nvPr/>
        </p:nvSpPr>
        <p:spPr>
          <a:xfrm>
            <a:off x="4572000" y="1371600"/>
            <a:ext cx="2827441" cy="369332"/>
          </a:xfrm>
          <a:prstGeom prst="rect">
            <a:avLst/>
          </a:prstGeom>
          <a:noFill/>
        </p:spPr>
        <p:txBody>
          <a:bodyPr wrap="none" rtlCol="0">
            <a:spAutoFit/>
          </a:bodyPr>
          <a:lstStyle/>
          <a:p>
            <a:r>
              <a:rPr lang="en-US" dirty="0"/>
              <a:t>Data Science Considerations</a:t>
            </a:r>
          </a:p>
        </p:txBody>
      </p:sp>
      <p:cxnSp>
        <p:nvCxnSpPr>
          <p:cNvPr id="82" name="Straight Arrow Connector 81">
            <a:extLst>
              <a:ext uri="{FF2B5EF4-FFF2-40B4-BE49-F238E27FC236}">
                <a16:creationId xmlns:a16="http://schemas.microsoft.com/office/drawing/2014/main" id="{F702A754-1403-4DAA-9087-5F12387A2170}"/>
              </a:ext>
            </a:extLst>
          </p:cNvPr>
          <p:cNvCxnSpPr>
            <a:cxnSpLocks/>
          </p:cNvCxnSpPr>
          <p:nvPr/>
        </p:nvCxnSpPr>
        <p:spPr>
          <a:xfrm>
            <a:off x="3028950" y="2971800"/>
            <a:ext cx="32385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EF5E4B-4395-4205-8C95-A4A90D021A7B}"/>
              </a:ext>
            </a:extLst>
          </p:cNvPr>
          <p:cNvCxnSpPr/>
          <p:nvPr/>
        </p:nvCxnSpPr>
        <p:spPr>
          <a:xfrm>
            <a:off x="3276600" y="3048000"/>
            <a:ext cx="76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99FB7-B6BC-43C1-8F03-82DA127A95F0}"/>
              </a:ext>
            </a:extLst>
          </p:cNvPr>
          <p:cNvSpPr txBox="1"/>
          <p:nvPr/>
        </p:nvSpPr>
        <p:spPr>
          <a:xfrm>
            <a:off x="2992476" y="3655367"/>
            <a:ext cx="720647" cy="461665"/>
          </a:xfrm>
          <a:prstGeom prst="rect">
            <a:avLst/>
          </a:prstGeom>
          <a:noFill/>
        </p:spPr>
        <p:txBody>
          <a:bodyPr wrap="none" rtlCol="0">
            <a:spAutoFit/>
          </a:bodyPr>
          <a:lstStyle/>
          <a:p>
            <a:pPr algn="ctr"/>
            <a:r>
              <a:rPr lang="en-US" sz="1200" dirty="0"/>
              <a:t>Weak </a:t>
            </a:r>
          </a:p>
          <a:p>
            <a:pPr algn="ctr"/>
            <a:r>
              <a:rPr lang="en-US" sz="1200" dirty="0"/>
              <a:t>Learners</a:t>
            </a:r>
          </a:p>
        </p:txBody>
      </p:sp>
      <p:sp>
        <p:nvSpPr>
          <p:cNvPr id="87" name="TextBox 86">
            <a:extLst>
              <a:ext uri="{FF2B5EF4-FFF2-40B4-BE49-F238E27FC236}">
                <a16:creationId xmlns:a16="http://schemas.microsoft.com/office/drawing/2014/main" id="{0D56A4C0-2C4A-461C-B65D-09DEDA140787}"/>
              </a:ext>
            </a:extLst>
          </p:cNvPr>
          <p:cNvSpPr txBox="1"/>
          <p:nvPr/>
        </p:nvSpPr>
        <p:spPr>
          <a:xfrm>
            <a:off x="469229" y="2200919"/>
            <a:ext cx="622286" cy="276999"/>
          </a:xfrm>
          <a:prstGeom prst="rect">
            <a:avLst/>
          </a:prstGeom>
          <a:noFill/>
        </p:spPr>
        <p:txBody>
          <a:bodyPr wrap="none" rtlCol="0">
            <a:spAutoFit/>
          </a:bodyPr>
          <a:lstStyle/>
          <a:p>
            <a:r>
              <a:rPr lang="en-US" sz="1200" dirty="0"/>
              <a:t>Class A</a:t>
            </a:r>
          </a:p>
        </p:txBody>
      </p:sp>
      <p:sp>
        <p:nvSpPr>
          <p:cNvPr id="88" name="TextBox 87">
            <a:extLst>
              <a:ext uri="{FF2B5EF4-FFF2-40B4-BE49-F238E27FC236}">
                <a16:creationId xmlns:a16="http://schemas.microsoft.com/office/drawing/2014/main" id="{4276104D-1828-4444-A583-39BE7DF030F8}"/>
              </a:ext>
            </a:extLst>
          </p:cNvPr>
          <p:cNvSpPr txBox="1"/>
          <p:nvPr/>
        </p:nvSpPr>
        <p:spPr>
          <a:xfrm>
            <a:off x="1244242" y="4343400"/>
            <a:ext cx="615874" cy="276999"/>
          </a:xfrm>
          <a:prstGeom prst="rect">
            <a:avLst/>
          </a:prstGeom>
          <a:noFill/>
        </p:spPr>
        <p:txBody>
          <a:bodyPr wrap="none" rtlCol="0">
            <a:spAutoFit/>
          </a:bodyPr>
          <a:lstStyle/>
          <a:p>
            <a:r>
              <a:rPr lang="en-US" sz="1200" dirty="0"/>
              <a:t>Class B</a:t>
            </a:r>
          </a:p>
        </p:txBody>
      </p:sp>
      <p:cxnSp>
        <p:nvCxnSpPr>
          <p:cNvPr id="90" name="Straight Arrow Connector 89">
            <a:extLst>
              <a:ext uri="{FF2B5EF4-FFF2-40B4-BE49-F238E27FC236}">
                <a16:creationId xmlns:a16="http://schemas.microsoft.com/office/drawing/2014/main" id="{73A30E36-B617-4787-87B2-8AD4F819BB58}"/>
              </a:ext>
            </a:extLst>
          </p:cNvPr>
          <p:cNvCxnSpPr>
            <a:cxnSpLocks/>
            <a:endCxn id="91" idx="2"/>
          </p:cNvCxnSpPr>
          <p:nvPr/>
        </p:nvCxnSpPr>
        <p:spPr>
          <a:xfrm flipH="1" flipV="1">
            <a:off x="3675025" y="2475384"/>
            <a:ext cx="134981" cy="49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92DD480-F393-4F7F-A279-6291C2539433}"/>
              </a:ext>
            </a:extLst>
          </p:cNvPr>
          <p:cNvSpPr txBox="1"/>
          <p:nvPr/>
        </p:nvSpPr>
        <p:spPr>
          <a:xfrm>
            <a:off x="3250870" y="2013719"/>
            <a:ext cx="848309" cy="461665"/>
          </a:xfrm>
          <a:prstGeom prst="rect">
            <a:avLst/>
          </a:prstGeom>
          <a:noFill/>
        </p:spPr>
        <p:txBody>
          <a:bodyPr wrap="none" rtlCol="0">
            <a:spAutoFit/>
          </a:bodyPr>
          <a:lstStyle/>
          <a:p>
            <a:pPr algn="ctr"/>
            <a:r>
              <a:rPr lang="en-US" sz="1200" dirty="0"/>
              <a:t>Group </a:t>
            </a:r>
          </a:p>
          <a:p>
            <a:pPr algn="ctr"/>
            <a:r>
              <a:rPr lang="en-US" sz="1200" dirty="0"/>
              <a:t>Consensus</a:t>
            </a:r>
          </a:p>
        </p:txBody>
      </p:sp>
    </p:spTree>
    <p:extLst>
      <p:ext uri="{BB962C8B-B14F-4D97-AF65-F5344CB8AC3E}">
        <p14:creationId xmlns:p14="http://schemas.microsoft.com/office/powerpoint/2010/main" val="129416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7</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3315" y="1752603"/>
            <a:ext cx="2057400" cy="2057400"/>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543379" y="2345418"/>
            <a:ext cx="2222500" cy="3016250"/>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pic>
        <p:nvPicPr>
          <p:cNvPr id="10" name="Graphic 9" descr="Shopping bag with solid fill">
            <a:extLst>
              <a:ext uri="{FF2B5EF4-FFF2-40B4-BE49-F238E27FC236}">
                <a16:creationId xmlns:a16="http://schemas.microsoft.com/office/drawing/2014/main" id="{77FAA80D-4027-694E-99FB-4C042AE5E7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69772" y="3701146"/>
            <a:ext cx="2057400" cy="2057400"/>
          </a:xfrm>
          <a:prstGeom prst="rect">
            <a:avLst/>
          </a:prstGeom>
        </p:spPr>
      </p:pic>
      <p:pic>
        <p:nvPicPr>
          <p:cNvPr id="11" name="Graphic 10" descr="Shopping bag with solid fill">
            <a:extLst>
              <a:ext uri="{FF2B5EF4-FFF2-40B4-BE49-F238E27FC236}">
                <a16:creationId xmlns:a16="http://schemas.microsoft.com/office/drawing/2014/main" id="{33C5F69B-2A04-7441-A1ED-B1DE1DD804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5658" y="1741717"/>
            <a:ext cx="2057400" cy="2057400"/>
          </a:xfrm>
          <a:prstGeom prst="rect">
            <a:avLst/>
          </a:prstGeom>
        </p:spPr>
      </p:pic>
      <p:pic>
        <p:nvPicPr>
          <p:cNvPr id="12" name="Graphic 11" descr="Shopping bag with solid fill">
            <a:extLst>
              <a:ext uri="{FF2B5EF4-FFF2-40B4-BE49-F238E27FC236}">
                <a16:creationId xmlns:a16="http://schemas.microsoft.com/office/drawing/2014/main" id="{E5283F3B-9197-864C-A86E-FF179F824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0087" y="3831775"/>
            <a:ext cx="2057400" cy="2057400"/>
          </a:xfrm>
          <a:prstGeom prst="rect">
            <a:avLst/>
          </a:prstGeom>
        </p:spPr>
      </p:pic>
      <p:sp>
        <p:nvSpPr>
          <p:cNvPr id="18" name="Freeform 17">
            <a:extLst>
              <a:ext uri="{FF2B5EF4-FFF2-40B4-BE49-F238E27FC236}">
                <a16:creationId xmlns:a16="http://schemas.microsoft.com/office/drawing/2014/main" id="{E6035A93-E0AD-7140-94BC-B473DCD04E99}"/>
              </a:ext>
            </a:extLst>
          </p:cNvPr>
          <p:cNvSpPr/>
          <p:nvPr/>
        </p:nvSpPr>
        <p:spPr>
          <a:xfrm>
            <a:off x="3722913" y="2854328"/>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9F213759-DA6B-4843-897E-572550E6038D}"/>
              </a:ext>
            </a:extLst>
          </p:cNvPr>
          <p:cNvSpPr/>
          <p:nvPr/>
        </p:nvSpPr>
        <p:spPr>
          <a:xfrm>
            <a:off x="5617027" y="2832556"/>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A87CD2D0-D3AC-954D-9CA1-038B44761AA5}"/>
              </a:ext>
            </a:extLst>
          </p:cNvPr>
          <p:cNvSpPr/>
          <p:nvPr/>
        </p:nvSpPr>
        <p:spPr>
          <a:xfrm>
            <a:off x="3679370" y="48681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D2CEED91-7D48-1C48-B697-49B124B255F5}"/>
              </a:ext>
            </a:extLst>
          </p:cNvPr>
          <p:cNvSpPr/>
          <p:nvPr/>
        </p:nvSpPr>
        <p:spPr>
          <a:xfrm>
            <a:off x="5638799" y="5042358"/>
            <a:ext cx="686707" cy="283464"/>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B2EDBFB7-0C2A-FC4A-A0F5-97BCBCAEE406}"/>
              </a:ext>
            </a:extLst>
          </p:cNvPr>
          <p:cNvSpPr/>
          <p:nvPr/>
        </p:nvSpPr>
        <p:spPr>
          <a:xfrm>
            <a:off x="5649685" y="4715785"/>
            <a:ext cx="686707" cy="280761"/>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dirty="0"/>
          </a:p>
        </p:txBody>
      </p:sp>
      <p:sp>
        <p:nvSpPr>
          <p:cNvPr id="23" name="Rectangle 22">
            <a:extLst>
              <a:ext uri="{FF2B5EF4-FFF2-40B4-BE49-F238E27FC236}">
                <a16:creationId xmlns:a16="http://schemas.microsoft.com/office/drawing/2014/main" id="{9C2C7002-BA06-0648-97F7-43EE8559371C}"/>
              </a:ext>
            </a:extLst>
          </p:cNvPr>
          <p:cNvSpPr/>
          <p:nvPr/>
        </p:nvSpPr>
        <p:spPr>
          <a:xfrm>
            <a:off x="5943600" y="4735290"/>
            <a:ext cx="413657" cy="3156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B64F5C-7CB2-304C-9680-7566198A5BC4}"/>
              </a:ext>
            </a:extLst>
          </p:cNvPr>
          <p:cNvSpPr/>
          <p:nvPr/>
        </p:nvSpPr>
        <p:spPr>
          <a:xfrm>
            <a:off x="5584371" y="5072747"/>
            <a:ext cx="413657" cy="250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49E171A-36E2-8C4B-81D0-F6C473C6F816}"/>
              </a:ext>
            </a:extLst>
          </p:cNvPr>
          <p:cNvSpPr txBox="1"/>
          <p:nvPr/>
        </p:nvSpPr>
        <p:spPr>
          <a:xfrm>
            <a:off x="3722914" y="1360715"/>
            <a:ext cx="2515047" cy="369332"/>
          </a:xfrm>
          <a:prstGeom prst="rect">
            <a:avLst/>
          </a:prstGeom>
          <a:noFill/>
        </p:spPr>
        <p:txBody>
          <a:bodyPr wrap="none" rtlCol="0">
            <a:spAutoFit/>
          </a:bodyPr>
          <a:lstStyle/>
          <a:p>
            <a:r>
              <a:rPr lang="en-US" dirty="0"/>
              <a:t>How many bags?  </a:t>
            </a:r>
            <a:r>
              <a:rPr lang="en-US" dirty="0" err="1">
                <a:highlight>
                  <a:srgbClr val="C0C0C0"/>
                </a:highlight>
                <a:latin typeface="Consolas" panose="020B0609020204030204" pitchFamily="49" charset="0"/>
                <a:cs typeface="Consolas" panose="020B0609020204030204" pitchFamily="49" charset="0"/>
              </a:rPr>
              <a:t>ntree</a:t>
            </a:r>
            <a:endParaRPr lang="en-US" dirty="0">
              <a:highlight>
                <a:srgbClr val="C0C0C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467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Bootstrapping &gt; A tree is grown</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8</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pic>
        <p:nvPicPr>
          <p:cNvPr id="7" name="Graphic 6" descr="Shopping bag with solid fill">
            <a:extLst>
              <a:ext uri="{FF2B5EF4-FFF2-40B4-BE49-F238E27FC236}">
                <a16:creationId xmlns:a16="http://schemas.microsoft.com/office/drawing/2014/main" id="{350C2AB7-A423-B042-8B46-78DE3C552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0" y="1741714"/>
            <a:ext cx="2993571" cy="2993571"/>
          </a:xfrm>
          <a:prstGeom prst="rect">
            <a:avLst/>
          </a:prstGeom>
        </p:spPr>
      </p:pic>
      <p:grpSp>
        <p:nvGrpSpPr>
          <p:cNvPr id="13" name="Graphic 8" descr="Database with solid fill">
            <a:extLst>
              <a:ext uri="{FF2B5EF4-FFF2-40B4-BE49-F238E27FC236}">
                <a16:creationId xmlns:a16="http://schemas.microsoft.com/office/drawing/2014/main" id="{3D1D843D-A9D5-6245-83C1-AC3EC09E7643}"/>
              </a:ext>
            </a:extLst>
          </p:cNvPr>
          <p:cNvGrpSpPr/>
          <p:nvPr/>
        </p:nvGrpSpPr>
        <p:grpSpPr>
          <a:xfrm>
            <a:off x="227694" y="2849109"/>
            <a:ext cx="854576" cy="1159782"/>
            <a:chOff x="543379" y="2345418"/>
            <a:chExt cx="2222500" cy="3016250"/>
          </a:xfrm>
          <a:solidFill>
            <a:srgbClr val="000000"/>
          </a:solidFill>
        </p:grpSpPr>
        <p:sp>
          <p:nvSpPr>
            <p:cNvPr id="14" name="Freeform 13">
              <a:extLst>
                <a:ext uri="{FF2B5EF4-FFF2-40B4-BE49-F238E27FC236}">
                  <a16:creationId xmlns:a16="http://schemas.microsoft.com/office/drawing/2014/main" id="{B4DF44D1-F15D-674D-8FB9-D9FBAAE2AE3C}"/>
                </a:ext>
              </a:extLst>
            </p:cNvPr>
            <p:cNvSpPr/>
            <p:nvPr/>
          </p:nvSpPr>
          <p:spPr>
            <a:xfrm>
              <a:off x="543379" y="2345418"/>
              <a:ext cx="2222500" cy="635000"/>
            </a:xfrm>
            <a:custGeom>
              <a:avLst/>
              <a:gdLst>
                <a:gd name="connsiteX0" fmla="*/ 2222500 w 2222500"/>
                <a:gd name="connsiteY0" fmla="*/ 317500 h 635000"/>
                <a:gd name="connsiteX1" fmla="*/ 1111250 w 2222500"/>
                <a:gd name="connsiteY1" fmla="*/ 635000 h 635000"/>
                <a:gd name="connsiteX2" fmla="*/ 0 w 2222500"/>
                <a:gd name="connsiteY2" fmla="*/ 317500 h 635000"/>
                <a:gd name="connsiteX3" fmla="*/ 1111250 w 2222500"/>
                <a:gd name="connsiteY3" fmla="*/ 0 h 635000"/>
                <a:gd name="connsiteX4" fmla="*/ 2222500 w 2222500"/>
                <a:gd name="connsiteY4" fmla="*/ 317500 h 63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2500" h="635000">
                  <a:moveTo>
                    <a:pt x="2222500" y="317500"/>
                  </a:moveTo>
                  <a:cubicBezTo>
                    <a:pt x="2222500" y="492850"/>
                    <a:pt x="1724977" y="635000"/>
                    <a:pt x="1111250" y="635000"/>
                  </a:cubicBezTo>
                  <a:cubicBezTo>
                    <a:pt x="497524" y="635000"/>
                    <a:pt x="0" y="492850"/>
                    <a:pt x="0" y="317500"/>
                  </a:cubicBezTo>
                  <a:cubicBezTo>
                    <a:pt x="0" y="142150"/>
                    <a:pt x="497524" y="0"/>
                    <a:pt x="1111250" y="0"/>
                  </a:cubicBezTo>
                  <a:cubicBezTo>
                    <a:pt x="1724977" y="0"/>
                    <a:pt x="2222500" y="142150"/>
                    <a:pt x="2222500" y="317500"/>
                  </a:cubicBezTo>
                  <a:close/>
                </a:path>
              </a:pathLst>
            </a:custGeom>
            <a:solidFill>
              <a:srgbClr val="000000"/>
            </a:solidFill>
            <a:ln w="39688"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8FB49E5A-6036-454C-9D3D-A73BC799296D}"/>
                </a:ext>
              </a:extLst>
            </p:cNvPr>
            <p:cNvSpPr/>
            <p:nvPr/>
          </p:nvSpPr>
          <p:spPr>
            <a:xfrm>
              <a:off x="543379" y="28216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A6B04B3-21E4-1F49-B6D7-F901E9BC9920}"/>
                </a:ext>
              </a:extLst>
            </p:cNvPr>
            <p:cNvSpPr/>
            <p:nvPr/>
          </p:nvSpPr>
          <p:spPr>
            <a:xfrm>
              <a:off x="543379" y="361541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1"/>
            </a:solidFill>
            <a:ln w="39688"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033177C1-2E6A-F84D-9BC5-CF761BDB97B7}"/>
                </a:ext>
              </a:extLst>
            </p:cNvPr>
            <p:cNvSpPr/>
            <p:nvPr/>
          </p:nvSpPr>
          <p:spPr>
            <a:xfrm>
              <a:off x="543379" y="4409168"/>
              <a:ext cx="2222500" cy="952500"/>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rgbClr val="000000"/>
            </a:solidFill>
            <a:ln w="39688" cap="flat">
              <a:noFill/>
              <a:prstDash val="solid"/>
              <a:miter/>
            </a:ln>
          </p:spPr>
          <p:txBody>
            <a:bodyPr rtlCol="0" anchor="ctr"/>
            <a:lstStyle/>
            <a:p>
              <a:endParaRPr lang="en-US"/>
            </a:p>
          </p:txBody>
        </p:sp>
      </p:grpSp>
      <p:sp>
        <p:nvSpPr>
          <p:cNvPr id="18" name="Freeform 17">
            <a:extLst>
              <a:ext uri="{FF2B5EF4-FFF2-40B4-BE49-F238E27FC236}">
                <a16:creationId xmlns:a16="http://schemas.microsoft.com/office/drawing/2014/main" id="{E6035A93-E0AD-7140-94BC-B473DCD04E99}"/>
              </a:ext>
            </a:extLst>
          </p:cNvPr>
          <p:cNvSpPr/>
          <p:nvPr/>
        </p:nvSpPr>
        <p:spPr>
          <a:xfrm>
            <a:off x="2079170" y="3278868"/>
            <a:ext cx="999177" cy="408515"/>
          </a:xfrm>
          <a:custGeom>
            <a:avLst/>
            <a:gdLst>
              <a:gd name="connsiteX0" fmla="*/ 1905000 w 2222500"/>
              <a:gd name="connsiteY0" fmla="*/ 635000 h 952500"/>
              <a:gd name="connsiteX1" fmla="*/ 1825625 w 2222500"/>
              <a:gd name="connsiteY1" fmla="*/ 555625 h 952500"/>
              <a:gd name="connsiteX2" fmla="*/ 1905000 w 2222500"/>
              <a:gd name="connsiteY2" fmla="*/ 476250 h 952500"/>
              <a:gd name="connsiteX3" fmla="*/ 1984375 w 2222500"/>
              <a:gd name="connsiteY3" fmla="*/ 555625 h 952500"/>
              <a:gd name="connsiteX4" fmla="*/ 1905000 w 2222500"/>
              <a:gd name="connsiteY4" fmla="*/ 635000 h 952500"/>
              <a:gd name="connsiteX5" fmla="*/ 1111250 w 2222500"/>
              <a:gd name="connsiteY5" fmla="*/ 317500 h 952500"/>
              <a:gd name="connsiteX6" fmla="*/ 0 w 2222500"/>
              <a:gd name="connsiteY6" fmla="*/ 0 h 952500"/>
              <a:gd name="connsiteX7" fmla="*/ 0 w 2222500"/>
              <a:gd name="connsiteY7" fmla="*/ 635000 h 952500"/>
              <a:gd name="connsiteX8" fmla="*/ 1111250 w 2222500"/>
              <a:gd name="connsiteY8" fmla="*/ 952500 h 952500"/>
              <a:gd name="connsiteX9" fmla="*/ 2222500 w 2222500"/>
              <a:gd name="connsiteY9" fmla="*/ 635000 h 952500"/>
              <a:gd name="connsiteX10" fmla="*/ 2222500 w 2222500"/>
              <a:gd name="connsiteY10" fmla="*/ 0 h 952500"/>
              <a:gd name="connsiteX11" fmla="*/ 1111250 w 2222500"/>
              <a:gd name="connsiteY11" fmla="*/ 317500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2500" h="952500">
                <a:moveTo>
                  <a:pt x="1905000" y="635000"/>
                </a:moveTo>
                <a:cubicBezTo>
                  <a:pt x="1857375" y="635000"/>
                  <a:pt x="1825625" y="603250"/>
                  <a:pt x="1825625" y="555625"/>
                </a:cubicBezTo>
                <a:cubicBezTo>
                  <a:pt x="1825625" y="508000"/>
                  <a:pt x="1857375" y="476250"/>
                  <a:pt x="1905000" y="476250"/>
                </a:cubicBezTo>
                <a:cubicBezTo>
                  <a:pt x="1952625" y="476250"/>
                  <a:pt x="1984375" y="508000"/>
                  <a:pt x="1984375" y="555625"/>
                </a:cubicBezTo>
                <a:cubicBezTo>
                  <a:pt x="1984375" y="603250"/>
                  <a:pt x="1952625" y="635000"/>
                  <a:pt x="1905000" y="635000"/>
                </a:cubicBezTo>
                <a:close/>
                <a:moveTo>
                  <a:pt x="1111250" y="317500"/>
                </a:moveTo>
                <a:cubicBezTo>
                  <a:pt x="500062" y="317500"/>
                  <a:pt x="0" y="174625"/>
                  <a:pt x="0" y="0"/>
                </a:cubicBezTo>
                <a:lnTo>
                  <a:pt x="0" y="635000"/>
                </a:lnTo>
                <a:cubicBezTo>
                  <a:pt x="0" y="809625"/>
                  <a:pt x="500062" y="952500"/>
                  <a:pt x="1111250" y="952500"/>
                </a:cubicBezTo>
                <a:cubicBezTo>
                  <a:pt x="1722438" y="952500"/>
                  <a:pt x="2222500" y="809625"/>
                  <a:pt x="2222500" y="635000"/>
                </a:cubicBezTo>
                <a:lnTo>
                  <a:pt x="2222500" y="0"/>
                </a:lnTo>
                <a:cubicBezTo>
                  <a:pt x="2222500" y="174625"/>
                  <a:pt x="1722438" y="317500"/>
                  <a:pt x="1111250" y="317500"/>
                </a:cubicBezTo>
                <a:close/>
              </a:path>
            </a:pathLst>
          </a:custGeom>
          <a:solidFill>
            <a:schemeClr val="accent2"/>
          </a:solidFill>
          <a:ln w="39688" cap="flat">
            <a:noFill/>
            <a:prstDash val="solid"/>
            <a:miter/>
          </a:ln>
        </p:spPr>
        <p:txBody>
          <a:bodyPr rtlCol="0" anchor="ctr"/>
          <a:lstStyle/>
          <a:p>
            <a:endParaRPr lang="en-US"/>
          </a:p>
        </p:txBody>
      </p:sp>
      <p:grpSp>
        <p:nvGrpSpPr>
          <p:cNvPr id="25" name="Shape 690">
            <a:extLst>
              <a:ext uri="{FF2B5EF4-FFF2-40B4-BE49-F238E27FC236}">
                <a16:creationId xmlns:a16="http://schemas.microsoft.com/office/drawing/2014/main" id="{21DCB170-AD8C-1C47-A39E-DBB566CFF898}"/>
              </a:ext>
            </a:extLst>
          </p:cNvPr>
          <p:cNvGrpSpPr/>
          <p:nvPr/>
        </p:nvGrpSpPr>
        <p:grpSpPr>
          <a:xfrm>
            <a:off x="4230602" y="2730839"/>
            <a:ext cx="2041317" cy="1396321"/>
            <a:chOff x="4034275" y="836075"/>
            <a:chExt cx="4609049" cy="3152724"/>
          </a:xfrm>
        </p:grpSpPr>
        <p:sp>
          <p:nvSpPr>
            <p:cNvPr id="26" name="Shape 691">
              <a:extLst>
                <a:ext uri="{FF2B5EF4-FFF2-40B4-BE49-F238E27FC236}">
                  <a16:creationId xmlns:a16="http://schemas.microsoft.com/office/drawing/2014/main" id="{F0A1F7C6-5C6D-E54D-B48C-020A7081262C}"/>
                </a:ext>
              </a:extLst>
            </p:cNvPr>
            <p:cNvSpPr/>
            <p:nvPr/>
          </p:nvSpPr>
          <p:spPr>
            <a:xfrm>
              <a:off x="5315850" y="8360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800">
                <a:latin typeface="Open Sans"/>
                <a:ea typeface="Open Sans"/>
                <a:cs typeface="Open Sans"/>
                <a:sym typeface="Open Sans"/>
              </a:endParaRPr>
            </a:p>
          </p:txBody>
        </p:sp>
        <p:sp>
          <p:nvSpPr>
            <p:cNvPr id="27" name="Shape 692">
              <a:extLst>
                <a:ext uri="{FF2B5EF4-FFF2-40B4-BE49-F238E27FC236}">
                  <a16:creationId xmlns:a16="http://schemas.microsoft.com/office/drawing/2014/main" id="{243553B8-2570-6445-A8FF-6776BF5B7801}"/>
                </a:ext>
              </a:extLst>
            </p:cNvPr>
            <p:cNvSpPr/>
            <p:nvPr/>
          </p:nvSpPr>
          <p:spPr>
            <a:xfrm>
              <a:off x="4034275" y="2105475"/>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28" name="Shape 693">
              <a:extLst>
                <a:ext uri="{FF2B5EF4-FFF2-40B4-BE49-F238E27FC236}">
                  <a16:creationId xmlns:a16="http://schemas.microsoft.com/office/drawing/2014/main" id="{1D45A23A-6DBE-274D-815E-4DA79CD95726}"/>
                </a:ext>
              </a:extLst>
            </p:cNvPr>
            <p:cNvCxnSpPr>
              <a:stCxn id="26" idx="3"/>
              <a:endCxn id="27" idx="0"/>
            </p:cNvCxnSpPr>
            <p:nvPr/>
          </p:nvCxnSpPr>
          <p:spPr>
            <a:xfrm flipH="1">
              <a:off x="4524388" y="1585836"/>
              <a:ext cx="920100" cy="519000"/>
            </a:xfrm>
            <a:prstGeom prst="straightConnector1">
              <a:avLst/>
            </a:prstGeom>
            <a:noFill/>
            <a:ln w="9525" cap="flat" cmpd="sng">
              <a:solidFill>
                <a:schemeClr val="dk2"/>
              </a:solidFill>
              <a:prstDash val="solid"/>
              <a:round/>
              <a:headEnd type="none" w="lg" len="lg"/>
              <a:tailEnd type="none" w="lg" len="lg"/>
            </a:ln>
          </p:spPr>
        </p:cxnSp>
        <p:cxnSp>
          <p:nvCxnSpPr>
            <p:cNvPr id="29" name="Shape 694">
              <a:extLst>
                <a:ext uri="{FF2B5EF4-FFF2-40B4-BE49-F238E27FC236}">
                  <a16:creationId xmlns:a16="http://schemas.microsoft.com/office/drawing/2014/main" id="{8DEADA77-ECEF-1C4F-BF0D-D110A0F07A70}"/>
                </a:ext>
              </a:extLst>
            </p:cNvPr>
            <p:cNvCxnSpPr>
              <a:stCxn id="26" idx="5"/>
              <a:endCxn id="30" idx="1"/>
            </p:cNvCxnSpPr>
            <p:nvPr/>
          </p:nvCxnSpPr>
          <p:spPr>
            <a:xfrm>
              <a:off x="6065611" y="1585836"/>
              <a:ext cx="626699" cy="468300"/>
            </a:xfrm>
            <a:prstGeom prst="straightConnector1">
              <a:avLst/>
            </a:prstGeom>
            <a:noFill/>
            <a:ln w="9525" cap="flat" cmpd="sng">
              <a:solidFill>
                <a:schemeClr val="dk2"/>
              </a:solidFill>
              <a:prstDash val="solid"/>
              <a:round/>
              <a:headEnd type="none" w="lg" len="lg"/>
              <a:tailEnd type="none" w="lg" len="lg"/>
            </a:ln>
          </p:spPr>
        </p:cxnSp>
        <p:sp>
          <p:nvSpPr>
            <p:cNvPr id="30" name="Shape 695">
              <a:extLst>
                <a:ext uri="{FF2B5EF4-FFF2-40B4-BE49-F238E27FC236}">
                  <a16:creationId xmlns:a16="http://schemas.microsoft.com/office/drawing/2014/main" id="{732A761A-425A-DB40-87A2-B84FBD40BEBC}"/>
                </a:ext>
              </a:extLst>
            </p:cNvPr>
            <p:cNvSpPr/>
            <p:nvPr/>
          </p:nvSpPr>
          <p:spPr>
            <a:xfrm>
              <a:off x="6563075" y="1924875"/>
              <a:ext cx="878400" cy="878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700">
                <a:latin typeface="Open Sans"/>
                <a:ea typeface="Open Sans"/>
                <a:cs typeface="Open Sans"/>
                <a:sym typeface="Open Sans"/>
              </a:endParaRPr>
            </a:p>
          </p:txBody>
        </p:sp>
        <p:sp>
          <p:nvSpPr>
            <p:cNvPr id="31" name="Shape 696">
              <a:extLst>
                <a:ext uri="{FF2B5EF4-FFF2-40B4-BE49-F238E27FC236}">
                  <a16:creationId xmlns:a16="http://schemas.microsoft.com/office/drawing/2014/main" id="{D1AE5CD6-54C4-1C44-8473-89001B79BFF9}"/>
                </a:ext>
              </a:extLst>
            </p:cNvPr>
            <p:cNvSpPr/>
            <p:nvPr/>
          </p:nvSpPr>
          <p:spPr>
            <a:xfrm>
              <a:off x="5175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cxnSp>
          <p:nvCxnSpPr>
            <p:cNvPr id="32" name="Shape 697">
              <a:extLst>
                <a:ext uri="{FF2B5EF4-FFF2-40B4-BE49-F238E27FC236}">
                  <a16:creationId xmlns:a16="http://schemas.microsoft.com/office/drawing/2014/main" id="{19E9B73E-641F-F640-B8D6-A4FDB9D801BF}"/>
                </a:ext>
              </a:extLst>
            </p:cNvPr>
            <p:cNvCxnSpPr>
              <a:stCxn id="30" idx="3"/>
              <a:endCxn id="31" idx="0"/>
            </p:cNvCxnSpPr>
            <p:nvPr/>
          </p:nvCxnSpPr>
          <p:spPr>
            <a:xfrm flipH="1">
              <a:off x="5665113" y="2674636"/>
              <a:ext cx="1026600" cy="796500"/>
            </a:xfrm>
            <a:prstGeom prst="straightConnector1">
              <a:avLst/>
            </a:prstGeom>
            <a:noFill/>
            <a:ln w="9525" cap="flat" cmpd="sng">
              <a:solidFill>
                <a:schemeClr val="dk2"/>
              </a:solidFill>
              <a:prstDash val="solid"/>
              <a:round/>
              <a:headEnd type="none" w="lg" len="lg"/>
              <a:tailEnd type="none" w="lg" len="lg"/>
            </a:ln>
          </p:spPr>
        </p:cxnSp>
        <p:cxnSp>
          <p:nvCxnSpPr>
            <p:cNvPr id="33" name="Shape 698">
              <a:extLst>
                <a:ext uri="{FF2B5EF4-FFF2-40B4-BE49-F238E27FC236}">
                  <a16:creationId xmlns:a16="http://schemas.microsoft.com/office/drawing/2014/main" id="{47A08272-58AF-404B-9954-30430F6099A3}"/>
                </a:ext>
              </a:extLst>
            </p:cNvPr>
            <p:cNvCxnSpPr>
              <a:stCxn id="30" idx="5"/>
              <a:endCxn id="34" idx="0"/>
            </p:cNvCxnSpPr>
            <p:nvPr/>
          </p:nvCxnSpPr>
          <p:spPr>
            <a:xfrm>
              <a:off x="7312836" y="2674636"/>
              <a:ext cx="840600" cy="796500"/>
            </a:xfrm>
            <a:prstGeom prst="straightConnector1">
              <a:avLst/>
            </a:prstGeom>
            <a:noFill/>
            <a:ln w="9525" cap="flat" cmpd="sng">
              <a:solidFill>
                <a:schemeClr val="dk2"/>
              </a:solidFill>
              <a:prstDash val="solid"/>
              <a:round/>
              <a:headEnd type="none" w="lg" len="lg"/>
              <a:tailEnd type="none" w="lg" len="lg"/>
            </a:ln>
          </p:spPr>
        </p:cxnSp>
        <p:sp>
          <p:nvSpPr>
            <p:cNvPr id="34" name="Shape 699">
              <a:extLst>
                <a:ext uri="{FF2B5EF4-FFF2-40B4-BE49-F238E27FC236}">
                  <a16:creationId xmlns:a16="http://schemas.microsoft.com/office/drawing/2014/main" id="{4F083E07-3913-0345-9F1C-0FF6FDFEFF0F}"/>
                </a:ext>
              </a:extLst>
            </p:cNvPr>
            <p:cNvSpPr/>
            <p:nvPr/>
          </p:nvSpPr>
          <p:spPr>
            <a:xfrm>
              <a:off x="7664425" y="3471600"/>
              <a:ext cx="978899" cy="517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sz="1000">
                <a:latin typeface="Open Sans"/>
                <a:ea typeface="Open Sans"/>
                <a:cs typeface="Open Sans"/>
                <a:sym typeface="Open Sans"/>
              </a:endParaRPr>
            </a:p>
          </p:txBody>
        </p:sp>
      </p:grpSp>
      <p:sp>
        <p:nvSpPr>
          <p:cNvPr id="35" name="Shape 730">
            <a:extLst>
              <a:ext uri="{FF2B5EF4-FFF2-40B4-BE49-F238E27FC236}">
                <a16:creationId xmlns:a16="http://schemas.microsoft.com/office/drawing/2014/main" id="{637173C4-7AFE-9E4D-B702-6823DB5D9194}"/>
              </a:ext>
            </a:extLst>
          </p:cNvPr>
          <p:cNvSpPr txBox="1"/>
          <p:nvPr/>
        </p:nvSpPr>
        <p:spPr>
          <a:xfrm>
            <a:off x="4744862" y="3851139"/>
            <a:ext cx="421499" cy="296400"/>
          </a:xfrm>
          <a:prstGeom prst="rect">
            <a:avLst/>
          </a:prstGeom>
          <a:solidFill>
            <a:srgbClr val="FFFF00"/>
          </a:solidFill>
          <a:ln>
            <a:noFill/>
          </a:ln>
        </p:spPr>
        <p:txBody>
          <a:bodyPr lIns="91425" tIns="91425" rIns="91425" bIns="91425" anchor="t" anchorCtr="0">
            <a:noAutofit/>
          </a:bodyPr>
          <a:lstStyle/>
          <a:p>
            <a:pPr algn="ctr"/>
            <a:r>
              <a:rPr lang="en" sz="900" dirty="0">
                <a:latin typeface="Open Sans"/>
                <a:ea typeface="Open Sans"/>
                <a:cs typeface="Open Sans"/>
                <a:sym typeface="Open Sans"/>
              </a:rPr>
              <a:t>East</a:t>
            </a:r>
          </a:p>
        </p:txBody>
      </p:sp>
      <p:sp>
        <p:nvSpPr>
          <p:cNvPr id="8" name="TextBox 7">
            <a:extLst>
              <a:ext uri="{FF2B5EF4-FFF2-40B4-BE49-F238E27FC236}">
                <a16:creationId xmlns:a16="http://schemas.microsoft.com/office/drawing/2014/main" id="{777904EF-3DB0-CC40-B1F9-E47CD7706732}"/>
              </a:ext>
            </a:extLst>
          </p:cNvPr>
          <p:cNvSpPr txBox="1"/>
          <p:nvPr/>
        </p:nvSpPr>
        <p:spPr>
          <a:xfrm>
            <a:off x="1992085" y="1513115"/>
            <a:ext cx="1517082" cy="369332"/>
          </a:xfrm>
          <a:prstGeom prst="rect">
            <a:avLst/>
          </a:prstGeom>
          <a:noFill/>
        </p:spPr>
        <p:txBody>
          <a:bodyPr wrap="none" rtlCol="0">
            <a:spAutoFit/>
          </a:bodyPr>
          <a:lstStyle/>
          <a:p>
            <a:r>
              <a:rPr lang="en-US" dirty="0"/>
              <a:t>Random Rows</a:t>
            </a:r>
          </a:p>
        </p:txBody>
      </p:sp>
      <p:sp>
        <p:nvSpPr>
          <p:cNvPr id="36" name="TextBox 35">
            <a:extLst>
              <a:ext uri="{FF2B5EF4-FFF2-40B4-BE49-F238E27FC236}">
                <a16:creationId xmlns:a16="http://schemas.microsoft.com/office/drawing/2014/main" id="{A9B8E1F6-B34A-EF4D-948E-E2B9602D18F0}"/>
              </a:ext>
            </a:extLst>
          </p:cNvPr>
          <p:cNvSpPr txBox="1"/>
          <p:nvPr/>
        </p:nvSpPr>
        <p:spPr>
          <a:xfrm>
            <a:off x="6437521" y="2405744"/>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6481065" y="4016830"/>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2DC28A97-0DDC-4D41-A15D-F970039B3954}"/>
              </a:ext>
            </a:extLst>
          </p:cNvPr>
          <p:cNvSpPr txBox="1"/>
          <p:nvPr/>
        </p:nvSpPr>
        <p:spPr>
          <a:xfrm>
            <a:off x="4288971" y="1545772"/>
            <a:ext cx="1485856" cy="369332"/>
          </a:xfrm>
          <a:prstGeom prst="rect">
            <a:avLst/>
          </a:prstGeom>
          <a:noFill/>
        </p:spPr>
        <p:txBody>
          <a:bodyPr wrap="none" rtlCol="0">
            <a:spAutoFit/>
          </a:bodyPr>
          <a:lstStyle/>
          <a:p>
            <a:r>
              <a:rPr lang="en-US" dirty="0"/>
              <a:t>Weak Learner</a:t>
            </a:r>
          </a:p>
        </p:txBody>
      </p:sp>
      <p:sp>
        <p:nvSpPr>
          <p:cNvPr id="39" name="TextBox 38">
            <a:extLst>
              <a:ext uri="{FF2B5EF4-FFF2-40B4-BE49-F238E27FC236}">
                <a16:creationId xmlns:a16="http://schemas.microsoft.com/office/drawing/2014/main" id="{B8362C6C-738F-3F40-863C-EECE3C68C155}"/>
              </a:ext>
            </a:extLst>
          </p:cNvPr>
          <p:cNvSpPr txBox="1"/>
          <p:nvPr/>
        </p:nvSpPr>
        <p:spPr>
          <a:xfrm>
            <a:off x="6651171" y="1545772"/>
            <a:ext cx="1249316" cy="369332"/>
          </a:xfrm>
          <a:prstGeom prst="rect">
            <a:avLst/>
          </a:prstGeom>
          <a:noFill/>
        </p:spPr>
        <p:txBody>
          <a:bodyPr wrap="none" rtlCol="0">
            <a:spAutoFit/>
          </a:bodyPr>
          <a:lstStyle/>
          <a:p>
            <a:r>
              <a:rPr lang="en-US" dirty="0"/>
              <a:t>Parameters</a:t>
            </a:r>
          </a:p>
        </p:txBody>
      </p:sp>
    </p:spTree>
    <p:extLst>
      <p:ext uri="{BB962C8B-B14F-4D97-AF65-F5344CB8AC3E}">
        <p14:creationId xmlns:p14="http://schemas.microsoft.com/office/powerpoint/2010/main" val="5694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FD399-7AB4-FA40-9005-8A97688FCF0B}"/>
              </a:ext>
            </a:extLst>
          </p:cNvPr>
          <p:cNvSpPr>
            <a:spLocks noGrp="1"/>
          </p:cNvSpPr>
          <p:nvPr>
            <p:ph type="dt" sz="half" idx="10"/>
          </p:nvPr>
        </p:nvSpPr>
        <p:spPr/>
        <p:txBody>
          <a:bodyPr/>
          <a:lstStyle/>
          <a:p>
            <a:fld id="{6700A58B-DD98-43D0-B791-721480A02982}" type="datetime1">
              <a:rPr lang="en-US" smtClean="0"/>
              <a:t>10/17/22</a:t>
            </a:fld>
            <a:endParaRPr lang="en-US"/>
          </a:p>
        </p:txBody>
      </p:sp>
      <p:sp>
        <p:nvSpPr>
          <p:cNvPr id="3" name="Title 2">
            <a:extLst>
              <a:ext uri="{FF2B5EF4-FFF2-40B4-BE49-F238E27FC236}">
                <a16:creationId xmlns:a16="http://schemas.microsoft.com/office/drawing/2014/main" id="{EBD5C2A2-66D8-5F4D-BA8F-A8DB9E5B1DB0}"/>
              </a:ext>
            </a:extLst>
          </p:cNvPr>
          <p:cNvSpPr>
            <a:spLocks noGrp="1"/>
          </p:cNvSpPr>
          <p:nvPr>
            <p:ph type="title"/>
          </p:nvPr>
        </p:nvSpPr>
        <p:spPr/>
        <p:txBody>
          <a:bodyPr/>
          <a:lstStyle/>
          <a:p>
            <a:r>
              <a:rPr lang="en-US" dirty="0"/>
              <a:t>Parameter Review</a:t>
            </a:r>
          </a:p>
        </p:txBody>
      </p:sp>
      <p:sp>
        <p:nvSpPr>
          <p:cNvPr id="4" name="Slide Number Placeholder 3">
            <a:extLst>
              <a:ext uri="{FF2B5EF4-FFF2-40B4-BE49-F238E27FC236}">
                <a16:creationId xmlns:a16="http://schemas.microsoft.com/office/drawing/2014/main" id="{B1620550-AFA4-FE47-BFA2-E632C498BC0F}"/>
              </a:ext>
            </a:extLst>
          </p:cNvPr>
          <p:cNvSpPr>
            <a:spLocks noGrp="1"/>
          </p:cNvSpPr>
          <p:nvPr>
            <p:ph type="sldNum" sz="quarter" idx="12"/>
          </p:nvPr>
        </p:nvSpPr>
        <p:spPr/>
        <p:txBody>
          <a:bodyPr/>
          <a:lstStyle/>
          <a:p>
            <a:fld id="{37290FF7-652B-4475-AEAB-8B1A5D23AE09}" type="slidenum">
              <a:rPr lang="en-US" smtClean="0"/>
              <a:t>9</a:t>
            </a:fld>
            <a:endParaRPr lang="en-US"/>
          </a:p>
        </p:txBody>
      </p:sp>
      <p:sp>
        <p:nvSpPr>
          <p:cNvPr id="5" name="Footer Placeholder 4">
            <a:extLst>
              <a:ext uri="{FF2B5EF4-FFF2-40B4-BE49-F238E27FC236}">
                <a16:creationId xmlns:a16="http://schemas.microsoft.com/office/drawing/2014/main" id="{21FCA42E-D061-F64E-9D9B-5217E1EDFCF3}"/>
              </a:ext>
            </a:extLst>
          </p:cNvPr>
          <p:cNvSpPr>
            <a:spLocks noGrp="1"/>
          </p:cNvSpPr>
          <p:nvPr>
            <p:ph type="ftr" sz="quarter" idx="3"/>
          </p:nvPr>
        </p:nvSpPr>
        <p:spPr/>
        <p:txBody>
          <a:bodyPr/>
          <a:lstStyle/>
          <a:p>
            <a:r>
              <a:rPr lang="en-US"/>
              <a:t>Kwartler CSCI-96</a:t>
            </a:r>
            <a:endParaRPr lang="en-US" dirty="0"/>
          </a:p>
        </p:txBody>
      </p:sp>
      <p:sp>
        <p:nvSpPr>
          <p:cNvPr id="36" name="TextBox 35">
            <a:extLst>
              <a:ext uri="{FF2B5EF4-FFF2-40B4-BE49-F238E27FC236}">
                <a16:creationId xmlns:a16="http://schemas.microsoft.com/office/drawing/2014/main" id="{A9B8E1F6-B34A-EF4D-948E-E2B9602D18F0}"/>
              </a:ext>
            </a:extLst>
          </p:cNvPr>
          <p:cNvSpPr txBox="1"/>
          <p:nvPr/>
        </p:nvSpPr>
        <p:spPr>
          <a:xfrm>
            <a:off x="700753" y="2476888"/>
            <a:ext cx="2662935" cy="830997"/>
          </a:xfrm>
          <a:prstGeom prst="rect">
            <a:avLst/>
          </a:prstGeom>
          <a:noFill/>
        </p:spPr>
        <p:txBody>
          <a:bodyPr wrap="square" rtlCol="0">
            <a:spAutoFit/>
          </a:bodyPr>
          <a:lstStyle/>
          <a:p>
            <a:r>
              <a:rPr lang="en-US" sz="1200" dirty="0"/>
              <a:t>How many variables do you want to build from is determined with </a:t>
            </a:r>
            <a:r>
              <a:rPr lang="en-US" sz="1200" dirty="0" err="1">
                <a:highlight>
                  <a:srgbClr val="C0C0C0"/>
                </a:highlight>
                <a:latin typeface="Consolas" panose="020B0609020204030204" pitchFamily="49" charset="0"/>
                <a:cs typeface="Consolas" panose="020B0609020204030204" pitchFamily="49" charset="0"/>
              </a:rPr>
              <a:t>mtry</a:t>
            </a:r>
            <a:r>
              <a:rPr lang="en-US" sz="1200" dirty="0"/>
              <a:t>.  The variables are randomly selected for each tree.</a:t>
            </a:r>
          </a:p>
        </p:txBody>
      </p:sp>
      <p:sp>
        <p:nvSpPr>
          <p:cNvPr id="37" name="TextBox 36">
            <a:extLst>
              <a:ext uri="{FF2B5EF4-FFF2-40B4-BE49-F238E27FC236}">
                <a16:creationId xmlns:a16="http://schemas.microsoft.com/office/drawing/2014/main" id="{25B1E2EF-5520-2347-9148-940C1EEC6284}"/>
              </a:ext>
            </a:extLst>
          </p:cNvPr>
          <p:cNvSpPr txBox="1"/>
          <p:nvPr/>
        </p:nvSpPr>
        <p:spPr>
          <a:xfrm>
            <a:off x="700753" y="4120239"/>
            <a:ext cx="2662935" cy="830997"/>
          </a:xfrm>
          <a:prstGeom prst="rect">
            <a:avLst/>
          </a:prstGeom>
          <a:noFill/>
        </p:spPr>
        <p:txBody>
          <a:bodyPr wrap="square" rtlCol="0">
            <a:spAutoFit/>
          </a:bodyPr>
          <a:lstStyle/>
          <a:p>
            <a:r>
              <a:rPr lang="en-US" sz="1200" dirty="0"/>
              <a:t>How many terminal nodes should be used (complexity of the tree)  </a:t>
            </a:r>
          </a:p>
          <a:p>
            <a:r>
              <a:rPr lang="en-US" sz="1200" dirty="0" err="1">
                <a:highlight>
                  <a:srgbClr val="C0C0C0"/>
                </a:highlight>
                <a:latin typeface="Consolas" panose="020B0609020204030204" pitchFamily="49" charset="0"/>
                <a:cs typeface="Consolas" panose="020B0609020204030204" pitchFamily="49" charset="0"/>
              </a:rPr>
              <a:t>nodesize</a:t>
            </a:r>
            <a:r>
              <a:rPr lang="en-US" sz="1200" dirty="0"/>
              <a:t> is the minimum number vs </a:t>
            </a:r>
            <a:r>
              <a:rPr lang="en-US" sz="1200" dirty="0" err="1">
                <a:highlight>
                  <a:srgbClr val="C0C0C0"/>
                </a:highlight>
                <a:latin typeface="Consolas" panose="020B0609020204030204" pitchFamily="49" charset="0"/>
                <a:cs typeface="Consolas" panose="020B0609020204030204" pitchFamily="49" charset="0"/>
              </a:rPr>
              <a:t>maxnode</a:t>
            </a:r>
            <a:endParaRPr lang="en-US" sz="1200" dirty="0">
              <a:highlight>
                <a:srgbClr val="C0C0C0"/>
              </a:highlight>
              <a:latin typeface="Consolas" panose="020B0609020204030204" pitchFamily="49" charset="0"/>
              <a:cs typeface="Consolas" panose="020B0609020204030204" pitchFamily="49" charset="0"/>
            </a:endParaRPr>
          </a:p>
        </p:txBody>
      </p:sp>
      <p:sp>
        <p:nvSpPr>
          <p:cNvPr id="41" name="TextBox 40">
            <a:extLst>
              <a:ext uri="{FF2B5EF4-FFF2-40B4-BE49-F238E27FC236}">
                <a16:creationId xmlns:a16="http://schemas.microsoft.com/office/drawing/2014/main" id="{52FE8D3B-4B4B-C144-AB96-B2E5846B6D51}"/>
              </a:ext>
            </a:extLst>
          </p:cNvPr>
          <p:cNvSpPr txBox="1"/>
          <p:nvPr/>
        </p:nvSpPr>
        <p:spPr>
          <a:xfrm>
            <a:off x="5131239" y="2661554"/>
            <a:ext cx="2662935" cy="461665"/>
          </a:xfrm>
          <a:prstGeom prst="rect">
            <a:avLst/>
          </a:prstGeom>
          <a:noFill/>
        </p:spPr>
        <p:txBody>
          <a:bodyPr wrap="square" rtlCol="0">
            <a:spAutoFit/>
          </a:bodyPr>
          <a:lstStyle/>
          <a:p>
            <a:r>
              <a:rPr lang="en-US" sz="1200" dirty="0"/>
              <a:t>I leave this small, and prefer to have more trees.  This is my preference.</a:t>
            </a:r>
          </a:p>
        </p:txBody>
      </p:sp>
      <p:sp>
        <p:nvSpPr>
          <p:cNvPr id="42" name="TextBox 41">
            <a:extLst>
              <a:ext uri="{FF2B5EF4-FFF2-40B4-BE49-F238E27FC236}">
                <a16:creationId xmlns:a16="http://schemas.microsoft.com/office/drawing/2014/main" id="{F5AC65EA-1AD8-7E48-8862-DE95D0715466}"/>
              </a:ext>
            </a:extLst>
          </p:cNvPr>
          <p:cNvSpPr txBox="1"/>
          <p:nvPr/>
        </p:nvSpPr>
        <p:spPr>
          <a:xfrm>
            <a:off x="5131239" y="4120239"/>
            <a:ext cx="2662935" cy="830997"/>
          </a:xfrm>
          <a:prstGeom prst="rect">
            <a:avLst/>
          </a:prstGeom>
          <a:noFill/>
        </p:spPr>
        <p:txBody>
          <a:bodyPr wrap="square" rtlCol="0">
            <a:spAutoFit/>
          </a:bodyPr>
          <a:lstStyle/>
          <a:p>
            <a:r>
              <a:rPr lang="en-US" sz="1200" dirty="0"/>
              <a:t>I accept the minimum default classification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1, and regression/continuous </a:t>
            </a:r>
            <a:r>
              <a:rPr lang="en-US" sz="1200" dirty="0" err="1">
                <a:highlight>
                  <a:srgbClr val="C0C0C0"/>
                </a:highlight>
                <a:latin typeface="Consolas" panose="020B0609020204030204" pitchFamily="49" charset="0"/>
                <a:cs typeface="Consolas" panose="020B0609020204030204" pitchFamily="49" charset="0"/>
              </a:rPr>
              <a:t>nodesize</a:t>
            </a:r>
            <a:r>
              <a:rPr lang="en-US" sz="1200" dirty="0"/>
              <a:t> = 5.</a:t>
            </a:r>
          </a:p>
          <a:p>
            <a:r>
              <a:rPr lang="en-US" sz="1200" dirty="0" err="1"/>
              <a:t>Maxnode</a:t>
            </a:r>
            <a:r>
              <a:rPr lang="en-US" sz="1200" dirty="0"/>
              <a:t> default is NULL. </a:t>
            </a:r>
          </a:p>
        </p:txBody>
      </p:sp>
      <p:sp>
        <p:nvSpPr>
          <p:cNvPr id="43" name="TextBox 42">
            <a:extLst>
              <a:ext uri="{FF2B5EF4-FFF2-40B4-BE49-F238E27FC236}">
                <a16:creationId xmlns:a16="http://schemas.microsoft.com/office/drawing/2014/main" id="{6C9DAFB6-9D5E-8247-B01B-F82AF4281990}"/>
              </a:ext>
            </a:extLst>
          </p:cNvPr>
          <p:cNvSpPr txBox="1"/>
          <p:nvPr/>
        </p:nvSpPr>
        <p:spPr>
          <a:xfrm>
            <a:off x="304799" y="5562600"/>
            <a:ext cx="8729545" cy="6413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400" i="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i="0" dirty="0"/>
              <a:t>You are encouraged to explore these and other parameters of the random forest to learn your own preferences.</a:t>
            </a:r>
          </a:p>
        </p:txBody>
      </p:sp>
      <p:sp>
        <p:nvSpPr>
          <p:cNvPr id="44" name="TextBox 43">
            <a:extLst>
              <a:ext uri="{FF2B5EF4-FFF2-40B4-BE49-F238E27FC236}">
                <a16:creationId xmlns:a16="http://schemas.microsoft.com/office/drawing/2014/main" id="{52FEB517-1A37-DB44-8F3D-2BAA49CDA3A0}"/>
              </a:ext>
            </a:extLst>
          </p:cNvPr>
          <p:cNvSpPr txBox="1"/>
          <p:nvPr/>
        </p:nvSpPr>
        <p:spPr>
          <a:xfrm>
            <a:off x="700753" y="1529243"/>
            <a:ext cx="2662935" cy="461665"/>
          </a:xfrm>
          <a:prstGeom prst="rect">
            <a:avLst/>
          </a:prstGeom>
          <a:noFill/>
        </p:spPr>
        <p:txBody>
          <a:bodyPr wrap="square" rtlCol="0">
            <a:spAutoFit/>
          </a:bodyPr>
          <a:lstStyle/>
          <a:p>
            <a:r>
              <a:rPr lang="en-US" sz="1200" dirty="0"/>
              <a:t>How many bags/trees to make is in </a:t>
            </a:r>
            <a:r>
              <a:rPr lang="en-US" sz="1200" dirty="0" err="1">
                <a:highlight>
                  <a:srgbClr val="C0C0C0"/>
                </a:highlight>
                <a:latin typeface="Consolas" panose="020B0609020204030204" pitchFamily="49" charset="0"/>
                <a:cs typeface="Consolas" panose="020B0609020204030204" pitchFamily="49" charset="0"/>
              </a:rPr>
              <a:t>ntree</a:t>
            </a:r>
            <a:r>
              <a:rPr lang="en-US" sz="1200" dirty="0"/>
              <a:t>.</a:t>
            </a:r>
          </a:p>
        </p:txBody>
      </p:sp>
      <p:sp>
        <p:nvSpPr>
          <p:cNvPr id="45" name="Triangle 44">
            <a:extLst>
              <a:ext uri="{FF2B5EF4-FFF2-40B4-BE49-F238E27FC236}">
                <a16:creationId xmlns:a16="http://schemas.microsoft.com/office/drawing/2014/main" id="{DFD1BED1-C075-AA42-84EF-2795E6DEF448}"/>
              </a:ext>
            </a:extLst>
          </p:cNvPr>
          <p:cNvSpPr/>
          <p:nvPr/>
        </p:nvSpPr>
        <p:spPr>
          <a:xfrm rot="5400000">
            <a:off x="4054927" y="1504261"/>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6A3CE512-7E35-4849-8DF1-6AA38135186C}"/>
              </a:ext>
            </a:extLst>
          </p:cNvPr>
          <p:cNvSpPr/>
          <p:nvPr/>
        </p:nvSpPr>
        <p:spPr>
          <a:xfrm rot="5400000">
            <a:off x="4054927" y="2636572"/>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26F35D39-1A9B-214A-A5EF-D5C61E6362BF}"/>
              </a:ext>
            </a:extLst>
          </p:cNvPr>
          <p:cNvSpPr/>
          <p:nvPr/>
        </p:nvSpPr>
        <p:spPr>
          <a:xfrm rot="5400000">
            <a:off x="4054927" y="4279923"/>
            <a:ext cx="522518" cy="5116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141CC6E-79AB-F54C-A5B7-62000F82AA80}"/>
              </a:ext>
            </a:extLst>
          </p:cNvPr>
          <p:cNvSpPr txBox="1"/>
          <p:nvPr/>
        </p:nvSpPr>
        <p:spPr>
          <a:xfrm>
            <a:off x="5131239" y="1436910"/>
            <a:ext cx="2662935" cy="646331"/>
          </a:xfrm>
          <a:prstGeom prst="rect">
            <a:avLst/>
          </a:prstGeom>
          <a:noFill/>
        </p:spPr>
        <p:txBody>
          <a:bodyPr wrap="square" rtlCol="0">
            <a:spAutoFit/>
          </a:bodyPr>
          <a:lstStyle/>
          <a:p>
            <a:r>
              <a:rPr lang="en-US" sz="1200" dirty="0"/>
              <a:t>I run a few hundred then review the OOB visual and choose as part of evaluation.</a:t>
            </a:r>
          </a:p>
        </p:txBody>
      </p:sp>
    </p:spTree>
    <p:extLst>
      <p:ext uri="{BB962C8B-B14F-4D97-AF65-F5344CB8AC3E}">
        <p14:creationId xmlns:p14="http://schemas.microsoft.com/office/powerpoint/2010/main" val="3555580859"/>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7805</TotalTime>
  <Words>1056</Words>
  <Application>Microsoft Macintosh PowerPoint</Application>
  <PresentationFormat>On-screen Show (4:3)</PresentationFormat>
  <Paragraphs>154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Open Sans</vt:lpstr>
      <vt:lpstr>1_Office Theme</vt:lpstr>
      <vt:lpstr>The Wisdom of the Crowd</vt:lpstr>
      <vt:lpstr>The Wisdom of the Crowd</vt:lpstr>
      <vt:lpstr>Conditions for Wisdom of Crowds</vt:lpstr>
      <vt:lpstr>Random Forests</vt:lpstr>
      <vt:lpstr>Random Forests</vt:lpstr>
      <vt:lpstr>Random Forests</vt:lpstr>
      <vt:lpstr>Bootstrapping</vt:lpstr>
      <vt:lpstr>Bootstrapping &gt; A tree is grown</vt:lpstr>
      <vt:lpstr>Parameter Review</vt:lpstr>
      <vt:lpstr>How a random forest is really grown.</vt:lpstr>
      <vt:lpstr>Open D_Bank Loans RandomForest.R</vt:lpstr>
      <vt:lpstr>Your Data Mining Toolbox</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Kwartler, Edward</cp:lastModifiedBy>
  <cp:revision>110</cp:revision>
  <dcterms:created xsi:type="dcterms:W3CDTF">2018-05-23T17:24:59Z</dcterms:created>
  <dcterms:modified xsi:type="dcterms:W3CDTF">2022-10-17T21:25:08Z</dcterms:modified>
</cp:coreProperties>
</file>