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  <p:sldMasterId id="2147483753" r:id="rId3"/>
  </p:sldMasterIdLst>
  <p:notesMasterIdLst>
    <p:notesMasterId r:id="rId24"/>
  </p:notesMasterIdLst>
  <p:handoutMasterIdLst>
    <p:handoutMasterId r:id="rId25"/>
  </p:handoutMasterIdLst>
  <p:sldIdLst>
    <p:sldId id="426" r:id="rId4"/>
    <p:sldId id="286" r:id="rId5"/>
    <p:sldId id="428" r:id="rId6"/>
    <p:sldId id="429" r:id="rId7"/>
    <p:sldId id="430" r:id="rId8"/>
    <p:sldId id="431" r:id="rId9"/>
    <p:sldId id="42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22" r:id="rId18"/>
    <p:sldId id="425" r:id="rId19"/>
    <p:sldId id="423" r:id="rId20"/>
    <p:sldId id="424" r:id="rId21"/>
    <p:sldId id="412" r:id="rId22"/>
    <p:sldId id="413" r:id="rId23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3E7420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60"/>
  </p:normalViewPr>
  <p:slideViewPr>
    <p:cSldViewPr>
      <p:cViewPr varScale="1">
        <p:scale>
          <a:sx n="54" d="100"/>
          <a:sy n="54" d="100"/>
        </p:scale>
        <p:origin x="103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30/08/2020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30/08/2020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87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JUNIOR NETWORK ADMINISTRATOR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AutoShape 76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16081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70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14557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72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460375" y="-13033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74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612775" y="-11509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76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5794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7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4270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82" descr="Hasil gambar untuk logo kominfo">
            <a:extLst>
              <a:ext uri="{FF2B5EF4-FFF2-40B4-BE49-F238E27FC236}">
                <a16:creationId xmlns:a16="http://schemas.microsoft.com/office/drawing/2014/main" id="{6996D70F-7AC0-40F5-9D75-5B5D22D104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9" y="296217"/>
            <a:ext cx="6658243" cy="250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917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25233" y="3183000"/>
            <a:ext cx="4848800" cy="301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6099867" y="-200"/>
            <a:ext cx="2472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825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▪"/>
              <a:defRPr/>
            </a:lvl1pPr>
            <a:lvl2pPr lvl="1">
              <a:spcBef>
                <a:spcPts val="0"/>
              </a:spcBef>
              <a:buSzPts val="1400"/>
              <a:buChar char="-"/>
              <a:defRPr/>
            </a:lvl2pPr>
            <a:lvl3pPr lvl="2">
              <a:spcBef>
                <a:spcPts val="0"/>
              </a:spcBef>
              <a:buSzPts val="1400"/>
              <a:buChar char="-"/>
              <a:defRPr/>
            </a:lvl3pPr>
            <a:lvl4pPr lvl="3">
              <a:spcBef>
                <a:spcPts val="0"/>
              </a:spcBef>
              <a:buSzPts val="1400"/>
              <a:buChar char="-"/>
              <a:defRPr/>
            </a:lvl4pPr>
            <a:lvl5pPr lvl="4">
              <a:spcBef>
                <a:spcPts val="0"/>
              </a:spcBef>
              <a:buSzPts val="1400"/>
              <a:buChar char="-"/>
              <a:defRPr/>
            </a:lvl5pPr>
            <a:lvl6pPr lvl="5">
              <a:spcBef>
                <a:spcPts val="0"/>
              </a:spcBef>
              <a:buSzPts val="1400"/>
              <a:buChar char="-"/>
              <a:defRPr/>
            </a:lvl6pPr>
            <a:lvl7pPr lvl="6">
              <a:spcBef>
                <a:spcPts val="0"/>
              </a:spcBef>
              <a:buSzPts val="1400"/>
              <a:buChar char="-"/>
              <a:defRPr/>
            </a:lvl7pPr>
            <a:lvl8pPr lvl="7">
              <a:spcBef>
                <a:spcPts val="0"/>
              </a:spcBef>
              <a:buSzPts val="1400"/>
              <a:buChar char="-"/>
              <a:defRPr/>
            </a:lvl8pPr>
            <a:lvl9pPr lvl="8">
              <a:spcBef>
                <a:spcPts val="0"/>
              </a:spcBef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052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917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1" name="Shape 61"/>
          <p:cNvSpPr/>
          <p:nvPr/>
        </p:nvSpPr>
        <p:spPr>
          <a:xfrm>
            <a:off x="6099871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81900" y="767333"/>
            <a:ext cx="4689600" cy="1298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1900" y="2131467"/>
            <a:ext cx="4689600" cy="394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▪"/>
              <a:defRPr sz="1600"/>
            </a:lvl1pPr>
            <a:lvl2pPr lvl="1" rtl="0">
              <a:spcBef>
                <a:spcPts val="0"/>
              </a:spcBef>
              <a:buSzPts val="1200"/>
              <a:buChar char="-"/>
              <a:defRPr sz="1600"/>
            </a:lvl2pPr>
            <a:lvl3pPr lvl="2" rtl="0">
              <a:spcBef>
                <a:spcPts val="0"/>
              </a:spcBef>
              <a:buSzPts val="1200"/>
              <a:buChar char="-"/>
              <a:defRPr sz="1600"/>
            </a:lvl3pPr>
            <a:lvl4pPr lvl="3" rtl="0">
              <a:spcBef>
                <a:spcPts val="0"/>
              </a:spcBef>
              <a:buSzPts val="1200"/>
              <a:buChar char="-"/>
              <a:defRPr sz="1600"/>
            </a:lvl4pPr>
            <a:lvl5pPr lvl="4" rtl="0">
              <a:spcBef>
                <a:spcPts val="0"/>
              </a:spcBef>
              <a:buSzPts val="1200"/>
              <a:buChar char="-"/>
              <a:defRPr sz="1600"/>
            </a:lvl5pPr>
            <a:lvl6pPr lvl="5" rtl="0">
              <a:spcBef>
                <a:spcPts val="0"/>
              </a:spcBef>
              <a:buSzPts val="1200"/>
              <a:buChar char="-"/>
              <a:defRPr sz="1600"/>
            </a:lvl6pPr>
            <a:lvl7pPr lvl="6" rtl="0">
              <a:spcBef>
                <a:spcPts val="0"/>
              </a:spcBef>
              <a:buSzPts val="1200"/>
              <a:buChar char="-"/>
              <a:defRPr sz="1600"/>
            </a:lvl7pPr>
            <a:lvl8pPr lvl="7" rtl="0">
              <a:spcBef>
                <a:spcPts val="0"/>
              </a:spcBef>
              <a:buSzPts val="1200"/>
              <a:buChar char="-"/>
              <a:defRPr sz="1600"/>
            </a:lvl8pPr>
            <a:lvl9pPr lvl="8" rtl="0">
              <a:spcBef>
                <a:spcPts val="0"/>
              </a:spcBef>
              <a:buSzPts val="1200"/>
              <a:buChar char="-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0624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082933" y="767333"/>
            <a:ext cx="3640000" cy="530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467"/>
            </a:lvl1pPr>
            <a:lvl2pPr lvl="1">
              <a:spcBef>
                <a:spcPts val="0"/>
              </a:spcBef>
              <a:buSzPts val="1100"/>
              <a:buChar char="-"/>
              <a:defRPr sz="1467"/>
            </a:lvl2pPr>
            <a:lvl3pPr lvl="2">
              <a:spcBef>
                <a:spcPts val="0"/>
              </a:spcBef>
              <a:buSzPts val="1100"/>
              <a:buChar char="-"/>
              <a:defRPr sz="1467"/>
            </a:lvl3pPr>
            <a:lvl4pPr lvl="3">
              <a:spcBef>
                <a:spcPts val="0"/>
              </a:spcBef>
              <a:buSzPts val="1100"/>
              <a:buChar char="-"/>
              <a:defRPr sz="1467"/>
            </a:lvl4pPr>
            <a:lvl5pPr lvl="4">
              <a:spcBef>
                <a:spcPts val="0"/>
              </a:spcBef>
              <a:buSzPts val="1100"/>
              <a:buChar char="-"/>
              <a:defRPr sz="1467"/>
            </a:lvl5pPr>
            <a:lvl6pPr lvl="5">
              <a:spcBef>
                <a:spcPts val="0"/>
              </a:spcBef>
              <a:buSzPts val="1100"/>
              <a:buChar char="-"/>
              <a:defRPr sz="1467"/>
            </a:lvl6pPr>
            <a:lvl7pPr lvl="6">
              <a:spcBef>
                <a:spcPts val="0"/>
              </a:spcBef>
              <a:buSzPts val="1100"/>
              <a:buChar char="-"/>
              <a:defRPr sz="1467"/>
            </a:lvl7pPr>
            <a:lvl8pPr lvl="7">
              <a:spcBef>
                <a:spcPts val="0"/>
              </a:spcBef>
              <a:buSzPts val="1100"/>
              <a:buChar char="-"/>
              <a:defRPr sz="1467"/>
            </a:lvl8pPr>
            <a:lvl9pPr lvl="8">
              <a:spcBef>
                <a:spcPts val="0"/>
              </a:spcBef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7942268" y="767333"/>
            <a:ext cx="3640000" cy="530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▪"/>
              <a:defRPr sz="1467"/>
            </a:lvl1pPr>
            <a:lvl2pPr lvl="1">
              <a:spcBef>
                <a:spcPts val="0"/>
              </a:spcBef>
              <a:buSzPts val="1100"/>
              <a:buChar char="-"/>
              <a:defRPr sz="1467"/>
            </a:lvl2pPr>
            <a:lvl3pPr lvl="2">
              <a:spcBef>
                <a:spcPts val="0"/>
              </a:spcBef>
              <a:buSzPts val="1100"/>
              <a:buChar char="-"/>
              <a:defRPr sz="1467"/>
            </a:lvl3pPr>
            <a:lvl4pPr lvl="3">
              <a:spcBef>
                <a:spcPts val="0"/>
              </a:spcBef>
              <a:buSzPts val="1100"/>
              <a:buChar char="-"/>
              <a:defRPr sz="1467"/>
            </a:lvl4pPr>
            <a:lvl5pPr lvl="4">
              <a:spcBef>
                <a:spcPts val="0"/>
              </a:spcBef>
              <a:buSzPts val="1100"/>
              <a:buChar char="-"/>
              <a:defRPr sz="1467"/>
            </a:lvl5pPr>
            <a:lvl6pPr lvl="5">
              <a:spcBef>
                <a:spcPts val="0"/>
              </a:spcBef>
              <a:buSzPts val="1100"/>
              <a:buChar char="-"/>
              <a:defRPr sz="1467"/>
            </a:lvl6pPr>
            <a:lvl7pPr lvl="6">
              <a:spcBef>
                <a:spcPts val="0"/>
              </a:spcBef>
              <a:buSzPts val="1100"/>
              <a:buChar char="-"/>
              <a:defRPr sz="1467"/>
            </a:lvl7pPr>
            <a:lvl8pPr lvl="7">
              <a:spcBef>
                <a:spcPts val="0"/>
              </a:spcBef>
              <a:buSzPts val="1100"/>
              <a:buChar char="-"/>
              <a:defRPr sz="1467"/>
            </a:lvl8pPr>
            <a:lvl9pPr lvl="8">
              <a:spcBef>
                <a:spcPts val="0"/>
              </a:spcBef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673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3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47" name="Picture 423" descr="Hasil gambar untuk logo kominf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2813"/>
            <a:ext cx="2024083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14597C9E-6428-4B94-9066-A5EE36A6EA05}"/>
              </a:ext>
            </a:extLst>
          </p:cNvPr>
          <p:cNvSpPr/>
          <p:nvPr userDrawn="1"/>
        </p:nvSpPr>
        <p:spPr>
          <a:xfrm>
            <a:off x="10947862" y="6273294"/>
            <a:ext cx="1244138" cy="584705"/>
          </a:xfrm>
          <a:prstGeom prst="rect">
            <a:avLst/>
          </a:prstGeom>
          <a:solidFill>
            <a:srgbClr val="4F8CC2"/>
          </a:solidFill>
          <a:ln>
            <a:solidFill>
              <a:srgbClr val="4F8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97B4570F-03B8-4BCC-B400-189EB3D3FC8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978411" y="6273295"/>
            <a:ext cx="1821064" cy="437889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3D1B85F-844A-4EB6-AE86-3A9F240C1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BAF81E1-CE84-4822-BF36-7E9757C57BEF}" type="slidenum">
              <a:rPr lang="id-ID" smtClean="0"/>
              <a:pPr/>
              <a:t>‹#›</a:t>
            </a:fld>
            <a:endParaRPr lang="id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8/30/2020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333" smtClean="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pPr algn="r"/>
              <a:t>‹#›</a:t>
            </a:fld>
            <a:endParaRPr lang="en" sz="1333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1158646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6137" y="4149080"/>
            <a:ext cx="10513168" cy="2520280"/>
          </a:xfrm>
        </p:spPr>
        <p:txBody>
          <a:bodyPr/>
          <a:lstStyle/>
          <a:p>
            <a:r>
              <a:rPr lang="id-ID" sz="3600" b="1" dirty="0"/>
              <a:t>Kebutuhan Teknis Pengguna Yang Menggunakan Jaringan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asil gambar untuk logo elnusa"/>
          <p:cNvSpPr>
            <a:spLocks noChangeAspect="1" noChangeArrowheads="1"/>
          </p:cNvSpPr>
          <p:nvPr/>
        </p:nvSpPr>
        <p:spPr bwMode="auto">
          <a:xfrm>
            <a:off x="307975" y="-4111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asil gambar untuk logo elnusa"/>
          <p:cNvSpPr>
            <a:spLocks noChangeAspect="1" noChangeArrowheads="1"/>
          </p:cNvSpPr>
          <p:nvPr/>
        </p:nvSpPr>
        <p:spPr bwMode="auto">
          <a:xfrm>
            <a:off x="460375" y="-2587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440" y="1310632"/>
            <a:ext cx="41643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r>
              <a:rPr lang="en-GB" b="1" dirty="0"/>
              <a:t>Windows</a:t>
            </a:r>
          </a:p>
          <a:p>
            <a:endParaRPr lang="en-GB" b="1" dirty="0"/>
          </a:p>
          <a:p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yang paling </a:t>
            </a:r>
            <a:r>
              <a:rPr lang="en-GB" dirty="0" err="1"/>
              <a:t>banyak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Sejak</a:t>
            </a:r>
            <a:r>
              <a:rPr lang="en-GB" dirty="0"/>
              <a:t> </a:t>
            </a:r>
            <a:r>
              <a:rPr lang="en-GB" dirty="0" err="1"/>
              <a:t>tahun</a:t>
            </a:r>
            <a:r>
              <a:rPr lang="en-GB" dirty="0"/>
              <a:t> 1993,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20 </a:t>
            </a:r>
            <a:r>
              <a:rPr lang="en-GB" dirty="0" err="1"/>
              <a:t>rilis</a:t>
            </a:r>
            <a:r>
              <a:rPr lang="en-GB" dirty="0"/>
              <a:t> Windows yang </a:t>
            </a:r>
            <a:r>
              <a:rPr lang="en-GB" dirty="0" err="1"/>
              <a:t>didasarkan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NT.</a:t>
            </a:r>
          </a:p>
          <a:p>
            <a:endParaRPr lang="en-GB" dirty="0"/>
          </a:p>
          <a:p>
            <a:r>
              <a:rPr lang="en-GB" dirty="0" err="1"/>
              <a:t>Dimulai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Windows XP, </a:t>
            </a:r>
            <a:r>
              <a:rPr lang="en-GB" dirty="0" err="1"/>
              <a:t>edisi</a:t>
            </a:r>
            <a:r>
              <a:rPr lang="en-GB" dirty="0"/>
              <a:t> 64-bit </a:t>
            </a:r>
            <a:r>
              <a:rPr lang="en-GB" dirty="0" err="1"/>
              <a:t>mulai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64-bit Windows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teoritis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mendukung</a:t>
            </a:r>
            <a:r>
              <a:rPr lang="en-GB" dirty="0"/>
              <a:t> </a:t>
            </a:r>
            <a:r>
              <a:rPr lang="en-GB" dirty="0" err="1"/>
              <a:t>hingga</a:t>
            </a:r>
            <a:r>
              <a:rPr lang="en-GB" dirty="0"/>
              <a:t> 16,8 </a:t>
            </a:r>
            <a:r>
              <a:rPr lang="en-GB" dirty="0" err="1"/>
              <a:t>juta</a:t>
            </a:r>
            <a:r>
              <a:rPr lang="en-GB" dirty="0"/>
              <a:t> terabyte RAM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280160" y="1444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AutoShape 2" descr="mage result for windows adalah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CCNA Cybersecurity Operations - Mozilla Firefox">
            <a:extLst>
              <a:ext uri="{FF2B5EF4-FFF2-40B4-BE49-F238E27FC236}">
                <a16:creationId xmlns:a16="http://schemas.microsoft.com/office/drawing/2014/main" id="{9D18B335-7576-4C96-88CD-D1930F78DF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9806" y="1772816"/>
            <a:ext cx="6780850" cy="477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375" y="1316594"/>
            <a:ext cx="82279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r>
              <a:rPr lang="en-GB" b="1" dirty="0">
                <a:latin typeface="+mn-lt"/>
              </a:rPr>
              <a:t>Linux</a:t>
            </a:r>
          </a:p>
          <a:p>
            <a:endParaRPr lang="en-GB" b="1" dirty="0"/>
          </a:p>
          <a:p>
            <a:pPr algn="just"/>
            <a:r>
              <a:rPr lang="en-GB" dirty="0">
                <a:latin typeface="+mn-lt"/>
              </a:rPr>
              <a:t>Linux </a:t>
            </a:r>
            <a:r>
              <a:rPr lang="en-GB" dirty="0" err="1">
                <a:latin typeface="+mn-lt"/>
              </a:rPr>
              <a:t>adalah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sistem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operasi</a:t>
            </a:r>
            <a:r>
              <a:rPr lang="en-GB" dirty="0">
                <a:latin typeface="+mn-lt"/>
              </a:rPr>
              <a:t> Open Source yang </a:t>
            </a:r>
            <a:r>
              <a:rPr lang="en-GB" dirty="0" err="1">
                <a:latin typeface="+mn-lt"/>
              </a:rPr>
              <a:t>dibuat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pada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tahun</a:t>
            </a:r>
            <a:r>
              <a:rPr lang="en-GB" dirty="0">
                <a:latin typeface="+mn-lt"/>
              </a:rPr>
              <a:t> 1991 </a:t>
            </a:r>
            <a:r>
              <a:rPr lang="en-GB" dirty="0" err="1">
                <a:latin typeface="+mn-lt"/>
              </a:rPr>
              <a:t>dan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dikelola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oleh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komunitas</a:t>
            </a:r>
            <a:r>
              <a:rPr lang="en-GB" dirty="0">
                <a:latin typeface="+mn-lt"/>
              </a:rPr>
              <a:t> programmer.</a:t>
            </a:r>
          </a:p>
          <a:p>
            <a:pPr algn="just"/>
            <a:endParaRPr lang="en-GB" dirty="0">
              <a:latin typeface="+mn-lt"/>
            </a:endParaRPr>
          </a:p>
          <a:p>
            <a:pPr algn="just"/>
            <a:r>
              <a:rPr lang="en-GB" dirty="0">
                <a:latin typeface="+mn-lt"/>
              </a:rPr>
              <a:t>Open Source </a:t>
            </a:r>
            <a:r>
              <a:rPr lang="en-GB" dirty="0" err="1">
                <a:latin typeface="+mn-lt"/>
              </a:rPr>
              <a:t>berarti</a:t>
            </a:r>
            <a:r>
              <a:rPr lang="en-GB" dirty="0">
                <a:latin typeface="+mn-lt"/>
              </a:rPr>
              <a:t> file </a:t>
            </a:r>
            <a:r>
              <a:rPr lang="en-GB" dirty="0" err="1">
                <a:latin typeface="+mn-lt"/>
              </a:rPr>
              <a:t>pemrograman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sumber</a:t>
            </a:r>
            <a:r>
              <a:rPr lang="en-GB" dirty="0">
                <a:latin typeface="+mn-lt"/>
              </a:rPr>
              <a:t>, </a:t>
            </a:r>
            <a:r>
              <a:rPr lang="en-GB" dirty="0" err="1">
                <a:latin typeface="+mn-lt"/>
              </a:rPr>
              <a:t>termasuk</a:t>
            </a:r>
            <a:r>
              <a:rPr lang="en-GB" dirty="0">
                <a:latin typeface="+mn-lt"/>
              </a:rPr>
              <a:t> kernel, shell, </a:t>
            </a:r>
            <a:r>
              <a:rPr lang="en-GB" dirty="0" err="1">
                <a:latin typeface="+mn-lt"/>
              </a:rPr>
              <a:t>dan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aplikasi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tersedia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untuk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diunduh</a:t>
            </a:r>
            <a:r>
              <a:rPr lang="en-GB" dirty="0">
                <a:latin typeface="+mn-lt"/>
              </a:rPr>
              <a:t>, </a:t>
            </a:r>
            <a:r>
              <a:rPr lang="en-GB" dirty="0" err="1">
                <a:latin typeface="+mn-lt"/>
              </a:rPr>
              <a:t>dilihat</a:t>
            </a:r>
            <a:r>
              <a:rPr lang="en-GB" dirty="0">
                <a:latin typeface="+mn-lt"/>
              </a:rPr>
              <a:t>, </a:t>
            </a:r>
            <a:r>
              <a:rPr lang="en-GB" dirty="0" err="1">
                <a:latin typeface="+mn-lt"/>
              </a:rPr>
              <a:t>dan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dimodifikasi</a:t>
            </a:r>
            <a:r>
              <a:rPr lang="en-GB" dirty="0">
                <a:latin typeface="+mn-lt"/>
              </a:rPr>
              <a:t>.</a:t>
            </a:r>
          </a:p>
          <a:p>
            <a:pPr algn="just"/>
            <a:endParaRPr lang="en-GB" dirty="0">
              <a:latin typeface="+mn-lt"/>
            </a:endParaRPr>
          </a:p>
          <a:p>
            <a:pPr algn="just"/>
            <a:r>
              <a:rPr lang="en-GB" dirty="0">
                <a:latin typeface="+mn-lt"/>
              </a:rPr>
              <a:t>Linux </a:t>
            </a:r>
            <a:r>
              <a:rPr lang="en-GB" dirty="0" err="1">
                <a:latin typeface="+mn-lt"/>
              </a:rPr>
              <a:t>dirancang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sebagai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sistem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operasi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jaringan</a:t>
            </a:r>
            <a:r>
              <a:rPr lang="en-GB" dirty="0">
                <a:latin typeface="+mn-lt"/>
              </a:rPr>
              <a:t> dan </a:t>
            </a:r>
            <a:r>
              <a:rPr lang="en-GB" dirty="0" err="1">
                <a:latin typeface="+mn-lt"/>
              </a:rPr>
              <a:t>banyak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digunakan</a:t>
            </a:r>
            <a:r>
              <a:rPr lang="en-GB" dirty="0">
                <a:latin typeface="+mn-lt"/>
              </a:rPr>
              <a:t> pada </a:t>
            </a:r>
            <a:r>
              <a:rPr lang="en-GB" dirty="0" err="1">
                <a:latin typeface="+mn-lt"/>
              </a:rPr>
              <a:t>berbagai</a:t>
            </a:r>
            <a:r>
              <a:rPr lang="en-GB" dirty="0">
                <a:latin typeface="+mn-lt"/>
              </a:rPr>
              <a:t> platform </a:t>
            </a:r>
            <a:r>
              <a:rPr lang="en-GB" dirty="0" err="1">
                <a:latin typeface="+mn-lt"/>
              </a:rPr>
              <a:t>termasuk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sistem</a:t>
            </a:r>
            <a:r>
              <a:rPr lang="en-GB" dirty="0">
                <a:latin typeface="+mn-lt"/>
              </a:rPr>
              <a:t> embedded. Ada </a:t>
            </a:r>
          </a:p>
          <a:p>
            <a:pPr algn="just"/>
            <a:r>
              <a:rPr lang="en-GB" dirty="0" err="1">
                <a:latin typeface="+mn-lt"/>
              </a:rPr>
              <a:t>banyak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versi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atau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distribusi</a:t>
            </a:r>
            <a:r>
              <a:rPr lang="en-GB" dirty="0">
                <a:latin typeface="+mn-lt"/>
              </a:rPr>
              <a:t> Linux yang </a:t>
            </a:r>
            <a:r>
              <a:rPr lang="en-GB" dirty="0" err="1">
                <a:latin typeface="+mn-lt"/>
              </a:rPr>
              <a:t>berbeda</a:t>
            </a:r>
            <a:r>
              <a:rPr lang="en-GB" dirty="0">
                <a:latin typeface="+mn-lt"/>
              </a:rPr>
              <a:t>. </a:t>
            </a:r>
            <a:r>
              <a:rPr lang="en-GB" dirty="0" err="1">
                <a:latin typeface="+mn-lt"/>
              </a:rPr>
              <a:t>Distribusi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ditentukan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oleh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kernelnya</a:t>
            </a:r>
            <a:r>
              <a:rPr lang="en-GB" dirty="0">
                <a:latin typeface="+mn-lt"/>
              </a:rPr>
              <a:t>, </a:t>
            </a:r>
            <a:r>
              <a:rPr lang="en-GB" dirty="0" err="1">
                <a:latin typeface="+mn-lt"/>
              </a:rPr>
              <a:t>serta</a:t>
            </a:r>
            <a:r>
              <a:rPr lang="en-GB" dirty="0">
                <a:latin typeface="+mn-lt"/>
              </a:rPr>
              <a:t> program </a:t>
            </a:r>
            <a:r>
              <a:rPr lang="en-GB" dirty="0" err="1">
                <a:latin typeface="+mn-lt"/>
              </a:rPr>
              <a:t>dan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paket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perangkat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lunaknya</a:t>
            </a:r>
            <a:r>
              <a:rPr lang="en-GB" dirty="0">
                <a:latin typeface="+mn-lt"/>
              </a:rPr>
              <a:t>.</a:t>
            </a:r>
          </a:p>
          <a:p>
            <a:pPr algn="just"/>
            <a:endParaRPr lang="en-GB" dirty="0">
              <a:latin typeface="+mn-lt"/>
            </a:endParaRPr>
          </a:p>
          <a:p>
            <a:pPr algn="just"/>
            <a:r>
              <a:rPr lang="en-GB" dirty="0" err="1">
                <a:latin typeface="+mn-lt"/>
              </a:rPr>
              <a:t>Beberapa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distribusi</a:t>
            </a:r>
            <a:r>
              <a:rPr lang="en-GB" dirty="0">
                <a:latin typeface="+mn-lt"/>
              </a:rPr>
              <a:t> Linux gratis, </a:t>
            </a:r>
            <a:r>
              <a:rPr lang="en-GB" dirty="0" err="1">
                <a:latin typeface="+mn-lt"/>
              </a:rPr>
              <a:t>seperti</a:t>
            </a:r>
            <a:r>
              <a:rPr lang="en-GB" dirty="0">
                <a:latin typeface="+mn-lt"/>
              </a:rPr>
              <a:t> CentOS, Fedora, Ubuntu, </a:t>
            </a:r>
            <a:r>
              <a:rPr lang="en-GB" dirty="0" err="1">
                <a:latin typeface="+mn-lt"/>
              </a:rPr>
              <a:t>dll</a:t>
            </a:r>
            <a:r>
              <a:rPr lang="en-GB" dirty="0">
                <a:latin typeface="+mn-lt"/>
              </a:rPr>
              <a:t>. </a:t>
            </a:r>
          </a:p>
          <a:p>
            <a:pPr algn="just"/>
            <a:r>
              <a:rPr lang="en-GB" dirty="0" err="1">
                <a:latin typeface="+mn-lt"/>
              </a:rPr>
              <a:t>Namun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ada</a:t>
            </a:r>
            <a:r>
              <a:rPr lang="en-GB" dirty="0">
                <a:latin typeface="+mn-lt"/>
              </a:rPr>
              <a:t> juga yang </a:t>
            </a:r>
            <a:r>
              <a:rPr lang="en-GB" dirty="0" err="1">
                <a:latin typeface="+mn-lt"/>
              </a:rPr>
              <a:t>berbayar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seperti</a:t>
            </a:r>
            <a:r>
              <a:rPr lang="en-GB" dirty="0">
                <a:latin typeface="+mn-lt"/>
              </a:rPr>
              <a:t> RedHat Enterprise Server, </a:t>
            </a:r>
            <a:r>
              <a:rPr lang="en-GB" dirty="0" err="1">
                <a:latin typeface="+mn-lt"/>
              </a:rPr>
              <a:t>namun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termasuk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menyediakan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layanan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dukungan</a:t>
            </a:r>
            <a:r>
              <a:rPr lang="en-GB" dirty="0">
                <a:latin typeface="+mn-lt"/>
              </a:rPr>
              <a:t>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280160" y="1444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AutoShape 2" descr="mage result for windows adalah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2071497"/>
            <a:ext cx="335988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1316594"/>
            <a:ext cx="71287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r>
              <a:rPr lang="en-GB" b="1" dirty="0" err="1"/>
              <a:t>Keunggulan</a:t>
            </a:r>
            <a:r>
              <a:rPr lang="en-GB" b="1" dirty="0"/>
              <a:t> </a:t>
            </a:r>
            <a:r>
              <a:rPr lang="en-GB" b="1" dirty="0" err="1"/>
              <a:t>Penggunaan</a:t>
            </a:r>
            <a:r>
              <a:rPr lang="en-GB" b="1" dirty="0"/>
              <a:t> Linux</a:t>
            </a:r>
          </a:p>
          <a:p>
            <a:endParaRPr lang="en-GB" b="1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Open Source</a:t>
            </a:r>
          </a:p>
          <a:p>
            <a:pPr marL="355600" lvl="1"/>
            <a:r>
              <a:rPr lang="en-GB" dirty="0" err="1"/>
              <a:t>Mengizinkan</a:t>
            </a:r>
            <a:r>
              <a:rPr lang="en-GB" dirty="0"/>
              <a:t> </a:t>
            </a:r>
            <a:r>
              <a:rPr lang="en-GB" dirty="0" err="1"/>
              <a:t>analis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administrator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menyesuaikan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memodifikasi</a:t>
            </a:r>
            <a:r>
              <a:rPr lang="en-GB" dirty="0"/>
              <a:t> OS.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Command Line Interface (CLI)</a:t>
            </a:r>
          </a:p>
          <a:p>
            <a:pPr marL="355600" lvl="1"/>
            <a:r>
              <a:rPr lang="en-GB" dirty="0" err="1"/>
              <a:t>Memungkinkan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kontrol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jarak</a:t>
            </a:r>
            <a:r>
              <a:rPr lang="en-GB" dirty="0"/>
              <a:t> </a:t>
            </a:r>
            <a:r>
              <a:rPr lang="en-GB" dirty="0" err="1"/>
              <a:t>jauh</a:t>
            </a:r>
            <a:r>
              <a:rPr lang="en-GB" dirty="0"/>
              <a:t> di terminal.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 err="1"/>
              <a:t>Kontrol</a:t>
            </a:r>
            <a:r>
              <a:rPr lang="en-GB" b="1" dirty="0"/>
              <a:t> </a:t>
            </a:r>
            <a:r>
              <a:rPr lang="en-GB" b="1" dirty="0" err="1"/>
              <a:t>lebih</a:t>
            </a:r>
            <a:r>
              <a:rPr lang="en-GB" b="1" dirty="0"/>
              <a:t> </a:t>
            </a:r>
            <a:r>
              <a:rPr lang="en-GB" b="1" dirty="0" err="1"/>
              <a:t>banyak</a:t>
            </a:r>
            <a:r>
              <a:rPr lang="en-GB" b="1" dirty="0"/>
              <a:t> </a:t>
            </a:r>
            <a:r>
              <a:rPr lang="en-GB" b="1" dirty="0" err="1"/>
              <a:t>pengguna</a:t>
            </a:r>
            <a:r>
              <a:rPr lang="en-GB" b="1" dirty="0"/>
              <a:t> </a:t>
            </a:r>
            <a:r>
              <a:rPr lang="en-GB" b="1" dirty="0" err="1"/>
              <a:t>atas</a:t>
            </a:r>
            <a:r>
              <a:rPr lang="en-GB" b="1" dirty="0"/>
              <a:t> OS</a:t>
            </a:r>
          </a:p>
          <a:p>
            <a:pPr marL="355600" lvl="1"/>
            <a:r>
              <a:rPr lang="en-GB" dirty="0" err="1"/>
              <a:t>Pengguna</a:t>
            </a:r>
            <a:r>
              <a:rPr lang="en-GB" dirty="0"/>
              <a:t> root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superuser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kontrol</a:t>
            </a:r>
            <a:r>
              <a:rPr lang="en-GB" dirty="0"/>
              <a:t> </a:t>
            </a:r>
            <a:r>
              <a:rPr lang="en-GB" dirty="0" err="1"/>
              <a:t>penuh</a:t>
            </a:r>
            <a:r>
              <a:rPr lang="en-GB" dirty="0"/>
              <a:t> </a:t>
            </a:r>
            <a:r>
              <a:rPr lang="en-GB" dirty="0" err="1"/>
              <a:t>atas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GB" b="1" dirty="0"/>
          </a:p>
          <a:p>
            <a:pPr marL="342900" indent="-342900">
              <a:buFont typeface="+mj-lt"/>
              <a:buAutoNum type="arabicPeriod"/>
            </a:pPr>
            <a:r>
              <a:rPr lang="en-GB" b="1" dirty="0" err="1"/>
              <a:t>Kontrol</a:t>
            </a:r>
            <a:r>
              <a:rPr lang="en-GB" b="1" dirty="0"/>
              <a:t> </a:t>
            </a:r>
            <a:r>
              <a:rPr lang="en-GB" b="1" dirty="0" err="1"/>
              <a:t>komunikasi</a:t>
            </a:r>
            <a:r>
              <a:rPr lang="en-GB" b="1" dirty="0"/>
              <a:t> </a:t>
            </a:r>
            <a:r>
              <a:rPr lang="en-GB" b="1" dirty="0" err="1"/>
              <a:t>jaringan</a:t>
            </a:r>
            <a:r>
              <a:rPr lang="en-GB" b="1" dirty="0"/>
              <a:t> yang </a:t>
            </a:r>
            <a:r>
              <a:rPr lang="en-GB" b="1" dirty="0" err="1"/>
              <a:t>lebih</a:t>
            </a:r>
            <a:r>
              <a:rPr lang="en-GB" b="1" dirty="0"/>
              <a:t> </a:t>
            </a:r>
            <a:r>
              <a:rPr lang="en-GB" b="1" dirty="0" err="1"/>
              <a:t>baik</a:t>
            </a:r>
            <a:endParaRPr lang="en-GB" b="1" dirty="0"/>
          </a:p>
          <a:p>
            <a:pPr lvl="1" indent="-101600"/>
            <a:r>
              <a:rPr lang="en-GB" dirty="0"/>
              <a:t>Platform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jaringan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280160" y="1444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AutoShape 2" descr="mage result for windows adalah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3" y="2167850"/>
            <a:ext cx="3146927" cy="37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1316594"/>
            <a:ext cx="1149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r>
              <a:rPr lang="en-GB" b="1" dirty="0"/>
              <a:t>Protocol</a:t>
            </a:r>
          </a:p>
          <a:p>
            <a:endParaRPr lang="en-GB" b="1" dirty="0"/>
          </a:p>
          <a:p>
            <a:r>
              <a:rPr lang="en-GB" dirty="0"/>
              <a:t>Protocol - </a:t>
            </a:r>
            <a:r>
              <a:rPr lang="en-GB" dirty="0" err="1"/>
              <a:t>Aturan</a:t>
            </a:r>
            <a:r>
              <a:rPr lang="en-GB" dirty="0"/>
              <a:t> </a:t>
            </a:r>
            <a:r>
              <a:rPr lang="en-GB" dirty="0" err="1"/>
              <a:t>komunikasi</a:t>
            </a:r>
            <a:endParaRPr lang="en-GB" dirty="0"/>
          </a:p>
          <a:p>
            <a:endParaRPr lang="en-GB" dirty="0"/>
          </a:p>
          <a:p>
            <a:r>
              <a:rPr lang="en-GB" dirty="0"/>
              <a:t>Protocol </a:t>
            </a:r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dirty="0" err="1"/>
              <a:t>menyediakan</a:t>
            </a:r>
            <a:r>
              <a:rPr lang="en-GB" dirty="0"/>
              <a:t> </a:t>
            </a:r>
            <a:r>
              <a:rPr lang="en-GB" dirty="0" err="1"/>
              <a:t>sarana</a:t>
            </a:r>
            <a:r>
              <a:rPr lang="en-GB" dirty="0"/>
              <a:t> </a:t>
            </a:r>
            <a:r>
              <a:rPr lang="en-GB" dirty="0" err="1"/>
              <a:t>bagi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berkomunikasi</a:t>
            </a:r>
            <a:r>
              <a:rPr lang="en-GB" dirty="0"/>
              <a:t> di </a:t>
            </a:r>
            <a:r>
              <a:rPr lang="en-GB" dirty="0" err="1"/>
              <a:t>jaringan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Protocol </a:t>
            </a:r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dirty="0" err="1"/>
              <a:t>menentukan</a:t>
            </a:r>
            <a:r>
              <a:rPr lang="en-GB" dirty="0"/>
              <a:t> </a:t>
            </a:r>
            <a:r>
              <a:rPr lang="en-GB" dirty="0" err="1"/>
              <a:t>opsi</a:t>
            </a:r>
            <a:r>
              <a:rPr lang="en-GB" dirty="0"/>
              <a:t> </a:t>
            </a:r>
            <a:r>
              <a:rPr lang="en-GB" dirty="0" err="1"/>
              <a:t>pengkodean</a:t>
            </a:r>
            <a:r>
              <a:rPr lang="en-GB" dirty="0"/>
              <a:t> </a:t>
            </a:r>
            <a:r>
              <a:rPr lang="en-GB" dirty="0" err="1"/>
              <a:t>pesan</a:t>
            </a:r>
            <a:r>
              <a:rPr lang="en-GB" dirty="0"/>
              <a:t>, </a:t>
            </a:r>
            <a:r>
              <a:rPr lang="en-GB" dirty="0" err="1"/>
              <a:t>pemformatan</a:t>
            </a:r>
            <a:r>
              <a:rPr lang="en-GB" dirty="0"/>
              <a:t>, </a:t>
            </a:r>
            <a:r>
              <a:rPr lang="en-GB" dirty="0" err="1"/>
              <a:t>enkapsulasi</a:t>
            </a:r>
            <a:r>
              <a:rPr lang="en-GB" dirty="0"/>
              <a:t>, </a:t>
            </a:r>
            <a:r>
              <a:rPr lang="en-GB" dirty="0" err="1"/>
              <a:t>ukuran</a:t>
            </a:r>
            <a:r>
              <a:rPr lang="en-GB" dirty="0"/>
              <a:t>, </a:t>
            </a:r>
            <a:r>
              <a:rPr lang="en-GB" dirty="0" err="1"/>
              <a:t>waktu</a:t>
            </a:r>
            <a:r>
              <a:rPr lang="en-GB" dirty="0"/>
              <a:t>, dan </a:t>
            </a:r>
            <a:r>
              <a:rPr lang="en-GB" dirty="0" err="1"/>
              <a:t>pengiriman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Protocol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TCP/IP, 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-1280160" y="1444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AutoShape 2" descr="mage result for windows adalah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1316594"/>
            <a:ext cx="1149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r>
              <a:rPr lang="en-GB" b="1" dirty="0"/>
              <a:t>OSI Model </a:t>
            </a:r>
            <a:r>
              <a:rPr lang="en-GB" b="1" dirty="0" err="1"/>
              <a:t>dan</a:t>
            </a:r>
            <a:r>
              <a:rPr lang="en-GB" b="1" dirty="0"/>
              <a:t> TCP IP Model</a:t>
            </a:r>
          </a:p>
          <a:p>
            <a:endParaRPr lang="en-GB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1280160" y="1444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AutoShape 2" descr="mage result for windows adalah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027E30-8CA8-4175-B3F0-1255E24D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060848"/>
            <a:ext cx="8352928" cy="421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FFFF"/>
                </a:solidFill>
              </a:rPr>
              <a:t>Identifikasi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Kebutuhan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Pengguna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            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375" y="2275131"/>
            <a:ext cx="111802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Dokumen</a:t>
            </a:r>
            <a:r>
              <a:rPr lang="en-US" b="1" dirty="0"/>
              <a:t> </a:t>
            </a:r>
            <a:r>
              <a:rPr lang="en-US" b="1" dirty="0" err="1"/>
              <a:t>Standar</a:t>
            </a:r>
            <a:r>
              <a:rPr lang="en-US" b="1" dirty="0"/>
              <a:t> yang </a:t>
            </a:r>
            <a:r>
              <a:rPr lang="en-US" b="1" dirty="0" err="1"/>
              <a:t>Berkaitan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Mengumpulkan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User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i="1" dirty="0"/>
              <a:t>user</a:t>
            </a:r>
            <a:r>
              <a:rPr lang="en-US" dirty="0"/>
              <a:t> </a:t>
            </a:r>
            <a:r>
              <a:rPr lang="en-US" dirty="0" err="1"/>
              <a:t>sangatlah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.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terkumpul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 </a:t>
            </a:r>
            <a:r>
              <a:rPr lang="en-US" i="1" dirty="0"/>
              <a:t>user requirement</a:t>
            </a:r>
            <a:r>
              <a:rPr lang="en-US" dirty="0"/>
              <a:t>, </a:t>
            </a:r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pendokumentasian</a:t>
            </a:r>
            <a:r>
              <a:rPr lang="en-US" dirty="0"/>
              <a:t> yang </a:t>
            </a:r>
            <a:r>
              <a:rPr lang="en-US" dirty="0" err="1"/>
              <a:t>teratur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agar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i="1" dirty="0"/>
              <a:t>user requirement</a:t>
            </a:r>
            <a:r>
              <a:rPr lang="en-US" dirty="0"/>
              <a:t>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 </a:t>
            </a:r>
            <a:r>
              <a:rPr lang="en-US" i="1" dirty="0"/>
              <a:t>user </a:t>
            </a:r>
            <a:r>
              <a:rPr lang="en-US" dirty="0" err="1"/>
              <a:t>maupun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efektif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pelaksanaannya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sehari-harinya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349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FFFF"/>
                </a:solidFill>
              </a:rPr>
              <a:t>Identifikasi</a:t>
            </a:r>
            <a:r>
              <a:rPr lang="en-US" sz="2400" b="1" dirty="0">
                <a:solidFill>
                  <a:srgbClr val="FFFFFF"/>
                </a:solidFill>
              </a:rPr>
              <a:t> User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                               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756" y="1684798"/>
            <a:ext cx="3792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survei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Persiapkan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check list</a:t>
            </a:r>
            <a:r>
              <a:rPr lang="en-US" dirty="0"/>
              <a:t>  </a:t>
            </a:r>
            <a:r>
              <a:rPr lang="en-US" dirty="0" err="1"/>
              <a:t>pengumpulan</a:t>
            </a:r>
            <a:r>
              <a:rPr lang="en-US" dirty="0"/>
              <a:t> </a:t>
            </a:r>
            <a:r>
              <a:rPr lang="en-US" i="1" dirty="0"/>
              <a:t>user requirement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daftar </a:t>
            </a:r>
            <a:r>
              <a:rPr lang="en-US" i="1" dirty="0"/>
              <a:t>contact person </a:t>
            </a:r>
            <a:r>
              <a:rPr lang="en-US" dirty="0"/>
              <a:t>yang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</p:txBody>
      </p:sp>
      <p:pic>
        <p:nvPicPr>
          <p:cNvPr id="6" name="Picture 2" descr="http://1.bp.blogspot.com/-NcSMS1gem_8/Tezjv4VdCjI/AAAAAAAAAAc/F0HjXj7aNsE/s1600/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314" y="1690727"/>
            <a:ext cx="7925109" cy="455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3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FFFF"/>
                </a:solidFill>
              </a:rPr>
              <a:t>Kebutuhan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Teknis</a:t>
            </a:r>
            <a:r>
              <a:rPr lang="en-US" sz="2400" b="1" dirty="0">
                <a:solidFill>
                  <a:srgbClr val="FFFFFF"/>
                </a:solidFill>
              </a:rPr>
              <a:t> Hardware/Software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575" y="2060848"/>
            <a:ext cx="4212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 </a:t>
            </a:r>
            <a:r>
              <a:rPr lang="en-US" i="1" dirty="0"/>
              <a:t>hardware/ software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diisikan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, dan </a:t>
            </a:r>
            <a:r>
              <a:rPr lang="en-US" dirty="0" err="1"/>
              <a:t>kebutuhannya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isikan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sub-</a:t>
            </a:r>
            <a:r>
              <a:rPr lang="en-US" dirty="0" err="1"/>
              <a:t>modul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o   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i="1" dirty="0"/>
              <a:t>server</a:t>
            </a:r>
            <a:endParaRPr lang="en-US" dirty="0"/>
          </a:p>
          <a:p>
            <a:r>
              <a:rPr lang="en-US" dirty="0"/>
              <a:t>o   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i="1" dirty="0"/>
              <a:t>data entry</a:t>
            </a:r>
            <a:endParaRPr lang="en-US" dirty="0"/>
          </a:p>
          <a:p>
            <a:r>
              <a:rPr lang="en-US" dirty="0"/>
              <a:t>o   </a:t>
            </a:r>
            <a:r>
              <a:rPr lang="en-US" dirty="0" err="1"/>
              <a:t>Jaringan</a:t>
            </a:r>
            <a:r>
              <a:rPr lang="en-US" dirty="0"/>
              <a:t> / </a:t>
            </a:r>
            <a:r>
              <a:rPr lang="en-US" i="1" dirty="0"/>
              <a:t>network</a:t>
            </a:r>
            <a:endParaRPr lang="en-US" dirty="0"/>
          </a:p>
          <a:p>
            <a:r>
              <a:rPr lang="en-US" dirty="0"/>
              <a:t>o   </a:t>
            </a:r>
            <a:r>
              <a:rPr lang="en-US" dirty="0" err="1"/>
              <a:t>Peralatan</a:t>
            </a:r>
            <a:r>
              <a:rPr lang="en-US" dirty="0"/>
              <a:t> / </a:t>
            </a:r>
            <a:r>
              <a:rPr lang="en-US" dirty="0" err="1"/>
              <a:t>perlengkapan</a:t>
            </a:r>
            <a:r>
              <a:rPr lang="en-US" dirty="0"/>
              <a:t> </a:t>
            </a:r>
            <a:r>
              <a:rPr lang="en-US" dirty="0" err="1"/>
              <a:t>tambahan</a:t>
            </a:r>
            <a:endParaRPr lang="en-US" dirty="0"/>
          </a:p>
          <a:p>
            <a:r>
              <a:rPr lang="en-US" dirty="0"/>
              <a:t>o   </a:t>
            </a:r>
            <a:r>
              <a:rPr lang="en-US" dirty="0" err="1"/>
              <a:t>dsb</a:t>
            </a:r>
            <a:r>
              <a:rPr lang="en-US" dirty="0"/>
              <a:t>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 </a:t>
            </a:r>
            <a:r>
              <a:rPr lang="en-US" i="1" dirty="0"/>
              <a:t>user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484784"/>
            <a:ext cx="734481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61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FFFF"/>
                </a:solidFill>
              </a:rPr>
              <a:t>Kebutuhan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Teknis</a:t>
            </a:r>
            <a:r>
              <a:rPr lang="en-US" sz="2400" b="1" dirty="0">
                <a:solidFill>
                  <a:srgbClr val="FFFFFF"/>
                </a:solidFill>
              </a:rPr>
              <a:t> Hardware/Software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96" y="1453709"/>
            <a:ext cx="4140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 </a:t>
            </a:r>
            <a:r>
              <a:rPr lang="en-US" i="1" dirty="0"/>
              <a:t>user</a:t>
            </a:r>
            <a:r>
              <a:rPr lang="en-US" dirty="0"/>
              <a:t> 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dicatat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submodul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diberikan</a:t>
            </a:r>
            <a:r>
              <a:rPr lang="en-US" dirty="0"/>
              <a:t> juga </a:t>
            </a:r>
            <a:r>
              <a:rPr lang="en-US" dirty="0" err="1"/>
              <a:t>spesifikasi</a:t>
            </a:r>
            <a:r>
              <a:rPr lang="en-US" dirty="0"/>
              <a:t> hardware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submodul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br>
              <a:rPr lang="en-US" dirty="0"/>
            </a:b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 </a:t>
            </a:r>
          </a:p>
          <a:p>
            <a:pPr algn="just"/>
            <a:r>
              <a:rPr lang="en-US" dirty="0" err="1"/>
              <a:t>komputer</a:t>
            </a:r>
            <a:r>
              <a:rPr lang="en-US" dirty="0"/>
              <a:t> </a:t>
            </a:r>
            <a:r>
              <a:rPr lang="en-US" i="1" dirty="0"/>
              <a:t>client  </a:t>
            </a:r>
            <a:r>
              <a:rPr lang="en-US" dirty="0"/>
              <a:t>dan </a:t>
            </a:r>
            <a:r>
              <a:rPr lang="en-US" i="1" dirty="0"/>
              <a:t>server   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sub-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user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447564"/>
            <a:ext cx="7824192" cy="490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Kebutuhan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Teknis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id-ID" sz="2400" b="1" dirty="0">
                <a:solidFill>
                  <a:schemeClr val="bg1"/>
                </a:solidFill>
              </a:rPr>
              <a:t>Pengguna Yang Menggunakan Jaringan </a:t>
            </a:r>
            <a:r>
              <a:rPr lang="en-US" sz="2400" b="1" dirty="0">
                <a:solidFill>
                  <a:schemeClr val="bg1"/>
                </a:solidFill>
              </a:rPr>
              <a:t>		 	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        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432" y="1987116"/>
            <a:ext cx="10657184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i="1" dirty="0"/>
              <a:t>hardware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software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penggumpulan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3432" y="1298377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Kesimpulan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9000" t="-7000" r="-39000" b="-14000"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54417" y="767333"/>
            <a:ext cx="5699051" cy="1298000"/>
          </a:xfrm>
          <a:prstGeom prst="rect">
            <a:avLst/>
          </a:prstGeom>
        </p:spPr>
        <p:txBody>
          <a:bodyPr wrap="square" lIns="121900" tIns="121900" rIns="121900" bIns="121900" anchor="b" anchorCtr="0">
            <a:noAutofit/>
          </a:bodyPr>
          <a:lstStyle/>
          <a:p>
            <a:r>
              <a:rPr lang="en" b="1" dirty="0">
                <a:solidFill>
                  <a:srgbClr val="002060"/>
                </a:solidFill>
              </a:rPr>
              <a:t>Andre Dwi Herdhiyanto, </a:t>
            </a:r>
            <a:r>
              <a:rPr lang="en-ID" b="1" dirty="0">
                <a:solidFill>
                  <a:srgbClr val="002060"/>
                </a:solidFill>
              </a:rPr>
              <a:t>S.T.</a:t>
            </a:r>
            <a:endParaRPr lang="en" b="1" dirty="0">
              <a:solidFill>
                <a:srgbClr val="002060"/>
              </a:solidFill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89943" y="2292973"/>
            <a:ext cx="5963525" cy="1136027"/>
          </a:xfrm>
          <a:prstGeom prst="rect">
            <a:avLst/>
          </a:prstGeom>
        </p:spPr>
        <p:txBody>
          <a:bodyPr wrap="square" lIns="121900" tIns="121900" rIns="121900" bIns="121900" anchor="t" anchorCtr="0">
            <a:noAutofit/>
          </a:bodyPr>
          <a:lstStyle/>
          <a:p>
            <a:pPr>
              <a:buNone/>
            </a:pPr>
            <a:r>
              <a:rPr lang="en-US" sz="1867" dirty="0">
                <a:solidFill>
                  <a:schemeClr val="tx1"/>
                </a:solidFill>
              </a:rPr>
              <a:t>Bachelor Degree Computer Engineering ITS Surabaya</a:t>
            </a:r>
          </a:p>
          <a:p>
            <a:pPr>
              <a:buNone/>
            </a:pPr>
            <a:r>
              <a:rPr lang="en-US" sz="1867" dirty="0">
                <a:solidFill>
                  <a:schemeClr val="tx1"/>
                </a:solidFill>
              </a:rPr>
              <a:t>Instructor of BPPTIK of Ministry of Communication and Information Technology of the Republic of Indonesia</a:t>
            </a:r>
          </a:p>
        </p:txBody>
      </p:sp>
      <p:sp>
        <p:nvSpPr>
          <p:cNvPr id="5" name="Shape 129">
            <a:extLst>
              <a:ext uri="{FF2B5EF4-FFF2-40B4-BE49-F238E27FC236}">
                <a16:creationId xmlns:a16="http://schemas.microsoft.com/office/drawing/2014/main" id="{41C56886-86A6-47F8-90B8-4F2E2F8FF0D2}"/>
              </a:ext>
            </a:extLst>
          </p:cNvPr>
          <p:cNvSpPr txBox="1">
            <a:spLocks/>
          </p:cNvSpPr>
          <p:nvPr/>
        </p:nvSpPr>
        <p:spPr>
          <a:xfrm>
            <a:off x="441569" y="2002767"/>
            <a:ext cx="5170260" cy="352773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defRPr sz="2400" b="0" i="0" u="none" strike="noStrike" cap="none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ts val="2400"/>
              <a:buFont typeface="Nunito Sans"/>
              <a:buNone/>
              <a:defRPr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Font typeface="Nunito San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3A81BA">
                    <a:lumMod val="75000"/>
                  </a:srgbClr>
                </a:solidFill>
                <a:effectLst/>
                <a:uLnTx/>
                <a:uFillTx/>
                <a:latin typeface="Nunito Sans"/>
                <a:sym typeface="Nunito Sans"/>
              </a:rPr>
              <a:t>199605092019021002</a:t>
            </a:r>
          </a:p>
        </p:txBody>
      </p:sp>
    </p:spTree>
    <p:extLst>
      <p:ext uri="{BB962C8B-B14F-4D97-AF65-F5344CB8AC3E}">
        <p14:creationId xmlns:p14="http://schemas.microsoft.com/office/powerpoint/2010/main" val="2963530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1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Kebutuhan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teknis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instalasi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jaringan</a:t>
            </a:r>
            <a:r>
              <a:rPr lang="en-US" sz="2400" b="1" dirty="0">
                <a:solidFill>
                  <a:schemeClr val="bg1"/>
                </a:solidFill>
              </a:rPr>
              <a:t> 			</a:t>
            </a: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US" sz="6000" dirty="0" err="1"/>
              <a:t>Terima</a:t>
            </a:r>
            <a:r>
              <a:rPr lang="en-US" sz="6000" dirty="0"/>
              <a:t> </a:t>
            </a:r>
            <a:r>
              <a:rPr lang="en-US" sz="6000" dirty="0" err="1"/>
              <a:t>Kasih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rgbClr val="FFFFFF"/>
                </a:solidFill>
              </a:rPr>
              <a:t>Kebutuhan Teknis Pengguna Yang Menggunakan Jaringan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3992" y="1481962"/>
            <a:ext cx="103691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Topik</a:t>
            </a:r>
            <a:endParaRPr lang="en-US" dirty="0"/>
          </a:p>
          <a:p>
            <a:pPr lvl="1" algn="just"/>
            <a:r>
              <a:rPr lang="id-ID" b="1" i="1" dirty="0"/>
              <a:t>Materi Pelatihan ini memfasilitasi pembentukan kompetensi dalam menentukan</a:t>
            </a:r>
            <a:r>
              <a:rPr lang="en-US" b="1" i="1" dirty="0"/>
              <a:t> </a:t>
            </a:r>
            <a:r>
              <a:rPr lang="id-ID" b="1" i="1" dirty="0"/>
              <a:t>kebutuhan teknis pengguna jaringan.</a:t>
            </a:r>
            <a:endParaRPr lang="en-US" b="1" i="1" dirty="0"/>
          </a:p>
          <a:p>
            <a:pPr algn="just"/>
            <a:endParaRPr lang="en-US" dirty="0"/>
          </a:p>
          <a:p>
            <a:pPr algn="just"/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  <a:p>
            <a:pPr lvl="1" algn="just"/>
            <a:r>
              <a:rPr lang="en-US" b="1" i="1" dirty="0" err="1"/>
              <a:t>Setelah</a:t>
            </a:r>
            <a:r>
              <a:rPr lang="en-US" b="1" i="1" dirty="0"/>
              <a:t> </a:t>
            </a:r>
            <a:r>
              <a:rPr lang="en-US" b="1" i="1" dirty="0" err="1"/>
              <a:t>mengikuti</a:t>
            </a:r>
            <a:r>
              <a:rPr lang="en-US" b="1" i="1" dirty="0"/>
              <a:t> </a:t>
            </a:r>
            <a:r>
              <a:rPr lang="en-US" b="1" i="1" dirty="0" err="1"/>
              <a:t>pelatihan</a:t>
            </a:r>
            <a:r>
              <a:rPr lang="en-US" b="1" i="1" dirty="0"/>
              <a:t> </a:t>
            </a:r>
            <a:r>
              <a:rPr lang="en-US" b="1" i="1" dirty="0" err="1"/>
              <a:t>ini</a:t>
            </a:r>
            <a:r>
              <a:rPr lang="en-US" b="1" i="1" dirty="0"/>
              <a:t>, </a:t>
            </a:r>
            <a:r>
              <a:rPr lang="id-ID" b="1" i="1" dirty="0"/>
              <a:t>peserta mampu menentukan kebutuhan teknis pengguna jaringan</a:t>
            </a:r>
            <a:r>
              <a:rPr lang="en-US" b="1" i="1" dirty="0"/>
              <a:t>.</a:t>
            </a:r>
          </a:p>
          <a:p>
            <a:endParaRPr lang="en-US" dirty="0"/>
          </a:p>
          <a:p>
            <a:r>
              <a:rPr lang="en-US" dirty="0" err="1"/>
              <a:t>Materi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:</a:t>
            </a:r>
          </a:p>
          <a:p>
            <a:r>
              <a:rPr lang="en-US" dirty="0"/>
              <a:t>1.</a:t>
            </a:r>
            <a:r>
              <a:rPr lang="en-GB" b="1" dirty="0"/>
              <a:t> </a:t>
            </a:r>
            <a:r>
              <a:rPr lang="en-GB" b="1" dirty="0" err="1"/>
              <a:t>Komponen</a:t>
            </a:r>
            <a:r>
              <a:rPr lang="en-GB" b="1" dirty="0"/>
              <a:t> Hardware (</a:t>
            </a:r>
            <a:r>
              <a:rPr lang="en-GB" dirty="0" err="1"/>
              <a:t>Komponen</a:t>
            </a:r>
            <a:r>
              <a:rPr lang="en-GB" dirty="0"/>
              <a:t> </a:t>
            </a:r>
            <a:r>
              <a:rPr lang="en-GB" dirty="0" err="1"/>
              <a:t>fisik</a:t>
            </a:r>
            <a:r>
              <a:rPr lang="en-GB" dirty="0"/>
              <a:t> network</a:t>
            </a:r>
            <a:r>
              <a:rPr lang="en-GB" b="1" dirty="0"/>
              <a:t>)</a:t>
            </a:r>
            <a:endParaRPr lang="en-GB" dirty="0"/>
          </a:p>
          <a:p>
            <a:r>
              <a:rPr lang="en-US" dirty="0"/>
              <a:t>2.</a:t>
            </a:r>
            <a:r>
              <a:rPr lang="en-GB" b="1" dirty="0"/>
              <a:t> </a:t>
            </a:r>
            <a:r>
              <a:rPr lang="en-GB" b="1" dirty="0" err="1"/>
              <a:t>Komponen</a:t>
            </a:r>
            <a:r>
              <a:rPr lang="en-GB" b="1" dirty="0"/>
              <a:t> Software (</a:t>
            </a:r>
            <a:r>
              <a:rPr lang="en-GB" dirty="0" err="1"/>
              <a:t>Komponen</a:t>
            </a:r>
            <a:r>
              <a:rPr lang="en-GB" dirty="0"/>
              <a:t> </a:t>
            </a:r>
            <a:r>
              <a:rPr lang="en-GB" dirty="0" err="1"/>
              <a:t>logik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network</a:t>
            </a:r>
            <a:r>
              <a:rPr lang="en-GB" b="1" dirty="0"/>
              <a:t>)</a:t>
            </a:r>
            <a:endParaRPr lang="en-GB" dirty="0"/>
          </a:p>
          <a:p>
            <a:r>
              <a:rPr lang="en-US" dirty="0"/>
              <a:t>3.</a:t>
            </a:r>
            <a:r>
              <a:rPr lang="en-GB" b="1" dirty="0"/>
              <a:t> </a:t>
            </a:r>
            <a:r>
              <a:rPr lang="en-GB" b="1" dirty="0" err="1"/>
              <a:t>Dokumentasi</a:t>
            </a:r>
            <a:r>
              <a:rPr lang="en-GB" b="1" dirty="0"/>
              <a:t> </a:t>
            </a:r>
            <a:r>
              <a:rPr lang="id-ID" b="1" dirty="0"/>
              <a:t>kebutuhan teknis pengguna jaringan</a:t>
            </a:r>
            <a:r>
              <a:rPr lang="en-US" b="1" dirty="0"/>
              <a:t> </a:t>
            </a:r>
            <a:r>
              <a:rPr lang="en-GB" b="1" dirty="0"/>
              <a:t>(</a:t>
            </a:r>
            <a:r>
              <a:rPr lang="en-GB" dirty="0" err="1"/>
              <a:t>Pengguna</a:t>
            </a:r>
            <a:r>
              <a:rPr lang="en-GB" dirty="0"/>
              <a:t> network</a:t>
            </a:r>
            <a:r>
              <a:rPr lang="en-GB" b="1" dirty="0"/>
              <a:t>)</a:t>
            </a:r>
            <a:endParaRPr lang="en-GB" dirty="0"/>
          </a:p>
          <a:p>
            <a:endParaRPr lang="en-US" dirty="0"/>
          </a:p>
          <a:p>
            <a:pPr marL="804863" indent="-804863"/>
            <a:r>
              <a:rPr lang="en-US" dirty="0" err="1"/>
              <a:t>Tugas</a:t>
            </a:r>
            <a:r>
              <a:rPr lang="en-US" dirty="0"/>
              <a:t> : </a:t>
            </a:r>
            <a:r>
              <a:rPr lang="en-US" b="1" i="1" dirty="0" err="1"/>
              <a:t>Mengumpulkan</a:t>
            </a:r>
            <a:r>
              <a:rPr lang="en-US" b="1" i="1" dirty="0"/>
              <a:t> </a:t>
            </a:r>
            <a:r>
              <a:rPr lang="en-US" b="1" i="1" dirty="0" err="1"/>
              <a:t>informasi</a:t>
            </a:r>
            <a:r>
              <a:rPr lang="en-US" b="1" i="1" dirty="0"/>
              <a:t> </a:t>
            </a:r>
            <a:r>
              <a:rPr lang="en-US" b="1" i="1" dirty="0" err="1"/>
              <a:t>dan</a:t>
            </a:r>
            <a:r>
              <a:rPr lang="en-US" b="1" i="1" dirty="0"/>
              <a:t> </a:t>
            </a:r>
            <a:r>
              <a:rPr lang="en-US" b="1" i="1" dirty="0" err="1"/>
              <a:t>Menuliskan</a:t>
            </a:r>
            <a:r>
              <a:rPr lang="en-US" b="1" i="1" dirty="0"/>
              <a:t> </a:t>
            </a:r>
            <a:r>
              <a:rPr lang="id-ID" b="1" dirty="0"/>
              <a:t>kebutuhan teknis pengguna jaringan</a:t>
            </a:r>
            <a:r>
              <a:rPr lang="en-US" b="1" dirty="0"/>
              <a:t>.</a:t>
            </a:r>
          </a:p>
          <a:p>
            <a:pPr marL="804863" indent="-804863"/>
            <a:endParaRPr lang="en-US" b="1" i="1" dirty="0"/>
          </a:p>
          <a:p>
            <a:r>
              <a:rPr lang="en-US" dirty="0"/>
              <a:t>Outcome/</a:t>
            </a:r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  <a:p>
            <a:pPr lvl="1" algn="just"/>
            <a:r>
              <a:rPr lang="en-US" sz="1600" b="1" i="1" dirty="0" err="1"/>
              <a:t>Mengumpulkan</a:t>
            </a:r>
            <a:r>
              <a:rPr lang="en-US" sz="1600" b="1" i="1" dirty="0"/>
              <a:t> </a:t>
            </a:r>
            <a:r>
              <a:rPr lang="en-US" sz="1600" b="1" i="1" dirty="0" err="1"/>
              <a:t>informasi</a:t>
            </a:r>
            <a:r>
              <a:rPr lang="en-US" sz="1600" b="1" i="1" dirty="0"/>
              <a:t> </a:t>
            </a:r>
            <a:r>
              <a:rPr lang="en-US" sz="1600" b="1" i="1" dirty="0" err="1"/>
              <a:t>perangkat</a:t>
            </a:r>
            <a:r>
              <a:rPr lang="en-US" sz="1600" b="1" i="1" dirty="0"/>
              <a:t> </a:t>
            </a:r>
            <a:r>
              <a:rPr lang="en-US" sz="1600" b="1" i="1" dirty="0" err="1"/>
              <a:t>jaringan</a:t>
            </a:r>
            <a:r>
              <a:rPr lang="en-US" sz="1600" b="1" i="1" dirty="0"/>
              <a:t> yang </a:t>
            </a:r>
            <a:r>
              <a:rPr lang="en-US" sz="1600" b="1" i="1" dirty="0" err="1"/>
              <a:t>dibutuhkan</a:t>
            </a:r>
            <a:r>
              <a:rPr lang="en-US" sz="1600" b="1" i="1" dirty="0"/>
              <a:t> </a:t>
            </a:r>
            <a:r>
              <a:rPr lang="en-US" sz="1600" b="1" i="1" dirty="0" err="1"/>
              <a:t>pengguna</a:t>
            </a:r>
            <a:r>
              <a:rPr lang="en-US" sz="1600" b="1" i="1" dirty="0"/>
              <a:t> </a:t>
            </a:r>
            <a:r>
              <a:rPr lang="en-US" sz="1600" b="1" i="1" dirty="0" err="1"/>
              <a:t>dan</a:t>
            </a:r>
            <a:r>
              <a:rPr lang="en-US" sz="1600" b="1" i="1" dirty="0"/>
              <a:t> </a:t>
            </a:r>
            <a:r>
              <a:rPr lang="en-US" sz="1600" b="1" i="1" dirty="0" err="1"/>
              <a:t>Menuliskan</a:t>
            </a:r>
            <a:r>
              <a:rPr lang="en-US" sz="1600" b="1" i="1" dirty="0"/>
              <a:t> </a:t>
            </a:r>
            <a:r>
              <a:rPr lang="en-US" sz="1600" b="1" i="1" dirty="0" err="1"/>
              <a:t>daftar</a:t>
            </a:r>
            <a:r>
              <a:rPr lang="en-US" sz="1600" b="1" i="1" dirty="0"/>
              <a:t> </a:t>
            </a:r>
            <a:r>
              <a:rPr lang="en-US" sz="1600" b="1" i="1" dirty="0" err="1"/>
              <a:t>perangkat</a:t>
            </a:r>
            <a:r>
              <a:rPr lang="en-US" sz="1600" b="1" i="1" dirty="0"/>
              <a:t> </a:t>
            </a:r>
            <a:r>
              <a:rPr lang="en-US" sz="1600" b="1" i="1" dirty="0" err="1"/>
              <a:t>jaringan</a:t>
            </a:r>
            <a:r>
              <a:rPr lang="en-US" sz="1600" b="1" i="1" dirty="0"/>
              <a:t> yang </a:t>
            </a:r>
            <a:r>
              <a:rPr lang="en-US" sz="1600" b="1" i="1" dirty="0" err="1"/>
              <a:t>dibuthkan</a:t>
            </a:r>
            <a:r>
              <a:rPr lang="en-US" sz="1600" b="1" i="1" dirty="0"/>
              <a:t> </a:t>
            </a:r>
            <a:r>
              <a:rPr lang="en-US" sz="1600" b="1" i="1" dirty="0" err="1"/>
              <a:t>pengguna</a:t>
            </a:r>
            <a:r>
              <a:rPr lang="en-US" sz="16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81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Hardware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440" y="1310632"/>
            <a:ext cx="103691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hardware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yaitu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1.</a:t>
            </a:r>
            <a:r>
              <a:rPr lang="en-GB" b="1" dirty="0"/>
              <a:t> End Device (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Akhir</a:t>
            </a:r>
            <a:r>
              <a:rPr lang="en-GB" b="1" dirty="0"/>
              <a:t>)</a:t>
            </a:r>
            <a:endParaRPr lang="en-GB" dirty="0"/>
          </a:p>
          <a:p>
            <a:r>
              <a:rPr lang="en-US" dirty="0"/>
              <a:t>2.</a:t>
            </a:r>
            <a:r>
              <a:rPr lang="en-GB" b="1" dirty="0"/>
              <a:t> Intermediary Device (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Perantara</a:t>
            </a:r>
            <a:r>
              <a:rPr lang="en-GB" b="1" dirty="0"/>
              <a:t>)</a:t>
            </a:r>
            <a:endParaRPr lang="en-GB" dirty="0"/>
          </a:p>
          <a:p>
            <a:r>
              <a:rPr lang="en-US" dirty="0"/>
              <a:t>3.</a:t>
            </a:r>
            <a:r>
              <a:rPr lang="en-GB" b="1" dirty="0"/>
              <a:t> </a:t>
            </a:r>
            <a:r>
              <a:rPr lang="en-US" b="1" dirty="0"/>
              <a:t>Network Media </a:t>
            </a:r>
            <a:r>
              <a:rPr lang="en-GB" b="1" dirty="0"/>
              <a:t>(</a:t>
            </a:r>
            <a:r>
              <a:rPr lang="en-GB" dirty="0"/>
              <a:t>Media </a:t>
            </a:r>
            <a:r>
              <a:rPr lang="en-GB" dirty="0" err="1"/>
              <a:t>Jaringan</a:t>
            </a:r>
            <a:r>
              <a:rPr lang="en-GB" b="1" dirty="0"/>
              <a:t>)</a:t>
            </a:r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9" y="2689799"/>
            <a:ext cx="5688632" cy="39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2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Hardware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440" y="1310633"/>
            <a:ext cx="9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GB" b="1" dirty="0"/>
              <a:t>End Device (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Akhir</a:t>
            </a:r>
            <a:r>
              <a:rPr lang="en-GB" b="1" dirty="0"/>
              <a:t>)</a:t>
            </a:r>
          </a:p>
          <a:p>
            <a:endParaRPr lang="en-GB" b="1" dirty="0"/>
          </a:p>
          <a:p>
            <a:pPr marL="285750" indent="-285750">
              <a:buFont typeface="Arial" charset="0"/>
              <a:buChar char="•"/>
            </a:pP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yang di </a:t>
            </a:r>
            <a:r>
              <a:rPr lang="en-GB" dirty="0" err="1"/>
              <a:t>gunakan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sisi</a:t>
            </a:r>
            <a:r>
              <a:rPr lang="en-GB" dirty="0"/>
              <a:t> </a:t>
            </a:r>
            <a:r>
              <a:rPr lang="en-GB" dirty="0" err="1"/>
              <a:t>pengguna</a:t>
            </a:r>
            <a:r>
              <a:rPr lang="en-GB" dirty="0"/>
              <a:t> (user). 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End device (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akhir</a:t>
            </a:r>
            <a:r>
              <a:rPr lang="en-GB" dirty="0"/>
              <a:t>) </a:t>
            </a:r>
            <a:r>
              <a:rPr lang="en-GB" dirty="0" err="1"/>
              <a:t>mengirimkan</a:t>
            </a:r>
            <a:r>
              <a:rPr lang="en-GB" dirty="0"/>
              <a:t> data </a:t>
            </a:r>
            <a:r>
              <a:rPr lang="en-GB" dirty="0" err="1"/>
              <a:t>melalui</a:t>
            </a:r>
            <a:r>
              <a:rPr lang="en-GB" dirty="0"/>
              <a:t> </a:t>
            </a:r>
            <a:r>
              <a:rPr lang="en-GB" dirty="0" err="1"/>
              <a:t>jaringan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di </a:t>
            </a:r>
            <a:r>
              <a:rPr lang="en-GB" dirty="0" err="1"/>
              <a:t>terima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akhir</a:t>
            </a:r>
            <a:r>
              <a:rPr lang="en-GB" dirty="0"/>
              <a:t> </a:t>
            </a:r>
            <a:r>
              <a:rPr lang="en-GB" dirty="0" err="1"/>
              <a:t>lainnya</a:t>
            </a:r>
            <a:r>
              <a:rPr lang="en-GB" dirty="0"/>
              <a:t>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2996952"/>
            <a:ext cx="6696744" cy="34434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67288" y="3429000"/>
            <a:ext cx="26213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Personal Computer</a:t>
            </a:r>
          </a:p>
          <a:p>
            <a:r>
              <a:rPr lang="en-US" dirty="0"/>
              <a:t>Laptop</a:t>
            </a:r>
          </a:p>
          <a:p>
            <a:r>
              <a:rPr lang="en-US" dirty="0"/>
              <a:t>Tablet</a:t>
            </a:r>
          </a:p>
          <a:p>
            <a:r>
              <a:rPr lang="en-US" dirty="0"/>
              <a:t>Printer</a:t>
            </a:r>
          </a:p>
        </p:txBody>
      </p:sp>
    </p:spTree>
    <p:extLst>
      <p:ext uri="{BB962C8B-B14F-4D97-AF65-F5344CB8AC3E}">
        <p14:creationId xmlns:p14="http://schemas.microsoft.com/office/powerpoint/2010/main" val="198090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Hardware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440" y="1310632"/>
            <a:ext cx="10369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GB" b="1" dirty="0"/>
              <a:t>Intermediary Device (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perantara</a:t>
            </a:r>
            <a:r>
              <a:rPr lang="en-GB" b="1" dirty="0"/>
              <a:t>)</a:t>
            </a:r>
          </a:p>
          <a:p>
            <a:endParaRPr lang="en-GB" b="1" dirty="0"/>
          </a:p>
          <a:p>
            <a:pPr marL="285750" indent="-285750">
              <a:buFont typeface="Arial" charset="0"/>
              <a:buChar char="•"/>
            </a:pP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yang di </a:t>
            </a:r>
            <a:r>
              <a:rPr lang="en-GB" dirty="0" err="1"/>
              <a:t>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menghubungkan</a:t>
            </a:r>
            <a:r>
              <a:rPr lang="en-GB" dirty="0"/>
              <a:t> </a:t>
            </a:r>
            <a:r>
              <a:rPr lang="en-GB" dirty="0" err="1"/>
              <a:t>antar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jaringan</a:t>
            </a:r>
            <a:endParaRPr lang="en-GB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5" y="2809672"/>
            <a:ext cx="6685680" cy="36436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55440" y="3212976"/>
            <a:ext cx="41601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Intermediary Device</a:t>
            </a:r>
          </a:p>
          <a:p>
            <a:endParaRPr lang="en-US" dirty="0"/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Router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Switch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Wireless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186988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Komponen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Hardware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           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400" y="1556792"/>
            <a:ext cx="604867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Network Media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Kabel</a:t>
            </a:r>
            <a:r>
              <a:rPr lang="en-US" b="1" dirty="0"/>
              <a:t> Coaxial</a:t>
            </a:r>
            <a:br>
              <a:rPr lang="en-US" dirty="0"/>
            </a:b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kawat</a:t>
            </a:r>
            <a:r>
              <a:rPr lang="en-US" dirty="0"/>
              <a:t> </a:t>
            </a:r>
            <a:r>
              <a:rPr lang="en-US" dirty="0" err="1"/>
              <a:t>tembaga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inti yang </a:t>
            </a:r>
            <a:r>
              <a:rPr lang="en-US" dirty="0" err="1"/>
              <a:t>dilapisi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isolator.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Fiber </a:t>
            </a:r>
            <a:r>
              <a:rPr lang="en-US" b="1" dirty="0" err="1"/>
              <a:t>Optik</a:t>
            </a:r>
            <a:br>
              <a:rPr lang="en-US" dirty="0"/>
            </a:br>
            <a:r>
              <a:rPr lang="en-US" dirty="0" err="1"/>
              <a:t>Terbuat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serat</a:t>
            </a:r>
            <a:r>
              <a:rPr lang="en-US" dirty="0"/>
              <a:t> </a:t>
            </a:r>
            <a:r>
              <a:rPr lang="en-US" dirty="0" err="1"/>
              <a:t>kaca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canggih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transfer data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Twisted Pair</a:t>
            </a:r>
            <a:br>
              <a:rPr lang="en-US" dirty="0"/>
            </a:b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melilit</a:t>
            </a:r>
            <a:r>
              <a:rPr lang="en-US" dirty="0"/>
              <a:t>. Ada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Twisted Pair. Shielded Twisted Pair (STP) </a:t>
            </a:r>
            <a:r>
              <a:rPr lang="en-US" dirty="0" err="1"/>
              <a:t>dan</a:t>
            </a:r>
            <a:r>
              <a:rPr lang="en-US" dirty="0"/>
              <a:t> Unshielded Twisted Pair (UTP).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Wireless</a:t>
            </a:r>
          </a:p>
          <a:p>
            <a:pPr marL="355600"/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nirkabel</a:t>
            </a:r>
            <a:r>
              <a:rPr lang="en-US" sz="1600" dirty="0"/>
              <a:t>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: </a:t>
            </a:r>
          </a:p>
          <a:p>
            <a:pPr marL="531813" lvl="1" indent="-176213">
              <a:buFont typeface="Arial" pitchFamily="34" charset="0"/>
              <a:buChar char="•"/>
            </a:pPr>
            <a:r>
              <a:rPr lang="en-US" sz="1600" dirty="0"/>
              <a:t>Radio </a:t>
            </a:r>
            <a:r>
              <a:rPr lang="en-US" sz="1600" dirty="0" err="1"/>
              <a:t>frekuensi</a:t>
            </a:r>
            <a:r>
              <a:rPr lang="en-US" sz="1600" dirty="0"/>
              <a:t> </a:t>
            </a:r>
            <a:r>
              <a:rPr lang="en-US" sz="1600" dirty="0" err="1"/>
              <a:t>komunikasi</a:t>
            </a:r>
            <a:endParaRPr lang="en-US" sz="1600" dirty="0"/>
          </a:p>
          <a:p>
            <a:pPr marL="531813" lvl="1" indent="-176213" algn="just">
              <a:buFont typeface="Arial" pitchFamily="34" charset="0"/>
              <a:buChar char="•"/>
            </a:pPr>
            <a:r>
              <a:rPr lang="en-US" sz="1600" dirty="0"/>
              <a:t>Microwave </a:t>
            </a:r>
            <a:r>
              <a:rPr lang="en-US" sz="1600" dirty="0" err="1"/>
              <a:t>komunikasi</a:t>
            </a:r>
            <a:r>
              <a:rPr lang="en-US" sz="1600" dirty="0"/>
              <a:t>, </a:t>
            </a:r>
            <a:r>
              <a:rPr lang="en-US" sz="1600" dirty="0" err="1"/>
              <a:t>misalnya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i="1" dirty="0"/>
              <a:t>line-of-sight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antena</a:t>
            </a:r>
            <a:r>
              <a:rPr lang="en-US" sz="1600" dirty="0"/>
              <a:t>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terarah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pendek</a:t>
            </a:r>
            <a:r>
              <a:rPr lang="en-US" sz="1600" dirty="0"/>
              <a:t> </a:t>
            </a:r>
            <a:r>
              <a:rPr lang="en-US" sz="1600" dirty="0" err="1"/>
              <a:t>komunikasi</a:t>
            </a:r>
            <a:r>
              <a:rPr lang="en-US" sz="1600" dirty="0"/>
              <a:t>,</a:t>
            </a:r>
          </a:p>
          <a:p>
            <a:pPr marL="531813" lvl="1" indent="-176213" algn="just">
              <a:buFont typeface="Arial" pitchFamily="34" charset="0"/>
              <a:buChar char="•"/>
            </a:pPr>
            <a:r>
              <a:rPr lang="en-US" sz="1600" dirty="0"/>
              <a:t>Infrared (IR) </a:t>
            </a:r>
            <a:r>
              <a:rPr lang="en-US" sz="1600" dirty="0" err="1"/>
              <a:t>komunikasi</a:t>
            </a:r>
            <a:r>
              <a:rPr lang="en-US" sz="1600" dirty="0"/>
              <a:t> </a:t>
            </a:r>
            <a:r>
              <a:rPr lang="en-US" sz="1600" dirty="0" err="1"/>
              <a:t>jarak</a:t>
            </a:r>
            <a:r>
              <a:rPr lang="en-US" sz="1600" dirty="0"/>
              <a:t> </a:t>
            </a:r>
            <a:r>
              <a:rPr lang="en-US" sz="1600" dirty="0" err="1"/>
              <a:t>pendek</a:t>
            </a:r>
            <a:r>
              <a:rPr lang="en-US" sz="1600" dirty="0"/>
              <a:t>, </a:t>
            </a:r>
            <a:r>
              <a:rPr lang="en-US" sz="1600" dirty="0" err="1"/>
              <a:t>misalnya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komsumen</a:t>
            </a:r>
            <a:r>
              <a:rPr lang="en-US" sz="1600" dirty="0"/>
              <a:t> IR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remote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Inframerah</a:t>
            </a:r>
            <a:r>
              <a:rPr lang="en-US" sz="1600" dirty="0"/>
              <a:t> Data </a:t>
            </a:r>
            <a:r>
              <a:rPr lang="en-US" sz="1600" dirty="0" err="1"/>
              <a:t>Asosiasi</a:t>
            </a:r>
            <a:r>
              <a:rPr lang="en-US" sz="1600" dirty="0"/>
              <a:t> (IrDA)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076" y="1556792"/>
            <a:ext cx="492957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440" y="1310632"/>
            <a:ext cx="1036915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+mj-lt"/>
              </a:rPr>
              <a:t>Secara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garis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besar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komponen</a:t>
            </a:r>
            <a:r>
              <a:rPr lang="en-US" sz="2800" dirty="0">
                <a:latin typeface="+mj-lt"/>
              </a:rPr>
              <a:t> software </a:t>
            </a:r>
            <a:r>
              <a:rPr lang="en-US" sz="2800" dirty="0" err="1">
                <a:latin typeface="+mj-lt"/>
              </a:rPr>
              <a:t>pada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jaringan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terbagi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menjadi</a:t>
            </a:r>
            <a:r>
              <a:rPr lang="en-US" sz="2800" dirty="0">
                <a:latin typeface="+mj-lt"/>
              </a:rPr>
              <a:t> 2 </a:t>
            </a:r>
            <a:r>
              <a:rPr lang="en-US" sz="2800" dirty="0" err="1">
                <a:latin typeface="+mj-lt"/>
              </a:rPr>
              <a:t>bagian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yaitu</a:t>
            </a:r>
            <a:endParaRPr lang="en-US" sz="2800" b="1" i="1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GB" sz="2800" b="1" dirty="0">
                <a:latin typeface="+mj-lt"/>
              </a:rPr>
              <a:t>  </a:t>
            </a:r>
            <a:r>
              <a:rPr lang="en-GB" sz="2800" b="1" dirty="0" err="1">
                <a:latin typeface="+mj-lt"/>
              </a:rPr>
              <a:t>Sistem</a:t>
            </a:r>
            <a:r>
              <a:rPr lang="en-GB" sz="2800" b="1" dirty="0">
                <a:latin typeface="+mj-lt"/>
              </a:rPr>
              <a:t> </a:t>
            </a:r>
            <a:r>
              <a:rPr lang="en-GB" sz="2800" b="1" dirty="0" err="1">
                <a:latin typeface="+mj-lt"/>
              </a:rPr>
              <a:t>Operasi</a:t>
            </a:r>
            <a:endParaRPr lang="en-GB" sz="2800" b="1" dirty="0">
              <a:latin typeface="+mj-lt"/>
            </a:endParaRPr>
          </a:p>
          <a:p>
            <a:r>
              <a:rPr lang="en-US" sz="2800" b="1" dirty="0">
                <a:latin typeface="+mj-lt"/>
              </a:rPr>
              <a:t>2.</a:t>
            </a:r>
            <a:r>
              <a:rPr lang="en-GB" sz="2800" b="1" dirty="0">
                <a:latin typeface="+mj-lt"/>
              </a:rPr>
              <a:t>  Protocol (</a:t>
            </a:r>
            <a:r>
              <a:rPr lang="en-GB" sz="2800" b="1" dirty="0" err="1">
                <a:latin typeface="+mj-lt"/>
              </a:rPr>
              <a:t>Aturan</a:t>
            </a:r>
            <a:r>
              <a:rPr lang="en-GB" sz="2800" b="1" dirty="0">
                <a:latin typeface="+mj-lt"/>
              </a:rPr>
              <a:t>)</a:t>
            </a:r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b="1" dirty="0">
                <a:solidFill>
                  <a:schemeClr val="bg1"/>
                </a:solidFill>
                <a:latin typeface="+mj-lt"/>
              </a:rPr>
              <a:t>Komponen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				</a:t>
            </a:r>
            <a:r>
              <a:rPr lang="en-US" b="1" dirty="0">
                <a:solidFill>
                  <a:schemeClr val="accent5">
                    <a:lumMod val="25000"/>
                  </a:schemeClr>
                </a:solidFill>
              </a:rPr>
              <a:t> 			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Pelatihan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5440" y="1310632"/>
            <a:ext cx="103691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r>
              <a:rPr lang="en-GB" b="1" dirty="0" err="1"/>
              <a:t>Sistem</a:t>
            </a:r>
            <a:r>
              <a:rPr lang="en-GB" b="1" dirty="0"/>
              <a:t> </a:t>
            </a:r>
            <a:r>
              <a:rPr lang="en-GB" b="1" dirty="0" err="1"/>
              <a:t>Operasi</a:t>
            </a:r>
            <a:endParaRPr lang="en-GB" b="1" dirty="0"/>
          </a:p>
          <a:p>
            <a:endParaRPr lang="en-GB" b="1" dirty="0"/>
          </a:p>
          <a:p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menentukan</a:t>
            </a:r>
            <a:r>
              <a:rPr lang="en-GB" dirty="0"/>
              <a:t> </a:t>
            </a:r>
            <a:r>
              <a:rPr lang="en-GB" dirty="0" err="1"/>
              <a:t>kebutuhan</a:t>
            </a:r>
            <a:r>
              <a:rPr lang="en-GB" dirty="0"/>
              <a:t> </a:t>
            </a:r>
            <a:r>
              <a:rPr lang="en-GB" dirty="0" err="1"/>
              <a:t>pengguna</a:t>
            </a:r>
            <a:r>
              <a:rPr lang="en-GB" dirty="0"/>
              <a:t>, </a:t>
            </a:r>
            <a:r>
              <a:rPr lang="en-GB" dirty="0" err="1"/>
              <a:t>perlu</a:t>
            </a:r>
            <a:r>
              <a:rPr lang="en-GB" dirty="0"/>
              <a:t> </a:t>
            </a:r>
            <a:r>
              <a:rPr lang="en-GB" dirty="0" err="1"/>
              <a:t>pengetahuan</a:t>
            </a:r>
            <a:r>
              <a:rPr lang="en-GB" dirty="0"/>
              <a:t> </a:t>
            </a:r>
            <a:r>
              <a:rPr lang="en-GB" dirty="0" err="1"/>
              <a:t>tentang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yang </a:t>
            </a:r>
            <a:r>
              <a:rPr lang="en-GB" dirty="0" err="1"/>
              <a:t>digunakan</a:t>
            </a:r>
            <a:r>
              <a:rPr lang="en-GB" dirty="0"/>
              <a:t>.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yang </a:t>
            </a:r>
            <a:r>
              <a:rPr lang="en-GB" dirty="0" err="1"/>
              <a:t>sering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saat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 Windows </a:t>
            </a:r>
            <a:r>
              <a:rPr lang="en-GB" dirty="0" err="1"/>
              <a:t>dan</a:t>
            </a:r>
            <a:r>
              <a:rPr lang="en-GB" dirty="0"/>
              <a:t> Linux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280160" y="14447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AutoShape 2" descr="mage result for windows adalah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3212976"/>
            <a:ext cx="578530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729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20178732</TotalTime>
  <Words>1155</Words>
  <Application>Microsoft Office PowerPoint</Application>
  <PresentationFormat>Widescreen</PresentationFormat>
  <Paragraphs>186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Bebas Neue</vt:lpstr>
      <vt:lpstr>Calibri</vt:lpstr>
      <vt:lpstr>Calibri Light</vt:lpstr>
      <vt:lpstr>Lato</vt:lpstr>
      <vt:lpstr>Nunito Sans</vt:lpstr>
      <vt:lpstr>Verdana</vt:lpstr>
      <vt:lpstr>Wingdings</vt:lpstr>
      <vt:lpstr>powerpoint-template-apr7</vt:lpstr>
      <vt:lpstr>3_Custom Design</vt:lpstr>
      <vt:lpstr>Ulysses template</vt:lpstr>
      <vt:lpstr>PowerPoint Presentation</vt:lpstr>
      <vt:lpstr>Andre Dwi Herdhiyanto, S.T.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Andre Dwi Herdhiyanto</cp:lastModifiedBy>
  <cp:revision>550</cp:revision>
  <dcterms:created xsi:type="dcterms:W3CDTF">2011-05-21T14:11:58Z</dcterms:created>
  <dcterms:modified xsi:type="dcterms:W3CDTF">2020-08-30T15:32:09Z</dcterms:modified>
</cp:coreProperties>
</file>