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  <p:sldMasterId id="2147483753" r:id="rId3"/>
  </p:sldMasterIdLst>
  <p:notesMasterIdLst>
    <p:notesMasterId r:id="rId26"/>
  </p:notesMasterIdLst>
  <p:handoutMasterIdLst>
    <p:handoutMasterId r:id="rId27"/>
  </p:handoutMasterIdLst>
  <p:sldIdLst>
    <p:sldId id="324" r:id="rId4"/>
    <p:sldId id="286" r:id="rId5"/>
    <p:sldId id="410" r:id="rId6"/>
    <p:sldId id="415" r:id="rId7"/>
    <p:sldId id="419" r:id="rId8"/>
    <p:sldId id="420" r:id="rId9"/>
    <p:sldId id="421" r:id="rId10"/>
    <p:sldId id="436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7" r:id="rId20"/>
    <p:sldId id="430" r:id="rId21"/>
    <p:sldId id="431" r:id="rId22"/>
    <p:sldId id="438" r:id="rId23"/>
    <p:sldId id="439" r:id="rId24"/>
    <p:sldId id="440" r:id="rId25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58" d="100"/>
          <a:sy n="58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7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82" descr="Hasil gambar untuk logo kominfo">
            <a:extLst>
              <a:ext uri="{FF2B5EF4-FFF2-40B4-BE49-F238E27FC236}">
                <a16:creationId xmlns:a16="http://schemas.microsoft.com/office/drawing/2014/main" id="{799C8542-8AF1-4274-94DE-D0FB5D4E8D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9504"/>
            <a:ext cx="6658243" cy="25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74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▪"/>
              <a:defRPr/>
            </a:lvl1pPr>
            <a:lvl2pPr lvl="1">
              <a:spcBef>
                <a:spcPts val="0"/>
              </a:spcBef>
              <a:buSzPts val="1400"/>
              <a:buChar char="-"/>
              <a:defRPr/>
            </a:lvl2pPr>
            <a:lvl3pPr lvl="2">
              <a:spcBef>
                <a:spcPts val="0"/>
              </a:spcBef>
              <a:buSzPts val="1400"/>
              <a:buChar char="-"/>
              <a:defRPr/>
            </a:lvl3pPr>
            <a:lvl4pPr lvl="3">
              <a:spcBef>
                <a:spcPts val="0"/>
              </a:spcBef>
              <a:buSzPts val="1400"/>
              <a:buChar char="-"/>
              <a:defRPr/>
            </a:lvl4pPr>
            <a:lvl5pPr lvl="4">
              <a:spcBef>
                <a:spcPts val="0"/>
              </a:spcBef>
              <a:buSzPts val="1400"/>
              <a:buChar char="-"/>
              <a:defRPr/>
            </a:lvl5pPr>
            <a:lvl6pPr lvl="5">
              <a:spcBef>
                <a:spcPts val="0"/>
              </a:spcBef>
              <a:buSzPts val="1400"/>
              <a:buChar char="-"/>
              <a:defRPr/>
            </a:lvl6pPr>
            <a:lvl7pPr lvl="6">
              <a:spcBef>
                <a:spcPts val="0"/>
              </a:spcBef>
              <a:buSzPts val="1400"/>
              <a:buChar char="-"/>
              <a:defRPr/>
            </a:lvl7pPr>
            <a:lvl8pPr lvl="7">
              <a:spcBef>
                <a:spcPts val="0"/>
              </a:spcBef>
              <a:buSzPts val="1400"/>
              <a:buChar char="-"/>
              <a:defRPr/>
            </a:lvl8pPr>
            <a:lvl9pPr lvl="8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539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1" name="Shape 61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600"/>
            </a:lvl1pPr>
            <a:lvl2pPr lvl="1" rtl="0">
              <a:spcBef>
                <a:spcPts val="0"/>
              </a:spcBef>
              <a:buSzPts val="1200"/>
              <a:buChar char="-"/>
              <a:defRPr sz="1600"/>
            </a:lvl2pPr>
            <a:lvl3pPr lvl="2" rtl="0">
              <a:spcBef>
                <a:spcPts val="0"/>
              </a:spcBef>
              <a:buSzPts val="1200"/>
              <a:buChar char="-"/>
              <a:defRPr sz="1600"/>
            </a:lvl3pPr>
            <a:lvl4pPr lvl="3" rtl="0">
              <a:spcBef>
                <a:spcPts val="0"/>
              </a:spcBef>
              <a:buSzPts val="1200"/>
              <a:buChar char="-"/>
              <a:defRPr sz="1600"/>
            </a:lvl4pPr>
            <a:lvl5pPr lvl="4" rtl="0">
              <a:spcBef>
                <a:spcPts val="0"/>
              </a:spcBef>
              <a:buSzPts val="1200"/>
              <a:buChar char="-"/>
              <a:defRPr sz="1600"/>
            </a:lvl5pPr>
            <a:lvl6pPr lvl="5" rtl="0">
              <a:spcBef>
                <a:spcPts val="0"/>
              </a:spcBef>
              <a:buSzPts val="1200"/>
              <a:buChar char="-"/>
              <a:defRPr sz="1600"/>
            </a:lvl6pPr>
            <a:lvl7pPr lvl="6" rtl="0">
              <a:spcBef>
                <a:spcPts val="0"/>
              </a:spcBef>
              <a:buSzPts val="1200"/>
              <a:buChar char="-"/>
              <a:defRPr sz="1600"/>
            </a:lvl7pPr>
            <a:lvl8pPr lvl="7" rtl="0">
              <a:spcBef>
                <a:spcPts val="0"/>
              </a:spcBef>
              <a:buSzPts val="1200"/>
              <a:buChar char="-"/>
              <a:defRPr sz="1600"/>
            </a:lvl8pPr>
            <a:lvl9pPr lvl="8" rtl="0">
              <a:spcBef>
                <a:spcPts val="0"/>
              </a:spcBef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108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467"/>
            </a:lvl1pPr>
            <a:lvl2pPr lvl="1">
              <a:spcBef>
                <a:spcPts val="0"/>
              </a:spcBef>
              <a:buSzPts val="1100"/>
              <a:buChar char="-"/>
              <a:defRPr sz="1467"/>
            </a:lvl2pPr>
            <a:lvl3pPr lvl="2">
              <a:spcBef>
                <a:spcPts val="0"/>
              </a:spcBef>
              <a:buSzPts val="1100"/>
              <a:buChar char="-"/>
              <a:defRPr sz="1467"/>
            </a:lvl3pPr>
            <a:lvl4pPr lvl="3">
              <a:spcBef>
                <a:spcPts val="0"/>
              </a:spcBef>
              <a:buSzPts val="1100"/>
              <a:buChar char="-"/>
              <a:defRPr sz="1467"/>
            </a:lvl4pPr>
            <a:lvl5pPr lvl="4">
              <a:spcBef>
                <a:spcPts val="0"/>
              </a:spcBef>
              <a:buSzPts val="1100"/>
              <a:buChar char="-"/>
              <a:defRPr sz="1467"/>
            </a:lvl5pPr>
            <a:lvl6pPr lvl="5">
              <a:spcBef>
                <a:spcPts val="0"/>
              </a:spcBef>
              <a:buSzPts val="1100"/>
              <a:buChar char="-"/>
              <a:defRPr sz="1467"/>
            </a:lvl6pPr>
            <a:lvl7pPr lvl="6">
              <a:spcBef>
                <a:spcPts val="0"/>
              </a:spcBef>
              <a:buSzPts val="1100"/>
              <a:buChar char="-"/>
              <a:defRPr sz="1467"/>
            </a:lvl7pPr>
            <a:lvl8pPr lvl="7">
              <a:spcBef>
                <a:spcPts val="0"/>
              </a:spcBef>
              <a:buSzPts val="1100"/>
              <a:buChar char="-"/>
              <a:defRPr sz="1467"/>
            </a:lvl8pPr>
            <a:lvl9pPr lvl="8">
              <a:spcBef>
                <a:spcPts val="0"/>
              </a:spcBef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467"/>
            </a:lvl1pPr>
            <a:lvl2pPr lvl="1">
              <a:spcBef>
                <a:spcPts val="0"/>
              </a:spcBef>
              <a:buSzPts val="1100"/>
              <a:buChar char="-"/>
              <a:defRPr sz="1467"/>
            </a:lvl2pPr>
            <a:lvl3pPr lvl="2">
              <a:spcBef>
                <a:spcPts val="0"/>
              </a:spcBef>
              <a:buSzPts val="1100"/>
              <a:buChar char="-"/>
              <a:defRPr sz="1467"/>
            </a:lvl3pPr>
            <a:lvl4pPr lvl="3">
              <a:spcBef>
                <a:spcPts val="0"/>
              </a:spcBef>
              <a:buSzPts val="1100"/>
              <a:buChar char="-"/>
              <a:defRPr sz="1467"/>
            </a:lvl4pPr>
            <a:lvl5pPr lvl="4">
              <a:spcBef>
                <a:spcPts val="0"/>
              </a:spcBef>
              <a:buSzPts val="1100"/>
              <a:buChar char="-"/>
              <a:defRPr sz="1467"/>
            </a:lvl5pPr>
            <a:lvl6pPr lvl="5">
              <a:spcBef>
                <a:spcPts val="0"/>
              </a:spcBef>
              <a:buSzPts val="1100"/>
              <a:buChar char="-"/>
              <a:defRPr sz="1467"/>
            </a:lvl6pPr>
            <a:lvl7pPr lvl="6">
              <a:spcBef>
                <a:spcPts val="0"/>
              </a:spcBef>
              <a:buSzPts val="1100"/>
              <a:buChar char="-"/>
              <a:defRPr sz="1467"/>
            </a:lvl7pPr>
            <a:lvl8pPr lvl="7">
              <a:spcBef>
                <a:spcPts val="0"/>
              </a:spcBef>
              <a:buSzPts val="1100"/>
              <a:buChar char="-"/>
              <a:defRPr sz="1467"/>
            </a:lvl8pPr>
            <a:lvl9pPr lvl="8">
              <a:spcBef>
                <a:spcPts val="0"/>
              </a:spcBef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49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/>
              <a:t>‹#›</a:t>
            </a:fld>
            <a:endParaRPr lang="en" sz="1333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812114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Teknik_komputer" TargetMode="External"/><Relationship Id="rId13" Type="http://schemas.openxmlformats.org/officeDocument/2006/relationships/hyperlink" Target="https://id.wikipedia.org/wiki/Infra_merah" TargetMode="External"/><Relationship Id="rId3" Type="http://schemas.openxmlformats.org/officeDocument/2006/relationships/hyperlink" Target="https://id.wikipedia.org/wiki/Jaringan_komputer" TargetMode="External"/><Relationship Id="rId7" Type="http://schemas.openxmlformats.org/officeDocument/2006/relationships/hyperlink" Target="https://id.wikipedia.org/wiki/Teknologi_informasi" TargetMode="External"/><Relationship Id="rId12" Type="http://schemas.openxmlformats.org/officeDocument/2006/relationships/hyperlink" Target="https://id.wikipedia.org/wiki/Gelombang_mikro" TargetMode="External"/><Relationship Id="rId2" Type="http://schemas.openxmlformats.org/officeDocument/2006/relationships/hyperlink" Target="https://id.wikipedia.org/wiki/Kompu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d.wikipedia.org/wiki/Telekomunikasi" TargetMode="External"/><Relationship Id="rId11" Type="http://schemas.openxmlformats.org/officeDocument/2006/relationships/hyperlink" Target="https://id.wikipedia.org/wiki/Gelombang_radio" TargetMode="External"/><Relationship Id="rId5" Type="http://schemas.openxmlformats.org/officeDocument/2006/relationships/hyperlink" Target="https://id.wikipedia.org/wiki/Satelit" TargetMode="External"/><Relationship Id="rId10" Type="http://schemas.openxmlformats.org/officeDocument/2006/relationships/hyperlink" Target="https://id.wikipedia.org/wiki/Wi-Fi" TargetMode="External"/><Relationship Id="rId4" Type="http://schemas.openxmlformats.org/officeDocument/2006/relationships/hyperlink" Target="https://id.wikipedia.org/wiki/Bluetooth" TargetMode="External"/><Relationship Id="rId9" Type="http://schemas.openxmlformats.org/officeDocument/2006/relationships/hyperlink" Target="https://id.wikipedia.org/wiki/Jaringan_lokal_nirkab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endParaRPr lang="en-US" sz="3600" dirty="0"/>
          </a:p>
          <a:p>
            <a:r>
              <a:rPr lang="en-US" sz="3600" dirty="0" err="1"/>
              <a:t>Memasang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Nirkabel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2917-B749-46C5-8508-69504D0B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935892"/>
            <a:ext cx="10729192" cy="332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– Frequency Channel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B58E4-9983-4624-A274-93C0FFBABCA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455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Frequency channel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pembagian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</a:t>
            </a:r>
            <a:r>
              <a:rPr lang="en-US" kern="0" dirty="0" err="1"/>
              <a:t>dalam</a:t>
            </a:r>
            <a:r>
              <a:rPr lang="en-US" kern="0" dirty="0"/>
              <a:t> </a:t>
            </a:r>
            <a:r>
              <a:rPr lang="en-US" kern="0" dirty="0" err="1"/>
              <a:t>suatu</a:t>
            </a:r>
            <a:r>
              <a:rPr lang="en-US" kern="0" dirty="0"/>
              <a:t> band </a:t>
            </a:r>
            <a:r>
              <a:rPr lang="en-US" kern="0" dirty="0" err="1"/>
              <a:t>dimana</a:t>
            </a:r>
            <a:r>
              <a:rPr lang="en-US" kern="0" dirty="0"/>
              <a:t> Access Point (AP) </a:t>
            </a:r>
            <a:r>
              <a:rPr lang="en-US" kern="0" dirty="0" err="1"/>
              <a:t>beroperasi</a:t>
            </a:r>
            <a:endParaRPr lang="en-U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Nilai-</a:t>
            </a:r>
            <a:r>
              <a:rPr lang="en-US" kern="0" dirty="0" err="1"/>
              <a:t>nilai</a:t>
            </a:r>
            <a:r>
              <a:rPr lang="en-US" kern="0" dirty="0"/>
              <a:t> channel </a:t>
            </a:r>
            <a:r>
              <a:rPr lang="en-US" kern="0" dirty="0" err="1"/>
              <a:t>bergantung</a:t>
            </a:r>
            <a:r>
              <a:rPr lang="en-US" kern="0" dirty="0"/>
              <a:t> pada band yang </a:t>
            </a:r>
            <a:r>
              <a:rPr lang="en-US" kern="0" dirty="0" err="1"/>
              <a:t>dipilih</a:t>
            </a:r>
            <a:r>
              <a:rPr lang="en-US" kern="0" dirty="0"/>
              <a:t>, </a:t>
            </a:r>
            <a:r>
              <a:rPr lang="en-US" kern="0" dirty="0" err="1"/>
              <a:t>kemampuan</a:t>
            </a:r>
            <a:r>
              <a:rPr lang="en-US" kern="0" dirty="0"/>
              <a:t> </a:t>
            </a:r>
            <a:r>
              <a:rPr lang="es-ES" kern="0" dirty="0" err="1"/>
              <a:t>wireless</a:t>
            </a:r>
            <a:r>
              <a:rPr lang="es-ES" kern="0" dirty="0"/>
              <a:t> </a:t>
            </a:r>
            <a:r>
              <a:rPr lang="es-ES" kern="0" dirty="0" err="1"/>
              <a:t>card</a:t>
            </a:r>
            <a:r>
              <a:rPr lang="es-ES" kern="0" dirty="0"/>
              <a:t>, dan aturan/</a:t>
            </a:r>
            <a:r>
              <a:rPr lang="es-ES" kern="0" dirty="0" err="1"/>
              <a:t>regulasi</a:t>
            </a:r>
            <a:r>
              <a:rPr lang="es-ES" kern="0" dirty="0"/>
              <a:t> </a:t>
            </a:r>
            <a:r>
              <a:rPr lang="es-ES" kern="0" dirty="0" err="1"/>
              <a:t>frekuensi</a:t>
            </a:r>
            <a:r>
              <a:rPr lang="es-ES" kern="0" dirty="0"/>
              <a:t> </a:t>
            </a:r>
            <a:r>
              <a:rPr lang="es-ES" kern="0" dirty="0" err="1"/>
              <a:t>suatu</a:t>
            </a:r>
            <a:r>
              <a:rPr lang="es-ES" kern="0" dirty="0"/>
              <a:t> negara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Range frequency channel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masing-masing</a:t>
            </a:r>
            <a:r>
              <a:rPr lang="en-US" kern="0" dirty="0"/>
              <a:t> band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sbb</a:t>
            </a:r>
            <a:r>
              <a:rPr lang="en-US" kern="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kern="0" dirty="0"/>
              <a:t>2,4Ghz = 2412 s/d 2499MHz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kern="0" dirty="0"/>
              <a:t>5GHz = 4920 s/d 6100MHz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/>
              <a:t>Access Point yang </a:t>
            </a:r>
            <a:r>
              <a:rPr lang="en-US" kern="0" dirty="0" err="1"/>
              <a:t>beririsan</a:t>
            </a:r>
            <a:r>
              <a:rPr lang="en-US" kern="0" dirty="0"/>
              <a:t> </a:t>
            </a:r>
            <a:r>
              <a:rPr lang="en-US" kern="0" dirty="0" err="1"/>
              <a:t>jangkauannya</a:t>
            </a:r>
            <a:r>
              <a:rPr lang="en-US" kern="0" dirty="0"/>
              <a:t> </a:t>
            </a:r>
            <a:r>
              <a:rPr lang="en-US" kern="0" dirty="0" err="1"/>
              <a:t>disarankan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frequency channel yang </a:t>
            </a:r>
            <a:r>
              <a:rPr lang="en-US" kern="0" dirty="0" err="1"/>
              <a:t>berbeda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9564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710F5-CC9D-473A-ABC7-E6C20753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36712"/>
            <a:ext cx="10825196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802.11 b/g  2.4 GHz Channel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1463BB-F5AC-4CAD-B85E-A879B0F67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341" y="1639828"/>
            <a:ext cx="10825263" cy="439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13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8D84-3E6C-4BFC-9881-754D26AD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692696"/>
            <a:ext cx="10873208" cy="5222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802.11a 5 GHz Channel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5FE5BB-5854-4F1B-A63C-6363FEA0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714" y="1937802"/>
            <a:ext cx="8228571" cy="41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483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8232-59B5-4F38-ABD0-E9342632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764704"/>
            <a:ext cx="10801200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– </a:t>
            </a:r>
            <a:r>
              <a:rPr lang="en-US" dirty="0" err="1">
                <a:solidFill>
                  <a:schemeClr val="bg1"/>
                </a:solidFill>
              </a:rPr>
              <a:t>Regulasi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Frekuensi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AE0CA6-DF18-4D48-AC5B-1DC5E521D1E9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kern="0" dirty="0"/>
              <a:t>Setiap negara memiliki regulasi tertentu dalam hal </a:t>
            </a:r>
            <a:r>
              <a:rPr lang="en-US" kern="0" dirty="0" err="1"/>
              <a:t>frekuensi</a:t>
            </a:r>
            <a:r>
              <a:rPr lang="en-US" kern="0" dirty="0"/>
              <a:t> wireless </a:t>
            </a:r>
            <a:r>
              <a:rPr lang="en-US" kern="0" dirty="0" err="1"/>
              <a:t>untuk</a:t>
            </a:r>
            <a:r>
              <a:rPr lang="en-US" kern="0" dirty="0"/>
              <a:t> internet carrier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Indonesia </a:t>
            </a:r>
            <a:r>
              <a:rPr lang="en-US" kern="0" dirty="0" err="1"/>
              <a:t>telah</a:t>
            </a:r>
            <a:r>
              <a:rPr lang="en-US" kern="0" dirty="0"/>
              <a:t> </a:t>
            </a:r>
            <a:r>
              <a:rPr lang="en-US" kern="0" dirty="0" err="1"/>
              <a:t>merdeka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2.4GHz </a:t>
            </a:r>
            <a:r>
              <a:rPr lang="en-US" kern="0" dirty="0" err="1"/>
              <a:t>berdasarkan</a:t>
            </a:r>
            <a:r>
              <a:rPr lang="en-US" kern="0" dirty="0"/>
              <a:t> KEPMENHUB No. 2/2005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4626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84E3A-C1EC-4DA9-8477-7DE64CCB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36712"/>
            <a:ext cx="10729192" cy="37827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Topologi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Nirkabel</a:t>
            </a:r>
            <a:r>
              <a:rPr lang="en-US" dirty="0">
                <a:solidFill>
                  <a:schemeClr val="bg1"/>
                </a:solidFill>
              </a:rPr>
              <a:t> - Infrastructure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A3DB65-A562-443E-8F84-789E76A4B4B8}"/>
              </a:ext>
            </a:extLst>
          </p:cNvPr>
          <p:cNvSpPr txBox="1">
            <a:spLocks/>
          </p:cNvSpPr>
          <p:nvPr/>
        </p:nvSpPr>
        <p:spPr bwMode="auto">
          <a:xfrm>
            <a:off x="838200" y="3933056"/>
            <a:ext cx="10515600" cy="2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antara Akses Point (AP) dengan satu </a:t>
            </a:r>
            <a:r>
              <a:rPr lang="en-US" kern="0" dirty="0" err="1"/>
              <a:t>atau</a:t>
            </a:r>
            <a:r>
              <a:rPr lang="en-US" kern="0" dirty="0"/>
              <a:t> </a:t>
            </a:r>
            <a:r>
              <a:rPr lang="en-US" kern="0" dirty="0" err="1"/>
              <a:t>lebih</a:t>
            </a:r>
            <a:r>
              <a:rPr lang="en-US" kern="0" dirty="0"/>
              <a:t> station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apabila ada kesamaan  </a:t>
            </a:r>
            <a:r>
              <a:rPr lang="en-US" kern="0" dirty="0"/>
              <a:t>Service Set Identifier - </a:t>
            </a:r>
            <a:r>
              <a:rPr lang="fi-FI" kern="0" dirty="0"/>
              <a:t>SSID dan </a:t>
            </a:r>
            <a:r>
              <a:rPr lang="en-US" kern="0" dirty="0" err="1"/>
              <a:t>kesamaan</a:t>
            </a:r>
            <a:r>
              <a:rPr lang="en-US" kern="0" dirty="0"/>
              <a:t> Band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Station </a:t>
            </a:r>
            <a:r>
              <a:rPr lang="en-US" kern="0" dirty="0" err="1"/>
              <a:t>secara</a:t>
            </a:r>
            <a:r>
              <a:rPr lang="en-US" kern="0" dirty="0"/>
              <a:t> </a:t>
            </a:r>
            <a:r>
              <a:rPr lang="en-US" kern="0" dirty="0" err="1"/>
              <a:t>otomatis</a:t>
            </a:r>
            <a:r>
              <a:rPr lang="en-US" kern="0" dirty="0"/>
              <a:t> </a:t>
            </a:r>
            <a:r>
              <a:rPr lang="en-US" kern="0" dirty="0" err="1"/>
              <a:t>akan</a:t>
            </a:r>
            <a:r>
              <a:rPr lang="en-US" kern="0" dirty="0"/>
              <a:t> </a:t>
            </a:r>
            <a:r>
              <a:rPr lang="en-US" kern="0" dirty="0" err="1"/>
              <a:t>mengikuti</a:t>
            </a:r>
            <a:r>
              <a:rPr lang="en-US" kern="0" dirty="0"/>
              <a:t> channel </a:t>
            </a:r>
            <a:r>
              <a:rPr lang="en-US" kern="0" dirty="0" err="1"/>
              <a:t>frekuensi</a:t>
            </a:r>
            <a:r>
              <a:rPr lang="en-US" kern="0" dirty="0"/>
              <a:t> pada 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kern="0" dirty="0"/>
              <a:t>Station hanya dapat melakukan scan AP dengan list </a:t>
            </a:r>
            <a:r>
              <a:rPr lang="en-US" kern="0" dirty="0"/>
              <a:t>channel </a:t>
            </a:r>
            <a:r>
              <a:rPr lang="en-US" kern="0" dirty="0" err="1"/>
              <a:t>frekuensi</a:t>
            </a:r>
            <a:r>
              <a:rPr lang="en-US" kern="0" dirty="0"/>
              <a:t> yang </a:t>
            </a:r>
            <a:r>
              <a:rPr lang="en-US" kern="0" dirty="0" err="1"/>
              <a:t>diset</a:t>
            </a:r>
            <a:r>
              <a:rPr lang="en-US" kern="0" dirty="0"/>
              <a:t> pada station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6465B-ECEE-4259-8C37-90CEAA7A2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700808"/>
            <a:ext cx="4599709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AE59-577B-4F46-9479-8BB49BA5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63884"/>
            <a:ext cx="11017224" cy="450279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Topologi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Nirkabel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AdHoc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FF90B-BEDD-44B7-8969-501AEA3E87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412776"/>
            <a:ext cx="4499531" cy="21356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B1DE22-049C-40B3-A651-5121951F568B}"/>
              </a:ext>
            </a:extLst>
          </p:cNvPr>
          <p:cNvSpPr txBox="1">
            <a:spLocks/>
          </p:cNvSpPr>
          <p:nvPr/>
        </p:nvSpPr>
        <p:spPr bwMode="auto">
          <a:xfrm>
            <a:off x="838200" y="3789040"/>
            <a:ext cx="10515600" cy="189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antara </a:t>
            </a:r>
            <a:r>
              <a:rPr lang="en-US" kern="0" dirty="0"/>
              <a:t>station </a:t>
            </a:r>
            <a:r>
              <a:rPr lang="en-US" kern="0" dirty="0" err="1"/>
              <a:t>langsung</a:t>
            </a:r>
            <a:r>
              <a:rPr lang="en-US" kern="0" dirty="0"/>
              <a:t> </a:t>
            </a:r>
            <a:r>
              <a:rPr lang="en-US" kern="0" dirty="0" err="1"/>
              <a:t>tanpa</a:t>
            </a:r>
            <a:r>
              <a:rPr lang="en-US" kern="0" dirty="0"/>
              <a:t> 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kern="0" dirty="0"/>
              <a:t>Koneksi terjadi apabila ada kesamaan  </a:t>
            </a:r>
            <a:r>
              <a:rPr lang="en-US" kern="0" dirty="0"/>
              <a:t>Service Set Identifier - </a:t>
            </a:r>
            <a:r>
              <a:rPr lang="fi-FI" kern="0" dirty="0"/>
              <a:t>SSID dan </a:t>
            </a:r>
            <a:r>
              <a:rPr lang="en-US" kern="0" dirty="0" err="1"/>
              <a:t>kesamaan</a:t>
            </a:r>
            <a:r>
              <a:rPr lang="en-US" kern="0" dirty="0"/>
              <a:t> Band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Station </a:t>
            </a:r>
            <a:r>
              <a:rPr lang="en-US" kern="0" dirty="0" err="1"/>
              <a:t>secara</a:t>
            </a:r>
            <a:r>
              <a:rPr lang="en-US" kern="0" dirty="0"/>
              <a:t> </a:t>
            </a:r>
            <a:r>
              <a:rPr lang="en-US" kern="0" dirty="0" err="1"/>
              <a:t>otomatis</a:t>
            </a:r>
            <a:r>
              <a:rPr lang="en-US" kern="0" dirty="0"/>
              <a:t> </a:t>
            </a:r>
            <a:r>
              <a:rPr lang="en-US" kern="0" dirty="0" err="1"/>
              <a:t>akan</a:t>
            </a:r>
            <a:r>
              <a:rPr lang="en-US" kern="0" dirty="0"/>
              <a:t> </a:t>
            </a:r>
            <a:r>
              <a:rPr lang="en-US" kern="0" dirty="0" err="1"/>
              <a:t>mengikuti</a:t>
            </a:r>
            <a:r>
              <a:rPr lang="en-US" kern="0" dirty="0"/>
              <a:t> channel </a:t>
            </a:r>
            <a:r>
              <a:rPr lang="en-US" kern="0" dirty="0" err="1"/>
              <a:t>frekuensi</a:t>
            </a:r>
            <a:r>
              <a:rPr lang="en-US" kern="0" dirty="0"/>
              <a:t> pada master station</a:t>
            </a:r>
          </a:p>
        </p:txBody>
      </p:sp>
    </p:spTree>
    <p:extLst>
      <p:ext uri="{BB962C8B-B14F-4D97-AF65-F5344CB8AC3E}">
        <p14:creationId xmlns:p14="http://schemas.microsoft.com/office/powerpoint/2010/main" val="271609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16FF-0D4C-4862-B0C7-8A1671E39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764704"/>
            <a:ext cx="10729192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Security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56D597-4807-430D-886F-A5A3AC8F866D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397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i-FI" kern="0" dirty="0"/>
              <a:t>Terdapat metode keamanan yang dapat </a:t>
            </a:r>
            <a:r>
              <a:rPr lang="en-US" kern="0" dirty="0" err="1"/>
              <a:t>digunakan</a:t>
            </a:r>
            <a:r>
              <a:rPr lang="en-US" kern="0" dirty="0"/>
              <a:t> </a:t>
            </a:r>
            <a:r>
              <a:rPr lang="en-US" kern="0" dirty="0" err="1"/>
              <a:t>yaitu</a:t>
            </a:r>
            <a:r>
              <a:rPr lang="en-US" kern="0" dirty="0"/>
              <a:t>:</a:t>
            </a:r>
          </a:p>
          <a:p>
            <a:endParaRPr lang="en-US" kern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Autentifikasi</a:t>
            </a:r>
            <a:r>
              <a:rPr lang="en-US" kern="0" dirty="0"/>
              <a:t> :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i="1" dirty="0" err="1"/>
              <a:t>validasi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i="1" dirty="0" err="1"/>
              <a:t>mengakses</a:t>
            </a:r>
            <a:r>
              <a:rPr lang="en-US" i="1" dirty="0"/>
              <a:t> </a:t>
            </a:r>
            <a:r>
              <a:rPr lang="en-US" i="1" dirty="0" err="1"/>
              <a:t>jaringan</a:t>
            </a:r>
            <a:endParaRPr lang="en-US" kern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/>
              <a:t>WPA-PSK, WPA-AEP</a:t>
            </a:r>
          </a:p>
          <a:p>
            <a:pPr lvl="2"/>
            <a:endParaRPr lang="en-US" kern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Enkripsi</a:t>
            </a:r>
            <a:r>
              <a:rPr lang="en-US" kern="0" dirty="0"/>
              <a:t> : proses </a:t>
            </a:r>
            <a:r>
              <a:rPr lang="en-US" kern="0" dirty="0" err="1"/>
              <a:t>p</a:t>
            </a:r>
            <a:r>
              <a:rPr lang="en-US" dirty="0" err="1"/>
              <a:t>engamanan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kern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/>
              <a:t>AES, TKIP, WEP</a:t>
            </a:r>
          </a:p>
          <a:p>
            <a:pPr lvl="2"/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2179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EE72-A9C3-413A-B3AD-73FA5075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16" y="899888"/>
            <a:ext cx="10945216" cy="37827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Peletakan</a:t>
            </a:r>
            <a:r>
              <a:rPr lang="en-US" dirty="0">
                <a:solidFill>
                  <a:schemeClr val="bg1"/>
                </a:solidFill>
              </a:rPr>
              <a:t> Device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9EF4ED-CD5D-450C-83A4-9E295A01173C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25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Posisi</a:t>
            </a:r>
            <a:r>
              <a:rPr lang="en-US" kern="0" dirty="0"/>
              <a:t> yang </a:t>
            </a:r>
            <a:r>
              <a:rPr lang="en-US" kern="0" dirty="0" err="1"/>
              <a:t>relatif</a:t>
            </a:r>
            <a:r>
              <a:rPr lang="en-US" kern="0" dirty="0"/>
              <a:t> </a:t>
            </a:r>
            <a:r>
              <a:rPr lang="en-US" kern="0" dirty="0" err="1"/>
              <a:t>terlihat</a:t>
            </a:r>
            <a:r>
              <a:rPr lang="en-US" kern="0" dirty="0"/>
              <a:t> (land of sight)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Posisi</a:t>
            </a:r>
            <a:r>
              <a:rPr lang="en-US" kern="0" dirty="0"/>
              <a:t> yang </a:t>
            </a:r>
            <a:r>
              <a:rPr lang="en-US" kern="0" dirty="0" err="1"/>
              <a:t>relatif</a:t>
            </a:r>
            <a:r>
              <a:rPr lang="en-US" kern="0" dirty="0"/>
              <a:t> </a:t>
            </a:r>
            <a:r>
              <a:rPr lang="en-US" kern="0" dirty="0" err="1"/>
              <a:t>aman</a:t>
            </a:r>
            <a:r>
              <a:rPr lang="en-US" kern="0" dirty="0"/>
              <a:t> </a:t>
            </a:r>
            <a:r>
              <a:rPr lang="en-US" kern="0" dirty="0" err="1"/>
              <a:t>dari</a:t>
            </a:r>
            <a:r>
              <a:rPr lang="en-US" kern="0" dirty="0"/>
              <a:t> </a:t>
            </a:r>
            <a:r>
              <a:rPr lang="en-US" kern="0" dirty="0" err="1"/>
              <a:t>gangguan</a:t>
            </a:r>
            <a:endParaRPr lang="en-US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Manusia</a:t>
            </a:r>
            <a:endParaRPr lang="en-US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Hewan</a:t>
            </a:r>
            <a:r>
              <a:rPr lang="en-US" kern="0" dirty="0"/>
              <a:t> (</a:t>
            </a:r>
            <a:r>
              <a:rPr lang="en-US" kern="0" dirty="0" err="1"/>
              <a:t>serangga</a:t>
            </a:r>
            <a:r>
              <a:rPr lang="en-US" kern="0" dirty="0"/>
              <a:t>, </a:t>
            </a:r>
            <a:r>
              <a:rPr lang="en-US" kern="0" dirty="0" err="1"/>
              <a:t>tikus</a:t>
            </a:r>
            <a:r>
              <a:rPr lang="en-US" kern="0" dirty="0"/>
              <a:t>, </a:t>
            </a:r>
            <a:r>
              <a:rPr lang="en-US" kern="0" dirty="0" err="1"/>
              <a:t>dll</a:t>
            </a:r>
            <a:r>
              <a:rPr lang="en-US" kern="0" dirty="0"/>
              <a:t>)</a:t>
            </a:r>
          </a:p>
          <a:p>
            <a:pPr lvl="1"/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04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E416-3D96-4C13-89A5-B4D8B8E6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99888"/>
            <a:ext cx="10945216" cy="37827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Instalasi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Nirkabel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60FD2A-246E-45C6-BCCB-00D11AAFAF3D}"/>
              </a:ext>
            </a:extLst>
          </p:cNvPr>
          <p:cNvSpPr txBox="1">
            <a:spLocks/>
          </p:cNvSpPr>
          <p:nvPr/>
        </p:nvSpPr>
        <p:spPr bwMode="auto">
          <a:xfrm>
            <a:off x="838200" y="1700808"/>
            <a:ext cx="10515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Asumsi</a:t>
            </a:r>
            <a:r>
              <a:rPr lang="en-US" kern="0" dirty="0"/>
              <a:t> </a:t>
            </a:r>
            <a:r>
              <a:rPr lang="en-US" kern="0" dirty="0" err="1"/>
              <a:t>instalasi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err="1"/>
              <a:t>Poin</a:t>
            </a:r>
            <a:r>
              <a:rPr lang="en-US" kern="0" dirty="0"/>
              <a:t> pada </a:t>
            </a: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sudah</a:t>
            </a:r>
            <a:r>
              <a:rPr lang="en-US" kern="0" dirty="0"/>
              <a:t> </a:t>
            </a:r>
            <a:r>
              <a:rPr lang="en-US" kern="0" dirty="0" err="1"/>
              <a:t>ada</a:t>
            </a:r>
            <a:r>
              <a:rPr lang="en-US" kern="0" dirty="0"/>
              <a:t> DHCP server dan </a:t>
            </a:r>
            <a:r>
              <a:rPr lang="en-US" kern="0" dirty="0" err="1"/>
              <a:t>autentifikasi</a:t>
            </a:r>
            <a:r>
              <a:rPr lang="en-US" kern="0" dirty="0"/>
              <a:t> </a:t>
            </a:r>
            <a:r>
              <a:rPr lang="en-US" kern="0" dirty="0" err="1"/>
              <a:t>tidak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RADIUS server</a:t>
            </a:r>
          </a:p>
          <a:p>
            <a:endParaRPr lang="en-US" kern="0" dirty="0"/>
          </a:p>
          <a:p>
            <a:r>
              <a:rPr lang="en-US" kern="0" dirty="0" err="1"/>
              <a:t>Maka</a:t>
            </a:r>
            <a:r>
              <a:rPr lang="en-US" kern="0" dirty="0"/>
              <a:t> </a:t>
            </a:r>
            <a:r>
              <a:rPr lang="en-US" kern="0" dirty="0" err="1"/>
              <a:t>Konfigurasi</a:t>
            </a:r>
            <a:r>
              <a:rPr lang="en-US" kern="0" dirty="0"/>
              <a:t> yang </a:t>
            </a:r>
            <a:r>
              <a:rPr lang="en-US" kern="0" dirty="0" err="1"/>
              <a:t>harus</a:t>
            </a:r>
            <a:r>
              <a:rPr lang="en-US" kern="0" dirty="0"/>
              <a:t> </a:t>
            </a:r>
            <a:r>
              <a:rPr lang="en-US" kern="0" dirty="0" err="1"/>
              <a:t>dilakukan</a:t>
            </a:r>
            <a:r>
              <a:rPr lang="en-US" kern="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IP Address Access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Mode -&gt; AP-Bridge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Band -&gt; 802.11 b/g,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Frekuensi</a:t>
            </a:r>
            <a:r>
              <a:rPr lang="en-US" kern="0" dirty="0"/>
              <a:t> -&gt; channel 1 - 11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SSID -&gt;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Security -&gt; WPA-PSK / …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543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6ECD-B207-4291-B53B-44DCE2F1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408" y="888106"/>
            <a:ext cx="10873208" cy="4018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 Interface Wireless – </a:t>
            </a:r>
            <a:r>
              <a:rPr lang="en-US" dirty="0" err="1">
                <a:solidFill>
                  <a:schemeClr val="bg1"/>
                </a:solidFill>
              </a:rPr>
              <a:t>Mikrotik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ED6321-3174-404E-998B-648AC3FA2274}"/>
              </a:ext>
            </a:extLst>
          </p:cNvPr>
          <p:cNvSpPr txBox="1">
            <a:spLocks/>
          </p:cNvSpPr>
          <p:nvPr/>
        </p:nvSpPr>
        <p:spPr bwMode="auto">
          <a:xfrm>
            <a:off x="767408" y="1556792"/>
            <a:ext cx="10515600" cy="40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u="sng" kern="0" dirty="0"/>
              <a:t>AP Mode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/>
              <a:t>AP-bridge – wireless </a:t>
            </a:r>
            <a:r>
              <a:rPr lang="en-US" kern="0" dirty="0" err="1"/>
              <a:t>difungsikan</a:t>
            </a:r>
            <a:r>
              <a:rPr lang="en-US" kern="0" dirty="0"/>
              <a:t> </a:t>
            </a:r>
            <a:r>
              <a:rPr lang="en-US" kern="0" dirty="0" err="1"/>
              <a:t>sebagai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Point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/>
              <a:t>Bridge - </a:t>
            </a:r>
            <a:r>
              <a:rPr lang="en-US" kern="0" dirty="0" err="1"/>
              <a:t>hampir</a:t>
            </a:r>
            <a:r>
              <a:rPr lang="en-US" kern="0" dirty="0"/>
              <a:t>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AP-bridge, </a:t>
            </a:r>
            <a:r>
              <a:rPr lang="en-US" kern="0" dirty="0" err="1"/>
              <a:t>namun</a:t>
            </a:r>
            <a:r>
              <a:rPr lang="en-US" kern="0" dirty="0"/>
              <a:t>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dikoneksi</a:t>
            </a:r>
            <a:r>
              <a:rPr lang="en-US" kern="0" dirty="0"/>
              <a:t> </a:t>
            </a:r>
            <a:r>
              <a:rPr lang="en-US" kern="0" dirty="0" err="1"/>
              <a:t>oleh</a:t>
            </a:r>
            <a:r>
              <a:rPr lang="en-US" kern="0" dirty="0"/>
              <a:t> 1 station/client, mode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biasanya</a:t>
            </a:r>
            <a:r>
              <a:rPr lang="en-US" kern="0" dirty="0"/>
              <a:t> </a:t>
            </a:r>
            <a:r>
              <a:rPr lang="en-US" kern="0" dirty="0" err="1"/>
              <a:t>digunakan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point-to-point </a:t>
            </a:r>
            <a:r>
              <a:rPr lang="en-US" u="sng" kern="0" dirty="0"/>
              <a:t>Station Mode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/>
              <a:t>Station – scan dan </a:t>
            </a:r>
            <a:r>
              <a:rPr lang="en-US" kern="0" dirty="0" err="1"/>
              <a:t>conect</a:t>
            </a:r>
            <a:r>
              <a:rPr lang="en-US" kern="0" dirty="0"/>
              <a:t> AP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&amp; SSID yang </a:t>
            </a:r>
            <a:r>
              <a:rPr lang="en-US" kern="0" dirty="0" err="1"/>
              <a:t>sama</a:t>
            </a:r>
            <a:r>
              <a:rPr lang="en-US" kern="0" dirty="0"/>
              <a:t>, mode </a:t>
            </a:r>
            <a:r>
              <a:rPr lang="it-IT" kern="0" dirty="0"/>
              <a:t>ini TIDAK DAPAT di BRIDGE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/>
              <a:t>Station-bridge –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seperti</a:t>
            </a:r>
            <a:r>
              <a:rPr lang="en-US" kern="0" dirty="0"/>
              <a:t> station, mode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MikroTik</a:t>
            </a:r>
            <a:r>
              <a:rPr lang="en-US" kern="0" dirty="0"/>
              <a:t> proprietary. Mode </a:t>
            </a:r>
            <a:r>
              <a:rPr lang="en-US" kern="0" dirty="0" err="1"/>
              <a:t>untuk</a:t>
            </a:r>
            <a:r>
              <a:rPr lang="en-US" kern="0" dirty="0"/>
              <a:t> L2 bridging, </a:t>
            </a:r>
            <a:r>
              <a:rPr lang="en-US" kern="0" dirty="0" err="1"/>
              <a:t>selain</a:t>
            </a:r>
            <a:r>
              <a:rPr lang="en-US" kern="0" dirty="0"/>
              <a:t> </a:t>
            </a:r>
            <a:r>
              <a:rPr lang="en-US" kern="0" dirty="0" err="1"/>
              <a:t>wds</a:t>
            </a:r>
            <a:r>
              <a:rPr lang="en-US" kern="0" dirty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/>
              <a:t>Station-</a:t>
            </a:r>
            <a:r>
              <a:rPr lang="en-US" kern="0" dirty="0" err="1"/>
              <a:t>wds</a:t>
            </a:r>
            <a:r>
              <a:rPr lang="en-US" kern="0" dirty="0"/>
              <a:t> –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seperti</a:t>
            </a:r>
            <a:r>
              <a:rPr lang="en-US" kern="0" dirty="0"/>
              <a:t> station, </a:t>
            </a:r>
            <a:r>
              <a:rPr lang="en-US" kern="0" dirty="0" err="1"/>
              <a:t>namum</a:t>
            </a:r>
            <a:r>
              <a:rPr lang="en-US" kern="0" dirty="0"/>
              <a:t> </a:t>
            </a:r>
            <a:r>
              <a:rPr lang="en-US" kern="0" dirty="0" err="1"/>
              <a:t>membentuk</a:t>
            </a:r>
            <a:r>
              <a:rPr lang="en-US" kern="0" dirty="0"/>
              <a:t> </a:t>
            </a:r>
            <a:r>
              <a:rPr lang="en-US" kern="0" dirty="0" err="1"/>
              <a:t>koneksi</a:t>
            </a:r>
            <a:r>
              <a:rPr lang="en-US" kern="0" dirty="0"/>
              <a:t> WDS </a:t>
            </a:r>
            <a:r>
              <a:rPr lang="sv-SE" kern="0" dirty="0"/>
              <a:t>dengan AP yang menjalankan WDS.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kern="0" dirty="0"/>
              <a:t>station-</a:t>
            </a:r>
            <a:r>
              <a:rPr lang="en-US" kern="0" dirty="0" err="1"/>
              <a:t>pseudobridge</a:t>
            </a:r>
            <a:r>
              <a:rPr lang="en-US" kern="0" dirty="0"/>
              <a:t> – </a:t>
            </a:r>
            <a:r>
              <a:rPr lang="en-US" kern="0" dirty="0" err="1"/>
              <a:t>sama</a:t>
            </a:r>
            <a:r>
              <a:rPr lang="en-US" kern="0" dirty="0"/>
              <a:t> </a:t>
            </a:r>
            <a:r>
              <a:rPr lang="en-US" kern="0" dirty="0" err="1"/>
              <a:t>seperti</a:t>
            </a:r>
            <a:r>
              <a:rPr lang="en-US" kern="0" dirty="0"/>
              <a:t> </a:t>
            </a:r>
            <a:r>
              <a:rPr lang="en-US" i="1" kern="0" dirty="0"/>
              <a:t>station, </a:t>
            </a:r>
            <a:r>
              <a:rPr lang="en-US" i="1" kern="0" dirty="0" err="1"/>
              <a:t>dengan</a:t>
            </a:r>
            <a:r>
              <a:rPr lang="en-US" i="1" kern="0" dirty="0"/>
              <a:t> </a:t>
            </a:r>
            <a:r>
              <a:rPr lang="en-US" i="1" kern="0" dirty="0" err="1"/>
              <a:t>tambahan</a:t>
            </a:r>
            <a:r>
              <a:rPr lang="en-US" i="1" kern="0" dirty="0"/>
              <a:t> MAC </a:t>
            </a:r>
            <a:r>
              <a:rPr lang="en-US" kern="0" dirty="0"/>
              <a:t>address translation </a:t>
            </a:r>
            <a:r>
              <a:rPr lang="en-US" kern="0" dirty="0" err="1"/>
              <a:t>untuk</a:t>
            </a:r>
            <a:r>
              <a:rPr lang="en-US" kern="0" dirty="0"/>
              <a:t> bridge.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i="1" kern="0" dirty="0"/>
              <a:t>station-</a:t>
            </a:r>
            <a:r>
              <a:rPr lang="en-US" i="1" kern="0" dirty="0" err="1"/>
              <a:t>pseudobridge</a:t>
            </a:r>
            <a:r>
              <a:rPr lang="en-US" i="1" kern="0" dirty="0"/>
              <a:t>-clone – Sama </a:t>
            </a:r>
            <a:r>
              <a:rPr lang="en-US" i="1" kern="0" dirty="0" err="1"/>
              <a:t>seperti</a:t>
            </a:r>
            <a:r>
              <a:rPr lang="en-US" i="1" kern="0" dirty="0"/>
              <a:t> station-pseudo bridge, </a:t>
            </a:r>
            <a:r>
              <a:rPr lang="en-US" kern="0" dirty="0" err="1"/>
              <a:t>menggunakan</a:t>
            </a:r>
            <a:r>
              <a:rPr lang="en-US" kern="0" dirty="0"/>
              <a:t> station-bridge-clone-mac address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konek</a:t>
            </a:r>
            <a:r>
              <a:rPr lang="en-US" kern="0" dirty="0"/>
              <a:t> </a:t>
            </a:r>
            <a:r>
              <a:rPr lang="en-US" kern="0" dirty="0" err="1"/>
              <a:t>ke</a:t>
            </a:r>
            <a:r>
              <a:rPr lang="en-US" kern="0" dirty="0"/>
              <a:t> AP.</a:t>
            </a:r>
          </a:p>
        </p:txBody>
      </p:sp>
    </p:spTree>
    <p:extLst>
      <p:ext uri="{BB962C8B-B14F-4D97-AF65-F5344CB8AC3E}">
        <p14:creationId xmlns:p14="http://schemas.microsoft.com/office/powerpoint/2010/main" val="28728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9000" t="-7000" r="-39000" b="-14000"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54417" y="767333"/>
            <a:ext cx="5699051" cy="12980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b="1" dirty="0">
                <a:solidFill>
                  <a:srgbClr val="002060"/>
                </a:solidFill>
              </a:rPr>
              <a:t>Andre Dwi Herdhiyanto, </a:t>
            </a:r>
            <a:r>
              <a:rPr lang="en-ID" b="1" dirty="0">
                <a:solidFill>
                  <a:srgbClr val="002060"/>
                </a:solidFill>
              </a:rPr>
              <a:t>S.T.</a:t>
            </a:r>
            <a:endParaRPr lang="en" b="1" dirty="0">
              <a:solidFill>
                <a:srgbClr val="002060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9943" y="2292973"/>
            <a:ext cx="5963525" cy="113602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sz="1867" dirty="0">
                <a:solidFill>
                  <a:schemeClr val="tx1"/>
                </a:solidFill>
              </a:rPr>
              <a:t>Bachelor Degree Computer Engineering ITS Surabaya</a:t>
            </a:r>
          </a:p>
          <a:p>
            <a:pPr>
              <a:buNone/>
            </a:pPr>
            <a:r>
              <a:rPr lang="en-US" sz="1867" dirty="0">
                <a:solidFill>
                  <a:schemeClr val="tx1"/>
                </a:solidFill>
              </a:rPr>
              <a:t>Instructor of BPPTIK of Ministry of Communication and Information Technology of the Republic of Indonesia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41C56886-86A6-47F8-90B8-4F2E2F8FF0D2}"/>
              </a:ext>
            </a:extLst>
          </p:cNvPr>
          <p:cNvSpPr txBox="1">
            <a:spLocks/>
          </p:cNvSpPr>
          <p:nvPr/>
        </p:nvSpPr>
        <p:spPr>
          <a:xfrm>
            <a:off x="441569" y="2002767"/>
            <a:ext cx="5170260" cy="352773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3A81BA">
                    <a:lumMod val="75000"/>
                  </a:srgbClr>
                </a:solidFill>
                <a:effectLst/>
                <a:uLnTx/>
                <a:uFillTx/>
                <a:latin typeface="Nunito Sans"/>
                <a:sym typeface="Nunito Sans"/>
              </a:rPr>
              <a:t>199605092019021002</a:t>
            </a:r>
          </a:p>
        </p:txBody>
      </p:sp>
    </p:spTree>
    <p:extLst>
      <p:ext uri="{BB962C8B-B14F-4D97-AF65-F5344CB8AC3E}">
        <p14:creationId xmlns:p14="http://schemas.microsoft.com/office/powerpoint/2010/main" val="296353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1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Memasang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Nirkabel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Spesifikasi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Jaringan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Nirkabel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Topologi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jaringan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Nirkabel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Instalasi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Jaringan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Nirkabel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Memasang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Nirkabel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575" y="1206044"/>
            <a:ext cx="1087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Referensi</a:t>
            </a:r>
            <a:r>
              <a:rPr lang="en-US" sz="3600" dirty="0"/>
              <a:t>: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0236" y="1988840"/>
            <a:ext cx="10568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P. Clark, Martin. 2003, Data Networks, IP and the Internet: Protocols, Design and Operation, England: John Wiley &amp; Sons, L td ISBN: 0-470-84856-1.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Hunt, Craig. 2002, TCP/IP Network Administration, Third Edition, United States of America: O’Reilly Media, Inc. ISBN:  978-0-596-00297-8.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Naomi J. </a:t>
            </a:r>
            <a:r>
              <a:rPr lang="en-US" sz="2400" dirty="0" err="1"/>
              <a:t>Alpern</a:t>
            </a:r>
            <a:r>
              <a:rPr lang="en-US" sz="2400" dirty="0"/>
              <a:t> and Robert J. </a:t>
            </a:r>
            <a:r>
              <a:rPr lang="en-US" sz="2400" dirty="0" err="1"/>
              <a:t>Shimonski</a:t>
            </a:r>
            <a:r>
              <a:rPr lang="en-US" sz="2400" dirty="0"/>
              <a:t>. 2010, Eleventh Hour Network+ Exam N10-004 Study Guide, USA: Elsevier Inc. ISBN: 978-1-59749-428-1.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Doug Lowe. 2018, Networking All-in-One For Dummies®, 7th Edition, New Jersey: John Wiley &amp; Sons, </a:t>
            </a:r>
            <a:r>
              <a:rPr lang="en-US" sz="2400" dirty="0" err="1"/>
              <a:t>Inc</a:t>
            </a:r>
            <a:r>
              <a:rPr lang="en-US" sz="2400" dirty="0"/>
              <a:t>, ISBN 978-1-119-47160-8 (</a:t>
            </a:r>
            <a:r>
              <a:rPr lang="en-US" sz="2400" dirty="0" err="1"/>
              <a:t>pbk</a:t>
            </a:r>
            <a:r>
              <a:rPr lang="en-US" sz="2400" dirty="0"/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Craig Hunt. </a:t>
            </a:r>
            <a:r>
              <a:rPr lang="en-US" sz="2400" dirty="0" err="1"/>
              <a:t>Desember</a:t>
            </a:r>
            <a:r>
              <a:rPr lang="en-US" sz="2400" dirty="0"/>
              <a:t> 1997, TCP/IP Network </a:t>
            </a:r>
            <a:r>
              <a:rPr lang="en-US" sz="2400" dirty="0" err="1"/>
              <a:t>Administration,Second</a:t>
            </a:r>
            <a:r>
              <a:rPr lang="en-US" sz="2400" dirty="0"/>
              <a:t> Edition, O'Reilly &amp; Associates, ISBN 1-56592-322-7. </a:t>
            </a:r>
          </a:p>
        </p:txBody>
      </p:sp>
    </p:spTree>
    <p:extLst>
      <p:ext uri="{BB962C8B-B14F-4D97-AF65-F5344CB8AC3E}">
        <p14:creationId xmlns:p14="http://schemas.microsoft.com/office/powerpoint/2010/main" val="416289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Memasang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Nirkabel</a:t>
            </a:r>
            <a:r>
              <a:rPr lang="en-US" sz="2400" b="1" dirty="0">
                <a:solidFill>
                  <a:schemeClr val="bg1"/>
                </a:solidFill>
              </a:rPr>
              <a:t> 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4554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Memasang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Nirkabel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</a:rPr>
              <a:t> 					</a:t>
            </a:r>
            <a:r>
              <a:rPr lang="en-US" sz="2400" b="1" dirty="0" err="1">
                <a:solidFill>
                  <a:schemeClr val="bg1"/>
                </a:solidFill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72816"/>
            <a:ext cx="10369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Deskripsi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Singkat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mengenai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Topik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Mata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memfasilitasi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pembentukan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kompetensi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dalam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memasang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Tujuan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Setelah </a:t>
            </a:r>
            <a:r>
              <a:rPr lang="en-US" dirty="0" err="1">
                <a:solidFill>
                  <a:srgbClr val="000000"/>
                </a:solidFill>
              </a:rPr>
              <a:t>mengikuti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seluruh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rangkaian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pembelajaran</a:t>
            </a:r>
            <a:r>
              <a:rPr lang="en-US" dirty="0">
                <a:solidFill>
                  <a:srgbClr val="000000"/>
                </a:solidFill>
              </a:rPr>
              <a:t> pada </a:t>
            </a:r>
            <a:r>
              <a:rPr lang="en-US" dirty="0" err="1">
                <a:solidFill>
                  <a:srgbClr val="000000"/>
                </a:solidFill>
              </a:rPr>
              <a:t>mata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ini</a:t>
            </a:r>
            <a:r>
              <a:rPr lang="en-US" dirty="0">
                <a:solidFill>
                  <a:srgbClr val="000000"/>
                </a:solidFill>
              </a:rPr>
              <a:t>,  </a:t>
            </a:r>
            <a:r>
              <a:rPr lang="en-US" dirty="0" err="1">
                <a:solidFill>
                  <a:srgbClr val="000000"/>
                </a:solidFill>
              </a:rPr>
              <a:t>peserta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mampu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memasang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sesuai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kebutuhan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Materi</a:t>
            </a:r>
            <a:r>
              <a:rPr lang="en-US" dirty="0">
                <a:solidFill>
                  <a:srgbClr val="000000"/>
                </a:solidFill>
              </a:rPr>
              <a:t> Yang </a:t>
            </a:r>
            <a:r>
              <a:rPr lang="en-US" dirty="0" err="1">
                <a:solidFill>
                  <a:srgbClr val="000000"/>
                </a:solidFill>
              </a:rPr>
              <a:t>akan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disampaikan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1. </a:t>
            </a:r>
            <a:r>
              <a:rPr lang="en-US" dirty="0" err="1">
                <a:solidFill>
                  <a:srgbClr val="000000"/>
                </a:solidFill>
              </a:rPr>
              <a:t>Spesifikasi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2. </a:t>
            </a:r>
            <a:r>
              <a:rPr lang="en-US" dirty="0" err="1">
                <a:solidFill>
                  <a:srgbClr val="000000"/>
                </a:solidFill>
              </a:rPr>
              <a:t>Topologi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Tahapan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instalasi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r>
              <a:rPr lang="en-US" dirty="0">
                <a:solidFill>
                  <a:srgbClr val="000000"/>
                </a:solidFill>
              </a:rPr>
              <a:t> ( </a:t>
            </a:r>
            <a:r>
              <a:rPr lang="en-US" dirty="0" err="1">
                <a:solidFill>
                  <a:srgbClr val="000000"/>
                </a:solidFill>
              </a:rPr>
              <a:t>Infrastruktur</a:t>
            </a:r>
            <a:r>
              <a:rPr lang="en-US" dirty="0">
                <a:solidFill>
                  <a:srgbClr val="000000"/>
                </a:solidFill>
              </a:rPr>
              <a:t> 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Outcome/</a:t>
            </a:r>
            <a:r>
              <a:rPr lang="en-US" dirty="0" err="1">
                <a:solidFill>
                  <a:srgbClr val="000000"/>
                </a:solidFill>
              </a:rPr>
              <a:t>Capaian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Pelatihan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Mampu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menentukan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spesifikasi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perangkat</a:t>
            </a:r>
            <a:r>
              <a:rPr lang="en-US" dirty="0">
                <a:solidFill>
                  <a:srgbClr val="000000"/>
                </a:solidFill>
              </a:rPr>
              <a:t> dan </a:t>
            </a:r>
            <a:r>
              <a:rPr lang="en-US" dirty="0" err="1">
                <a:solidFill>
                  <a:srgbClr val="000000"/>
                </a:solidFill>
              </a:rPr>
              <a:t>menginstalasi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perangkat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jaringan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Overview </a:t>
            </a:r>
            <a:r>
              <a:rPr lang="en-US" sz="2400" b="1" kern="0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sz="2400" b="1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+mj-lt"/>
              </a:rPr>
              <a:t>Nirkabel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</a:rPr>
              <a:t> 					</a:t>
            </a:r>
            <a:r>
              <a:rPr lang="en-US" sz="2400" b="1" dirty="0" err="1">
                <a:solidFill>
                  <a:schemeClr val="bg1"/>
                </a:solidFill>
              </a:rPr>
              <a:t>Pelatihan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C80B88-A14F-4FC8-BD11-60B11278EDA2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bidang</a:t>
            </a:r>
            <a:r>
              <a:rPr lang="en-US" kern="0" dirty="0"/>
              <a:t> </a:t>
            </a:r>
            <a:r>
              <a:rPr lang="en-US" kern="0" dirty="0" err="1"/>
              <a:t>disiplin</a:t>
            </a:r>
            <a:r>
              <a:rPr lang="en-US" kern="0" dirty="0"/>
              <a:t> yang </a:t>
            </a:r>
            <a:r>
              <a:rPr lang="en-US" kern="0" dirty="0" err="1"/>
              <a:t>berkaitan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komunikasi</a:t>
            </a:r>
            <a:r>
              <a:rPr lang="en-US" kern="0" dirty="0"/>
              <a:t> </a:t>
            </a:r>
            <a:r>
              <a:rPr lang="en-US" kern="0" dirty="0" err="1"/>
              <a:t>antar</a:t>
            </a:r>
            <a:r>
              <a:rPr lang="en-US" kern="0" dirty="0"/>
              <a:t> </a:t>
            </a:r>
            <a:r>
              <a:rPr lang="en-US" kern="0" dirty="0" err="1"/>
              <a:t>sistem</a:t>
            </a:r>
            <a:r>
              <a:rPr lang="en-US" kern="0" dirty="0"/>
              <a:t> </a:t>
            </a:r>
            <a:r>
              <a:rPr lang="en-US" kern="0" dirty="0" err="1">
                <a:hlinkClick r:id="rId2" tooltip="Komputer"/>
              </a:rPr>
              <a:t>komputer</a:t>
            </a:r>
            <a:r>
              <a:rPr lang="en-US" kern="0" dirty="0"/>
              <a:t> </a:t>
            </a:r>
            <a:r>
              <a:rPr lang="en-US" kern="0" dirty="0" err="1"/>
              <a:t>tanpa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kabel</a:t>
            </a:r>
            <a:r>
              <a:rPr lang="en-US" kern="0" dirty="0"/>
              <a:t>. </a:t>
            </a: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sering</a:t>
            </a:r>
            <a:r>
              <a:rPr lang="en-US" kern="0" dirty="0"/>
              <a:t> </a:t>
            </a:r>
            <a:r>
              <a:rPr lang="en-US" kern="0" dirty="0" err="1"/>
              <a:t>dipakai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>
                <a:hlinkClick r:id="rId3" tooltip="Jaringan komputer"/>
              </a:rPr>
              <a:t>jaringan</a:t>
            </a:r>
            <a:r>
              <a:rPr lang="en-US" kern="0" dirty="0">
                <a:hlinkClick r:id="rId3" tooltip="Jaringan komputer"/>
              </a:rPr>
              <a:t> </a:t>
            </a:r>
            <a:r>
              <a:rPr lang="en-US" kern="0" dirty="0" err="1">
                <a:hlinkClick r:id="rId3" tooltip="Jaringan komputer"/>
              </a:rPr>
              <a:t>komputer</a:t>
            </a:r>
            <a:r>
              <a:rPr lang="en-US" kern="0" dirty="0"/>
              <a:t> </a:t>
            </a:r>
            <a:r>
              <a:rPr lang="en-US" kern="0" dirty="0" err="1"/>
              <a:t>baik</a:t>
            </a:r>
            <a:r>
              <a:rPr lang="en-US" kern="0" dirty="0"/>
              <a:t> pada </a:t>
            </a:r>
            <a:r>
              <a:rPr lang="en-US" kern="0" dirty="0" err="1"/>
              <a:t>jarak</a:t>
            </a:r>
            <a:r>
              <a:rPr lang="en-US" kern="0" dirty="0"/>
              <a:t> yang </a:t>
            </a:r>
            <a:r>
              <a:rPr lang="en-US" kern="0" dirty="0" err="1"/>
              <a:t>dekat</a:t>
            </a:r>
            <a:r>
              <a:rPr lang="en-US" kern="0" dirty="0"/>
              <a:t> (</a:t>
            </a:r>
            <a:r>
              <a:rPr lang="en-US" kern="0" dirty="0" err="1"/>
              <a:t>beberapa</a:t>
            </a:r>
            <a:r>
              <a:rPr lang="en-US" kern="0" dirty="0"/>
              <a:t> meter, </a:t>
            </a:r>
            <a:r>
              <a:rPr lang="en-US" kern="0" dirty="0" err="1"/>
              <a:t>memakai</a:t>
            </a:r>
            <a:r>
              <a:rPr lang="en-US" kern="0" dirty="0"/>
              <a:t> </a:t>
            </a:r>
            <a:r>
              <a:rPr lang="en-US" kern="0" dirty="0" err="1"/>
              <a:t>alat</a:t>
            </a:r>
            <a:r>
              <a:rPr lang="en-US" kern="0" dirty="0"/>
              <a:t>/</a:t>
            </a:r>
            <a:r>
              <a:rPr lang="en-US" kern="0" dirty="0" err="1"/>
              <a:t>pemancar</a:t>
            </a:r>
            <a:r>
              <a:rPr lang="en-US" kern="0" dirty="0"/>
              <a:t> </a:t>
            </a:r>
            <a:r>
              <a:rPr lang="en-US" kern="0" dirty="0" err="1">
                <a:hlinkClick r:id="rId4" tooltip="Bluetooth"/>
              </a:rPr>
              <a:t>bluetooth</a:t>
            </a:r>
            <a:r>
              <a:rPr lang="en-US" kern="0" dirty="0"/>
              <a:t>) </a:t>
            </a:r>
            <a:r>
              <a:rPr lang="en-US" kern="0" dirty="0" err="1"/>
              <a:t>maupun</a:t>
            </a:r>
            <a:r>
              <a:rPr lang="en-US" kern="0" dirty="0"/>
              <a:t> pada </a:t>
            </a:r>
            <a:r>
              <a:rPr lang="en-US" kern="0" dirty="0" err="1"/>
              <a:t>jarak</a:t>
            </a:r>
            <a:r>
              <a:rPr lang="en-US" kern="0" dirty="0"/>
              <a:t> </a:t>
            </a:r>
            <a:r>
              <a:rPr lang="en-US" kern="0" dirty="0" err="1"/>
              <a:t>jauh</a:t>
            </a:r>
            <a:r>
              <a:rPr lang="en-US" kern="0" dirty="0"/>
              <a:t> (</a:t>
            </a:r>
            <a:r>
              <a:rPr lang="en-US" kern="0" dirty="0" err="1"/>
              <a:t>lewat</a:t>
            </a:r>
            <a:r>
              <a:rPr lang="en-US" kern="0" dirty="0"/>
              <a:t> </a:t>
            </a:r>
            <a:r>
              <a:rPr lang="en-US" kern="0" dirty="0" err="1">
                <a:hlinkClick r:id="rId5" tooltip="Satelit"/>
              </a:rPr>
              <a:t>satelit</a:t>
            </a:r>
            <a:r>
              <a:rPr lang="en-US" kern="0" dirty="0"/>
              <a:t>). </a:t>
            </a:r>
            <a:r>
              <a:rPr lang="en-US" kern="0" dirty="0" err="1"/>
              <a:t>Bidang</a:t>
            </a:r>
            <a:r>
              <a:rPr lang="en-US" kern="0" dirty="0"/>
              <a:t>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erat</a:t>
            </a:r>
            <a:r>
              <a:rPr lang="en-US" kern="0" dirty="0"/>
              <a:t> </a:t>
            </a:r>
            <a:r>
              <a:rPr lang="en-US" kern="0" dirty="0" err="1"/>
              <a:t>hubungannya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bidang</a:t>
            </a:r>
            <a:r>
              <a:rPr lang="en-US" kern="0" dirty="0"/>
              <a:t> </a:t>
            </a:r>
            <a:r>
              <a:rPr lang="en-US" kern="0" dirty="0" err="1">
                <a:hlinkClick r:id="rId6" tooltip="Telekomunikasi"/>
              </a:rPr>
              <a:t>telekomunikasi</a:t>
            </a:r>
            <a:r>
              <a:rPr lang="en-US" kern="0" dirty="0"/>
              <a:t>, </a:t>
            </a:r>
            <a:r>
              <a:rPr lang="en-US" kern="0" dirty="0" err="1">
                <a:hlinkClick r:id="rId7" tooltip="Teknologi informasi"/>
              </a:rPr>
              <a:t>teknologi</a:t>
            </a:r>
            <a:r>
              <a:rPr lang="en-US" kern="0" dirty="0">
                <a:hlinkClick r:id="rId7" tooltip="Teknologi informasi"/>
              </a:rPr>
              <a:t> </a:t>
            </a:r>
            <a:r>
              <a:rPr lang="en-US" kern="0" dirty="0" err="1">
                <a:hlinkClick r:id="rId7" tooltip="Teknologi informasi"/>
              </a:rPr>
              <a:t>informasi</a:t>
            </a:r>
            <a:r>
              <a:rPr lang="en-US" kern="0" dirty="0"/>
              <a:t>, dan </a:t>
            </a:r>
            <a:r>
              <a:rPr lang="en-US" kern="0" dirty="0" err="1">
                <a:hlinkClick r:id="rId8" tooltip="Teknik komputer"/>
              </a:rPr>
              <a:t>teknik</a:t>
            </a:r>
            <a:r>
              <a:rPr lang="en-US" kern="0" dirty="0">
                <a:hlinkClick r:id="rId8" tooltip="Teknik komputer"/>
              </a:rPr>
              <a:t> </a:t>
            </a:r>
            <a:r>
              <a:rPr lang="en-US" kern="0" dirty="0" err="1">
                <a:hlinkClick r:id="rId8" tooltip="Teknik komputer"/>
              </a:rPr>
              <a:t>komputer</a:t>
            </a:r>
            <a:r>
              <a:rPr lang="en-US" kern="0" dirty="0"/>
              <a:t>. </a:t>
            </a:r>
            <a:r>
              <a:rPr lang="en-US" kern="0" dirty="0" err="1"/>
              <a:t>Jenis</a:t>
            </a:r>
            <a:r>
              <a:rPr lang="en-US" kern="0" dirty="0"/>
              <a:t> </a:t>
            </a:r>
            <a:r>
              <a:rPr lang="en-US" kern="0" dirty="0" err="1"/>
              <a:t>jaringan</a:t>
            </a:r>
            <a:r>
              <a:rPr lang="en-US" kern="0" dirty="0"/>
              <a:t> yang </a:t>
            </a:r>
            <a:r>
              <a:rPr lang="en-US" kern="0" dirty="0" err="1"/>
              <a:t>populer</a:t>
            </a:r>
            <a:r>
              <a:rPr lang="en-US" kern="0" dirty="0"/>
              <a:t> </a:t>
            </a:r>
            <a:r>
              <a:rPr lang="en-US" kern="0" dirty="0" err="1"/>
              <a:t>dalam</a:t>
            </a:r>
            <a:r>
              <a:rPr lang="en-US" kern="0" dirty="0"/>
              <a:t> </a:t>
            </a:r>
            <a:r>
              <a:rPr lang="en-US" kern="0" dirty="0" err="1"/>
              <a:t>kategori</a:t>
            </a:r>
            <a:r>
              <a:rPr lang="en-US" kern="0" dirty="0"/>
              <a:t> </a:t>
            </a: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ini</a:t>
            </a:r>
            <a:r>
              <a:rPr lang="en-US" kern="0" dirty="0"/>
              <a:t> </a:t>
            </a:r>
            <a:r>
              <a:rPr lang="en-US" kern="0" dirty="0" err="1"/>
              <a:t>meliputi</a:t>
            </a:r>
            <a:r>
              <a:rPr lang="en-US" kern="0" dirty="0"/>
              <a:t>: </a:t>
            </a:r>
            <a:r>
              <a:rPr lang="en-US" kern="0" dirty="0" err="1">
                <a:hlinkClick r:id="rId9" tooltip="Jaringan lokal nirkabel"/>
              </a:rPr>
              <a:t>Jaringan</a:t>
            </a:r>
            <a:r>
              <a:rPr lang="en-US" kern="0" dirty="0">
                <a:hlinkClick r:id="rId9" tooltip="Jaringan lokal nirkabel"/>
              </a:rPr>
              <a:t> </a:t>
            </a:r>
            <a:r>
              <a:rPr lang="en-US" kern="0" dirty="0" err="1">
                <a:hlinkClick r:id="rId9" tooltip="Jaringan lokal nirkabel"/>
              </a:rPr>
              <a:t>kawasan</a:t>
            </a:r>
            <a:r>
              <a:rPr lang="en-US" kern="0" dirty="0">
                <a:hlinkClick r:id="rId9" tooltip="Jaringan lokal nirkabel"/>
              </a:rPr>
              <a:t> </a:t>
            </a:r>
            <a:r>
              <a:rPr lang="en-US" kern="0" dirty="0" err="1">
                <a:hlinkClick r:id="rId9" tooltip="Jaringan lokal nirkabel"/>
              </a:rPr>
              <a:t>lokal</a:t>
            </a:r>
            <a:r>
              <a:rPr lang="en-US" kern="0" dirty="0">
                <a:hlinkClick r:id="rId9" tooltip="Jaringan lokal nirkabel"/>
              </a:rPr>
              <a:t> </a:t>
            </a:r>
            <a:r>
              <a:rPr lang="en-US" kern="0" dirty="0" err="1">
                <a:hlinkClick r:id="rId9" tooltip="Jaringan lokal nirkabel"/>
              </a:rPr>
              <a:t>nirkabel</a:t>
            </a:r>
            <a:r>
              <a:rPr lang="en-US" kern="0" dirty="0"/>
              <a:t> (</a:t>
            </a:r>
            <a:r>
              <a:rPr lang="en-US" i="1" kern="0" dirty="0"/>
              <a:t>wireless LAN/WLAN</a:t>
            </a:r>
            <a:r>
              <a:rPr lang="en-US" kern="0" dirty="0"/>
              <a:t>), dan </a:t>
            </a:r>
            <a:r>
              <a:rPr lang="en-US" kern="0" dirty="0">
                <a:hlinkClick r:id="rId10" tooltip="Wi-Fi"/>
              </a:rPr>
              <a:t>Wi-Fi</a:t>
            </a:r>
            <a:r>
              <a:rPr lang="en-US" kern="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 err="1"/>
              <a:t>Jaringan</a:t>
            </a:r>
            <a:r>
              <a:rPr lang="en-US" kern="0" dirty="0"/>
              <a:t> </a:t>
            </a:r>
            <a:r>
              <a:rPr lang="en-US" kern="0" dirty="0" err="1"/>
              <a:t>nirkabel</a:t>
            </a:r>
            <a:r>
              <a:rPr lang="en-US" kern="0" dirty="0"/>
              <a:t> </a:t>
            </a:r>
            <a:r>
              <a:rPr lang="en-US" kern="0" dirty="0" err="1"/>
              <a:t>biasanya</a:t>
            </a:r>
            <a:r>
              <a:rPr lang="en-US" kern="0" dirty="0"/>
              <a:t> </a:t>
            </a:r>
            <a:r>
              <a:rPr lang="en-US" kern="0" dirty="0" err="1"/>
              <a:t>menghubungkan</a:t>
            </a:r>
            <a:r>
              <a:rPr lang="en-US" kern="0" dirty="0"/>
              <a:t> </a:t>
            </a:r>
            <a:r>
              <a:rPr lang="en-US" kern="0" dirty="0" err="1"/>
              <a:t>satu</a:t>
            </a:r>
            <a:r>
              <a:rPr lang="en-US" kern="0" dirty="0"/>
              <a:t> </a:t>
            </a:r>
            <a:r>
              <a:rPr lang="en-US" kern="0" dirty="0" err="1"/>
              <a:t>sistem</a:t>
            </a:r>
            <a:r>
              <a:rPr lang="en-US" kern="0" dirty="0"/>
              <a:t> </a:t>
            </a:r>
            <a:r>
              <a:rPr lang="en-US" kern="0" dirty="0" err="1"/>
              <a:t>komputer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sistem</a:t>
            </a:r>
            <a:r>
              <a:rPr lang="en-US" kern="0" dirty="0"/>
              <a:t> yang lain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beberapa</a:t>
            </a:r>
            <a:r>
              <a:rPr lang="en-US" kern="0" dirty="0"/>
              <a:t> </a:t>
            </a:r>
            <a:r>
              <a:rPr lang="en-US" kern="0" dirty="0" err="1"/>
              <a:t>macam</a:t>
            </a:r>
            <a:r>
              <a:rPr lang="en-US" kern="0" dirty="0"/>
              <a:t> media </a:t>
            </a:r>
            <a:r>
              <a:rPr lang="en-US" kern="0" dirty="0" err="1"/>
              <a:t>transmisi</a:t>
            </a:r>
            <a:r>
              <a:rPr lang="en-US" kern="0" dirty="0"/>
              <a:t> </a:t>
            </a:r>
            <a:r>
              <a:rPr lang="en-US" kern="0" dirty="0" err="1"/>
              <a:t>tanpa</a:t>
            </a:r>
            <a:r>
              <a:rPr lang="en-US" kern="0" dirty="0"/>
              <a:t> </a:t>
            </a:r>
            <a:r>
              <a:rPr lang="en-US" kern="0" dirty="0" err="1"/>
              <a:t>kabel</a:t>
            </a:r>
            <a:r>
              <a:rPr lang="en-US" kern="0" dirty="0"/>
              <a:t>, </a:t>
            </a:r>
            <a:r>
              <a:rPr lang="en-US" kern="0" dirty="0" err="1"/>
              <a:t>seperti</a:t>
            </a:r>
            <a:r>
              <a:rPr lang="en-US" kern="0" dirty="0"/>
              <a:t>: </a:t>
            </a:r>
            <a:r>
              <a:rPr lang="en-US" kern="0" dirty="0" err="1">
                <a:hlinkClick r:id="rId11" tooltip="Gelombang radio"/>
              </a:rPr>
              <a:t>gelombang</a:t>
            </a:r>
            <a:r>
              <a:rPr lang="en-US" kern="0" dirty="0">
                <a:hlinkClick r:id="rId11" tooltip="Gelombang radio"/>
              </a:rPr>
              <a:t> radio</a:t>
            </a:r>
            <a:r>
              <a:rPr lang="en-US" kern="0" dirty="0"/>
              <a:t>, </a:t>
            </a:r>
            <a:r>
              <a:rPr lang="en-US" kern="0" dirty="0" err="1">
                <a:hlinkClick r:id="rId12" tooltip="Gelombang mikro"/>
              </a:rPr>
              <a:t>gelombang</a:t>
            </a:r>
            <a:r>
              <a:rPr lang="en-US" kern="0" dirty="0">
                <a:hlinkClick r:id="rId12" tooltip="Gelombang mikro"/>
              </a:rPr>
              <a:t> </a:t>
            </a:r>
            <a:r>
              <a:rPr lang="en-US" kern="0" dirty="0" err="1">
                <a:hlinkClick r:id="rId12" tooltip="Gelombang mikro"/>
              </a:rPr>
              <a:t>mikro</a:t>
            </a:r>
            <a:r>
              <a:rPr lang="en-US" kern="0" dirty="0"/>
              <a:t>, </a:t>
            </a:r>
            <a:r>
              <a:rPr lang="en-US" kern="0" dirty="0" err="1"/>
              <a:t>maupun</a:t>
            </a:r>
            <a:r>
              <a:rPr lang="en-US" kern="0" dirty="0"/>
              <a:t> </a:t>
            </a:r>
            <a:r>
              <a:rPr lang="en-US" kern="0" dirty="0" err="1"/>
              <a:t>cahaya</a:t>
            </a:r>
            <a:r>
              <a:rPr lang="en-US" kern="0" dirty="0"/>
              <a:t> </a:t>
            </a:r>
            <a:r>
              <a:rPr lang="en-US" kern="0" dirty="0">
                <a:hlinkClick r:id="rId13" tooltip="Infra merah"/>
              </a:rPr>
              <a:t>infra </a:t>
            </a:r>
            <a:r>
              <a:rPr lang="en-US" kern="0" dirty="0" err="1">
                <a:hlinkClick r:id="rId13" tooltip="Infra merah"/>
              </a:rPr>
              <a:t>merah</a:t>
            </a:r>
            <a:r>
              <a:rPr lang="en-US" kern="0" dirty="0"/>
              <a:t>.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541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Standar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dan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Spesifikasi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         </a:t>
            </a: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0D2736-AED6-484E-9D56-682BDA31788A}"/>
              </a:ext>
            </a:extLst>
          </p:cNvPr>
          <p:cNvSpPr txBox="1">
            <a:spLocks/>
          </p:cNvSpPr>
          <p:nvPr/>
        </p:nvSpPr>
        <p:spPr bwMode="auto">
          <a:xfrm>
            <a:off x="916150" y="1844824"/>
            <a:ext cx="105156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kern="0" dirty="0"/>
              <a:t>Wi-Fi memiliki standar dan spesifikasi IEEE 802.11 dan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2,4GHz dan 5GHz</a:t>
            </a:r>
          </a:p>
          <a:p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Standar</a:t>
            </a:r>
            <a:r>
              <a:rPr lang="en-US" kern="0" dirty="0"/>
              <a:t> IEEE 802.11a/b/g/n</a:t>
            </a:r>
          </a:p>
          <a:p>
            <a:pPr lvl="1"/>
            <a:r>
              <a:rPr lang="en-US" kern="0" dirty="0"/>
              <a:t>802.11a – </a:t>
            </a:r>
            <a:r>
              <a:rPr lang="en-US" kern="0" dirty="0" err="1"/>
              <a:t>frekuensi</a:t>
            </a:r>
            <a:r>
              <a:rPr lang="en-US" kern="0" dirty="0"/>
              <a:t> 5GHz</a:t>
            </a:r>
          </a:p>
          <a:p>
            <a:pPr lvl="1"/>
            <a:r>
              <a:rPr lang="en-US" kern="0" dirty="0"/>
              <a:t>802.11b – </a:t>
            </a:r>
            <a:r>
              <a:rPr lang="en-US" kern="0" dirty="0" err="1"/>
              <a:t>frekuensi</a:t>
            </a:r>
            <a:r>
              <a:rPr lang="en-US" kern="0" dirty="0"/>
              <a:t> 2,4GHz</a:t>
            </a:r>
          </a:p>
          <a:p>
            <a:pPr lvl="1"/>
            <a:r>
              <a:rPr lang="en-US" kern="0" dirty="0"/>
              <a:t>802.11g – </a:t>
            </a:r>
            <a:r>
              <a:rPr lang="en-US" kern="0" dirty="0" err="1"/>
              <a:t>frekuensi</a:t>
            </a:r>
            <a:r>
              <a:rPr lang="en-US" kern="0" dirty="0"/>
              <a:t> 2,4GHz</a:t>
            </a:r>
          </a:p>
          <a:p>
            <a:pPr lvl="1"/>
            <a:r>
              <a:rPr lang="en-US" kern="0" dirty="0"/>
              <a:t>802.11n – </a:t>
            </a:r>
            <a:r>
              <a:rPr lang="en-US" kern="0" dirty="0" err="1"/>
              <a:t>frekuensi</a:t>
            </a:r>
            <a:r>
              <a:rPr lang="en-US" kern="0" dirty="0"/>
              <a:t> 2,4GHz </a:t>
            </a:r>
            <a:r>
              <a:rPr lang="en-US" kern="0" dirty="0" err="1"/>
              <a:t>atau</a:t>
            </a:r>
            <a:r>
              <a:rPr lang="en-US" kern="0" dirty="0"/>
              <a:t> 5GHz</a:t>
            </a:r>
          </a:p>
        </p:txBody>
      </p:sp>
    </p:spTree>
    <p:extLst>
      <p:ext uri="{BB962C8B-B14F-4D97-AF65-F5344CB8AC3E}">
        <p14:creationId xmlns:p14="http://schemas.microsoft.com/office/powerpoint/2010/main" val="31693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Wireless Band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1/2                  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00BD2-B622-4A4F-B2C8-BC65D2DE2F24}"/>
              </a:ext>
            </a:extLst>
          </p:cNvPr>
          <p:cNvSpPr txBox="1">
            <a:spLocks/>
          </p:cNvSpPr>
          <p:nvPr/>
        </p:nvSpPr>
        <p:spPr bwMode="auto">
          <a:xfrm>
            <a:off x="838200" y="1700808"/>
            <a:ext cx="10515600" cy="37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2Ghz-b,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2,4Ghz.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802.11b </a:t>
            </a:r>
            <a:r>
              <a:rPr lang="en-US" kern="0" dirty="0" err="1"/>
              <a:t>dengan</a:t>
            </a:r>
            <a:r>
              <a:rPr lang="en-US" kern="0" dirty="0"/>
              <a:t> data rate </a:t>
            </a:r>
            <a:r>
              <a:rPr lang="en-US" kern="0" dirty="0" err="1"/>
              <a:t>maksimum</a:t>
            </a:r>
            <a:r>
              <a:rPr lang="en-US" kern="0" dirty="0"/>
              <a:t> 11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2Ghz-b/g, juga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2,4Ghz.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802.11b dan 802.11g. </a:t>
            </a:r>
            <a:r>
              <a:rPr lang="en-US" kern="0" dirty="0" err="1"/>
              <a:t>protokol</a:t>
            </a:r>
            <a:r>
              <a:rPr lang="en-US" kern="0" dirty="0"/>
              <a:t> 802.11g  data rate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mencapai</a:t>
            </a:r>
            <a:r>
              <a:rPr lang="en-US" kern="0" dirty="0"/>
              <a:t> 54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2Ghz-b/g/n,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2,4Ghz.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802.11b, 802.11g dan 802.11n. </a:t>
            </a:r>
            <a:r>
              <a:rPr lang="en-US" kern="0" dirty="0" err="1"/>
              <a:t>Secara</a:t>
            </a:r>
            <a:r>
              <a:rPr lang="en-US" kern="0" dirty="0"/>
              <a:t> </a:t>
            </a:r>
            <a:r>
              <a:rPr lang="en-US" kern="0" dirty="0" err="1"/>
              <a:t>teori</a:t>
            </a:r>
            <a:r>
              <a:rPr lang="en-US" kern="0" dirty="0"/>
              <a:t> </a:t>
            </a:r>
            <a:r>
              <a:rPr lang="en-US" kern="0" dirty="0" err="1"/>
              <a:t>maksimal</a:t>
            </a:r>
            <a:r>
              <a:rPr lang="en-US" kern="0" dirty="0"/>
              <a:t> data rate yang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dicapai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300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2Ghz-only G,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2,4Ghz,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 802.11g.</a:t>
            </a:r>
          </a:p>
        </p:txBody>
      </p:sp>
    </p:spTree>
    <p:extLst>
      <p:ext uri="{BB962C8B-B14F-4D97-AF65-F5344CB8AC3E}">
        <p14:creationId xmlns:p14="http://schemas.microsoft.com/office/powerpoint/2010/main" val="31693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63C7-1A9D-4A78-BABD-EC15AD33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16" y="764705"/>
            <a:ext cx="10945216" cy="4320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Band 2/2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9AE29-339E-44FE-83A3-5971E533E28A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68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2Ghz-only 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2,4Ghz,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 802.11n.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5Ghz-a,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5 </a:t>
            </a:r>
            <a:r>
              <a:rPr lang="en-US" kern="0" dirty="0" err="1"/>
              <a:t>Ghz.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802.11a, maximum data rate yang </a:t>
            </a:r>
            <a:r>
              <a:rPr lang="en-US" kern="0" dirty="0" err="1"/>
              <a:t>bisa</a:t>
            </a:r>
            <a:r>
              <a:rPr lang="en-US" kern="0" dirty="0"/>
              <a:t> </a:t>
            </a:r>
            <a:r>
              <a:rPr lang="en-US" kern="0" dirty="0" err="1"/>
              <a:t>dicapai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54 Mbit/s.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5Ghz-a/n,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5 </a:t>
            </a:r>
            <a:r>
              <a:rPr lang="en-US" kern="0" dirty="0" err="1"/>
              <a:t>Ghz.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802.11a dan 802.11n.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/>
              <a:t>5Ghz-only N, </a:t>
            </a:r>
            <a:r>
              <a:rPr lang="en-US" kern="0" dirty="0" err="1"/>
              <a:t>bekerja</a:t>
            </a:r>
            <a:r>
              <a:rPr lang="en-US" kern="0" dirty="0"/>
              <a:t> di </a:t>
            </a:r>
            <a:r>
              <a:rPr lang="en-US" kern="0" dirty="0" err="1"/>
              <a:t>frekuensi</a:t>
            </a:r>
            <a:r>
              <a:rPr lang="en-US" kern="0" dirty="0"/>
              <a:t> 5 </a:t>
            </a:r>
            <a:r>
              <a:rPr lang="en-US" kern="0" dirty="0" err="1"/>
              <a:t>Ghz</a:t>
            </a:r>
            <a:r>
              <a:rPr lang="en-US" kern="0" dirty="0"/>
              <a:t> dan </a:t>
            </a:r>
            <a:r>
              <a:rPr lang="en-US" kern="0" dirty="0" err="1"/>
              <a:t>hanya</a:t>
            </a:r>
            <a:r>
              <a:rPr lang="en-US" kern="0" dirty="0"/>
              <a:t> </a:t>
            </a:r>
            <a:r>
              <a:rPr lang="en-US" kern="0" dirty="0" err="1"/>
              <a:t>menggunakan</a:t>
            </a:r>
            <a:r>
              <a:rPr lang="en-US" kern="0" dirty="0"/>
              <a:t> </a:t>
            </a:r>
            <a:r>
              <a:rPr lang="en-US" kern="0" dirty="0" err="1"/>
              <a:t>protokol</a:t>
            </a:r>
            <a:r>
              <a:rPr lang="en-US" kern="0" dirty="0"/>
              <a:t>  802.11n. </a:t>
            </a:r>
          </a:p>
        </p:txBody>
      </p:sp>
    </p:spTree>
    <p:extLst>
      <p:ext uri="{BB962C8B-B14F-4D97-AF65-F5344CB8AC3E}">
        <p14:creationId xmlns:p14="http://schemas.microsoft.com/office/powerpoint/2010/main" val="21925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8E9-A18A-4371-8FD0-26FAFF10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424" y="764704"/>
            <a:ext cx="10873208" cy="4502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2.4 GHz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5 GHz ?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8D8D6A-C860-4F7A-B1B1-1C727AC7F7F9}"/>
              </a:ext>
            </a:extLst>
          </p:cNvPr>
          <p:cNvSpPr txBox="1">
            <a:spLocks/>
          </p:cNvSpPr>
          <p:nvPr/>
        </p:nvSpPr>
        <p:spPr bwMode="auto">
          <a:xfrm>
            <a:off x="693482" y="1844824"/>
            <a:ext cx="10515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Bila</a:t>
            </a:r>
            <a:r>
              <a:rPr lang="en-US" kern="0" dirty="0"/>
              <a:t> </a:t>
            </a:r>
            <a:r>
              <a:rPr lang="en-US" kern="0" dirty="0" err="1"/>
              <a:t>luas</a:t>
            </a:r>
            <a:r>
              <a:rPr lang="en-US" kern="0" dirty="0"/>
              <a:t> </a:t>
            </a:r>
            <a:r>
              <a:rPr lang="en-US" kern="0" dirty="0" err="1"/>
              <a:t>jangkauan</a:t>
            </a:r>
            <a:r>
              <a:rPr lang="en-US" kern="0" dirty="0"/>
              <a:t> yang </a:t>
            </a:r>
            <a:r>
              <a:rPr lang="en-US" kern="0" dirty="0" err="1"/>
              <a:t>disasar</a:t>
            </a:r>
            <a:r>
              <a:rPr lang="en-US" kern="0" dirty="0"/>
              <a:t>, </a:t>
            </a:r>
            <a:r>
              <a:rPr lang="en-US" kern="0" dirty="0" err="1"/>
              <a:t>gunakan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err="1"/>
              <a:t>Poin</a:t>
            </a:r>
            <a:r>
              <a:rPr lang="en-US" kern="0" dirty="0"/>
              <a:t> 2.4 GHz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Bila</a:t>
            </a:r>
            <a:r>
              <a:rPr lang="en-US" kern="0" dirty="0"/>
              <a:t> </a:t>
            </a:r>
            <a:r>
              <a:rPr lang="en-US" kern="0" dirty="0" err="1"/>
              <a:t>kecepatan</a:t>
            </a:r>
            <a:r>
              <a:rPr lang="en-US" kern="0" dirty="0"/>
              <a:t> </a:t>
            </a:r>
            <a:r>
              <a:rPr lang="en-US" kern="0" dirty="0" err="1"/>
              <a:t>tranfer</a:t>
            </a:r>
            <a:r>
              <a:rPr lang="en-US" kern="0" dirty="0"/>
              <a:t> data, </a:t>
            </a:r>
            <a:r>
              <a:rPr lang="en-US" kern="0" dirty="0" err="1"/>
              <a:t>gunakan</a:t>
            </a:r>
            <a:r>
              <a:rPr lang="en-US" kern="0" dirty="0"/>
              <a:t> </a:t>
            </a:r>
            <a:r>
              <a:rPr lang="en-US" kern="0" dirty="0" err="1"/>
              <a:t>Akses</a:t>
            </a:r>
            <a:r>
              <a:rPr lang="en-US" kern="0" dirty="0"/>
              <a:t> </a:t>
            </a:r>
            <a:r>
              <a:rPr lang="en-US" kern="0" dirty="0" err="1"/>
              <a:t>Poin</a:t>
            </a:r>
            <a:r>
              <a:rPr lang="en-US" kern="0" dirty="0"/>
              <a:t> 5 GHz </a:t>
            </a:r>
          </a:p>
        </p:txBody>
      </p:sp>
    </p:spTree>
    <p:extLst>
      <p:ext uri="{BB962C8B-B14F-4D97-AF65-F5344CB8AC3E}">
        <p14:creationId xmlns:p14="http://schemas.microsoft.com/office/powerpoint/2010/main" val="22558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AF3F-9A23-446E-AE65-953F8465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764705"/>
            <a:ext cx="10870232" cy="4320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Wireless - </a:t>
            </a:r>
            <a:r>
              <a:rPr lang="en-US" dirty="0" err="1">
                <a:solidFill>
                  <a:schemeClr val="bg1"/>
                </a:solidFill>
              </a:rPr>
              <a:t>Lebar</a:t>
            </a:r>
            <a:r>
              <a:rPr lang="en-US" dirty="0">
                <a:solidFill>
                  <a:schemeClr val="bg1"/>
                </a:solidFill>
              </a:rPr>
              <a:t> Channel	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 						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0C0AF-C6E1-4C6A-BA02-5E20DFA1EAD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26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Arial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Lebar</a:t>
            </a:r>
            <a:r>
              <a:rPr lang="en-US" kern="0" dirty="0"/>
              <a:t> channel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rentang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 </a:t>
            </a:r>
            <a:r>
              <a:rPr lang="en-US" kern="0" dirty="0" err="1"/>
              <a:t>batas</a:t>
            </a:r>
            <a:r>
              <a:rPr lang="en-US" kern="0" dirty="0"/>
              <a:t> </a:t>
            </a:r>
            <a:r>
              <a:rPr lang="en-US" kern="0" dirty="0" err="1"/>
              <a:t>bawah</a:t>
            </a:r>
            <a:r>
              <a:rPr lang="en-US" kern="0" dirty="0"/>
              <a:t> dan </a:t>
            </a:r>
            <a:r>
              <a:rPr lang="en-US" kern="0" dirty="0" err="1"/>
              <a:t>batas</a:t>
            </a:r>
            <a:r>
              <a:rPr lang="en-US" kern="0" dirty="0"/>
              <a:t> </a:t>
            </a:r>
            <a:r>
              <a:rPr lang="en-US" kern="0" dirty="0" err="1"/>
              <a:t>atas</a:t>
            </a:r>
            <a:r>
              <a:rPr lang="en-US" kern="0" dirty="0"/>
              <a:t> </a:t>
            </a:r>
            <a:r>
              <a:rPr lang="en-US" kern="0" dirty="0" err="1"/>
              <a:t>dalam</a:t>
            </a:r>
            <a:r>
              <a:rPr lang="en-US" kern="0" dirty="0"/>
              <a:t> 1 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Default </a:t>
            </a:r>
            <a:r>
              <a:rPr lang="en-US" kern="0" dirty="0" err="1"/>
              <a:t>lebar</a:t>
            </a:r>
            <a:r>
              <a:rPr lang="en-US" kern="0" dirty="0"/>
              <a:t> channel yang </a:t>
            </a:r>
            <a:r>
              <a:rPr lang="en-US" kern="0" dirty="0" err="1"/>
              <a:t>digunakan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22Mhz (</a:t>
            </a:r>
            <a:r>
              <a:rPr lang="en-US" kern="0" dirty="0" err="1"/>
              <a:t>ditulis</a:t>
            </a:r>
            <a:r>
              <a:rPr lang="en-US" kern="0" dirty="0"/>
              <a:t> 20MHz).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Lebar</a:t>
            </a:r>
            <a:r>
              <a:rPr lang="en-US" kern="0" dirty="0"/>
              <a:t> channel </a:t>
            </a:r>
            <a:r>
              <a:rPr lang="en-US" kern="0" dirty="0" err="1"/>
              <a:t>dapat</a:t>
            </a:r>
            <a:r>
              <a:rPr lang="en-US" kern="0" dirty="0"/>
              <a:t> </a:t>
            </a:r>
            <a:r>
              <a:rPr lang="en-US" kern="0" dirty="0" err="1"/>
              <a:t>dikecilkan</a:t>
            </a:r>
            <a:r>
              <a:rPr lang="en-US" kern="0" dirty="0"/>
              <a:t> (5MHz)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meminimasil</a:t>
            </a:r>
            <a:r>
              <a:rPr lang="en-US" kern="0" dirty="0"/>
              <a:t> </a:t>
            </a:r>
            <a:r>
              <a:rPr lang="en-US" kern="0" dirty="0" err="1"/>
              <a:t>frekuensi</a:t>
            </a:r>
            <a:r>
              <a:rPr lang="en-US" kern="0" dirty="0"/>
              <a:t>, </a:t>
            </a:r>
            <a:r>
              <a:rPr lang="en-US" kern="0" dirty="0" err="1"/>
              <a:t>atau</a:t>
            </a:r>
            <a:r>
              <a:rPr lang="en-US" kern="0" dirty="0"/>
              <a:t> </a:t>
            </a:r>
            <a:r>
              <a:rPr lang="en-US" kern="0" dirty="0" err="1"/>
              <a:t>dibesarkan</a:t>
            </a:r>
            <a:r>
              <a:rPr lang="en-US" kern="0" dirty="0"/>
              <a:t> (40MHz)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/>
              <a:t>mendapatkan</a:t>
            </a:r>
            <a:r>
              <a:rPr lang="en-US" kern="0" dirty="0"/>
              <a:t> </a:t>
            </a:r>
            <a:r>
              <a:rPr lang="en-US" kern="0" dirty="0" err="1"/>
              <a:t>troughtput</a:t>
            </a:r>
            <a:r>
              <a:rPr lang="en-US" kern="0" dirty="0"/>
              <a:t> yang </a:t>
            </a:r>
            <a:r>
              <a:rPr lang="en-US" kern="0" dirty="0" err="1"/>
              <a:t>lebih</a:t>
            </a:r>
            <a:r>
              <a:rPr lang="en-US" kern="0" dirty="0"/>
              <a:t> </a:t>
            </a:r>
            <a:r>
              <a:rPr lang="en-US" kern="0" dirty="0" err="1"/>
              <a:t>besar</a:t>
            </a:r>
            <a:r>
              <a:rPr lang="en-US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32360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20179268</TotalTime>
  <Words>1280</Words>
  <Application>Microsoft Office PowerPoint</Application>
  <PresentationFormat>Widescreen</PresentationFormat>
  <Paragraphs>126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Lato</vt:lpstr>
      <vt:lpstr>Nunito Sans</vt:lpstr>
      <vt:lpstr>Verdana</vt:lpstr>
      <vt:lpstr>Wingdings</vt:lpstr>
      <vt:lpstr>powerpoint-template-apr7</vt:lpstr>
      <vt:lpstr>3_Custom Design</vt:lpstr>
      <vt:lpstr>Ulysses template</vt:lpstr>
      <vt:lpstr>PowerPoint Presentation</vt:lpstr>
      <vt:lpstr>Andre Dwi Herdhiyanto, S.T.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Andre Dwi Herdhiyanto</cp:lastModifiedBy>
  <cp:revision>553</cp:revision>
  <dcterms:created xsi:type="dcterms:W3CDTF">2011-05-21T14:11:58Z</dcterms:created>
  <dcterms:modified xsi:type="dcterms:W3CDTF">2020-08-30T15:33:09Z</dcterms:modified>
</cp:coreProperties>
</file>