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 id="2147483727" r:id="rId2"/>
    <p:sldMasterId id="2147483753" r:id="rId3"/>
  </p:sldMasterIdLst>
  <p:notesMasterIdLst>
    <p:notesMasterId r:id="rId34"/>
  </p:notesMasterIdLst>
  <p:handoutMasterIdLst>
    <p:handoutMasterId r:id="rId35"/>
  </p:handoutMasterIdLst>
  <p:sldIdLst>
    <p:sldId id="324" r:id="rId4"/>
    <p:sldId id="286" r:id="rId5"/>
    <p:sldId id="410" r:id="rId6"/>
    <p:sldId id="419" r:id="rId7"/>
    <p:sldId id="426" r:id="rId8"/>
    <p:sldId id="415" r:id="rId9"/>
    <p:sldId id="422" r:id="rId10"/>
    <p:sldId id="421" r:id="rId11"/>
    <p:sldId id="420" r:id="rId12"/>
    <p:sldId id="423" r:id="rId13"/>
    <p:sldId id="424" r:id="rId14"/>
    <p:sldId id="425" r:id="rId15"/>
    <p:sldId id="427" r:id="rId16"/>
    <p:sldId id="429" r:id="rId17"/>
    <p:sldId id="428" r:id="rId18"/>
    <p:sldId id="432" r:id="rId19"/>
    <p:sldId id="433" r:id="rId20"/>
    <p:sldId id="430" r:id="rId21"/>
    <p:sldId id="431" r:id="rId22"/>
    <p:sldId id="434" r:id="rId23"/>
    <p:sldId id="435" r:id="rId24"/>
    <p:sldId id="436" r:id="rId25"/>
    <p:sldId id="437" r:id="rId26"/>
    <p:sldId id="438" r:id="rId27"/>
    <p:sldId id="439" r:id="rId28"/>
    <p:sldId id="441" r:id="rId29"/>
    <p:sldId id="442" r:id="rId30"/>
    <p:sldId id="412" r:id="rId31"/>
    <p:sldId id="414" r:id="rId32"/>
    <p:sldId id="413" r:id="rId33"/>
  </p:sldIdLst>
  <p:sldSz cx="12192000" cy="6858000"/>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3E7420"/>
    <a:srgbClr val="692A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9" autoAdjust="0"/>
    <p:restoredTop sz="94660"/>
  </p:normalViewPr>
  <p:slideViewPr>
    <p:cSldViewPr>
      <p:cViewPr varScale="1">
        <p:scale>
          <a:sx n="54" d="100"/>
          <a:sy n="54" d="100"/>
        </p:scale>
        <p:origin x="976" y="72"/>
      </p:cViewPr>
      <p:guideLst>
        <p:guide orient="horz" pos="2160"/>
        <p:guide pos="3840"/>
      </p:guideLst>
    </p:cSldViewPr>
  </p:slideViewPr>
  <p:notesTextViewPr>
    <p:cViewPr>
      <p:scale>
        <a:sx n="100" d="100"/>
        <a:sy n="100" d="100"/>
      </p:scale>
      <p:origin x="0" y="0"/>
    </p:cViewPr>
  </p:notesTextViewPr>
  <p:notesViewPr>
    <p:cSldViewPr>
      <p:cViewPr varScale="1">
        <p:scale>
          <a:sx n="54" d="100"/>
          <a:sy n="54" d="100"/>
        </p:scale>
        <p:origin x="2796"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E25A1F-1CDC-4074-893A-5899111F5ABD}" type="datetimeFigureOut">
              <a:rPr lang="id-ID" smtClean="0"/>
              <a:pPr/>
              <a:t>30/08/2020</a:t>
            </a:fld>
            <a:endParaRPr lang="id-ID"/>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E874E-D680-4190-B4F6-A9A7BE5D0CAF}" type="slidenum">
              <a:rPr lang="id-ID" smtClean="0"/>
              <a:pPr/>
              <a:t>‹#›</a:t>
            </a:fld>
            <a:endParaRPr lang="id-ID"/>
          </a:p>
        </p:txBody>
      </p:sp>
    </p:spTree>
    <p:extLst>
      <p:ext uri="{BB962C8B-B14F-4D97-AF65-F5344CB8AC3E}">
        <p14:creationId xmlns:p14="http://schemas.microsoft.com/office/powerpoint/2010/main" val="716150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9DCB56-DE58-4F64-B9CF-BA8F1134BDC6}" type="datetimeFigureOut">
              <a:rPr lang="id-ID" smtClean="0"/>
              <a:pPr/>
              <a:t>30/08/2020</a:t>
            </a:fld>
            <a:endParaRPr lang="id-ID"/>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1351D7-7B69-40B9-8EEA-B4FEF26EED31}" type="slidenum">
              <a:rPr lang="id-ID" smtClean="0"/>
              <a:pPr/>
              <a:t>‹#›</a:t>
            </a:fld>
            <a:endParaRPr lang="id-ID"/>
          </a:p>
        </p:txBody>
      </p:sp>
    </p:spTree>
    <p:extLst>
      <p:ext uri="{BB962C8B-B14F-4D97-AF65-F5344CB8AC3E}">
        <p14:creationId xmlns:p14="http://schemas.microsoft.com/office/powerpoint/2010/main" val="3954264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24870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Sistem</a:t>
            </a:r>
            <a:r>
              <a:rPr lang="en-US" baseline="0" dirty="0"/>
              <a:t> </a:t>
            </a:r>
            <a:r>
              <a:rPr lang="en-US" baseline="0" dirty="0" err="1"/>
              <a:t>Operasi</a:t>
            </a:r>
            <a:r>
              <a:rPr lang="en-US" baseline="0" dirty="0"/>
              <a:t> </a:t>
            </a:r>
            <a:r>
              <a:rPr lang="en-US" dirty="0"/>
              <a:t>Router Cisco </a:t>
            </a:r>
            <a:r>
              <a:rPr lang="en-US" dirty="0" err="1"/>
              <a:t>dan</a:t>
            </a:r>
            <a:r>
              <a:rPr lang="en-US" dirty="0"/>
              <a:t> Router </a:t>
            </a:r>
            <a:r>
              <a:rPr lang="en-US" dirty="0" err="1"/>
              <a:t>Mikrotik</a:t>
            </a:r>
            <a:endParaRPr lang="en-US" dirty="0"/>
          </a:p>
        </p:txBody>
      </p:sp>
      <p:sp>
        <p:nvSpPr>
          <p:cNvPr id="4" name="Slide Number Placeholder 3"/>
          <p:cNvSpPr>
            <a:spLocks noGrp="1"/>
          </p:cNvSpPr>
          <p:nvPr>
            <p:ph type="sldNum" sz="quarter" idx="10"/>
          </p:nvPr>
        </p:nvSpPr>
        <p:spPr/>
        <p:txBody>
          <a:bodyPr/>
          <a:lstStyle/>
          <a:p>
            <a:fld id="{D11351D7-7B69-40B9-8EEA-B4FEF26EED31}" type="slidenum">
              <a:rPr lang="id-ID" smtClean="0"/>
              <a:pPr/>
              <a:t>15</a:t>
            </a:fld>
            <a:endParaRPr lang="id-ID"/>
          </a:p>
        </p:txBody>
      </p:sp>
    </p:spTree>
    <p:extLst>
      <p:ext uri="{BB962C8B-B14F-4D97-AF65-F5344CB8AC3E}">
        <p14:creationId xmlns:p14="http://schemas.microsoft.com/office/powerpoint/2010/main" val="4111843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Dua</a:t>
            </a:r>
            <a:r>
              <a:rPr lang="en-US" dirty="0"/>
              <a:t> level </a:t>
            </a:r>
            <a:r>
              <a:rPr lang="en-US" dirty="0" err="1"/>
              <a:t>akses</a:t>
            </a:r>
            <a:r>
              <a:rPr lang="en-US" dirty="0"/>
              <a:t> Cisco IOS</a:t>
            </a:r>
          </a:p>
        </p:txBody>
      </p:sp>
      <p:sp>
        <p:nvSpPr>
          <p:cNvPr id="4" name="Slide Number Placeholder 3"/>
          <p:cNvSpPr>
            <a:spLocks noGrp="1"/>
          </p:cNvSpPr>
          <p:nvPr>
            <p:ph type="sldNum" sz="quarter" idx="10"/>
          </p:nvPr>
        </p:nvSpPr>
        <p:spPr/>
        <p:txBody>
          <a:bodyPr/>
          <a:lstStyle/>
          <a:p>
            <a:fld id="{D11351D7-7B69-40B9-8EEA-B4FEF26EED31}" type="slidenum">
              <a:rPr lang="id-ID" smtClean="0"/>
              <a:pPr/>
              <a:t>16</a:t>
            </a:fld>
            <a:endParaRPr lang="id-ID"/>
          </a:p>
        </p:txBody>
      </p:sp>
    </p:spTree>
    <p:extLst>
      <p:ext uri="{BB962C8B-B14F-4D97-AF65-F5344CB8AC3E}">
        <p14:creationId xmlns:p14="http://schemas.microsoft.com/office/powerpoint/2010/main" val="2631779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17347D"/>
                </a:solidFill>
              </a:rPr>
              <a:t>Privileged EXEC mode </a:t>
            </a:r>
            <a:endParaRPr lang="en-US" dirty="0"/>
          </a:p>
        </p:txBody>
      </p:sp>
      <p:sp>
        <p:nvSpPr>
          <p:cNvPr id="4" name="Slide Number Placeholder 3"/>
          <p:cNvSpPr>
            <a:spLocks noGrp="1"/>
          </p:cNvSpPr>
          <p:nvPr>
            <p:ph type="sldNum" sz="quarter" idx="10"/>
          </p:nvPr>
        </p:nvSpPr>
        <p:spPr/>
        <p:txBody>
          <a:bodyPr/>
          <a:lstStyle/>
          <a:p>
            <a:fld id="{D11351D7-7B69-40B9-8EEA-B4FEF26EED31}" type="slidenum">
              <a:rPr lang="id-ID" smtClean="0"/>
              <a:pPr/>
              <a:t>17</a:t>
            </a:fld>
            <a:endParaRPr lang="id-ID"/>
          </a:p>
        </p:txBody>
      </p:sp>
    </p:spTree>
    <p:extLst>
      <p:ext uri="{BB962C8B-B14F-4D97-AF65-F5344CB8AC3E}">
        <p14:creationId xmlns:p14="http://schemas.microsoft.com/office/powerpoint/2010/main" val="1414408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Dengan</a:t>
            </a:r>
            <a:r>
              <a:rPr lang="en-US" baseline="0" dirty="0"/>
              <a:t> </a:t>
            </a:r>
            <a:r>
              <a:rPr lang="en-US" baseline="0" dirty="0" err="1"/>
              <a:t>konfigurasi</a:t>
            </a:r>
            <a:r>
              <a:rPr lang="en-US" baseline="0" dirty="0"/>
              <a:t> 3 router</a:t>
            </a:r>
            <a:endParaRPr lang="en-US" dirty="0"/>
          </a:p>
        </p:txBody>
      </p:sp>
      <p:sp>
        <p:nvSpPr>
          <p:cNvPr id="4" name="Slide Number Placeholder 3"/>
          <p:cNvSpPr>
            <a:spLocks noGrp="1"/>
          </p:cNvSpPr>
          <p:nvPr>
            <p:ph type="sldNum" sz="quarter" idx="10"/>
          </p:nvPr>
        </p:nvSpPr>
        <p:spPr/>
        <p:txBody>
          <a:bodyPr/>
          <a:lstStyle/>
          <a:p>
            <a:fld id="{D11351D7-7B69-40B9-8EEA-B4FEF26EED31}" type="slidenum">
              <a:rPr lang="id-ID" smtClean="0"/>
              <a:pPr/>
              <a:t>23</a:t>
            </a:fld>
            <a:endParaRPr lang="id-ID"/>
          </a:p>
        </p:txBody>
      </p:sp>
    </p:spTree>
    <p:extLst>
      <p:ext uri="{BB962C8B-B14F-4D97-AF65-F5344CB8AC3E}">
        <p14:creationId xmlns:p14="http://schemas.microsoft.com/office/powerpoint/2010/main" val="2277568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Tipe</a:t>
            </a:r>
            <a:r>
              <a:rPr lang="en-US" dirty="0"/>
              <a:t> </a:t>
            </a:r>
            <a:r>
              <a:rPr lang="en-US" dirty="0" err="1"/>
              <a:t>dan</a:t>
            </a:r>
            <a:r>
              <a:rPr lang="en-US" dirty="0"/>
              <a:t> </a:t>
            </a:r>
            <a:r>
              <a:rPr lang="en-US" dirty="0" err="1"/>
              <a:t>komponen</a:t>
            </a:r>
            <a:r>
              <a:rPr lang="en-US" dirty="0"/>
              <a:t> </a:t>
            </a:r>
            <a:r>
              <a:rPr lang="en-US" dirty="0" err="1"/>
              <a:t>utama</a:t>
            </a:r>
            <a:r>
              <a:rPr lang="en-US" dirty="0"/>
              <a:t> router</a:t>
            </a:r>
          </a:p>
        </p:txBody>
      </p:sp>
      <p:sp>
        <p:nvSpPr>
          <p:cNvPr id="4" name="Slide Number Placeholder 3"/>
          <p:cNvSpPr>
            <a:spLocks noGrp="1"/>
          </p:cNvSpPr>
          <p:nvPr>
            <p:ph type="sldNum" sz="quarter" idx="10"/>
          </p:nvPr>
        </p:nvSpPr>
        <p:spPr/>
        <p:txBody>
          <a:bodyPr/>
          <a:lstStyle/>
          <a:p>
            <a:fld id="{D11351D7-7B69-40B9-8EEA-B4FEF26EED31}" type="slidenum">
              <a:rPr lang="id-ID" smtClean="0"/>
              <a:pPr/>
              <a:t>4</a:t>
            </a:fld>
            <a:endParaRPr lang="id-ID"/>
          </a:p>
        </p:txBody>
      </p:sp>
    </p:spTree>
    <p:extLst>
      <p:ext uri="{BB962C8B-B14F-4D97-AF65-F5344CB8AC3E}">
        <p14:creationId xmlns:p14="http://schemas.microsoft.com/office/powerpoint/2010/main" val="1529073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Motherboard</a:t>
            </a:r>
            <a:r>
              <a:rPr lang="en-US" baseline="0" dirty="0"/>
              <a:t> router </a:t>
            </a:r>
            <a:r>
              <a:rPr lang="en-US" baseline="0" dirty="0" err="1"/>
              <a:t>dan</a:t>
            </a:r>
            <a:r>
              <a:rPr lang="en-US" baseline="0" dirty="0"/>
              <a:t> </a:t>
            </a:r>
            <a:r>
              <a:rPr lang="en-US" baseline="0" dirty="0" err="1"/>
              <a:t>arsitektur</a:t>
            </a:r>
            <a:r>
              <a:rPr lang="en-US" baseline="0" dirty="0"/>
              <a:t> </a:t>
            </a:r>
            <a:r>
              <a:rPr lang="en-US" baseline="0" dirty="0" err="1"/>
              <a:t>tata</a:t>
            </a:r>
            <a:r>
              <a:rPr lang="en-US" baseline="0" dirty="0"/>
              <a:t> </a:t>
            </a:r>
            <a:r>
              <a:rPr lang="en-US" baseline="0" dirty="0" err="1"/>
              <a:t>letak</a:t>
            </a:r>
            <a:r>
              <a:rPr lang="en-US" baseline="0" dirty="0"/>
              <a:t> </a:t>
            </a:r>
            <a:r>
              <a:rPr lang="en-US" baseline="0" dirty="0" err="1"/>
              <a:t>komponen</a:t>
            </a:r>
            <a:r>
              <a:rPr lang="en-US" baseline="0" dirty="0"/>
              <a:t> </a:t>
            </a:r>
            <a:r>
              <a:rPr lang="en-US" baseline="0" dirty="0" err="1"/>
              <a:t>utama</a:t>
            </a:r>
            <a:r>
              <a:rPr lang="en-US" baseline="0" dirty="0"/>
              <a:t> router</a:t>
            </a:r>
            <a:endParaRPr lang="en-US" dirty="0"/>
          </a:p>
        </p:txBody>
      </p:sp>
      <p:sp>
        <p:nvSpPr>
          <p:cNvPr id="4" name="Slide Number Placeholder 3"/>
          <p:cNvSpPr>
            <a:spLocks noGrp="1"/>
          </p:cNvSpPr>
          <p:nvPr>
            <p:ph type="sldNum" sz="quarter" idx="10"/>
          </p:nvPr>
        </p:nvSpPr>
        <p:spPr/>
        <p:txBody>
          <a:bodyPr/>
          <a:lstStyle/>
          <a:p>
            <a:fld id="{D11351D7-7B69-40B9-8EEA-B4FEF26EED31}" type="slidenum">
              <a:rPr lang="id-ID" smtClean="0"/>
              <a:pPr/>
              <a:t>8</a:t>
            </a:fld>
            <a:endParaRPr lang="id-ID"/>
          </a:p>
        </p:txBody>
      </p:sp>
    </p:spTree>
    <p:extLst>
      <p:ext uri="{BB962C8B-B14F-4D97-AF65-F5344CB8AC3E}">
        <p14:creationId xmlns:p14="http://schemas.microsoft.com/office/powerpoint/2010/main" val="1502672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Port</a:t>
            </a:r>
            <a:r>
              <a:rPr lang="en-US" baseline="0" dirty="0"/>
              <a:t> </a:t>
            </a:r>
            <a:r>
              <a:rPr lang="en-US" baseline="0" dirty="0" err="1"/>
              <a:t>dan</a:t>
            </a:r>
            <a:r>
              <a:rPr lang="en-US" baseline="0" dirty="0"/>
              <a:t> switch on/off router</a:t>
            </a:r>
            <a:endParaRPr lang="en-US" dirty="0"/>
          </a:p>
        </p:txBody>
      </p:sp>
      <p:sp>
        <p:nvSpPr>
          <p:cNvPr id="4" name="Slide Number Placeholder 3"/>
          <p:cNvSpPr>
            <a:spLocks noGrp="1"/>
          </p:cNvSpPr>
          <p:nvPr>
            <p:ph type="sldNum" sz="quarter" idx="10"/>
          </p:nvPr>
        </p:nvSpPr>
        <p:spPr/>
        <p:txBody>
          <a:bodyPr/>
          <a:lstStyle/>
          <a:p>
            <a:fld id="{D11351D7-7B69-40B9-8EEA-B4FEF26EED31}" type="slidenum">
              <a:rPr lang="id-ID" smtClean="0"/>
              <a:pPr/>
              <a:t>9</a:t>
            </a:fld>
            <a:endParaRPr lang="id-ID"/>
          </a:p>
        </p:txBody>
      </p:sp>
    </p:spTree>
    <p:extLst>
      <p:ext uri="{BB962C8B-B14F-4D97-AF65-F5344CB8AC3E}">
        <p14:creationId xmlns:p14="http://schemas.microsoft.com/office/powerpoint/2010/main" val="1727330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Bentuk</a:t>
            </a:r>
            <a:r>
              <a:rPr lang="en-US" dirty="0"/>
              <a:t> </a:t>
            </a:r>
            <a:r>
              <a:rPr lang="en-US" dirty="0" err="1"/>
              <a:t>fisik</a:t>
            </a:r>
            <a:r>
              <a:rPr lang="en-US" baseline="0" dirty="0"/>
              <a:t> </a:t>
            </a:r>
            <a:r>
              <a:rPr lang="en-US" dirty="0"/>
              <a:t>Router </a:t>
            </a:r>
            <a:r>
              <a:rPr lang="en-US" dirty="0" err="1"/>
              <a:t>Mikrotik</a:t>
            </a:r>
            <a:r>
              <a:rPr lang="en-US" dirty="0"/>
              <a:t> X2 </a:t>
            </a:r>
            <a:r>
              <a:rPr lang="en-US" dirty="0" err="1"/>
              <a:t>Router</a:t>
            </a:r>
            <a:r>
              <a:rPr lang="en-US" baseline="0" dirty="0" err="1"/>
              <a:t>Board</a:t>
            </a:r>
            <a:r>
              <a:rPr lang="en-US" baseline="0" dirty="0"/>
              <a:t> 1100  H</a:t>
            </a:r>
            <a:endParaRPr lang="en-US" dirty="0"/>
          </a:p>
        </p:txBody>
      </p:sp>
      <p:sp>
        <p:nvSpPr>
          <p:cNvPr id="4" name="Slide Number Placeholder 3"/>
          <p:cNvSpPr>
            <a:spLocks noGrp="1"/>
          </p:cNvSpPr>
          <p:nvPr>
            <p:ph type="sldNum" sz="quarter" idx="10"/>
          </p:nvPr>
        </p:nvSpPr>
        <p:spPr/>
        <p:txBody>
          <a:bodyPr/>
          <a:lstStyle/>
          <a:p>
            <a:fld id="{D11351D7-7B69-40B9-8EEA-B4FEF26EED31}" type="slidenum">
              <a:rPr lang="id-ID" smtClean="0"/>
              <a:pPr/>
              <a:t>10</a:t>
            </a:fld>
            <a:endParaRPr lang="id-ID"/>
          </a:p>
        </p:txBody>
      </p:sp>
    </p:spTree>
    <p:extLst>
      <p:ext uri="{BB962C8B-B14F-4D97-AF65-F5344CB8AC3E}">
        <p14:creationId xmlns:p14="http://schemas.microsoft.com/office/powerpoint/2010/main" val="4253727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Tata</a:t>
            </a:r>
            <a:r>
              <a:rPr lang="en-US" baseline="0" dirty="0"/>
              <a:t> </a:t>
            </a:r>
            <a:r>
              <a:rPr lang="en-US" baseline="0" dirty="0" err="1"/>
              <a:t>letak</a:t>
            </a:r>
            <a:r>
              <a:rPr lang="en-US" baseline="0" dirty="0"/>
              <a:t> </a:t>
            </a:r>
            <a:r>
              <a:rPr lang="en-US" baseline="0" dirty="0" err="1"/>
              <a:t>komponen</a:t>
            </a:r>
            <a:r>
              <a:rPr lang="en-US" baseline="0" dirty="0"/>
              <a:t> </a:t>
            </a:r>
            <a:r>
              <a:rPr lang="en-US" baseline="0" dirty="0" err="1"/>
              <a:t>utama</a:t>
            </a:r>
            <a:r>
              <a:rPr lang="en-US" baseline="0" dirty="0"/>
              <a:t> Router</a:t>
            </a:r>
            <a:endParaRPr lang="en-US" dirty="0"/>
          </a:p>
        </p:txBody>
      </p:sp>
      <p:sp>
        <p:nvSpPr>
          <p:cNvPr id="4" name="Slide Number Placeholder 3"/>
          <p:cNvSpPr>
            <a:spLocks noGrp="1"/>
          </p:cNvSpPr>
          <p:nvPr>
            <p:ph type="sldNum" sz="quarter" idx="10"/>
          </p:nvPr>
        </p:nvSpPr>
        <p:spPr/>
        <p:txBody>
          <a:bodyPr/>
          <a:lstStyle/>
          <a:p>
            <a:fld id="{D11351D7-7B69-40B9-8EEA-B4FEF26EED31}" type="slidenum">
              <a:rPr lang="id-ID" smtClean="0"/>
              <a:pPr/>
              <a:t>11</a:t>
            </a:fld>
            <a:endParaRPr lang="id-ID"/>
          </a:p>
        </p:txBody>
      </p:sp>
    </p:spTree>
    <p:extLst>
      <p:ext uri="{BB962C8B-B14F-4D97-AF65-F5344CB8AC3E}">
        <p14:creationId xmlns:p14="http://schemas.microsoft.com/office/powerpoint/2010/main" val="1946690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dirty="0">
                <a:solidFill>
                  <a:schemeClr val="tx1"/>
                </a:solidFill>
                <a:latin typeface="Arial"/>
                <a:cs typeface="Arial"/>
              </a:rPr>
              <a:t>Algoritma routing </a:t>
            </a:r>
            <a:r>
              <a:rPr lang="en-US" dirty="0"/>
              <a:t> </a:t>
            </a:r>
          </a:p>
        </p:txBody>
      </p:sp>
      <p:sp>
        <p:nvSpPr>
          <p:cNvPr id="4" name="Slide Number Placeholder 3"/>
          <p:cNvSpPr>
            <a:spLocks noGrp="1"/>
          </p:cNvSpPr>
          <p:nvPr>
            <p:ph type="sldNum" sz="quarter" idx="10"/>
          </p:nvPr>
        </p:nvSpPr>
        <p:spPr/>
        <p:txBody>
          <a:bodyPr/>
          <a:lstStyle/>
          <a:p>
            <a:fld id="{D11351D7-7B69-40B9-8EEA-B4FEF26EED31}" type="slidenum">
              <a:rPr lang="id-ID" smtClean="0"/>
              <a:pPr/>
              <a:t>12</a:t>
            </a:fld>
            <a:endParaRPr lang="id-ID"/>
          </a:p>
        </p:txBody>
      </p:sp>
    </p:spTree>
    <p:extLst>
      <p:ext uri="{BB962C8B-B14F-4D97-AF65-F5344CB8AC3E}">
        <p14:creationId xmlns:p14="http://schemas.microsoft.com/office/powerpoint/2010/main" val="2696442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b="0" dirty="0">
                <a:solidFill>
                  <a:srgbClr val="17347D"/>
                </a:solidFill>
                <a:latin typeface="Arial"/>
                <a:cs typeface="Arial"/>
              </a:rPr>
              <a:t>routing table</a:t>
            </a:r>
          </a:p>
          <a:p>
            <a:endParaRPr lang="en-US" dirty="0"/>
          </a:p>
        </p:txBody>
      </p:sp>
      <p:sp>
        <p:nvSpPr>
          <p:cNvPr id="4" name="Slide Number Placeholder 3"/>
          <p:cNvSpPr>
            <a:spLocks noGrp="1"/>
          </p:cNvSpPr>
          <p:nvPr>
            <p:ph type="sldNum" sz="quarter" idx="10"/>
          </p:nvPr>
        </p:nvSpPr>
        <p:spPr/>
        <p:txBody>
          <a:bodyPr/>
          <a:lstStyle/>
          <a:p>
            <a:fld id="{D11351D7-7B69-40B9-8EEA-B4FEF26EED31}" type="slidenum">
              <a:rPr lang="id-ID" smtClean="0"/>
              <a:pPr/>
              <a:t>13</a:t>
            </a:fld>
            <a:endParaRPr lang="id-ID"/>
          </a:p>
        </p:txBody>
      </p:sp>
    </p:spTree>
    <p:extLst>
      <p:ext uri="{BB962C8B-B14F-4D97-AF65-F5344CB8AC3E}">
        <p14:creationId xmlns:p14="http://schemas.microsoft.com/office/powerpoint/2010/main" val="3761673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b="0" dirty="0">
                <a:solidFill>
                  <a:srgbClr val="17347D"/>
                </a:solidFill>
                <a:effectLst>
                  <a:outerShdw blurRad="38100" dist="38100" dir="2700000" algn="tl">
                    <a:srgbClr val="000000"/>
                  </a:outerShdw>
                </a:effectLst>
                <a:latin typeface="Arial"/>
                <a:cs typeface="Arial"/>
              </a:rPr>
              <a:t>Routing</a:t>
            </a:r>
            <a:r>
              <a:rPr lang="en-US" sz="1200" b="0" dirty="0">
                <a:solidFill>
                  <a:srgbClr val="17347D"/>
                </a:solidFill>
                <a:effectLst>
                  <a:outerShdw blurRad="38100" dist="38100" dir="2700000" algn="tl">
                    <a:srgbClr val="000000"/>
                  </a:outerShdw>
                </a:effectLst>
                <a:latin typeface="Arial"/>
                <a:cs typeface="Arial"/>
              </a:rPr>
              <a:t>  </a:t>
            </a:r>
            <a:r>
              <a:rPr lang="en-US" sz="1200" b="0" dirty="0" err="1">
                <a:solidFill>
                  <a:srgbClr val="17347D"/>
                </a:solidFill>
                <a:effectLst>
                  <a:outerShdw blurRad="38100" dist="38100" dir="2700000" algn="tl">
                    <a:srgbClr val="000000"/>
                  </a:outerShdw>
                </a:effectLst>
                <a:latin typeface="Arial"/>
                <a:cs typeface="Arial"/>
              </a:rPr>
              <a:t>Statis</a:t>
            </a:r>
            <a:r>
              <a:rPr lang="en-US" sz="1200" b="0" baseline="0" dirty="0">
                <a:solidFill>
                  <a:srgbClr val="17347D"/>
                </a:solidFill>
                <a:effectLst>
                  <a:outerShdw blurRad="38100" dist="38100" dir="2700000" algn="tl">
                    <a:srgbClr val="000000"/>
                  </a:outerShdw>
                </a:effectLst>
                <a:latin typeface="Arial"/>
                <a:cs typeface="Arial"/>
              </a:rPr>
              <a:t> </a:t>
            </a:r>
            <a:r>
              <a:rPr lang="en-US" sz="1200" b="0" baseline="0" dirty="0" err="1">
                <a:solidFill>
                  <a:srgbClr val="17347D"/>
                </a:solidFill>
                <a:effectLst>
                  <a:outerShdw blurRad="38100" dist="38100" dir="2700000" algn="tl">
                    <a:srgbClr val="000000"/>
                  </a:outerShdw>
                </a:effectLst>
                <a:latin typeface="Arial"/>
                <a:cs typeface="Arial"/>
              </a:rPr>
              <a:t>dan</a:t>
            </a:r>
            <a:r>
              <a:rPr lang="en-US" sz="1200" b="0" baseline="0" dirty="0">
                <a:solidFill>
                  <a:srgbClr val="17347D"/>
                </a:solidFill>
                <a:effectLst>
                  <a:outerShdw blurRad="38100" dist="38100" dir="2700000" algn="tl">
                    <a:srgbClr val="000000"/>
                  </a:outerShdw>
                </a:effectLst>
                <a:latin typeface="Arial"/>
                <a:cs typeface="Arial"/>
              </a:rPr>
              <a:t> </a:t>
            </a:r>
            <a:r>
              <a:rPr lang="id-ID" sz="1200" b="0" dirty="0">
                <a:solidFill>
                  <a:srgbClr val="17347D"/>
                </a:solidFill>
                <a:effectLst>
                  <a:outerShdw blurRad="38100" dist="38100" dir="2700000" algn="tl">
                    <a:srgbClr val="000000"/>
                  </a:outerShdw>
                </a:effectLst>
                <a:latin typeface="Arial"/>
                <a:cs typeface="Arial"/>
              </a:rPr>
              <a:t>Routing</a:t>
            </a:r>
            <a:r>
              <a:rPr lang="en-US" sz="1200" b="0" dirty="0">
                <a:solidFill>
                  <a:srgbClr val="17347D"/>
                </a:solidFill>
                <a:effectLst>
                  <a:outerShdw blurRad="38100" dist="38100" dir="2700000" algn="tl">
                    <a:srgbClr val="000000"/>
                  </a:outerShdw>
                </a:effectLst>
                <a:latin typeface="Arial"/>
                <a:cs typeface="Arial"/>
              </a:rPr>
              <a:t> </a:t>
            </a:r>
            <a:r>
              <a:rPr lang="en-US" sz="1200" b="0" dirty="0" err="1">
                <a:solidFill>
                  <a:srgbClr val="17347D"/>
                </a:solidFill>
                <a:effectLst>
                  <a:outerShdw blurRad="38100" dist="38100" dir="2700000" algn="tl">
                    <a:srgbClr val="000000"/>
                  </a:outerShdw>
                </a:effectLst>
                <a:latin typeface="Arial"/>
                <a:cs typeface="Arial"/>
              </a:rPr>
              <a:t>dinamis</a:t>
            </a:r>
            <a:endParaRPr lang="en-US" dirty="0"/>
          </a:p>
          <a:p>
            <a:endParaRPr lang="en-US" dirty="0"/>
          </a:p>
        </p:txBody>
      </p:sp>
      <p:sp>
        <p:nvSpPr>
          <p:cNvPr id="4" name="Slide Number Placeholder 3"/>
          <p:cNvSpPr>
            <a:spLocks noGrp="1"/>
          </p:cNvSpPr>
          <p:nvPr>
            <p:ph type="sldNum" sz="quarter" idx="10"/>
          </p:nvPr>
        </p:nvSpPr>
        <p:spPr/>
        <p:txBody>
          <a:bodyPr/>
          <a:lstStyle/>
          <a:p>
            <a:fld id="{D11351D7-7B69-40B9-8EEA-B4FEF26EED31}" type="slidenum">
              <a:rPr lang="id-ID" smtClean="0"/>
              <a:pPr/>
              <a:t>14</a:t>
            </a:fld>
            <a:endParaRPr lang="id-ID"/>
          </a:p>
        </p:txBody>
      </p:sp>
    </p:spTree>
    <p:extLst>
      <p:ext uri="{BB962C8B-B14F-4D97-AF65-F5344CB8AC3E}">
        <p14:creationId xmlns:p14="http://schemas.microsoft.com/office/powerpoint/2010/main" val="28594524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FFFFF"/>
        </a:solidFill>
        <a:effectLst/>
      </p:bgPr>
    </p:bg>
    <p:spTree>
      <p:nvGrpSpPr>
        <p:cNvPr id="1" name=""/>
        <p:cNvGrpSpPr/>
        <p:nvPr/>
      </p:nvGrpSpPr>
      <p:grpSpPr>
        <a:xfrm>
          <a:off x="0" y="0"/>
          <a:ext cx="0" cy="0"/>
          <a:chOff x="0" y="0"/>
          <a:chExt cx="0" cy="0"/>
        </a:xfrm>
      </p:grpSpPr>
      <p:sp>
        <p:nvSpPr>
          <p:cNvPr id="3138" name="Rectangle 66"/>
          <p:cNvSpPr>
            <a:spLocks noChangeArrowheads="1"/>
          </p:cNvSpPr>
          <p:nvPr/>
        </p:nvSpPr>
        <p:spPr bwMode="gray">
          <a:xfrm>
            <a:off x="3048000" y="3124200"/>
            <a:ext cx="9144000" cy="609600"/>
          </a:xfrm>
          <a:prstGeom prst="rect">
            <a:avLst/>
          </a:prstGeom>
          <a:solidFill>
            <a:schemeClr val="tx1"/>
          </a:solidFill>
          <a:ln w="9525">
            <a:noFill/>
            <a:miter lim="800000"/>
            <a:headEnd/>
            <a:tailEnd/>
          </a:ln>
          <a:effectLst/>
        </p:spPr>
        <p:txBody>
          <a:bodyPr wrap="none" anchor="ctr"/>
          <a:lstStyle/>
          <a:p>
            <a:r>
              <a:rPr lang="en-US" sz="2400" b="1" dirty="0">
                <a:solidFill>
                  <a:schemeClr val="bg1"/>
                </a:solidFill>
                <a:latin typeface="+mj-lt"/>
              </a:rPr>
              <a:t>JUNIOR NETWORK ADMINISTRATOR</a:t>
            </a:r>
            <a:endParaRPr lang="id-ID" sz="2400" b="1" dirty="0">
              <a:solidFill>
                <a:schemeClr val="bg1"/>
              </a:solidFill>
              <a:latin typeface="+mj-lt"/>
            </a:endParaRPr>
          </a:p>
        </p:txBody>
      </p:sp>
      <p:sp>
        <p:nvSpPr>
          <p:cNvPr id="3139" name="Rectangle 67"/>
          <p:cNvSpPr>
            <a:spLocks noChangeArrowheads="1"/>
          </p:cNvSpPr>
          <p:nvPr/>
        </p:nvSpPr>
        <p:spPr bwMode="gray">
          <a:xfrm>
            <a:off x="0" y="3124200"/>
            <a:ext cx="12192000" cy="152400"/>
          </a:xfrm>
          <a:prstGeom prst="rect">
            <a:avLst/>
          </a:prstGeom>
          <a:solidFill>
            <a:schemeClr val="tx1"/>
          </a:solidFill>
          <a:ln w="9525">
            <a:noFill/>
            <a:miter lim="800000"/>
            <a:headEnd/>
            <a:tailEnd/>
          </a:ln>
          <a:effectLst/>
        </p:spPr>
        <p:txBody>
          <a:bodyPr wrap="none" anchor="ctr"/>
          <a:lstStyle/>
          <a:p>
            <a:endParaRPr lang="id-ID"/>
          </a:p>
        </p:txBody>
      </p:sp>
      <p:pic>
        <p:nvPicPr>
          <p:cNvPr id="3142" name="Picture 70"/>
          <p:cNvPicPr>
            <a:picLocks noChangeAspect="1" noChangeArrowheads="1"/>
          </p:cNvPicPr>
          <p:nvPr/>
        </p:nvPicPr>
        <p:blipFill>
          <a:blip r:embed="rId2"/>
          <a:srcRect/>
          <a:stretch>
            <a:fillRect/>
          </a:stretch>
        </p:blipFill>
        <p:spPr bwMode="auto">
          <a:xfrm>
            <a:off x="9211733" y="1"/>
            <a:ext cx="2980267" cy="3127375"/>
          </a:xfrm>
          <a:prstGeom prst="rect">
            <a:avLst/>
          </a:prstGeom>
          <a:noFill/>
        </p:spPr>
      </p:pic>
      <p:sp>
        <p:nvSpPr>
          <p:cNvPr id="3075" name="Rectangle 3"/>
          <p:cNvSpPr>
            <a:spLocks noGrp="1" noChangeArrowheads="1"/>
          </p:cNvSpPr>
          <p:nvPr>
            <p:ph type="subTitle" idx="1"/>
          </p:nvPr>
        </p:nvSpPr>
        <p:spPr>
          <a:xfrm>
            <a:off x="1117600" y="5257800"/>
            <a:ext cx="10363200" cy="533400"/>
          </a:xfrm>
        </p:spPr>
        <p:txBody>
          <a:bodyPr/>
          <a:lstStyle>
            <a:lvl1pPr marL="0" indent="0" algn="ctr">
              <a:buFont typeface="Wingdings" pitchFamily="2" charset="2"/>
              <a:buNone/>
              <a:defRPr sz="2000" b="0" baseline="0">
                <a:solidFill>
                  <a:schemeClr val="tx1"/>
                </a:solidFill>
              </a:defRPr>
            </a:lvl1pPr>
          </a:lstStyle>
          <a:p>
            <a:endParaRPr lang="en-AU" dirty="0"/>
          </a:p>
        </p:txBody>
      </p:sp>
      <p:sp>
        <p:nvSpPr>
          <p:cNvPr id="2" name="AutoShape 768" descr="Hasil gambar untuk logo kominfo"/>
          <p:cNvSpPr>
            <a:spLocks noChangeAspect="1" noChangeArrowheads="1"/>
          </p:cNvSpPr>
          <p:nvPr userDrawn="1"/>
        </p:nvSpPr>
        <p:spPr bwMode="auto">
          <a:xfrm>
            <a:off x="155575" y="-1608138"/>
            <a:ext cx="3714750" cy="3362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770" descr="Hasil gambar untuk logo kominfo"/>
          <p:cNvSpPr>
            <a:spLocks noChangeAspect="1" noChangeArrowheads="1"/>
          </p:cNvSpPr>
          <p:nvPr userDrawn="1"/>
        </p:nvSpPr>
        <p:spPr bwMode="auto">
          <a:xfrm>
            <a:off x="307975" y="-1455738"/>
            <a:ext cx="3714750" cy="3362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772" descr="Hasil gambar untuk logo kominfo"/>
          <p:cNvSpPr>
            <a:spLocks noChangeAspect="1" noChangeArrowheads="1"/>
          </p:cNvSpPr>
          <p:nvPr userDrawn="1"/>
        </p:nvSpPr>
        <p:spPr bwMode="auto">
          <a:xfrm>
            <a:off x="460375" y="-1303338"/>
            <a:ext cx="3714750" cy="3362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774" descr="Hasil gambar untuk logo kominfo"/>
          <p:cNvSpPr>
            <a:spLocks noChangeAspect="1" noChangeArrowheads="1"/>
          </p:cNvSpPr>
          <p:nvPr userDrawn="1"/>
        </p:nvSpPr>
        <p:spPr bwMode="auto">
          <a:xfrm>
            <a:off x="612775" y="-1150938"/>
            <a:ext cx="3714750" cy="3362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776" descr="Hasil gambar untuk logo kominfo"/>
          <p:cNvSpPr>
            <a:spLocks noChangeAspect="1" noChangeArrowheads="1"/>
          </p:cNvSpPr>
          <p:nvPr userDrawn="1"/>
        </p:nvSpPr>
        <p:spPr bwMode="auto">
          <a:xfrm>
            <a:off x="155575" y="-579438"/>
            <a:ext cx="1343025" cy="1219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778" descr="Hasil gambar untuk logo kominfo"/>
          <p:cNvSpPr>
            <a:spLocks noChangeAspect="1" noChangeArrowheads="1"/>
          </p:cNvSpPr>
          <p:nvPr userDrawn="1"/>
        </p:nvSpPr>
        <p:spPr bwMode="auto">
          <a:xfrm>
            <a:off x="307975" y="-427038"/>
            <a:ext cx="1343025" cy="1219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82" descr="Hasil gambar untuk logo kominfo">
            <a:extLst>
              <a:ext uri="{FF2B5EF4-FFF2-40B4-BE49-F238E27FC236}">
                <a16:creationId xmlns:a16="http://schemas.microsoft.com/office/drawing/2014/main" id="{A2D42892-E078-473A-B6FB-AD44746CD61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07975" y="150798"/>
            <a:ext cx="6658243" cy="25019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31838"/>
            <a:ext cx="2794000" cy="5592762"/>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609600" y="731838"/>
            <a:ext cx="8178800" cy="5592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731838"/>
            <a:ext cx="10871200" cy="563562"/>
          </a:xfrm>
        </p:spPr>
        <p:txBody>
          <a:bodyPr/>
          <a:lstStyle/>
          <a:p>
            <a:r>
              <a:rPr lang="en-US"/>
              <a:t>Click to edit Master title style</a:t>
            </a:r>
            <a:endParaRPr lang="id-ID"/>
          </a:p>
        </p:txBody>
      </p:sp>
      <p:sp>
        <p:nvSpPr>
          <p:cNvPr id="3" name="Table Placeholder 2"/>
          <p:cNvSpPr>
            <a:spLocks noGrp="1"/>
          </p:cNvSpPr>
          <p:nvPr>
            <p:ph type="tbl" idx="1"/>
          </p:nvPr>
        </p:nvSpPr>
        <p:spPr>
          <a:xfrm>
            <a:off x="609600" y="1371600"/>
            <a:ext cx="10972800" cy="4953000"/>
          </a:xfrm>
        </p:spPr>
        <p:txBody>
          <a:bodyPr/>
          <a:lstStyle/>
          <a:p>
            <a:r>
              <a:rPr lang="en-US"/>
              <a:t>Click icon to add table</a:t>
            </a:r>
            <a:endParaRPr lang="id-I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8/30/2020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57377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8/30/2020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39488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8/30/2020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73144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8/30/2020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516637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8/30/2020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1824833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8/30/2020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1125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8/30/2020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40403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endParaRPr lang="id-ID"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8/30/2020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953206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8/30/2020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8014233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8/30/2020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9592897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8/30/2020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9881574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4402801" y="2125896"/>
            <a:ext cx="3536515" cy="2133600"/>
          </a:xfrm>
          <a:prstGeom prst="rect">
            <a:avLst/>
          </a:prstGeom>
        </p:spPr>
      </p:pic>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8194640" y="2125896"/>
            <a:ext cx="3536515" cy="2133600"/>
          </a:xfrm>
          <a:prstGeom prst="rect">
            <a:avLst/>
          </a:prstGeom>
        </p:spPr>
      </p:pic>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629089" y="2125896"/>
            <a:ext cx="3536515" cy="2133600"/>
          </a:xfrm>
          <a:prstGeom prst="rect">
            <a:avLst/>
          </a:prstGeom>
        </p:spPr>
      </p:pic>
      <p:sp>
        <p:nvSpPr>
          <p:cNvPr id="10" name="Picture Placeholder 9"/>
          <p:cNvSpPr>
            <a:spLocks noGrp="1"/>
          </p:cNvSpPr>
          <p:nvPr>
            <p:ph type="pic" sz="quarter" idx="10"/>
          </p:nvPr>
        </p:nvSpPr>
        <p:spPr>
          <a:xfrm>
            <a:off x="1143000" y="2359696"/>
            <a:ext cx="2454442" cy="1555750"/>
          </a:xfrm>
        </p:spPr>
        <p:txBody>
          <a:bodyPr/>
          <a:lstStyle/>
          <a:p>
            <a:endParaRPr lang="en-US" dirty="0"/>
          </a:p>
        </p:txBody>
      </p:sp>
      <p:sp>
        <p:nvSpPr>
          <p:cNvPr id="11" name="Picture Placeholder 9"/>
          <p:cNvSpPr>
            <a:spLocks noGrp="1"/>
          </p:cNvSpPr>
          <p:nvPr>
            <p:ph type="pic" sz="quarter" idx="11"/>
          </p:nvPr>
        </p:nvSpPr>
        <p:spPr>
          <a:xfrm>
            <a:off x="4920524" y="2359696"/>
            <a:ext cx="2454833" cy="1555750"/>
          </a:xfrm>
        </p:spPr>
        <p:txBody>
          <a:bodyPr/>
          <a:lstStyle/>
          <a:p>
            <a:endParaRPr lang="en-US" dirty="0"/>
          </a:p>
        </p:txBody>
      </p:sp>
      <p:sp>
        <p:nvSpPr>
          <p:cNvPr id="12" name="Picture Placeholder 9"/>
          <p:cNvSpPr>
            <a:spLocks noGrp="1"/>
          </p:cNvSpPr>
          <p:nvPr>
            <p:ph type="pic" sz="quarter" idx="12"/>
          </p:nvPr>
        </p:nvSpPr>
        <p:spPr>
          <a:xfrm>
            <a:off x="8698833" y="2359696"/>
            <a:ext cx="2457780" cy="1555750"/>
          </a:xfrm>
        </p:spPr>
        <p:txBody>
          <a:bodyPr/>
          <a:lstStyle/>
          <a:p>
            <a:endParaRPr lang="en-US" dirty="0"/>
          </a:p>
        </p:txBody>
      </p:sp>
      <p:sp>
        <p:nvSpPr>
          <p:cNvPr id="9" name="Text Placeholder 24"/>
          <p:cNvSpPr>
            <a:spLocks noGrp="1"/>
          </p:cNvSpPr>
          <p:nvPr>
            <p:ph type="body" sz="quarter" idx="13"/>
          </p:nvPr>
        </p:nvSpPr>
        <p:spPr>
          <a:xfrm>
            <a:off x="40210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3" name="Text Placeholder 24"/>
          <p:cNvSpPr>
            <a:spLocks noGrp="1"/>
          </p:cNvSpPr>
          <p:nvPr>
            <p:ph type="body" sz="quarter" idx="14"/>
          </p:nvPr>
        </p:nvSpPr>
        <p:spPr>
          <a:xfrm>
            <a:off x="4334904"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4" name="Text Placeholder 24"/>
          <p:cNvSpPr>
            <a:spLocks noGrp="1"/>
          </p:cNvSpPr>
          <p:nvPr>
            <p:ph type="body" sz="quarter" idx="15"/>
          </p:nvPr>
        </p:nvSpPr>
        <p:spPr>
          <a:xfrm>
            <a:off x="826769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5" name="Text Placeholder 24"/>
          <p:cNvSpPr>
            <a:spLocks noGrp="1"/>
          </p:cNvSpPr>
          <p:nvPr>
            <p:ph type="body" sz="quarter" idx="16"/>
          </p:nvPr>
        </p:nvSpPr>
        <p:spPr>
          <a:xfrm>
            <a:off x="402109" y="911804"/>
            <a:ext cx="11489209" cy="952500"/>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67154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nodePh="1">
                                  <p:stCondLst>
                                    <p:cond delay="0"/>
                                  </p:stCondLst>
                                  <p:endCondLst>
                                    <p:cond evt="begin" delay="0">
                                      <p:tn val="16"/>
                                    </p:cond>
                                  </p:end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nodePh="1">
                                  <p:stCondLst>
                                    <p:cond delay="0"/>
                                  </p:stCondLst>
                                  <p:endCondLst>
                                    <p:cond evt="begin" delay="0">
                                      <p:tn val="32"/>
                                    </p:cond>
                                  </p:end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 presetClass="entr" presetSubtype="4" fill="hold" grpId="0" nodeType="after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anim calcmode="lin" valueType="num">
                                      <p:cBhvr additive="base">
                                        <p:cTn id="3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2" presetClass="entr" presetSubtype="4" fill="hold" grpId="0" nodeType="afterEffect" nodePh="1">
                                  <p:stCondLst>
                                    <p:cond delay="0"/>
                                  </p:stCondLst>
                                  <p:endCondLst>
                                    <p:cond evt="begin" delay="0">
                                      <p:tn val="48"/>
                                    </p:cond>
                                  </p:end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ppt_x"/>
                                          </p:val>
                                        </p:tav>
                                        <p:tav tm="100000">
                                          <p:val>
                                            <p:strVal val="#ppt_x"/>
                                          </p:val>
                                        </p:tav>
                                      </p:tavLst>
                                    </p:anim>
                                    <p:anim calcmode="lin" valueType="num">
                                      <p:cBhvr additive="base">
                                        <p:cTn id="51" dur="500" fill="hold"/>
                                        <p:tgtEl>
                                          <p:spTgt spid="12"/>
                                        </p:tgtEl>
                                        <p:attrNameLst>
                                          <p:attrName>ppt_y</p:attrName>
                                        </p:attrNameLst>
                                      </p:cBhvr>
                                      <p:tavLst>
                                        <p:tav tm="0">
                                          <p:val>
                                            <p:strVal val="1+#ppt_h/2"/>
                                          </p:val>
                                        </p:tav>
                                        <p:tav tm="100000">
                                          <p:val>
                                            <p:strVal val="#ppt_y"/>
                                          </p:val>
                                        </p:tav>
                                      </p:tavLst>
                                    </p:anim>
                                  </p:childTnLst>
                                </p:cTn>
                              </p:par>
                            </p:childTnLst>
                          </p:cTn>
                        </p:par>
                        <p:par>
                          <p:cTn id="52" fill="hold">
                            <p:stCondLst>
                              <p:cond delay="1000"/>
                            </p:stCondLst>
                            <p:childTnLst>
                              <p:par>
                                <p:cTn id="53" presetID="2" presetClass="entr" presetSubtype="4" fill="hold" grpId="0" nodeType="afterEffect">
                                  <p:stCondLst>
                                    <p:cond delay="0"/>
                                  </p:stCondLst>
                                  <p:childTnLst>
                                    <p:set>
                                      <p:cBhvr>
                                        <p:cTn id="54" dur="1" fill="hold">
                                          <p:stCondLst>
                                            <p:cond delay="0"/>
                                          </p:stCondLst>
                                        </p:cTn>
                                        <p:tgtEl>
                                          <p:spTgt spid="14">
                                            <p:txEl>
                                              <p:pRg st="0" end="0"/>
                                            </p:txEl>
                                          </p:spTgt>
                                        </p:tgtEl>
                                        <p:attrNameLst>
                                          <p:attrName>style.visibility</p:attrName>
                                        </p:attrNameLst>
                                      </p:cBhvr>
                                      <p:to>
                                        <p:strVal val="visible"/>
                                      </p:to>
                                    </p:set>
                                    <p:anim calcmode="lin" valueType="num">
                                      <p:cBhvr additive="base">
                                        <p:cTn id="5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9" grpId="0" build="p">
        <p:tmplLst>
          <p:tmpl lvl="1">
            <p:tnLst>
              <p:par>
                <p:cTn presetID="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P spid="13" grpId="0" build="p">
        <p:tmplLst>
          <p:tmpl lvl="1">
            <p:tnLst>
              <p:par>
                <p:cTn presetID="2" presetClass="entr" presetSubtype="4"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build="p">
        <p:tmplLst>
          <p:tmpl lvl="1">
            <p:tnLst>
              <p:par>
                <p:cTn presetID="2" presetClass="entr" presetSubtype="4"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 presetClass="entr" presetSubtype="1"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10" name="Title 1"/>
          <p:cNvSpPr>
            <a:spLocks noGrp="1"/>
          </p:cNvSpPr>
          <p:nvPr>
            <p:ph type="title"/>
          </p:nvPr>
        </p:nvSpPr>
        <p:spPr>
          <a:xfrm>
            <a:off x="605019" y="710112"/>
            <a:ext cx="7394446" cy="522714"/>
          </a:xfrm>
          <a:prstGeom prst="rect">
            <a:avLst/>
          </a:prstGeom>
        </p:spPr>
        <p:txBody>
          <a:bodyPr anchor="ctr">
            <a:noAutofit/>
          </a:bodyPr>
          <a:lstStyle>
            <a:lvl1pPr marL="0" algn="l" defTabSz="914400" rtl="0" eaLnBrk="1" latinLnBrk="0" hangingPunct="1">
              <a:lnSpc>
                <a:spcPct val="90000"/>
              </a:lnSpc>
              <a:spcBef>
                <a:spcPct val="0"/>
              </a:spcBef>
              <a:buNone/>
              <a:defRPr lang="en-US" sz="4800" kern="1200" dirty="0">
                <a:solidFill>
                  <a:srgbClr val="323E4A"/>
                </a:solidFill>
                <a:latin typeface="Bebas Neue" charset="0"/>
                <a:ea typeface="ＭＳ Ｐゴシック" charset="0"/>
                <a:cs typeface="Bebas Neue" charset="0"/>
              </a:defRPr>
            </a:lvl1pPr>
          </a:lstStyle>
          <a:p>
            <a:endParaRPr lang="en-US" dirty="0"/>
          </a:p>
        </p:txBody>
      </p:sp>
      <p:sp>
        <p:nvSpPr>
          <p:cNvPr id="12" name="Text Placeholder 6"/>
          <p:cNvSpPr>
            <a:spLocks noGrp="1"/>
          </p:cNvSpPr>
          <p:nvPr>
            <p:ph type="body" sz="quarter" idx="10" hasCustomPrompt="1"/>
          </p:nvPr>
        </p:nvSpPr>
        <p:spPr>
          <a:xfrm>
            <a:off x="601859" y="1272452"/>
            <a:ext cx="7423509" cy="228598"/>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400" kern="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371600" indent="0" algn="l">
              <a:buNone/>
              <a:defRPr>
                <a:solidFill>
                  <a:schemeClr val="bg1">
                    <a:lumMod val="50000"/>
                  </a:schemeClr>
                </a:solidFill>
              </a:defRPr>
            </a:lvl5pPr>
            <a:lvl6pPr marL="1714500" indent="0">
              <a:buNone/>
              <a:defRPr/>
            </a:lvl6pPr>
            <a:lvl7pPr marL="2057400" indent="0">
              <a:buNone/>
              <a:defRPr/>
            </a:lvl7pPr>
            <a:lvl8pPr marL="2400300" indent="0">
              <a:buNone/>
              <a:defRPr/>
            </a:lvl8pPr>
            <a:lvl9pPr marL="2743200" indent="0">
              <a:buNone/>
              <a:defRPr/>
            </a:lvl9pPr>
          </a:lstStyle>
          <a:p>
            <a:pPr marL="0" lvl="0" indent="0" algn="l" defTabSz="685800" rtl="0" eaLnBrk="1" latinLnBrk="0" hangingPunct="1">
              <a:lnSpc>
                <a:spcPct val="70000"/>
              </a:lnSpc>
              <a:spcBef>
                <a:spcPts val="750"/>
              </a:spcBef>
              <a:buFont typeface="Arial" panose="020B0604020202020204" pitchFamily="34" charset="0"/>
              <a:buNone/>
            </a:pPr>
            <a:r>
              <a:rPr lang="en-US" dirty="0"/>
              <a:t>Click to edit Master text styles level</a:t>
            </a:r>
          </a:p>
        </p:txBody>
      </p:sp>
      <p:sp>
        <p:nvSpPr>
          <p:cNvPr id="13" name="Text Placeholder 6"/>
          <p:cNvSpPr>
            <a:spLocks noGrp="1"/>
          </p:cNvSpPr>
          <p:nvPr>
            <p:ph type="body" sz="quarter" idx="11" hasCustomPrompt="1"/>
          </p:nvPr>
        </p:nvSpPr>
        <p:spPr>
          <a:xfrm>
            <a:off x="605019" y="397559"/>
            <a:ext cx="7394446" cy="249052"/>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400" kern="1200" dirty="0">
                <a:solidFill>
                  <a:srgbClr val="EC1F3A"/>
                </a:solidFill>
                <a:latin typeface="Lato" panose="020F0502020204030203" pitchFamily="34" charset="0"/>
                <a:ea typeface="Lato" panose="020F0502020204030203" pitchFamily="34" charset="0"/>
                <a:cs typeface="Lato"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371600" indent="0" algn="l">
              <a:buNone/>
              <a:defRPr>
                <a:solidFill>
                  <a:schemeClr val="bg1">
                    <a:lumMod val="50000"/>
                  </a:schemeClr>
                </a:solidFill>
              </a:defRPr>
            </a:lvl5pPr>
            <a:lvl6pPr marL="1714500" indent="0">
              <a:buNone/>
              <a:defRPr/>
            </a:lvl6pPr>
            <a:lvl7pPr marL="2057400" indent="0">
              <a:buNone/>
              <a:defRPr/>
            </a:lvl7pPr>
            <a:lvl8pPr marL="2400300" indent="0">
              <a:buNone/>
              <a:defRPr/>
            </a:lvl8pPr>
            <a:lvl9pPr marL="2743200" indent="0">
              <a:buNone/>
              <a:defRPr/>
            </a:lvl9pPr>
          </a:lstStyle>
          <a:p>
            <a:pPr marL="0" lvl="0" indent="0" algn="l" defTabSz="685800" rtl="0" eaLnBrk="1" latinLnBrk="0" hangingPunct="1">
              <a:lnSpc>
                <a:spcPct val="70000"/>
              </a:lnSpc>
              <a:spcBef>
                <a:spcPts val="750"/>
              </a:spcBef>
              <a:buFont typeface="Arial" panose="020B0604020202020204" pitchFamily="34" charset="0"/>
              <a:buNone/>
            </a:pPr>
            <a:r>
              <a:rPr lang="en-US" dirty="0"/>
              <a:t>Click to edit Master text styles level</a:t>
            </a:r>
          </a:p>
        </p:txBody>
      </p:sp>
    </p:spTree>
    <p:extLst>
      <p:ext uri="{BB962C8B-B14F-4D97-AF65-F5344CB8AC3E}">
        <p14:creationId xmlns:p14="http://schemas.microsoft.com/office/powerpoint/2010/main" val="3520618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flipH="1">
            <a:off x="-917" y="0"/>
            <a:ext cx="6100800" cy="6858000"/>
          </a:xfrm>
          <a:prstGeom prst="rect">
            <a:avLst/>
          </a:prstGeom>
          <a:solidFill>
            <a:srgbClr val="FFFFFF"/>
          </a:solidFill>
          <a:ln>
            <a:noFill/>
          </a:ln>
        </p:spPr>
        <p:txBody>
          <a:bodyPr wrap="square" lIns="121900" tIns="121900" rIns="121900" bIns="121900" anchor="ctr" anchorCtr="0">
            <a:noAutofit/>
          </a:bodyPr>
          <a:lstStyle/>
          <a:p>
            <a:pPr marL="0" lvl="0" indent="0">
              <a:spcBef>
                <a:spcPts val="0"/>
              </a:spcBef>
              <a:buNone/>
            </a:pPr>
            <a:endParaRPr sz="2400"/>
          </a:p>
        </p:txBody>
      </p:sp>
      <p:sp>
        <p:nvSpPr>
          <p:cNvPr id="11" name="Shape 11"/>
          <p:cNvSpPr txBox="1">
            <a:spLocks noGrp="1"/>
          </p:cNvSpPr>
          <p:nvPr>
            <p:ph type="ctrTitle"/>
          </p:nvPr>
        </p:nvSpPr>
        <p:spPr>
          <a:xfrm>
            <a:off x="625233" y="3183000"/>
            <a:ext cx="4848800" cy="3012000"/>
          </a:xfrm>
          <a:prstGeom prst="rect">
            <a:avLst/>
          </a:prstGeom>
        </p:spPr>
        <p:txBody>
          <a:bodyPr wrap="square" lIns="91425" tIns="91425" rIns="91425" bIns="91425" anchor="t" anchorCtr="0"/>
          <a:lstStyle>
            <a:lvl1pPr lvl="0">
              <a:spcBef>
                <a:spcPts val="0"/>
              </a:spcBef>
              <a:buClr>
                <a:srgbClr val="F67031"/>
              </a:buClr>
              <a:buSzPts val="3000"/>
              <a:buNone/>
              <a:defRPr sz="4000" b="1">
                <a:solidFill>
                  <a:srgbClr val="F67031"/>
                </a:solidFill>
              </a:defRPr>
            </a:lvl1pPr>
            <a:lvl2pPr lvl="1">
              <a:spcBef>
                <a:spcPts val="0"/>
              </a:spcBef>
              <a:buClr>
                <a:srgbClr val="F67031"/>
              </a:buClr>
              <a:buSzPts val="3000"/>
              <a:buNone/>
              <a:defRPr sz="4000" b="1">
                <a:solidFill>
                  <a:srgbClr val="F67031"/>
                </a:solidFill>
              </a:defRPr>
            </a:lvl2pPr>
            <a:lvl3pPr lvl="2">
              <a:spcBef>
                <a:spcPts val="0"/>
              </a:spcBef>
              <a:buClr>
                <a:srgbClr val="F67031"/>
              </a:buClr>
              <a:buSzPts val="3000"/>
              <a:buNone/>
              <a:defRPr sz="4000" b="1">
                <a:solidFill>
                  <a:srgbClr val="F67031"/>
                </a:solidFill>
              </a:defRPr>
            </a:lvl3pPr>
            <a:lvl4pPr lvl="3">
              <a:spcBef>
                <a:spcPts val="0"/>
              </a:spcBef>
              <a:buClr>
                <a:srgbClr val="F67031"/>
              </a:buClr>
              <a:buSzPts val="3000"/>
              <a:buNone/>
              <a:defRPr sz="4000" b="1">
                <a:solidFill>
                  <a:srgbClr val="F67031"/>
                </a:solidFill>
              </a:defRPr>
            </a:lvl4pPr>
            <a:lvl5pPr lvl="4">
              <a:spcBef>
                <a:spcPts val="0"/>
              </a:spcBef>
              <a:buClr>
                <a:srgbClr val="F67031"/>
              </a:buClr>
              <a:buSzPts val="3000"/>
              <a:buNone/>
              <a:defRPr sz="4000" b="1">
                <a:solidFill>
                  <a:srgbClr val="F67031"/>
                </a:solidFill>
              </a:defRPr>
            </a:lvl5pPr>
            <a:lvl6pPr lvl="5">
              <a:spcBef>
                <a:spcPts val="0"/>
              </a:spcBef>
              <a:buClr>
                <a:srgbClr val="F67031"/>
              </a:buClr>
              <a:buSzPts val="3000"/>
              <a:buNone/>
              <a:defRPr sz="4000" b="1">
                <a:solidFill>
                  <a:srgbClr val="F67031"/>
                </a:solidFill>
              </a:defRPr>
            </a:lvl6pPr>
            <a:lvl7pPr lvl="6">
              <a:spcBef>
                <a:spcPts val="0"/>
              </a:spcBef>
              <a:buClr>
                <a:srgbClr val="F67031"/>
              </a:buClr>
              <a:buSzPts val="3000"/>
              <a:buNone/>
              <a:defRPr sz="4000" b="1">
                <a:solidFill>
                  <a:srgbClr val="F67031"/>
                </a:solidFill>
              </a:defRPr>
            </a:lvl7pPr>
            <a:lvl8pPr lvl="7">
              <a:spcBef>
                <a:spcPts val="0"/>
              </a:spcBef>
              <a:buClr>
                <a:srgbClr val="F67031"/>
              </a:buClr>
              <a:buSzPts val="3000"/>
              <a:buNone/>
              <a:defRPr sz="4000" b="1">
                <a:solidFill>
                  <a:srgbClr val="F67031"/>
                </a:solidFill>
              </a:defRPr>
            </a:lvl8pPr>
            <a:lvl9pPr lvl="8">
              <a:spcBef>
                <a:spcPts val="0"/>
              </a:spcBef>
              <a:buClr>
                <a:srgbClr val="F67031"/>
              </a:buClr>
              <a:buSzPts val="3000"/>
              <a:buNone/>
              <a:defRPr sz="4000" b="1">
                <a:solidFill>
                  <a:srgbClr val="F67031"/>
                </a:solidFill>
              </a:defRPr>
            </a:lvl9pPr>
          </a:lstStyle>
          <a:p>
            <a:endParaRPr/>
          </a:p>
        </p:txBody>
      </p:sp>
      <p:sp>
        <p:nvSpPr>
          <p:cNvPr id="12" name="Shape 12"/>
          <p:cNvSpPr/>
          <p:nvPr/>
        </p:nvSpPr>
        <p:spPr>
          <a:xfrm>
            <a:off x="6099867" y="-200"/>
            <a:ext cx="247200" cy="6858000"/>
          </a:xfrm>
          <a:prstGeom prst="rect">
            <a:avLst/>
          </a:prstGeom>
          <a:gradFill>
            <a:gsLst>
              <a:gs pos="0">
                <a:srgbClr val="000014">
                  <a:alpha val="49803"/>
                </a:srgbClr>
              </a:gs>
              <a:gs pos="100000">
                <a:srgbClr val="000014">
                  <a:alpha val="0"/>
                </a:srgbClr>
              </a:gs>
            </a:gsLst>
            <a:lin ang="0" scaled="0"/>
          </a:gradFill>
          <a:ln>
            <a:noFill/>
          </a:ln>
        </p:spPr>
        <p:txBody>
          <a:bodyPr wrap="square" lIns="121900" tIns="60933" rIns="121900" bIns="60933" anchor="ctr" anchorCtr="0">
            <a:noAutofit/>
          </a:bodyPr>
          <a:lstStyle/>
          <a:p>
            <a:pPr marL="0" marR="0" lvl="0" indent="0" algn="ctr" rtl="0">
              <a:spcBef>
                <a:spcPts val="0"/>
              </a:spcBef>
              <a:buNone/>
            </a:pPr>
            <a:endParaRPr sz="240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16631812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32"/>
        <p:cNvGrpSpPr/>
        <p:nvPr/>
      </p:nvGrpSpPr>
      <p:grpSpPr>
        <a:xfrm>
          <a:off x="0" y="0"/>
          <a:ext cx="0" cy="0"/>
          <a:chOff x="0" y="0"/>
          <a:chExt cx="0" cy="0"/>
        </a:xfrm>
      </p:grpSpPr>
      <p:sp>
        <p:nvSpPr>
          <p:cNvPr id="33" name="Shape 33"/>
          <p:cNvSpPr/>
          <p:nvPr/>
        </p:nvSpPr>
        <p:spPr>
          <a:xfrm flipH="1">
            <a:off x="3296500" y="0"/>
            <a:ext cx="150800" cy="6858000"/>
          </a:xfrm>
          <a:prstGeom prst="rect">
            <a:avLst/>
          </a:prstGeom>
          <a:gradFill>
            <a:gsLst>
              <a:gs pos="0">
                <a:srgbClr val="000014">
                  <a:alpha val="20000"/>
                </a:srgbClr>
              </a:gs>
              <a:gs pos="100000">
                <a:srgbClr val="000014">
                  <a:alpha val="0"/>
                </a:srgbClr>
              </a:gs>
            </a:gsLst>
            <a:lin ang="0" scaled="0"/>
          </a:gradFill>
          <a:ln>
            <a:noFill/>
          </a:ln>
        </p:spPr>
        <p:txBody>
          <a:bodyPr wrap="square" lIns="121900" tIns="60933" rIns="121900" bIns="60933" anchor="ctr" anchorCtr="0">
            <a:noAutofit/>
          </a:bodyPr>
          <a:lstStyle/>
          <a:p>
            <a:pPr marL="0" marR="0" lvl="0" indent="0" algn="ctr" rtl="0">
              <a:spcBef>
                <a:spcPts val="0"/>
              </a:spcBef>
              <a:buNone/>
            </a:pPr>
            <a:endParaRPr sz="2400">
              <a:solidFill>
                <a:srgbClr val="FFFFFF"/>
              </a:solidFill>
              <a:latin typeface="Calibri"/>
              <a:ea typeface="Calibri"/>
              <a:cs typeface="Calibri"/>
              <a:sym typeface="Calibri"/>
            </a:endParaRPr>
          </a:p>
        </p:txBody>
      </p:sp>
      <p:sp>
        <p:nvSpPr>
          <p:cNvPr id="34" name="Shape 34"/>
          <p:cNvSpPr/>
          <p:nvPr/>
        </p:nvSpPr>
        <p:spPr>
          <a:xfrm>
            <a:off x="3447300" y="0"/>
            <a:ext cx="8744800" cy="6858000"/>
          </a:xfrm>
          <a:prstGeom prst="rect">
            <a:avLst/>
          </a:prstGeom>
          <a:solidFill>
            <a:srgbClr val="FFFFFF"/>
          </a:solidFill>
          <a:ln>
            <a:noFill/>
          </a:ln>
        </p:spPr>
        <p:txBody>
          <a:bodyPr wrap="square" lIns="121900" tIns="121900" rIns="121900" bIns="121900" anchor="ctr" anchorCtr="0">
            <a:noAutofit/>
          </a:bodyPr>
          <a:lstStyle/>
          <a:p>
            <a:pPr marL="0" lvl="0" indent="0">
              <a:spcBef>
                <a:spcPts val="0"/>
              </a:spcBef>
              <a:buNone/>
            </a:pPr>
            <a:endParaRPr sz="2400"/>
          </a:p>
        </p:txBody>
      </p:sp>
      <p:sp>
        <p:nvSpPr>
          <p:cNvPr id="35" name="Shape 35"/>
          <p:cNvSpPr txBox="1">
            <a:spLocks noGrp="1"/>
          </p:cNvSpPr>
          <p:nvPr>
            <p:ph type="title"/>
          </p:nvPr>
        </p:nvSpPr>
        <p:spPr>
          <a:xfrm>
            <a:off x="312600" y="767333"/>
            <a:ext cx="2728400" cy="5308000"/>
          </a:xfrm>
          <a:prstGeom prst="rect">
            <a:avLst/>
          </a:prstGeom>
        </p:spPr>
        <p:txBody>
          <a:bodyPr wrap="square" lIns="91425" tIns="91425" rIns="91425" bIns="91425" anchor="t" anchorCtr="0"/>
          <a:lstStyle>
            <a:lvl1pPr lvl="0">
              <a:spcBef>
                <a:spcPts val="0"/>
              </a:spcBef>
              <a:buSzPts val="2400"/>
              <a:buNone/>
              <a:defRPr/>
            </a:lvl1pPr>
            <a:lvl2pPr lvl="1">
              <a:spcBef>
                <a:spcPts val="0"/>
              </a:spcBef>
              <a:buSzPts val="2400"/>
              <a:buNone/>
              <a:defRPr/>
            </a:lvl2pPr>
            <a:lvl3pPr lvl="2">
              <a:spcBef>
                <a:spcPts val="0"/>
              </a:spcBef>
              <a:buSzPts val="2400"/>
              <a:buNone/>
              <a:defRPr/>
            </a:lvl3pPr>
            <a:lvl4pPr lvl="3">
              <a:spcBef>
                <a:spcPts val="0"/>
              </a:spcBef>
              <a:buSzPts val="2400"/>
              <a:buNone/>
              <a:defRPr/>
            </a:lvl4pPr>
            <a:lvl5pPr lvl="4">
              <a:spcBef>
                <a:spcPts val="0"/>
              </a:spcBef>
              <a:buSzPts val="2400"/>
              <a:buNone/>
              <a:defRPr/>
            </a:lvl5pPr>
            <a:lvl6pPr lvl="5">
              <a:spcBef>
                <a:spcPts val="0"/>
              </a:spcBef>
              <a:buSzPts val="2400"/>
              <a:buNone/>
              <a:defRPr/>
            </a:lvl6pPr>
            <a:lvl7pPr lvl="6">
              <a:spcBef>
                <a:spcPts val="0"/>
              </a:spcBef>
              <a:buSzPts val="2400"/>
              <a:buNone/>
              <a:defRPr/>
            </a:lvl7pPr>
            <a:lvl8pPr lvl="7">
              <a:spcBef>
                <a:spcPts val="0"/>
              </a:spcBef>
              <a:buSzPts val="2400"/>
              <a:buNone/>
              <a:defRPr/>
            </a:lvl8pPr>
            <a:lvl9pPr lvl="8">
              <a:spcBef>
                <a:spcPts val="0"/>
              </a:spcBef>
              <a:buSzPts val="2400"/>
              <a:buNone/>
              <a:defRPr/>
            </a:lvl9pPr>
          </a:lstStyle>
          <a:p>
            <a:endParaRPr/>
          </a:p>
        </p:txBody>
      </p:sp>
      <p:sp>
        <p:nvSpPr>
          <p:cNvPr id="36" name="Shape 36"/>
          <p:cNvSpPr txBox="1">
            <a:spLocks noGrp="1"/>
          </p:cNvSpPr>
          <p:nvPr>
            <p:ph type="body" idx="1"/>
          </p:nvPr>
        </p:nvSpPr>
        <p:spPr>
          <a:xfrm>
            <a:off x="4120833" y="767333"/>
            <a:ext cx="7461600" cy="5308000"/>
          </a:xfrm>
          <a:prstGeom prst="rect">
            <a:avLst/>
          </a:prstGeom>
        </p:spPr>
        <p:txBody>
          <a:bodyPr wrap="square" lIns="91425" tIns="91425" rIns="91425" bIns="91425" anchor="t" anchorCtr="0"/>
          <a:lstStyle>
            <a:lvl1pPr lvl="0">
              <a:spcBef>
                <a:spcPts val="0"/>
              </a:spcBef>
              <a:buSzPts val="14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37" name="Shape 37"/>
          <p:cNvSpPr txBox="1">
            <a:spLocks noGrp="1"/>
          </p:cNvSpPr>
          <p:nvPr>
            <p:ph type="sldNum" idx="12"/>
          </p:nvPr>
        </p:nvSpPr>
        <p:spPr>
          <a:xfrm>
            <a:off x="11409045" y="6333135"/>
            <a:ext cx="731600" cy="524800"/>
          </a:xfrm>
          <a:prstGeom prst="rect">
            <a:avLst/>
          </a:prstGeom>
        </p:spPr>
        <p:txBody>
          <a:bodyPr wrap="square"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23131518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 1 column half">
    <p:spTree>
      <p:nvGrpSpPr>
        <p:cNvPr id="1" name="Shape 59"/>
        <p:cNvGrpSpPr/>
        <p:nvPr/>
      </p:nvGrpSpPr>
      <p:grpSpPr>
        <a:xfrm>
          <a:off x="0" y="0"/>
          <a:ext cx="0" cy="0"/>
          <a:chOff x="0" y="0"/>
          <a:chExt cx="0" cy="0"/>
        </a:xfrm>
      </p:grpSpPr>
      <p:sp>
        <p:nvSpPr>
          <p:cNvPr id="60" name="Shape 60"/>
          <p:cNvSpPr/>
          <p:nvPr/>
        </p:nvSpPr>
        <p:spPr>
          <a:xfrm flipH="1">
            <a:off x="-917" y="0"/>
            <a:ext cx="6100800" cy="6858000"/>
          </a:xfrm>
          <a:prstGeom prst="rect">
            <a:avLst/>
          </a:prstGeom>
          <a:solidFill>
            <a:srgbClr val="FFFFFF"/>
          </a:solidFill>
          <a:ln>
            <a:noFill/>
          </a:ln>
        </p:spPr>
        <p:txBody>
          <a:bodyPr wrap="square" lIns="121900" tIns="121900" rIns="121900" bIns="121900" anchor="ctr" anchorCtr="0">
            <a:noAutofit/>
          </a:bodyPr>
          <a:lstStyle/>
          <a:p>
            <a:pPr marL="0" lvl="0" indent="0">
              <a:spcBef>
                <a:spcPts val="0"/>
              </a:spcBef>
              <a:buNone/>
            </a:pPr>
            <a:endParaRPr sz="2400"/>
          </a:p>
        </p:txBody>
      </p:sp>
      <p:sp>
        <p:nvSpPr>
          <p:cNvPr id="61" name="Shape 61"/>
          <p:cNvSpPr/>
          <p:nvPr/>
        </p:nvSpPr>
        <p:spPr>
          <a:xfrm>
            <a:off x="6099871" y="0"/>
            <a:ext cx="150800" cy="6858000"/>
          </a:xfrm>
          <a:prstGeom prst="rect">
            <a:avLst/>
          </a:prstGeom>
          <a:gradFill>
            <a:gsLst>
              <a:gs pos="0">
                <a:srgbClr val="000014">
                  <a:alpha val="20000"/>
                </a:srgbClr>
              </a:gs>
              <a:gs pos="100000">
                <a:srgbClr val="000014">
                  <a:alpha val="0"/>
                </a:srgbClr>
              </a:gs>
            </a:gsLst>
            <a:lin ang="0" scaled="0"/>
          </a:gradFill>
          <a:ln>
            <a:noFill/>
          </a:ln>
        </p:spPr>
        <p:txBody>
          <a:bodyPr wrap="square" lIns="121900" tIns="60933" rIns="121900" bIns="60933" anchor="ctr" anchorCtr="0">
            <a:noAutofit/>
          </a:bodyPr>
          <a:lstStyle/>
          <a:p>
            <a:pPr marL="0" marR="0" lvl="0" indent="0" algn="ctr" rtl="0">
              <a:spcBef>
                <a:spcPts val="0"/>
              </a:spcBef>
              <a:buNone/>
            </a:pPr>
            <a:endParaRPr sz="2400">
              <a:solidFill>
                <a:srgbClr val="FFFFFF"/>
              </a:solidFill>
              <a:latin typeface="Calibri"/>
              <a:ea typeface="Calibri"/>
              <a:cs typeface="Calibri"/>
              <a:sym typeface="Calibri"/>
            </a:endParaRPr>
          </a:p>
        </p:txBody>
      </p:sp>
      <p:sp>
        <p:nvSpPr>
          <p:cNvPr id="62" name="Shape 62"/>
          <p:cNvSpPr txBox="1">
            <a:spLocks noGrp="1"/>
          </p:cNvSpPr>
          <p:nvPr>
            <p:ph type="title"/>
          </p:nvPr>
        </p:nvSpPr>
        <p:spPr>
          <a:xfrm>
            <a:off x="681900" y="767333"/>
            <a:ext cx="4689600" cy="1298000"/>
          </a:xfrm>
          <a:prstGeom prst="rect">
            <a:avLst/>
          </a:prstGeom>
        </p:spPr>
        <p:txBody>
          <a:bodyPr wrap="square" lIns="91425" tIns="91425" rIns="91425" bIns="91425" anchor="b" anchorCtr="0"/>
          <a:lstStyle>
            <a:lvl1pPr lvl="0" rtl="0">
              <a:spcBef>
                <a:spcPts val="0"/>
              </a:spcBef>
              <a:buClr>
                <a:srgbClr val="F67031"/>
              </a:buClr>
              <a:buSzPts val="2400"/>
              <a:buNone/>
              <a:defRPr>
                <a:solidFill>
                  <a:srgbClr val="F67031"/>
                </a:solidFill>
              </a:defRPr>
            </a:lvl1pPr>
            <a:lvl2pPr lvl="1" rtl="0">
              <a:spcBef>
                <a:spcPts val="0"/>
              </a:spcBef>
              <a:buClr>
                <a:srgbClr val="F67031"/>
              </a:buClr>
              <a:buSzPts val="2400"/>
              <a:buNone/>
              <a:defRPr>
                <a:solidFill>
                  <a:srgbClr val="F67031"/>
                </a:solidFill>
              </a:defRPr>
            </a:lvl2pPr>
            <a:lvl3pPr lvl="2" rtl="0">
              <a:spcBef>
                <a:spcPts val="0"/>
              </a:spcBef>
              <a:buClr>
                <a:srgbClr val="F67031"/>
              </a:buClr>
              <a:buSzPts val="2400"/>
              <a:buNone/>
              <a:defRPr>
                <a:solidFill>
                  <a:srgbClr val="F67031"/>
                </a:solidFill>
              </a:defRPr>
            </a:lvl3pPr>
            <a:lvl4pPr lvl="3" rtl="0">
              <a:spcBef>
                <a:spcPts val="0"/>
              </a:spcBef>
              <a:buClr>
                <a:srgbClr val="F67031"/>
              </a:buClr>
              <a:buSzPts val="2400"/>
              <a:buNone/>
              <a:defRPr>
                <a:solidFill>
                  <a:srgbClr val="F67031"/>
                </a:solidFill>
              </a:defRPr>
            </a:lvl4pPr>
            <a:lvl5pPr lvl="4" rtl="0">
              <a:spcBef>
                <a:spcPts val="0"/>
              </a:spcBef>
              <a:buClr>
                <a:srgbClr val="F67031"/>
              </a:buClr>
              <a:buSzPts val="2400"/>
              <a:buNone/>
              <a:defRPr>
                <a:solidFill>
                  <a:srgbClr val="F67031"/>
                </a:solidFill>
              </a:defRPr>
            </a:lvl5pPr>
            <a:lvl6pPr lvl="5" rtl="0">
              <a:spcBef>
                <a:spcPts val="0"/>
              </a:spcBef>
              <a:buClr>
                <a:srgbClr val="F67031"/>
              </a:buClr>
              <a:buSzPts val="2400"/>
              <a:buNone/>
              <a:defRPr>
                <a:solidFill>
                  <a:srgbClr val="F67031"/>
                </a:solidFill>
              </a:defRPr>
            </a:lvl6pPr>
            <a:lvl7pPr lvl="6" rtl="0">
              <a:spcBef>
                <a:spcPts val="0"/>
              </a:spcBef>
              <a:buClr>
                <a:srgbClr val="F67031"/>
              </a:buClr>
              <a:buSzPts val="2400"/>
              <a:buNone/>
              <a:defRPr>
                <a:solidFill>
                  <a:srgbClr val="F67031"/>
                </a:solidFill>
              </a:defRPr>
            </a:lvl7pPr>
            <a:lvl8pPr lvl="7" rtl="0">
              <a:spcBef>
                <a:spcPts val="0"/>
              </a:spcBef>
              <a:buClr>
                <a:srgbClr val="F67031"/>
              </a:buClr>
              <a:buSzPts val="2400"/>
              <a:buNone/>
              <a:defRPr>
                <a:solidFill>
                  <a:srgbClr val="F67031"/>
                </a:solidFill>
              </a:defRPr>
            </a:lvl8pPr>
            <a:lvl9pPr lvl="8" rtl="0">
              <a:spcBef>
                <a:spcPts val="0"/>
              </a:spcBef>
              <a:buClr>
                <a:srgbClr val="F67031"/>
              </a:buClr>
              <a:buSzPts val="2400"/>
              <a:buNone/>
              <a:defRPr>
                <a:solidFill>
                  <a:srgbClr val="F67031"/>
                </a:solidFill>
              </a:defRPr>
            </a:lvl9pPr>
          </a:lstStyle>
          <a:p>
            <a:endParaRPr/>
          </a:p>
        </p:txBody>
      </p:sp>
      <p:sp>
        <p:nvSpPr>
          <p:cNvPr id="63" name="Shape 63"/>
          <p:cNvSpPr txBox="1">
            <a:spLocks noGrp="1"/>
          </p:cNvSpPr>
          <p:nvPr>
            <p:ph type="sldNum" idx="12"/>
          </p:nvPr>
        </p:nvSpPr>
        <p:spPr>
          <a:xfrm>
            <a:off x="11409045" y="6333135"/>
            <a:ext cx="731600" cy="524800"/>
          </a:xfrm>
          <a:prstGeom prst="rect">
            <a:avLst/>
          </a:prstGeom>
        </p:spPr>
        <p:txBody>
          <a:bodyPr wrap="square" lIns="91425" tIns="91425" rIns="91425" bIns="91425" anchor="ctr" anchorCtr="0">
            <a:noAutofit/>
          </a:bodyPr>
          <a:lstStyle/>
          <a:p>
            <a:fld id="{00000000-1234-1234-1234-123412341234}" type="slidenum">
              <a:rPr lang="en" smtClean="0">
                <a:solidFill>
                  <a:srgbClr val="FFFFFF"/>
                </a:solidFill>
              </a:rPr>
              <a:pPr/>
              <a:t>‹#›</a:t>
            </a:fld>
            <a:endParaRPr lang="en">
              <a:solidFill>
                <a:srgbClr val="FFFFFF"/>
              </a:solidFill>
            </a:endParaRPr>
          </a:p>
        </p:txBody>
      </p:sp>
      <p:sp>
        <p:nvSpPr>
          <p:cNvPr id="64" name="Shape 64"/>
          <p:cNvSpPr txBox="1">
            <a:spLocks noGrp="1"/>
          </p:cNvSpPr>
          <p:nvPr>
            <p:ph type="body" idx="1"/>
          </p:nvPr>
        </p:nvSpPr>
        <p:spPr>
          <a:xfrm>
            <a:off x="681900" y="2131467"/>
            <a:ext cx="4689600" cy="3943600"/>
          </a:xfrm>
          <a:prstGeom prst="rect">
            <a:avLst/>
          </a:prstGeom>
        </p:spPr>
        <p:txBody>
          <a:bodyPr wrap="square" lIns="91425" tIns="91425" rIns="91425" bIns="91425" anchor="t" anchorCtr="0"/>
          <a:lstStyle>
            <a:lvl1pPr lvl="0" rtl="0">
              <a:spcBef>
                <a:spcPts val="0"/>
              </a:spcBef>
              <a:buSzPts val="1200"/>
              <a:buChar char="▪"/>
              <a:defRPr sz="1600"/>
            </a:lvl1pPr>
            <a:lvl2pPr lvl="1" rtl="0">
              <a:spcBef>
                <a:spcPts val="0"/>
              </a:spcBef>
              <a:buSzPts val="1200"/>
              <a:buChar char="-"/>
              <a:defRPr sz="1600"/>
            </a:lvl2pPr>
            <a:lvl3pPr lvl="2" rtl="0">
              <a:spcBef>
                <a:spcPts val="0"/>
              </a:spcBef>
              <a:buSzPts val="1200"/>
              <a:buChar char="-"/>
              <a:defRPr sz="1600"/>
            </a:lvl3pPr>
            <a:lvl4pPr lvl="3" rtl="0">
              <a:spcBef>
                <a:spcPts val="0"/>
              </a:spcBef>
              <a:buSzPts val="1200"/>
              <a:buChar char="-"/>
              <a:defRPr sz="1600"/>
            </a:lvl4pPr>
            <a:lvl5pPr lvl="4" rtl="0">
              <a:spcBef>
                <a:spcPts val="0"/>
              </a:spcBef>
              <a:buSzPts val="1200"/>
              <a:buChar char="-"/>
              <a:defRPr sz="1600"/>
            </a:lvl5pPr>
            <a:lvl6pPr lvl="5" rtl="0">
              <a:spcBef>
                <a:spcPts val="0"/>
              </a:spcBef>
              <a:buSzPts val="1200"/>
              <a:buChar char="-"/>
              <a:defRPr sz="1600"/>
            </a:lvl6pPr>
            <a:lvl7pPr lvl="6" rtl="0">
              <a:spcBef>
                <a:spcPts val="0"/>
              </a:spcBef>
              <a:buSzPts val="1200"/>
              <a:buChar char="-"/>
              <a:defRPr sz="1600"/>
            </a:lvl7pPr>
            <a:lvl8pPr lvl="7" rtl="0">
              <a:spcBef>
                <a:spcPts val="0"/>
              </a:spcBef>
              <a:buSzPts val="1200"/>
              <a:buChar char="-"/>
              <a:defRPr sz="1600"/>
            </a:lvl8pPr>
            <a:lvl9pPr lvl="8" rtl="0">
              <a:spcBef>
                <a:spcPts val="0"/>
              </a:spcBef>
              <a:buSzPts val="1200"/>
              <a:buChar char="-"/>
              <a:defRPr sz="1600"/>
            </a:lvl9pPr>
          </a:lstStyle>
          <a:p>
            <a:endParaRPr/>
          </a:p>
        </p:txBody>
      </p:sp>
    </p:spTree>
    <p:extLst>
      <p:ext uri="{BB962C8B-B14F-4D97-AF65-F5344CB8AC3E}">
        <p14:creationId xmlns:p14="http://schemas.microsoft.com/office/powerpoint/2010/main" val="9888734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65"/>
        <p:cNvGrpSpPr/>
        <p:nvPr/>
      </p:nvGrpSpPr>
      <p:grpSpPr>
        <a:xfrm>
          <a:off x="0" y="0"/>
          <a:ext cx="0" cy="0"/>
          <a:chOff x="0" y="0"/>
          <a:chExt cx="0" cy="0"/>
        </a:xfrm>
      </p:grpSpPr>
      <p:sp>
        <p:nvSpPr>
          <p:cNvPr id="66" name="Shape 66"/>
          <p:cNvSpPr/>
          <p:nvPr/>
        </p:nvSpPr>
        <p:spPr>
          <a:xfrm flipH="1">
            <a:off x="3296500" y="0"/>
            <a:ext cx="150800" cy="6858000"/>
          </a:xfrm>
          <a:prstGeom prst="rect">
            <a:avLst/>
          </a:prstGeom>
          <a:gradFill>
            <a:gsLst>
              <a:gs pos="0">
                <a:srgbClr val="000014">
                  <a:alpha val="20000"/>
                </a:srgbClr>
              </a:gs>
              <a:gs pos="100000">
                <a:srgbClr val="000014">
                  <a:alpha val="0"/>
                </a:srgbClr>
              </a:gs>
            </a:gsLst>
            <a:lin ang="0" scaled="0"/>
          </a:gradFill>
          <a:ln>
            <a:noFill/>
          </a:ln>
        </p:spPr>
        <p:txBody>
          <a:bodyPr wrap="square" lIns="121900" tIns="60933" rIns="121900" bIns="60933" anchor="ctr" anchorCtr="0">
            <a:noAutofit/>
          </a:bodyPr>
          <a:lstStyle/>
          <a:p>
            <a:pPr marL="0" marR="0" lvl="0" indent="0" algn="ctr" rtl="0">
              <a:spcBef>
                <a:spcPts val="0"/>
              </a:spcBef>
              <a:buNone/>
            </a:pPr>
            <a:endParaRPr sz="2400">
              <a:solidFill>
                <a:srgbClr val="FFFFFF"/>
              </a:solidFill>
              <a:latin typeface="Calibri"/>
              <a:ea typeface="Calibri"/>
              <a:cs typeface="Calibri"/>
              <a:sym typeface="Calibri"/>
            </a:endParaRPr>
          </a:p>
        </p:txBody>
      </p:sp>
      <p:sp>
        <p:nvSpPr>
          <p:cNvPr id="67" name="Shape 67"/>
          <p:cNvSpPr/>
          <p:nvPr/>
        </p:nvSpPr>
        <p:spPr>
          <a:xfrm>
            <a:off x="3447300" y="0"/>
            <a:ext cx="8744800" cy="6858000"/>
          </a:xfrm>
          <a:prstGeom prst="rect">
            <a:avLst/>
          </a:prstGeom>
          <a:solidFill>
            <a:srgbClr val="FFFFFF"/>
          </a:solidFill>
          <a:ln>
            <a:noFill/>
          </a:ln>
        </p:spPr>
        <p:txBody>
          <a:bodyPr wrap="square" lIns="121900" tIns="121900" rIns="121900" bIns="121900" anchor="ctr" anchorCtr="0">
            <a:noAutofit/>
          </a:bodyPr>
          <a:lstStyle/>
          <a:p>
            <a:pPr marL="0" lvl="0" indent="0">
              <a:spcBef>
                <a:spcPts val="0"/>
              </a:spcBef>
              <a:buNone/>
            </a:pPr>
            <a:endParaRPr sz="2400"/>
          </a:p>
        </p:txBody>
      </p:sp>
      <p:sp>
        <p:nvSpPr>
          <p:cNvPr id="68" name="Shape 68"/>
          <p:cNvSpPr txBox="1">
            <a:spLocks noGrp="1"/>
          </p:cNvSpPr>
          <p:nvPr>
            <p:ph type="title"/>
          </p:nvPr>
        </p:nvSpPr>
        <p:spPr>
          <a:xfrm>
            <a:off x="312600" y="767333"/>
            <a:ext cx="2728400" cy="5308000"/>
          </a:xfrm>
          <a:prstGeom prst="rect">
            <a:avLst/>
          </a:prstGeom>
        </p:spPr>
        <p:txBody>
          <a:bodyPr wrap="square" lIns="91425" tIns="91425" rIns="91425" bIns="91425" anchor="t" anchorCtr="0"/>
          <a:lstStyle>
            <a:lvl1pPr lvl="0">
              <a:spcBef>
                <a:spcPts val="0"/>
              </a:spcBef>
              <a:buSzPts val="2400"/>
              <a:buNone/>
              <a:defRPr/>
            </a:lvl1pPr>
            <a:lvl2pPr lvl="1">
              <a:spcBef>
                <a:spcPts val="0"/>
              </a:spcBef>
              <a:buSzPts val="2400"/>
              <a:buNone/>
              <a:defRPr/>
            </a:lvl2pPr>
            <a:lvl3pPr lvl="2">
              <a:spcBef>
                <a:spcPts val="0"/>
              </a:spcBef>
              <a:buSzPts val="2400"/>
              <a:buNone/>
              <a:defRPr/>
            </a:lvl3pPr>
            <a:lvl4pPr lvl="3">
              <a:spcBef>
                <a:spcPts val="0"/>
              </a:spcBef>
              <a:buSzPts val="2400"/>
              <a:buNone/>
              <a:defRPr/>
            </a:lvl4pPr>
            <a:lvl5pPr lvl="4">
              <a:spcBef>
                <a:spcPts val="0"/>
              </a:spcBef>
              <a:buSzPts val="2400"/>
              <a:buNone/>
              <a:defRPr/>
            </a:lvl5pPr>
            <a:lvl6pPr lvl="5">
              <a:spcBef>
                <a:spcPts val="0"/>
              </a:spcBef>
              <a:buSzPts val="2400"/>
              <a:buNone/>
              <a:defRPr/>
            </a:lvl6pPr>
            <a:lvl7pPr lvl="6">
              <a:spcBef>
                <a:spcPts val="0"/>
              </a:spcBef>
              <a:buSzPts val="2400"/>
              <a:buNone/>
              <a:defRPr/>
            </a:lvl7pPr>
            <a:lvl8pPr lvl="7">
              <a:spcBef>
                <a:spcPts val="0"/>
              </a:spcBef>
              <a:buSzPts val="2400"/>
              <a:buNone/>
              <a:defRPr/>
            </a:lvl8pPr>
            <a:lvl9pPr lvl="8">
              <a:spcBef>
                <a:spcPts val="0"/>
              </a:spcBef>
              <a:buSzPts val="2400"/>
              <a:buNone/>
              <a:defRPr/>
            </a:lvl9pPr>
          </a:lstStyle>
          <a:p>
            <a:endParaRPr/>
          </a:p>
        </p:txBody>
      </p:sp>
      <p:sp>
        <p:nvSpPr>
          <p:cNvPr id="69" name="Shape 69"/>
          <p:cNvSpPr txBox="1">
            <a:spLocks noGrp="1"/>
          </p:cNvSpPr>
          <p:nvPr>
            <p:ph type="body" idx="1"/>
          </p:nvPr>
        </p:nvSpPr>
        <p:spPr>
          <a:xfrm>
            <a:off x="4082933" y="767333"/>
            <a:ext cx="3640000" cy="5308000"/>
          </a:xfrm>
          <a:prstGeom prst="rect">
            <a:avLst/>
          </a:prstGeom>
        </p:spPr>
        <p:txBody>
          <a:bodyPr wrap="square" lIns="91425" tIns="91425" rIns="91425" bIns="91425" anchor="t" anchorCtr="0"/>
          <a:lstStyle>
            <a:lvl1pPr lvl="0">
              <a:spcBef>
                <a:spcPts val="0"/>
              </a:spcBef>
              <a:buSzPts val="1100"/>
              <a:buChar char="▪"/>
              <a:defRPr sz="1467"/>
            </a:lvl1pPr>
            <a:lvl2pPr lvl="1">
              <a:spcBef>
                <a:spcPts val="0"/>
              </a:spcBef>
              <a:buSzPts val="1100"/>
              <a:buChar char="-"/>
              <a:defRPr sz="1467"/>
            </a:lvl2pPr>
            <a:lvl3pPr lvl="2">
              <a:spcBef>
                <a:spcPts val="0"/>
              </a:spcBef>
              <a:buSzPts val="1100"/>
              <a:buChar char="-"/>
              <a:defRPr sz="1467"/>
            </a:lvl3pPr>
            <a:lvl4pPr lvl="3">
              <a:spcBef>
                <a:spcPts val="0"/>
              </a:spcBef>
              <a:buSzPts val="1100"/>
              <a:buChar char="-"/>
              <a:defRPr sz="1467"/>
            </a:lvl4pPr>
            <a:lvl5pPr lvl="4">
              <a:spcBef>
                <a:spcPts val="0"/>
              </a:spcBef>
              <a:buSzPts val="1100"/>
              <a:buChar char="-"/>
              <a:defRPr sz="1467"/>
            </a:lvl5pPr>
            <a:lvl6pPr lvl="5">
              <a:spcBef>
                <a:spcPts val="0"/>
              </a:spcBef>
              <a:buSzPts val="1100"/>
              <a:buChar char="-"/>
              <a:defRPr sz="1467"/>
            </a:lvl6pPr>
            <a:lvl7pPr lvl="6">
              <a:spcBef>
                <a:spcPts val="0"/>
              </a:spcBef>
              <a:buSzPts val="1100"/>
              <a:buChar char="-"/>
              <a:defRPr sz="1467"/>
            </a:lvl7pPr>
            <a:lvl8pPr lvl="7">
              <a:spcBef>
                <a:spcPts val="0"/>
              </a:spcBef>
              <a:buSzPts val="1100"/>
              <a:buChar char="-"/>
              <a:defRPr sz="1467"/>
            </a:lvl8pPr>
            <a:lvl9pPr lvl="8">
              <a:spcBef>
                <a:spcPts val="0"/>
              </a:spcBef>
              <a:buSzPts val="1100"/>
              <a:buChar char="-"/>
              <a:defRPr sz="1467"/>
            </a:lvl9pPr>
          </a:lstStyle>
          <a:p>
            <a:endParaRPr/>
          </a:p>
        </p:txBody>
      </p:sp>
      <p:sp>
        <p:nvSpPr>
          <p:cNvPr id="70" name="Shape 70"/>
          <p:cNvSpPr txBox="1">
            <a:spLocks noGrp="1"/>
          </p:cNvSpPr>
          <p:nvPr>
            <p:ph type="body" idx="2"/>
          </p:nvPr>
        </p:nvSpPr>
        <p:spPr>
          <a:xfrm>
            <a:off x="7942268" y="767333"/>
            <a:ext cx="3640000" cy="5308000"/>
          </a:xfrm>
          <a:prstGeom prst="rect">
            <a:avLst/>
          </a:prstGeom>
        </p:spPr>
        <p:txBody>
          <a:bodyPr wrap="square" lIns="91425" tIns="91425" rIns="91425" bIns="91425" anchor="t" anchorCtr="0"/>
          <a:lstStyle>
            <a:lvl1pPr lvl="0">
              <a:spcBef>
                <a:spcPts val="0"/>
              </a:spcBef>
              <a:buSzPts val="1100"/>
              <a:buChar char="▪"/>
              <a:defRPr sz="1467"/>
            </a:lvl1pPr>
            <a:lvl2pPr lvl="1">
              <a:spcBef>
                <a:spcPts val="0"/>
              </a:spcBef>
              <a:buSzPts val="1100"/>
              <a:buChar char="-"/>
              <a:defRPr sz="1467"/>
            </a:lvl2pPr>
            <a:lvl3pPr lvl="2">
              <a:spcBef>
                <a:spcPts val="0"/>
              </a:spcBef>
              <a:buSzPts val="1100"/>
              <a:buChar char="-"/>
              <a:defRPr sz="1467"/>
            </a:lvl3pPr>
            <a:lvl4pPr lvl="3">
              <a:spcBef>
                <a:spcPts val="0"/>
              </a:spcBef>
              <a:buSzPts val="1100"/>
              <a:buChar char="-"/>
              <a:defRPr sz="1467"/>
            </a:lvl4pPr>
            <a:lvl5pPr lvl="4">
              <a:spcBef>
                <a:spcPts val="0"/>
              </a:spcBef>
              <a:buSzPts val="1100"/>
              <a:buChar char="-"/>
              <a:defRPr sz="1467"/>
            </a:lvl5pPr>
            <a:lvl6pPr lvl="5">
              <a:spcBef>
                <a:spcPts val="0"/>
              </a:spcBef>
              <a:buSzPts val="1100"/>
              <a:buChar char="-"/>
              <a:defRPr sz="1467"/>
            </a:lvl6pPr>
            <a:lvl7pPr lvl="6">
              <a:spcBef>
                <a:spcPts val="0"/>
              </a:spcBef>
              <a:buSzPts val="1100"/>
              <a:buChar char="-"/>
              <a:defRPr sz="1467"/>
            </a:lvl7pPr>
            <a:lvl8pPr lvl="7">
              <a:spcBef>
                <a:spcPts val="0"/>
              </a:spcBef>
              <a:buSzPts val="1100"/>
              <a:buChar char="-"/>
              <a:defRPr sz="1467"/>
            </a:lvl8pPr>
            <a:lvl9pPr lvl="8">
              <a:spcBef>
                <a:spcPts val="0"/>
              </a:spcBef>
              <a:buSzPts val="1100"/>
              <a:buChar char="-"/>
              <a:defRPr sz="1467"/>
            </a:lvl9pPr>
          </a:lstStyle>
          <a:p>
            <a:endParaRPr/>
          </a:p>
        </p:txBody>
      </p:sp>
      <p:sp>
        <p:nvSpPr>
          <p:cNvPr id="71" name="Shape 71"/>
          <p:cNvSpPr txBox="1">
            <a:spLocks noGrp="1"/>
          </p:cNvSpPr>
          <p:nvPr>
            <p:ph type="sldNum" idx="12"/>
          </p:nvPr>
        </p:nvSpPr>
        <p:spPr>
          <a:xfrm>
            <a:off x="11409045" y="6333135"/>
            <a:ext cx="731600" cy="524800"/>
          </a:xfrm>
          <a:prstGeom prst="rect">
            <a:avLst/>
          </a:prstGeom>
        </p:spPr>
        <p:txBody>
          <a:bodyPr wrap="square"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44252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id-ID"/>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5"/>
        <p:cNvGrpSpPr/>
        <p:nvPr/>
      </p:nvGrpSpPr>
      <p:grpSpPr>
        <a:xfrm>
          <a:off x="0" y="0"/>
          <a:ext cx="0" cy="0"/>
          <a:chOff x="0" y="0"/>
          <a:chExt cx="0" cy="0"/>
        </a:xfrm>
      </p:grpSpPr>
      <p:sp>
        <p:nvSpPr>
          <p:cNvPr id="86" name="Shape 86"/>
          <p:cNvSpPr txBox="1">
            <a:spLocks noGrp="1"/>
          </p:cNvSpPr>
          <p:nvPr>
            <p:ph type="sldNum" idx="12"/>
          </p:nvPr>
        </p:nvSpPr>
        <p:spPr>
          <a:xfrm>
            <a:off x="11409045" y="6333135"/>
            <a:ext cx="731600" cy="524800"/>
          </a:xfrm>
          <a:prstGeom prst="rect">
            <a:avLst/>
          </a:prstGeom>
        </p:spPr>
        <p:txBody>
          <a:bodyPr wrap="square" lIns="91425" tIns="91425" rIns="91425" bIns="91425" anchor="ctr" anchorCtr="0">
            <a:noAutofit/>
          </a:bodyPr>
          <a:lstStyle/>
          <a:p>
            <a:fld id="{00000000-1234-1234-1234-123412341234}" type="slidenum">
              <a:rPr lang="en" smtClean="0">
                <a:solidFill>
                  <a:srgbClr val="FFFFFF"/>
                </a:solidFill>
              </a:rPr>
              <a:pPr/>
              <a:t>‹#›</a:t>
            </a:fld>
            <a:endParaRPr lang="en">
              <a:solidFill>
                <a:srgbClr val="FFFFFF"/>
              </a:solidFill>
            </a:endParaRPr>
          </a:p>
        </p:txBody>
      </p:sp>
    </p:spTree>
    <p:extLst>
      <p:ext uri="{BB962C8B-B14F-4D97-AF65-F5344CB8AC3E}">
        <p14:creationId xmlns:p14="http://schemas.microsoft.com/office/powerpoint/2010/main" val="1593539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609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97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id-ID"/>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theme" Target="../theme/theme3.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2" name="Group 68"/>
          <p:cNvGrpSpPr>
            <a:grpSpLocks/>
          </p:cNvGrpSpPr>
          <p:nvPr/>
        </p:nvGrpSpPr>
        <p:grpSpPr bwMode="auto">
          <a:xfrm>
            <a:off x="0" y="685800"/>
            <a:ext cx="12192000" cy="609600"/>
            <a:chOff x="0" y="432"/>
            <a:chExt cx="5760" cy="384"/>
          </a:xfrm>
        </p:grpSpPr>
        <p:sp>
          <p:nvSpPr>
            <p:cNvPr id="1093" name="Rectangle 69"/>
            <p:cNvSpPr>
              <a:spLocks noChangeArrowheads="1"/>
            </p:cNvSpPr>
            <p:nvPr userDrawn="1"/>
          </p:nvSpPr>
          <p:spPr bwMode="gray">
            <a:xfrm>
              <a:off x="0" y="432"/>
              <a:ext cx="5760" cy="96"/>
            </a:xfrm>
            <a:prstGeom prst="rect">
              <a:avLst/>
            </a:prstGeom>
            <a:solidFill>
              <a:schemeClr val="tx1"/>
            </a:solidFill>
            <a:ln w="9525">
              <a:noFill/>
              <a:miter lim="800000"/>
              <a:headEnd/>
              <a:tailEnd/>
            </a:ln>
            <a:effectLst/>
          </p:spPr>
          <p:txBody>
            <a:bodyPr wrap="none" anchor="ctr"/>
            <a:lstStyle/>
            <a:p>
              <a:endParaRPr lang="id-ID"/>
            </a:p>
          </p:txBody>
        </p:sp>
        <p:sp>
          <p:nvSpPr>
            <p:cNvPr id="1094" name="Rectangle 70"/>
            <p:cNvSpPr>
              <a:spLocks noChangeArrowheads="1"/>
            </p:cNvSpPr>
            <p:nvPr userDrawn="1"/>
          </p:nvSpPr>
          <p:spPr bwMode="gray">
            <a:xfrm>
              <a:off x="362" y="432"/>
              <a:ext cx="5398" cy="384"/>
            </a:xfrm>
            <a:prstGeom prst="rect">
              <a:avLst/>
            </a:prstGeom>
            <a:solidFill>
              <a:schemeClr val="tx1"/>
            </a:solidFill>
            <a:ln w="9525">
              <a:noFill/>
              <a:miter lim="800000"/>
              <a:headEnd/>
              <a:tailEnd/>
            </a:ln>
            <a:effectLst/>
          </p:spPr>
          <p:txBody>
            <a:bodyPr wrap="none" anchor="ctr"/>
            <a:lstStyle/>
            <a:p>
              <a:endParaRPr lang="id-ID"/>
            </a:p>
          </p:txBody>
        </p:sp>
      </p:grpSp>
      <p:sp>
        <p:nvSpPr>
          <p:cNvPr id="1027" name="Rectangle 3"/>
          <p:cNvSpPr>
            <a:spLocks noGrp="1" noChangeArrowheads="1"/>
          </p:cNvSpPr>
          <p:nvPr>
            <p:ph type="body" idx="1"/>
          </p:nvPr>
        </p:nvSpPr>
        <p:spPr bwMode="auto">
          <a:xfrm>
            <a:off x="609600" y="1371600"/>
            <a:ext cx="109728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26" name="Rectangle 2"/>
          <p:cNvSpPr>
            <a:spLocks noGrp="1" noChangeArrowheads="1"/>
          </p:cNvSpPr>
          <p:nvPr>
            <p:ph type="title"/>
          </p:nvPr>
        </p:nvSpPr>
        <p:spPr bwMode="white">
          <a:xfrm>
            <a:off x="914400" y="731838"/>
            <a:ext cx="108712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Click to edit Master text styles</a:t>
            </a:r>
          </a:p>
        </p:txBody>
      </p:sp>
      <p:pic>
        <p:nvPicPr>
          <p:cNvPr id="1447" name="Picture 423" descr="Hasil gambar untuk logo kominfo"/>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07368" y="32813"/>
            <a:ext cx="2024083" cy="57606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rgbClr val="002060"/>
        </a:buClr>
        <a:buFont typeface="Wingdings" pitchFamily="2" charset="2"/>
        <a:buChar char="q"/>
        <a:defRPr sz="2800" b="1">
          <a:solidFill>
            <a:srgbClr val="002060"/>
          </a:solidFill>
          <a:latin typeface="+mn-lt"/>
          <a:ea typeface="+mn-ea"/>
          <a:cs typeface="+mn-cs"/>
        </a:defRPr>
      </a:lvl1pPr>
      <a:lvl2pPr marL="742950" indent="-285750" algn="l" rtl="0" eaLnBrk="1" fontAlgn="base" hangingPunct="1">
        <a:spcBef>
          <a:spcPct val="20000"/>
        </a:spcBef>
        <a:spcAft>
          <a:spcPct val="0"/>
        </a:spcAft>
        <a:buClr>
          <a:srgbClr val="002060"/>
        </a:buClr>
        <a:buFont typeface="Wingdings" pitchFamily="2" charset="2"/>
        <a:buChar char="q"/>
        <a:defRPr sz="2400">
          <a:solidFill>
            <a:schemeClr val="tx1"/>
          </a:solidFill>
          <a:latin typeface="Arial" charset="0"/>
        </a:defRPr>
      </a:lvl2pPr>
      <a:lvl3pPr marL="1143000" indent="-228600" algn="l" rtl="0" eaLnBrk="1" fontAlgn="base" hangingPunct="1">
        <a:spcBef>
          <a:spcPct val="20000"/>
        </a:spcBef>
        <a:spcAft>
          <a:spcPct val="0"/>
        </a:spcAft>
        <a:buClr>
          <a:srgbClr val="002060"/>
        </a:buClr>
        <a:buFont typeface="Wingdings" pitchFamily="2" charset="2"/>
        <a:buChar char="q"/>
        <a:defRPr sz="2200">
          <a:solidFill>
            <a:schemeClr val="tx1"/>
          </a:solidFill>
          <a:latin typeface="Arial" charset="0"/>
        </a:defRPr>
      </a:lvl3pPr>
      <a:lvl4pPr marL="1600200" indent="-228600" algn="l" rtl="0" eaLnBrk="1" fontAlgn="base" hangingPunct="1">
        <a:spcBef>
          <a:spcPct val="20000"/>
        </a:spcBef>
        <a:spcAft>
          <a:spcPct val="0"/>
        </a:spcAft>
        <a:buClr>
          <a:srgbClr val="002060"/>
        </a:buClr>
        <a:buFont typeface="Wingdings" pitchFamily="2" charset="2"/>
        <a:buChar char="q"/>
        <a:defRPr sz="2000">
          <a:solidFill>
            <a:schemeClr val="tx1"/>
          </a:solidFill>
          <a:latin typeface="Arial" charset="0"/>
        </a:defRPr>
      </a:lvl4pPr>
      <a:lvl5pPr marL="2057400" indent="-228600" algn="l" rtl="0" eaLnBrk="1" fontAlgn="base" hangingPunct="1">
        <a:spcBef>
          <a:spcPct val="20000"/>
        </a:spcBef>
        <a:spcAft>
          <a:spcPct val="0"/>
        </a:spcAft>
        <a:buClr>
          <a:srgbClr val="002060"/>
        </a:buClr>
        <a:buFont typeface="Wingdings" pitchFamily="2" charset="2"/>
        <a:buChar char="q"/>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defRPr/>
            </a:pPr>
            <a:fld id="{FE22493C-64D7-45E0-9B64-F5BE04208726}" type="datetimeFigureOut">
              <a:rPr lang="en-US" smtClean="0">
                <a:solidFill>
                  <a:prstClr val="black">
                    <a:tint val="75000"/>
                  </a:prstClr>
                </a:solidFill>
                <a:latin typeface="Calibri" panose="020F0502020204030204"/>
              </a:rPr>
              <a:pPr fontAlgn="auto">
                <a:spcBef>
                  <a:spcPts val="0"/>
                </a:spcBef>
                <a:spcAft>
                  <a:spcPts val="0"/>
                </a:spcAft>
                <a:defRPr/>
              </a:pPr>
              <a:t>8/30/2020</a:t>
            </a:fld>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defRPr/>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defRPr/>
            </a:pPr>
            <a:fld id="{E67FF784-6C2A-48BE-B2B9-2310CD1853F0}" type="slidenum">
              <a:rPr lang="en-US" smtClean="0">
                <a:solidFill>
                  <a:prstClr val="black">
                    <a:tint val="75000"/>
                  </a:prstClr>
                </a:solidFill>
                <a:latin typeface="Calibri" panose="020F0502020204030204"/>
              </a:rPr>
              <a:pPr fontAlgn="auto">
                <a:spcBef>
                  <a:spcPts val="0"/>
                </a:spcBef>
                <a:spcAft>
                  <a:spcPts val="0"/>
                </a:spcAft>
                <a:defRPr/>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41678337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6703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2600" y="767333"/>
            <a:ext cx="2728400" cy="5308000"/>
          </a:xfrm>
          <a:prstGeom prst="rect">
            <a:avLst/>
          </a:prstGeom>
          <a:noFill/>
          <a:ln>
            <a:noFill/>
          </a:ln>
        </p:spPr>
        <p:txBody>
          <a:bodyPr wrap="square" lIns="91425" tIns="91425" rIns="91425" bIns="91425" anchor="t" anchorCtr="0"/>
          <a:lstStyle>
            <a:lvl1pPr lvl="0">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buClr>
                <a:srgbClr val="FFFFFF"/>
              </a:buClr>
              <a:buSzPts val="2400"/>
              <a:buFont typeface="Nunito Sans"/>
              <a:buNone/>
              <a:defRPr sz="2400">
                <a:solidFill>
                  <a:srgbClr val="FFFFFF"/>
                </a:solidFill>
                <a:latin typeface="Nunito Sans"/>
                <a:ea typeface="Nunito Sans"/>
                <a:cs typeface="Nunito Sans"/>
                <a:sym typeface="Nunito Sans"/>
              </a:defRPr>
            </a:lvl9pPr>
          </a:lstStyle>
          <a:p>
            <a:endParaRPr/>
          </a:p>
        </p:txBody>
      </p:sp>
      <p:sp>
        <p:nvSpPr>
          <p:cNvPr id="7" name="Shape 7"/>
          <p:cNvSpPr txBox="1">
            <a:spLocks noGrp="1"/>
          </p:cNvSpPr>
          <p:nvPr>
            <p:ph type="body" idx="1"/>
          </p:nvPr>
        </p:nvSpPr>
        <p:spPr>
          <a:xfrm>
            <a:off x="4120833" y="767333"/>
            <a:ext cx="7461600" cy="5308000"/>
          </a:xfrm>
          <a:prstGeom prst="rect">
            <a:avLst/>
          </a:prstGeom>
          <a:noFill/>
          <a:ln>
            <a:noFill/>
          </a:ln>
        </p:spPr>
        <p:txBody>
          <a:bodyPr wrap="square" lIns="91425" tIns="91425" rIns="91425" bIns="91425" anchor="t" anchorCtr="0"/>
          <a:lstStyle>
            <a:lvl1pPr lvl="0">
              <a:lnSpc>
                <a:spcPct val="115000"/>
              </a:lnSpc>
              <a:spcBef>
                <a:spcPts val="600"/>
              </a:spcBef>
              <a:buClr>
                <a:srgbClr val="CCCCCC"/>
              </a:buClr>
              <a:buSzPts val="1400"/>
              <a:buFont typeface="Nunito Sans"/>
              <a:buChar char="▪"/>
              <a:defRPr>
                <a:solidFill>
                  <a:srgbClr val="666666"/>
                </a:solidFill>
                <a:latin typeface="Nunito Sans"/>
                <a:ea typeface="Nunito Sans"/>
                <a:cs typeface="Nunito Sans"/>
                <a:sym typeface="Nunito Sans"/>
              </a:defRPr>
            </a:lvl1pPr>
            <a:lvl2pPr lvl="1">
              <a:lnSpc>
                <a:spcPct val="115000"/>
              </a:lnSpc>
              <a:spcBef>
                <a:spcPts val="480"/>
              </a:spcBef>
              <a:buClr>
                <a:srgbClr val="CCCCCC"/>
              </a:buClr>
              <a:buSzPts val="1400"/>
              <a:buFont typeface="Nunito Sans"/>
              <a:buChar char="-"/>
              <a:defRPr>
                <a:solidFill>
                  <a:srgbClr val="666666"/>
                </a:solidFill>
                <a:latin typeface="Nunito Sans"/>
                <a:ea typeface="Nunito Sans"/>
                <a:cs typeface="Nunito Sans"/>
                <a:sym typeface="Nunito Sans"/>
              </a:defRPr>
            </a:lvl2pPr>
            <a:lvl3pPr lvl="2">
              <a:lnSpc>
                <a:spcPct val="115000"/>
              </a:lnSpc>
              <a:spcBef>
                <a:spcPts val="480"/>
              </a:spcBef>
              <a:buClr>
                <a:srgbClr val="CCCCCC"/>
              </a:buClr>
              <a:buSzPts val="1400"/>
              <a:buFont typeface="Nunito Sans"/>
              <a:buChar char="-"/>
              <a:defRPr>
                <a:solidFill>
                  <a:srgbClr val="666666"/>
                </a:solidFill>
                <a:latin typeface="Nunito Sans"/>
                <a:ea typeface="Nunito Sans"/>
                <a:cs typeface="Nunito Sans"/>
                <a:sym typeface="Nunito Sans"/>
              </a:defRPr>
            </a:lvl3pPr>
            <a:lvl4pPr lvl="3">
              <a:lnSpc>
                <a:spcPct val="115000"/>
              </a:lnSpc>
              <a:spcBef>
                <a:spcPts val="360"/>
              </a:spcBef>
              <a:buClr>
                <a:srgbClr val="CCCCCC"/>
              </a:buClr>
              <a:buSzPts val="1400"/>
              <a:buFont typeface="Nunito Sans"/>
              <a:buChar char="-"/>
              <a:defRPr>
                <a:solidFill>
                  <a:srgbClr val="666666"/>
                </a:solidFill>
                <a:latin typeface="Nunito Sans"/>
                <a:ea typeface="Nunito Sans"/>
                <a:cs typeface="Nunito Sans"/>
                <a:sym typeface="Nunito Sans"/>
              </a:defRPr>
            </a:lvl4pPr>
            <a:lvl5pPr lvl="4">
              <a:lnSpc>
                <a:spcPct val="115000"/>
              </a:lnSpc>
              <a:spcBef>
                <a:spcPts val="360"/>
              </a:spcBef>
              <a:buClr>
                <a:srgbClr val="CCCCCC"/>
              </a:buClr>
              <a:buSzPts val="1400"/>
              <a:buFont typeface="Nunito Sans"/>
              <a:buChar char="-"/>
              <a:defRPr>
                <a:solidFill>
                  <a:srgbClr val="666666"/>
                </a:solidFill>
                <a:latin typeface="Nunito Sans"/>
                <a:ea typeface="Nunito Sans"/>
                <a:cs typeface="Nunito Sans"/>
                <a:sym typeface="Nunito Sans"/>
              </a:defRPr>
            </a:lvl5pPr>
            <a:lvl6pPr lvl="5">
              <a:lnSpc>
                <a:spcPct val="115000"/>
              </a:lnSpc>
              <a:spcBef>
                <a:spcPts val="360"/>
              </a:spcBef>
              <a:buClr>
                <a:srgbClr val="CCCCCC"/>
              </a:buClr>
              <a:buSzPts val="1400"/>
              <a:buFont typeface="Nunito Sans"/>
              <a:buChar char="-"/>
              <a:defRPr>
                <a:solidFill>
                  <a:srgbClr val="666666"/>
                </a:solidFill>
                <a:latin typeface="Nunito Sans"/>
                <a:ea typeface="Nunito Sans"/>
                <a:cs typeface="Nunito Sans"/>
                <a:sym typeface="Nunito Sans"/>
              </a:defRPr>
            </a:lvl6pPr>
            <a:lvl7pPr lvl="6">
              <a:lnSpc>
                <a:spcPct val="115000"/>
              </a:lnSpc>
              <a:spcBef>
                <a:spcPts val="360"/>
              </a:spcBef>
              <a:buClr>
                <a:srgbClr val="CCCCCC"/>
              </a:buClr>
              <a:buSzPts val="1400"/>
              <a:buFont typeface="Nunito Sans"/>
              <a:buChar char="-"/>
              <a:defRPr>
                <a:solidFill>
                  <a:srgbClr val="666666"/>
                </a:solidFill>
                <a:latin typeface="Nunito Sans"/>
                <a:ea typeface="Nunito Sans"/>
                <a:cs typeface="Nunito Sans"/>
                <a:sym typeface="Nunito Sans"/>
              </a:defRPr>
            </a:lvl7pPr>
            <a:lvl8pPr lvl="7">
              <a:lnSpc>
                <a:spcPct val="115000"/>
              </a:lnSpc>
              <a:spcBef>
                <a:spcPts val="360"/>
              </a:spcBef>
              <a:buClr>
                <a:srgbClr val="CCCCCC"/>
              </a:buClr>
              <a:buSzPts val="1400"/>
              <a:buFont typeface="Nunito Sans"/>
              <a:buChar char="-"/>
              <a:defRPr>
                <a:solidFill>
                  <a:srgbClr val="666666"/>
                </a:solidFill>
                <a:latin typeface="Nunito Sans"/>
                <a:ea typeface="Nunito Sans"/>
                <a:cs typeface="Nunito Sans"/>
                <a:sym typeface="Nunito Sans"/>
              </a:defRPr>
            </a:lvl8pPr>
            <a:lvl9pPr lvl="8">
              <a:lnSpc>
                <a:spcPct val="115000"/>
              </a:lnSpc>
              <a:spcBef>
                <a:spcPts val="360"/>
              </a:spcBef>
              <a:buClr>
                <a:srgbClr val="CCCCCC"/>
              </a:buClr>
              <a:buSzPts val="1400"/>
              <a:buFont typeface="Nunito Sans"/>
              <a:buChar char="-"/>
              <a:defRPr>
                <a:solidFill>
                  <a:srgbClr val="666666"/>
                </a:solidFill>
                <a:latin typeface="Nunito Sans"/>
                <a:ea typeface="Nunito Sans"/>
                <a:cs typeface="Nunito Sans"/>
                <a:sym typeface="Nunito Sans"/>
              </a:defRPr>
            </a:lvl9pPr>
          </a:lstStyle>
          <a:p>
            <a:endParaRPr/>
          </a:p>
        </p:txBody>
      </p:sp>
      <p:sp>
        <p:nvSpPr>
          <p:cNvPr id="8" name="Shape 8"/>
          <p:cNvSpPr txBox="1">
            <a:spLocks noGrp="1"/>
          </p:cNvSpPr>
          <p:nvPr>
            <p:ph type="sldNum" idx="12"/>
          </p:nvPr>
        </p:nvSpPr>
        <p:spPr>
          <a:xfrm>
            <a:off x="11409045" y="6333135"/>
            <a:ext cx="731600" cy="524800"/>
          </a:xfrm>
          <a:prstGeom prst="rect">
            <a:avLst/>
          </a:prstGeom>
          <a:noFill/>
          <a:ln>
            <a:noFill/>
          </a:ln>
        </p:spPr>
        <p:txBody>
          <a:bodyPr wrap="square" lIns="91425" tIns="91425" rIns="91425" bIns="91425" anchor="ctr" anchorCtr="0">
            <a:noAutofit/>
          </a:bodyPr>
          <a:lstStyle/>
          <a:p>
            <a:pPr algn="r"/>
            <a:fld id="{00000000-1234-1234-1234-123412341234}" type="slidenum">
              <a:rPr lang="en" sz="1333" smtClean="0">
                <a:solidFill>
                  <a:srgbClr val="CCCCCC"/>
                </a:solidFill>
                <a:latin typeface="Nunito Sans"/>
                <a:ea typeface="Nunito Sans"/>
                <a:cs typeface="Nunito Sans"/>
                <a:sym typeface="Nunito Sans"/>
              </a:rPr>
              <a:pPr algn="r"/>
              <a:t>‹#›</a:t>
            </a:fld>
            <a:endParaRPr lang="en" sz="1333">
              <a:solidFill>
                <a:srgbClr val="CCCCCC"/>
              </a:solidFill>
              <a:latin typeface="Nunito Sans"/>
              <a:ea typeface="Nunito Sans"/>
              <a:cs typeface="Nunito Sans"/>
              <a:sym typeface="Nunito Sans"/>
            </a:endParaRPr>
          </a:p>
        </p:txBody>
      </p:sp>
    </p:spTree>
    <p:extLst>
      <p:ext uri="{BB962C8B-B14F-4D97-AF65-F5344CB8AC3E}">
        <p14:creationId xmlns:p14="http://schemas.microsoft.com/office/powerpoint/2010/main" val="3873162404"/>
      </p:ext>
    </p:extLst>
  </p:cSld>
  <p:clrMap bg1="lt1" tx1="dk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956137" y="4052633"/>
            <a:ext cx="10513168" cy="2616727"/>
          </a:xfrm>
        </p:spPr>
        <p:txBody>
          <a:bodyPr/>
          <a:lstStyle/>
          <a:p>
            <a:endParaRPr lang="en-US" sz="3200" b="1" dirty="0"/>
          </a:p>
          <a:p>
            <a:r>
              <a:rPr lang="en-US" sz="3200" b="1" dirty="0" err="1"/>
              <a:t>Mengkonfigurasi</a:t>
            </a:r>
            <a:r>
              <a:rPr lang="en-US" sz="3200" b="1" dirty="0"/>
              <a:t> Routing pada </a:t>
            </a:r>
            <a:r>
              <a:rPr lang="en-US" sz="3200" b="1" dirty="0" err="1"/>
              <a:t>Perangkat</a:t>
            </a:r>
            <a:r>
              <a:rPr lang="en-US" sz="3200" b="1" dirty="0"/>
              <a:t> </a:t>
            </a:r>
            <a:r>
              <a:rPr lang="en-US" sz="3200" b="1" dirty="0" err="1"/>
              <a:t>Dalam</a:t>
            </a:r>
            <a:r>
              <a:rPr lang="en-US" sz="3200" b="1" dirty="0"/>
              <a:t> Satu Autonomous System </a:t>
            </a:r>
          </a:p>
          <a:p>
            <a:r>
              <a:rPr lang="en-US" b="1" dirty="0">
                <a:latin typeface="+mj-lt"/>
              </a:rPr>
              <a:t> </a:t>
            </a:r>
            <a:endParaRPr lang="id-ID" b="1" dirty="0">
              <a:latin typeface="+mj-lt"/>
            </a:endParaRPr>
          </a:p>
        </p:txBody>
      </p:sp>
      <p:sp>
        <p:nvSpPr>
          <p:cNvPr id="2" name="AutoShape 2" descr="Hasil gambar untuk logo elnusa"/>
          <p:cNvSpPr>
            <a:spLocks noChangeAspect="1" noChangeArrowheads="1"/>
          </p:cNvSpPr>
          <p:nvPr/>
        </p:nvSpPr>
        <p:spPr bwMode="auto">
          <a:xfrm>
            <a:off x="155575" y="-563563"/>
            <a:ext cx="1181100" cy="11811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Hasil gambar untuk logo elnusa"/>
          <p:cNvSpPr>
            <a:spLocks noChangeAspect="1" noChangeArrowheads="1"/>
          </p:cNvSpPr>
          <p:nvPr/>
        </p:nvSpPr>
        <p:spPr bwMode="auto">
          <a:xfrm>
            <a:off x="307975" y="-411163"/>
            <a:ext cx="1181100" cy="11811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Hasil gambar untuk logo elnusa"/>
          <p:cNvSpPr>
            <a:spLocks noChangeAspect="1" noChangeArrowheads="1"/>
          </p:cNvSpPr>
          <p:nvPr/>
        </p:nvSpPr>
        <p:spPr bwMode="auto">
          <a:xfrm>
            <a:off x="460375" y="-258763"/>
            <a:ext cx="1181100" cy="11811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Hasil gambar untuk logo elnu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17058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676400"/>
            <a:ext cx="10363200" cy="4800600"/>
          </a:xfrm>
        </p:spPr>
        <p:txBody>
          <a:bodyPr/>
          <a:lstStyle/>
          <a:p>
            <a:endParaRPr lang="en-US" dirty="0"/>
          </a:p>
          <a:p>
            <a:endParaRPr lang="en-US" dirty="0"/>
          </a:p>
        </p:txBody>
      </p:sp>
      <p:pic>
        <p:nvPicPr>
          <p:cNvPr id="4" name="Picture 3" descr="maxresdefault.jpg"/>
          <p:cNvPicPr>
            <a:picLocks noChangeAspect="1"/>
          </p:cNvPicPr>
          <p:nvPr/>
        </p:nvPicPr>
        <p:blipFill>
          <a:blip r:embed="rId3"/>
          <a:stretch>
            <a:fillRect/>
          </a:stretch>
        </p:blipFill>
        <p:spPr>
          <a:xfrm>
            <a:off x="1447800" y="1676400"/>
            <a:ext cx="9982200" cy="4572000"/>
          </a:xfrm>
          <a:prstGeom prst="rect">
            <a:avLst/>
          </a:prstGeom>
        </p:spPr>
      </p:pic>
      <p:sp>
        <p:nvSpPr>
          <p:cNvPr id="5" name="Rectangle 4"/>
          <p:cNvSpPr/>
          <p:nvPr/>
        </p:nvSpPr>
        <p:spPr>
          <a:xfrm>
            <a:off x="911424" y="836712"/>
            <a:ext cx="6624736" cy="461665"/>
          </a:xfrm>
          <a:prstGeom prst="rect">
            <a:avLst/>
          </a:prstGeom>
        </p:spPr>
        <p:txBody>
          <a:bodyPr wrap="square">
            <a:spAutoFit/>
          </a:bodyPr>
          <a:lstStyle/>
          <a:p>
            <a:r>
              <a:rPr lang="en-US" sz="2800" b="1" baseline="30000" dirty="0" err="1">
                <a:solidFill>
                  <a:schemeClr val="bg1"/>
                </a:solidFill>
                <a:latin typeface="+mj-lt"/>
              </a:rPr>
              <a:t>Arsitektur</a:t>
            </a:r>
            <a:r>
              <a:rPr lang="en-US" sz="2800" b="1" baseline="30000" dirty="0">
                <a:solidFill>
                  <a:schemeClr val="bg1"/>
                </a:solidFill>
                <a:latin typeface="+mj-lt"/>
              </a:rPr>
              <a:t> Router</a:t>
            </a:r>
            <a:r>
              <a:rPr lang="en-US" sz="2400" dirty="0">
                <a:solidFill>
                  <a:schemeClr val="bg1"/>
                </a:solidFill>
                <a:latin typeface="+mj-lt"/>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iTi_Router_Board.jpg"/>
          <p:cNvPicPr>
            <a:picLocks noChangeAspect="1"/>
          </p:cNvPicPr>
          <p:nvPr/>
        </p:nvPicPr>
        <p:blipFill>
          <a:blip r:embed="rId3"/>
          <a:stretch>
            <a:fillRect/>
          </a:stretch>
        </p:blipFill>
        <p:spPr>
          <a:xfrm>
            <a:off x="1676400" y="1600200"/>
            <a:ext cx="7950200" cy="4693631"/>
          </a:xfrm>
          <a:prstGeom prst="rect">
            <a:avLst/>
          </a:prstGeom>
        </p:spPr>
      </p:pic>
      <p:sp>
        <p:nvSpPr>
          <p:cNvPr id="3" name="Rectangle 2"/>
          <p:cNvSpPr/>
          <p:nvPr/>
        </p:nvSpPr>
        <p:spPr>
          <a:xfrm>
            <a:off x="911424" y="836712"/>
            <a:ext cx="6624736" cy="461665"/>
          </a:xfrm>
          <a:prstGeom prst="rect">
            <a:avLst/>
          </a:prstGeom>
        </p:spPr>
        <p:txBody>
          <a:bodyPr wrap="square">
            <a:spAutoFit/>
          </a:bodyPr>
          <a:lstStyle/>
          <a:p>
            <a:r>
              <a:rPr lang="en-US" sz="2800" b="1" baseline="30000" dirty="0" err="1">
                <a:solidFill>
                  <a:schemeClr val="bg1"/>
                </a:solidFill>
                <a:latin typeface="+mj-lt"/>
              </a:rPr>
              <a:t>Arsitektur</a:t>
            </a:r>
            <a:r>
              <a:rPr lang="en-US" sz="2800" b="1" baseline="30000" dirty="0">
                <a:solidFill>
                  <a:schemeClr val="bg1"/>
                </a:solidFill>
                <a:latin typeface="+mj-lt"/>
              </a:rPr>
              <a:t> Router</a:t>
            </a:r>
            <a:r>
              <a:rPr lang="en-US" sz="2400" dirty="0">
                <a:solidFill>
                  <a:schemeClr val="bg1"/>
                </a:solidFill>
                <a:latin typeface="+mj-lt"/>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416" y="1628800"/>
            <a:ext cx="10945216" cy="4435885"/>
          </a:xfrm>
        </p:spPr>
        <p:txBody>
          <a:bodyPr/>
          <a:lstStyle/>
          <a:p>
            <a:pPr marL="92075" indent="-9525" algn="just">
              <a:lnSpc>
                <a:spcPct val="90000"/>
              </a:lnSpc>
            </a:pPr>
            <a:r>
              <a:rPr lang="id-ID" sz="2800" b="0" dirty="0">
                <a:solidFill>
                  <a:schemeClr val="tx1"/>
                </a:solidFill>
                <a:cs typeface="Arial"/>
              </a:rPr>
              <a:t>Routing adalah proses dimana suatu router memforward paket data dari satu network ke network lain yang dituju. Suatu router membuat keputusan berdasarkan IP </a:t>
            </a:r>
            <a:r>
              <a:rPr lang="sv-SE" sz="2800" b="0" dirty="0" err="1">
                <a:solidFill>
                  <a:schemeClr val="tx1"/>
                </a:solidFill>
                <a:cs typeface="Arial"/>
              </a:rPr>
              <a:t>address</a:t>
            </a:r>
            <a:r>
              <a:rPr lang="sv-SE" sz="2800" b="0" dirty="0">
                <a:solidFill>
                  <a:schemeClr val="tx1"/>
                </a:solidFill>
                <a:cs typeface="Arial"/>
              </a:rPr>
              <a:t> </a:t>
            </a:r>
            <a:r>
              <a:rPr lang="sv-SE" sz="2800" b="0" dirty="0" err="1">
                <a:solidFill>
                  <a:schemeClr val="tx1"/>
                </a:solidFill>
                <a:cs typeface="Arial"/>
              </a:rPr>
              <a:t>yang</a:t>
            </a:r>
            <a:r>
              <a:rPr lang="sv-SE" sz="2800" b="0" dirty="0">
                <a:solidFill>
                  <a:schemeClr val="tx1"/>
                </a:solidFill>
                <a:cs typeface="Arial"/>
              </a:rPr>
              <a:t> </a:t>
            </a:r>
            <a:r>
              <a:rPr lang="sv-SE" sz="2800" b="0" dirty="0" err="1">
                <a:solidFill>
                  <a:schemeClr val="tx1"/>
                </a:solidFill>
                <a:cs typeface="Arial"/>
              </a:rPr>
              <a:t>dituju</a:t>
            </a:r>
            <a:r>
              <a:rPr lang="sv-SE" sz="2800" b="0" dirty="0">
                <a:solidFill>
                  <a:schemeClr val="tx1"/>
                </a:solidFill>
                <a:cs typeface="Arial"/>
              </a:rPr>
              <a:t> </a:t>
            </a:r>
            <a:r>
              <a:rPr lang="sv-SE" sz="2800" b="0" dirty="0" err="1">
                <a:solidFill>
                  <a:schemeClr val="tx1"/>
                </a:solidFill>
                <a:cs typeface="Arial"/>
              </a:rPr>
              <a:t>oleh</a:t>
            </a:r>
            <a:r>
              <a:rPr lang="sv-SE" sz="2800" b="0" dirty="0">
                <a:solidFill>
                  <a:schemeClr val="tx1"/>
                </a:solidFill>
                <a:cs typeface="Arial"/>
              </a:rPr>
              <a:t> </a:t>
            </a:r>
            <a:r>
              <a:rPr lang="sv-SE" sz="2800" b="0" dirty="0" err="1">
                <a:solidFill>
                  <a:schemeClr val="tx1"/>
                </a:solidFill>
                <a:cs typeface="Arial"/>
              </a:rPr>
              <a:t>suatu</a:t>
            </a:r>
            <a:r>
              <a:rPr lang="sv-SE" sz="2800" b="0" dirty="0">
                <a:solidFill>
                  <a:schemeClr val="tx1"/>
                </a:solidFill>
                <a:cs typeface="Arial"/>
              </a:rPr>
              <a:t> paket. </a:t>
            </a:r>
            <a:r>
              <a:rPr lang="id-ID" sz="2800" b="0" dirty="0">
                <a:solidFill>
                  <a:schemeClr val="tx1"/>
                </a:solidFill>
                <a:cs typeface="Arial"/>
              </a:rPr>
              <a:t>	</a:t>
            </a:r>
          </a:p>
          <a:p>
            <a:pPr marL="92075" indent="-9525" algn="just">
              <a:lnSpc>
                <a:spcPct val="90000"/>
              </a:lnSpc>
            </a:pPr>
            <a:r>
              <a:rPr lang="id-ID" sz="2800" b="0" dirty="0">
                <a:solidFill>
                  <a:schemeClr val="tx1"/>
                </a:solidFill>
                <a:cs typeface="Arial"/>
              </a:rPr>
              <a:t>Algoritma routing pada suatu jaringan adalah suatu mekanisme untuk menentukan rute yang harus dilalui oleh paket yang berasal dari suatu node sumber ke node </a:t>
            </a:r>
            <a:r>
              <a:rPr lang="en-US" sz="2800" b="0" dirty="0">
                <a:solidFill>
                  <a:schemeClr val="tx1"/>
                </a:solidFill>
                <a:cs typeface="Arial"/>
              </a:rPr>
              <a:t>tujuan</a:t>
            </a:r>
            <a:r>
              <a:rPr lang="id-ID" sz="2800" b="0" dirty="0">
                <a:solidFill>
                  <a:schemeClr val="tx1"/>
                </a:solidFill>
                <a:cs typeface="Arial"/>
              </a:rPr>
              <a:t> pada jaringan tersebut. </a:t>
            </a:r>
            <a:r>
              <a:rPr lang="en-US" sz="2800" b="0" dirty="0">
                <a:solidFill>
                  <a:schemeClr val="tx1"/>
                </a:solidFill>
                <a:cs typeface="Arial"/>
              </a:rPr>
              <a:t>	</a:t>
            </a:r>
          </a:p>
          <a:p>
            <a:pPr marL="92075" indent="-9525" algn="just">
              <a:lnSpc>
                <a:spcPct val="90000"/>
              </a:lnSpc>
            </a:pPr>
            <a:r>
              <a:rPr lang="id-ID" sz="2800" b="0" dirty="0">
                <a:solidFill>
                  <a:schemeClr val="tx1"/>
                </a:solidFill>
                <a:cs typeface="Arial"/>
              </a:rPr>
              <a:t>Tujuan utama dari algoritma routing adalah memilih rute, yang menghubungkan node </a:t>
            </a:r>
            <a:r>
              <a:rPr lang="en-US" sz="2800" b="0" dirty="0" err="1">
                <a:solidFill>
                  <a:schemeClr val="tx1"/>
                </a:solidFill>
                <a:cs typeface="Arial"/>
              </a:rPr>
              <a:t>awal</a:t>
            </a:r>
            <a:r>
              <a:rPr lang="id-ID" sz="2800" b="0" dirty="0">
                <a:solidFill>
                  <a:schemeClr val="tx1"/>
                </a:solidFill>
                <a:cs typeface="Arial"/>
              </a:rPr>
              <a:t> dengan node </a:t>
            </a:r>
            <a:r>
              <a:rPr lang="en-US" sz="2800" b="0" dirty="0" err="1">
                <a:solidFill>
                  <a:schemeClr val="tx1"/>
                </a:solidFill>
                <a:cs typeface="Arial"/>
              </a:rPr>
              <a:t>akhir</a:t>
            </a:r>
            <a:r>
              <a:rPr lang="id-ID" sz="2800" b="0" dirty="0">
                <a:solidFill>
                  <a:schemeClr val="tx1"/>
                </a:solidFill>
                <a:cs typeface="Arial"/>
              </a:rPr>
              <a:t>, dengan total delay setiap paket </a:t>
            </a:r>
            <a:r>
              <a:rPr lang="en-US" sz="2800" b="0" dirty="0">
                <a:solidFill>
                  <a:schemeClr val="tx1"/>
                </a:solidFill>
                <a:cs typeface="Arial"/>
              </a:rPr>
              <a:t>paling </a:t>
            </a:r>
            <a:r>
              <a:rPr lang="id-ID" sz="2800" b="0" dirty="0">
                <a:solidFill>
                  <a:schemeClr val="tx1"/>
                </a:solidFill>
                <a:cs typeface="Arial"/>
              </a:rPr>
              <a:t>minimal</a:t>
            </a:r>
            <a:r>
              <a:rPr lang="id-ID" sz="2800" b="0" dirty="0">
                <a:solidFill>
                  <a:schemeClr val="tx1"/>
                </a:solidFill>
                <a:latin typeface="Arial"/>
                <a:cs typeface="Arial"/>
              </a:rPr>
              <a:t>.</a:t>
            </a:r>
            <a:endParaRPr lang="en-US" dirty="0"/>
          </a:p>
        </p:txBody>
      </p:sp>
      <p:sp>
        <p:nvSpPr>
          <p:cNvPr id="5" name="Rectangle 4"/>
          <p:cNvSpPr/>
          <p:nvPr/>
        </p:nvSpPr>
        <p:spPr>
          <a:xfrm>
            <a:off x="767408" y="764704"/>
            <a:ext cx="3853940" cy="480131"/>
          </a:xfrm>
          <a:prstGeom prst="rect">
            <a:avLst/>
          </a:prstGeom>
        </p:spPr>
        <p:txBody>
          <a:bodyPr wrap="none">
            <a:spAutoFit/>
          </a:bodyPr>
          <a:lstStyle/>
          <a:p>
            <a:pPr marL="92075" lvl="0" indent="-9525" algn="just">
              <a:lnSpc>
                <a:spcPct val="90000"/>
              </a:lnSpc>
              <a:spcBef>
                <a:spcPct val="20000"/>
              </a:spcBef>
              <a:buClr>
                <a:srgbClr val="002060"/>
              </a:buClr>
            </a:pPr>
            <a:r>
              <a:rPr lang="id-ID" sz="2800" b="1" dirty="0">
                <a:solidFill>
                  <a:schemeClr val="bg1"/>
                </a:solidFill>
                <a:latin typeface="+mj-lt"/>
                <a:cs typeface="Arial"/>
              </a:rPr>
              <a:t>Algoritma routing</a:t>
            </a:r>
            <a:endParaRPr lang="id-ID" sz="2800" b="1" kern="0" dirty="0">
              <a:solidFill>
                <a:schemeClr val="bg1"/>
              </a:solidFill>
              <a:latin typeface="+mj-lt"/>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34385" y="1556792"/>
            <a:ext cx="10363200" cy="3410123"/>
          </a:xfrm>
        </p:spPr>
        <p:txBody>
          <a:bodyPr/>
          <a:lstStyle/>
          <a:p>
            <a:pPr algn="just"/>
            <a:r>
              <a:rPr lang="id-ID" sz="2800" b="0" dirty="0">
                <a:solidFill>
                  <a:srgbClr val="17347D"/>
                </a:solidFill>
                <a:latin typeface="Arial"/>
                <a:cs typeface="Arial"/>
              </a:rPr>
              <a:t>Router menyimpan routing table</a:t>
            </a:r>
            <a:r>
              <a:rPr lang="en-US" sz="2800" b="0" dirty="0">
                <a:solidFill>
                  <a:srgbClr val="17347D"/>
                </a:solidFill>
                <a:latin typeface="Arial"/>
                <a:cs typeface="Arial"/>
              </a:rPr>
              <a:t>, u</a:t>
            </a:r>
            <a:r>
              <a:rPr lang="id-ID" sz="2800" b="0" dirty="0">
                <a:solidFill>
                  <a:srgbClr val="17347D"/>
                </a:solidFill>
                <a:latin typeface="Arial"/>
                <a:cs typeface="Arial"/>
              </a:rPr>
              <a:t>ntuk bisa  melakukan routing paket, ada hal-hal yang harus</a:t>
            </a:r>
            <a:r>
              <a:rPr lang="en-US" sz="2800" b="0" dirty="0">
                <a:solidFill>
                  <a:srgbClr val="17347D"/>
                </a:solidFill>
                <a:latin typeface="Arial"/>
                <a:cs typeface="Arial"/>
              </a:rPr>
              <a:t> </a:t>
            </a:r>
            <a:r>
              <a:rPr lang="id-ID" sz="2800" b="0" dirty="0">
                <a:solidFill>
                  <a:srgbClr val="17347D"/>
                </a:solidFill>
                <a:latin typeface="Arial"/>
                <a:cs typeface="Arial"/>
              </a:rPr>
              <a:t>diketahui yaitu:</a:t>
            </a:r>
          </a:p>
          <a:p>
            <a:pPr marL="365125" indent="-365125">
              <a:buFont typeface="Arial"/>
              <a:buChar char="•"/>
            </a:pPr>
            <a:r>
              <a:rPr lang="id-ID" sz="2800" b="0" dirty="0">
                <a:solidFill>
                  <a:srgbClr val="17347D"/>
                </a:solidFill>
                <a:latin typeface="Arial"/>
                <a:cs typeface="Arial"/>
              </a:rPr>
              <a:t>Alamat tujuan</a:t>
            </a:r>
          </a:p>
          <a:p>
            <a:pPr marL="365125" indent="-365125" algn="just">
              <a:buFont typeface="Arial"/>
              <a:buChar char="•"/>
            </a:pPr>
            <a:r>
              <a:rPr lang="id-ID" sz="2800" b="0" dirty="0">
                <a:solidFill>
                  <a:srgbClr val="17347D"/>
                </a:solidFill>
                <a:latin typeface="Arial"/>
                <a:cs typeface="Arial"/>
              </a:rPr>
              <a:t>Router-router tetangga dari mana sebuah router bisa mempelajari tentang </a:t>
            </a:r>
            <a:r>
              <a:rPr lang="id-ID" sz="2800" b="0" i="1" dirty="0">
                <a:solidFill>
                  <a:srgbClr val="17347D"/>
                </a:solidFill>
                <a:latin typeface="Arial"/>
                <a:cs typeface="Arial"/>
              </a:rPr>
              <a:t>network remote</a:t>
            </a:r>
          </a:p>
          <a:p>
            <a:pPr marL="365125" indent="-365125" algn="just">
              <a:buFont typeface="Arial"/>
              <a:buChar char="•"/>
            </a:pPr>
            <a:r>
              <a:rPr lang="id-ID" sz="2800" b="0" dirty="0">
                <a:solidFill>
                  <a:srgbClr val="17347D"/>
                </a:solidFill>
                <a:latin typeface="Arial"/>
                <a:cs typeface="Arial"/>
              </a:rPr>
              <a:t>Route yang mungkin ke semua </a:t>
            </a:r>
            <a:r>
              <a:rPr lang="id-ID" sz="2800" b="0" i="1" dirty="0">
                <a:solidFill>
                  <a:srgbClr val="17347D"/>
                </a:solidFill>
                <a:latin typeface="Arial"/>
                <a:cs typeface="Arial"/>
              </a:rPr>
              <a:t>network remote</a:t>
            </a:r>
          </a:p>
          <a:p>
            <a:pPr marL="365125" indent="-365125" algn="just">
              <a:buFont typeface="Arial"/>
              <a:buChar char="•"/>
            </a:pPr>
            <a:r>
              <a:rPr lang="id-ID" sz="2800" b="0" dirty="0">
                <a:solidFill>
                  <a:srgbClr val="17347D"/>
                </a:solidFill>
                <a:latin typeface="Arial"/>
                <a:cs typeface="Arial"/>
              </a:rPr>
              <a:t>Route terbaik untuk setiap </a:t>
            </a:r>
            <a:r>
              <a:rPr lang="id-ID" sz="2800" b="0" i="1" dirty="0">
                <a:solidFill>
                  <a:srgbClr val="17347D"/>
                </a:solidFill>
                <a:latin typeface="Arial"/>
                <a:cs typeface="Arial"/>
              </a:rPr>
              <a:t>network remote</a:t>
            </a:r>
            <a:endParaRPr lang="en-US" dirty="0"/>
          </a:p>
        </p:txBody>
      </p:sp>
      <p:sp>
        <p:nvSpPr>
          <p:cNvPr id="2" name="Rectangle 1"/>
          <p:cNvSpPr/>
          <p:nvPr/>
        </p:nvSpPr>
        <p:spPr>
          <a:xfrm>
            <a:off x="1055440" y="764704"/>
            <a:ext cx="2986715" cy="523220"/>
          </a:xfrm>
          <a:prstGeom prst="rect">
            <a:avLst/>
          </a:prstGeom>
        </p:spPr>
        <p:txBody>
          <a:bodyPr wrap="none">
            <a:spAutoFit/>
          </a:bodyPr>
          <a:lstStyle/>
          <a:p>
            <a:pPr marL="365125" indent="-365125"/>
            <a:r>
              <a:rPr lang="id-ID" sz="2800" b="1" dirty="0">
                <a:solidFill>
                  <a:schemeClr val="bg1"/>
                </a:solidFill>
                <a:latin typeface="+mj-lt"/>
                <a:cs typeface="Arial"/>
              </a:rPr>
              <a:t>Routing Table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633526" y="1556792"/>
            <a:ext cx="11247967" cy="3744416"/>
          </a:xfrm>
        </p:spPr>
        <p:txBody>
          <a:bodyPr/>
          <a:lstStyle/>
          <a:p>
            <a:pPr marL="627063" indent="-627063" algn="just" eaLnBrk="1" hangingPunct="1">
              <a:lnSpc>
                <a:spcPct val="80000"/>
              </a:lnSpc>
              <a:buFont typeface="+mj-lt"/>
              <a:buAutoNum type="arabicPeriod"/>
            </a:pPr>
            <a:r>
              <a:rPr lang="id-ID" dirty="0">
                <a:solidFill>
                  <a:srgbClr val="17347D"/>
                </a:solidFill>
                <a:cs typeface="Arial"/>
              </a:rPr>
              <a:t>Routing Statis</a:t>
            </a:r>
            <a:r>
              <a:rPr lang="id-ID" b="0" dirty="0">
                <a:cs typeface="Arial"/>
              </a:rPr>
              <a:t>: Routing statis terjadi jika Admin secara manual menambahkan route-route di </a:t>
            </a:r>
            <a:r>
              <a:rPr lang="id-ID" b="0" i="1" dirty="0">
                <a:cs typeface="Arial"/>
              </a:rPr>
              <a:t>routing table </a:t>
            </a:r>
            <a:r>
              <a:rPr lang="id-ID" b="0" dirty="0">
                <a:cs typeface="Arial"/>
              </a:rPr>
              <a:t>dari setiap router. </a:t>
            </a:r>
          </a:p>
          <a:p>
            <a:pPr marL="627063" indent="-627063" algn="just" eaLnBrk="1" hangingPunct="1">
              <a:lnSpc>
                <a:spcPct val="80000"/>
              </a:lnSpc>
              <a:buFont typeface="+mj-lt"/>
              <a:buAutoNum type="arabicPeriod"/>
            </a:pPr>
            <a:endParaRPr lang="id-ID" b="0" dirty="0">
              <a:solidFill>
                <a:schemeClr val="accent2"/>
              </a:solidFill>
              <a:cs typeface="Arial"/>
            </a:endParaRPr>
          </a:p>
          <a:p>
            <a:pPr marL="627063" indent="-627063" algn="just" eaLnBrk="1" hangingPunct="1">
              <a:lnSpc>
                <a:spcPct val="80000"/>
              </a:lnSpc>
              <a:buFont typeface="+mj-lt"/>
              <a:buAutoNum type="arabicPeriod"/>
            </a:pPr>
            <a:r>
              <a:rPr lang="id-ID" dirty="0">
                <a:solidFill>
                  <a:srgbClr val="17347D"/>
                </a:solidFill>
                <a:cs typeface="Arial"/>
              </a:rPr>
              <a:t>Routing Dinamis </a:t>
            </a:r>
            <a:r>
              <a:rPr lang="id-ID" b="0" dirty="0">
                <a:cs typeface="Arial"/>
              </a:rPr>
              <a:t>: Routing dinamis  adalah ketika routing protocol digunakan untuk menemukan </a:t>
            </a:r>
            <a:r>
              <a:rPr lang="id-ID" b="0" i="1" dirty="0">
                <a:cs typeface="Arial"/>
              </a:rPr>
              <a:t>network</a:t>
            </a:r>
            <a:r>
              <a:rPr lang="id-ID" b="0" dirty="0">
                <a:cs typeface="Arial"/>
              </a:rPr>
              <a:t> dan melakukan update </a:t>
            </a:r>
            <a:r>
              <a:rPr lang="id-ID" b="0" i="1" dirty="0">
                <a:cs typeface="Arial"/>
              </a:rPr>
              <a:t>routing table </a:t>
            </a:r>
            <a:r>
              <a:rPr lang="id-ID" b="0" dirty="0">
                <a:cs typeface="Arial"/>
              </a:rPr>
              <a:t>pada router. Dan ini lebih mudah daripada menggunakan routing statis dan default, yang membedakan dalam hal proses-proses di CPU router dan penggunaan bandwidth dari link jaringan</a:t>
            </a:r>
            <a:r>
              <a:rPr lang="en-US" b="0" dirty="0">
                <a:cs typeface="Arial"/>
              </a:rPr>
              <a:t>.</a:t>
            </a:r>
          </a:p>
        </p:txBody>
      </p:sp>
      <p:sp>
        <p:nvSpPr>
          <p:cNvPr id="2" name="Rectangle 1"/>
          <p:cNvSpPr/>
          <p:nvPr/>
        </p:nvSpPr>
        <p:spPr>
          <a:xfrm>
            <a:off x="896747" y="792429"/>
            <a:ext cx="5360763" cy="523220"/>
          </a:xfrm>
          <a:prstGeom prst="rect">
            <a:avLst/>
          </a:prstGeom>
        </p:spPr>
        <p:txBody>
          <a:bodyPr wrap="none">
            <a:spAutoFit/>
          </a:bodyPr>
          <a:lstStyle/>
          <a:p>
            <a:r>
              <a:rPr lang="id-ID" sz="2800" b="1" dirty="0">
                <a:solidFill>
                  <a:schemeClr val="bg1"/>
                </a:solidFill>
                <a:effectLst>
                  <a:outerShdw blurRad="38100" dist="38100" dir="2700000" algn="tl">
                    <a:srgbClr val="000000"/>
                  </a:outerShdw>
                </a:effectLst>
                <a:latin typeface="+mj-lt"/>
                <a:cs typeface="Arial"/>
              </a:rPr>
              <a:t>Jenis Konfigurasi Routing</a:t>
            </a:r>
            <a:endParaRPr lang="en-US" sz="2800" b="1" dirty="0">
              <a:solidFill>
                <a:schemeClr val="bg1"/>
              </a:solidFill>
              <a:latin typeface="+mj-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5018" y="1340768"/>
            <a:ext cx="11205638" cy="5242461"/>
          </a:xfrm>
          <a:prstGeom prst="rect">
            <a:avLst/>
          </a:prstGeom>
        </p:spPr>
        <p:txBody>
          <a:bodyPr wrap="square">
            <a:spAutoFit/>
          </a:bodyPr>
          <a:lstStyle/>
          <a:p>
            <a:r>
              <a:rPr lang="en-US" sz="2800" baseline="30000" dirty="0" err="1">
                <a:latin typeface="+mn-lt"/>
              </a:rPr>
              <a:t>Sebuah</a:t>
            </a:r>
            <a:r>
              <a:rPr lang="en-US" sz="2800" dirty="0">
                <a:latin typeface="+mn-lt"/>
              </a:rPr>
              <a:t> </a:t>
            </a:r>
            <a:r>
              <a:rPr lang="en-US" sz="2800" baseline="30000" dirty="0">
                <a:latin typeface="+mn-lt"/>
              </a:rPr>
              <a:t>router  </a:t>
            </a:r>
            <a:r>
              <a:rPr lang="en-US" sz="2800" b="1" baseline="30000" dirty="0">
                <a:latin typeface="+mn-lt"/>
              </a:rPr>
              <a:t>tidak akan berfungsi </a:t>
            </a:r>
            <a:r>
              <a:rPr lang="en-US" sz="2800" b="1" baseline="30000" dirty="0" err="1">
                <a:latin typeface="+mn-lt"/>
              </a:rPr>
              <a:t>tanpa</a:t>
            </a:r>
            <a:r>
              <a:rPr lang="en-US" sz="2800" b="1" baseline="30000" dirty="0">
                <a:latin typeface="+mn-lt"/>
              </a:rPr>
              <a:t> </a:t>
            </a:r>
            <a:r>
              <a:rPr lang="en-US" sz="2800" baseline="30000" dirty="0" err="1">
                <a:latin typeface="+mn-lt"/>
              </a:rPr>
              <a:t>sistem</a:t>
            </a:r>
            <a:r>
              <a:rPr lang="en-US" sz="2800" baseline="30000" dirty="0">
                <a:latin typeface="+mn-lt"/>
              </a:rPr>
              <a:t> </a:t>
            </a:r>
            <a:r>
              <a:rPr lang="en-US" sz="2800" baseline="30000" dirty="0" err="1">
                <a:latin typeface="+mn-lt"/>
              </a:rPr>
              <a:t>operasi</a:t>
            </a:r>
            <a:r>
              <a:rPr lang="en-US" sz="2800" baseline="30000" dirty="0">
                <a:latin typeface="+mn-lt"/>
              </a:rPr>
              <a:t>. </a:t>
            </a:r>
          </a:p>
          <a:p>
            <a:r>
              <a:rPr lang="en-US" sz="2800" b="1" baseline="30000" dirty="0">
                <a:latin typeface="+mn-lt"/>
              </a:rPr>
              <a:t>Router</a:t>
            </a:r>
            <a:r>
              <a:rPr lang="en-US" sz="2800" b="1" dirty="0">
                <a:latin typeface="+mn-lt"/>
              </a:rPr>
              <a:t> </a:t>
            </a:r>
            <a:r>
              <a:rPr lang="en-US" sz="2800" b="1" baseline="30000" dirty="0">
                <a:latin typeface="+mn-lt"/>
              </a:rPr>
              <a:t>Cisco </a:t>
            </a:r>
            <a:r>
              <a:rPr lang="en-US" sz="2800" baseline="30000" dirty="0" err="1">
                <a:latin typeface="+mn-lt"/>
              </a:rPr>
              <a:t>memiliki</a:t>
            </a:r>
            <a:r>
              <a:rPr lang="en-US" sz="2800" baseline="30000" dirty="0">
                <a:latin typeface="+mn-lt"/>
              </a:rPr>
              <a:t> </a:t>
            </a:r>
            <a:r>
              <a:rPr lang="en-US" sz="2800" baseline="30000" dirty="0" err="1">
                <a:latin typeface="+mn-lt"/>
              </a:rPr>
              <a:t>Sistem</a:t>
            </a:r>
            <a:r>
              <a:rPr lang="en-US" sz="2800" baseline="30000" dirty="0">
                <a:latin typeface="+mn-lt"/>
              </a:rPr>
              <a:t> Operasi yang disebut </a:t>
            </a:r>
            <a:r>
              <a:rPr lang="en-US" sz="2800" b="1" baseline="30000" dirty="0">
                <a:latin typeface="+mn-lt"/>
              </a:rPr>
              <a:t>IOS</a:t>
            </a:r>
            <a:r>
              <a:rPr lang="en-US" sz="2800" baseline="30000" dirty="0">
                <a:latin typeface="+mn-lt"/>
              </a:rPr>
              <a:t>, Internetwork Operating System. IOS</a:t>
            </a:r>
            <a:r>
              <a:rPr lang="en-US" sz="2800" dirty="0">
                <a:latin typeface="+mn-lt"/>
              </a:rPr>
              <a:t> </a:t>
            </a:r>
            <a:r>
              <a:rPr lang="en-US" sz="2800" baseline="30000" dirty="0">
                <a:latin typeface="+mn-lt"/>
              </a:rPr>
              <a:t>mempunyai </a:t>
            </a:r>
            <a:r>
              <a:rPr lang="en-US" sz="2800" b="1" baseline="30000" dirty="0" err="1">
                <a:latin typeface="+mn-lt"/>
              </a:rPr>
              <a:t>kemampuan</a:t>
            </a:r>
            <a:r>
              <a:rPr lang="en-US" sz="2800" baseline="30000" dirty="0">
                <a:latin typeface="+mn-lt"/>
              </a:rPr>
              <a:t>:</a:t>
            </a:r>
          </a:p>
          <a:p>
            <a:pPr marL="914400" lvl="1" indent="-457200">
              <a:buFont typeface="Arial" pitchFamily="34" charset="0"/>
              <a:buChar char="•"/>
            </a:pPr>
            <a:r>
              <a:rPr lang="en-US" sz="2800" baseline="30000" dirty="0" err="1">
                <a:latin typeface="+mn-lt"/>
              </a:rPr>
              <a:t>Dasar</a:t>
            </a:r>
            <a:r>
              <a:rPr lang="en-US" sz="2800" baseline="30000" dirty="0">
                <a:latin typeface="+mn-lt"/>
              </a:rPr>
              <a:t> routing dan fungsi switching</a:t>
            </a:r>
          </a:p>
          <a:p>
            <a:pPr marL="914400" lvl="1" indent="-457200">
              <a:buFont typeface="Arial" pitchFamily="34" charset="0"/>
              <a:buChar char="•"/>
            </a:pPr>
            <a:r>
              <a:rPr lang="en-US" sz="2800" baseline="30000" dirty="0" err="1">
                <a:latin typeface="+mn-lt"/>
              </a:rPr>
              <a:t>Akses</a:t>
            </a:r>
            <a:r>
              <a:rPr lang="en-US" sz="2800" baseline="30000" dirty="0">
                <a:latin typeface="+mn-lt"/>
              </a:rPr>
              <a:t> ke jaringan dijamin keamannya</a:t>
            </a:r>
          </a:p>
          <a:p>
            <a:pPr marL="914400" lvl="1" indent="-457200">
              <a:buFont typeface="Arial" pitchFamily="34" charset="0"/>
              <a:buChar char="•"/>
            </a:pPr>
            <a:r>
              <a:rPr lang="en-US" sz="2800" baseline="30000" dirty="0" err="1">
                <a:latin typeface="+mn-lt"/>
              </a:rPr>
              <a:t>Beroperasi</a:t>
            </a:r>
            <a:r>
              <a:rPr lang="en-US" sz="2800" baseline="30000" dirty="0">
                <a:latin typeface="+mn-lt"/>
              </a:rPr>
              <a:t> di </a:t>
            </a:r>
            <a:r>
              <a:rPr lang="en-US" sz="2800" baseline="30000" dirty="0" err="1">
                <a:latin typeface="+mn-lt"/>
              </a:rPr>
              <a:t>skala</a:t>
            </a:r>
            <a:r>
              <a:rPr lang="en-US" sz="2800" baseline="30000" dirty="0">
                <a:latin typeface="+mn-lt"/>
              </a:rPr>
              <a:t> </a:t>
            </a:r>
            <a:r>
              <a:rPr lang="en-US" sz="2800" baseline="30000" dirty="0" err="1">
                <a:latin typeface="+mn-lt"/>
              </a:rPr>
              <a:t>jaringan</a:t>
            </a:r>
            <a:r>
              <a:rPr lang="en-US" sz="2800" baseline="30000" dirty="0">
                <a:latin typeface="+mn-lt"/>
              </a:rPr>
              <a:t> CLI dapat diakses dengan beberapa cara. </a:t>
            </a:r>
          </a:p>
          <a:p>
            <a:endParaRPr lang="en-US" sz="2800" b="1" baseline="30000" dirty="0">
              <a:latin typeface="+mn-lt"/>
            </a:endParaRPr>
          </a:p>
          <a:p>
            <a:r>
              <a:rPr lang="en-US" sz="2800" b="1" baseline="30000" dirty="0">
                <a:latin typeface="+mn-lt"/>
              </a:rPr>
              <a:t>Router Mikrotik </a:t>
            </a:r>
            <a:r>
              <a:rPr lang="en-US" sz="2800" baseline="30000" dirty="0" err="1">
                <a:latin typeface="+mn-lt"/>
              </a:rPr>
              <a:t>memiliki</a:t>
            </a:r>
            <a:r>
              <a:rPr lang="en-US" sz="2800" baseline="30000" dirty="0">
                <a:latin typeface="+mn-lt"/>
              </a:rPr>
              <a:t> </a:t>
            </a:r>
            <a:r>
              <a:rPr lang="en-US" sz="2800" baseline="30000" dirty="0" err="1">
                <a:latin typeface="+mn-lt"/>
              </a:rPr>
              <a:t>Sistem</a:t>
            </a:r>
            <a:r>
              <a:rPr lang="en-US" sz="2800" baseline="30000" dirty="0">
                <a:latin typeface="+mn-lt"/>
              </a:rPr>
              <a:t> Operasi yang berbasis Unix</a:t>
            </a:r>
          </a:p>
          <a:p>
            <a:endParaRPr lang="en-US" sz="2800" baseline="30000" dirty="0">
              <a:latin typeface="+mn-lt"/>
            </a:endParaRPr>
          </a:p>
          <a:p>
            <a:r>
              <a:rPr lang="en-US" sz="2800" baseline="30000" dirty="0">
                <a:latin typeface="+mn-lt"/>
              </a:rPr>
              <a:t>Secara umum, CLI diakses melalui:</a:t>
            </a:r>
          </a:p>
          <a:p>
            <a:pPr marL="457200" indent="-457200">
              <a:buSzPct val="97000"/>
              <a:buFont typeface="+mj-lt"/>
              <a:buAutoNum type="arabicPeriod"/>
            </a:pPr>
            <a:r>
              <a:rPr lang="en-US" sz="2000" dirty="0">
                <a:latin typeface="+mn-lt"/>
              </a:rPr>
              <a:t>terminal console, Console </a:t>
            </a:r>
            <a:r>
              <a:rPr lang="en-US" sz="2000" dirty="0" err="1">
                <a:latin typeface="+mn-lt"/>
              </a:rPr>
              <a:t>menggunakan</a:t>
            </a:r>
            <a:r>
              <a:rPr lang="en-US" sz="2000" dirty="0">
                <a:latin typeface="+mn-lt"/>
              </a:rPr>
              <a:t> </a:t>
            </a:r>
            <a:r>
              <a:rPr lang="en-US" sz="2000" dirty="0" err="1">
                <a:latin typeface="+mn-lt"/>
              </a:rPr>
              <a:t>koneksi</a:t>
            </a:r>
            <a:r>
              <a:rPr lang="en-US" sz="2000" dirty="0">
                <a:latin typeface="+mn-lt"/>
              </a:rPr>
              <a:t> serial </a:t>
            </a:r>
            <a:r>
              <a:rPr lang="en-US" sz="2000" dirty="0" err="1">
                <a:latin typeface="+mn-lt"/>
              </a:rPr>
              <a:t>kecepatan</a:t>
            </a:r>
            <a:r>
              <a:rPr lang="en-US" sz="2000" dirty="0">
                <a:latin typeface="+mn-lt"/>
              </a:rPr>
              <a:t> </a:t>
            </a:r>
            <a:r>
              <a:rPr lang="en-US" sz="2000" dirty="0" err="1">
                <a:latin typeface="+mn-lt"/>
              </a:rPr>
              <a:t>rendah</a:t>
            </a:r>
            <a:r>
              <a:rPr lang="en-US" sz="2000" dirty="0">
                <a:latin typeface="+mn-lt"/>
              </a:rPr>
              <a:t> yang </a:t>
            </a:r>
            <a:r>
              <a:rPr lang="en-US" sz="2000" dirty="0" err="1">
                <a:latin typeface="+mn-lt"/>
              </a:rPr>
              <a:t>dihubungkan</a:t>
            </a:r>
            <a:r>
              <a:rPr lang="en-US" sz="2000" dirty="0">
                <a:latin typeface="+mn-lt"/>
              </a:rPr>
              <a:t> </a:t>
            </a:r>
            <a:r>
              <a:rPr lang="en-US" sz="2000" dirty="0" err="1">
                <a:latin typeface="+mn-lt"/>
              </a:rPr>
              <a:t>langsung</a:t>
            </a:r>
            <a:r>
              <a:rPr lang="en-US" sz="2000" dirty="0">
                <a:latin typeface="+mn-lt"/>
              </a:rPr>
              <a:t> </a:t>
            </a:r>
            <a:r>
              <a:rPr lang="en-US" sz="2000" dirty="0" err="1">
                <a:latin typeface="+mn-lt"/>
              </a:rPr>
              <a:t>dari</a:t>
            </a:r>
            <a:r>
              <a:rPr lang="en-US" sz="2000" dirty="0">
                <a:latin typeface="+mn-lt"/>
              </a:rPr>
              <a:t> router </a:t>
            </a:r>
            <a:r>
              <a:rPr lang="en-US" sz="2000" dirty="0" err="1">
                <a:latin typeface="+mn-lt"/>
              </a:rPr>
              <a:t>ke</a:t>
            </a:r>
            <a:r>
              <a:rPr lang="en-US" sz="2000" dirty="0">
                <a:latin typeface="+mn-lt"/>
              </a:rPr>
              <a:t> PC. </a:t>
            </a:r>
          </a:p>
          <a:p>
            <a:pPr marL="457200" indent="-457200">
              <a:buSzPct val="97000"/>
              <a:buFont typeface="+mj-lt"/>
              <a:buAutoNum type="arabicPeriod"/>
            </a:pPr>
            <a:r>
              <a:rPr lang="en-US" sz="2000" dirty="0">
                <a:latin typeface="+mn-lt"/>
              </a:rPr>
              <a:t>remote </a:t>
            </a:r>
            <a:r>
              <a:rPr lang="en-US" sz="2000" dirty="0" err="1">
                <a:latin typeface="+mn-lt"/>
              </a:rPr>
              <a:t>koneksi</a:t>
            </a:r>
            <a:r>
              <a:rPr lang="en-US" sz="2000" dirty="0">
                <a:latin typeface="+mn-lt"/>
              </a:rPr>
              <a:t> dialup modem </a:t>
            </a:r>
            <a:r>
              <a:rPr lang="en-US" sz="2000" dirty="0" err="1">
                <a:latin typeface="+mn-lt"/>
              </a:rPr>
              <a:t>ke</a:t>
            </a:r>
            <a:r>
              <a:rPr lang="en-US" sz="2000" dirty="0">
                <a:latin typeface="+mn-lt"/>
              </a:rPr>
              <a:t> router </a:t>
            </a:r>
            <a:r>
              <a:rPr lang="en-US" sz="2000" dirty="0" err="1">
                <a:latin typeface="+mn-lt"/>
              </a:rPr>
              <a:t>lewat</a:t>
            </a:r>
            <a:r>
              <a:rPr lang="en-US" sz="2000" dirty="0">
                <a:latin typeface="+mn-lt"/>
              </a:rPr>
              <a:t> AUX port. </a:t>
            </a:r>
          </a:p>
          <a:p>
            <a:pPr marL="457200" indent="-457200" algn="just">
              <a:buSzPct val="97000"/>
              <a:buFont typeface="+mj-lt"/>
              <a:buAutoNum type="arabicPeriod"/>
            </a:pPr>
            <a:r>
              <a:rPr lang="en-US" sz="2000" dirty="0" err="1">
                <a:latin typeface="+mn-lt"/>
              </a:rPr>
              <a:t>melalui</a:t>
            </a:r>
            <a:r>
              <a:rPr lang="en-US" sz="2000" dirty="0">
                <a:latin typeface="+mn-lt"/>
              </a:rPr>
              <a:t> telnet ke router. Untuk akses melalui telnet ini, paling tidak satu interface router sudah dikonfigurasi alamat jaringannya (IP address), dan virtual terminal harus dikonfigurasi untuk login dan password.</a:t>
            </a:r>
          </a:p>
        </p:txBody>
      </p:sp>
      <p:sp>
        <p:nvSpPr>
          <p:cNvPr id="2" name="Rectangle 1"/>
          <p:cNvSpPr/>
          <p:nvPr/>
        </p:nvSpPr>
        <p:spPr>
          <a:xfrm>
            <a:off x="911424" y="836712"/>
            <a:ext cx="3634328" cy="420628"/>
          </a:xfrm>
          <a:prstGeom prst="rect">
            <a:avLst/>
          </a:prstGeom>
        </p:spPr>
        <p:txBody>
          <a:bodyPr wrap="none">
            <a:spAutoFit/>
          </a:bodyPr>
          <a:lstStyle/>
          <a:p>
            <a:r>
              <a:rPr lang="en-US" sz="3200" b="1" baseline="30000" dirty="0" err="1">
                <a:solidFill>
                  <a:schemeClr val="bg1"/>
                </a:solidFill>
                <a:latin typeface="+mj-lt"/>
              </a:rPr>
              <a:t>Sistem</a:t>
            </a:r>
            <a:r>
              <a:rPr lang="en-US" sz="3200" b="1" baseline="30000" dirty="0">
                <a:solidFill>
                  <a:schemeClr val="bg1"/>
                </a:solidFill>
                <a:latin typeface="+mj-lt"/>
              </a:rPr>
              <a:t> </a:t>
            </a:r>
            <a:r>
              <a:rPr lang="en-US" sz="3200" b="1" baseline="30000" dirty="0" err="1">
                <a:solidFill>
                  <a:schemeClr val="bg1"/>
                </a:solidFill>
                <a:latin typeface="+mj-lt"/>
              </a:rPr>
              <a:t>Operasi</a:t>
            </a:r>
            <a:r>
              <a:rPr lang="en-US" sz="3200" b="1" baseline="30000" dirty="0">
                <a:solidFill>
                  <a:schemeClr val="bg1"/>
                </a:solidFill>
                <a:latin typeface="+mj-lt"/>
              </a:rPr>
              <a:t> Router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55440" y="1628800"/>
            <a:ext cx="10801200" cy="4332907"/>
          </a:xfrm>
        </p:spPr>
        <p:txBody>
          <a:bodyPr/>
          <a:lstStyle/>
          <a:p>
            <a:r>
              <a:rPr lang="en-US" sz="2800" b="0" dirty="0"/>
              <a:t>Cisco IOS </a:t>
            </a:r>
            <a:r>
              <a:rPr lang="en-US" sz="2800" b="0" dirty="0" err="1"/>
              <a:t>dibagi</a:t>
            </a:r>
            <a:r>
              <a:rPr lang="en-US" sz="2800" b="0" dirty="0"/>
              <a:t> menjadi </a:t>
            </a:r>
            <a:r>
              <a:rPr lang="en-US" sz="2800" b="0" dirty="0" err="1"/>
              <a:t>dua</a:t>
            </a:r>
            <a:r>
              <a:rPr lang="en-US" sz="2800" b="0" dirty="0"/>
              <a:t> level </a:t>
            </a:r>
            <a:r>
              <a:rPr lang="en-US" sz="2800" b="0" dirty="0" err="1"/>
              <a:t>akses</a:t>
            </a:r>
            <a:r>
              <a:rPr lang="en-US" sz="2800" b="0" dirty="0"/>
              <a:t>: </a:t>
            </a:r>
          </a:p>
          <a:p>
            <a:pPr marL="457200" indent="-457200" algn="just">
              <a:buFont typeface="Arial" pitchFamily="34" charset="0"/>
              <a:buChar char="•"/>
            </a:pPr>
            <a:r>
              <a:rPr lang="en-US" sz="2800" b="0" dirty="0"/>
              <a:t>EXEC mode </a:t>
            </a:r>
          </a:p>
          <a:p>
            <a:pPr marL="457200" indent="-457200" algn="just">
              <a:buFont typeface="Arial" pitchFamily="34" charset="0"/>
              <a:buChar char="•"/>
            </a:pPr>
            <a:r>
              <a:rPr lang="en-US" sz="2800" b="0" dirty="0"/>
              <a:t>privileged EXEC mode, Privileged EXEC mode juga dikenal sebagai enable mode. </a:t>
            </a:r>
          </a:p>
          <a:p>
            <a:pPr algn="just"/>
            <a:r>
              <a:rPr lang="en-US" sz="2800" b="0" dirty="0"/>
              <a:t>EXEC mode hanya memiliki perintah-perintah </a:t>
            </a:r>
            <a:r>
              <a:rPr lang="en-US" sz="2800" b="0" dirty="0" err="1"/>
              <a:t>terbatas</a:t>
            </a:r>
            <a:r>
              <a:rPr lang="en-US" sz="2800" b="0" dirty="0"/>
              <a:t> </a:t>
            </a:r>
            <a:r>
              <a:rPr lang="en-US" sz="2800" b="0" dirty="0" err="1"/>
              <a:t>meliputi</a:t>
            </a:r>
            <a:r>
              <a:rPr lang="en-US" sz="2800" b="0" dirty="0"/>
              <a:t> perintah yang bersifat monitoring atau view. </a:t>
            </a:r>
          </a:p>
          <a:p>
            <a:pPr algn="just"/>
            <a:r>
              <a:rPr lang="en-US" sz="2800" b="0" dirty="0"/>
              <a:t>User EXEC tidak </a:t>
            </a:r>
            <a:r>
              <a:rPr lang="en-US" sz="2800" b="0" dirty="0" err="1"/>
              <a:t>mengijinkan</a:t>
            </a:r>
            <a:r>
              <a:rPr lang="en-US" sz="2800" b="0" dirty="0"/>
              <a:t> user untuk </a:t>
            </a:r>
            <a:r>
              <a:rPr lang="en-US" sz="2800" b="0" dirty="0" err="1"/>
              <a:t>melakukan</a:t>
            </a:r>
            <a:r>
              <a:rPr lang="en-US" sz="2800" b="0" dirty="0"/>
              <a:t> </a:t>
            </a:r>
            <a:r>
              <a:rPr lang="en-US" sz="2800" b="0" dirty="0" err="1"/>
              <a:t>perubahan</a:t>
            </a:r>
            <a:r>
              <a:rPr lang="en-US" sz="2800" b="0" dirty="0"/>
              <a:t> </a:t>
            </a:r>
            <a:r>
              <a:rPr lang="en-US" sz="2800" b="0" dirty="0" err="1"/>
              <a:t>konfigurasi</a:t>
            </a:r>
            <a:r>
              <a:rPr lang="en-US" sz="2800" b="0" dirty="0"/>
              <a:t> pada router. </a:t>
            </a:r>
          </a:p>
          <a:p>
            <a:r>
              <a:rPr lang="en-US" sz="2800" b="0" dirty="0"/>
              <a:t>User EXEC mode ini ditandai dengan </a:t>
            </a:r>
            <a:r>
              <a:rPr lang="en-US" sz="2800" i="1" dirty="0"/>
              <a:t>prompt &gt; </a:t>
            </a:r>
          </a:p>
        </p:txBody>
      </p:sp>
      <p:sp>
        <p:nvSpPr>
          <p:cNvPr id="2" name="Rectangle 1"/>
          <p:cNvSpPr/>
          <p:nvPr/>
        </p:nvSpPr>
        <p:spPr>
          <a:xfrm>
            <a:off x="1055440" y="692696"/>
            <a:ext cx="2448272" cy="584775"/>
          </a:xfrm>
          <a:prstGeom prst="rect">
            <a:avLst/>
          </a:prstGeom>
        </p:spPr>
        <p:txBody>
          <a:bodyPr wrap="square">
            <a:spAutoFit/>
          </a:bodyPr>
          <a:lstStyle/>
          <a:p>
            <a:r>
              <a:rPr lang="en-US" sz="3200" dirty="0">
                <a:solidFill>
                  <a:schemeClr val="bg1"/>
                </a:solidFill>
                <a:latin typeface="+mj-lt"/>
              </a:rPr>
              <a:t>Cisco IOS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676400"/>
            <a:ext cx="11049000" cy="4401205"/>
          </a:xfrm>
          <a:prstGeom prst="rect">
            <a:avLst/>
          </a:prstGeom>
        </p:spPr>
        <p:txBody>
          <a:bodyPr wrap="square">
            <a:spAutoFit/>
          </a:bodyPr>
          <a:lstStyle/>
          <a:p>
            <a:pPr algn="just"/>
            <a:r>
              <a:rPr lang="en-US" sz="2800" b="1" dirty="0">
                <a:solidFill>
                  <a:srgbClr val="17347D"/>
                </a:solidFill>
              </a:rPr>
              <a:t>Privileged EXEC mode</a:t>
            </a:r>
            <a:r>
              <a:rPr lang="en-US" sz="2800" dirty="0">
                <a:solidFill>
                  <a:srgbClr val="17347D"/>
                </a:solidFill>
              </a:rPr>
              <a:t> berisi perintah-perintah untuk akses ke router. Mode ini dapat digunakan untuk mengkonfigurasi password. Dan biasanya mode ini sering digunakan oleh administrator untuk perintah- perintah yang bersifat konfigurasi dan manajemen. </a:t>
            </a:r>
          </a:p>
          <a:p>
            <a:endParaRPr lang="en-US" sz="2800" dirty="0">
              <a:solidFill>
                <a:srgbClr val="17347D"/>
              </a:solidFill>
            </a:endParaRPr>
          </a:p>
          <a:p>
            <a:pPr algn="just"/>
            <a:r>
              <a:rPr lang="en-US" sz="2800" dirty="0">
                <a:solidFill>
                  <a:srgbClr val="17347D"/>
                </a:solidFill>
              </a:rPr>
              <a:t>Global configuration mode dan mode konfigurasi lainnya hanya dapat dilakukan melalui mode ini. </a:t>
            </a:r>
          </a:p>
          <a:p>
            <a:endParaRPr lang="en-US" sz="2800" dirty="0">
              <a:solidFill>
                <a:srgbClr val="17347D"/>
              </a:solidFill>
            </a:endParaRPr>
          </a:p>
          <a:p>
            <a:r>
              <a:rPr lang="en-US" sz="2800" dirty="0">
                <a:solidFill>
                  <a:srgbClr val="17347D"/>
                </a:solidFill>
              </a:rPr>
              <a:t>Privileged EXEC mode ditandai dengan </a:t>
            </a:r>
          </a:p>
          <a:p>
            <a:r>
              <a:rPr lang="en-US" sz="2800" b="1" dirty="0">
                <a:solidFill>
                  <a:srgbClr val="17347D"/>
                </a:solidFill>
              </a:rPr>
              <a:t>prompt #</a:t>
            </a:r>
          </a:p>
        </p:txBody>
      </p:sp>
      <p:sp>
        <p:nvSpPr>
          <p:cNvPr id="3" name="Rectangle 2"/>
          <p:cNvSpPr/>
          <p:nvPr/>
        </p:nvSpPr>
        <p:spPr>
          <a:xfrm>
            <a:off x="746412" y="764704"/>
            <a:ext cx="2241319" cy="523220"/>
          </a:xfrm>
          <a:prstGeom prst="rect">
            <a:avLst/>
          </a:prstGeom>
        </p:spPr>
        <p:txBody>
          <a:bodyPr wrap="none">
            <a:spAutoFit/>
          </a:bodyPr>
          <a:lstStyle/>
          <a:p>
            <a:r>
              <a:rPr lang="en-US" sz="2800" b="1" dirty="0">
                <a:solidFill>
                  <a:schemeClr val="bg1"/>
                </a:solidFill>
                <a:latin typeface="+mn-lt"/>
              </a:rPr>
              <a:t>Cisco IOS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416" y="1844824"/>
            <a:ext cx="10363200" cy="3702347"/>
          </a:xfrm>
        </p:spPr>
        <p:txBody>
          <a:bodyPr/>
          <a:lstStyle/>
          <a:p>
            <a:r>
              <a:rPr lang="en-US" sz="2400" dirty="0">
                <a:cs typeface="Arial"/>
              </a:rPr>
              <a:t>Konfigurasi interface </a:t>
            </a:r>
            <a:r>
              <a:rPr lang="en-US" sz="2400" dirty="0" err="1">
                <a:cs typeface="Arial"/>
              </a:rPr>
              <a:t>ethernet</a:t>
            </a:r>
            <a:r>
              <a:rPr lang="en-US" sz="2400" dirty="0">
                <a:cs typeface="Arial"/>
              </a:rPr>
              <a:t> </a:t>
            </a:r>
          </a:p>
          <a:p>
            <a:r>
              <a:rPr lang="en-US" sz="2400" b="0" dirty="0" err="1">
                <a:cs typeface="Arial"/>
              </a:rPr>
              <a:t>Setiap</a:t>
            </a:r>
            <a:r>
              <a:rPr lang="en-US" sz="2400" b="0" dirty="0">
                <a:cs typeface="Arial"/>
              </a:rPr>
              <a:t> interface </a:t>
            </a:r>
            <a:r>
              <a:rPr lang="en-US" sz="2400" b="0" dirty="0" err="1">
                <a:cs typeface="Arial"/>
              </a:rPr>
              <a:t>ethernet</a:t>
            </a:r>
            <a:r>
              <a:rPr lang="en-US" sz="2400" b="0" dirty="0">
                <a:cs typeface="Arial"/>
              </a:rPr>
              <a:t> harus memiliki IP address dan subnet mask untuk routing paket IP.</a:t>
            </a:r>
            <a:br>
              <a:rPr lang="en-US" sz="2400" b="0" dirty="0">
                <a:cs typeface="Arial"/>
              </a:rPr>
            </a:br>
            <a:r>
              <a:rPr lang="en-US" sz="2400" b="0" dirty="0">
                <a:cs typeface="Arial"/>
              </a:rPr>
              <a:t>Untuk mengkonfigurasi interface Ethernet dengan cara sebagai berikut: </a:t>
            </a:r>
          </a:p>
          <a:p>
            <a:r>
              <a:rPr lang="en-US" sz="2400" b="0" dirty="0">
                <a:cs typeface="Arial"/>
              </a:rPr>
              <a:t>-  Masuk ke global config </a:t>
            </a:r>
          </a:p>
          <a:p>
            <a:r>
              <a:rPr lang="en-US" sz="2400" b="0" dirty="0">
                <a:cs typeface="Arial"/>
              </a:rPr>
              <a:t>-  Masuk ke interface config </a:t>
            </a:r>
          </a:p>
          <a:p>
            <a:r>
              <a:rPr lang="en-US" sz="2400" b="0" dirty="0">
                <a:cs typeface="Arial"/>
              </a:rPr>
              <a:t>-  Tentukan interface address dan subnet mask </a:t>
            </a:r>
          </a:p>
          <a:p>
            <a:r>
              <a:rPr lang="en-US" sz="2400" b="0" dirty="0">
                <a:cs typeface="Arial"/>
              </a:rPr>
              <a:t>-  Enable interface  </a:t>
            </a:r>
          </a:p>
        </p:txBody>
      </p:sp>
      <p:sp>
        <p:nvSpPr>
          <p:cNvPr id="4" name="Rectangle 3"/>
          <p:cNvSpPr/>
          <p:nvPr/>
        </p:nvSpPr>
        <p:spPr>
          <a:xfrm>
            <a:off x="839416" y="799967"/>
            <a:ext cx="5680466" cy="523220"/>
          </a:xfrm>
          <a:prstGeom prst="rect">
            <a:avLst/>
          </a:prstGeom>
        </p:spPr>
        <p:txBody>
          <a:bodyPr wrap="none">
            <a:spAutoFit/>
          </a:bodyPr>
          <a:lstStyle/>
          <a:p>
            <a:r>
              <a:rPr lang="en-US" sz="2800" dirty="0" err="1">
                <a:solidFill>
                  <a:schemeClr val="bg1"/>
                </a:solidFill>
                <a:latin typeface="+mj-lt"/>
                <a:cs typeface="Arial"/>
              </a:rPr>
              <a:t>Konfigurasi</a:t>
            </a:r>
            <a:r>
              <a:rPr lang="en-US" sz="2800" dirty="0">
                <a:solidFill>
                  <a:schemeClr val="bg1"/>
                </a:solidFill>
                <a:latin typeface="+mj-lt"/>
                <a:cs typeface="Arial"/>
              </a:rPr>
              <a:t> interface </a:t>
            </a:r>
            <a:r>
              <a:rPr lang="en-US" sz="2800" dirty="0" err="1">
                <a:solidFill>
                  <a:schemeClr val="bg1"/>
                </a:solidFill>
                <a:latin typeface="+mj-lt"/>
                <a:cs typeface="Arial"/>
              </a:rPr>
              <a:t>ethernet</a:t>
            </a:r>
            <a:r>
              <a:rPr lang="en-US" sz="2800" dirty="0">
                <a:solidFill>
                  <a:schemeClr val="bg1"/>
                </a:solidFill>
                <a:latin typeface="+mj-lt"/>
                <a:cs typeface="Arial"/>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3733800"/>
            <a:ext cx="10363200" cy="1500187"/>
          </a:xfrm>
        </p:spPr>
        <p:txBody>
          <a:bodyPr/>
          <a:lstStyle/>
          <a:p>
            <a:r>
              <a:rPr lang="en-US" sz="2800" b="0" dirty="0">
                <a:latin typeface="Arial"/>
                <a:cs typeface="Arial"/>
              </a:rPr>
              <a:t>Secara default, interface Ethernet dalam </a:t>
            </a:r>
            <a:r>
              <a:rPr lang="en-US" sz="2800" b="0" dirty="0" err="1">
                <a:latin typeface="Arial"/>
                <a:cs typeface="Arial"/>
              </a:rPr>
              <a:t>keadaan</a:t>
            </a:r>
            <a:r>
              <a:rPr lang="en-US" sz="2800" b="0" dirty="0">
                <a:latin typeface="Arial"/>
                <a:cs typeface="Arial"/>
              </a:rPr>
              <a:t> off atau disabled. Untuk meng-on-kan dengan perintah no shutdown. Jika </a:t>
            </a:r>
            <a:r>
              <a:rPr lang="en-US" sz="2800" b="0" dirty="0" err="1">
                <a:latin typeface="Arial"/>
                <a:cs typeface="Arial"/>
              </a:rPr>
              <a:t>ingin</a:t>
            </a:r>
            <a:r>
              <a:rPr lang="en-US" sz="2800" b="0" dirty="0">
                <a:latin typeface="Arial"/>
                <a:cs typeface="Arial"/>
              </a:rPr>
              <a:t> </a:t>
            </a:r>
            <a:r>
              <a:rPr lang="en-US" sz="2800" b="0" dirty="0" err="1">
                <a:latin typeface="Arial"/>
                <a:cs typeface="Arial"/>
              </a:rPr>
              <a:t>dikembalikan</a:t>
            </a:r>
            <a:r>
              <a:rPr lang="en-US" sz="2800" b="0" dirty="0">
                <a:latin typeface="Arial"/>
                <a:cs typeface="Arial"/>
              </a:rPr>
              <a:t> off dengan perintah shutdown:</a:t>
            </a:r>
          </a:p>
          <a:p>
            <a:r>
              <a:rPr lang="en-US" sz="2800" b="0" dirty="0">
                <a:latin typeface="Arial"/>
                <a:cs typeface="Arial"/>
              </a:rPr>
              <a:t>Router (config) #</a:t>
            </a:r>
            <a:r>
              <a:rPr lang="en-US" sz="2800" dirty="0">
                <a:latin typeface="Arial"/>
                <a:cs typeface="Arial"/>
              </a:rPr>
              <a:t>interface e0</a:t>
            </a:r>
          </a:p>
          <a:p>
            <a:r>
              <a:rPr lang="en-US" sz="2800" b="0" dirty="0">
                <a:latin typeface="Arial"/>
                <a:cs typeface="Arial"/>
              </a:rPr>
              <a:t>Router (config-if) # </a:t>
            </a:r>
            <a:r>
              <a:rPr lang="en-US" sz="2800" dirty="0">
                <a:latin typeface="Arial"/>
                <a:cs typeface="Arial"/>
              </a:rPr>
              <a:t>ip address 202.55.31.4 255.255.255.0</a:t>
            </a:r>
          </a:p>
          <a:p>
            <a:r>
              <a:rPr lang="en-US" sz="2800" b="0" dirty="0">
                <a:latin typeface="Arial"/>
                <a:cs typeface="Arial"/>
              </a:rPr>
              <a:t>Router (config-if) # </a:t>
            </a:r>
            <a:r>
              <a:rPr lang="en-US" sz="2800" dirty="0">
                <a:latin typeface="Arial"/>
                <a:cs typeface="Arial"/>
              </a:rPr>
              <a:t>no shutdown </a:t>
            </a:r>
          </a:p>
          <a:p>
            <a:endParaRPr lang="en-US" b="0" dirty="0">
              <a:latin typeface="Arial"/>
              <a:cs typeface="Arial"/>
            </a:endParaRPr>
          </a:p>
          <a:p>
            <a:endParaRPr lang="en-US" dirty="0"/>
          </a:p>
        </p:txBody>
      </p:sp>
      <p:sp>
        <p:nvSpPr>
          <p:cNvPr id="4" name="Rectangle 3"/>
          <p:cNvSpPr/>
          <p:nvPr/>
        </p:nvSpPr>
        <p:spPr>
          <a:xfrm>
            <a:off x="839416" y="799967"/>
            <a:ext cx="5680466" cy="523220"/>
          </a:xfrm>
          <a:prstGeom prst="rect">
            <a:avLst/>
          </a:prstGeom>
        </p:spPr>
        <p:txBody>
          <a:bodyPr wrap="none">
            <a:spAutoFit/>
          </a:bodyPr>
          <a:lstStyle/>
          <a:p>
            <a:r>
              <a:rPr lang="en-US" sz="2800" dirty="0" err="1">
                <a:solidFill>
                  <a:schemeClr val="bg1"/>
                </a:solidFill>
                <a:latin typeface="+mj-lt"/>
                <a:cs typeface="Arial"/>
              </a:rPr>
              <a:t>Konfigurasi</a:t>
            </a:r>
            <a:r>
              <a:rPr lang="en-US" sz="2800" dirty="0">
                <a:solidFill>
                  <a:schemeClr val="bg1"/>
                </a:solidFill>
                <a:latin typeface="+mj-lt"/>
                <a:cs typeface="Arial"/>
              </a:rPr>
              <a:t> interface </a:t>
            </a:r>
            <a:r>
              <a:rPr lang="en-US" sz="2800" dirty="0" err="1">
                <a:solidFill>
                  <a:schemeClr val="bg1"/>
                </a:solidFill>
                <a:latin typeface="+mj-lt"/>
                <a:cs typeface="Arial"/>
              </a:rPr>
              <a:t>ethernet</a:t>
            </a:r>
            <a:r>
              <a:rPr lang="en-US" sz="2800" dirty="0">
                <a:solidFill>
                  <a:schemeClr val="bg1"/>
                </a:solidFill>
                <a:latin typeface="+mj-lt"/>
                <a:cs typeface="Arial"/>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9000" t="-7000" r="-39000" b="-14000"/>
          </a:stretch>
        </a:blipFill>
        <a:effectLst/>
      </p:bgPr>
    </p:bg>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54417" y="767333"/>
            <a:ext cx="5699051" cy="1298000"/>
          </a:xfrm>
          <a:prstGeom prst="rect">
            <a:avLst/>
          </a:prstGeom>
        </p:spPr>
        <p:txBody>
          <a:bodyPr wrap="square" lIns="121900" tIns="121900" rIns="121900" bIns="121900" anchor="b" anchorCtr="0">
            <a:noAutofit/>
          </a:bodyPr>
          <a:lstStyle/>
          <a:p>
            <a:r>
              <a:rPr lang="en" b="1" dirty="0">
                <a:solidFill>
                  <a:srgbClr val="002060"/>
                </a:solidFill>
              </a:rPr>
              <a:t>Andre Dwi Herdhiyanto, </a:t>
            </a:r>
            <a:r>
              <a:rPr lang="en-ID" b="1" dirty="0">
                <a:solidFill>
                  <a:srgbClr val="002060"/>
                </a:solidFill>
              </a:rPr>
              <a:t>S.T.</a:t>
            </a:r>
            <a:endParaRPr lang="en" b="1" dirty="0">
              <a:solidFill>
                <a:srgbClr val="002060"/>
              </a:solidFill>
            </a:endParaRPr>
          </a:p>
        </p:txBody>
      </p:sp>
      <p:sp>
        <p:nvSpPr>
          <p:cNvPr id="130" name="Shape 130"/>
          <p:cNvSpPr txBox="1">
            <a:spLocks noGrp="1"/>
          </p:cNvSpPr>
          <p:nvPr>
            <p:ph type="sldNum" idx="12"/>
          </p:nvPr>
        </p:nvSpPr>
        <p:spPr>
          <a:xfrm>
            <a:off x="11409045" y="6333135"/>
            <a:ext cx="731600" cy="524800"/>
          </a:xfrm>
          <a:prstGeom prst="rect">
            <a:avLst/>
          </a:prstGeom>
        </p:spPr>
        <p:txBody>
          <a:bodyPr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00000000-1234-1234-1234-123412341234}" type="slidenum">
              <a:rPr kumimoji="0" lang="en" sz="1867" b="0" i="0" u="none" strike="noStrike" kern="0" cap="none" spc="0" normalizeH="0" baseline="0" noProof="0">
                <a:ln>
                  <a:noFill/>
                </a:ln>
                <a:solidFill>
                  <a:srgbClr val="000000"/>
                </a:solidFill>
                <a:effectLst/>
                <a:uLnTx/>
                <a:uFillTx/>
                <a:latin typeface="Arial"/>
                <a:ea typeface="+mn-ea"/>
                <a:cs typeface="Arial"/>
                <a:sym typeface="Arial"/>
              </a:rPr>
              <a:pPr marL="0" marR="0" lvl="0" indent="0" algn="l" defTabSz="1219170" rtl="0" eaLnBrk="1" fontAlgn="auto" latinLnBrk="0" hangingPunct="1">
                <a:lnSpc>
                  <a:spcPct val="100000"/>
                </a:lnSpc>
                <a:spcBef>
                  <a:spcPts val="0"/>
                </a:spcBef>
                <a:spcAft>
                  <a:spcPts val="0"/>
                </a:spcAft>
                <a:buClrTx/>
                <a:buSzTx/>
                <a:buFontTx/>
                <a:buNone/>
                <a:tabLst/>
                <a:defRPr/>
              </a:pPr>
              <a:t>2</a:t>
            </a:fld>
            <a:endParaRPr kumimoji="0" lang="en"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1" name="Shape 131"/>
          <p:cNvSpPr txBox="1">
            <a:spLocks noGrp="1"/>
          </p:cNvSpPr>
          <p:nvPr>
            <p:ph type="body" idx="1"/>
          </p:nvPr>
        </p:nvSpPr>
        <p:spPr>
          <a:xfrm>
            <a:off x="89943" y="2292973"/>
            <a:ext cx="5963525" cy="1136027"/>
          </a:xfrm>
          <a:prstGeom prst="rect">
            <a:avLst/>
          </a:prstGeom>
        </p:spPr>
        <p:txBody>
          <a:bodyPr wrap="square" lIns="121900" tIns="121900" rIns="121900" bIns="121900" anchor="t" anchorCtr="0">
            <a:noAutofit/>
          </a:bodyPr>
          <a:lstStyle/>
          <a:p>
            <a:pPr>
              <a:buNone/>
            </a:pPr>
            <a:r>
              <a:rPr lang="en-US" sz="1867" dirty="0">
                <a:solidFill>
                  <a:schemeClr val="tx1"/>
                </a:solidFill>
              </a:rPr>
              <a:t>Bachelor Degree Computer Engineering ITS Surabaya</a:t>
            </a:r>
          </a:p>
          <a:p>
            <a:pPr>
              <a:buNone/>
            </a:pPr>
            <a:r>
              <a:rPr lang="en-US" sz="1867" dirty="0">
                <a:solidFill>
                  <a:schemeClr val="tx1"/>
                </a:solidFill>
              </a:rPr>
              <a:t>Instructor of BPPTIK of Ministry of Communication and Information Technology of the Republic of Indonesia</a:t>
            </a:r>
          </a:p>
        </p:txBody>
      </p:sp>
      <p:sp>
        <p:nvSpPr>
          <p:cNvPr id="5" name="Shape 129">
            <a:extLst>
              <a:ext uri="{FF2B5EF4-FFF2-40B4-BE49-F238E27FC236}">
                <a16:creationId xmlns:a16="http://schemas.microsoft.com/office/drawing/2014/main" id="{41C56886-86A6-47F8-90B8-4F2E2F8FF0D2}"/>
              </a:ext>
            </a:extLst>
          </p:cNvPr>
          <p:cNvSpPr txBox="1">
            <a:spLocks/>
          </p:cNvSpPr>
          <p:nvPr/>
        </p:nvSpPr>
        <p:spPr>
          <a:xfrm>
            <a:off x="441569" y="2002767"/>
            <a:ext cx="5170260" cy="352773"/>
          </a:xfrm>
          <a:prstGeom prst="rect">
            <a:avLst/>
          </a:prstGeom>
          <a:noFill/>
          <a:ln>
            <a:noFill/>
          </a:ln>
        </p:spPr>
        <p:txBody>
          <a:bodyPr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1pPr>
            <a:lvl2pPr lvl="1" rtl="0">
              <a:spcBef>
                <a:spcPts val="0"/>
              </a:spcBef>
              <a:buClr>
                <a:srgbClr val="F67031"/>
              </a:buClr>
              <a:buSzPts val="2400"/>
              <a:buFont typeface="Nunito Sans"/>
              <a:buNone/>
              <a:defRPr sz="2400">
                <a:solidFill>
                  <a:srgbClr val="F67031"/>
                </a:solidFill>
                <a:latin typeface="Nunito Sans"/>
                <a:ea typeface="Nunito Sans"/>
                <a:cs typeface="Nunito Sans"/>
                <a:sym typeface="Nunito Sans"/>
              </a:defRPr>
            </a:lvl2pPr>
            <a:lvl3pPr lvl="2" rtl="0">
              <a:spcBef>
                <a:spcPts val="0"/>
              </a:spcBef>
              <a:buClr>
                <a:srgbClr val="F67031"/>
              </a:buClr>
              <a:buSzPts val="2400"/>
              <a:buFont typeface="Nunito Sans"/>
              <a:buNone/>
              <a:defRPr sz="2400">
                <a:solidFill>
                  <a:srgbClr val="F67031"/>
                </a:solidFill>
                <a:latin typeface="Nunito Sans"/>
                <a:ea typeface="Nunito Sans"/>
                <a:cs typeface="Nunito Sans"/>
                <a:sym typeface="Nunito Sans"/>
              </a:defRPr>
            </a:lvl3pPr>
            <a:lvl4pPr lvl="3" rtl="0">
              <a:spcBef>
                <a:spcPts val="0"/>
              </a:spcBef>
              <a:buClr>
                <a:srgbClr val="F67031"/>
              </a:buClr>
              <a:buSzPts val="2400"/>
              <a:buFont typeface="Nunito Sans"/>
              <a:buNone/>
              <a:defRPr sz="2400">
                <a:solidFill>
                  <a:srgbClr val="F67031"/>
                </a:solidFill>
                <a:latin typeface="Nunito Sans"/>
                <a:ea typeface="Nunito Sans"/>
                <a:cs typeface="Nunito Sans"/>
                <a:sym typeface="Nunito Sans"/>
              </a:defRPr>
            </a:lvl4pPr>
            <a:lvl5pPr lvl="4" rtl="0">
              <a:spcBef>
                <a:spcPts val="0"/>
              </a:spcBef>
              <a:buClr>
                <a:srgbClr val="F67031"/>
              </a:buClr>
              <a:buSzPts val="2400"/>
              <a:buFont typeface="Nunito Sans"/>
              <a:buNone/>
              <a:defRPr sz="2400">
                <a:solidFill>
                  <a:srgbClr val="F67031"/>
                </a:solidFill>
                <a:latin typeface="Nunito Sans"/>
                <a:ea typeface="Nunito Sans"/>
                <a:cs typeface="Nunito Sans"/>
                <a:sym typeface="Nunito Sans"/>
              </a:defRPr>
            </a:lvl5pPr>
            <a:lvl6pPr lvl="5" rtl="0">
              <a:spcBef>
                <a:spcPts val="0"/>
              </a:spcBef>
              <a:buClr>
                <a:srgbClr val="F67031"/>
              </a:buClr>
              <a:buSzPts val="2400"/>
              <a:buFont typeface="Nunito Sans"/>
              <a:buNone/>
              <a:defRPr sz="2400">
                <a:solidFill>
                  <a:srgbClr val="F67031"/>
                </a:solidFill>
                <a:latin typeface="Nunito Sans"/>
                <a:ea typeface="Nunito Sans"/>
                <a:cs typeface="Nunito Sans"/>
                <a:sym typeface="Nunito Sans"/>
              </a:defRPr>
            </a:lvl6pPr>
            <a:lvl7pPr lvl="6" rtl="0">
              <a:spcBef>
                <a:spcPts val="0"/>
              </a:spcBef>
              <a:buClr>
                <a:srgbClr val="F67031"/>
              </a:buClr>
              <a:buSzPts val="2400"/>
              <a:buFont typeface="Nunito Sans"/>
              <a:buNone/>
              <a:defRPr sz="2400">
                <a:solidFill>
                  <a:srgbClr val="F67031"/>
                </a:solidFill>
                <a:latin typeface="Nunito Sans"/>
                <a:ea typeface="Nunito Sans"/>
                <a:cs typeface="Nunito Sans"/>
                <a:sym typeface="Nunito Sans"/>
              </a:defRPr>
            </a:lvl7pPr>
            <a:lvl8pPr lvl="7" rtl="0">
              <a:spcBef>
                <a:spcPts val="0"/>
              </a:spcBef>
              <a:buClr>
                <a:srgbClr val="F67031"/>
              </a:buClr>
              <a:buSzPts val="2400"/>
              <a:buFont typeface="Nunito Sans"/>
              <a:buNone/>
              <a:defRPr sz="2400">
                <a:solidFill>
                  <a:srgbClr val="F67031"/>
                </a:solidFill>
                <a:latin typeface="Nunito Sans"/>
                <a:ea typeface="Nunito Sans"/>
                <a:cs typeface="Nunito Sans"/>
                <a:sym typeface="Nunito Sans"/>
              </a:defRPr>
            </a:lvl8pPr>
            <a:lvl9pPr lvl="8" rtl="0">
              <a:spcBef>
                <a:spcPts val="0"/>
              </a:spcBef>
              <a:buClr>
                <a:srgbClr val="F67031"/>
              </a:buClr>
              <a:buSzPts val="2400"/>
              <a:buFont typeface="Nunito Sans"/>
              <a:buNone/>
              <a:defRPr sz="2400">
                <a:solidFill>
                  <a:srgbClr val="F67031"/>
                </a:solidFill>
                <a:latin typeface="Nunito Sans"/>
                <a:ea typeface="Nunito Sans"/>
                <a:cs typeface="Nunito Sans"/>
                <a:sym typeface="Nunito Sans"/>
              </a:defRPr>
            </a:lvl9pPr>
          </a:lstStyle>
          <a:p>
            <a:pPr marL="0" marR="0" lvl="0" indent="0" algn="l" defTabSz="1219170" rtl="0" eaLnBrk="1" fontAlgn="auto" latinLnBrk="0" hangingPunct="1">
              <a:lnSpc>
                <a:spcPct val="100000"/>
              </a:lnSpc>
              <a:spcBef>
                <a:spcPts val="0"/>
              </a:spcBef>
              <a:spcAft>
                <a:spcPts val="0"/>
              </a:spcAft>
              <a:buClr>
                <a:srgbClr val="F67031"/>
              </a:buClr>
              <a:buSzPts val="2400"/>
              <a:buFont typeface="Nunito Sans"/>
              <a:buNone/>
              <a:tabLst/>
              <a:defRPr/>
            </a:pPr>
            <a:r>
              <a:rPr kumimoji="0" lang="en-US" sz="1867" b="0" i="0" u="none" strike="noStrike" kern="0" cap="none" spc="0" normalizeH="0" baseline="0" noProof="0" dirty="0">
                <a:ln>
                  <a:noFill/>
                </a:ln>
                <a:solidFill>
                  <a:srgbClr val="3A81BA">
                    <a:lumMod val="75000"/>
                  </a:srgbClr>
                </a:solidFill>
                <a:effectLst/>
                <a:uLnTx/>
                <a:uFillTx/>
                <a:latin typeface="Nunito Sans"/>
                <a:sym typeface="Nunito Sans"/>
              </a:rPr>
              <a:t>199605092019021002</a:t>
            </a:r>
          </a:p>
        </p:txBody>
      </p:sp>
    </p:spTree>
    <p:extLst>
      <p:ext uri="{BB962C8B-B14F-4D97-AF65-F5344CB8AC3E}">
        <p14:creationId xmlns:p14="http://schemas.microsoft.com/office/powerpoint/2010/main" val="29635305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fade">
                                      <p:cBhvr>
                                        <p:cTn id="7" dur="1000"/>
                                        <p:tgtEl>
                                          <p:spTgt spid="129"/>
                                        </p:tgtEl>
                                      </p:cBhvr>
                                    </p:animEffect>
                                    <p:anim calcmode="lin" valueType="num">
                                      <p:cBhvr>
                                        <p:cTn id="8" dur="1000" fill="hold"/>
                                        <p:tgtEl>
                                          <p:spTgt spid="129"/>
                                        </p:tgtEl>
                                        <p:attrNameLst>
                                          <p:attrName>ppt_x</p:attrName>
                                        </p:attrNameLst>
                                      </p:cBhvr>
                                      <p:tavLst>
                                        <p:tav tm="0">
                                          <p:val>
                                            <p:strVal val="#ppt_x"/>
                                          </p:val>
                                        </p:tav>
                                        <p:tav tm="100000">
                                          <p:val>
                                            <p:strVal val="#ppt_x"/>
                                          </p:val>
                                        </p:tav>
                                      </p:tavLst>
                                    </p:anim>
                                    <p:anim calcmode="lin" valueType="num">
                                      <p:cBhvr>
                                        <p:cTn id="9" dur="1000" fill="hold"/>
                                        <p:tgtEl>
                                          <p:spTgt spid="12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31">
                                            <p:txEl>
                                              <p:pRg st="0" end="0"/>
                                            </p:txEl>
                                          </p:spTgt>
                                        </p:tgtEl>
                                        <p:attrNameLst>
                                          <p:attrName>style.visibility</p:attrName>
                                        </p:attrNameLst>
                                      </p:cBhvr>
                                      <p:to>
                                        <p:strVal val="visible"/>
                                      </p:to>
                                    </p:set>
                                    <p:animEffect transition="in" filter="fade">
                                      <p:cBhvr>
                                        <p:cTn id="19" dur="1000"/>
                                        <p:tgtEl>
                                          <p:spTgt spid="131">
                                            <p:txEl>
                                              <p:pRg st="0" end="0"/>
                                            </p:txEl>
                                          </p:spTgt>
                                        </p:tgtEl>
                                      </p:cBhvr>
                                    </p:animEffect>
                                    <p:anim calcmode="lin" valueType="num">
                                      <p:cBhvr>
                                        <p:cTn id="20" dur="1000" fill="hold"/>
                                        <p:tgtEl>
                                          <p:spTgt spid="131">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13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31">
                                            <p:txEl>
                                              <p:pRg st="1" end="1"/>
                                            </p:txEl>
                                          </p:spTgt>
                                        </p:tgtEl>
                                        <p:attrNameLst>
                                          <p:attrName>style.visibility</p:attrName>
                                        </p:attrNameLst>
                                      </p:cBhvr>
                                      <p:to>
                                        <p:strVal val="visible"/>
                                      </p:to>
                                    </p:set>
                                    <p:animEffect transition="in" filter="fade">
                                      <p:cBhvr>
                                        <p:cTn id="26" dur="1000"/>
                                        <p:tgtEl>
                                          <p:spTgt spid="131">
                                            <p:txEl>
                                              <p:pRg st="1" end="1"/>
                                            </p:txEl>
                                          </p:spTgt>
                                        </p:tgtEl>
                                      </p:cBhvr>
                                    </p:animEffect>
                                    <p:anim calcmode="lin" valueType="num">
                                      <p:cBhvr>
                                        <p:cTn id="27" dur="1000" fill="hold"/>
                                        <p:tgtEl>
                                          <p:spTgt spid="131">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31">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P spid="131" grpId="0" build="p"/>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1987" y="1484784"/>
            <a:ext cx="10363200" cy="4595787"/>
          </a:xfrm>
        </p:spPr>
        <p:txBody>
          <a:bodyPr/>
          <a:lstStyle/>
          <a:p>
            <a:pPr algn="just"/>
            <a:r>
              <a:rPr lang="en-US" sz="2400" b="0" dirty="0" err="1">
                <a:latin typeface="Arial"/>
                <a:cs typeface="Arial"/>
              </a:rPr>
              <a:t>Konfigurasi</a:t>
            </a:r>
            <a:r>
              <a:rPr lang="en-US" sz="2400" b="0" dirty="0">
                <a:latin typeface="Arial"/>
                <a:cs typeface="Arial"/>
              </a:rPr>
              <a:t> </a:t>
            </a:r>
            <a:r>
              <a:rPr lang="en-US" sz="2400" b="0" dirty="0" err="1">
                <a:latin typeface="Arial"/>
                <a:cs typeface="Arial"/>
              </a:rPr>
              <a:t>seharusnya</a:t>
            </a:r>
            <a:r>
              <a:rPr lang="en-US" sz="2400" b="0" dirty="0">
                <a:latin typeface="Arial"/>
                <a:cs typeface="Arial"/>
              </a:rPr>
              <a:t> </a:t>
            </a:r>
            <a:r>
              <a:rPr lang="en-US" sz="2400" b="0" dirty="0" err="1">
                <a:latin typeface="Arial"/>
                <a:cs typeface="Arial"/>
              </a:rPr>
              <a:t>disimpan</a:t>
            </a:r>
            <a:r>
              <a:rPr lang="en-US" sz="2400" b="0" dirty="0">
                <a:latin typeface="Arial"/>
                <a:cs typeface="Arial"/>
              </a:rPr>
              <a:t> dan di-</a:t>
            </a:r>
            <a:r>
              <a:rPr lang="en-US" sz="2400" b="0" i="1" dirty="0">
                <a:latin typeface="Arial"/>
                <a:cs typeface="Arial"/>
              </a:rPr>
              <a:t>backup</a:t>
            </a:r>
            <a:r>
              <a:rPr lang="en-US" sz="2400" b="0" dirty="0">
                <a:latin typeface="Arial"/>
                <a:cs typeface="Arial"/>
              </a:rPr>
              <a:t> untuk </a:t>
            </a:r>
            <a:r>
              <a:rPr lang="en-US" sz="2400" b="0" dirty="0" err="1">
                <a:latin typeface="Arial"/>
                <a:cs typeface="Arial"/>
              </a:rPr>
              <a:t>keperluan</a:t>
            </a:r>
            <a:r>
              <a:rPr lang="en-US" sz="2400" b="0" dirty="0">
                <a:latin typeface="Arial"/>
                <a:cs typeface="Arial"/>
              </a:rPr>
              <a:t> </a:t>
            </a:r>
            <a:r>
              <a:rPr lang="en-US" sz="2400" b="0" dirty="0" err="1">
                <a:latin typeface="Arial"/>
                <a:cs typeface="Arial"/>
              </a:rPr>
              <a:t>seandainya</a:t>
            </a:r>
            <a:r>
              <a:rPr lang="en-US" sz="2400" b="0" dirty="0">
                <a:latin typeface="Arial"/>
                <a:cs typeface="Arial"/>
              </a:rPr>
              <a:t> </a:t>
            </a:r>
            <a:r>
              <a:rPr lang="en-US" sz="2400" b="0" dirty="0" err="1">
                <a:latin typeface="Arial"/>
                <a:cs typeface="Arial"/>
              </a:rPr>
              <a:t>nantinya</a:t>
            </a:r>
            <a:r>
              <a:rPr lang="en-US" sz="2400" b="0" dirty="0">
                <a:latin typeface="Arial"/>
                <a:cs typeface="Arial"/>
              </a:rPr>
              <a:t> </a:t>
            </a:r>
            <a:r>
              <a:rPr lang="en-US" sz="2400" b="0" dirty="0" err="1">
                <a:latin typeface="Arial"/>
                <a:cs typeface="Arial"/>
              </a:rPr>
              <a:t>terjadi</a:t>
            </a:r>
            <a:r>
              <a:rPr lang="en-US" sz="2400" b="0" dirty="0">
                <a:latin typeface="Arial"/>
                <a:cs typeface="Arial"/>
              </a:rPr>
              <a:t> masalah dengan sistem. </a:t>
            </a:r>
          </a:p>
          <a:p>
            <a:pPr algn="just"/>
            <a:r>
              <a:rPr lang="en-US" sz="2400" b="0" dirty="0">
                <a:latin typeface="Arial"/>
                <a:cs typeface="Arial"/>
              </a:rPr>
              <a:t>Konfigurasi dapat </a:t>
            </a:r>
            <a:r>
              <a:rPr lang="en-US" sz="2400" b="0" dirty="0" err="1">
                <a:latin typeface="Arial"/>
                <a:cs typeface="Arial"/>
              </a:rPr>
              <a:t>disimpan</a:t>
            </a:r>
            <a:r>
              <a:rPr lang="en-US" sz="2400" b="0" dirty="0">
                <a:latin typeface="Arial"/>
                <a:cs typeface="Arial"/>
              </a:rPr>
              <a:t> di server jaringan (TFTP server) atau dalam disk yang </a:t>
            </a:r>
            <a:r>
              <a:rPr lang="en-US" sz="2400" b="0" dirty="0" err="1">
                <a:latin typeface="Arial"/>
                <a:cs typeface="Arial"/>
              </a:rPr>
              <a:t>tersimpan</a:t>
            </a:r>
            <a:r>
              <a:rPr lang="en-US" sz="2400" b="0" dirty="0">
                <a:latin typeface="Arial"/>
                <a:cs typeface="Arial"/>
              </a:rPr>
              <a:t> </a:t>
            </a:r>
            <a:r>
              <a:rPr lang="en-US" sz="2400" b="0" dirty="0" err="1">
                <a:latin typeface="Arial"/>
                <a:cs typeface="Arial"/>
              </a:rPr>
              <a:t>aman</a:t>
            </a:r>
            <a:r>
              <a:rPr lang="en-US" sz="2400" b="0" dirty="0">
                <a:latin typeface="Arial"/>
                <a:cs typeface="Arial"/>
              </a:rPr>
              <a:t> di suatu </a:t>
            </a:r>
            <a:r>
              <a:rPr lang="en-US" sz="2400" b="0" dirty="0" err="1">
                <a:latin typeface="Arial"/>
                <a:cs typeface="Arial"/>
              </a:rPr>
              <a:t>tempat</a:t>
            </a:r>
            <a:r>
              <a:rPr lang="en-US" sz="2400" b="0" dirty="0">
                <a:latin typeface="Arial"/>
                <a:cs typeface="Arial"/>
              </a:rPr>
              <a:t>. </a:t>
            </a:r>
          </a:p>
          <a:p>
            <a:pPr algn="just"/>
            <a:r>
              <a:rPr lang="en-US" sz="2400" b="0" dirty="0">
                <a:latin typeface="Arial"/>
                <a:cs typeface="Arial"/>
              </a:rPr>
              <a:t>Untuk menyimpan konfigurasi yang sedang jalan ke TFTP server gunakan perintah copy running-config </a:t>
            </a:r>
            <a:r>
              <a:rPr lang="en-US" sz="2400" b="0" dirty="0" err="1">
                <a:latin typeface="Arial"/>
                <a:cs typeface="Arial"/>
              </a:rPr>
              <a:t>tftp</a:t>
            </a:r>
            <a:r>
              <a:rPr lang="en-US" sz="2400" b="0" dirty="0">
                <a:latin typeface="Arial"/>
                <a:cs typeface="Arial"/>
              </a:rPr>
              <a:t>, seperti langkah-langkah berikut </a:t>
            </a:r>
            <a:r>
              <a:rPr lang="en-US" sz="2400" b="0" dirty="0" err="1">
                <a:latin typeface="Arial"/>
                <a:cs typeface="Arial"/>
              </a:rPr>
              <a:t>ini</a:t>
            </a:r>
            <a:r>
              <a:rPr lang="en-US" sz="2400" b="0" dirty="0">
                <a:latin typeface="Arial"/>
                <a:cs typeface="Arial"/>
              </a:rPr>
              <a:t> :</a:t>
            </a:r>
          </a:p>
          <a:p>
            <a:pPr marL="457200" indent="-457200">
              <a:buFont typeface="+mj-lt"/>
              <a:buAutoNum type="arabicPeriod"/>
            </a:pPr>
            <a:r>
              <a:rPr lang="en-US" sz="2400" b="0" dirty="0" err="1">
                <a:latin typeface="Arial"/>
                <a:cs typeface="Arial"/>
              </a:rPr>
              <a:t>Ketik</a:t>
            </a:r>
            <a:r>
              <a:rPr lang="en-US" sz="2400" b="0" dirty="0">
                <a:latin typeface="Arial"/>
                <a:cs typeface="Arial"/>
              </a:rPr>
              <a:t> perintah copy running-config </a:t>
            </a:r>
            <a:r>
              <a:rPr lang="en-US" sz="2400" b="0" dirty="0" err="1">
                <a:latin typeface="Arial"/>
                <a:cs typeface="Arial"/>
              </a:rPr>
              <a:t>tftp</a:t>
            </a:r>
            <a:r>
              <a:rPr lang="en-US" sz="2400" b="0" dirty="0">
                <a:latin typeface="Arial"/>
                <a:cs typeface="Arial"/>
              </a:rPr>
              <a:t> </a:t>
            </a:r>
          </a:p>
          <a:p>
            <a:pPr marL="457200" indent="-457200">
              <a:buFont typeface="+mj-lt"/>
              <a:buAutoNum type="arabicPeriod"/>
            </a:pPr>
            <a:r>
              <a:rPr lang="en-US" sz="2400" b="0" dirty="0" err="1">
                <a:latin typeface="Arial"/>
                <a:cs typeface="Arial"/>
              </a:rPr>
              <a:t>Masukkan</a:t>
            </a:r>
            <a:r>
              <a:rPr lang="en-US" sz="2400" b="0" dirty="0">
                <a:latin typeface="Arial"/>
                <a:cs typeface="Arial"/>
              </a:rPr>
              <a:t> IP address dari TFTP server </a:t>
            </a:r>
          </a:p>
          <a:p>
            <a:pPr marL="457200" indent="-457200">
              <a:buFont typeface="+mj-lt"/>
              <a:buAutoNum type="arabicPeriod"/>
            </a:pPr>
            <a:r>
              <a:rPr lang="en-US" sz="2400" b="0" dirty="0" err="1">
                <a:latin typeface="Arial"/>
                <a:cs typeface="Arial"/>
              </a:rPr>
              <a:t>Masukkan</a:t>
            </a:r>
            <a:r>
              <a:rPr lang="en-US" sz="2400" b="0" dirty="0">
                <a:latin typeface="Arial"/>
                <a:cs typeface="Arial"/>
              </a:rPr>
              <a:t> nama file konfigurasi </a:t>
            </a:r>
          </a:p>
          <a:p>
            <a:pPr marL="457200" indent="-457200">
              <a:buFont typeface="+mj-lt"/>
              <a:buAutoNum type="arabicPeriod"/>
            </a:pPr>
            <a:r>
              <a:rPr lang="en-US" sz="2400" b="0" dirty="0" err="1">
                <a:latin typeface="Arial"/>
                <a:cs typeface="Arial"/>
              </a:rPr>
              <a:t>Jawab</a:t>
            </a:r>
            <a:r>
              <a:rPr lang="en-US" sz="2400" b="0" dirty="0">
                <a:latin typeface="Arial"/>
                <a:cs typeface="Arial"/>
              </a:rPr>
              <a:t> yes untuk </a:t>
            </a:r>
            <a:r>
              <a:rPr lang="en-US" sz="2400" b="0" dirty="0" err="1">
                <a:latin typeface="Arial"/>
                <a:cs typeface="Arial"/>
              </a:rPr>
              <a:t>konfirmasi</a:t>
            </a:r>
            <a:r>
              <a:rPr lang="en-US" sz="2400" b="0" dirty="0">
                <a:latin typeface="Arial"/>
                <a:cs typeface="Arial"/>
              </a:rPr>
              <a:t> </a:t>
            </a:r>
          </a:p>
          <a:p>
            <a:endParaRPr lang="en-US" dirty="0"/>
          </a:p>
        </p:txBody>
      </p:sp>
      <p:sp>
        <p:nvSpPr>
          <p:cNvPr id="4" name="Rectangle 3"/>
          <p:cNvSpPr/>
          <p:nvPr/>
        </p:nvSpPr>
        <p:spPr>
          <a:xfrm>
            <a:off x="1127448" y="764704"/>
            <a:ext cx="4264309" cy="461665"/>
          </a:xfrm>
          <a:prstGeom prst="rect">
            <a:avLst/>
          </a:prstGeom>
        </p:spPr>
        <p:txBody>
          <a:bodyPr wrap="none">
            <a:spAutoFit/>
          </a:bodyPr>
          <a:lstStyle/>
          <a:p>
            <a:r>
              <a:rPr lang="en-US" sz="2400" b="1" dirty="0">
                <a:solidFill>
                  <a:srgbClr val="FFFFFF"/>
                </a:solidFill>
                <a:latin typeface="+mj-lt"/>
                <a:cs typeface="Arial"/>
              </a:rPr>
              <a:t>Backup file </a:t>
            </a:r>
            <a:r>
              <a:rPr lang="en-US" sz="2400" b="1" dirty="0" err="1">
                <a:solidFill>
                  <a:srgbClr val="FFFFFF"/>
                </a:solidFill>
                <a:latin typeface="+mj-lt"/>
                <a:cs typeface="Arial"/>
              </a:rPr>
              <a:t>konfigurasi</a:t>
            </a:r>
            <a:r>
              <a:rPr lang="en-US" sz="2400" b="1" dirty="0">
                <a:solidFill>
                  <a:srgbClr val="FFFFFF"/>
                </a:solidFill>
                <a:latin typeface="+mj-lt"/>
                <a:cs typeface="Arial"/>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828800"/>
            <a:ext cx="10972800" cy="3375283"/>
          </a:xfrm>
          <a:prstGeom prst="rect">
            <a:avLst/>
          </a:prstGeom>
        </p:spPr>
        <p:txBody>
          <a:bodyPr wrap="square">
            <a:spAutoFit/>
          </a:bodyPr>
          <a:lstStyle/>
          <a:p>
            <a:r>
              <a:rPr lang="en-US" sz="3200" b="1" baseline="30000" dirty="0">
                <a:latin typeface="+mn-lt"/>
              </a:rPr>
              <a:t>Routing Statis</a:t>
            </a:r>
            <a:endParaRPr lang="en-US" sz="3200" b="1" dirty="0">
              <a:latin typeface="+mn-lt"/>
            </a:endParaRPr>
          </a:p>
          <a:p>
            <a:r>
              <a:rPr lang="en-US" sz="3200" baseline="30000" dirty="0">
                <a:latin typeface="+mn-lt"/>
              </a:rPr>
              <a:t>Cara kerja routing statis dapat dibagi menjadi 3 bagian:</a:t>
            </a:r>
          </a:p>
          <a:p>
            <a:pPr marL="514350" indent="-514350"/>
            <a:r>
              <a:rPr lang="en-US" sz="3200" baseline="30000" dirty="0">
                <a:latin typeface="+mn-lt"/>
              </a:rPr>
              <a:t>1. Administrator jaringan yang mengkonfigurasi router</a:t>
            </a:r>
          </a:p>
          <a:p>
            <a:pPr marL="514350" indent="-514350"/>
            <a:r>
              <a:rPr lang="en-US" sz="3200" baseline="30000" dirty="0">
                <a:latin typeface="+mn-lt"/>
              </a:rPr>
              <a:t>2. Router melakukan routing berdasarkan informasi dalam tabel routing</a:t>
            </a:r>
          </a:p>
          <a:p>
            <a:pPr marL="514350" indent="-514350"/>
            <a:r>
              <a:rPr lang="en-US" sz="3200" baseline="30000" dirty="0">
                <a:latin typeface="+mn-lt"/>
              </a:rPr>
              <a:t>3. Routing statis digunakan untuk melewatkan paket data.</a:t>
            </a:r>
          </a:p>
          <a:p>
            <a:pPr marL="514350" indent="-514350"/>
            <a:endParaRPr lang="en-US" sz="3200" baseline="30000" dirty="0">
              <a:latin typeface="+mn-lt"/>
            </a:endParaRPr>
          </a:p>
          <a:p>
            <a:pPr marL="514350" indent="-514350"/>
            <a:endParaRPr lang="en-US" sz="3200" baseline="30000" dirty="0">
              <a:latin typeface="+mn-lt"/>
            </a:endParaRPr>
          </a:p>
          <a:p>
            <a:pPr algn="just"/>
            <a:r>
              <a:rPr lang="en-US" sz="3200" baseline="30000" dirty="0">
                <a:latin typeface="+mn-lt"/>
              </a:rPr>
              <a:t>Seorang administrator harus menggunakan perintah </a:t>
            </a:r>
            <a:r>
              <a:rPr lang="en-US" sz="3200" b="1" baseline="30000" dirty="0">
                <a:latin typeface="+mn-lt"/>
              </a:rPr>
              <a:t>ip route </a:t>
            </a:r>
            <a:r>
              <a:rPr lang="en-US" sz="3200" baseline="30000" dirty="0">
                <a:latin typeface="+mn-lt"/>
              </a:rPr>
              <a:t>secara manual </a:t>
            </a:r>
            <a:r>
              <a:rPr lang="en-US" sz="3200" baseline="30000" dirty="0" err="1">
                <a:latin typeface="+mn-lt"/>
              </a:rPr>
              <a:t>untuk</a:t>
            </a:r>
            <a:r>
              <a:rPr lang="en-US" sz="3200" baseline="30000" dirty="0">
                <a:latin typeface="+mn-lt"/>
              </a:rPr>
              <a:t> </a:t>
            </a:r>
            <a:r>
              <a:rPr lang="en-US" sz="3200" baseline="30000" dirty="0" err="1">
                <a:latin typeface="+mn-lt"/>
              </a:rPr>
              <a:t>mengkonfigurasi</a:t>
            </a:r>
            <a:r>
              <a:rPr lang="en-US" sz="3200" baseline="30000" dirty="0">
                <a:latin typeface="+mn-lt"/>
              </a:rPr>
              <a:t> router dengan routing statis</a:t>
            </a:r>
            <a:r>
              <a:rPr lang="en-US" sz="3200" b="1" baseline="30000" dirty="0">
                <a:latin typeface="+mn-lt"/>
              </a:rPr>
              <a:t>.</a:t>
            </a:r>
            <a:endParaRPr lang="en-US" sz="3200" dirty="0">
              <a:latin typeface="+mn-lt"/>
            </a:endParaRPr>
          </a:p>
        </p:txBody>
      </p:sp>
      <p:sp>
        <p:nvSpPr>
          <p:cNvPr id="2" name="Rectangle 1"/>
          <p:cNvSpPr/>
          <p:nvPr/>
        </p:nvSpPr>
        <p:spPr>
          <a:xfrm>
            <a:off x="983432" y="836712"/>
            <a:ext cx="2089033" cy="523220"/>
          </a:xfrm>
          <a:prstGeom prst="rect">
            <a:avLst/>
          </a:prstGeom>
        </p:spPr>
        <p:txBody>
          <a:bodyPr wrap="none">
            <a:spAutoFit/>
          </a:bodyPr>
          <a:lstStyle/>
          <a:p>
            <a:r>
              <a:rPr lang="en-US" sz="2800" b="1" baseline="30000" dirty="0">
                <a:solidFill>
                  <a:srgbClr val="FFFFFF"/>
                </a:solidFill>
                <a:latin typeface="+mj-lt"/>
              </a:rPr>
              <a:t>Routing </a:t>
            </a:r>
            <a:r>
              <a:rPr lang="en-US" sz="2800" b="1" baseline="30000" dirty="0" err="1">
                <a:solidFill>
                  <a:srgbClr val="FFFFFF"/>
                </a:solidFill>
                <a:latin typeface="+mj-lt"/>
              </a:rPr>
              <a:t>Statis</a:t>
            </a:r>
            <a:endParaRPr lang="en-US" sz="2800" b="1" dirty="0">
              <a:solidFill>
                <a:srgbClr val="FFFFFF"/>
              </a:solidFill>
              <a:latin typeface="+mj-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600200"/>
            <a:ext cx="10972800" cy="2616101"/>
          </a:xfrm>
          <a:prstGeom prst="rect">
            <a:avLst/>
          </a:prstGeom>
        </p:spPr>
        <p:txBody>
          <a:bodyPr wrap="square">
            <a:spAutoFit/>
          </a:bodyPr>
          <a:lstStyle/>
          <a:p>
            <a:r>
              <a:rPr lang="en-US" sz="2800" baseline="30000" dirty="0" err="1">
                <a:solidFill>
                  <a:srgbClr val="17347D"/>
                </a:solidFill>
              </a:rPr>
              <a:t>Langkah-langkah</a:t>
            </a:r>
            <a:r>
              <a:rPr lang="en-US" sz="2800" baseline="30000" dirty="0">
                <a:solidFill>
                  <a:srgbClr val="17347D"/>
                </a:solidFill>
              </a:rPr>
              <a:t> untuk melakukan konfigurasi routing statis adalah sebagai berikut:</a:t>
            </a:r>
          </a:p>
          <a:p>
            <a:pPr marL="531813" indent="-531813" algn="just"/>
            <a:r>
              <a:rPr lang="en-US" sz="3200" baseline="30000" dirty="0">
                <a:solidFill>
                  <a:srgbClr val="17347D"/>
                </a:solidFill>
                <a:latin typeface="+mj-lt"/>
              </a:rPr>
              <a:t>1.</a:t>
            </a:r>
            <a:r>
              <a:rPr lang="en-US" sz="3200" dirty="0">
                <a:solidFill>
                  <a:srgbClr val="17347D"/>
                </a:solidFill>
                <a:latin typeface="+mj-lt"/>
              </a:rPr>
              <a:t> </a:t>
            </a:r>
            <a:r>
              <a:rPr lang="en-US" sz="3200" baseline="30000" dirty="0" err="1">
                <a:solidFill>
                  <a:srgbClr val="17347D"/>
                </a:solidFill>
                <a:latin typeface="+mj-lt"/>
              </a:rPr>
              <a:t>Langkah</a:t>
            </a:r>
            <a:r>
              <a:rPr lang="en-US" sz="3200" baseline="30000" dirty="0">
                <a:solidFill>
                  <a:srgbClr val="17347D"/>
                </a:solidFill>
                <a:latin typeface="+mj-lt"/>
              </a:rPr>
              <a:t> 1 tentukan dahulu prefix jaringan, subnet mask dan address. Address bisa saja interface local atau next hop address yang menuju tujuan.</a:t>
            </a:r>
          </a:p>
          <a:p>
            <a:pPr marL="355600" indent="-355600" algn="just"/>
            <a:r>
              <a:rPr lang="en-US" sz="3200" baseline="30000" dirty="0">
                <a:solidFill>
                  <a:srgbClr val="17347D"/>
                </a:solidFill>
                <a:latin typeface="+mj-lt"/>
              </a:rPr>
              <a:t>2.   </a:t>
            </a:r>
            <a:r>
              <a:rPr lang="en-US" sz="3200" baseline="30000" dirty="0" err="1">
                <a:solidFill>
                  <a:srgbClr val="17347D"/>
                </a:solidFill>
                <a:latin typeface="+mj-lt"/>
              </a:rPr>
              <a:t>Langkah</a:t>
            </a:r>
            <a:r>
              <a:rPr lang="en-US" sz="3200" baseline="30000" dirty="0">
                <a:solidFill>
                  <a:srgbClr val="17347D"/>
                </a:solidFill>
                <a:latin typeface="+mj-lt"/>
              </a:rPr>
              <a:t> 2 – masuk ke mode global configuration.</a:t>
            </a:r>
          </a:p>
          <a:p>
            <a:pPr marL="531813" indent="-531813" algn="just">
              <a:tabLst>
                <a:tab pos="531813" algn="l"/>
              </a:tabLst>
            </a:pPr>
            <a:r>
              <a:rPr lang="en-US" sz="3200" baseline="30000" dirty="0">
                <a:solidFill>
                  <a:srgbClr val="17347D"/>
                </a:solidFill>
                <a:latin typeface="+mj-lt"/>
              </a:rPr>
              <a:t>3.  </a:t>
            </a:r>
            <a:r>
              <a:rPr lang="en-US" sz="3200" baseline="30000" dirty="0" err="1">
                <a:solidFill>
                  <a:srgbClr val="17347D"/>
                </a:solidFill>
                <a:latin typeface="+mj-lt"/>
              </a:rPr>
              <a:t>Langkah</a:t>
            </a:r>
            <a:r>
              <a:rPr lang="en-US" sz="3200" baseline="30000" dirty="0">
                <a:solidFill>
                  <a:srgbClr val="17347D"/>
                </a:solidFill>
                <a:latin typeface="+mj-lt"/>
              </a:rPr>
              <a:t> 3 – ketik perintah ip route dengan prefix dam mask yangdiikuti dengan address seperti </a:t>
            </a:r>
            <a:r>
              <a:rPr lang="en-US" sz="2800" baseline="30000" dirty="0">
                <a:solidFill>
                  <a:srgbClr val="17347D"/>
                </a:solidFill>
              </a:rPr>
              <a:t>yang sudah ditentukan di langkah 1.</a:t>
            </a:r>
            <a:endParaRPr lang="en-US" sz="2800" dirty="0">
              <a:solidFill>
                <a:srgbClr val="17347D"/>
              </a:solidFill>
            </a:endParaRPr>
          </a:p>
        </p:txBody>
      </p:sp>
      <p:sp>
        <p:nvSpPr>
          <p:cNvPr id="2" name="Rectangle 1"/>
          <p:cNvSpPr/>
          <p:nvPr/>
        </p:nvSpPr>
        <p:spPr>
          <a:xfrm>
            <a:off x="795536" y="836712"/>
            <a:ext cx="4107215" cy="420628"/>
          </a:xfrm>
          <a:prstGeom prst="rect">
            <a:avLst/>
          </a:prstGeom>
        </p:spPr>
        <p:txBody>
          <a:bodyPr wrap="none">
            <a:spAutoFit/>
          </a:bodyPr>
          <a:lstStyle/>
          <a:p>
            <a:r>
              <a:rPr lang="en-US" sz="3200" b="1" baseline="30000" dirty="0" err="1">
                <a:solidFill>
                  <a:schemeClr val="bg1"/>
                </a:solidFill>
                <a:latin typeface="+mj-lt"/>
              </a:rPr>
              <a:t>Konfigurasi</a:t>
            </a:r>
            <a:r>
              <a:rPr lang="en-US" sz="3200" b="1" baseline="30000" dirty="0">
                <a:solidFill>
                  <a:schemeClr val="bg1"/>
                </a:solidFill>
                <a:latin typeface="+mj-lt"/>
              </a:rPr>
              <a:t> routing </a:t>
            </a:r>
            <a:r>
              <a:rPr lang="en-US" sz="3200" b="1" baseline="30000" dirty="0" err="1">
                <a:solidFill>
                  <a:schemeClr val="bg1"/>
                </a:solidFill>
                <a:latin typeface="+mj-lt"/>
              </a:rPr>
              <a:t>statis</a:t>
            </a:r>
            <a:endParaRPr lang="en-US" sz="3200" b="1" baseline="30000" dirty="0">
              <a:solidFill>
                <a:schemeClr val="bg1"/>
              </a:solidFill>
              <a:latin typeface="+mj-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ikrotic3.jpeg.jpg"/>
          <p:cNvPicPr>
            <a:picLocks noChangeAspect="1"/>
          </p:cNvPicPr>
          <p:nvPr/>
        </p:nvPicPr>
        <p:blipFill>
          <a:blip r:embed="rId3"/>
          <a:stretch>
            <a:fillRect/>
          </a:stretch>
        </p:blipFill>
        <p:spPr>
          <a:xfrm>
            <a:off x="1619302" y="1819275"/>
            <a:ext cx="7177087" cy="4308802"/>
          </a:xfrm>
          <a:prstGeom prst="rect">
            <a:avLst/>
          </a:prstGeom>
        </p:spPr>
      </p:pic>
      <p:sp>
        <p:nvSpPr>
          <p:cNvPr id="3" name="Rectangle 2"/>
          <p:cNvSpPr/>
          <p:nvPr/>
        </p:nvSpPr>
        <p:spPr>
          <a:xfrm>
            <a:off x="795536" y="836712"/>
            <a:ext cx="5086649" cy="502702"/>
          </a:xfrm>
          <a:prstGeom prst="rect">
            <a:avLst/>
          </a:prstGeom>
        </p:spPr>
        <p:txBody>
          <a:bodyPr wrap="none">
            <a:spAutoFit/>
          </a:bodyPr>
          <a:lstStyle/>
          <a:p>
            <a:r>
              <a:rPr lang="en-US" sz="4000" b="1" baseline="30000" dirty="0" err="1">
                <a:solidFill>
                  <a:schemeClr val="bg1"/>
                </a:solidFill>
                <a:latin typeface="+mj-lt"/>
              </a:rPr>
              <a:t>Konfigurasi</a:t>
            </a:r>
            <a:r>
              <a:rPr lang="en-US" sz="4000" b="1" baseline="30000" dirty="0">
                <a:solidFill>
                  <a:schemeClr val="bg1"/>
                </a:solidFill>
                <a:latin typeface="+mj-lt"/>
              </a:rPr>
              <a:t> routing </a:t>
            </a:r>
            <a:r>
              <a:rPr lang="en-US" sz="4000" b="1" baseline="30000" dirty="0" err="1">
                <a:solidFill>
                  <a:schemeClr val="bg1"/>
                </a:solidFill>
                <a:latin typeface="+mj-lt"/>
              </a:rPr>
              <a:t>statis</a:t>
            </a:r>
            <a:endParaRPr lang="en-US" sz="4000" b="1" baseline="30000" dirty="0">
              <a:solidFill>
                <a:schemeClr val="bg1"/>
              </a:solidFill>
              <a:latin typeface="+mj-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524000"/>
            <a:ext cx="10514384" cy="2554545"/>
          </a:xfrm>
          <a:prstGeom prst="rect">
            <a:avLst/>
          </a:prstGeom>
        </p:spPr>
        <p:txBody>
          <a:bodyPr wrap="square">
            <a:spAutoFit/>
          </a:bodyPr>
          <a:lstStyle/>
          <a:p>
            <a:pPr algn="just"/>
            <a:r>
              <a:rPr lang="en-US" sz="3200" b="1" i="1" baseline="30000" dirty="0">
                <a:latin typeface="+mn-lt"/>
              </a:rPr>
              <a:t>Routing Default </a:t>
            </a:r>
            <a:r>
              <a:rPr lang="en-US" sz="3200" baseline="30000" dirty="0">
                <a:latin typeface="+mn-lt"/>
              </a:rPr>
              <a:t>digunakan untuk </a:t>
            </a:r>
            <a:r>
              <a:rPr lang="en-US" sz="3200" baseline="30000" dirty="0" err="1">
                <a:latin typeface="+mn-lt"/>
              </a:rPr>
              <a:t>merutekan</a:t>
            </a:r>
            <a:r>
              <a:rPr lang="en-US" sz="3200" baseline="30000" dirty="0">
                <a:latin typeface="+mn-lt"/>
              </a:rPr>
              <a:t> paket dengan tujuan yang tidak sama dengan routing yang ada dalam </a:t>
            </a:r>
            <a:r>
              <a:rPr lang="en-US" sz="3200" i="1" baseline="30000" dirty="0">
                <a:latin typeface="+mn-lt"/>
              </a:rPr>
              <a:t>table routing. </a:t>
            </a:r>
          </a:p>
          <a:p>
            <a:endParaRPr lang="en-US" sz="3200" baseline="30000" dirty="0">
              <a:latin typeface="+mn-lt"/>
            </a:endParaRPr>
          </a:p>
          <a:p>
            <a:pPr algn="just"/>
            <a:r>
              <a:rPr lang="en-US" sz="3200" baseline="30000" dirty="0">
                <a:latin typeface="+mn-lt"/>
              </a:rPr>
              <a:t>Secara </a:t>
            </a:r>
            <a:r>
              <a:rPr lang="en-US" sz="3200" baseline="30000" dirty="0" err="1">
                <a:latin typeface="+mn-lt"/>
              </a:rPr>
              <a:t>tipikal</a:t>
            </a:r>
            <a:r>
              <a:rPr lang="en-US" sz="3200" baseline="30000" dirty="0">
                <a:latin typeface="+mn-lt"/>
              </a:rPr>
              <a:t> router dikonfigurasi dengan cara routing default untuk </a:t>
            </a:r>
            <a:r>
              <a:rPr lang="en-US" sz="3200" baseline="30000" dirty="0" err="1">
                <a:latin typeface="+mn-lt"/>
              </a:rPr>
              <a:t>trafik</a:t>
            </a:r>
            <a:r>
              <a:rPr lang="en-US" sz="3200" baseline="30000" dirty="0">
                <a:latin typeface="+mn-lt"/>
              </a:rPr>
              <a:t> internet. </a:t>
            </a:r>
            <a:r>
              <a:rPr lang="en-US" sz="3200" i="1" baseline="30000" dirty="0">
                <a:latin typeface="+mn-lt"/>
              </a:rPr>
              <a:t>Routing default </a:t>
            </a:r>
            <a:r>
              <a:rPr lang="en-US" sz="3200" baseline="30000" dirty="0">
                <a:latin typeface="+mn-lt"/>
              </a:rPr>
              <a:t>secara actual menggunakan format:</a:t>
            </a:r>
          </a:p>
          <a:p>
            <a:endParaRPr lang="en-US" sz="3200" baseline="30000" dirty="0">
              <a:latin typeface="+mn-lt"/>
            </a:endParaRPr>
          </a:p>
          <a:p>
            <a:r>
              <a:rPr lang="en-US" sz="3200" b="1" i="1" baseline="30000" dirty="0">
                <a:latin typeface="+mn-lt"/>
              </a:rPr>
              <a:t>ip route 0.0.0.0 0.0.0.0 [next-hop-address | outgoing interface ]</a:t>
            </a:r>
            <a:endParaRPr lang="en-US" sz="3200" b="1" i="1" dirty="0">
              <a:latin typeface="+mn-lt"/>
            </a:endParaRPr>
          </a:p>
        </p:txBody>
      </p:sp>
      <p:sp>
        <p:nvSpPr>
          <p:cNvPr id="2" name="Rectangle 1"/>
          <p:cNvSpPr/>
          <p:nvPr/>
        </p:nvSpPr>
        <p:spPr>
          <a:xfrm>
            <a:off x="838200" y="895502"/>
            <a:ext cx="2600392" cy="420628"/>
          </a:xfrm>
          <a:prstGeom prst="rect">
            <a:avLst/>
          </a:prstGeom>
        </p:spPr>
        <p:txBody>
          <a:bodyPr wrap="none">
            <a:spAutoFit/>
          </a:bodyPr>
          <a:lstStyle/>
          <a:p>
            <a:r>
              <a:rPr lang="en-US" sz="3200" b="1" baseline="30000" dirty="0">
                <a:solidFill>
                  <a:schemeClr val="bg1"/>
                </a:solidFill>
                <a:latin typeface="+mj-lt"/>
              </a:rPr>
              <a:t>Routing Default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1600200"/>
            <a:ext cx="10972800" cy="4688463"/>
          </a:xfrm>
          <a:prstGeom prst="rect">
            <a:avLst/>
          </a:prstGeom>
        </p:spPr>
        <p:txBody>
          <a:bodyPr wrap="square">
            <a:spAutoFit/>
          </a:bodyPr>
          <a:lstStyle/>
          <a:p>
            <a:r>
              <a:rPr lang="en-US" sz="2800" baseline="30000" dirty="0">
                <a:latin typeface="+mn-lt"/>
              </a:rPr>
              <a:t>Mask 0.0.0.0, secara logika jika kita AND-kan dengan IP address tujuan selalu menunjuk ke jaringan 0.0.0.0. </a:t>
            </a:r>
          </a:p>
          <a:p>
            <a:endParaRPr lang="en-US" sz="2800" baseline="30000" dirty="0">
              <a:latin typeface="+mn-lt"/>
            </a:endParaRPr>
          </a:p>
          <a:p>
            <a:r>
              <a:rPr lang="en-US" sz="2800" baseline="30000" dirty="0">
                <a:latin typeface="+mn-lt"/>
              </a:rPr>
              <a:t>Jika paket tidak cocok dengan rute yang ada dalam table routing, maka paket akan dirutekan ke jaringan 0.0.0.0.</a:t>
            </a:r>
          </a:p>
          <a:p>
            <a:endParaRPr lang="en-US" sz="2800" baseline="30000" dirty="0">
              <a:latin typeface="+mn-lt"/>
            </a:endParaRPr>
          </a:p>
          <a:p>
            <a:pPr algn="just"/>
            <a:r>
              <a:rPr lang="en-US" sz="2800" baseline="30000" dirty="0">
                <a:latin typeface="+mn-lt"/>
              </a:rPr>
              <a:t>Di bawah ini adalah langkah-langkah untuk mengkonfigurasi </a:t>
            </a:r>
            <a:r>
              <a:rPr lang="en-US" sz="2800" i="1" baseline="30000" dirty="0">
                <a:latin typeface="+mn-lt"/>
              </a:rPr>
              <a:t>routing default</a:t>
            </a:r>
            <a:r>
              <a:rPr lang="en-US" sz="2800" baseline="30000" dirty="0">
                <a:latin typeface="+mn-lt"/>
              </a:rPr>
              <a:t>:</a:t>
            </a:r>
          </a:p>
          <a:p>
            <a:pPr marL="514350" indent="-514350" algn="just"/>
            <a:r>
              <a:rPr lang="en-US" sz="2800" baseline="30000" dirty="0">
                <a:latin typeface="+mn-lt"/>
              </a:rPr>
              <a:t>1. Langkah 1 – masuk mode global configuration.</a:t>
            </a:r>
          </a:p>
          <a:p>
            <a:pPr marL="355600" indent="-355600" algn="just"/>
            <a:r>
              <a:rPr lang="en-US" sz="2800" baseline="30000" dirty="0">
                <a:latin typeface="+mn-lt"/>
              </a:rPr>
              <a:t>2. Langkah 2 – ketik perintah ip route dengan 0.0.0.0 sebagi prefix </a:t>
            </a:r>
            <a:r>
              <a:rPr lang="en-US" sz="2800" baseline="30000" dirty="0" err="1">
                <a:latin typeface="+mn-lt"/>
              </a:rPr>
              <a:t>dan</a:t>
            </a:r>
            <a:r>
              <a:rPr lang="en-US" sz="2800" baseline="30000" dirty="0">
                <a:latin typeface="+mn-lt"/>
              </a:rPr>
              <a:t> 0.0.0.0 sebagai mask. Alamat tambahan untuk routing default dapat berupa address dari local interface yang terhubung langsung ke jaringan luar atau IP address dari next-hop router.</a:t>
            </a:r>
          </a:p>
          <a:p>
            <a:pPr marL="355600" indent="-355600" algn="just"/>
            <a:r>
              <a:rPr lang="en-US" sz="2800" baseline="30000" dirty="0">
                <a:latin typeface="+mn-lt"/>
              </a:rPr>
              <a:t>3.</a:t>
            </a:r>
            <a:r>
              <a:rPr lang="en-US" sz="2800" dirty="0">
                <a:latin typeface="+mn-lt"/>
              </a:rPr>
              <a:t> </a:t>
            </a:r>
            <a:r>
              <a:rPr lang="en-US" sz="2800" baseline="30000" dirty="0">
                <a:latin typeface="+mn-lt"/>
              </a:rPr>
              <a:t>Langkah 3 – keluar dari mode global config.- Langkah 4 – gunakan perintah copy running-config startup-</a:t>
            </a:r>
            <a:r>
              <a:rPr lang="en-US" sz="2800" baseline="30000" dirty="0" err="1">
                <a:latin typeface="+mn-lt"/>
              </a:rPr>
              <a:t>config</a:t>
            </a:r>
            <a:r>
              <a:rPr lang="en-US" sz="2800" baseline="30000" dirty="0">
                <a:latin typeface="+mn-lt"/>
              </a:rPr>
              <a:t> </a:t>
            </a:r>
            <a:r>
              <a:rPr lang="en-US" sz="2800" baseline="30000" dirty="0" err="1">
                <a:latin typeface="+mn-lt"/>
              </a:rPr>
              <a:t>untuk</a:t>
            </a:r>
            <a:r>
              <a:rPr lang="en-US" sz="2800" baseline="30000" dirty="0">
                <a:latin typeface="+mn-lt"/>
              </a:rPr>
              <a:t> </a:t>
            </a:r>
            <a:r>
              <a:rPr lang="en-US" sz="2800" baseline="30000" dirty="0" err="1">
                <a:latin typeface="+mn-lt"/>
              </a:rPr>
              <a:t>menyimpan</a:t>
            </a:r>
            <a:r>
              <a:rPr lang="en-US" sz="2800" baseline="30000" dirty="0">
                <a:latin typeface="+mn-lt"/>
              </a:rPr>
              <a:t> konfigurasi yang sedang jalan ke NVRAM.</a:t>
            </a:r>
            <a:endParaRPr lang="en-US" sz="2800" dirty="0">
              <a:latin typeface="+mn-lt"/>
            </a:endParaRPr>
          </a:p>
        </p:txBody>
      </p:sp>
      <p:sp>
        <p:nvSpPr>
          <p:cNvPr id="3" name="Rectangle 2"/>
          <p:cNvSpPr/>
          <p:nvPr/>
        </p:nvSpPr>
        <p:spPr>
          <a:xfrm>
            <a:off x="838200" y="895502"/>
            <a:ext cx="2600392" cy="420628"/>
          </a:xfrm>
          <a:prstGeom prst="rect">
            <a:avLst/>
          </a:prstGeom>
        </p:spPr>
        <p:txBody>
          <a:bodyPr wrap="none">
            <a:spAutoFit/>
          </a:bodyPr>
          <a:lstStyle/>
          <a:p>
            <a:r>
              <a:rPr lang="en-US" sz="3200" b="1" baseline="30000" dirty="0">
                <a:solidFill>
                  <a:schemeClr val="bg1"/>
                </a:solidFill>
                <a:latin typeface="+mj-lt"/>
              </a:rPr>
              <a:t>Routing Default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908720"/>
            <a:ext cx="4731968" cy="360041"/>
          </a:xfrm>
        </p:spPr>
        <p:txBody>
          <a:bodyPr/>
          <a:lstStyle/>
          <a:p>
            <a:r>
              <a:rPr lang="en-US" sz="2800" dirty="0">
                <a:solidFill>
                  <a:schemeClr val="bg1"/>
                </a:solidFill>
                <a:latin typeface="+mj-lt"/>
              </a:rPr>
              <a:t>PENGUJIAN ROUTING</a:t>
            </a:r>
          </a:p>
        </p:txBody>
      </p:sp>
      <p:sp>
        <p:nvSpPr>
          <p:cNvPr id="4" name="Rectangle 3"/>
          <p:cNvSpPr/>
          <p:nvPr/>
        </p:nvSpPr>
        <p:spPr>
          <a:xfrm>
            <a:off x="685800" y="1916832"/>
            <a:ext cx="11353800" cy="3539430"/>
          </a:xfrm>
          <a:prstGeom prst="rect">
            <a:avLst/>
          </a:prstGeom>
        </p:spPr>
        <p:txBody>
          <a:bodyPr wrap="square">
            <a:spAutoFit/>
          </a:bodyPr>
          <a:lstStyle/>
          <a:p>
            <a:pPr algn="just"/>
            <a:r>
              <a:rPr lang="en-US" sz="3200" baseline="30000" dirty="0">
                <a:latin typeface="+mj-lt"/>
              </a:rPr>
              <a:t>Dasar testing jaringan harus diproses secara sequence dari OSI layer. </a:t>
            </a:r>
          </a:p>
          <a:p>
            <a:pPr algn="just"/>
            <a:r>
              <a:rPr lang="en-US" sz="3200" baseline="30000" dirty="0">
                <a:latin typeface="+mj-lt"/>
              </a:rPr>
              <a:t>Dimulai dari layer 1 sampai ke layer 7, jika perlu. </a:t>
            </a:r>
          </a:p>
          <a:p>
            <a:pPr algn="just"/>
            <a:r>
              <a:rPr lang="en-US" sz="3200" baseline="30000" dirty="0">
                <a:latin typeface="+mj-lt"/>
              </a:rPr>
              <a:t>Pada layer 1, kelihatan seperti masalah sederhana seperti power cord pada dinding dan koneksi fisik lainnya. </a:t>
            </a:r>
          </a:p>
          <a:p>
            <a:pPr algn="just"/>
            <a:endParaRPr lang="en-US" sz="3200" baseline="30000" dirty="0">
              <a:latin typeface="+mj-lt"/>
            </a:endParaRPr>
          </a:p>
          <a:p>
            <a:pPr algn="just"/>
            <a:r>
              <a:rPr lang="en-US" sz="3200" baseline="30000" dirty="0">
                <a:latin typeface="+mj-lt"/>
              </a:rPr>
              <a:t>Melakukan testing konfigurasi alamat sebelum meneruskan dengan langkah konfigurasi berikutnya.</a:t>
            </a:r>
            <a:endParaRPr lang="en-US" sz="3200" b="1" baseline="30000" dirty="0">
              <a:latin typeface="+mj-lt"/>
            </a:endParaRPr>
          </a:p>
          <a:p>
            <a:pPr algn="just"/>
            <a:endParaRPr lang="en-US" sz="3200" b="1" baseline="30000" dirty="0">
              <a:latin typeface="+mj-lt"/>
            </a:endParaRPr>
          </a:p>
          <a:p>
            <a:pPr algn="just"/>
            <a:r>
              <a:rPr lang="en-US" sz="3200" baseline="30000" dirty="0">
                <a:latin typeface="+mj-lt"/>
              </a:rPr>
              <a:t>Pada layer 3 test dilakukan dengan cara memberikan perintah telnet </a:t>
            </a:r>
            <a:r>
              <a:rPr lang="en-US" sz="3200" baseline="30000" dirty="0" err="1">
                <a:latin typeface="+mj-lt"/>
              </a:rPr>
              <a:t>dan</a:t>
            </a:r>
            <a:r>
              <a:rPr lang="en-US" sz="3200" baseline="30000" dirty="0">
                <a:latin typeface="+mj-lt"/>
              </a:rPr>
              <a:t> ping digunakan untuk test jaringan.</a:t>
            </a:r>
            <a:endParaRPr lang="en-US" sz="3200" dirty="0">
              <a:latin typeface="+mj-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1424" y="1484784"/>
            <a:ext cx="10363200" cy="4892203"/>
          </a:xfrm>
        </p:spPr>
        <p:txBody>
          <a:bodyPr/>
          <a:lstStyle/>
          <a:p>
            <a:endParaRPr lang="en-US" sz="2800" b="0" dirty="0"/>
          </a:p>
          <a:p>
            <a:r>
              <a:rPr lang="en-US" sz="2800" b="0" dirty="0"/>
              <a:t>Layer 3 error bisa berupa: </a:t>
            </a:r>
          </a:p>
          <a:p>
            <a:r>
              <a:rPr lang="en-US" sz="2800" b="0" dirty="0"/>
              <a:t>-  Routing </a:t>
            </a:r>
            <a:r>
              <a:rPr lang="en-US" sz="2800" b="0" dirty="0" err="1"/>
              <a:t>protokol</a:t>
            </a:r>
            <a:r>
              <a:rPr lang="en-US" sz="2800" b="0" dirty="0"/>
              <a:t> tidak enable </a:t>
            </a:r>
          </a:p>
          <a:p>
            <a:r>
              <a:rPr lang="en-US" sz="2800" b="0" dirty="0"/>
              <a:t>-  </a:t>
            </a:r>
            <a:r>
              <a:rPr lang="en-US" sz="2800" b="0" dirty="0" err="1"/>
              <a:t>Kesalahan</a:t>
            </a:r>
            <a:r>
              <a:rPr lang="en-US" sz="2800" b="0" dirty="0"/>
              <a:t> meng-enable-kan routing </a:t>
            </a:r>
            <a:r>
              <a:rPr lang="en-US" sz="2800" b="0" dirty="0" err="1"/>
              <a:t>protokol</a:t>
            </a:r>
            <a:r>
              <a:rPr lang="en-US" sz="2800" b="0" dirty="0"/>
              <a:t> </a:t>
            </a:r>
          </a:p>
          <a:p>
            <a:r>
              <a:rPr lang="en-US" sz="2800" b="0" dirty="0"/>
              <a:t>-  </a:t>
            </a:r>
            <a:r>
              <a:rPr lang="en-US" sz="2800" b="0" dirty="0" err="1"/>
              <a:t>Kesalahan</a:t>
            </a:r>
            <a:r>
              <a:rPr lang="en-US" sz="2800" b="0" dirty="0"/>
              <a:t> alamat IP </a:t>
            </a:r>
          </a:p>
          <a:p>
            <a:r>
              <a:rPr lang="en-US" sz="2800" b="0" dirty="0"/>
              <a:t>-  </a:t>
            </a:r>
            <a:r>
              <a:rPr lang="en-US" sz="2800" b="0" dirty="0" err="1"/>
              <a:t>Kesalahan</a:t>
            </a:r>
            <a:r>
              <a:rPr lang="en-US" sz="2800" b="0" dirty="0"/>
              <a:t> subnet mask </a:t>
            </a:r>
          </a:p>
          <a:p>
            <a:pPr algn="just"/>
            <a:r>
              <a:rPr lang="en-US" sz="2800" b="0" dirty="0"/>
              <a:t>Jika error </a:t>
            </a:r>
            <a:r>
              <a:rPr lang="en-US" sz="2800" b="0" dirty="0" err="1"/>
              <a:t>terlihat</a:t>
            </a:r>
            <a:r>
              <a:rPr lang="en-US" sz="2800" b="0" dirty="0"/>
              <a:t> di jaringan, proses testing melalui layer OSI </a:t>
            </a:r>
            <a:r>
              <a:rPr lang="en-US" sz="2800" b="0" dirty="0" err="1"/>
              <a:t>dimulai</a:t>
            </a:r>
            <a:r>
              <a:rPr lang="en-US" sz="2800" b="0" dirty="0"/>
              <a:t>. Perintah ping digunakan di layer 3 untuk test </a:t>
            </a:r>
            <a:r>
              <a:rPr lang="en-US" sz="2800" b="0" dirty="0" err="1"/>
              <a:t>konektivitas</a:t>
            </a:r>
            <a:r>
              <a:rPr lang="en-US" sz="2800" b="0" dirty="0"/>
              <a:t>. </a:t>
            </a:r>
          </a:p>
          <a:p>
            <a:pPr algn="just"/>
            <a:r>
              <a:rPr lang="en-US" sz="2800" b="0" dirty="0"/>
              <a:t>Pada layer 7 dengan perintah telnet untuk </a:t>
            </a:r>
            <a:r>
              <a:rPr lang="en-US" sz="2800" b="0" dirty="0" err="1"/>
              <a:t>verifikasi</a:t>
            </a:r>
            <a:r>
              <a:rPr lang="en-US" sz="2800" b="0" dirty="0"/>
              <a:t> </a:t>
            </a:r>
            <a:r>
              <a:rPr lang="en-US" sz="2800" b="0" dirty="0" err="1"/>
              <a:t>aplikasi</a:t>
            </a:r>
            <a:r>
              <a:rPr lang="en-US" sz="2800" b="0" dirty="0"/>
              <a:t>. </a:t>
            </a:r>
          </a:p>
        </p:txBody>
      </p:sp>
      <p:sp>
        <p:nvSpPr>
          <p:cNvPr id="2" name="Rectangle 1"/>
          <p:cNvSpPr/>
          <p:nvPr/>
        </p:nvSpPr>
        <p:spPr>
          <a:xfrm>
            <a:off x="911424" y="764704"/>
            <a:ext cx="4596130" cy="523220"/>
          </a:xfrm>
          <a:prstGeom prst="rect">
            <a:avLst/>
          </a:prstGeom>
        </p:spPr>
        <p:txBody>
          <a:bodyPr wrap="none">
            <a:spAutoFit/>
          </a:bodyPr>
          <a:lstStyle/>
          <a:p>
            <a:r>
              <a:rPr lang="en-US" sz="2800" b="1" dirty="0">
                <a:solidFill>
                  <a:schemeClr val="bg1"/>
                </a:solidFill>
                <a:latin typeface="+mj-lt"/>
              </a:rPr>
              <a:t>PENGUJIAN ROUTING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asil gambar untuk logo elnu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 name="Rectangle 1"/>
          <p:cNvSpPr/>
          <p:nvPr/>
        </p:nvSpPr>
        <p:spPr>
          <a:xfrm>
            <a:off x="983432" y="1925603"/>
            <a:ext cx="10657184" cy="4339650"/>
          </a:xfrm>
          <a:prstGeom prst="rect">
            <a:avLst/>
          </a:prstGeom>
        </p:spPr>
        <p:txBody>
          <a:bodyPr wrap="square">
            <a:spAutoFit/>
          </a:bodyPr>
          <a:lstStyle/>
          <a:p>
            <a:pPr marL="355600" indent="-355600" algn="just">
              <a:buSzPct val="75000"/>
              <a:buFont typeface="+mj-lt"/>
              <a:buAutoNum type="arabicPeriod"/>
            </a:pPr>
            <a:r>
              <a:rPr lang="id-ID" sz="2800" dirty="0">
                <a:cs typeface="Arial"/>
              </a:rPr>
              <a:t>Algoritma routing pada suatu jaringan adalah suatu mekanisme untuk menentukan rute yang harus dilalui oleh paket yang berasal dari suatu node sumber ke node </a:t>
            </a:r>
            <a:r>
              <a:rPr lang="en-US" sz="2800" dirty="0" err="1">
                <a:cs typeface="Arial"/>
              </a:rPr>
              <a:t>tujuan</a:t>
            </a:r>
            <a:r>
              <a:rPr lang="id-ID" sz="2800" dirty="0">
                <a:cs typeface="Arial"/>
              </a:rPr>
              <a:t> pada jaringan tersebut. </a:t>
            </a:r>
            <a:endParaRPr lang="en-US" sz="2800" dirty="0">
              <a:cs typeface="Arial"/>
            </a:endParaRPr>
          </a:p>
          <a:p>
            <a:pPr marL="355600" indent="-355600" algn="just">
              <a:buSzPct val="75000"/>
              <a:buFont typeface="+mj-lt"/>
              <a:buAutoNum type="arabicPeriod"/>
            </a:pPr>
            <a:r>
              <a:rPr lang="en-US" sz="2800" dirty="0">
                <a:latin typeface="+mn-lt"/>
              </a:rPr>
              <a:t>Routing Default </a:t>
            </a:r>
            <a:r>
              <a:rPr lang="en-US" sz="2800" dirty="0" err="1">
                <a:latin typeface="+mn-lt"/>
              </a:rPr>
              <a:t>digunakan</a:t>
            </a:r>
            <a:r>
              <a:rPr lang="en-US" sz="2800" dirty="0">
                <a:latin typeface="+mn-lt"/>
              </a:rPr>
              <a:t> </a:t>
            </a:r>
            <a:r>
              <a:rPr lang="en-US" sz="2800" dirty="0" err="1">
                <a:latin typeface="+mn-lt"/>
              </a:rPr>
              <a:t>untuk</a:t>
            </a:r>
            <a:r>
              <a:rPr lang="en-US" sz="2800" dirty="0">
                <a:latin typeface="+mn-lt"/>
              </a:rPr>
              <a:t> </a:t>
            </a:r>
            <a:r>
              <a:rPr lang="en-US" sz="2800" dirty="0" err="1">
                <a:latin typeface="+mn-lt"/>
              </a:rPr>
              <a:t>merutekan</a:t>
            </a:r>
            <a:r>
              <a:rPr lang="en-US" sz="2800" dirty="0">
                <a:latin typeface="+mn-lt"/>
              </a:rPr>
              <a:t> </a:t>
            </a:r>
            <a:r>
              <a:rPr lang="en-US" sz="2800" dirty="0" err="1">
                <a:latin typeface="+mn-lt"/>
              </a:rPr>
              <a:t>paket</a:t>
            </a:r>
            <a:r>
              <a:rPr lang="en-US" sz="2800" dirty="0">
                <a:latin typeface="+mn-lt"/>
              </a:rPr>
              <a:t> </a:t>
            </a:r>
            <a:r>
              <a:rPr lang="en-US" sz="2800" dirty="0" err="1">
                <a:latin typeface="+mn-lt"/>
              </a:rPr>
              <a:t>dengan</a:t>
            </a:r>
            <a:r>
              <a:rPr lang="en-US" sz="2800" dirty="0">
                <a:latin typeface="+mn-lt"/>
              </a:rPr>
              <a:t> </a:t>
            </a:r>
            <a:r>
              <a:rPr lang="en-US" sz="2800" dirty="0" err="1">
                <a:latin typeface="+mn-lt"/>
              </a:rPr>
              <a:t>tujuan</a:t>
            </a:r>
            <a:r>
              <a:rPr lang="en-US" sz="2800" dirty="0">
                <a:latin typeface="+mn-lt"/>
              </a:rPr>
              <a:t> yang </a:t>
            </a:r>
            <a:r>
              <a:rPr lang="en-US" sz="2800" dirty="0" err="1">
                <a:latin typeface="+mn-lt"/>
              </a:rPr>
              <a:t>tidak</a:t>
            </a:r>
            <a:r>
              <a:rPr lang="en-US" sz="2800" dirty="0">
                <a:latin typeface="+mn-lt"/>
              </a:rPr>
              <a:t> </a:t>
            </a:r>
            <a:r>
              <a:rPr lang="en-US" sz="2800" dirty="0" err="1">
                <a:latin typeface="+mn-lt"/>
              </a:rPr>
              <a:t>sama</a:t>
            </a:r>
            <a:r>
              <a:rPr lang="en-US" sz="2800" dirty="0">
                <a:latin typeface="+mn-lt"/>
              </a:rPr>
              <a:t> </a:t>
            </a:r>
            <a:r>
              <a:rPr lang="en-US" sz="2800" dirty="0" err="1">
                <a:latin typeface="+mn-lt"/>
              </a:rPr>
              <a:t>dengan</a:t>
            </a:r>
            <a:r>
              <a:rPr lang="en-US" sz="2800" dirty="0">
                <a:latin typeface="+mn-lt"/>
              </a:rPr>
              <a:t> routing yang </a:t>
            </a:r>
            <a:r>
              <a:rPr lang="en-US" sz="2800" dirty="0" err="1">
                <a:latin typeface="+mn-lt"/>
              </a:rPr>
              <a:t>ada</a:t>
            </a:r>
            <a:r>
              <a:rPr lang="en-US" sz="2800" dirty="0">
                <a:latin typeface="+mn-lt"/>
              </a:rPr>
              <a:t> </a:t>
            </a:r>
            <a:r>
              <a:rPr lang="en-US" sz="2800" dirty="0" err="1">
                <a:latin typeface="+mn-lt"/>
              </a:rPr>
              <a:t>dalam</a:t>
            </a:r>
            <a:r>
              <a:rPr lang="en-US" sz="2800" dirty="0">
                <a:latin typeface="+mn-lt"/>
              </a:rPr>
              <a:t> table routing. </a:t>
            </a:r>
          </a:p>
          <a:p>
            <a:pPr marL="355600" indent="-355600" algn="just">
              <a:buSzPct val="75000"/>
              <a:buFont typeface="+mj-lt"/>
              <a:buAutoNum type="arabicPeriod"/>
            </a:pPr>
            <a:r>
              <a:rPr lang="en-US" sz="2800" dirty="0">
                <a:latin typeface="+mn-lt"/>
              </a:rPr>
              <a:t>Testing (</a:t>
            </a:r>
            <a:r>
              <a:rPr lang="en-US" sz="2800" dirty="0" err="1">
                <a:latin typeface="+mn-lt"/>
              </a:rPr>
              <a:t>Pengujian</a:t>
            </a:r>
            <a:r>
              <a:rPr lang="en-US" sz="2800" dirty="0">
                <a:latin typeface="+mn-lt"/>
              </a:rPr>
              <a:t>) </a:t>
            </a:r>
            <a:r>
              <a:rPr lang="en-US" sz="2800" dirty="0" err="1">
                <a:latin typeface="+mn-lt"/>
              </a:rPr>
              <a:t>jaringan</a:t>
            </a:r>
            <a:r>
              <a:rPr lang="en-US" sz="2800" dirty="0">
                <a:latin typeface="+mn-lt"/>
              </a:rPr>
              <a:t> </a:t>
            </a:r>
            <a:r>
              <a:rPr lang="en-US" sz="2800" dirty="0" err="1">
                <a:latin typeface="+mn-lt"/>
              </a:rPr>
              <a:t>harus</a:t>
            </a:r>
            <a:r>
              <a:rPr lang="en-US" sz="2800" dirty="0">
                <a:latin typeface="+mn-lt"/>
              </a:rPr>
              <a:t> </a:t>
            </a:r>
            <a:r>
              <a:rPr lang="en-US" sz="2800" dirty="0" err="1">
                <a:latin typeface="+mn-lt"/>
              </a:rPr>
              <a:t>diproses</a:t>
            </a:r>
            <a:r>
              <a:rPr lang="en-US" sz="2800" dirty="0">
                <a:latin typeface="+mn-lt"/>
              </a:rPr>
              <a:t> </a:t>
            </a:r>
            <a:r>
              <a:rPr lang="en-US" sz="2800" dirty="0" err="1">
                <a:latin typeface="+mn-lt"/>
              </a:rPr>
              <a:t>secara</a:t>
            </a:r>
            <a:r>
              <a:rPr lang="en-US" sz="2800" dirty="0">
                <a:latin typeface="+mn-lt"/>
              </a:rPr>
              <a:t> sequence </a:t>
            </a:r>
            <a:r>
              <a:rPr lang="en-US" sz="2800" dirty="0" err="1">
                <a:latin typeface="+mn-lt"/>
              </a:rPr>
              <a:t>dari</a:t>
            </a:r>
            <a:r>
              <a:rPr lang="en-US" sz="2800" dirty="0">
                <a:latin typeface="+mn-lt"/>
              </a:rPr>
              <a:t> OSI layer. </a:t>
            </a:r>
          </a:p>
          <a:p>
            <a:pPr marL="342900" indent="-342900" algn="just">
              <a:buFont typeface="+mj-lt"/>
              <a:buAutoNum type="arabicPeriod"/>
            </a:pPr>
            <a:endParaRPr lang="en-US" sz="2400" dirty="0">
              <a:latin typeface="+mn-lt"/>
            </a:endParaRPr>
          </a:p>
        </p:txBody>
      </p:sp>
      <p:sp>
        <p:nvSpPr>
          <p:cNvPr id="5" name="TextBox 4"/>
          <p:cNvSpPr txBox="1"/>
          <p:nvPr/>
        </p:nvSpPr>
        <p:spPr>
          <a:xfrm>
            <a:off x="983432" y="1298377"/>
            <a:ext cx="10873208" cy="646331"/>
          </a:xfrm>
          <a:prstGeom prst="rect">
            <a:avLst/>
          </a:prstGeom>
          <a:noFill/>
        </p:spPr>
        <p:txBody>
          <a:bodyPr wrap="square" rtlCol="0">
            <a:spAutoFit/>
          </a:bodyPr>
          <a:lstStyle/>
          <a:p>
            <a:r>
              <a:rPr lang="en-US" sz="3600" dirty="0"/>
              <a:t>Kesimpulan</a:t>
            </a:r>
            <a:endParaRPr lang="en-US" dirty="0"/>
          </a:p>
        </p:txBody>
      </p:sp>
      <p:sp>
        <p:nvSpPr>
          <p:cNvPr id="6" name="Rectangle 5"/>
          <p:cNvSpPr/>
          <p:nvPr/>
        </p:nvSpPr>
        <p:spPr>
          <a:xfrm>
            <a:off x="803412" y="723809"/>
            <a:ext cx="11017224" cy="461665"/>
          </a:xfrm>
          <a:prstGeom prst="rect">
            <a:avLst/>
          </a:prstGeom>
        </p:spPr>
        <p:txBody>
          <a:bodyPr wrap="square">
            <a:spAutoFit/>
          </a:bodyPr>
          <a:lstStyle/>
          <a:p>
            <a:r>
              <a:rPr lang="en-US" sz="2000" b="1" dirty="0" err="1">
                <a:solidFill>
                  <a:schemeClr val="bg1"/>
                </a:solidFill>
                <a:latin typeface="+mj-lt"/>
              </a:rPr>
              <a:t>Konfigurasi</a:t>
            </a:r>
            <a:r>
              <a:rPr lang="en-US" sz="2000" b="1" dirty="0">
                <a:solidFill>
                  <a:schemeClr val="bg1"/>
                </a:solidFill>
                <a:latin typeface="+mj-lt"/>
              </a:rPr>
              <a:t> Routing </a:t>
            </a:r>
            <a:r>
              <a:rPr lang="en-US" sz="2000" b="1" dirty="0" err="1">
                <a:solidFill>
                  <a:schemeClr val="bg1"/>
                </a:solidFill>
                <a:latin typeface="+mj-lt"/>
              </a:rPr>
              <a:t>pada</a:t>
            </a:r>
            <a:r>
              <a:rPr lang="en-US" sz="2000" b="1" dirty="0">
                <a:solidFill>
                  <a:schemeClr val="bg1"/>
                </a:solidFill>
                <a:latin typeface="+mj-lt"/>
              </a:rPr>
              <a:t> </a:t>
            </a:r>
            <a:r>
              <a:rPr lang="en-US" sz="2000" b="1" dirty="0" err="1">
                <a:solidFill>
                  <a:schemeClr val="bg1"/>
                </a:solidFill>
                <a:latin typeface="+mj-lt"/>
              </a:rPr>
              <a:t>perangkat</a:t>
            </a:r>
            <a:r>
              <a:rPr lang="en-US" sz="2000" b="1" dirty="0">
                <a:solidFill>
                  <a:schemeClr val="bg1"/>
                </a:solidFill>
                <a:latin typeface="+mj-lt"/>
              </a:rPr>
              <a:t> </a:t>
            </a:r>
            <a:r>
              <a:rPr lang="en-US" sz="2000" b="1" dirty="0" err="1">
                <a:solidFill>
                  <a:schemeClr val="bg1"/>
                </a:solidFill>
                <a:latin typeface="+mj-lt"/>
              </a:rPr>
              <a:t>Dalam</a:t>
            </a:r>
            <a:r>
              <a:rPr lang="en-US" sz="2000" b="1" dirty="0">
                <a:solidFill>
                  <a:schemeClr val="bg1"/>
                </a:solidFill>
                <a:latin typeface="+mj-lt"/>
              </a:rPr>
              <a:t> </a:t>
            </a:r>
            <a:r>
              <a:rPr lang="en-US" sz="2000" b="1" dirty="0" err="1">
                <a:solidFill>
                  <a:schemeClr val="bg1"/>
                </a:solidFill>
                <a:latin typeface="+mj-lt"/>
              </a:rPr>
              <a:t>Satu</a:t>
            </a:r>
            <a:r>
              <a:rPr lang="en-US" sz="2000" b="1" dirty="0">
                <a:solidFill>
                  <a:schemeClr val="bg1"/>
                </a:solidFill>
                <a:latin typeface="+mj-lt"/>
              </a:rPr>
              <a:t> Autonomous System</a:t>
            </a:r>
            <a:r>
              <a:rPr lang="en-US" dirty="0">
                <a:solidFill>
                  <a:schemeClr val="bg1"/>
                </a:solidFill>
              </a:rPr>
              <a:t>	</a:t>
            </a:r>
            <a:endParaRPr lang="en-US" sz="2400" dirty="0">
              <a:solidFill>
                <a:schemeClr val="bg1"/>
              </a:solidFill>
              <a:latin typeface="+mj-lt"/>
            </a:endParaRPr>
          </a:p>
        </p:txBody>
      </p:sp>
    </p:spTree>
    <p:extLst>
      <p:ext uri="{BB962C8B-B14F-4D97-AF65-F5344CB8AC3E}">
        <p14:creationId xmlns:p14="http://schemas.microsoft.com/office/powerpoint/2010/main" val="4152898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asil gambar untuk logo elnu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864378" y="836712"/>
            <a:ext cx="11017224" cy="461665"/>
          </a:xfrm>
          <a:prstGeom prst="rect">
            <a:avLst/>
          </a:prstGeom>
        </p:spPr>
        <p:txBody>
          <a:bodyPr wrap="square">
            <a:spAutoFit/>
          </a:bodyPr>
          <a:lstStyle/>
          <a:p>
            <a:r>
              <a:rPr lang="en-US" sz="2000" b="1" dirty="0" err="1">
                <a:solidFill>
                  <a:schemeClr val="bg1"/>
                </a:solidFill>
                <a:latin typeface="+mj-lt"/>
              </a:rPr>
              <a:t>Konfigurasi</a:t>
            </a:r>
            <a:r>
              <a:rPr lang="en-US" sz="2000" b="1" dirty="0">
                <a:solidFill>
                  <a:schemeClr val="bg1"/>
                </a:solidFill>
                <a:latin typeface="+mj-lt"/>
              </a:rPr>
              <a:t> Routing </a:t>
            </a:r>
            <a:r>
              <a:rPr lang="en-US" sz="2000" b="1" dirty="0" err="1">
                <a:solidFill>
                  <a:schemeClr val="bg1"/>
                </a:solidFill>
                <a:latin typeface="+mj-lt"/>
              </a:rPr>
              <a:t>pada</a:t>
            </a:r>
            <a:r>
              <a:rPr lang="en-US" sz="2000" b="1" dirty="0">
                <a:solidFill>
                  <a:schemeClr val="bg1"/>
                </a:solidFill>
                <a:latin typeface="+mj-lt"/>
              </a:rPr>
              <a:t> </a:t>
            </a:r>
            <a:r>
              <a:rPr lang="en-US" sz="2000" b="1" dirty="0" err="1">
                <a:solidFill>
                  <a:schemeClr val="bg1"/>
                </a:solidFill>
                <a:latin typeface="+mj-lt"/>
              </a:rPr>
              <a:t>perangkat</a:t>
            </a:r>
            <a:r>
              <a:rPr lang="en-US" sz="2000" b="1" dirty="0">
                <a:solidFill>
                  <a:schemeClr val="bg1"/>
                </a:solidFill>
                <a:latin typeface="+mj-lt"/>
              </a:rPr>
              <a:t> </a:t>
            </a:r>
            <a:r>
              <a:rPr lang="en-US" sz="2000" b="1" dirty="0" err="1">
                <a:solidFill>
                  <a:schemeClr val="bg1"/>
                </a:solidFill>
                <a:latin typeface="+mj-lt"/>
              </a:rPr>
              <a:t>Dalam</a:t>
            </a:r>
            <a:r>
              <a:rPr lang="en-US" sz="2000" b="1" dirty="0">
                <a:solidFill>
                  <a:schemeClr val="bg1"/>
                </a:solidFill>
                <a:latin typeface="+mj-lt"/>
              </a:rPr>
              <a:t> </a:t>
            </a:r>
            <a:r>
              <a:rPr lang="en-US" sz="2000" b="1" dirty="0" err="1">
                <a:solidFill>
                  <a:schemeClr val="bg1"/>
                </a:solidFill>
                <a:latin typeface="+mj-lt"/>
              </a:rPr>
              <a:t>Satu</a:t>
            </a:r>
            <a:r>
              <a:rPr lang="en-US" sz="2000" b="1" dirty="0">
                <a:solidFill>
                  <a:schemeClr val="bg1"/>
                </a:solidFill>
                <a:latin typeface="+mj-lt"/>
              </a:rPr>
              <a:t> Autonomous System</a:t>
            </a:r>
            <a:r>
              <a:rPr lang="en-US" dirty="0">
                <a:solidFill>
                  <a:schemeClr val="bg1"/>
                </a:solidFill>
              </a:rPr>
              <a:t>	</a:t>
            </a:r>
            <a:endParaRPr lang="en-US" sz="2400" dirty="0">
              <a:solidFill>
                <a:schemeClr val="bg1"/>
              </a:solidFill>
              <a:latin typeface="+mj-lt"/>
            </a:endParaRPr>
          </a:p>
        </p:txBody>
      </p:sp>
      <p:sp>
        <p:nvSpPr>
          <p:cNvPr id="2" name="Rectangle 1"/>
          <p:cNvSpPr/>
          <p:nvPr/>
        </p:nvSpPr>
        <p:spPr>
          <a:xfrm>
            <a:off x="983432" y="1987116"/>
            <a:ext cx="10657184" cy="3170099"/>
          </a:xfrm>
          <a:prstGeom prst="rect">
            <a:avLst/>
          </a:prstGeom>
        </p:spPr>
        <p:txBody>
          <a:bodyPr wrap="square">
            <a:spAutoFit/>
          </a:bodyPr>
          <a:lstStyle/>
          <a:p>
            <a:pPr marL="342900" lvl="0" indent="-342900" algn="just">
              <a:buFont typeface="+mj-lt"/>
              <a:buAutoNum type="arabicPeriod"/>
            </a:pPr>
            <a:r>
              <a:rPr lang="en-US" sz="2000" dirty="0">
                <a:latin typeface="+mn-lt"/>
              </a:rPr>
              <a:t>P. Clark, Martin. 2003, Data Networks, IP and the Internet: Protocols, Design and Operation, England: John Wiley &amp; Sons, L td ISBN: 0-470-84856-1.</a:t>
            </a:r>
          </a:p>
          <a:p>
            <a:pPr marL="342900" lvl="0" indent="-342900" algn="just">
              <a:buFont typeface="+mj-lt"/>
              <a:buAutoNum type="arabicPeriod"/>
            </a:pPr>
            <a:r>
              <a:rPr lang="en-US" sz="2000" dirty="0">
                <a:latin typeface="+mn-lt"/>
              </a:rPr>
              <a:t>Hunt, Craig. 2002, TCP/IP Network Administration, Third Edition, United States of America: O’Reilly Media, Inc. ISBN:  978-0-596-00297-8.</a:t>
            </a:r>
          </a:p>
          <a:p>
            <a:pPr marL="342900" lvl="0" indent="-342900" algn="just">
              <a:buFont typeface="+mj-lt"/>
              <a:buAutoNum type="arabicPeriod"/>
            </a:pPr>
            <a:r>
              <a:rPr lang="en-US" sz="2000" dirty="0">
                <a:latin typeface="+mn-lt"/>
              </a:rPr>
              <a:t>Naomi J. </a:t>
            </a:r>
            <a:r>
              <a:rPr lang="en-US" sz="2000" dirty="0" err="1">
                <a:latin typeface="+mn-lt"/>
              </a:rPr>
              <a:t>Alpern</a:t>
            </a:r>
            <a:r>
              <a:rPr lang="en-US" sz="2000" dirty="0">
                <a:latin typeface="+mn-lt"/>
              </a:rPr>
              <a:t> and Robert J. </a:t>
            </a:r>
            <a:r>
              <a:rPr lang="en-US" sz="2000" dirty="0" err="1">
                <a:latin typeface="+mn-lt"/>
              </a:rPr>
              <a:t>Shimonski</a:t>
            </a:r>
            <a:r>
              <a:rPr lang="en-US" sz="2000" dirty="0">
                <a:latin typeface="+mn-lt"/>
              </a:rPr>
              <a:t>. 2010, Eleventh Hour Network+ Exam N10-004 Study Guide, USA: Elsevier Inc. ISBN: 978-1-59749-428-1.</a:t>
            </a:r>
          </a:p>
          <a:p>
            <a:pPr marL="342900" lvl="0" indent="-342900" algn="just">
              <a:buFont typeface="+mj-lt"/>
              <a:buAutoNum type="arabicPeriod"/>
            </a:pPr>
            <a:r>
              <a:rPr lang="en-US" sz="2000" dirty="0">
                <a:latin typeface="+mn-lt"/>
              </a:rPr>
              <a:t>Doug Lowe. 2018, Networking All-in-One For Dummies®, 7th Edition, New Jersey: John Wiley &amp; Sons, </a:t>
            </a:r>
            <a:r>
              <a:rPr lang="en-US" sz="2000" dirty="0" err="1">
                <a:latin typeface="+mn-lt"/>
              </a:rPr>
              <a:t>Inc</a:t>
            </a:r>
            <a:r>
              <a:rPr lang="en-US" sz="2000" dirty="0">
                <a:latin typeface="+mn-lt"/>
              </a:rPr>
              <a:t>, ISBN 978-1-119-47160-8 (</a:t>
            </a:r>
            <a:r>
              <a:rPr lang="en-US" sz="2000" dirty="0" err="1">
                <a:latin typeface="+mn-lt"/>
              </a:rPr>
              <a:t>pbk</a:t>
            </a:r>
            <a:r>
              <a:rPr lang="en-US" sz="2000" dirty="0">
                <a:latin typeface="+mn-lt"/>
              </a:rPr>
              <a:t>).</a:t>
            </a:r>
          </a:p>
          <a:p>
            <a:pPr marL="342900" indent="-342900" algn="just">
              <a:buFont typeface="+mj-lt"/>
              <a:buAutoNum type="arabicPeriod"/>
            </a:pPr>
            <a:r>
              <a:rPr lang="en-US" sz="2000" dirty="0">
                <a:latin typeface="+mn-lt"/>
              </a:rPr>
              <a:t>Craig Hunt. </a:t>
            </a:r>
            <a:r>
              <a:rPr lang="en-US" sz="2000" dirty="0" err="1">
                <a:latin typeface="+mn-lt"/>
              </a:rPr>
              <a:t>Desember</a:t>
            </a:r>
            <a:r>
              <a:rPr lang="en-US" sz="2000" dirty="0">
                <a:latin typeface="+mn-lt"/>
              </a:rPr>
              <a:t> 1997, TCP/IP Network </a:t>
            </a:r>
            <a:r>
              <a:rPr lang="en-US" sz="2000" dirty="0" err="1">
                <a:latin typeface="+mn-lt"/>
              </a:rPr>
              <a:t>Administration,Second</a:t>
            </a:r>
            <a:r>
              <a:rPr lang="en-US" sz="2000" dirty="0">
                <a:latin typeface="+mn-lt"/>
              </a:rPr>
              <a:t> Edition, O'Reilly &amp; Associates, ISBN 1-56592-322-7. </a:t>
            </a:r>
          </a:p>
        </p:txBody>
      </p:sp>
      <p:sp>
        <p:nvSpPr>
          <p:cNvPr id="5" name="TextBox 4"/>
          <p:cNvSpPr txBox="1"/>
          <p:nvPr/>
        </p:nvSpPr>
        <p:spPr>
          <a:xfrm>
            <a:off x="983432" y="1298377"/>
            <a:ext cx="10873208" cy="646331"/>
          </a:xfrm>
          <a:prstGeom prst="rect">
            <a:avLst/>
          </a:prstGeom>
          <a:noFill/>
        </p:spPr>
        <p:txBody>
          <a:bodyPr wrap="square" rtlCol="0">
            <a:spAutoFit/>
          </a:bodyPr>
          <a:lstStyle/>
          <a:p>
            <a:r>
              <a:rPr lang="en-US" sz="3600" dirty="0" err="1"/>
              <a:t>Referensi</a:t>
            </a:r>
            <a:r>
              <a:rPr lang="en-US" sz="3600" dirty="0"/>
              <a:t>:</a:t>
            </a:r>
            <a:endParaRPr lang="en-US" dirty="0"/>
          </a:p>
        </p:txBody>
      </p:sp>
    </p:spTree>
    <p:extLst>
      <p:ext uri="{BB962C8B-B14F-4D97-AF65-F5344CB8AC3E}">
        <p14:creationId xmlns:p14="http://schemas.microsoft.com/office/powerpoint/2010/main" val="537873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asil gambar untuk logo elnu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911424" y="836712"/>
            <a:ext cx="11280576" cy="769441"/>
          </a:xfrm>
          <a:prstGeom prst="rect">
            <a:avLst/>
          </a:prstGeom>
        </p:spPr>
        <p:txBody>
          <a:bodyPr wrap="square">
            <a:spAutoFit/>
          </a:bodyPr>
          <a:lstStyle/>
          <a:p>
            <a:r>
              <a:rPr lang="en-US" sz="2000" b="1" dirty="0" err="1">
                <a:solidFill>
                  <a:srgbClr val="FFFFFF"/>
                </a:solidFill>
                <a:latin typeface="+mj-lt"/>
              </a:rPr>
              <a:t>MengKonfigurasi</a:t>
            </a:r>
            <a:r>
              <a:rPr lang="en-US" sz="2000" b="1" dirty="0">
                <a:solidFill>
                  <a:srgbClr val="FFFFFF"/>
                </a:solidFill>
                <a:latin typeface="+mj-lt"/>
              </a:rPr>
              <a:t> Routing </a:t>
            </a:r>
            <a:r>
              <a:rPr lang="en-US" sz="2000" b="1" dirty="0" err="1">
                <a:solidFill>
                  <a:srgbClr val="FFFFFF"/>
                </a:solidFill>
                <a:latin typeface="+mj-lt"/>
              </a:rPr>
              <a:t>pada</a:t>
            </a:r>
            <a:r>
              <a:rPr lang="en-US" sz="2000" b="1" dirty="0">
                <a:solidFill>
                  <a:srgbClr val="FFFFFF"/>
                </a:solidFill>
                <a:latin typeface="+mj-lt"/>
              </a:rPr>
              <a:t> </a:t>
            </a:r>
            <a:r>
              <a:rPr lang="en-US" sz="2000" b="1" dirty="0" err="1">
                <a:solidFill>
                  <a:srgbClr val="FFFFFF"/>
                </a:solidFill>
                <a:latin typeface="+mj-lt"/>
              </a:rPr>
              <a:t>perangkat</a:t>
            </a:r>
            <a:r>
              <a:rPr lang="en-US" sz="2000" b="1" dirty="0">
                <a:solidFill>
                  <a:srgbClr val="FFFFFF"/>
                </a:solidFill>
                <a:latin typeface="+mj-lt"/>
              </a:rPr>
              <a:t> </a:t>
            </a:r>
            <a:r>
              <a:rPr lang="en-US" sz="2000" b="1" dirty="0" err="1">
                <a:solidFill>
                  <a:srgbClr val="FFFFFF"/>
                </a:solidFill>
                <a:latin typeface="+mj-lt"/>
              </a:rPr>
              <a:t>Dalam</a:t>
            </a:r>
            <a:r>
              <a:rPr lang="en-US" sz="2000" b="1" dirty="0">
                <a:solidFill>
                  <a:srgbClr val="FFFFFF"/>
                </a:solidFill>
                <a:latin typeface="+mj-lt"/>
              </a:rPr>
              <a:t> </a:t>
            </a:r>
            <a:r>
              <a:rPr lang="en-US" sz="2000" b="1" dirty="0" err="1">
                <a:solidFill>
                  <a:srgbClr val="FFFFFF"/>
                </a:solidFill>
                <a:latin typeface="+mj-lt"/>
              </a:rPr>
              <a:t>Satu</a:t>
            </a:r>
            <a:r>
              <a:rPr lang="en-US" sz="2000" b="1" dirty="0">
                <a:solidFill>
                  <a:srgbClr val="FFFFFF"/>
                </a:solidFill>
                <a:latin typeface="+mj-lt"/>
              </a:rPr>
              <a:t> Autonomous System </a:t>
            </a:r>
          </a:p>
          <a:p>
            <a:r>
              <a:rPr lang="en-US" sz="2400" dirty="0">
                <a:solidFill>
                  <a:srgbClr val="FFFFFF"/>
                </a:solidFill>
                <a:latin typeface="+mj-lt"/>
              </a:rPr>
              <a:t>	</a:t>
            </a:r>
            <a:r>
              <a:rPr lang="en-US" dirty="0">
                <a:solidFill>
                  <a:srgbClr val="FFFFFF"/>
                </a:solidFill>
                <a:latin typeface="+mj-lt"/>
              </a:rPr>
              <a:t>	</a:t>
            </a:r>
            <a:r>
              <a:rPr lang="en-US" dirty="0">
                <a:solidFill>
                  <a:schemeClr val="bg1"/>
                </a:solidFill>
              </a:rPr>
              <a:t>			</a:t>
            </a:r>
            <a:r>
              <a:rPr lang="en-US" b="1" dirty="0">
                <a:solidFill>
                  <a:schemeClr val="accent5">
                    <a:lumMod val="25000"/>
                  </a:schemeClr>
                </a:solidFill>
              </a:rPr>
              <a:t> </a:t>
            </a:r>
            <a:endParaRPr lang="en-US" sz="2400" dirty="0">
              <a:solidFill>
                <a:schemeClr val="bg1"/>
              </a:solidFill>
              <a:latin typeface="+mj-lt"/>
            </a:endParaRPr>
          </a:p>
        </p:txBody>
      </p:sp>
      <p:sp>
        <p:nvSpPr>
          <p:cNvPr id="6" name="TextBox 5"/>
          <p:cNvSpPr txBox="1"/>
          <p:nvPr/>
        </p:nvSpPr>
        <p:spPr>
          <a:xfrm>
            <a:off x="1219200" y="1502687"/>
            <a:ext cx="10369152" cy="5355313"/>
          </a:xfrm>
          <a:prstGeom prst="rect">
            <a:avLst/>
          </a:prstGeom>
          <a:noFill/>
        </p:spPr>
        <p:txBody>
          <a:bodyPr wrap="square" rtlCol="0">
            <a:spAutoFit/>
          </a:bodyPr>
          <a:lstStyle/>
          <a:p>
            <a:r>
              <a:rPr lang="en-US" b="1" dirty="0" err="1">
                <a:latin typeface="+mj-lt"/>
              </a:rPr>
              <a:t>Deskripsi</a:t>
            </a:r>
            <a:r>
              <a:rPr lang="en-US" b="1" dirty="0">
                <a:latin typeface="+mj-lt"/>
              </a:rPr>
              <a:t> </a:t>
            </a:r>
            <a:r>
              <a:rPr lang="en-US" b="1" dirty="0" err="1">
                <a:latin typeface="+mj-lt"/>
              </a:rPr>
              <a:t>Singkat</a:t>
            </a:r>
            <a:r>
              <a:rPr lang="en-US" b="1" dirty="0">
                <a:latin typeface="+mj-lt"/>
              </a:rPr>
              <a:t> </a:t>
            </a:r>
            <a:r>
              <a:rPr lang="en-US" b="1" dirty="0" err="1">
                <a:latin typeface="+mj-lt"/>
              </a:rPr>
              <a:t>mengenai</a:t>
            </a:r>
            <a:r>
              <a:rPr lang="en-US" b="1" dirty="0">
                <a:latin typeface="+mj-lt"/>
              </a:rPr>
              <a:t> Topik</a:t>
            </a:r>
          </a:p>
          <a:p>
            <a:r>
              <a:rPr lang="en-US" dirty="0"/>
              <a:t>Materi  </a:t>
            </a:r>
            <a:r>
              <a:rPr lang="en-US" dirty="0" err="1"/>
              <a:t>pertemuan</a:t>
            </a:r>
            <a:r>
              <a:rPr lang="en-US" dirty="0"/>
              <a:t> ini </a:t>
            </a:r>
            <a:r>
              <a:rPr lang="en-US" dirty="0" err="1"/>
              <a:t>memberi</a:t>
            </a:r>
            <a:r>
              <a:rPr lang="en-US" dirty="0"/>
              <a:t> </a:t>
            </a:r>
            <a:r>
              <a:rPr lang="en-US" dirty="0" err="1"/>
              <a:t>pengetahuan</a:t>
            </a:r>
            <a:r>
              <a:rPr lang="en-US" dirty="0"/>
              <a:t> </a:t>
            </a:r>
            <a:r>
              <a:rPr lang="en-US" dirty="0" err="1"/>
              <a:t>kepada</a:t>
            </a:r>
            <a:r>
              <a:rPr lang="en-US" dirty="0"/>
              <a:t> </a:t>
            </a:r>
            <a:r>
              <a:rPr lang="en-US" dirty="0" err="1"/>
              <a:t>peserta</a:t>
            </a:r>
            <a:r>
              <a:rPr lang="en-US" dirty="0"/>
              <a:t> </a:t>
            </a:r>
            <a:r>
              <a:rPr lang="en-US" dirty="0" err="1"/>
              <a:t>perangkat</a:t>
            </a:r>
            <a:r>
              <a:rPr lang="en-US" dirty="0"/>
              <a:t> yang </a:t>
            </a:r>
            <a:r>
              <a:rPr lang="en-US" dirty="0" err="1"/>
              <a:t>diperlukan</a:t>
            </a:r>
            <a:r>
              <a:rPr lang="en-US" dirty="0"/>
              <a:t> untuk melakukan sebuah Routing, cara mengkonfigurasi Router, </a:t>
            </a:r>
            <a:r>
              <a:rPr lang="en-US" dirty="0" err="1"/>
              <a:t>menguji</a:t>
            </a:r>
            <a:r>
              <a:rPr lang="en-US" dirty="0"/>
              <a:t> koneksi antar Routing </a:t>
            </a:r>
            <a:r>
              <a:rPr lang="en-US" dirty="0" err="1"/>
              <a:t>serta</a:t>
            </a:r>
            <a:r>
              <a:rPr lang="en-US" dirty="0"/>
              <a:t> </a:t>
            </a:r>
            <a:r>
              <a:rPr lang="en-US" dirty="0" err="1"/>
              <a:t>mendokumentasikan</a:t>
            </a:r>
            <a:r>
              <a:rPr lang="en-US" dirty="0"/>
              <a:t> konfigurasi Routing pada sebuah Jaringan </a:t>
            </a:r>
            <a:r>
              <a:rPr lang="en-US" dirty="0" err="1"/>
              <a:t>Komputer</a:t>
            </a:r>
            <a:endParaRPr lang="en-US" dirty="0"/>
          </a:p>
          <a:p>
            <a:endParaRPr lang="en-US" dirty="0">
              <a:solidFill>
                <a:srgbClr val="FF0000"/>
              </a:solidFill>
            </a:endParaRPr>
          </a:p>
          <a:p>
            <a:r>
              <a:rPr lang="en-US" b="1" dirty="0">
                <a:latin typeface="+mj-lt"/>
              </a:rPr>
              <a:t>Tujuan Pelatihan</a:t>
            </a:r>
            <a:endParaRPr lang="en-US" b="1" dirty="0">
              <a:solidFill>
                <a:srgbClr val="FF0000"/>
              </a:solidFill>
              <a:latin typeface="+mj-lt"/>
            </a:endParaRPr>
          </a:p>
          <a:p>
            <a:r>
              <a:rPr lang="en-US" dirty="0" err="1"/>
              <a:t>Mempu</a:t>
            </a:r>
            <a:r>
              <a:rPr lang="en-US" dirty="0"/>
              <a:t> </a:t>
            </a:r>
            <a:r>
              <a:rPr lang="en-US" dirty="0" err="1"/>
              <a:t>menyiapkan</a:t>
            </a:r>
            <a:r>
              <a:rPr lang="en-US" dirty="0"/>
              <a:t>, mengkonfigurasi, </a:t>
            </a:r>
            <a:r>
              <a:rPr lang="en-US" dirty="0" err="1"/>
              <a:t>menguji</a:t>
            </a:r>
            <a:r>
              <a:rPr lang="en-US" dirty="0"/>
              <a:t> dan </a:t>
            </a:r>
            <a:r>
              <a:rPr lang="en-US" dirty="0" err="1"/>
              <a:t>mendokumentasi</a:t>
            </a:r>
            <a:r>
              <a:rPr lang="en-US" dirty="0"/>
              <a:t> Routing di Jaringan.</a:t>
            </a:r>
          </a:p>
          <a:p>
            <a:r>
              <a:rPr lang="en-US" dirty="0"/>
              <a:t> </a:t>
            </a:r>
          </a:p>
          <a:p>
            <a:r>
              <a:rPr lang="en-US" b="1" dirty="0">
                <a:latin typeface="+mj-lt"/>
              </a:rPr>
              <a:t>Materi Yang akan </a:t>
            </a:r>
            <a:r>
              <a:rPr lang="en-US" b="1" dirty="0" err="1">
                <a:latin typeface="+mj-lt"/>
              </a:rPr>
              <a:t>disampaikan</a:t>
            </a:r>
            <a:r>
              <a:rPr lang="en-US" b="1" dirty="0"/>
              <a:t>:</a:t>
            </a:r>
          </a:p>
          <a:p>
            <a:r>
              <a:rPr lang="en-US" dirty="0"/>
              <a:t>1. &lt; </a:t>
            </a:r>
            <a:r>
              <a:rPr lang="en-US" dirty="0" err="1"/>
              <a:t>Perangkat</a:t>
            </a:r>
            <a:r>
              <a:rPr lang="en-US" dirty="0"/>
              <a:t> Jaringan&gt;</a:t>
            </a:r>
          </a:p>
          <a:p>
            <a:r>
              <a:rPr lang="en-US" dirty="0"/>
              <a:t>2. &lt; </a:t>
            </a:r>
            <a:r>
              <a:rPr lang="en-US" dirty="0" err="1"/>
              <a:t>Pendahuluan</a:t>
            </a:r>
            <a:r>
              <a:rPr lang="en-US" dirty="0"/>
              <a:t> Routing &gt;</a:t>
            </a:r>
          </a:p>
          <a:p>
            <a:r>
              <a:rPr lang="en-US" dirty="0"/>
              <a:t>3. &lt; Konfigurasi Router&gt;</a:t>
            </a:r>
          </a:p>
          <a:p>
            <a:r>
              <a:rPr lang="en-US" dirty="0"/>
              <a:t>4. &lt; </a:t>
            </a:r>
            <a:r>
              <a:rPr lang="en-US" dirty="0" err="1"/>
              <a:t>Uji</a:t>
            </a:r>
            <a:r>
              <a:rPr lang="en-US" dirty="0"/>
              <a:t> Koneksi &gt;</a:t>
            </a:r>
          </a:p>
          <a:p>
            <a:endParaRPr lang="en-US" dirty="0"/>
          </a:p>
          <a:p>
            <a:r>
              <a:rPr lang="en-US" b="1" dirty="0"/>
              <a:t>Tugas : </a:t>
            </a:r>
            <a:r>
              <a:rPr lang="en-US" dirty="0"/>
              <a:t>Project Routing </a:t>
            </a:r>
            <a:endParaRPr lang="en-US" b="1" i="1" dirty="0">
              <a:solidFill>
                <a:srgbClr val="FF0000"/>
              </a:solidFill>
            </a:endParaRPr>
          </a:p>
          <a:p>
            <a:endParaRPr lang="en-US" dirty="0"/>
          </a:p>
          <a:p>
            <a:r>
              <a:rPr lang="en-US" b="1" dirty="0"/>
              <a:t>Outcome/</a:t>
            </a:r>
            <a:r>
              <a:rPr lang="en-US" b="1" dirty="0" err="1"/>
              <a:t>Capaian</a:t>
            </a:r>
            <a:r>
              <a:rPr lang="en-US" b="1" dirty="0"/>
              <a:t> </a:t>
            </a:r>
            <a:r>
              <a:rPr lang="en-US" b="1" dirty="0" err="1"/>
              <a:t>Pelatihan</a:t>
            </a:r>
            <a:r>
              <a:rPr lang="en-US" b="1" dirty="0"/>
              <a:t>:</a:t>
            </a:r>
          </a:p>
          <a:p>
            <a:r>
              <a:rPr lang="en-US" dirty="0"/>
              <a:t>Kemampuan </a:t>
            </a:r>
            <a:r>
              <a:rPr lang="en-US" dirty="0" err="1"/>
              <a:t>untuk</a:t>
            </a:r>
            <a:r>
              <a:rPr lang="en-US" dirty="0"/>
              <a:t> </a:t>
            </a:r>
            <a:r>
              <a:rPr lang="en-US" dirty="0" err="1"/>
              <a:t>menyiapkan</a:t>
            </a:r>
            <a:r>
              <a:rPr lang="en-US" dirty="0"/>
              <a:t> </a:t>
            </a:r>
            <a:r>
              <a:rPr lang="en-US" dirty="0" err="1"/>
              <a:t>perangkat</a:t>
            </a:r>
            <a:r>
              <a:rPr lang="en-US" dirty="0"/>
              <a:t>, mengkonfigurasi dan </a:t>
            </a:r>
            <a:r>
              <a:rPr lang="en-US" dirty="0" err="1"/>
              <a:t>menguji</a:t>
            </a:r>
            <a:r>
              <a:rPr lang="en-US" dirty="0"/>
              <a:t> </a:t>
            </a:r>
            <a:r>
              <a:rPr lang="en-US" dirty="0" err="1"/>
              <a:t>hasil</a:t>
            </a:r>
            <a:r>
              <a:rPr lang="en-US" dirty="0"/>
              <a:t> Routing</a:t>
            </a:r>
          </a:p>
          <a:p>
            <a:endParaRPr lang="en-US" dirty="0"/>
          </a:p>
        </p:txBody>
      </p:sp>
    </p:spTree>
    <p:extLst>
      <p:ext uri="{BB962C8B-B14F-4D97-AF65-F5344CB8AC3E}">
        <p14:creationId xmlns:p14="http://schemas.microsoft.com/office/powerpoint/2010/main" val="846829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asil gambar untuk logo elnu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 Placeholder 3"/>
          <p:cNvSpPr>
            <a:spLocks noGrp="1"/>
          </p:cNvSpPr>
          <p:nvPr>
            <p:ph type="body" idx="1"/>
          </p:nvPr>
        </p:nvSpPr>
        <p:spPr>
          <a:xfrm>
            <a:off x="551384" y="5046857"/>
            <a:ext cx="10363200" cy="953650"/>
          </a:xfrm>
        </p:spPr>
        <p:txBody>
          <a:bodyPr/>
          <a:lstStyle/>
          <a:p>
            <a:pPr algn="ctr"/>
            <a:r>
              <a:rPr lang="en-US" sz="6000" dirty="0" err="1"/>
              <a:t>Terima</a:t>
            </a:r>
            <a:r>
              <a:rPr lang="en-US" sz="6000" dirty="0"/>
              <a:t> </a:t>
            </a:r>
            <a:r>
              <a:rPr lang="en-US" sz="6000" dirty="0" err="1"/>
              <a:t>Kasih</a:t>
            </a:r>
            <a:endParaRPr lang="id-ID" sz="6000" dirty="0"/>
          </a:p>
        </p:txBody>
      </p:sp>
      <p:sp>
        <p:nvSpPr>
          <p:cNvPr id="11" name="Rectangle 10"/>
          <p:cNvSpPr/>
          <p:nvPr/>
        </p:nvSpPr>
        <p:spPr>
          <a:xfrm>
            <a:off x="864378" y="836712"/>
            <a:ext cx="11017224" cy="461665"/>
          </a:xfrm>
          <a:prstGeom prst="rect">
            <a:avLst/>
          </a:prstGeom>
        </p:spPr>
        <p:txBody>
          <a:bodyPr wrap="square">
            <a:spAutoFit/>
          </a:bodyPr>
          <a:lstStyle/>
          <a:p>
            <a:r>
              <a:rPr lang="en-US" sz="2000" b="1" dirty="0" err="1">
                <a:solidFill>
                  <a:schemeClr val="bg1"/>
                </a:solidFill>
                <a:latin typeface="+mj-lt"/>
              </a:rPr>
              <a:t>Konfigurasi</a:t>
            </a:r>
            <a:r>
              <a:rPr lang="en-US" sz="2000" b="1" dirty="0">
                <a:solidFill>
                  <a:schemeClr val="bg1"/>
                </a:solidFill>
                <a:latin typeface="+mj-lt"/>
              </a:rPr>
              <a:t> Routing </a:t>
            </a:r>
            <a:r>
              <a:rPr lang="en-US" sz="2000" b="1" dirty="0" err="1">
                <a:solidFill>
                  <a:schemeClr val="bg1"/>
                </a:solidFill>
                <a:latin typeface="+mj-lt"/>
              </a:rPr>
              <a:t>pada</a:t>
            </a:r>
            <a:r>
              <a:rPr lang="en-US" sz="2000" b="1" dirty="0">
                <a:solidFill>
                  <a:schemeClr val="bg1"/>
                </a:solidFill>
                <a:latin typeface="+mj-lt"/>
              </a:rPr>
              <a:t> </a:t>
            </a:r>
            <a:r>
              <a:rPr lang="en-US" sz="2000" b="1" dirty="0" err="1">
                <a:solidFill>
                  <a:schemeClr val="bg1"/>
                </a:solidFill>
                <a:latin typeface="+mj-lt"/>
              </a:rPr>
              <a:t>perangkat</a:t>
            </a:r>
            <a:r>
              <a:rPr lang="en-US" sz="2000" b="1" dirty="0">
                <a:solidFill>
                  <a:schemeClr val="bg1"/>
                </a:solidFill>
                <a:latin typeface="+mj-lt"/>
              </a:rPr>
              <a:t> </a:t>
            </a:r>
            <a:r>
              <a:rPr lang="en-US" sz="2000" b="1" dirty="0" err="1">
                <a:solidFill>
                  <a:schemeClr val="bg1"/>
                </a:solidFill>
                <a:latin typeface="+mj-lt"/>
              </a:rPr>
              <a:t>Dalam</a:t>
            </a:r>
            <a:r>
              <a:rPr lang="en-US" sz="2000" b="1" dirty="0">
                <a:solidFill>
                  <a:schemeClr val="bg1"/>
                </a:solidFill>
                <a:latin typeface="+mj-lt"/>
              </a:rPr>
              <a:t> </a:t>
            </a:r>
            <a:r>
              <a:rPr lang="en-US" sz="2000" b="1" dirty="0" err="1">
                <a:solidFill>
                  <a:schemeClr val="bg1"/>
                </a:solidFill>
                <a:latin typeface="+mj-lt"/>
              </a:rPr>
              <a:t>Satu</a:t>
            </a:r>
            <a:r>
              <a:rPr lang="en-US" sz="2000" b="1" dirty="0">
                <a:solidFill>
                  <a:schemeClr val="bg1"/>
                </a:solidFill>
                <a:latin typeface="+mj-lt"/>
              </a:rPr>
              <a:t> Autonomous System</a:t>
            </a:r>
            <a:r>
              <a:rPr lang="en-US" dirty="0">
                <a:solidFill>
                  <a:schemeClr val="bg1"/>
                </a:solidFill>
              </a:rPr>
              <a:t>	</a:t>
            </a:r>
            <a:endParaRPr lang="en-US" sz="2400" dirty="0">
              <a:solidFill>
                <a:schemeClr val="bg1"/>
              </a:solidFill>
              <a:latin typeface="+mj-lt"/>
            </a:endParaRPr>
          </a:p>
        </p:txBody>
      </p:sp>
    </p:spTree>
    <p:extLst>
      <p:ext uri="{BB962C8B-B14F-4D97-AF65-F5344CB8AC3E}">
        <p14:creationId xmlns:p14="http://schemas.microsoft.com/office/powerpoint/2010/main" val="4152898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asil gambar untuk logo elnu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868429" y="836712"/>
            <a:ext cx="11017224" cy="461665"/>
          </a:xfrm>
          <a:prstGeom prst="rect">
            <a:avLst/>
          </a:prstGeom>
        </p:spPr>
        <p:txBody>
          <a:bodyPr wrap="square">
            <a:spAutoFit/>
          </a:bodyPr>
          <a:lstStyle/>
          <a:p>
            <a:r>
              <a:rPr lang="en-US" sz="2400" b="1" dirty="0">
                <a:solidFill>
                  <a:schemeClr val="bg1"/>
                </a:solidFill>
                <a:latin typeface="+mj-lt"/>
              </a:rPr>
              <a:t>Routing</a:t>
            </a:r>
            <a:r>
              <a:rPr lang="en-US" sz="2400" dirty="0">
                <a:solidFill>
                  <a:schemeClr val="bg1"/>
                </a:solidFill>
                <a:latin typeface="+mj-lt"/>
              </a:rPr>
              <a:t>                               </a:t>
            </a:r>
            <a:r>
              <a:rPr lang="en-US" dirty="0">
                <a:solidFill>
                  <a:schemeClr val="bg1"/>
                </a:solidFill>
              </a:rPr>
              <a:t>			</a:t>
            </a:r>
            <a:endParaRPr lang="en-US" sz="2400" dirty="0">
              <a:solidFill>
                <a:schemeClr val="bg1"/>
              </a:solidFill>
              <a:latin typeface="+mj-lt"/>
            </a:endParaRPr>
          </a:p>
        </p:txBody>
      </p:sp>
      <p:sp>
        <p:nvSpPr>
          <p:cNvPr id="9" name="Rectangle 8"/>
          <p:cNvSpPr/>
          <p:nvPr/>
        </p:nvSpPr>
        <p:spPr>
          <a:xfrm>
            <a:off x="457200" y="1307765"/>
            <a:ext cx="11430000" cy="5550235"/>
          </a:xfrm>
          <a:prstGeom prst="rect">
            <a:avLst/>
          </a:prstGeom>
        </p:spPr>
        <p:txBody>
          <a:bodyPr wrap="square">
            <a:spAutoFit/>
          </a:bodyPr>
          <a:lstStyle/>
          <a:p>
            <a:endParaRPr lang="en-US" sz="2800" baseline="30000" dirty="0"/>
          </a:p>
          <a:p>
            <a:endParaRPr lang="en-US" sz="2800" baseline="30000" dirty="0"/>
          </a:p>
          <a:p>
            <a:endParaRPr lang="en-US" sz="2800" baseline="30000" dirty="0"/>
          </a:p>
          <a:p>
            <a:endParaRPr lang="en-US" sz="2800" baseline="30000" dirty="0"/>
          </a:p>
          <a:p>
            <a:endParaRPr lang="en-US" sz="2800" baseline="30000" dirty="0"/>
          </a:p>
          <a:p>
            <a:endParaRPr lang="en-US" sz="2800" baseline="30000" dirty="0"/>
          </a:p>
          <a:p>
            <a:r>
              <a:rPr lang="en-US" sz="2800" b="1" baseline="30000" dirty="0">
                <a:latin typeface="+mn-lt"/>
              </a:rPr>
              <a:t>Komponen utama Dari router </a:t>
            </a:r>
          </a:p>
          <a:p>
            <a:r>
              <a:rPr lang="en-US" sz="2800" b="1" i="1" baseline="30000" dirty="0"/>
              <a:t>CPU </a:t>
            </a:r>
            <a:r>
              <a:rPr lang="en-US" sz="2800" i="1" baseline="30000" dirty="0"/>
              <a:t>– </a:t>
            </a:r>
            <a:r>
              <a:rPr lang="en-US" sz="2800" baseline="30000" dirty="0"/>
              <a:t>Central Processing Unit </a:t>
            </a:r>
            <a:r>
              <a:rPr lang="en-US" sz="2800" baseline="30000" dirty="0" err="1"/>
              <a:t>Bertugas</a:t>
            </a:r>
            <a:r>
              <a:rPr lang="en-US" sz="2800" baseline="30000" dirty="0"/>
              <a:t> menjalankan perintah-perintah dalam operating system. Beberapa fungsi yang dilaukan oleh CPU seperti: inisialisasi sistem, routing, dan kontrol interface jaringan. CPU router merupakan sebuah microprocessor.</a:t>
            </a:r>
          </a:p>
          <a:p>
            <a:endParaRPr lang="en-US" sz="2800" baseline="30000" dirty="0"/>
          </a:p>
          <a:p>
            <a:r>
              <a:rPr lang="en-US" sz="2800" b="1" baseline="30000" dirty="0"/>
              <a:t>RAM</a:t>
            </a:r>
            <a:r>
              <a:rPr lang="en-US" sz="2800" baseline="30000" dirty="0"/>
              <a:t> – RAM digunakan untuk informasi table routing, cache fast switching, konfigurasi yang sedang jalan, dan mengatur antrian paket. Pada kebanyakan router RAM meyediakan space memory untuk menjalankan fungsi router. Secara logik RAM dibagi menjadi memory prosesor utama dan memory share input/output (I/O). Memory share I/O merupakan share diantara interface-interface router untuk penyimpanan paket sementara. Isi dari RAM akan hilang kalau router dimatikan atau di-restart. RAM biasanya bertipe dynamic random-access memory (DRAM) dan dapat di-upgrade dengan menambahkan suatu module memori yan disebut dengan dual in-line memory module (DIMM)</a:t>
            </a:r>
          </a:p>
          <a:p>
            <a:endParaRPr lang="en-US" sz="2800" baseline="30000" dirty="0"/>
          </a:p>
        </p:txBody>
      </p:sp>
      <p:sp>
        <p:nvSpPr>
          <p:cNvPr id="11" name="Rectangle 10"/>
          <p:cNvSpPr/>
          <p:nvPr/>
        </p:nvSpPr>
        <p:spPr>
          <a:xfrm>
            <a:off x="533400" y="1447800"/>
            <a:ext cx="11277600" cy="1482457"/>
          </a:xfrm>
          <a:prstGeom prst="rect">
            <a:avLst/>
          </a:prstGeom>
        </p:spPr>
        <p:txBody>
          <a:bodyPr wrap="square">
            <a:spAutoFit/>
          </a:bodyPr>
          <a:lstStyle/>
          <a:p>
            <a:pPr eaLnBrk="1" hangingPunct="1">
              <a:lnSpc>
                <a:spcPct val="90000"/>
              </a:lnSpc>
            </a:pPr>
            <a:r>
              <a:rPr lang="en-US" sz="2000" b="1" dirty="0"/>
              <a:t>Router</a:t>
            </a:r>
            <a:r>
              <a:rPr lang="en-US" sz="2000" dirty="0"/>
              <a:t> merupakan “</a:t>
            </a:r>
            <a:r>
              <a:rPr lang="en-US" sz="2000" i="1" dirty="0"/>
              <a:t>network device”</a:t>
            </a:r>
            <a:r>
              <a:rPr lang="en-US" sz="2000" dirty="0"/>
              <a:t> yang melakukan fungsi Routing.</a:t>
            </a:r>
            <a:r>
              <a:rPr lang="en-US" sz="2000" b="1" dirty="0"/>
              <a:t> Routing </a:t>
            </a:r>
            <a:r>
              <a:rPr lang="en-US" sz="2000" dirty="0"/>
              <a:t>adalah melewatkan paket data Dari satu network ke network lainnya.</a:t>
            </a:r>
          </a:p>
          <a:p>
            <a:pPr eaLnBrk="1" hangingPunct="1">
              <a:lnSpc>
                <a:spcPct val="90000"/>
              </a:lnSpc>
            </a:pPr>
            <a:r>
              <a:rPr lang="en-US" sz="2000" b="1" dirty="0"/>
              <a:t>Type router </a:t>
            </a:r>
            <a:r>
              <a:rPr lang="en-US" sz="2000" dirty="0"/>
              <a:t>:</a:t>
            </a:r>
          </a:p>
          <a:p>
            <a:pPr marL="800100" lvl="1" indent="-342900" eaLnBrk="1" hangingPunct="1">
              <a:lnSpc>
                <a:spcPct val="90000"/>
              </a:lnSpc>
              <a:buFont typeface="Wingdings" pitchFamily="2" charset="2"/>
              <a:buChar char="Ø"/>
            </a:pPr>
            <a:r>
              <a:rPr lang="en-US" sz="2000" dirty="0" err="1"/>
              <a:t>Komputer</a:t>
            </a:r>
            <a:r>
              <a:rPr lang="en-US" sz="2000" dirty="0"/>
              <a:t> yang </a:t>
            </a:r>
            <a:r>
              <a:rPr lang="en-US" sz="2000" dirty="0" err="1"/>
              <a:t>difungsikan</a:t>
            </a:r>
            <a:r>
              <a:rPr lang="en-US" sz="2000" dirty="0"/>
              <a:t> untuk melakukan routing</a:t>
            </a:r>
          </a:p>
          <a:p>
            <a:pPr marL="800100" lvl="1" indent="-342900" eaLnBrk="1" hangingPunct="1">
              <a:lnSpc>
                <a:spcPct val="90000"/>
              </a:lnSpc>
              <a:buFont typeface="Wingdings" pitchFamily="2" charset="2"/>
              <a:buChar char="Ø"/>
            </a:pPr>
            <a:r>
              <a:rPr lang="en-US" sz="2000" dirty="0" err="1"/>
              <a:t>Peralatan</a:t>
            </a:r>
            <a:r>
              <a:rPr lang="en-US" sz="2000" dirty="0"/>
              <a:t> </a:t>
            </a:r>
            <a:r>
              <a:rPr lang="en-US" sz="2000" dirty="0" err="1"/>
              <a:t>khusus</a:t>
            </a:r>
            <a:r>
              <a:rPr lang="en-US" sz="2000" dirty="0"/>
              <a:t> yang </a:t>
            </a:r>
            <a:r>
              <a:rPr lang="en-US" sz="2000" dirty="0" err="1"/>
              <a:t>dirancang</a:t>
            </a:r>
            <a:r>
              <a:rPr lang="en-US" sz="2000" dirty="0"/>
              <a:t> sebagai Router</a:t>
            </a:r>
          </a:p>
        </p:txBody>
      </p:sp>
    </p:spTree>
    <p:extLst>
      <p:ext uri="{BB962C8B-B14F-4D97-AF65-F5344CB8AC3E}">
        <p14:creationId xmlns:p14="http://schemas.microsoft.com/office/powerpoint/2010/main" val="3169366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94014" y="1484784"/>
            <a:ext cx="10363200" cy="3792611"/>
          </a:xfrm>
        </p:spPr>
        <p:txBody>
          <a:bodyPr/>
          <a:lstStyle/>
          <a:p>
            <a:pPr algn="just"/>
            <a:r>
              <a:rPr lang="en-US" sz="2800" baseline="30000" dirty="0">
                <a:cs typeface="Arial"/>
              </a:rPr>
              <a:t>Flash</a:t>
            </a:r>
            <a:r>
              <a:rPr lang="en-US" sz="2800" b="0" baseline="30000" dirty="0">
                <a:cs typeface="Arial"/>
              </a:rPr>
              <a:t> – flash </a:t>
            </a:r>
            <a:r>
              <a:rPr lang="en-US" sz="2800" b="0" baseline="30000" dirty="0" err="1">
                <a:cs typeface="Arial"/>
              </a:rPr>
              <a:t>memori</a:t>
            </a:r>
            <a:r>
              <a:rPr lang="en-US" sz="2800" b="0" baseline="30000" dirty="0">
                <a:cs typeface="Arial"/>
              </a:rPr>
              <a:t> </a:t>
            </a:r>
            <a:r>
              <a:rPr lang="en-US" sz="2800" b="0" baseline="30000" dirty="0" err="1">
                <a:cs typeface="Arial"/>
              </a:rPr>
              <a:t>digunakan</a:t>
            </a:r>
            <a:r>
              <a:rPr lang="en-US" sz="2800" b="0" baseline="30000" dirty="0">
                <a:cs typeface="Arial"/>
              </a:rPr>
              <a:t> </a:t>
            </a:r>
            <a:r>
              <a:rPr lang="en-US" sz="2800" b="0" baseline="30000" dirty="0" err="1">
                <a:cs typeface="Arial"/>
              </a:rPr>
              <a:t>untuk</a:t>
            </a:r>
            <a:r>
              <a:rPr lang="en-US" sz="2800" b="0" baseline="30000" dirty="0">
                <a:cs typeface="Arial"/>
              </a:rPr>
              <a:t> </a:t>
            </a:r>
            <a:r>
              <a:rPr lang="en-US" sz="2800" b="0" baseline="30000" dirty="0" err="1">
                <a:cs typeface="Arial"/>
              </a:rPr>
              <a:t>menyimpan</a:t>
            </a:r>
            <a:r>
              <a:rPr lang="en-US" sz="2800" b="0" baseline="30000" dirty="0">
                <a:cs typeface="Arial"/>
              </a:rPr>
              <a:t> image </a:t>
            </a:r>
            <a:r>
              <a:rPr lang="en-US" sz="2800" b="0" baseline="30000" dirty="0" err="1">
                <a:cs typeface="Arial"/>
              </a:rPr>
              <a:t>dari</a:t>
            </a:r>
            <a:r>
              <a:rPr lang="en-US" sz="2800" b="0" baseline="30000" dirty="0">
                <a:cs typeface="Arial"/>
              </a:rPr>
              <a:t> IOS. Router </a:t>
            </a:r>
            <a:r>
              <a:rPr lang="en-US" sz="2800" b="0" baseline="30000" dirty="0" err="1">
                <a:cs typeface="Arial"/>
              </a:rPr>
              <a:t>normalnya</a:t>
            </a:r>
            <a:r>
              <a:rPr lang="en-US" sz="2800" b="0" baseline="30000" dirty="0">
                <a:cs typeface="Arial"/>
              </a:rPr>
              <a:t> </a:t>
            </a:r>
            <a:r>
              <a:rPr lang="en-US" sz="2800" b="0" baseline="30000" dirty="0" err="1">
                <a:cs typeface="Arial"/>
              </a:rPr>
              <a:t>membutuhkan</a:t>
            </a:r>
            <a:r>
              <a:rPr lang="en-US" sz="2800" b="0" baseline="30000" dirty="0">
                <a:cs typeface="Arial"/>
              </a:rPr>
              <a:t> IOS default </a:t>
            </a:r>
            <a:r>
              <a:rPr lang="en-US" sz="2800" b="0" baseline="30000" dirty="0" err="1">
                <a:cs typeface="Arial"/>
              </a:rPr>
              <a:t>dari</a:t>
            </a:r>
            <a:r>
              <a:rPr lang="en-US" sz="2800" b="0" baseline="30000" dirty="0">
                <a:cs typeface="Arial"/>
              </a:rPr>
              <a:t> flash. Image </a:t>
            </a:r>
            <a:r>
              <a:rPr lang="en-US" sz="2800" b="0" baseline="30000" dirty="0" err="1">
                <a:cs typeface="Arial"/>
              </a:rPr>
              <a:t>dapat</a:t>
            </a:r>
            <a:r>
              <a:rPr lang="en-US" sz="2800" b="0" baseline="30000" dirty="0">
                <a:cs typeface="Arial"/>
              </a:rPr>
              <a:t> di-upgrade </a:t>
            </a:r>
            <a:r>
              <a:rPr lang="en-US" sz="2800" b="0" baseline="30000" dirty="0" err="1">
                <a:cs typeface="Arial"/>
              </a:rPr>
              <a:t>dengan</a:t>
            </a:r>
            <a:r>
              <a:rPr lang="en-US" sz="2800" b="0" baseline="30000" dirty="0">
                <a:cs typeface="Arial"/>
              </a:rPr>
              <a:t> </a:t>
            </a:r>
            <a:r>
              <a:rPr lang="en-US" sz="2800" b="0" baseline="30000" dirty="0" err="1">
                <a:cs typeface="Arial"/>
              </a:rPr>
              <a:t>cara</a:t>
            </a:r>
            <a:r>
              <a:rPr lang="en-US" sz="2800" b="0" baseline="30000" dirty="0">
                <a:cs typeface="Arial"/>
              </a:rPr>
              <a:t> men-download image </a:t>
            </a:r>
            <a:r>
              <a:rPr lang="en-US" sz="2800" b="0" baseline="30000" dirty="0" err="1">
                <a:cs typeface="Arial"/>
              </a:rPr>
              <a:t>baru</a:t>
            </a:r>
            <a:r>
              <a:rPr lang="en-US" sz="2800" b="0" baseline="30000" dirty="0">
                <a:cs typeface="Arial"/>
              </a:rPr>
              <a:t> </a:t>
            </a:r>
            <a:r>
              <a:rPr lang="en-US" sz="2800" b="0" baseline="30000" dirty="0" err="1">
                <a:cs typeface="Arial"/>
              </a:rPr>
              <a:t>ke</a:t>
            </a:r>
            <a:r>
              <a:rPr lang="en-US" sz="2800" b="0" baseline="30000" dirty="0">
                <a:cs typeface="Arial"/>
              </a:rPr>
              <a:t> </a:t>
            </a:r>
            <a:r>
              <a:rPr lang="en-US" sz="2800" b="0" baseline="30000" dirty="0" err="1">
                <a:cs typeface="Arial"/>
              </a:rPr>
              <a:t>dalam</a:t>
            </a:r>
            <a:r>
              <a:rPr lang="en-US" sz="2800" b="0" baseline="30000" dirty="0">
                <a:cs typeface="Arial"/>
              </a:rPr>
              <a:t> flash. IOS </a:t>
            </a:r>
            <a:r>
              <a:rPr lang="en-US" sz="2800" b="0" baseline="30000" dirty="0" err="1">
                <a:cs typeface="Arial"/>
              </a:rPr>
              <a:t>bisa</a:t>
            </a:r>
            <a:r>
              <a:rPr lang="en-US" sz="2800" b="0" baseline="30000" dirty="0">
                <a:cs typeface="Arial"/>
              </a:rPr>
              <a:t> </a:t>
            </a:r>
            <a:r>
              <a:rPr lang="en-US" sz="2800" b="0" baseline="30000" dirty="0" err="1">
                <a:cs typeface="Arial"/>
              </a:rPr>
              <a:t>jadi</a:t>
            </a:r>
            <a:r>
              <a:rPr lang="en-US" sz="2800" b="0" baseline="30000" dirty="0">
                <a:cs typeface="Arial"/>
              </a:rPr>
              <a:t> </a:t>
            </a:r>
            <a:r>
              <a:rPr lang="en-US" sz="2800" b="0" baseline="30000" dirty="0" err="1">
                <a:cs typeface="Arial"/>
              </a:rPr>
              <a:t>ter-kompresi</a:t>
            </a:r>
            <a:r>
              <a:rPr lang="en-US" sz="2800" b="0" baseline="30000" dirty="0">
                <a:cs typeface="Arial"/>
              </a:rPr>
              <a:t> </a:t>
            </a:r>
            <a:r>
              <a:rPr lang="en-US" sz="2800" b="0" baseline="30000" dirty="0" err="1">
                <a:cs typeface="Arial"/>
              </a:rPr>
              <a:t>maupun</a:t>
            </a:r>
            <a:r>
              <a:rPr lang="en-US" sz="2800" b="0" baseline="30000" dirty="0">
                <a:cs typeface="Arial"/>
              </a:rPr>
              <a:t> </a:t>
            </a:r>
            <a:r>
              <a:rPr lang="en-US" sz="2800" b="0" baseline="30000" dirty="0" err="1">
                <a:cs typeface="Arial"/>
              </a:rPr>
              <a:t>tidak</a:t>
            </a:r>
            <a:r>
              <a:rPr lang="en-US" sz="2800" b="0" baseline="30000" dirty="0">
                <a:cs typeface="Arial"/>
              </a:rPr>
              <a:t>. </a:t>
            </a:r>
            <a:r>
              <a:rPr lang="en-US" sz="2800" b="0" baseline="30000" dirty="0" err="1">
                <a:cs typeface="Arial"/>
              </a:rPr>
              <a:t>Pada</a:t>
            </a:r>
            <a:r>
              <a:rPr lang="en-US" sz="2800" b="0" baseline="30000" dirty="0">
                <a:cs typeface="Arial"/>
              </a:rPr>
              <a:t> </a:t>
            </a:r>
            <a:r>
              <a:rPr lang="en-US" sz="2800" b="0" baseline="30000" dirty="0" err="1">
                <a:cs typeface="Arial"/>
              </a:rPr>
              <a:t>kebanyakan</a:t>
            </a:r>
            <a:r>
              <a:rPr lang="en-US" sz="2800" b="0" baseline="30000" dirty="0">
                <a:cs typeface="Arial"/>
              </a:rPr>
              <a:t> router </a:t>
            </a:r>
            <a:r>
              <a:rPr lang="en-US" sz="2800" b="0" baseline="30000" dirty="0" err="1">
                <a:cs typeface="Arial"/>
              </a:rPr>
              <a:t>untuk</a:t>
            </a:r>
            <a:r>
              <a:rPr lang="en-US" sz="2800" b="0" baseline="30000" dirty="0">
                <a:cs typeface="Arial"/>
              </a:rPr>
              <a:t> </a:t>
            </a:r>
            <a:r>
              <a:rPr lang="en-US" sz="2800" b="0" baseline="30000" dirty="0" err="1">
                <a:cs typeface="Arial"/>
              </a:rPr>
              <a:t>meng</a:t>
            </a:r>
            <a:r>
              <a:rPr lang="en-US" sz="2800" b="0" baseline="30000" dirty="0">
                <a:cs typeface="Arial"/>
              </a:rPr>
              <a:t>-copy IOS </a:t>
            </a:r>
            <a:r>
              <a:rPr lang="en-US" sz="2800" b="0" baseline="30000" dirty="0" err="1">
                <a:cs typeface="Arial"/>
              </a:rPr>
              <a:t>ditansfer</a:t>
            </a:r>
            <a:r>
              <a:rPr lang="en-US" sz="2800" b="0" baseline="30000" dirty="0">
                <a:cs typeface="Arial"/>
              </a:rPr>
              <a:t> </a:t>
            </a:r>
            <a:r>
              <a:rPr lang="en-US" sz="2800" b="0" baseline="30000" dirty="0" err="1">
                <a:cs typeface="Arial"/>
              </a:rPr>
              <a:t>ke</a:t>
            </a:r>
            <a:r>
              <a:rPr lang="en-US" sz="2800" b="0" baseline="30000" dirty="0">
                <a:cs typeface="Arial"/>
              </a:rPr>
              <a:t> RAM </a:t>
            </a:r>
            <a:r>
              <a:rPr lang="en-US" sz="2800" b="0" baseline="30000" dirty="0" err="1">
                <a:cs typeface="Arial"/>
              </a:rPr>
              <a:t>selama</a:t>
            </a:r>
            <a:r>
              <a:rPr lang="en-US" sz="2800" b="0" baseline="30000" dirty="0">
                <a:cs typeface="Arial"/>
              </a:rPr>
              <a:t> proses booting. </a:t>
            </a:r>
            <a:r>
              <a:rPr lang="en-US" sz="2800" b="0" baseline="30000" dirty="0" err="1">
                <a:cs typeface="Arial"/>
              </a:rPr>
              <a:t>Pada</a:t>
            </a:r>
            <a:r>
              <a:rPr lang="en-US" sz="2800" b="0" baseline="30000" dirty="0">
                <a:cs typeface="Arial"/>
              </a:rPr>
              <a:t> router yang lain IOS </a:t>
            </a:r>
            <a:r>
              <a:rPr lang="en-US" sz="2800" b="0" baseline="30000" dirty="0" err="1">
                <a:cs typeface="Arial"/>
              </a:rPr>
              <a:t>mungkin</a:t>
            </a:r>
            <a:r>
              <a:rPr lang="en-US" sz="2800" b="0" baseline="30000" dirty="0">
                <a:cs typeface="Arial"/>
              </a:rPr>
              <a:t> </a:t>
            </a:r>
            <a:r>
              <a:rPr lang="en-US" sz="2800" b="0" baseline="30000" dirty="0" err="1">
                <a:cs typeface="Arial"/>
              </a:rPr>
              <a:t>dapat</a:t>
            </a:r>
            <a:r>
              <a:rPr lang="en-US" sz="2800" b="0" baseline="30000" dirty="0">
                <a:cs typeface="Arial"/>
              </a:rPr>
              <a:t> </a:t>
            </a:r>
            <a:r>
              <a:rPr lang="en-US" sz="2800" b="0" baseline="30000" dirty="0" err="1">
                <a:cs typeface="Arial"/>
              </a:rPr>
              <a:t>dijalankan</a:t>
            </a:r>
            <a:r>
              <a:rPr lang="en-US" sz="2800" b="0" baseline="30000" dirty="0">
                <a:cs typeface="Arial"/>
              </a:rPr>
              <a:t> </a:t>
            </a:r>
            <a:r>
              <a:rPr lang="en-US" sz="2800" b="0" baseline="30000" dirty="0" err="1">
                <a:cs typeface="Arial"/>
              </a:rPr>
              <a:t>langsung</a:t>
            </a:r>
            <a:r>
              <a:rPr lang="en-US" sz="2800" b="0" baseline="30000" dirty="0">
                <a:cs typeface="Arial"/>
              </a:rPr>
              <a:t> </a:t>
            </a:r>
            <a:r>
              <a:rPr lang="en-US" sz="2800" b="0" baseline="30000" dirty="0" err="1">
                <a:cs typeface="Arial"/>
              </a:rPr>
              <a:t>dari</a:t>
            </a:r>
            <a:r>
              <a:rPr lang="en-US" sz="2800" b="0" baseline="30000" dirty="0">
                <a:cs typeface="Arial"/>
              </a:rPr>
              <a:t> flash. </a:t>
            </a:r>
          </a:p>
          <a:p>
            <a:pPr algn="just"/>
            <a:r>
              <a:rPr lang="en-US" sz="2800" baseline="30000" dirty="0"/>
              <a:t>NVRAM</a:t>
            </a:r>
            <a:r>
              <a:rPr lang="en-US" sz="2800" b="0" baseline="30000" dirty="0"/>
              <a:t>,</a:t>
            </a:r>
            <a:r>
              <a:rPr lang="en-US" sz="2800" b="0" dirty="0"/>
              <a:t> </a:t>
            </a:r>
            <a:r>
              <a:rPr lang="en-US" sz="2800" b="0" baseline="30000" dirty="0"/>
              <a:t>NVRAM </a:t>
            </a:r>
            <a:r>
              <a:rPr lang="en-US" sz="2800" b="0" baseline="30000" dirty="0" err="1"/>
              <a:t>digunakan</a:t>
            </a:r>
            <a:r>
              <a:rPr lang="en-US" sz="2800" b="0" baseline="30000" dirty="0"/>
              <a:t> </a:t>
            </a:r>
            <a:r>
              <a:rPr lang="en-US" sz="2800" b="0" baseline="30000" dirty="0" err="1"/>
              <a:t>untuk</a:t>
            </a:r>
            <a:r>
              <a:rPr lang="en-US" sz="2800" b="0" baseline="30000" dirty="0"/>
              <a:t> </a:t>
            </a:r>
            <a:r>
              <a:rPr lang="en-US" sz="2800" b="0" baseline="30000" dirty="0" err="1"/>
              <a:t>menyimpan</a:t>
            </a:r>
            <a:r>
              <a:rPr lang="en-US" sz="2800" b="0" baseline="30000" dirty="0"/>
              <a:t> startup configuration. </a:t>
            </a:r>
            <a:r>
              <a:rPr lang="en-US" sz="2800" b="0" baseline="30000" dirty="0" err="1"/>
              <a:t>Pada</a:t>
            </a:r>
            <a:r>
              <a:rPr lang="en-US" sz="2800" b="0" baseline="30000" dirty="0"/>
              <a:t> device yang </a:t>
            </a:r>
            <a:r>
              <a:rPr lang="en-US" sz="2800" b="0" baseline="30000" dirty="0" err="1"/>
              <a:t>sama</a:t>
            </a:r>
            <a:r>
              <a:rPr lang="en-US" sz="2800" b="0" baseline="30000" dirty="0"/>
              <a:t> EEPROM </a:t>
            </a:r>
            <a:r>
              <a:rPr lang="en-US" sz="2800" b="0" baseline="30000" dirty="0" err="1"/>
              <a:t>dapat</a:t>
            </a:r>
            <a:r>
              <a:rPr lang="en-US" sz="2800" b="0" baseline="30000" dirty="0"/>
              <a:t> </a:t>
            </a:r>
            <a:r>
              <a:rPr lang="en-US" sz="2800" b="0" baseline="30000" dirty="0" err="1"/>
              <a:t>digunakan</a:t>
            </a:r>
            <a:r>
              <a:rPr lang="en-US" sz="2800" b="0" baseline="30000" dirty="0"/>
              <a:t> </a:t>
            </a:r>
            <a:r>
              <a:rPr lang="en-US" sz="2800" b="0" baseline="30000" dirty="0" err="1"/>
              <a:t>sebagai</a:t>
            </a:r>
            <a:r>
              <a:rPr lang="en-US" sz="2800" b="0" baseline="30000" dirty="0"/>
              <a:t> </a:t>
            </a:r>
            <a:r>
              <a:rPr lang="en-US" sz="2800" b="0" baseline="30000" dirty="0" err="1"/>
              <a:t>fungsi</a:t>
            </a:r>
            <a:r>
              <a:rPr lang="en-US" sz="2800" b="0" baseline="30000" dirty="0"/>
              <a:t> NVRAM. </a:t>
            </a:r>
            <a:r>
              <a:rPr lang="en-US" sz="2800" b="0" baseline="30000" dirty="0" err="1"/>
              <a:t>Pada</a:t>
            </a:r>
            <a:r>
              <a:rPr lang="en-US" sz="2800" b="0" baseline="30000" dirty="0"/>
              <a:t> device yang lain </a:t>
            </a:r>
            <a:r>
              <a:rPr lang="en-US" sz="2800" b="0" baseline="30000" dirty="0" err="1"/>
              <a:t>dipakai</a:t>
            </a:r>
            <a:r>
              <a:rPr lang="en-US" sz="2800" b="0" baseline="30000" dirty="0"/>
              <a:t> </a:t>
            </a:r>
            <a:r>
              <a:rPr lang="en-US" sz="2800" b="0" baseline="30000" dirty="0" err="1"/>
              <a:t>untuk</a:t>
            </a:r>
            <a:r>
              <a:rPr lang="en-US" sz="2800" b="0" baseline="30000" dirty="0"/>
              <a:t> </a:t>
            </a:r>
            <a:r>
              <a:rPr lang="en-US" sz="2800" b="0" baseline="30000" dirty="0" err="1"/>
              <a:t>sebagai</a:t>
            </a:r>
            <a:r>
              <a:rPr lang="en-US" sz="2800" b="0" baseline="30000" dirty="0"/>
              <a:t> flash </a:t>
            </a:r>
            <a:r>
              <a:rPr lang="en-US" sz="2800" b="0" baseline="30000" dirty="0" err="1"/>
              <a:t>untuk</a:t>
            </a:r>
            <a:r>
              <a:rPr lang="en-US" sz="2800" b="0" baseline="30000" dirty="0"/>
              <a:t> </a:t>
            </a:r>
            <a:r>
              <a:rPr lang="en-US" sz="2800" b="0" baseline="30000" dirty="0" err="1"/>
              <a:t>melaukan</a:t>
            </a:r>
            <a:r>
              <a:rPr lang="en-US" sz="2800" b="0" baseline="30000" dirty="0"/>
              <a:t> booting. Isi </a:t>
            </a:r>
            <a:r>
              <a:rPr lang="en-US" sz="2800" b="0" baseline="30000" dirty="0" err="1"/>
              <a:t>dari</a:t>
            </a:r>
            <a:r>
              <a:rPr lang="en-US" sz="2800" b="0" baseline="30000" dirty="0"/>
              <a:t> NVRAM </a:t>
            </a:r>
            <a:r>
              <a:rPr lang="en-US" sz="2800" b="0" baseline="30000" dirty="0" err="1"/>
              <a:t>tidak</a:t>
            </a:r>
            <a:r>
              <a:rPr lang="en-US" sz="2800" b="0" baseline="30000" dirty="0"/>
              <a:t> </a:t>
            </a:r>
            <a:r>
              <a:rPr lang="en-US" sz="2800" b="0" baseline="30000" dirty="0" err="1"/>
              <a:t>akan</a:t>
            </a:r>
            <a:r>
              <a:rPr lang="en-US" sz="2800" b="0" baseline="30000" dirty="0"/>
              <a:t> </a:t>
            </a:r>
            <a:r>
              <a:rPr lang="en-US" sz="2800" b="0" baseline="30000" dirty="0" err="1"/>
              <a:t>hilang</a:t>
            </a:r>
            <a:r>
              <a:rPr lang="en-US" sz="2800" b="0" baseline="30000" dirty="0"/>
              <a:t> </a:t>
            </a:r>
            <a:r>
              <a:rPr lang="en-US" sz="2800" b="0" baseline="30000" dirty="0" err="1"/>
              <a:t>meskipung</a:t>
            </a:r>
            <a:r>
              <a:rPr lang="en-US" sz="2800" b="0" baseline="30000" dirty="0"/>
              <a:t> router </a:t>
            </a:r>
            <a:r>
              <a:rPr lang="en-US" sz="2800" b="0" baseline="30000" dirty="0" err="1"/>
              <a:t>dimatikan</a:t>
            </a:r>
            <a:r>
              <a:rPr lang="en-US" sz="2800" b="0" baseline="30000" dirty="0"/>
              <a:t> </a:t>
            </a:r>
            <a:r>
              <a:rPr lang="en-US" sz="2800" b="0" baseline="30000" dirty="0" err="1"/>
              <a:t>atau</a:t>
            </a:r>
            <a:r>
              <a:rPr lang="en-US" sz="2800" b="0" baseline="30000" dirty="0"/>
              <a:t> di-restart</a:t>
            </a:r>
            <a:endParaRPr lang="en-US" sz="2800" b="0" dirty="0">
              <a:cs typeface="Arial"/>
            </a:endParaRPr>
          </a:p>
          <a:p>
            <a:endParaRPr lang="en-US" dirty="0"/>
          </a:p>
        </p:txBody>
      </p:sp>
      <p:sp>
        <p:nvSpPr>
          <p:cNvPr id="4" name="Rectangle 3"/>
          <p:cNvSpPr/>
          <p:nvPr/>
        </p:nvSpPr>
        <p:spPr>
          <a:xfrm>
            <a:off x="894014" y="764704"/>
            <a:ext cx="4769938" cy="523220"/>
          </a:xfrm>
          <a:prstGeom prst="rect">
            <a:avLst/>
          </a:prstGeom>
        </p:spPr>
        <p:txBody>
          <a:bodyPr wrap="square">
            <a:spAutoFit/>
          </a:bodyPr>
          <a:lstStyle/>
          <a:p>
            <a:r>
              <a:rPr lang="en-US" sz="2800" b="1" baseline="30000" dirty="0" err="1">
                <a:solidFill>
                  <a:schemeClr val="bg1"/>
                </a:solidFill>
                <a:latin typeface="+mj-lt"/>
              </a:rPr>
              <a:t>Komponen</a:t>
            </a:r>
            <a:r>
              <a:rPr lang="en-US" sz="2800" b="1" baseline="30000" dirty="0">
                <a:solidFill>
                  <a:schemeClr val="bg1"/>
                </a:solidFill>
                <a:latin typeface="+mj-lt"/>
              </a:rPr>
              <a:t> </a:t>
            </a:r>
            <a:r>
              <a:rPr lang="en-US" sz="2800" b="1" baseline="30000" dirty="0" err="1">
                <a:solidFill>
                  <a:schemeClr val="bg1"/>
                </a:solidFill>
                <a:latin typeface="+mj-lt"/>
              </a:rPr>
              <a:t>utama</a:t>
            </a:r>
            <a:r>
              <a:rPr lang="en-US" sz="2800" b="1" baseline="30000" dirty="0">
                <a:solidFill>
                  <a:schemeClr val="bg1"/>
                </a:solidFill>
                <a:latin typeface="+mj-lt"/>
              </a:rPr>
              <a:t> Dari router</a:t>
            </a:r>
            <a:endParaRPr lang="en-US" sz="2800" dirty="0">
              <a:solidFill>
                <a:schemeClr val="bg1"/>
              </a:solidFill>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asil gambar untuk logo elnu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Rectangle 3"/>
          <p:cNvSpPr/>
          <p:nvPr/>
        </p:nvSpPr>
        <p:spPr>
          <a:xfrm>
            <a:off x="911424" y="836712"/>
            <a:ext cx="6624736" cy="461665"/>
          </a:xfrm>
          <a:prstGeom prst="rect">
            <a:avLst/>
          </a:prstGeom>
        </p:spPr>
        <p:txBody>
          <a:bodyPr wrap="square">
            <a:spAutoFit/>
          </a:bodyPr>
          <a:lstStyle/>
          <a:p>
            <a:r>
              <a:rPr lang="en-US" sz="2800" b="1" baseline="30000" dirty="0" err="1">
                <a:solidFill>
                  <a:schemeClr val="bg1"/>
                </a:solidFill>
                <a:latin typeface="+mj-lt"/>
              </a:rPr>
              <a:t>Komponen</a:t>
            </a:r>
            <a:r>
              <a:rPr lang="en-US" sz="2800" b="1" baseline="30000" dirty="0">
                <a:solidFill>
                  <a:schemeClr val="bg1"/>
                </a:solidFill>
                <a:latin typeface="+mj-lt"/>
              </a:rPr>
              <a:t> </a:t>
            </a:r>
            <a:r>
              <a:rPr lang="en-US" sz="2800" b="1" baseline="30000" dirty="0" err="1">
                <a:solidFill>
                  <a:schemeClr val="bg1"/>
                </a:solidFill>
                <a:latin typeface="+mj-lt"/>
              </a:rPr>
              <a:t>utama</a:t>
            </a:r>
            <a:r>
              <a:rPr lang="en-US" sz="2800" b="1" baseline="30000" dirty="0">
                <a:solidFill>
                  <a:schemeClr val="bg1"/>
                </a:solidFill>
                <a:latin typeface="+mj-lt"/>
              </a:rPr>
              <a:t> Dari router</a:t>
            </a:r>
            <a:r>
              <a:rPr lang="en-US" sz="2400" dirty="0">
                <a:solidFill>
                  <a:schemeClr val="bg1"/>
                </a:solidFill>
                <a:latin typeface="+mj-lt"/>
              </a:rPr>
              <a:t> </a:t>
            </a:r>
          </a:p>
        </p:txBody>
      </p:sp>
      <p:sp>
        <p:nvSpPr>
          <p:cNvPr id="7" name="Rectangle 6"/>
          <p:cNvSpPr/>
          <p:nvPr/>
        </p:nvSpPr>
        <p:spPr>
          <a:xfrm>
            <a:off x="685800" y="1371600"/>
            <a:ext cx="11026824" cy="3970318"/>
          </a:xfrm>
          <a:prstGeom prst="rect">
            <a:avLst/>
          </a:prstGeom>
        </p:spPr>
        <p:txBody>
          <a:bodyPr wrap="square">
            <a:spAutoFit/>
          </a:bodyPr>
          <a:lstStyle/>
          <a:p>
            <a:r>
              <a:rPr lang="en-US" sz="2800" baseline="30000" dirty="0"/>
              <a:t>.</a:t>
            </a:r>
          </a:p>
          <a:p>
            <a:pPr algn="just"/>
            <a:endParaRPr lang="en-US" sz="2800" baseline="30000" dirty="0">
              <a:latin typeface="+mn-lt"/>
            </a:endParaRPr>
          </a:p>
          <a:p>
            <a:pPr algn="just"/>
            <a:r>
              <a:rPr lang="en-US" sz="2800" b="1" baseline="30000" dirty="0">
                <a:latin typeface="+mn-lt"/>
              </a:rPr>
              <a:t>Bus</a:t>
            </a:r>
            <a:r>
              <a:rPr lang="en-US" sz="2800" baseline="30000" dirty="0">
                <a:latin typeface="+mn-lt"/>
              </a:rPr>
              <a:t> – Sebagian besar router terdiri atas bus sistem dan bus CPU. bus sistem digunakan untuk komunikasi antar CPU dan interface atau slot tambahan. Bus ini mentransfer paket dari dan ke interface.Bus CPU digunakan untuk akses komponen dari media penyimpan di router. Bus ini mentransfer perintah dan data ke atau dari alamat memory yang digunakan.</a:t>
            </a:r>
          </a:p>
          <a:p>
            <a:pPr algn="just"/>
            <a:endParaRPr lang="en-US" sz="2800" baseline="30000" dirty="0">
              <a:latin typeface="+mn-lt"/>
            </a:endParaRPr>
          </a:p>
          <a:p>
            <a:pPr algn="just"/>
            <a:r>
              <a:rPr lang="en-US" sz="2800" b="1" baseline="30000" dirty="0">
                <a:latin typeface="+mn-lt"/>
              </a:rPr>
              <a:t>ROM</a:t>
            </a:r>
            <a:r>
              <a:rPr lang="en-US" sz="2800" baseline="30000" dirty="0">
                <a:latin typeface="+mn-lt"/>
              </a:rPr>
              <a:t> – ROM digunakan secara permanen untuk menyimpan kode-kode startup diagnostic, yang dikenal dengan nama ROM monitor. Tugas utama ROM adalah untuk dignosa hardware selama router booting dan loading IOS dari flash ke RAM. Beberapa router, ROM juga bisa digunakan sebagai </a:t>
            </a:r>
            <a:r>
              <a:rPr lang="en-US" sz="2800" baseline="30000" dirty="0" err="1">
                <a:latin typeface="+mn-lt"/>
              </a:rPr>
              <a:t>sumber</a:t>
            </a:r>
            <a:r>
              <a:rPr lang="en-US" sz="2800" baseline="30000" dirty="0">
                <a:latin typeface="+mn-lt"/>
              </a:rPr>
              <a:t> booting </a:t>
            </a:r>
            <a:r>
              <a:rPr lang="en-US" sz="2800" baseline="30000" dirty="0" err="1">
                <a:latin typeface="+mn-lt"/>
              </a:rPr>
              <a:t>alternatif</a:t>
            </a:r>
            <a:r>
              <a:rPr lang="en-US" sz="2800" baseline="30000" dirty="0">
                <a:latin typeface="+mn-lt"/>
              </a:rPr>
              <a:t>. Dan dapat di-upgrade dengan cara melepas chip pada socketnya</a:t>
            </a:r>
            <a:r>
              <a:rPr lang="en-US" sz="2800" b="1" i="1" baseline="30000" dirty="0"/>
              <a:t>.</a:t>
            </a:r>
            <a:endParaRPr lang="en-US" sz="2800" dirty="0"/>
          </a:p>
        </p:txBody>
      </p:sp>
    </p:spTree>
    <p:extLst>
      <p:ext uri="{BB962C8B-B14F-4D97-AF65-F5344CB8AC3E}">
        <p14:creationId xmlns:p14="http://schemas.microsoft.com/office/powerpoint/2010/main" val="11541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29759" y="1412776"/>
            <a:ext cx="10363200" cy="4191000"/>
          </a:xfrm>
        </p:spPr>
        <p:txBody>
          <a:bodyPr/>
          <a:lstStyle/>
          <a:p>
            <a:pPr algn="just"/>
            <a:r>
              <a:rPr lang="en-US" dirty="0"/>
              <a:t>Interface</a:t>
            </a:r>
            <a:r>
              <a:rPr lang="en-US" b="0" i="1" dirty="0"/>
              <a:t> </a:t>
            </a:r>
            <a:r>
              <a:rPr lang="en-US" b="0" dirty="0"/>
              <a:t>– Interface dari router digunakan untuk </a:t>
            </a:r>
            <a:r>
              <a:rPr lang="en-US" b="0" dirty="0" err="1"/>
              <a:t>menyambungkan</a:t>
            </a:r>
            <a:r>
              <a:rPr lang="en-US" b="0" dirty="0"/>
              <a:t> koneksi ke luar. </a:t>
            </a:r>
          </a:p>
          <a:p>
            <a:r>
              <a:rPr lang="en-US" b="0" dirty="0"/>
              <a:t>Ada 3 </a:t>
            </a:r>
            <a:r>
              <a:rPr lang="en-US" b="0" dirty="0" err="1"/>
              <a:t>tipe</a:t>
            </a:r>
            <a:r>
              <a:rPr lang="en-US" b="0" dirty="0"/>
              <a:t> interface: LAN, Wan dan console atau auxiliary (AUX). </a:t>
            </a:r>
          </a:p>
          <a:p>
            <a:pPr algn="just"/>
            <a:r>
              <a:rPr lang="en-US" b="0" dirty="0"/>
              <a:t>Interface LAN biasanya satu atau beberapa </a:t>
            </a:r>
            <a:r>
              <a:rPr lang="en-US" b="0" dirty="0" err="1"/>
              <a:t>tipe</a:t>
            </a:r>
            <a:r>
              <a:rPr lang="en-US" b="0" dirty="0"/>
              <a:t> </a:t>
            </a:r>
            <a:r>
              <a:rPr lang="en-US" b="0" dirty="0" err="1"/>
              <a:t>ethernet</a:t>
            </a:r>
            <a:r>
              <a:rPr lang="en-US" b="0" dirty="0"/>
              <a:t> atau token ring yang </a:t>
            </a:r>
            <a:r>
              <a:rPr lang="en-US" b="0" dirty="0" err="1"/>
              <a:t>berbeda-beda</a:t>
            </a:r>
            <a:r>
              <a:rPr lang="en-US" b="0" dirty="0"/>
              <a:t>. </a:t>
            </a:r>
            <a:r>
              <a:rPr lang="en-US" b="0" dirty="0" err="1"/>
              <a:t>Tiap-tiap</a:t>
            </a:r>
            <a:r>
              <a:rPr lang="en-US" b="0" dirty="0"/>
              <a:t> interface memiliki chip controller yang berfungsi untuk </a:t>
            </a:r>
            <a:r>
              <a:rPr lang="en-US" b="0" dirty="0" err="1"/>
              <a:t>menyambungkan</a:t>
            </a:r>
            <a:r>
              <a:rPr lang="en-US" b="0" dirty="0"/>
              <a:t> sistem ke media. Interface LAN biasanya berupa fixed configuration atau modular. </a:t>
            </a:r>
          </a:p>
          <a:p>
            <a:endParaRPr lang="en-US" b="0" dirty="0"/>
          </a:p>
          <a:p>
            <a:pPr algn="just"/>
            <a:r>
              <a:rPr lang="en-US" dirty="0"/>
              <a:t>Power Supply </a:t>
            </a:r>
            <a:r>
              <a:rPr lang="en-US" b="0" dirty="0"/>
              <a:t>– power supply digunakan sebagai sumber </a:t>
            </a:r>
            <a:r>
              <a:rPr lang="en-US" b="0" dirty="0" err="1"/>
              <a:t>daya</a:t>
            </a:r>
            <a:r>
              <a:rPr lang="en-US" b="0" dirty="0"/>
              <a:t> untuk </a:t>
            </a:r>
            <a:r>
              <a:rPr lang="en-US" b="0" dirty="0" err="1"/>
              <a:t>mengoperasikan</a:t>
            </a:r>
            <a:r>
              <a:rPr lang="en-US" b="0" dirty="0"/>
              <a:t> komponen di dalam router. Beberapa router </a:t>
            </a:r>
            <a:r>
              <a:rPr lang="en-US" b="0" dirty="0" err="1"/>
              <a:t>kemungkinan</a:t>
            </a:r>
            <a:r>
              <a:rPr lang="en-US" b="0" dirty="0"/>
              <a:t> mempunyai </a:t>
            </a:r>
            <a:r>
              <a:rPr lang="en-US" b="0" dirty="0" err="1"/>
              <a:t>lebih</a:t>
            </a:r>
            <a:r>
              <a:rPr lang="en-US" b="0" dirty="0"/>
              <a:t> dari sati power supply. </a:t>
            </a:r>
          </a:p>
          <a:p>
            <a:endParaRPr lang="en-US" b="0" dirty="0"/>
          </a:p>
        </p:txBody>
      </p:sp>
      <p:sp>
        <p:nvSpPr>
          <p:cNvPr id="4" name="Rectangle 3"/>
          <p:cNvSpPr/>
          <p:nvPr/>
        </p:nvSpPr>
        <p:spPr>
          <a:xfrm>
            <a:off x="911424" y="836712"/>
            <a:ext cx="6624736" cy="461665"/>
          </a:xfrm>
          <a:prstGeom prst="rect">
            <a:avLst/>
          </a:prstGeom>
        </p:spPr>
        <p:txBody>
          <a:bodyPr wrap="square">
            <a:spAutoFit/>
          </a:bodyPr>
          <a:lstStyle/>
          <a:p>
            <a:r>
              <a:rPr lang="en-US" sz="2800" b="1" baseline="30000" dirty="0" err="1">
                <a:solidFill>
                  <a:schemeClr val="bg1"/>
                </a:solidFill>
                <a:latin typeface="+mj-lt"/>
              </a:rPr>
              <a:t>Komponen</a:t>
            </a:r>
            <a:r>
              <a:rPr lang="en-US" sz="2800" b="1" baseline="30000" dirty="0">
                <a:solidFill>
                  <a:schemeClr val="bg1"/>
                </a:solidFill>
                <a:latin typeface="+mj-lt"/>
              </a:rPr>
              <a:t> </a:t>
            </a:r>
            <a:r>
              <a:rPr lang="en-US" sz="2800" b="1" baseline="30000" dirty="0" err="1">
                <a:solidFill>
                  <a:schemeClr val="bg1"/>
                </a:solidFill>
                <a:latin typeface="+mj-lt"/>
              </a:rPr>
              <a:t>utama</a:t>
            </a:r>
            <a:r>
              <a:rPr lang="en-US" sz="2800" b="1" baseline="30000" dirty="0">
                <a:solidFill>
                  <a:schemeClr val="bg1"/>
                </a:solidFill>
                <a:latin typeface="+mj-lt"/>
              </a:rPr>
              <a:t> Dari router</a:t>
            </a:r>
            <a:r>
              <a:rPr lang="en-US" sz="2400" dirty="0">
                <a:solidFill>
                  <a:schemeClr val="bg1"/>
                </a:solidFill>
                <a:latin typeface="+mj-lt"/>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endParaRPr lang="en-US" dirty="0"/>
          </a:p>
          <a:p>
            <a:endParaRPr lang="en-US" dirty="0"/>
          </a:p>
        </p:txBody>
      </p:sp>
      <p:pic>
        <p:nvPicPr>
          <p:cNvPr id="5" name="Picture 4" descr="1200px-Cisco-2503-router-hdr-0a.jpg"/>
          <p:cNvPicPr>
            <a:picLocks noChangeAspect="1"/>
          </p:cNvPicPr>
          <p:nvPr/>
        </p:nvPicPr>
        <p:blipFill>
          <a:blip r:embed="rId3"/>
          <a:stretch>
            <a:fillRect/>
          </a:stretch>
        </p:blipFill>
        <p:spPr>
          <a:xfrm>
            <a:off x="1524000" y="1447800"/>
            <a:ext cx="7924800" cy="4688840"/>
          </a:xfrm>
          <a:prstGeom prst="rect">
            <a:avLst/>
          </a:prstGeom>
        </p:spPr>
      </p:pic>
      <p:sp>
        <p:nvSpPr>
          <p:cNvPr id="6" name="Rectangle 5"/>
          <p:cNvSpPr/>
          <p:nvPr/>
        </p:nvSpPr>
        <p:spPr>
          <a:xfrm>
            <a:off x="911424" y="836712"/>
            <a:ext cx="6624736" cy="461665"/>
          </a:xfrm>
          <a:prstGeom prst="rect">
            <a:avLst/>
          </a:prstGeom>
        </p:spPr>
        <p:txBody>
          <a:bodyPr wrap="square">
            <a:spAutoFit/>
          </a:bodyPr>
          <a:lstStyle/>
          <a:p>
            <a:r>
              <a:rPr lang="en-US" sz="2800" b="1" baseline="30000" dirty="0" err="1">
                <a:solidFill>
                  <a:schemeClr val="bg1"/>
                </a:solidFill>
                <a:latin typeface="+mj-lt"/>
              </a:rPr>
              <a:t>Arsitektur</a:t>
            </a:r>
            <a:r>
              <a:rPr lang="en-US" sz="2800" b="1" baseline="30000" dirty="0">
                <a:solidFill>
                  <a:schemeClr val="bg1"/>
                </a:solidFill>
                <a:latin typeface="+mj-lt"/>
              </a:rPr>
              <a:t> Router</a:t>
            </a:r>
            <a:r>
              <a:rPr lang="en-US" sz="2400" dirty="0">
                <a:solidFill>
                  <a:schemeClr val="bg1"/>
                </a:solidFill>
                <a:latin typeface="+mj-lt"/>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asil gambar untuk logo elnu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5" name="Picture 4" descr="cisco-2610-cisco-2600-series-1u-rackmount-router-47-4747-02-no-front-bezel-[5]-46068-p.jpg"/>
          <p:cNvPicPr>
            <a:picLocks noChangeAspect="1"/>
          </p:cNvPicPr>
          <p:nvPr/>
        </p:nvPicPr>
        <p:blipFill>
          <a:blip r:embed="rId3"/>
          <a:stretch>
            <a:fillRect/>
          </a:stretch>
        </p:blipFill>
        <p:spPr>
          <a:xfrm>
            <a:off x="457200" y="1676400"/>
            <a:ext cx="11201400" cy="3344985"/>
          </a:xfrm>
          <a:prstGeom prst="rect">
            <a:avLst/>
          </a:prstGeom>
        </p:spPr>
      </p:pic>
      <p:sp>
        <p:nvSpPr>
          <p:cNvPr id="6" name="Rectangle 5"/>
          <p:cNvSpPr/>
          <p:nvPr/>
        </p:nvSpPr>
        <p:spPr>
          <a:xfrm>
            <a:off x="911424" y="836712"/>
            <a:ext cx="6624736" cy="461665"/>
          </a:xfrm>
          <a:prstGeom prst="rect">
            <a:avLst/>
          </a:prstGeom>
        </p:spPr>
        <p:txBody>
          <a:bodyPr wrap="square">
            <a:spAutoFit/>
          </a:bodyPr>
          <a:lstStyle/>
          <a:p>
            <a:r>
              <a:rPr lang="en-US" sz="2800" b="1" baseline="30000" dirty="0" err="1">
                <a:solidFill>
                  <a:schemeClr val="bg1"/>
                </a:solidFill>
                <a:latin typeface="+mj-lt"/>
              </a:rPr>
              <a:t>Arsitektur</a:t>
            </a:r>
            <a:r>
              <a:rPr lang="en-US" sz="2800" b="1" baseline="30000" dirty="0">
                <a:solidFill>
                  <a:schemeClr val="bg1"/>
                </a:solidFill>
                <a:latin typeface="+mj-lt"/>
              </a:rPr>
              <a:t> Router</a:t>
            </a:r>
            <a:r>
              <a:rPr lang="en-US" sz="2400" dirty="0">
                <a:solidFill>
                  <a:schemeClr val="bg1"/>
                </a:solidFill>
                <a:latin typeface="+mj-lt"/>
              </a:rPr>
              <a:t> </a:t>
            </a:r>
          </a:p>
        </p:txBody>
      </p:sp>
    </p:spTree>
    <p:extLst>
      <p:ext uri="{BB962C8B-B14F-4D97-AF65-F5344CB8AC3E}">
        <p14:creationId xmlns:p14="http://schemas.microsoft.com/office/powerpoint/2010/main" val="3169366424"/>
      </p:ext>
    </p:extLst>
  </p:cSld>
  <p:clrMapOvr>
    <a:masterClrMapping/>
  </p:clrMapOvr>
</p:sld>
</file>

<file path=ppt/theme/theme1.xml><?xml version="1.0" encoding="utf-8"?>
<a:theme xmlns:a="http://schemas.openxmlformats.org/drawingml/2006/main" name="powerpoint-template-apr7">
  <a:themeElements>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Office Theme 2">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Office Theme 3">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powerpoint-template-apr7</Template>
  <TotalTime>20178709</TotalTime>
  <Words>2060</Words>
  <Application>Microsoft Office PowerPoint</Application>
  <PresentationFormat>Widescreen</PresentationFormat>
  <Paragraphs>206</Paragraphs>
  <Slides>30</Slides>
  <Notes>13</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30</vt:i4>
      </vt:variant>
    </vt:vector>
  </HeadingPairs>
  <TitlesOfParts>
    <vt:vector size="41" baseType="lpstr">
      <vt:lpstr>Arial</vt:lpstr>
      <vt:lpstr>Bebas Neue</vt:lpstr>
      <vt:lpstr>Calibri</vt:lpstr>
      <vt:lpstr>Calibri Light</vt:lpstr>
      <vt:lpstr>Lato</vt:lpstr>
      <vt:lpstr>Nunito Sans</vt:lpstr>
      <vt:lpstr>Verdana</vt:lpstr>
      <vt:lpstr>Wingdings</vt:lpstr>
      <vt:lpstr>powerpoint-template-apr7</vt:lpstr>
      <vt:lpstr>3_Custom Design</vt:lpstr>
      <vt:lpstr>Ulysses template</vt:lpstr>
      <vt:lpstr>PowerPoint Presentation</vt:lpstr>
      <vt:lpstr>Andre Dwi Herdhiyanto, 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Andre Dwi Herdhiyanto</cp:lastModifiedBy>
  <cp:revision>560</cp:revision>
  <dcterms:created xsi:type="dcterms:W3CDTF">2019-04-26T14:29:20Z</dcterms:created>
  <dcterms:modified xsi:type="dcterms:W3CDTF">2020-08-30T15:35:09Z</dcterms:modified>
</cp:coreProperties>
</file>