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433" r:id="rId3"/>
    <p:sldId id="434" r:id="rId4"/>
    <p:sldId id="435" r:id="rId5"/>
    <p:sldId id="436" r:id="rId6"/>
    <p:sldId id="437" r:id="rId7"/>
    <p:sldId id="438" r:id="rId8"/>
    <p:sldId id="439" r:id="rId9"/>
    <p:sldId id="440" r:id="rId10"/>
    <p:sldId id="441" r:id="rId11"/>
    <p:sldId id="442" r:id="rId12"/>
    <p:sldId id="443" r:id="rId13"/>
    <p:sldId id="444" r:id="rId14"/>
    <p:sldId id="445" r:id="rId15"/>
    <p:sldId id="446" r:id="rId16"/>
    <p:sldId id="447" r:id="rId17"/>
    <p:sldId id="319" r:id="rId18"/>
    <p:sldId id="375" r:id="rId19"/>
    <p:sldId id="418" r:id="rId20"/>
    <p:sldId id="419" r:id="rId21"/>
    <p:sldId id="420" r:id="rId22"/>
    <p:sldId id="421" r:id="rId23"/>
    <p:sldId id="422" r:id="rId24"/>
    <p:sldId id="423" r:id="rId25"/>
    <p:sldId id="424" r:id="rId26"/>
    <p:sldId id="426" r:id="rId27"/>
    <p:sldId id="427" r:id="rId28"/>
    <p:sldId id="429" r:id="rId29"/>
    <p:sldId id="430" r:id="rId30"/>
    <p:sldId id="431" r:id="rId31"/>
    <p:sldId id="432" r:id="rId32"/>
    <p:sldId id="342" r:id="rId33"/>
  </p:sldIdLst>
  <p:sldSz cx="12192000" cy="6858000"/>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y Takumi" initials="HT" lastIdx="10" clrIdx="0">
    <p:extLst>
      <p:ext uri="{19B8F6BF-5375-455C-9EA6-DF929625EA0E}">
        <p15:presenceInfo xmlns:p15="http://schemas.microsoft.com/office/powerpoint/2012/main" userId="294bc84273c775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a:srgbClr val="4F8CC2"/>
    <a:srgbClr val="4F8C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94660"/>
  </p:normalViewPr>
  <p:slideViewPr>
    <p:cSldViewPr snapToGrid="0">
      <p:cViewPr varScale="1">
        <p:scale>
          <a:sx n="85" d="100"/>
          <a:sy n="85" d="100"/>
        </p:scale>
        <p:origin x="90" y="162"/>
      </p:cViewPr>
      <p:guideLst/>
    </p:cSldViewPr>
  </p:slideViewPr>
  <p:notesTextViewPr>
    <p:cViewPr>
      <p:scale>
        <a:sx n="1" d="1"/>
        <a:sy n="1" d="1"/>
      </p:scale>
      <p:origin x="0" y="0"/>
    </p:cViewPr>
  </p:notesTextViewPr>
  <p:notesViewPr>
    <p:cSldViewPr snapToGrid="0">
      <p:cViewPr varScale="1">
        <p:scale>
          <a:sx n="107" d="100"/>
          <a:sy n="107" d="100"/>
        </p:scale>
        <p:origin x="2202"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4T10:23:24.278" idx="1">
    <p:pos x="2866" y="2709"/>
    <p:text>Kebutuhan lingkungan yang khusus atau memenuhi syarat tertentu, karena peralatan komputer dengan kemampuan tinggi umumnya sensitif terhadap suhu, kelembapan dan tegangan listrik.Kenyamanano Mempermudah pengecekan sistem secara berkalao Efisiensi dan efektifitas perawatan sistem.Besar dan rumito Umumnya sebuah pusat komputer/pengolahan data/kontrol LAN akan sangat besar dan rumito Jaringan komputer terpusat yang ada juga biasanya secara fakta sangat rumitKeseimbangan perencanaano Perlu diperhatikan keseimbangan elemen-elemen yang akan mempengaruhi desain ruang komputer termasuk peralatannya. Elemen-elemen tersebut diantaranya: lokasi ruang komputer, tata ruang, keamanan fisik, sistem UPS, Generator listrik cadangan, distribusi daya listrik, sistem pendinginan dan kelembapan udara, raised flooring, deteksi dan pemadam kebakaran, control akses dan keamanan, dan sistem monitoring untuk seluruh elemen tersebut.</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2-14T10:39:35.499" idx="10">
    <p:pos x="2809" y="2951"/>
    <p:text>point.Tingkat kesulitan instalasi, maintenance, kecepatan akses yang dibutuhkan, Akses ke Perangkat dan File. Dalam jaringan komputer akses ke perangkat dan file yang dipakai secara bersama-sama harus dipahami bahwa kondisinya berbeda dibanding jika perangkat tersebut digunakan atau terkoneksi langsung oleh satu komputer saja.Salah satu contoh bahwa pada jaringan komputer, pemakaian printer dilakukan secara bergantian sehingga hal ini membutuhkan kesabaran dari tiap-tiap pengguna komputer yang tergabung dalam jaringan. Salah satu pertimbangan orang keberatan menggunakan jaringan komputer adalah antrian yang cukup lama saat printer yang di-share sedang dipakai oleh pengguna lainnya.  Hal ini harus dipahami oleh semua pengguna jaringan komputer, pilih mana apakah kita harus menyiapkan satu printer untuk masing-masing komputer atau satu printer untuk semua komputer yang ada dijaringan?</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14T10:24:52.945" idx="2">
    <p:pos x="2460" y="2062"/>
    <p:text>Dalam membangun sebuah jaringan, diperlukan juga perencanaan yang matang dalam aspek implementasi dan upgrad ability-nya, di samping perencanaan kebutuhan fisik. Secara garis besar,Kemungkinan diperluasSebuah jaringan yang baik haruslah mempunyai sifat "upgradable". Maksudnya, apabila diperlukan di kemudian hari, jaringan tersebut dapat ditingkatkan kemampuannya, baik dari sisi kapasitas, kecepatan, dan fleksibilitas, tanpa perlu melakukan perombakan secara total. Atau dengan kata lain, jaringan tersebut dapat di upgrade tanpa harus didesain dan dibangun dari tahap nol lagi. Fleksibilitas yang dimaksud di sini mencakup dua kriteria, yaitu jumlah client (node) dan pembagian alamat IP. Untuk pembagian IP, dapat digunakan NAT, DHCP, atau IP static. Kehandalan (Robustness): Kestabilan dan toleransi terhadap kesalahan merupakan poin penting yang harus dimiliki oleh sebuah infrastruktur jaringan. Untuk mendukung produktivitas sebuah perusahaan, arsitektur Client-Server merupakan pilihan yang terbaik. Selain itu dengan langkah-langkah pencegahan untuk meminimalisasi gangguan atau kerusakan yang mungkin terjadi akan semakin menambah daya saing sebuah perusahaan. Untuk itu, umumnya di dalam sebuah jaringan dibangun juga sistem redundancy. Redundancy memiliki dua kelebihan. Pertama, sistem kedua dapat digunakan sebagai backup apabila koneksi pertama mengalami masalah. Kedua, sistem ini memungkinkan router untuk membagi beban jaringan ke dalam dua jalur secara dinamis. Migrasi: Sebuah jaringan yang baik haruslah dapat dimodifikasi dengan mudah ketika akan dilakukan perubahan arsitektur dan topologi. Perkembangan teknologi informasi yang begitu pesatterkadang membutuh- kan bentuk jaringan baru. Namun, tentunya hal tersebut juga perlu dilakukan dengan tanpa mengorbankan seluruh infrastruktur yang telah ada. Ini diperlukan untuk menjamin kelangsungan investasi yang telah dilakukan sebelumnya. Auto Configuration: Komponen jaringan yang baru haruslah dapatdiintegrasikan ke jaringan yang telah ada sebelumnya dengan mudah. Bandwidth tinggi di dalam jaringan tidak hanya dibutuhkan oleh aplikasi multimedia saja, melainkan juga beberapa aplikasi lainnya seperti voice maupun video. Berangkat dari permasalahan bandwidth, sering ditanyakan manakah media kabel yang terbaik untuk digunakan dalam jaringan tersebut, kabel tembaga atau fiber optic? Secara garis besar, masing-masing jenis kabel tersebut memiliki kelebihan dan kelemahannya masing- masing. Kabel tembaga merupakan solusi yang paling ekonomis untuk saat ini. Namun, untuk mengantisipasi keperluan bandwidth besar yang mungkin dibutuhkan oleh aplikasi-aplikasi masa depan, fiber optic merupakan pilihan yang bijak. Dengan adanya keanekaragaman kebutuhan akan jaringan komputer, tentunya akan diperlukan juga interface-interface khusus yang mengakomodasi setiap kebutuhan tersebut. Untuk itu, diperlukan standar interface yang mudah dihubungkan dengan berbagai peripheral baru dengan tanpa harus mengganggu jalannya komunikasi dalam jaringan tersebut.</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2-14T10:27:09.033" idx="3">
    <p:pos x="1700" y="2652"/>
    <p:text>Bottom Up, Contoh, unit pemasaran membangun sebuah jaringan lokal yang menghubungkan seluruh komputer pada unit tersebut. Unit-unit lain, seperti unit produksi, dan lainlain kemudian menyusul membangun jaringan lokalnya masing-masing dengan tentu saja menyesuaikan dengan jaringan lokal unit pemasaran yang telah ada. Seluruh jaringan tersebut nantinya dapat diintegrasikan menjadi satu. - Kelebihan, setiap unit dapat membangun jaringannya sesuai kebutuhan spesifik mereka. - Kekurangan, penggabungan jaringan lokal setiap unit mungkin lebih rumit, sehingga membutuhkan biaya, tenaga, dan waktu lebih Top Down, ,desain dan implementasinya dilaksanakan hanya dalam sebuah proyek kerja. Contoh, jaringan lokal setiap unit dalam sebuah instansi dibangun secara bersamaan dengan spesifikasi hardware dan software yang sama dalam sebuah proyek kerja. - Kelebihan, penghematan terhadap biaya, tenaga, dan waktu karena semua dilaksanakan dalam sebuah proyek kerja. - Kekurangan, kurang dapat mengakomodasi kebutuhan spesifik dari pemakai pada unit-unit kerja yang ada.</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2-14T10:28:05.105" idx="4">
    <p:pos x="2190" y="2382"/>
    <p:text>:Penyediaan perangkatPenempatan peralatan dan menginterkoneksikanInstallasi perangkat lunak.Pengujian.Dokumentasi.Pelatihan SDM.EvaluasiPemeliharaan• Pembangunan jaringan dibagi dalam beberapa tahap, berikut ini: 1. Mendefinisikan tujuan, yakni menentukan tujuan-tujuan yang ingin diraih dari pembangunan jaringan. 2. Studi kelayakan, yakni berupa survei mengenai berbagai aspek yang nantinya akan menjadi bahan pertimbangan dalam membangun jaringan. 3. Perencanaan, yakni menganalisis sistem jaringan yang akan dibangun meliputi seluruh aspeknya (komponen hardware dan software, layanan, dsb) sehingga dapat disusun rencana yang matang. 4. Perancangan, yakni menentukan rancangan konfigurasi (skema pengalamatan, topologi, dsb) dan pelayanan yang akan diberikan oleh jaringan, serta pengelolaannya. 5. Implementasi, yakni mengimplementasikan rancangan yang telah dibuat, meliputi: 1. Penyediaan perangkat keras dan perangkat lunak. 2. Penempatan peralatan dan menginterkoneksikannya. 3. Installasi perangkat lunak. 4. Pengujian. 5. Dokumentasi. 6. Pelatihan SDM. 6. Evaluasi, yakni evaluasi terhadap hasil implementasi rancangan jaringan apakah telah sesuai dengan yang telah direncanakan. 7. Pemeliharaan, yakni memelihara (maintenance) operasional jaringan agar kinerjanya tetap optimal.</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2-14T10:32:08.554" idx="5">
    <p:pos x="6962" y="3029"/>
    <p:text>Pemahaman terhadap kebutuhan system perusahaan / instansi adalah langkah awal desain ruang komputer yang efisien dan aman.Perhatian khusus harus diberikan pada aspek teknis dan lingkungan penunjang, yaitu: system pendinginan udara, kontrol kelembapan, distribusidan aliran udara, distribusi dan proteksi daya listrik, keamanan dan deteksi kebakaran, tata ruang dan penempatan peralatan, akses perawatan, jalur pengkabelan, keamanan fisik, tanda-tanda petunjuk, dll.</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2-14T10:33:07.377" idx="6">
    <p:pos x="2645" y="1742"/>
    <p:text>Keputusan untuk memilih satu di antara kedua model network ini sangat tergantung pada tingkat pemakaian jaringan tersebut.Pemilihan topologi yang tepatSetelah data-data dari hasil survey terkumpul dan dipelajari maka langkah selanjutnya adalah menentukan jenis atau model jaringan seperti apa yang cocok dengan kebutuhan kita saat ini dan kalau bisa sekalian untuk ke depannya.</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2-14T10:33:34.217" idx="7">
    <p:pos x="3086" y="1422"/>
    <p:text>Keduanya memiliki kelebihan dan kekurangan.Kedua jenis media ini bisa dipakai secara bersama-sama atau dipadukan dalam satu jaringan.Keputusan untuk memakai media penghubung antar komputer dalam jaringan adalah hal yang sangat penting. Keputusan yang keliru bisa berdampak pada langkah atau tahap selanjutnya.</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2-14T10:37:04.618" idx="8">
    <p:pos x="4743" y="3513"/>
    <p:text>kondisi.Misalnya untuk kabel utp terdapat banyak kategori masing masing kategori memiliki karakteristik dan spesifikasi berbeda beda. Untuk kabel utp categori 5 yang sering digunakan dalam perancangan jaringan dikarenakan mendukung komunikasi data serta suara pada kecepatan hingga 100 megabit per detik. Kabel ini menggunakan kawat tembaga dalam konfigurasi empat pasang kawat yang dipilin (twisted pair) yang dilindungi oleh insulasi. Kabel ini telah distandardisasi oleh Electronic Industries Alliance (EIA) dan Telecommunication Industry Association (TIA). Kabel Cat5 dapat mendukung jaringan Ethernet (10BaseT), Fast Ethernet (100BaseT), hingga Gigabit Etheret (1000BaseT). Kabel ini adalah kabel paling populer, mengingat kabel serat optik yang lebih baik harganya hampir dua kali lipat lebih mahal dibandingkan dengan kabel Cat5 dan juga memiliki karakteristik kelistrikan yang lebih baik.</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2-14T10:37:47.225" idx="9">
    <p:pos x="5966" y="1664"/>
    <p:text>Pemilihan server sebaiknya dipilih berdasarkan sistem operasi yang murah tapi powerfull yang bisa melayani semua klien yang beragam operating sistemnya.windows OS biasanya familiar, Linux tidak terlalu familiar bagi sebagian orang sedangkan Mac OS agak sedikit baru tapi sudah cukup mudah untuk digunakan.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a:extLst>
              <a:ext uri="{FF2B5EF4-FFF2-40B4-BE49-F238E27FC236}">
                <a16:creationId xmlns="" xmlns:a16="http://schemas.microsoft.com/office/drawing/2014/main" id="{11B86793-07CC-4B5D-A622-BDF7C30605FC}"/>
              </a:ext>
            </a:extLst>
          </p:cNvPr>
          <p:cNvSpPr>
            <a:spLocks noGrp="1"/>
          </p:cNvSpPr>
          <p:nvPr>
            <p:ph type="hdr" sz="quarter"/>
          </p:nvPr>
        </p:nvSpPr>
        <p:spPr>
          <a:xfrm>
            <a:off x="0" y="0"/>
            <a:ext cx="4435475" cy="355600"/>
          </a:xfrm>
          <a:prstGeom prst="rect">
            <a:avLst/>
          </a:prstGeom>
        </p:spPr>
        <p:txBody>
          <a:bodyPr vert="horz" lIns="91440" tIns="45720" rIns="91440" bIns="45720" rtlCol="0"/>
          <a:lstStyle>
            <a:lvl1pPr algn="l">
              <a:defRPr sz="1200"/>
            </a:lvl1pPr>
          </a:lstStyle>
          <a:p>
            <a:endParaRPr lang="id-ID"/>
          </a:p>
        </p:txBody>
      </p:sp>
      <p:sp>
        <p:nvSpPr>
          <p:cNvPr id="3" name="Tampungan Tanggal 2">
            <a:extLst>
              <a:ext uri="{FF2B5EF4-FFF2-40B4-BE49-F238E27FC236}">
                <a16:creationId xmlns="" xmlns:a16="http://schemas.microsoft.com/office/drawing/2014/main" id="{468B05F1-17D8-4B22-9E14-5098B6D4BFA4}"/>
              </a:ext>
            </a:extLst>
          </p:cNvPr>
          <p:cNvSpPr>
            <a:spLocks noGrp="1"/>
          </p:cNvSpPr>
          <p:nvPr>
            <p:ph type="dt" sz="quarter" idx="1"/>
          </p:nvPr>
        </p:nvSpPr>
        <p:spPr>
          <a:xfrm>
            <a:off x="5797550" y="0"/>
            <a:ext cx="4435475" cy="355600"/>
          </a:xfrm>
          <a:prstGeom prst="rect">
            <a:avLst/>
          </a:prstGeom>
        </p:spPr>
        <p:txBody>
          <a:bodyPr vert="horz" lIns="91440" tIns="45720" rIns="91440" bIns="45720" rtlCol="0"/>
          <a:lstStyle>
            <a:lvl1pPr algn="r">
              <a:defRPr sz="1200"/>
            </a:lvl1pPr>
          </a:lstStyle>
          <a:p>
            <a:fld id="{F9F0FB04-6B84-4CB2-AC26-826522ED2958}" type="datetimeFigureOut">
              <a:rPr lang="id-ID" smtClean="0"/>
              <a:t>02/09/2019</a:t>
            </a:fld>
            <a:endParaRPr lang="id-ID"/>
          </a:p>
        </p:txBody>
      </p:sp>
      <p:sp>
        <p:nvSpPr>
          <p:cNvPr id="4" name="Tampungan Kaki 3">
            <a:extLst>
              <a:ext uri="{FF2B5EF4-FFF2-40B4-BE49-F238E27FC236}">
                <a16:creationId xmlns="" xmlns:a16="http://schemas.microsoft.com/office/drawing/2014/main" id="{99F20E86-C0B3-4FC1-846A-408BDEF45EF0}"/>
              </a:ext>
            </a:extLst>
          </p:cNvPr>
          <p:cNvSpPr>
            <a:spLocks noGrp="1"/>
          </p:cNvSpPr>
          <p:nvPr>
            <p:ph type="ftr" sz="quarter" idx="2"/>
          </p:nvPr>
        </p:nvSpPr>
        <p:spPr>
          <a:xfrm>
            <a:off x="0" y="6743700"/>
            <a:ext cx="4435475" cy="355600"/>
          </a:xfrm>
          <a:prstGeom prst="rect">
            <a:avLst/>
          </a:prstGeom>
        </p:spPr>
        <p:txBody>
          <a:bodyPr vert="horz" lIns="91440" tIns="45720" rIns="91440" bIns="45720" rtlCol="0" anchor="b"/>
          <a:lstStyle>
            <a:lvl1pPr algn="l">
              <a:defRPr sz="1200"/>
            </a:lvl1pPr>
          </a:lstStyle>
          <a:p>
            <a:endParaRPr lang="id-ID"/>
          </a:p>
        </p:txBody>
      </p:sp>
      <p:sp>
        <p:nvSpPr>
          <p:cNvPr id="5" name="Tampungan Nomor Slide 4">
            <a:extLst>
              <a:ext uri="{FF2B5EF4-FFF2-40B4-BE49-F238E27FC236}">
                <a16:creationId xmlns="" xmlns:a16="http://schemas.microsoft.com/office/drawing/2014/main" id="{59A50FB2-7FD9-4FC1-BBC6-97C73F74BFD5}"/>
              </a:ext>
            </a:extLst>
          </p:cNvPr>
          <p:cNvSpPr>
            <a:spLocks noGrp="1"/>
          </p:cNvSpPr>
          <p:nvPr>
            <p:ph type="sldNum" sz="quarter" idx="3"/>
          </p:nvPr>
        </p:nvSpPr>
        <p:spPr>
          <a:xfrm>
            <a:off x="5797550" y="6743700"/>
            <a:ext cx="4435475" cy="355600"/>
          </a:xfrm>
          <a:prstGeom prst="rect">
            <a:avLst/>
          </a:prstGeom>
        </p:spPr>
        <p:txBody>
          <a:bodyPr vert="horz" lIns="91440" tIns="45720" rIns="91440" bIns="45720" rtlCol="0" anchor="b"/>
          <a:lstStyle>
            <a:lvl1pPr algn="r">
              <a:defRPr sz="1200"/>
            </a:lvl1pPr>
          </a:lstStyle>
          <a:p>
            <a:fld id="{33E7A42C-C60A-4C6B-8C15-A6CAC2B50E10}" type="slidenum">
              <a:rPr lang="id-ID" smtClean="0"/>
              <a:t>‹#›</a:t>
            </a:fld>
            <a:endParaRPr lang="id-ID"/>
          </a:p>
        </p:txBody>
      </p:sp>
    </p:spTree>
    <p:extLst>
      <p:ext uri="{BB962C8B-B14F-4D97-AF65-F5344CB8AC3E}">
        <p14:creationId xmlns:p14="http://schemas.microsoft.com/office/powerpoint/2010/main" val="1231347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4434999" cy="356198"/>
          </a:xfrm>
          <a:prstGeom prst="rect">
            <a:avLst/>
          </a:prstGeom>
        </p:spPr>
        <p:txBody>
          <a:bodyPr vert="horz" lIns="99048" tIns="49524" rIns="99048" bIns="49524" rtlCol="0"/>
          <a:lstStyle>
            <a:lvl1pPr algn="l">
              <a:defRPr sz="1300"/>
            </a:lvl1pPr>
          </a:lstStyle>
          <a:p>
            <a:endParaRPr lang="id-ID"/>
          </a:p>
        </p:txBody>
      </p:sp>
      <p:sp>
        <p:nvSpPr>
          <p:cNvPr id="3" name="Tampungan Tanggal 2"/>
          <p:cNvSpPr>
            <a:spLocks noGrp="1"/>
          </p:cNvSpPr>
          <p:nvPr>
            <p:ph type="dt" idx="1"/>
          </p:nvPr>
        </p:nvSpPr>
        <p:spPr>
          <a:xfrm>
            <a:off x="5797246" y="0"/>
            <a:ext cx="4434999" cy="356198"/>
          </a:xfrm>
          <a:prstGeom prst="rect">
            <a:avLst/>
          </a:prstGeom>
        </p:spPr>
        <p:txBody>
          <a:bodyPr vert="horz" lIns="99048" tIns="49524" rIns="99048" bIns="49524" rtlCol="0"/>
          <a:lstStyle>
            <a:lvl1pPr algn="r">
              <a:defRPr sz="1300"/>
            </a:lvl1pPr>
          </a:lstStyle>
          <a:p>
            <a:fld id="{5EF59AF5-DD86-4807-BD9B-80304F56DD26}" type="datetimeFigureOut">
              <a:rPr lang="id-ID" smtClean="0"/>
              <a:t>02/09/2019</a:t>
            </a:fld>
            <a:endParaRPr lang="id-ID"/>
          </a:p>
        </p:txBody>
      </p:sp>
      <p:sp>
        <p:nvSpPr>
          <p:cNvPr id="4" name="Tampungan Gambar Slide 3"/>
          <p:cNvSpPr>
            <a:spLocks noGrp="1" noRot="1" noChangeAspect="1"/>
          </p:cNvSpPr>
          <p:nvPr>
            <p:ph type="sldImg" idx="2"/>
          </p:nvPr>
        </p:nvSpPr>
        <p:spPr>
          <a:xfrm>
            <a:off x="2987675" y="887413"/>
            <a:ext cx="4259263" cy="2395537"/>
          </a:xfrm>
          <a:prstGeom prst="rect">
            <a:avLst/>
          </a:prstGeom>
          <a:noFill/>
          <a:ln w="12700">
            <a:solidFill>
              <a:prstClr val="black"/>
            </a:solidFill>
          </a:ln>
        </p:spPr>
        <p:txBody>
          <a:bodyPr vert="horz" lIns="99048" tIns="49524" rIns="99048" bIns="49524" rtlCol="0" anchor="ctr"/>
          <a:lstStyle/>
          <a:p>
            <a:endParaRPr lang="id-ID"/>
          </a:p>
        </p:txBody>
      </p:sp>
      <p:sp>
        <p:nvSpPr>
          <p:cNvPr id="5" name="Tampungan Catatan 4"/>
          <p:cNvSpPr>
            <a:spLocks noGrp="1"/>
          </p:cNvSpPr>
          <p:nvPr>
            <p:ph type="body" sz="quarter" idx="3"/>
          </p:nvPr>
        </p:nvSpPr>
        <p:spPr>
          <a:xfrm>
            <a:off x="1023462" y="3416538"/>
            <a:ext cx="8187690" cy="2795350"/>
          </a:xfrm>
          <a:prstGeom prst="rect">
            <a:avLst/>
          </a:prstGeom>
        </p:spPr>
        <p:txBody>
          <a:bodyPr vert="horz" lIns="99048" tIns="49524" rIns="99048" bIns="49524" rtlCol="0"/>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6743103"/>
            <a:ext cx="4434999" cy="356197"/>
          </a:xfrm>
          <a:prstGeom prst="rect">
            <a:avLst/>
          </a:prstGeom>
        </p:spPr>
        <p:txBody>
          <a:bodyPr vert="horz" lIns="99048" tIns="49524" rIns="99048" bIns="49524" rtlCol="0" anchor="b"/>
          <a:lstStyle>
            <a:lvl1pPr algn="l">
              <a:defRPr sz="1300"/>
            </a:lvl1pPr>
          </a:lstStyle>
          <a:p>
            <a:endParaRPr lang="id-ID"/>
          </a:p>
        </p:txBody>
      </p:sp>
      <p:sp>
        <p:nvSpPr>
          <p:cNvPr id="7" name="Tampungan Nomor Slide 6"/>
          <p:cNvSpPr>
            <a:spLocks noGrp="1"/>
          </p:cNvSpPr>
          <p:nvPr>
            <p:ph type="sldNum" sz="quarter" idx="5"/>
          </p:nvPr>
        </p:nvSpPr>
        <p:spPr>
          <a:xfrm>
            <a:off x="5797246" y="6743103"/>
            <a:ext cx="4434999" cy="356197"/>
          </a:xfrm>
          <a:prstGeom prst="rect">
            <a:avLst/>
          </a:prstGeom>
        </p:spPr>
        <p:txBody>
          <a:bodyPr vert="horz" lIns="99048" tIns="49524" rIns="99048" bIns="49524" rtlCol="0" anchor="b"/>
          <a:lstStyle>
            <a:lvl1pPr algn="r">
              <a:defRPr sz="1300"/>
            </a:lvl1pPr>
          </a:lstStyle>
          <a:p>
            <a:fld id="{F52C6557-B3ED-4680-AC11-FFD009CADB71}" type="slidenum">
              <a:rPr lang="id-ID" smtClean="0"/>
              <a:t>‹#›</a:t>
            </a:fld>
            <a:endParaRPr lang="id-ID"/>
          </a:p>
        </p:txBody>
      </p:sp>
    </p:spTree>
    <p:extLst>
      <p:ext uri="{BB962C8B-B14F-4D97-AF65-F5344CB8AC3E}">
        <p14:creationId xmlns:p14="http://schemas.microsoft.com/office/powerpoint/2010/main" val="122630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id-ID"/>
              <a:t>Klik untuk mengedit gaya judul Master</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C6C15023-FC6E-44F3-AEC4-C583ECF2308C}" type="datetime1">
              <a:rPr lang="id-ID" smtClean="0"/>
              <a:t>02/09/2019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57884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a:p>
        </p:txBody>
      </p:sp>
      <p:sp>
        <p:nvSpPr>
          <p:cNvPr id="3" name="Vertical Text Placeholder 2"/>
          <p:cNvSpPr>
            <a:spLocks noGrp="1"/>
          </p:cNvSpPr>
          <p:nvPr>
            <p:ph type="body" orient="vert" idx="1"/>
          </p:nvPr>
        </p:nvSpPr>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197263CD-77E8-4610-8CFC-CE3F0FD29417}" type="datetime1">
              <a:rPr lang="id-ID" smtClean="0"/>
              <a:t>02/09/2019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413226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id-ID"/>
              <a:t>Klik untuk mengedit gaya judul Master</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Date Placeholder 3"/>
          <p:cNvSpPr>
            <a:spLocks noGrp="1"/>
          </p:cNvSpPr>
          <p:nvPr>
            <p:ph type="dt" sz="half" idx="10"/>
          </p:nvPr>
        </p:nvSpPr>
        <p:spPr/>
        <p:txBody>
          <a:bodyPr/>
          <a:lstStyle/>
          <a:p>
            <a:fld id="{3D5862B2-EBA3-4E16-A4DF-750599AF42D4}" type="datetime1">
              <a:rPr lang="id-ID" smtClean="0"/>
              <a:t>02/09/2019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321772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128C9F1A-E8D0-4225-A294-01756E8A176F}" type="datetime1">
              <a:rPr lang="id-ID" smtClean="0"/>
              <a:t>02/09/2019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lvl1pPr>
              <a:defRPr sz="1400" b="1">
                <a:solidFill>
                  <a:schemeClr val="bg1"/>
                </a:solidFill>
              </a:defRPr>
            </a:lvl1pPr>
          </a:lstStyle>
          <a:p>
            <a:fld id="{BBAF81E1-CE84-4822-BF36-7E9757C57BEF}" type="slidenum">
              <a:rPr lang="id-ID" smtClean="0"/>
              <a:pPr/>
              <a:t>‹#›</a:t>
            </a:fld>
            <a:endParaRPr lang="id-ID" dirty="0"/>
          </a:p>
        </p:txBody>
      </p:sp>
    </p:spTree>
    <p:extLst>
      <p:ext uri="{BB962C8B-B14F-4D97-AF65-F5344CB8AC3E}">
        <p14:creationId xmlns:p14="http://schemas.microsoft.com/office/powerpoint/2010/main" val="279287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id-ID"/>
              <a:t>Klik untuk mengedit gaya judul Master</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Edit gaya teks Master</a:t>
            </a:r>
          </a:p>
        </p:txBody>
      </p:sp>
      <p:sp>
        <p:nvSpPr>
          <p:cNvPr id="4" name="Date Placeholder 3"/>
          <p:cNvSpPr>
            <a:spLocks noGrp="1"/>
          </p:cNvSpPr>
          <p:nvPr>
            <p:ph type="dt" sz="half" idx="10"/>
          </p:nvPr>
        </p:nvSpPr>
        <p:spPr/>
        <p:txBody>
          <a:bodyPr/>
          <a:lstStyle/>
          <a:p>
            <a:fld id="{1E7147F5-49EE-4361-B22C-0D454DF9AEB6}" type="datetime1">
              <a:rPr lang="id-ID" smtClean="0"/>
              <a:t>02/09/2019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14182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1439D41A-6919-4914-8111-5DEDC2908919}" type="datetime1">
              <a:rPr lang="id-ID" smtClean="0"/>
              <a:t>02/09/2019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8305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erbandinga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4" name="Content Placeholder 3"/>
          <p:cNvSpPr>
            <a:spLocks noGrp="1"/>
          </p:cNvSpPr>
          <p:nvPr>
            <p:ph sz="half" idx="2"/>
          </p:nvPr>
        </p:nvSpPr>
        <p:spPr>
          <a:xfrm>
            <a:off x="845127" y="2507550"/>
            <a:ext cx="5156200" cy="3680525"/>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6" name="Content Placeholder 5"/>
          <p:cNvSpPr>
            <a:spLocks noGrp="1"/>
          </p:cNvSpPr>
          <p:nvPr>
            <p:ph sz="quarter" idx="4"/>
          </p:nvPr>
        </p:nvSpPr>
        <p:spPr>
          <a:xfrm>
            <a:off x="6172200" y="2507550"/>
            <a:ext cx="5181601" cy="3680525"/>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7" name="Date Placeholder 6"/>
          <p:cNvSpPr>
            <a:spLocks noGrp="1"/>
          </p:cNvSpPr>
          <p:nvPr>
            <p:ph type="dt" sz="half" idx="10"/>
          </p:nvPr>
        </p:nvSpPr>
        <p:spPr/>
        <p:txBody>
          <a:bodyPr/>
          <a:lstStyle/>
          <a:p>
            <a:fld id="{6E0236E5-94A8-42D4-80DF-DB825CB50104}" type="datetime1">
              <a:rPr lang="id-ID" smtClean="0"/>
              <a:t>02/09/2019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BAF81E1-CE84-4822-BF36-7E9757C57BEF}" type="slidenum">
              <a:rPr lang="id-ID" smtClean="0"/>
              <a:t>‹#›</a:t>
            </a:fld>
            <a:endParaRPr lang="id-ID"/>
          </a:p>
        </p:txBody>
      </p:sp>
      <p:sp>
        <p:nvSpPr>
          <p:cNvPr id="10" name="Title 9"/>
          <p:cNvSpPr>
            <a:spLocks noGrp="1"/>
          </p:cNvSpPr>
          <p:nvPr>
            <p:ph type="title"/>
          </p:nvPr>
        </p:nvSpPr>
        <p:spPr/>
        <p:txBody>
          <a:bodyPr/>
          <a:lstStyle/>
          <a:p>
            <a:r>
              <a:rPr lang="id-ID"/>
              <a:t>Klik untuk mengedit gaya judul Master</a:t>
            </a:r>
            <a:endParaRPr lang="en-US" dirty="0"/>
          </a:p>
        </p:txBody>
      </p:sp>
    </p:spTree>
    <p:extLst>
      <p:ext uri="{BB962C8B-B14F-4D97-AF65-F5344CB8AC3E}">
        <p14:creationId xmlns:p14="http://schemas.microsoft.com/office/powerpoint/2010/main" val="428436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Judul Saja">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AADA00-DC3A-470E-9394-3EBF39D9F243}" type="datetime1">
              <a:rPr lang="id-ID" smtClean="0"/>
              <a:t>02/09/2019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BAF81E1-CE84-4822-BF36-7E9757C57BEF}" type="slidenum">
              <a:rPr lang="id-ID" smtClean="0"/>
              <a:t>‹#›</a:t>
            </a:fld>
            <a:endParaRPr lang="id-ID"/>
          </a:p>
        </p:txBody>
      </p:sp>
      <p:sp>
        <p:nvSpPr>
          <p:cNvPr id="6" name="Title 5"/>
          <p:cNvSpPr>
            <a:spLocks noGrp="1"/>
          </p:cNvSpPr>
          <p:nvPr>
            <p:ph type="title"/>
          </p:nvPr>
        </p:nvSpPr>
        <p:spPr/>
        <p:txBody>
          <a:bodyPr/>
          <a:lstStyle/>
          <a:p>
            <a:r>
              <a:rPr lang="id-ID"/>
              <a:t>Klik untuk mengedit gaya judul Master</a:t>
            </a:r>
            <a:endParaRPr lang="en-US"/>
          </a:p>
        </p:txBody>
      </p:sp>
    </p:spTree>
    <p:extLst>
      <p:ext uri="{BB962C8B-B14F-4D97-AF65-F5344CB8AC3E}">
        <p14:creationId xmlns:p14="http://schemas.microsoft.com/office/powerpoint/2010/main" val="387003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D873C-B35D-4435-845E-A1D30D5A75D4}" type="datetime1">
              <a:rPr lang="id-ID" smtClean="0"/>
              <a:t>02/09/2019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357763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id-ID"/>
              <a:t>Klik untuk mengedit gaya judul Master</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5" name="Date Placeholder 4"/>
          <p:cNvSpPr>
            <a:spLocks noGrp="1"/>
          </p:cNvSpPr>
          <p:nvPr>
            <p:ph type="dt" sz="half" idx="10"/>
          </p:nvPr>
        </p:nvSpPr>
        <p:spPr/>
        <p:txBody>
          <a:bodyPr/>
          <a:lstStyle/>
          <a:p>
            <a:fld id="{766E71BB-C0F4-4E90-95F4-269B12413C8C}" type="datetime1">
              <a:rPr lang="id-ID" smtClean="0"/>
              <a:t>02/09/2019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321543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id-ID"/>
              <a:t>Klik untuk mengedit gaya judul Master</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5" name="Date Placeholder 4"/>
          <p:cNvSpPr>
            <a:spLocks noGrp="1"/>
          </p:cNvSpPr>
          <p:nvPr>
            <p:ph type="dt" sz="half" idx="10"/>
          </p:nvPr>
        </p:nvSpPr>
        <p:spPr/>
        <p:txBody>
          <a:bodyPr/>
          <a:lstStyle/>
          <a:p>
            <a:fld id="{39FE4E9D-DBEB-4B83-BF16-9808E1F0084E}" type="datetime1">
              <a:rPr lang="id-ID" smtClean="0"/>
              <a:t>02/09/2019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191624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Persegi Panjang 9">
            <a:extLst>
              <a:ext uri="{FF2B5EF4-FFF2-40B4-BE49-F238E27FC236}">
                <a16:creationId xmlns="" xmlns:a16="http://schemas.microsoft.com/office/drawing/2014/main" id="{6F2FB455-A5D0-4165-B42D-0B982825A21D}"/>
              </a:ext>
            </a:extLst>
          </p:cNvPr>
          <p:cNvSpPr/>
          <p:nvPr userDrawn="1"/>
        </p:nvSpPr>
        <p:spPr>
          <a:xfrm>
            <a:off x="10947862" y="6273294"/>
            <a:ext cx="1244138" cy="584705"/>
          </a:xfrm>
          <a:prstGeom prst="rect">
            <a:avLst/>
          </a:prstGeom>
          <a:solidFill>
            <a:srgbClr val="4F8CC2"/>
          </a:solidFill>
          <a:ln>
            <a:solidFill>
              <a:srgbClr val="4F8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Gambar 10">
            <a:extLst>
              <a:ext uri="{FF2B5EF4-FFF2-40B4-BE49-F238E27FC236}">
                <a16:creationId xmlns="" xmlns:a16="http://schemas.microsoft.com/office/drawing/2014/main" id="{D025ED62-F72E-493B-86B0-C6E87EC917A6}"/>
              </a:ext>
            </a:extLst>
          </p:cNvPr>
          <p:cNvPicPr>
            <a:picLocks noChangeAspect="1"/>
          </p:cNvPicPr>
          <p:nvPr userDrawn="1"/>
        </p:nvPicPr>
        <p:blipFill>
          <a:blip r:embed="rId13"/>
          <a:stretch>
            <a:fillRect/>
          </a:stretch>
        </p:blipFill>
        <p:spPr>
          <a:xfrm>
            <a:off x="8978411" y="6273295"/>
            <a:ext cx="1821064" cy="437889"/>
          </a:xfrm>
          <a:prstGeom prst="rect">
            <a:avLst/>
          </a:prstGeom>
        </p:spPr>
      </p:pic>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2A3C464-889B-4F5B-A600-337D4F698D36}" type="datetime1">
              <a:rPr lang="id-ID" smtClean="0"/>
              <a:t>02/09/2019</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id-ID"/>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b="1">
                <a:solidFill>
                  <a:schemeClr val="bg1"/>
                </a:solidFill>
              </a:defRPr>
            </a:lvl1pPr>
          </a:lstStyle>
          <a:p>
            <a:fld id="{BBAF81E1-CE84-4822-BF36-7E9757C57BEF}" type="slidenum">
              <a:rPr lang="id-ID" smtClean="0"/>
              <a:pPr/>
              <a:t>‹#›</a:t>
            </a:fld>
            <a:endParaRPr lang="id-ID" dirty="0"/>
          </a:p>
        </p:txBody>
      </p:sp>
    </p:spTree>
    <p:extLst>
      <p:ext uri="{BB962C8B-B14F-4D97-AF65-F5344CB8AC3E}">
        <p14:creationId xmlns:p14="http://schemas.microsoft.com/office/powerpoint/2010/main" val="2093396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hyperlink" Target="https://bpptik.kominfo.go.id/"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8" name="Persegi Panjang 7">
            <a:extLst>
              <a:ext uri="{FF2B5EF4-FFF2-40B4-BE49-F238E27FC236}">
                <a16:creationId xmlns="" xmlns:a16="http://schemas.microsoft.com/office/drawing/2014/main" id="{738B251A-0260-4D9C-BF96-2B8BB1FFDCE9}"/>
              </a:ext>
            </a:extLst>
          </p:cNvPr>
          <p:cNvSpPr/>
          <p:nvPr/>
        </p:nvSpPr>
        <p:spPr>
          <a:xfrm>
            <a:off x="0" y="0"/>
            <a:ext cx="8119870" cy="6858000"/>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ersegi Panjang 8">
            <a:extLst>
              <a:ext uri="{FF2B5EF4-FFF2-40B4-BE49-F238E27FC236}">
                <a16:creationId xmlns="" xmlns:a16="http://schemas.microsoft.com/office/drawing/2014/main" id="{7357CB26-B43F-4226-829F-F5EC97ADEC2E}"/>
              </a:ext>
            </a:extLst>
          </p:cNvPr>
          <p:cNvSpPr/>
          <p:nvPr/>
        </p:nvSpPr>
        <p:spPr>
          <a:xfrm>
            <a:off x="8119870" y="0"/>
            <a:ext cx="4072130" cy="6858000"/>
          </a:xfrm>
          <a:prstGeom prst="rect">
            <a:avLst/>
          </a:prstGeom>
          <a:solidFill>
            <a:srgbClr val="4F8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a:extLst>
              <a:ext uri="{FF2B5EF4-FFF2-40B4-BE49-F238E27FC236}">
                <a16:creationId xmlns="" xmlns:a16="http://schemas.microsoft.com/office/drawing/2014/main" id="{793EF0C2-EE57-40DD-B754-BF1477FABABB}"/>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 xmlns:a16="http://schemas.microsoft.com/office/drawing/2014/main" id="{BD14FF0C-D91F-4633-8F4D-1113A4B96429}"/>
              </a:ext>
            </a:extLst>
          </p:cNvPr>
          <p:cNvSpPr>
            <a:spLocks noGrp="1"/>
          </p:cNvSpPr>
          <p:nvPr>
            <p:ph type="ctrTitle"/>
          </p:nvPr>
        </p:nvSpPr>
        <p:spPr>
          <a:xfrm>
            <a:off x="1023257" y="965198"/>
            <a:ext cx="6766078" cy="4927601"/>
          </a:xfrm>
        </p:spPr>
        <p:txBody>
          <a:bodyPr anchor="ctr">
            <a:normAutofit/>
          </a:bodyPr>
          <a:lstStyle/>
          <a:p>
            <a:pPr algn="r"/>
            <a:r>
              <a:rPr lang="en-US" dirty="0" err="1" smtClean="0"/>
              <a:t>Kebutuhan</a:t>
            </a:r>
            <a:r>
              <a:rPr lang="en-US" dirty="0" smtClean="0"/>
              <a:t> </a:t>
            </a:r>
            <a:r>
              <a:rPr lang="en-US" dirty="0" err="1"/>
              <a:t>T</a:t>
            </a:r>
            <a:r>
              <a:rPr lang="en-US" dirty="0" err="1" smtClean="0"/>
              <a:t>eknis</a:t>
            </a:r>
            <a:r>
              <a:rPr lang="en-US" dirty="0" smtClean="0"/>
              <a:t> </a:t>
            </a:r>
            <a:r>
              <a:rPr lang="en-US" dirty="0" err="1" smtClean="0"/>
              <a:t>Instalasi</a:t>
            </a:r>
            <a:r>
              <a:rPr lang="en-US" dirty="0" smtClean="0"/>
              <a:t> </a:t>
            </a:r>
            <a:r>
              <a:rPr lang="en-US" smtClean="0"/>
              <a:t>Jaringan</a:t>
            </a:r>
            <a:r>
              <a:rPr lang="id-ID" smtClean="0"/>
              <a:t> </a:t>
            </a:r>
            <a:endParaRPr lang="id-ID" dirty="0"/>
          </a:p>
        </p:txBody>
      </p:sp>
      <p:sp>
        <p:nvSpPr>
          <p:cNvPr id="3" name="Subjudul 2">
            <a:extLst>
              <a:ext uri="{FF2B5EF4-FFF2-40B4-BE49-F238E27FC236}">
                <a16:creationId xmlns="" xmlns:a16="http://schemas.microsoft.com/office/drawing/2014/main" id="{5018B7B8-4768-4F22-851F-87096C99C0B3}"/>
              </a:ext>
            </a:extLst>
          </p:cNvPr>
          <p:cNvSpPr>
            <a:spLocks noGrp="1"/>
          </p:cNvSpPr>
          <p:nvPr>
            <p:ph type="subTitle" idx="1"/>
          </p:nvPr>
        </p:nvSpPr>
        <p:spPr>
          <a:xfrm>
            <a:off x="8454570" y="965199"/>
            <a:ext cx="3093963" cy="4927602"/>
          </a:xfrm>
        </p:spPr>
        <p:txBody>
          <a:bodyPr anchor="ctr">
            <a:normAutofit/>
          </a:bodyPr>
          <a:lstStyle/>
          <a:p>
            <a:pPr algn="l"/>
            <a:r>
              <a:rPr lang="id-ID" sz="2000" dirty="0">
                <a:solidFill>
                  <a:srgbClr val="FFFFFF"/>
                </a:solidFill>
              </a:rPr>
              <a:t>Disusun Oleh</a:t>
            </a:r>
            <a:r>
              <a:rPr lang="id-ID" sz="2000" dirty="0" smtClean="0">
                <a:solidFill>
                  <a:srgbClr val="FFFFFF"/>
                </a:solidFill>
              </a:rPr>
              <a:t>:</a:t>
            </a:r>
            <a:endParaRPr lang="en-US" sz="2000" dirty="0" smtClean="0">
              <a:solidFill>
                <a:srgbClr val="FFFFFF"/>
              </a:solidFill>
            </a:endParaRPr>
          </a:p>
          <a:p>
            <a:pPr algn="l"/>
            <a:r>
              <a:rPr lang="en-US" sz="2000" dirty="0" err="1" smtClean="0">
                <a:solidFill>
                  <a:srgbClr val="FFFFFF"/>
                </a:solidFill>
              </a:rPr>
              <a:t>Hary</a:t>
            </a:r>
            <a:r>
              <a:rPr lang="en-US" sz="2000" dirty="0" smtClean="0">
                <a:solidFill>
                  <a:srgbClr val="FFFFFF"/>
                </a:solidFill>
              </a:rPr>
              <a:t> </a:t>
            </a:r>
            <a:r>
              <a:rPr lang="en-US" sz="2000" dirty="0" err="1" smtClean="0">
                <a:solidFill>
                  <a:srgbClr val="FFFFFF"/>
                </a:solidFill>
              </a:rPr>
              <a:t>Yudhanto</a:t>
            </a:r>
            <a:endParaRPr lang="id-ID" sz="2000" dirty="0">
              <a:solidFill>
                <a:srgbClr val="FFFFFF"/>
              </a:solidFill>
            </a:endParaRPr>
          </a:p>
        </p:txBody>
      </p:sp>
      <p:pic>
        <p:nvPicPr>
          <p:cNvPr id="6" name="Gambar 5">
            <a:extLst>
              <a:ext uri="{FF2B5EF4-FFF2-40B4-BE49-F238E27FC236}">
                <a16:creationId xmlns="" xmlns:a16="http://schemas.microsoft.com/office/drawing/2014/main" id="{917E5B8F-854C-49D5-A663-5E5AC209633F}"/>
              </a:ext>
            </a:extLst>
          </p:cNvPr>
          <p:cNvPicPr>
            <a:picLocks noChangeAspect="1"/>
          </p:cNvPicPr>
          <p:nvPr/>
        </p:nvPicPr>
        <p:blipFill>
          <a:blip r:embed="rId2"/>
          <a:stretch>
            <a:fillRect/>
          </a:stretch>
        </p:blipFill>
        <p:spPr>
          <a:xfrm>
            <a:off x="8454570" y="212566"/>
            <a:ext cx="2245992" cy="540067"/>
          </a:xfrm>
          <a:prstGeom prst="rect">
            <a:avLst/>
          </a:prstGeom>
        </p:spPr>
      </p:pic>
      <p:sp>
        <p:nvSpPr>
          <p:cNvPr id="7" name="Tampungan Nomor Slide 6">
            <a:extLst>
              <a:ext uri="{FF2B5EF4-FFF2-40B4-BE49-F238E27FC236}">
                <a16:creationId xmlns="" xmlns:a16="http://schemas.microsoft.com/office/drawing/2014/main" id="{07150B10-0BB5-4A8B-AC1D-D183579424F5}"/>
              </a:ext>
            </a:extLst>
          </p:cNvPr>
          <p:cNvSpPr>
            <a:spLocks noGrp="1"/>
          </p:cNvSpPr>
          <p:nvPr>
            <p:ph type="sldNum" sz="quarter" idx="12"/>
          </p:nvPr>
        </p:nvSpPr>
        <p:spPr/>
        <p:txBody>
          <a:bodyPr/>
          <a:lstStyle/>
          <a:p>
            <a:fld id="{BBAF81E1-CE84-4822-BF36-7E9757C57BEF}" type="slidenum">
              <a:rPr lang="id-ID" smtClean="0">
                <a:solidFill>
                  <a:schemeClr val="tx1"/>
                </a:solidFill>
              </a:rPr>
              <a:t>1</a:t>
            </a:fld>
            <a:endParaRPr lang="id-ID" dirty="0">
              <a:solidFill>
                <a:schemeClr val="tx1"/>
              </a:solidFill>
            </a:endParaRPr>
          </a:p>
        </p:txBody>
      </p:sp>
    </p:spTree>
    <p:extLst>
      <p:ext uri="{BB962C8B-B14F-4D97-AF65-F5344CB8AC3E}">
        <p14:creationId xmlns:p14="http://schemas.microsoft.com/office/powerpoint/2010/main" val="31436258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10</a:t>
            </a:fld>
            <a:endParaRPr lang="id-ID" dirty="0"/>
          </a:p>
        </p:txBody>
      </p:sp>
      <p:sp>
        <p:nvSpPr>
          <p:cNvPr id="5" name="AutoShape 2" descr="Hasil gambar untuk logo elnusa"/>
          <p:cNvSpPr>
            <a:spLocks noChangeAspect="1" noChangeArrowheads="1"/>
          </p:cNvSpPr>
          <p:nvPr/>
        </p:nvSpPr>
        <p:spPr bwMode="auto">
          <a:xfrm>
            <a:off x="-412346" y="-830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43503" y="150912"/>
            <a:ext cx="11017224" cy="461665"/>
          </a:xfrm>
          <a:prstGeom prst="rect">
            <a:avLst/>
          </a:prstGeom>
        </p:spPr>
        <p:txBody>
          <a:bodyPr wrap="square">
            <a:spAutoFit/>
          </a:bodyPr>
          <a:lstStyle/>
          <a:p>
            <a:r>
              <a:rPr lang="id-ID" sz="2400" b="1" dirty="0">
                <a:latin typeface="+mj-lt"/>
              </a:rPr>
              <a:t>Komponen </a:t>
            </a:r>
            <a:r>
              <a:rPr lang="en-US" sz="2400" b="1" dirty="0">
                <a:latin typeface="+mj-lt"/>
              </a:rPr>
              <a:t>Software</a:t>
            </a:r>
            <a:r>
              <a:rPr lang="en-US" dirty="0"/>
              <a:t>				</a:t>
            </a:r>
            <a:r>
              <a:rPr lang="en-US" b="1" dirty="0"/>
              <a:t> 			</a:t>
            </a:r>
            <a:endParaRPr lang="en-US" sz="2400" dirty="0">
              <a:latin typeface="+mj-lt"/>
            </a:endParaRPr>
          </a:p>
        </p:txBody>
      </p:sp>
      <p:sp>
        <p:nvSpPr>
          <p:cNvPr id="7" name="TextBox 6"/>
          <p:cNvSpPr txBox="1"/>
          <p:nvPr/>
        </p:nvSpPr>
        <p:spPr>
          <a:xfrm>
            <a:off x="127479" y="630794"/>
            <a:ext cx="7128792" cy="4801314"/>
          </a:xfrm>
          <a:prstGeom prst="rect">
            <a:avLst/>
          </a:prstGeom>
          <a:noFill/>
        </p:spPr>
        <p:txBody>
          <a:bodyPr wrap="square" rtlCol="0">
            <a:spAutoFit/>
          </a:bodyPr>
          <a:lstStyle/>
          <a:p>
            <a:pPr marL="342900" indent="-342900">
              <a:buAutoNum type="arabicPeriod"/>
            </a:pPr>
            <a:endParaRPr lang="en-US" dirty="0"/>
          </a:p>
          <a:p>
            <a:r>
              <a:rPr lang="en-GB" b="1" dirty="0" err="1"/>
              <a:t>Keunggulan</a:t>
            </a:r>
            <a:r>
              <a:rPr lang="en-GB" b="1" dirty="0"/>
              <a:t> </a:t>
            </a:r>
            <a:r>
              <a:rPr lang="en-GB" b="1" dirty="0" err="1"/>
              <a:t>Penggunaan</a:t>
            </a:r>
            <a:r>
              <a:rPr lang="en-GB" b="1" dirty="0"/>
              <a:t> Linux</a:t>
            </a:r>
          </a:p>
          <a:p>
            <a:endParaRPr lang="en-GB" b="1" dirty="0"/>
          </a:p>
          <a:p>
            <a:pPr marL="342900" indent="-342900">
              <a:buFont typeface="+mj-lt"/>
              <a:buAutoNum type="arabicPeriod"/>
            </a:pPr>
            <a:r>
              <a:rPr lang="en-GB" b="1" dirty="0"/>
              <a:t>Open Source</a:t>
            </a:r>
          </a:p>
          <a:p>
            <a:pPr marL="355600" lvl="1"/>
            <a:r>
              <a:rPr lang="en-GB" dirty="0" err="1"/>
              <a:t>Mengizinkan</a:t>
            </a:r>
            <a:r>
              <a:rPr lang="en-GB" dirty="0"/>
              <a:t> </a:t>
            </a:r>
            <a:r>
              <a:rPr lang="en-GB" dirty="0" err="1"/>
              <a:t>analis</a:t>
            </a:r>
            <a:r>
              <a:rPr lang="en-GB" dirty="0"/>
              <a:t> </a:t>
            </a:r>
            <a:r>
              <a:rPr lang="en-GB" dirty="0" err="1"/>
              <a:t>dan</a:t>
            </a:r>
            <a:r>
              <a:rPr lang="en-GB" dirty="0"/>
              <a:t> administrator </a:t>
            </a:r>
            <a:r>
              <a:rPr lang="en-GB" dirty="0" err="1"/>
              <a:t>untuk</a:t>
            </a:r>
            <a:r>
              <a:rPr lang="en-GB" dirty="0"/>
              <a:t> </a:t>
            </a:r>
            <a:r>
              <a:rPr lang="en-GB" dirty="0" err="1"/>
              <a:t>menyesuaikan</a:t>
            </a:r>
            <a:r>
              <a:rPr lang="en-GB" dirty="0"/>
              <a:t> </a:t>
            </a:r>
            <a:r>
              <a:rPr lang="en-GB" dirty="0" err="1"/>
              <a:t>dan</a:t>
            </a:r>
            <a:r>
              <a:rPr lang="en-GB" dirty="0"/>
              <a:t> </a:t>
            </a:r>
            <a:r>
              <a:rPr lang="en-GB" dirty="0" err="1"/>
              <a:t>memodifikasi</a:t>
            </a:r>
            <a:r>
              <a:rPr lang="en-GB" dirty="0"/>
              <a:t> OS.</a:t>
            </a:r>
          </a:p>
          <a:p>
            <a:pPr marL="342900" indent="-342900">
              <a:buFont typeface="+mj-lt"/>
              <a:buAutoNum type="arabicPeriod"/>
            </a:pPr>
            <a:endParaRPr lang="en-GB" dirty="0"/>
          </a:p>
          <a:p>
            <a:pPr marL="342900" indent="-342900">
              <a:buFont typeface="+mj-lt"/>
              <a:buAutoNum type="arabicPeriod"/>
            </a:pPr>
            <a:r>
              <a:rPr lang="en-GB" b="1" dirty="0"/>
              <a:t>Command Line Interface (CLI)</a:t>
            </a:r>
          </a:p>
          <a:p>
            <a:pPr marL="355600" lvl="1"/>
            <a:r>
              <a:rPr lang="en-GB" dirty="0" err="1"/>
              <a:t>Memungkinkan</a:t>
            </a:r>
            <a:r>
              <a:rPr lang="en-GB" dirty="0"/>
              <a:t> </a:t>
            </a:r>
            <a:r>
              <a:rPr lang="en-GB" dirty="0" err="1"/>
              <a:t>untuk</a:t>
            </a:r>
            <a:r>
              <a:rPr lang="en-GB" dirty="0"/>
              <a:t> </a:t>
            </a:r>
            <a:r>
              <a:rPr lang="en-GB" dirty="0" err="1"/>
              <a:t>melakukan</a:t>
            </a:r>
            <a:r>
              <a:rPr lang="en-GB" dirty="0"/>
              <a:t> </a:t>
            </a:r>
            <a:r>
              <a:rPr lang="en-GB" dirty="0" err="1"/>
              <a:t>kontrol</a:t>
            </a:r>
            <a:r>
              <a:rPr lang="en-GB" dirty="0"/>
              <a:t> </a:t>
            </a:r>
            <a:r>
              <a:rPr lang="en-GB" dirty="0" err="1"/>
              <a:t>secara</a:t>
            </a:r>
            <a:r>
              <a:rPr lang="en-GB" dirty="0"/>
              <a:t> </a:t>
            </a:r>
            <a:r>
              <a:rPr lang="en-GB" dirty="0" err="1"/>
              <a:t>langsung</a:t>
            </a:r>
            <a:r>
              <a:rPr lang="en-GB" dirty="0"/>
              <a:t> </a:t>
            </a:r>
            <a:r>
              <a:rPr lang="en-GB" dirty="0" err="1"/>
              <a:t>atau</a:t>
            </a:r>
            <a:r>
              <a:rPr lang="en-GB" dirty="0"/>
              <a:t> </a:t>
            </a:r>
            <a:r>
              <a:rPr lang="en-GB" dirty="0" err="1"/>
              <a:t>jarak</a:t>
            </a:r>
            <a:r>
              <a:rPr lang="en-GB" dirty="0"/>
              <a:t> </a:t>
            </a:r>
            <a:r>
              <a:rPr lang="en-GB" dirty="0" err="1"/>
              <a:t>jauh</a:t>
            </a:r>
            <a:r>
              <a:rPr lang="en-GB" dirty="0"/>
              <a:t> di terminal.</a:t>
            </a:r>
          </a:p>
          <a:p>
            <a:pPr marL="342900" indent="-342900">
              <a:buFont typeface="+mj-lt"/>
              <a:buAutoNum type="arabicPeriod"/>
            </a:pPr>
            <a:endParaRPr lang="en-GB" dirty="0"/>
          </a:p>
          <a:p>
            <a:pPr marL="342900" indent="-342900">
              <a:buFont typeface="+mj-lt"/>
              <a:buAutoNum type="arabicPeriod"/>
            </a:pPr>
            <a:r>
              <a:rPr lang="en-GB" b="1" dirty="0" err="1"/>
              <a:t>Kontrol</a:t>
            </a:r>
            <a:r>
              <a:rPr lang="en-GB" b="1" dirty="0"/>
              <a:t> </a:t>
            </a:r>
            <a:r>
              <a:rPr lang="en-GB" b="1" dirty="0" err="1"/>
              <a:t>lebih</a:t>
            </a:r>
            <a:r>
              <a:rPr lang="en-GB" b="1" dirty="0"/>
              <a:t> </a:t>
            </a:r>
            <a:r>
              <a:rPr lang="en-GB" b="1" dirty="0" err="1"/>
              <a:t>banyak</a:t>
            </a:r>
            <a:r>
              <a:rPr lang="en-GB" b="1" dirty="0"/>
              <a:t> </a:t>
            </a:r>
            <a:r>
              <a:rPr lang="en-GB" b="1" dirty="0" err="1"/>
              <a:t>pengguna</a:t>
            </a:r>
            <a:r>
              <a:rPr lang="en-GB" b="1" dirty="0"/>
              <a:t> </a:t>
            </a:r>
            <a:r>
              <a:rPr lang="en-GB" b="1" dirty="0" err="1"/>
              <a:t>atas</a:t>
            </a:r>
            <a:r>
              <a:rPr lang="en-GB" b="1" dirty="0"/>
              <a:t> OS</a:t>
            </a:r>
          </a:p>
          <a:p>
            <a:pPr marL="355600" lvl="1"/>
            <a:r>
              <a:rPr lang="en-GB" dirty="0" err="1"/>
              <a:t>Pengguna</a:t>
            </a:r>
            <a:r>
              <a:rPr lang="en-GB" dirty="0"/>
              <a:t> root </a:t>
            </a:r>
            <a:r>
              <a:rPr lang="en-GB" dirty="0" err="1"/>
              <a:t>atau</a:t>
            </a:r>
            <a:r>
              <a:rPr lang="en-GB" dirty="0"/>
              <a:t> </a:t>
            </a:r>
            <a:r>
              <a:rPr lang="en-GB" dirty="0" err="1"/>
              <a:t>superuser</a:t>
            </a:r>
            <a:r>
              <a:rPr lang="en-GB" dirty="0"/>
              <a:t> </a:t>
            </a:r>
            <a:r>
              <a:rPr lang="en-GB" dirty="0" err="1"/>
              <a:t>memiliki</a:t>
            </a:r>
            <a:r>
              <a:rPr lang="en-GB" dirty="0"/>
              <a:t> </a:t>
            </a:r>
            <a:r>
              <a:rPr lang="en-GB" dirty="0" err="1"/>
              <a:t>kontrol</a:t>
            </a:r>
            <a:r>
              <a:rPr lang="en-GB" dirty="0"/>
              <a:t> </a:t>
            </a:r>
            <a:r>
              <a:rPr lang="en-GB" dirty="0" err="1"/>
              <a:t>penuh</a:t>
            </a:r>
            <a:r>
              <a:rPr lang="en-GB" dirty="0"/>
              <a:t> </a:t>
            </a:r>
            <a:r>
              <a:rPr lang="en-GB" dirty="0" err="1"/>
              <a:t>atas</a:t>
            </a:r>
            <a:r>
              <a:rPr lang="en-GB" dirty="0"/>
              <a:t> </a:t>
            </a:r>
            <a:r>
              <a:rPr lang="en-GB" dirty="0" err="1"/>
              <a:t>komputer</a:t>
            </a:r>
            <a:r>
              <a:rPr lang="en-GB" dirty="0"/>
              <a:t>.</a:t>
            </a:r>
          </a:p>
          <a:p>
            <a:pPr marL="342900" indent="-342900">
              <a:buFont typeface="+mj-lt"/>
              <a:buAutoNum type="arabicPeriod"/>
            </a:pPr>
            <a:endParaRPr lang="en-GB" b="1" dirty="0"/>
          </a:p>
          <a:p>
            <a:pPr marL="342900" indent="-342900">
              <a:buFont typeface="+mj-lt"/>
              <a:buAutoNum type="arabicPeriod"/>
            </a:pPr>
            <a:r>
              <a:rPr lang="en-GB" b="1" dirty="0" err="1"/>
              <a:t>Kontrol</a:t>
            </a:r>
            <a:r>
              <a:rPr lang="en-GB" b="1" dirty="0"/>
              <a:t> </a:t>
            </a:r>
            <a:r>
              <a:rPr lang="en-GB" b="1" dirty="0" err="1"/>
              <a:t>komunikasi</a:t>
            </a:r>
            <a:r>
              <a:rPr lang="en-GB" b="1" dirty="0"/>
              <a:t> </a:t>
            </a:r>
            <a:r>
              <a:rPr lang="en-GB" b="1" dirty="0" err="1"/>
              <a:t>jaringan</a:t>
            </a:r>
            <a:r>
              <a:rPr lang="en-GB" b="1" dirty="0"/>
              <a:t> yang </a:t>
            </a:r>
            <a:r>
              <a:rPr lang="en-GB" b="1" dirty="0" err="1"/>
              <a:t>lebih</a:t>
            </a:r>
            <a:r>
              <a:rPr lang="en-GB" b="1" dirty="0"/>
              <a:t> </a:t>
            </a:r>
            <a:r>
              <a:rPr lang="en-GB" b="1" dirty="0" err="1"/>
              <a:t>baik</a:t>
            </a:r>
            <a:endParaRPr lang="en-GB" b="1" dirty="0"/>
          </a:p>
          <a:p>
            <a:pPr lvl="1" indent="-101600"/>
            <a:r>
              <a:rPr lang="en-GB" dirty="0"/>
              <a:t>Platform </a:t>
            </a:r>
            <a:r>
              <a:rPr lang="en-GB" dirty="0" err="1"/>
              <a:t>untuk</a:t>
            </a:r>
            <a:r>
              <a:rPr lang="en-GB" dirty="0"/>
              <a:t> </a:t>
            </a:r>
            <a:r>
              <a:rPr lang="en-GB" dirty="0" err="1"/>
              <a:t>membuat</a:t>
            </a:r>
            <a:r>
              <a:rPr lang="en-GB" dirty="0"/>
              <a:t> </a:t>
            </a:r>
            <a:r>
              <a:rPr lang="en-GB" dirty="0" err="1"/>
              <a:t>aplikasi</a:t>
            </a:r>
            <a:r>
              <a:rPr lang="en-GB" dirty="0"/>
              <a:t> </a:t>
            </a:r>
            <a:r>
              <a:rPr lang="en-GB" dirty="0" err="1"/>
              <a:t>jaringan</a:t>
            </a:r>
            <a:r>
              <a:rPr lang="en-GB" dirty="0"/>
              <a:t>.</a:t>
            </a:r>
            <a:endParaRPr lang="en-US" dirty="0"/>
          </a:p>
        </p:txBody>
      </p:sp>
      <p:sp>
        <p:nvSpPr>
          <p:cNvPr id="8" name="TextBox 7"/>
          <p:cNvSpPr txBox="1"/>
          <p:nvPr/>
        </p:nvSpPr>
        <p:spPr>
          <a:xfrm>
            <a:off x="-1848081" y="758952"/>
            <a:ext cx="184731" cy="369332"/>
          </a:xfrm>
          <a:prstGeom prst="rect">
            <a:avLst/>
          </a:prstGeom>
          <a:noFill/>
        </p:spPr>
        <p:txBody>
          <a:bodyPr wrap="none" rtlCol="0">
            <a:spAutoFit/>
          </a:bodyPr>
          <a:lstStyle/>
          <a:p>
            <a:endParaRPr lang="en-US" dirty="0"/>
          </a:p>
        </p:txBody>
      </p:sp>
      <p:sp>
        <p:nvSpPr>
          <p:cNvPr id="9" name="AutoShape 2" descr="mage result for windows adalah"/>
          <p:cNvSpPr>
            <a:spLocks noChangeAspect="1" noChangeArrowheads="1"/>
          </p:cNvSpPr>
          <p:nvPr/>
        </p:nvSpPr>
        <p:spPr bwMode="auto">
          <a:xfrm>
            <a:off x="-567921" y="-685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4302" y="1482050"/>
            <a:ext cx="3146927" cy="3709421"/>
          </a:xfrm>
          <a:prstGeom prst="rect">
            <a:avLst/>
          </a:prstGeom>
        </p:spPr>
      </p:pic>
    </p:spTree>
    <p:extLst>
      <p:ext uri="{BB962C8B-B14F-4D97-AF65-F5344CB8AC3E}">
        <p14:creationId xmlns:p14="http://schemas.microsoft.com/office/powerpoint/2010/main" val="3395721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062356" y="5714093"/>
            <a:ext cx="2743200" cy="365125"/>
          </a:xfrm>
        </p:spPr>
        <p:txBody>
          <a:bodyPr/>
          <a:lstStyle/>
          <a:p>
            <a:fld id="{BBAF81E1-CE84-4822-BF36-7E9757C57BEF}" type="slidenum">
              <a:rPr lang="id-ID" smtClean="0"/>
              <a:pPr/>
              <a:t>11</a:t>
            </a:fld>
            <a:endParaRPr lang="id-ID" dirty="0"/>
          </a:p>
        </p:txBody>
      </p:sp>
      <p:sp>
        <p:nvSpPr>
          <p:cNvPr id="5" name="AutoShape 2" descr="Hasil gambar untuk logo elnusa"/>
          <p:cNvSpPr>
            <a:spLocks noChangeAspect="1" noChangeArrowheads="1"/>
          </p:cNvSpPr>
          <p:nvPr/>
        </p:nvSpPr>
        <p:spPr bwMode="auto">
          <a:xfrm>
            <a:off x="-399596" y="-7867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56253" y="194455"/>
            <a:ext cx="11017224" cy="461665"/>
          </a:xfrm>
          <a:prstGeom prst="rect">
            <a:avLst/>
          </a:prstGeom>
        </p:spPr>
        <p:txBody>
          <a:bodyPr wrap="square">
            <a:spAutoFit/>
          </a:bodyPr>
          <a:lstStyle/>
          <a:p>
            <a:r>
              <a:rPr lang="id-ID" sz="2400" b="1" dirty="0">
                <a:latin typeface="+mj-lt"/>
              </a:rPr>
              <a:t>Komponen </a:t>
            </a:r>
            <a:r>
              <a:rPr lang="en-US" sz="2400" b="1" dirty="0">
                <a:latin typeface="+mj-lt"/>
              </a:rPr>
              <a:t>Software</a:t>
            </a:r>
            <a:r>
              <a:rPr lang="en-US" dirty="0"/>
              <a:t>				</a:t>
            </a:r>
            <a:r>
              <a:rPr lang="en-US" b="1" dirty="0"/>
              <a:t> 			</a:t>
            </a:r>
            <a:endParaRPr lang="en-US" sz="2400" dirty="0">
              <a:latin typeface="+mj-lt"/>
            </a:endParaRPr>
          </a:p>
        </p:txBody>
      </p:sp>
      <p:sp>
        <p:nvSpPr>
          <p:cNvPr id="7" name="TextBox 6"/>
          <p:cNvSpPr txBox="1"/>
          <p:nvPr/>
        </p:nvSpPr>
        <p:spPr>
          <a:xfrm>
            <a:off x="140229" y="674337"/>
            <a:ext cx="11496600" cy="3139321"/>
          </a:xfrm>
          <a:prstGeom prst="rect">
            <a:avLst/>
          </a:prstGeom>
          <a:noFill/>
        </p:spPr>
        <p:txBody>
          <a:bodyPr wrap="square" rtlCol="0">
            <a:spAutoFit/>
          </a:bodyPr>
          <a:lstStyle/>
          <a:p>
            <a:pPr marL="342900" indent="-342900">
              <a:buAutoNum type="arabicPeriod"/>
            </a:pPr>
            <a:endParaRPr lang="en-US" dirty="0"/>
          </a:p>
          <a:p>
            <a:r>
              <a:rPr lang="en-GB" b="1" dirty="0"/>
              <a:t>Protocol</a:t>
            </a:r>
          </a:p>
          <a:p>
            <a:endParaRPr lang="en-GB" b="1" dirty="0"/>
          </a:p>
          <a:p>
            <a:r>
              <a:rPr lang="en-GB" dirty="0"/>
              <a:t>Protocol - </a:t>
            </a:r>
            <a:r>
              <a:rPr lang="en-GB" dirty="0" err="1"/>
              <a:t>Aturan</a:t>
            </a:r>
            <a:r>
              <a:rPr lang="en-GB" dirty="0"/>
              <a:t> </a:t>
            </a:r>
            <a:r>
              <a:rPr lang="en-GB" dirty="0" err="1"/>
              <a:t>komunikasi</a:t>
            </a:r>
            <a:endParaRPr lang="en-GB" dirty="0"/>
          </a:p>
          <a:p>
            <a:endParaRPr lang="en-GB" dirty="0"/>
          </a:p>
          <a:p>
            <a:r>
              <a:rPr lang="en-GB" dirty="0"/>
              <a:t>Protocol </a:t>
            </a:r>
            <a:r>
              <a:rPr lang="en-GB" dirty="0" err="1"/>
              <a:t>jaringan</a:t>
            </a:r>
            <a:r>
              <a:rPr lang="en-GB" dirty="0"/>
              <a:t> </a:t>
            </a:r>
            <a:r>
              <a:rPr lang="en-GB" dirty="0" err="1"/>
              <a:t>menyediakan</a:t>
            </a:r>
            <a:r>
              <a:rPr lang="en-GB" dirty="0"/>
              <a:t> </a:t>
            </a:r>
            <a:r>
              <a:rPr lang="en-GB" dirty="0" err="1"/>
              <a:t>sarana</a:t>
            </a:r>
            <a:r>
              <a:rPr lang="en-GB" dirty="0"/>
              <a:t> </a:t>
            </a:r>
            <a:r>
              <a:rPr lang="en-GB" dirty="0" err="1"/>
              <a:t>bagi</a:t>
            </a:r>
            <a:r>
              <a:rPr lang="en-GB" dirty="0"/>
              <a:t> </a:t>
            </a:r>
            <a:r>
              <a:rPr lang="en-GB" dirty="0" err="1"/>
              <a:t>komputer</a:t>
            </a:r>
            <a:r>
              <a:rPr lang="en-GB" dirty="0"/>
              <a:t> </a:t>
            </a:r>
            <a:r>
              <a:rPr lang="en-GB" dirty="0" err="1"/>
              <a:t>untuk</a:t>
            </a:r>
            <a:r>
              <a:rPr lang="en-GB" dirty="0"/>
              <a:t> </a:t>
            </a:r>
            <a:r>
              <a:rPr lang="en-GB" dirty="0" err="1"/>
              <a:t>berkomunikasi</a:t>
            </a:r>
            <a:r>
              <a:rPr lang="en-GB" dirty="0"/>
              <a:t> di </a:t>
            </a:r>
            <a:r>
              <a:rPr lang="en-GB" dirty="0" err="1"/>
              <a:t>jaringan</a:t>
            </a:r>
            <a:r>
              <a:rPr lang="en-GB" dirty="0"/>
              <a:t>.</a:t>
            </a:r>
          </a:p>
          <a:p>
            <a:endParaRPr lang="en-GB" dirty="0"/>
          </a:p>
          <a:p>
            <a:r>
              <a:rPr lang="en-GB" dirty="0"/>
              <a:t>Protocol </a:t>
            </a:r>
            <a:r>
              <a:rPr lang="en-GB" dirty="0" err="1"/>
              <a:t>jaringan</a:t>
            </a:r>
            <a:r>
              <a:rPr lang="en-GB" dirty="0"/>
              <a:t> </a:t>
            </a:r>
            <a:r>
              <a:rPr lang="en-GB" dirty="0" err="1"/>
              <a:t>menentukan</a:t>
            </a:r>
            <a:r>
              <a:rPr lang="en-GB" dirty="0"/>
              <a:t> </a:t>
            </a:r>
            <a:r>
              <a:rPr lang="en-GB" dirty="0" err="1"/>
              <a:t>opsi</a:t>
            </a:r>
            <a:r>
              <a:rPr lang="en-GB" dirty="0"/>
              <a:t> </a:t>
            </a:r>
            <a:r>
              <a:rPr lang="en-GB" dirty="0" err="1"/>
              <a:t>pengkodean</a:t>
            </a:r>
            <a:r>
              <a:rPr lang="en-GB" dirty="0"/>
              <a:t> </a:t>
            </a:r>
            <a:r>
              <a:rPr lang="en-GB" dirty="0" err="1"/>
              <a:t>pesan</a:t>
            </a:r>
            <a:r>
              <a:rPr lang="en-GB" dirty="0"/>
              <a:t>, </a:t>
            </a:r>
            <a:r>
              <a:rPr lang="en-GB" dirty="0" err="1"/>
              <a:t>pemformatan</a:t>
            </a:r>
            <a:r>
              <a:rPr lang="en-GB" dirty="0"/>
              <a:t>, </a:t>
            </a:r>
            <a:r>
              <a:rPr lang="en-GB" dirty="0" err="1"/>
              <a:t>enkapsulasi</a:t>
            </a:r>
            <a:r>
              <a:rPr lang="en-GB" dirty="0"/>
              <a:t>, </a:t>
            </a:r>
            <a:r>
              <a:rPr lang="en-GB" dirty="0" err="1"/>
              <a:t>ukuran</a:t>
            </a:r>
            <a:r>
              <a:rPr lang="en-GB" dirty="0"/>
              <a:t>, </a:t>
            </a:r>
            <a:r>
              <a:rPr lang="en-GB" dirty="0" err="1"/>
              <a:t>waktu</a:t>
            </a:r>
            <a:r>
              <a:rPr lang="en-GB" dirty="0"/>
              <a:t>, dan </a:t>
            </a:r>
            <a:r>
              <a:rPr lang="en-GB" dirty="0" err="1"/>
              <a:t>pengiriman</a:t>
            </a:r>
            <a:r>
              <a:rPr lang="en-GB" dirty="0"/>
              <a:t>.</a:t>
            </a:r>
          </a:p>
          <a:p>
            <a:endParaRPr lang="en-GB" dirty="0"/>
          </a:p>
          <a:p>
            <a:r>
              <a:rPr lang="en-US" dirty="0"/>
              <a:t>Protocol yang </a:t>
            </a:r>
            <a:r>
              <a:rPr lang="en-US" dirty="0" err="1"/>
              <a:t>digunakan</a:t>
            </a:r>
            <a:r>
              <a:rPr lang="en-US" dirty="0"/>
              <a:t> </a:t>
            </a:r>
            <a:r>
              <a:rPr lang="en-US" dirty="0" err="1"/>
              <a:t>pada</a:t>
            </a:r>
            <a:r>
              <a:rPr lang="en-US" dirty="0"/>
              <a:t> </a:t>
            </a:r>
            <a:r>
              <a:rPr lang="en-US" dirty="0" err="1"/>
              <a:t>saat</a:t>
            </a:r>
            <a:r>
              <a:rPr lang="en-US" dirty="0"/>
              <a:t> </a:t>
            </a:r>
            <a:r>
              <a:rPr lang="en-US" dirty="0" err="1"/>
              <a:t>ini</a:t>
            </a:r>
            <a:r>
              <a:rPr lang="en-US" dirty="0"/>
              <a:t> </a:t>
            </a:r>
            <a:r>
              <a:rPr lang="en-US" dirty="0" err="1"/>
              <a:t>adalah</a:t>
            </a:r>
            <a:r>
              <a:rPr lang="en-US" dirty="0"/>
              <a:t> TCP/IP, </a:t>
            </a:r>
            <a:endParaRPr lang="en-GB" dirty="0"/>
          </a:p>
        </p:txBody>
      </p:sp>
      <p:sp>
        <p:nvSpPr>
          <p:cNvPr id="8" name="TextBox 7"/>
          <p:cNvSpPr txBox="1"/>
          <p:nvPr/>
        </p:nvSpPr>
        <p:spPr>
          <a:xfrm>
            <a:off x="-1835331" y="802495"/>
            <a:ext cx="184731" cy="369332"/>
          </a:xfrm>
          <a:prstGeom prst="rect">
            <a:avLst/>
          </a:prstGeom>
          <a:noFill/>
        </p:spPr>
        <p:txBody>
          <a:bodyPr wrap="none" rtlCol="0">
            <a:spAutoFit/>
          </a:bodyPr>
          <a:lstStyle/>
          <a:p>
            <a:endParaRPr lang="en-US" dirty="0"/>
          </a:p>
        </p:txBody>
      </p:sp>
      <p:sp>
        <p:nvSpPr>
          <p:cNvPr id="9" name="AutoShape 2" descr="mage result for windows adalah"/>
          <p:cNvSpPr>
            <a:spLocks noChangeAspect="1" noChangeArrowheads="1"/>
          </p:cNvSpPr>
          <p:nvPr/>
        </p:nvSpPr>
        <p:spPr bwMode="auto">
          <a:xfrm>
            <a:off x="-555171" y="-64225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78556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12</a:t>
            </a:fld>
            <a:endParaRPr lang="id-ID" dirty="0"/>
          </a:p>
        </p:txBody>
      </p:sp>
      <p:sp>
        <p:nvSpPr>
          <p:cNvPr id="5" name="AutoShape 2" descr="Hasil gambar untuk logo elnusa"/>
          <p:cNvSpPr>
            <a:spLocks noChangeAspect="1" noChangeArrowheads="1"/>
          </p:cNvSpPr>
          <p:nvPr/>
        </p:nvSpPr>
        <p:spPr bwMode="auto">
          <a:xfrm>
            <a:off x="-497567" y="-98117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58282" y="0"/>
            <a:ext cx="11017224" cy="461665"/>
          </a:xfrm>
          <a:prstGeom prst="rect">
            <a:avLst/>
          </a:prstGeom>
        </p:spPr>
        <p:txBody>
          <a:bodyPr wrap="square">
            <a:spAutoFit/>
          </a:bodyPr>
          <a:lstStyle/>
          <a:p>
            <a:r>
              <a:rPr lang="id-ID" sz="2400" b="1" dirty="0">
                <a:latin typeface="+mj-lt"/>
              </a:rPr>
              <a:t>Komponen </a:t>
            </a:r>
            <a:r>
              <a:rPr lang="en-US" sz="2400" b="1" dirty="0">
                <a:latin typeface="+mj-lt"/>
              </a:rPr>
              <a:t>Software</a:t>
            </a:r>
            <a:r>
              <a:rPr lang="en-US" dirty="0"/>
              <a:t>				</a:t>
            </a:r>
            <a:r>
              <a:rPr lang="en-US" b="1" dirty="0"/>
              <a:t> 			</a:t>
            </a:r>
            <a:endParaRPr lang="en-US" sz="2400" dirty="0">
              <a:latin typeface="+mj-lt"/>
            </a:endParaRPr>
          </a:p>
        </p:txBody>
      </p:sp>
      <p:sp>
        <p:nvSpPr>
          <p:cNvPr id="7" name="TextBox 6"/>
          <p:cNvSpPr txBox="1"/>
          <p:nvPr/>
        </p:nvSpPr>
        <p:spPr>
          <a:xfrm>
            <a:off x="42258" y="479882"/>
            <a:ext cx="11496600" cy="923330"/>
          </a:xfrm>
          <a:prstGeom prst="rect">
            <a:avLst/>
          </a:prstGeom>
          <a:noFill/>
        </p:spPr>
        <p:txBody>
          <a:bodyPr wrap="square" rtlCol="0">
            <a:spAutoFit/>
          </a:bodyPr>
          <a:lstStyle/>
          <a:p>
            <a:pPr marL="342900" indent="-342900">
              <a:buAutoNum type="arabicPeriod"/>
            </a:pPr>
            <a:endParaRPr lang="en-US" dirty="0"/>
          </a:p>
          <a:p>
            <a:r>
              <a:rPr lang="en-GB" b="1" dirty="0"/>
              <a:t>OSI Model </a:t>
            </a:r>
            <a:r>
              <a:rPr lang="en-GB" b="1" dirty="0" err="1"/>
              <a:t>dan</a:t>
            </a:r>
            <a:r>
              <a:rPr lang="en-GB" b="1" dirty="0"/>
              <a:t> TCP IP Model</a:t>
            </a:r>
          </a:p>
          <a:p>
            <a:endParaRPr lang="en-GB" b="1" dirty="0"/>
          </a:p>
        </p:txBody>
      </p:sp>
      <p:sp>
        <p:nvSpPr>
          <p:cNvPr id="8" name="TextBox 7"/>
          <p:cNvSpPr txBox="1"/>
          <p:nvPr/>
        </p:nvSpPr>
        <p:spPr>
          <a:xfrm>
            <a:off x="-1933302" y="608040"/>
            <a:ext cx="184731" cy="369332"/>
          </a:xfrm>
          <a:prstGeom prst="rect">
            <a:avLst/>
          </a:prstGeom>
          <a:noFill/>
        </p:spPr>
        <p:txBody>
          <a:bodyPr wrap="none" rtlCol="0">
            <a:spAutoFit/>
          </a:bodyPr>
          <a:lstStyle/>
          <a:p>
            <a:endParaRPr lang="en-US" dirty="0"/>
          </a:p>
        </p:txBody>
      </p:sp>
      <p:sp>
        <p:nvSpPr>
          <p:cNvPr id="9" name="AutoShape 2" descr="mage result for windows adalah"/>
          <p:cNvSpPr>
            <a:spLocks noChangeAspect="1" noChangeArrowheads="1"/>
          </p:cNvSpPr>
          <p:nvPr/>
        </p:nvSpPr>
        <p:spPr bwMode="auto">
          <a:xfrm>
            <a:off x="-653142"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xmlns="" id="{36027E30-8CA8-4175-B3F0-1255E24D04A6}"/>
              </a:ext>
            </a:extLst>
          </p:cNvPr>
          <p:cNvPicPr>
            <a:picLocks noChangeAspect="1"/>
          </p:cNvPicPr>
          <p:nvPr/>
        </p:nvPicPr>
        <p:blipFill>
          <a:blip r:embed="rId2"/>
          <a:stretch>
            <a:fillRect/>
          </a:stretch>
        </p:blipFill>
        <p:spPr>
          <a:xfrm>
            <a:off x="1194386" y="1224136"/>
            <a:ext cx="8352928" cy="4211758"/>
          </a:xfrm>
          <a:prstGeom prst="rect">
            <a:avLst/>
          </a:prstGeom>
        </p:spPr>
      </p:pic>
    </p:spTree>
    <p:extLst>
      <p:ext uri="{BB962C8B-B14F-4D97-AF65-F5344CB8AC3E}">
        <p14:creationId xmlns:p14="http://schemas.microsoft.com/office/powerpoint/2010/main" val="940981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26384" y="6492875"/>
            <a:ext cx="2743200" cy="365125"/>
          </a:xfrm>
        </p:spPr>
        <p:txBody>
          <a:bodyPr/>
          <a:lstStyle/>
          <a:p>
            <a:fld id="{BBAF81E1-CE84-4822-BF36-7E9757C57BEF}" type="slidenum">
              <a:rPr lang="id-ID" smtClean="0"/>
              <a:pPr/>
              <a:t>13</a:t>
            </a:fld>
            <a:endParaRPr lang="id-ID" dirty="0"/>
          </a:p>
        </p:txBody>
      </p:sp>
      <p:sp>
        <p:nvSpPr>
          <p:cNvPr id="5" name="AutoShape 2" descr="Hasil gambar untuk logo elnusa"/>
          <p:cNvSpPr>
            <a:spLocks noChangeAspect="1" noChangeArrowheads="1"/>
          </p:cNvSpPr>
          <p:nvPr/>
        </p:nvSpPr>
        <p:spPr bwMode="auto">
          <a:xfrm>
            <a:off x="-116568" y="-7590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39281" y="222122"/>
            <a:ext cx="11017224" cy="461665"/>
          </a:xfrm>
          <a:prstGeom prst="rect">
            <a:avLst/>
          </a:prstGeom>
        </p:spPr>
        <p:txBody>
          <a:bodyPr wrap="square">
            <a:spAutoFit/>
          </a:bodyPr>
          <a:lstStyle/>
          <a:p>
            <a:r>
              <a:rPr lang="en-US" sz="2400" b="1" dirty="0" err="1"/>
              <a:t>Identifikasi</a:t>
            </a:r>
            <a:r>
              <a:rPr lang="en-US" sz="2400" b="1" dirty="0"/>
              <a:t> </a:t>
            </a:r>
            <a:r>
              <a:rPr lang="en-US" sz="2400" b="1" dirty="0" err="1"/>
              <a:t>Kebutuhan</a:t>
            </a:r>
            <a:r>
              <a:rPr lang="en-US" sz="2400" b="1" dirty="0"/>
              <a:t> </a:t>
            </a:r>
            <a:r>
              <a:rPr lang="en-US" sz="2400" b="1" dirty="0" err="1"/>
              <a:t>Pengguna</a:t>
            </a:r>
            <a:r>
              <a:rPr lang="en-US" sz="2400" dirty="0">
                <a:latin typeface="+mj-lt"/>
              </a:rPr>
              <a:t>             </a:t>
            </a:r>
            <a:r>
              <a:rPr lang="en-US" dirty="0"/>
              <a:t>				</a:t>
            </a:r>
            <a:endParaRPr lang="en-US" sz="2400" dirty="0">
              <a:latin typeface="+mj-lt"/>
            </a:endParaRPr>
          </a:p>
        </p:txBody>
      </p:sp>
      <p:sp>
        <p:nvSpPr>
          <p:cNvPr id="7" name="TextBox 6"/>
          <p:cNvSpPr txBox="1"/>
          <p:nvPr/>
        </p:nvSpPr>
        <p:spPr>
          <a:xfrm>
            <a:off x="188232" y="1660541"/>
            <a:ext cx="11180241" cy="3693319"/>
          </a:xfrm>
          <a:prstGeom prst="rect">
            <a:avLst/>
          </a:prstGeom>
          <a:noFill/>
        </p:spPr>
        <p:txBody>
          <a:bodyPr wrap="square" rtlCol="0">
            <a:spAutoFit/>
          </a:bodyPr>
          <a:lstStyle/>
          <a:p>
            <a:r>
              <a:rPr lang="en-US" b="1" dirty="0" err="1"/>
              <a:t>Dokumen</a:t>
            </a:r>
            <a:r>
              <a:rPr lang="en-US" b="1" dirty="0"/>
              <a:t> </a:t>
            </a:r>
            <a:r>
              <a:rPr lang="en-US" b="1" dirty="0" err="1"/>
              <a:t>Standar</a:t>
            </a:r>
            <a:r>
              <a:rPr lang="en-US" b="1" dirty="0"/>
              <a:t> yang </a:t>
            </a:r>
            <a:r>
              <a:rPr lang="en-US" b="1" dirty="0" err="1"/>
              <a:t>Berkaitan</a:t>
            </a:r>
            <a:r>
              <a:rPr lang="en-US" b="1" dirty="0"/>
              <a:t> </a:t>
            </a:r>
            <a:r>
              <a:rPr lang="en-US" b="1" dirty="0" err="1"/>
              <a:t>Dengan</a:t>
            </a:r>
            <a:r>
              <a:rPr lang="en-US" b="1" dirty="0"/>
              <a:t> </a:t>
            </a:r>
            <a:r>
              <a:rPr lang="en-US" b="1" dirty="0" err="1"/>
              <a:t>Mengumpulkan</a:t>
            </a:r>
            <a:r>
              <a:rPr lang="en-US" b="1" dirty="0"/>
              <a:t> </a:t>
            </a:r>
            <a:r>
              <a:rPr lang="en-US" b="1" dirty="0" err="1"/>
              <a:t>Informasi</a:t>
            </a:r>
            <a:r>
              <a:rPr lang="en-US" b="1" dirty="0"/>
              <a:t> User</a:t>
            </a:r>
            <a:endParaRPr lang="en-US" dirty="0"/>
          </a:p>
          <a:p>
            <a:pPr>
              <a:lnSpc>
                <a:spcPct val="150000"/>
              </a:lnSpc>
            </a:pPr>
            <a:r>
              <a:rPr lang="en-US" dirty="0" err="1"/>
              <a:t>Dalam</a:t>
            </a:r>
            <a:r>
              <a:rPr lang="en-US" dirty="0"/>
              <a:t> </a:t>
            </a:r>
            <a:r>
              <a:rPr lang="en-US" dirty="0" err="1"/>
              <a:t>suatu</a:t>
            </a:r>
            <a:r>
              <a:rPr lang="en-US" dirty="0"/>
              <a:t> </a:t>
            </a:r>
            <a:r>
              <a:rPr lang="en-US" dirty="0" err="1"/>
              <a:t>proyek</a:t>
            </a:r>
            <a:r>
              <a:rPr lang="en-US" dirty="0"/>
              <a:t> </a:t>
            </a:r>
            <a:r>
              <a:rPr lang="en-US" dirty="0" err="1"/>
              <a:t>berbasis</a:t>
            </a:r>
            <a:r>
              <a:rPr lang="en-US" dirty="0"/>
              <a:t> </a:t>
            </a:r>
            <a:r>
              <a:rPr lang="en-US" dirty="0" err="1"/>
              <a:t>teknologi</a:t>
            </a:r>
            <a:r>
              <a:rPr lang="en-US" dirty="0"/>
              <a:t> </a:t>
            </a:r>
            <a:r>
              <a:rPr lang="en-US" dirty="0" err="1"/>
              <a:t>informasi</a:t>
            </a:r>
            <a:r>
              <a:rPr lang="en-US" dirty="0"/>
              <a:t>, </a:t>
            </a:r>
            <a:r>
              <a:rPr lang="en-US" dirty="0" err="1"/>
              <a:t>pengumpulan</a:t>
            </a:r>
            <a:r>
              <a:rPr lang="en-US" dirty="0"/>
              <a:t> data </a:t>
            </a:r>
            <a:r>
              <a:rPr lang="en-US" dirty="0" err="1"/>
              <a:t>dan</a:t>
            </a:r>
            <a:r>
              <a:rPr lang="en-US" dirty="0"/>
              <a:t> </a:t>
            </a:r>
            <a:r>
              <a:rPr lang="en-US" dirty="0" err="1"/>
              <a:t>informasi</a:t>
            </a:r>
            <a:r>
              <a:rPr lang="en-US" dirty="0"/>
              <a:t> yang </a:t>
            </a:r>
            <a:r>
              <a:rPr lang="en-US" dirty="0" err="1"/>
              <a:t>berkaitan</a:t>
            </a:r>
            <a:r>
              <a:rPr lang="en-US" dirty="0"/>
              <a:t> </a:t>
            </a:r>
            <a:r>
              <a:rPr lang="en-US" dirty="0" err="1"/>
              <a:t>dengan</a:t>
            </a:r>
            <a:r>
              <a:rPr lang="en-US" dirty="0"/>
              <a:t> </a:t>
            </a:r>
            <a:r>
              <a:rPr lang="en-US" i="1" dirty="0"/>
              <a:t>user</a:t>
            </a:r>
            <a:r>
              <a:rPr lang="en-US" dirty="0"/>
              <a:t> </a:t>
            </a:r>
            <a:r>
              <a:rPr lang="en-US" dirty="0" err="1"/>
              <a:t>sangatlah</a:t>
            </a:r>
            <a:r>
              <a:rPr lang="en-US" dirty="0"/>
              <a:t> </a:t>
            </a:r>
            <a:r>
              <a:rPr lang="en-US" dirty="0" err="1"/>
              <a:t>penting</a:t>
            </a:r>
            <a:r>
              <a:rPr lang="en-US" dirty="0"/>
              <a:t> </a:t>
            </a:r>
            <a:r>
              <a:rPr lang="en-US" dirty="0" err="1"/>
              <a:t>artinya</a:t>
            </a:r>
            <a:r>
              <a:rPr lang="en-US" dirty="0"/>
              <a:t> </a:t>
            </a:r>
            <a:r>
              <a:rPr lang="en-US" dirty="0" err="1"/>
              <a:t>dalam</a:t>
            </a:r>
            <a:r>
              <a:rPr lang="en-US" dirty="0"/>
              <a:t> </a:t>
            </a:r>
            <a:r>
              <a:rPr lang="en-US" dirty="0" err="1"/>
              <a:t>pengerjaan</a:t>
            </a:r>
            <a:r>
              <a:rPr lang="en-US" dirty="0"/>
              <a:t> </a:t>
            </a:r>
            <a:r>
              <a:rPr lang="en-US" dirty="0" err="1"/>
              <a:t>proyek</a:t>
            </a:r>
            <a:r>
              <a:rPr lang="en-US" dirty="0"/>
              <a:t>. Data </a:t>
            </a:r>
            <a:r>
              <a:rPr lang="en-US" dirty="0" err="1"/>
              <a:t>dan</a:t>
            </a:r>
            <a:r>
              <a:rPr lang="en-US" dirty="0"/>
              <a:t> </a:t>
            </a:r>
            <a:r>
              <a:rPr lang="en-US" dirty="0" err="1"/>
              <a:t>informasi</a:t>
            </a:r>
            <a:r>
              <a:rPr lang="en-US" dirty="0"/>
              <a:t> yang </a:t>
            </a:r>
            <a:r>
              <a:rPr lang="en-US" dirty="0" err="1"/>
              <a:t>terkumpul</a:t>
            </a:r>
            <a:r>
              <a:rPr lang="en-US" dirty="0"/>
              <a:t> </a:t>
            </a:r>
            <a:r>
              <a:rPr lang="en-US" dirty="0" err="1"/>
              <a:t>tersebut</a:t>
            </a:r>
            <a:r>
              <a:rPr lang="en-US" dirty="0"/>
              <a:t> </a:t>
            </a:r>
            <a:r>
              <a:rPr lang="en-US" dirty="0" err="1"/>
              <a:t>nantinya</a:t>
            </a:r>
            <a:r>
              <a:rPr lang="en-US" dirty="0"/>
              <a:t> </a:t>
            </a:r>
            <a:r>
              <a:rPr lang="en-US" dirty="0" err="1"/>
              <a:t>akan</a:t>
            </a:r>
            <a:r>
              <a:rPr lang="en-US" dirty="0"/>
              <a:t> </a:t>
            </a:r>
            <a:r>
              <a:rPr lang="en-US" dirty="0" err="1"/>
              <a:t>diolah</a:t>
            </a:r>
            <a:r>
              <a:rPr lang="en-US" dirty="0"/>
              <a:t> </a:t>
            </a:r>
            <a:r>
              <a:rPr lang="en-US" dirty="0" err="1"/>
              <a:t>menjadi</a:t>
            </a:r>
            <a:r>
              <a:rPr lang="en-US" dirty="0"/>
              <a:t> </a:t>
            </a:r>
            <a:r>
              <a:rPr lang="en-US" i="1" dirty="0"/>
              <a:t>user requirement</a:t>
            </a:r>
            <a:r>
              <a:rPr lang="en-US" dirty="0"/>
              <a:t>, </a:t>
            </a:r>
            <a:br>
              <a:rPr lang="en-US" dirty="0"/>
            </a:br>
            <a:endParaRPr lang="en-US" dirty="0"/>
          </a:p>
          <a:p>
            <a:pPr>
              <a:lnSpc>
                <a:spcPct val="150000"/>
              </a:lnSpc>
            </a:pPr>
            <a:r>
              <a:rPr lang="en-US" dirty="0" err="1"/>
              <a:t>Pengumpulan</a:t>
            </a:r>
            <a:r>
              <a:rPr lang="en-US" dirty="0"/>
              <a:t> </a:t>
            </a:r>
            <a:r>
              <a:rPr lang="en-US" dirty="0" err="1"/>
              <a:t>informasi</a:t>
            </a:r>
            <a:r>
              <a:rPr lang="en-US" dirty="0"/>
              <a:t> </a:t>
            </a:r>
            <a:r>
              <a:rPr lang="en-US" dirty="0" err="1"/>
              <a:t>dan</a:t>
            </a:r>
            <a:r>
              <a:rPr lang="en-US" dirty="0"/>
              <a:t> data </a:t>
            </a:r>
            <a:r>
              <a:rPr lang="en-US" dirty="0" err="1"/>
              <a:t>membutuhkan</a:t>
            </a:r>
            <a:r>
              <a:rPr lang="en-US" dirty="0"/>
              <a:t> </a:t>
            </a:r>
            <a:r>
              <a:rPr lang="en-US" dirty="0" err="1"/>
              <a:t>pendokumentasian</a:t>
            </a:r>
            <a:r>
              <a:rPr lang="en-US" dirty="0"/>
              <a:t> yang </a:t>
            </a:r>
            <a:r>
              <a:rPr lang="en-US" dirty="0" err="1"/>
              <a:t>teratur</a:t>
            </a:r>
            <a:r>
              <a:rPr lang="en-US" dirty="0"/>
              <a:t> </a:t>
            </a:r>
            <a:r>
              <a:rPr lang="en-US" dirty="0" err="1"/>
              <a:t>dan</a:t>
            </a:r>
            <a:r>
              <a:rPr lang="en-US" dirty="0"/>
              <a:t> </a:t>
            </a:r>
            <a:r>
              <a:rPr lang="en-US" dirty="0" err="1"/>
              <a:t>terstruktur</a:t>
            </a:r>
            <a:r>
              <a:rPr lang="en-US" dirty="0"/>
              <a:t> agar </a:t>
            </a:r>
          </a:p>
          <a:p>
            <a:pPr>
              <a:lnSpc>
                <a:spcPct val="150000"/>
              </a:lnSpc>
            </a:pPr>
            <a:r>
              <a:rPr lang="en-US" dirty="0" err="1"/>
              <a:t>nantinya</a:t>
            </a:r>
            <a:r>
              <a:rPr lang="en-US" dirty="0"/>
              <a:t> </a:t>
            </a:r>
            <a:r>
              <a:rPr lang="en-US" dirty="0" err="1"/>
              <a:t>perumusan</a:t>
            </a:r>
            <a:r>
              <a:rPr lang="en-US" dirty="0"/>
              <a:t> </a:t>
            </a:r>
            <a:r>
              <a:rPr lang="en-US" i="1" dirty="0"/>
              <a:t>user requirement</a:t>
            </a:r>
            <a:r>
              <a:rPr lang="en-US" dirty="0"/>
              <a:t> </a:t>
            </a:r>
            <a:r>
              <a:rPr lang="en-US" dirty="0" err="1"/>
              <a:t>dapat</a:t>
            </a:r>
            <a:r>
              <a:rPr lang="en-US" dirty="0"/>
              <a:t> </a:t>
            </a:r>
            <a:r>
              <a:rPr lang="en-US" dirty="0" err="1"/>
              <a:t>sesuai</a:t>
            </a:r>
            <a:r>
              <a:rPr lang="en-US" dirty="0"/>
              <a:t> </a:t>
            </a:r>
            <a:r>
              <a:rPr lang="en-US" dirty="0" err="1"/>
              <a:t>dengan</a:t>
            </a:r>
            <a:r>
              <a:rPr lang="en-US" dirty="0"/>
              <a:t> </a:t>
            </a:r>
            <a:r>
              <a:rPr lang="en-US" dirty="0" err="1"/>
              <a:t>sistem</a:t>
            </a:r>
            <a:r>
              <a:rPr lang="en-US" dirty="0"/>
              <a:t> yang </a:t>
            </a:r>
            <a:r>
              <a:rPr lang="en-US" dirty="0" err="1"/>
              <a:t>dimiliki</a:t>
            </a:r>
            <a:r>
              <a:rPr lang="en-US" dirty="0"/>
              <a:t> oleh </a:t>
            </a:r>
            <a:r>
              <a:rPr lang="en-US" i="1" dirty="0"/>
              <a:t>user </a:t>
            </a:r>
            <a:r>
              <a:rPr lang="en-US" dirty="0" err="1"/>
              <a:t>maupun</a:t>
            </a:r>
            <a:r>
              <a:rPr lang="en-US" dirty="0"/>
              <a:t> </a:t>
            </a:r>
          </a:p>
          <a:p>
            <a:pPr>
              <a:lnSpc>
                <a:spcPct val="150000"/>
              </a:lnSpc>
            </a:pPr>
            <a:r>
              <a:rPr lang="en-US" dirty="0" err="1"/>
              <a:t>dapat</a:t>
            </a:r>
            <a:r>
              <a:rPr lang="en-US" dirty="0"/>
              <a:t> </a:t>
            </a:r>
            <a:r>
              <a:rPr lang="en-US" dirty="0" err="1"/>
              <a:t>memperbaiki</a:t>
            </a:r>
            <a:r>
              <a:rPr lang="en-US" dirty="0"/>
              <a:t> </a:t>
            </a:r>
            <a:r>
              <a:rPr lang="en-US" dirty="0" err="1"/>
              <a:t>dan</a:t>
            </a:r>
            <a:r>
              <a:rPr lang="en-US" dirty="0"/>
              <a:t> </a:t>
            </a:r>
            <a:r>
              <a:rPr lang="en-US" dirty="0" err="1"/>
              <a:t>memperbarui</a:t>
            </a:r>
            <a:r>
              <a:rPr lang="en-US" dirty="0"/>
              <a:t> </a:t>
            </a:r>
            <a:r>
              <a:rPr lang="en-US" dirty="0" err="1"/>
              <a:t>sistem</a:t>
            </a:r>
            <a:r>
              <a:rPr lang="en-US" dirty="0"/>
              <a:t> </a:t>
            </a:r>
            <a:r>
              <a:rPr lang="en-US" dirty="0" err="1"/>
              <a:t>tersebut</a:t>
            </a:r>
            <a:r>
              <a:rPr lang="en-US" dirty="0"/>
              <a:t> </a:t>
            </a:r>
            <a:r>
              <a:rPr lang="en-US" dirty="0" err="1"/>
              <a:t>menjadi</a:t>
            </a:r>
            <a:r>
              <a:rPr lang="en-US" dirty="0"/>
              <a:t> </a:t>
            </a:r>
            <a:r>
              <a:rPr lang="en-US" dirty="0" err="1"/>
              <a:t>sistem</a:t>
            </a:r>
            <a:r>
              <a:rPr lang="en-US" dirty="0"/>
              <a:t> yang </a:t>
            </a:r>
            <a:r>
              <a:rPr lang="en-US" dirty="0" err="1"/>
              <a:t>lebih</a:t>
            </a:r>
            <a:r>
              <a:rPr lang="en-US" dirty="0"/>
              <a:t> </a:t>
            </a:r>
            <a:r>
              <a:rPr lang="en-US" dirty="0" err="1"/>
              <a:t>baik</a:t>
            </a:r>
            <a:r>
              <a:rPr lang="en-US" dirty="0"/>
              <a:t>, </a:t>
            </a:r>
            <a:r>
              <a:rPr lang="en-US" dirty="0" err="1"/>
              <a:t>efektif</a:t>
            </a:r>
            <a:r>
              <a:rPr lang="en-US" dirty="0"/>
              <a:t>, </a:t>
            </a:r>
            <a:r>
              <a:rPr lang="en-US" dirty="0" err="1"/>
              <a:t>dan</a:t>
            </a:r>
            <a:r>
              <a:rPr lang="en-US" dirty="0"/>
              <a:t> </a:t>
            </a:r>
            <a:r>
              <a:rPr lang="en-US" dirty="0" err="1"/>
              <a:t>efisien</a:t>
            </a:r>
            <a:r>
              <a:rPr lang="en-US" dirty="0"/>
              <a:t> </a:t>
            </a:r>
          </a:p>
          <a:p>
            <a:pPr>
              <a:lnSpc>
                <a:spcPct val="150000"/>
              </a:lnSpc>
            </a:pPr>
            <a:r>
              <a:rPr lang="en-US" dirty="0" err="1"/>
              <a:t>dalam</a:t>
            </a:r>
            <a:r>
              <a:rPr lang="en-US" dirty="0"/>
              <a:t> </a:t>
            </a:r>
            <a:r>
              <a:rPr lang="en-US" dirty="0" err="1"/>
              <a:t>pelaksanaannya</a:t>
            </a:r>
            <a:r>
              <a:rPr lang="en-US" dirty="0"/>
              <a:t> </a:t>
            </a:r>
            <a:r>
              <a:rPr lang="en-US" dirty="0" err="1"/>
              <a:t>untuk</a:t>
            </a:r>
            <a:r>
              <a:rPr lang="en-US" dirty="0"/>
              <a:t> </a:t>
            </a:r>
            <a:r>
              <a:rPr lang="en-US" dirty="0" err="1"/>
              <a:t>kegiatan</a:t>
            </a:r>
            <a:r>
              <a:rPr lang="en-US" dirty="0"/>
              <a:t> </a:t>
            </a:r>
            <a:r>
              <a:rPr lang="en-US" dirty="0" err="1"/>
              <a:t>operasional</a:t>
            </a:r>
            <a:r>
              <a:rPr lang="en-US" dirty="0"/>
              <a:t> </a:t>
            </a:r>
            <a:r>
              <a:rPr lang="en-US" dirty="0" err="1"/>
              <a:t>sehari-harinya</a:t>
            </a:r>
            <a:r>
              <a:rPr lang="en-US" dirty="0"/>
              <a:t>.</a:t>
            </a:r>
          </a:p>
        </p:txBody>
      </p:sp>
    </p:spTree>
    <p:extLst>
      <p:ext uri="{BB962C8B-B14F-4D97-AF65-F5344CB8AC3E}">
        <p14:creationId xmlns:p14="http://schemas.microsoft.com/office/powerpoint/2010/main" val="3884124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67156" y="5659665"/>
            <a:ext cx="2743200" cy="365125"/>
          </a:xfrm>
        </p:spPr>
        <p:txBody>
          <a:bodyPr/>
          <a:lstStyle/>
          <a:p>
            <a:fld id="{BBAF81E1-CE84-4822-BF36-7E9757C57BEF}" type="slidenum">
              <a:rPr lang="id-ID" smtClean="0"/>
              <a:pPr/>
              <a:t>14</a:t>
            </a:fld>
            <a:endParaRPr lang="id-ID" dirty="0"/>
          </a:p>
        </p:txBody>
      </p:sp>
      <p:sp>
        <p:nvSpPr>
          <p:cNvPr id="5" name="AutoShape 2" descr="Hasil gambar untuk logo elnusa"/>
          <p:cNvSpPr>
            <a:spLocks noChangeAspect="1" noChangeArrowheads="1"/>
          </p:cNvSpPr>
          <p:nvPr/>
        </p:nvSpPr>
        <p:spPr bwMode="auto">
          <a:xfrm>
            <a:off x="-94796" y="-84114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61053" y="140027"/>
            <a:ext cx="11017224" cy="461665"/>
          </a:xfrm>
          <a:prstGeom prst="rect">
            <a:avLst/>
          </a:prstGeom>
        </p:spPr>
        <p:txBody>
          <a:bodyPr wrap="square">
            <a:spAutoFit/>
          </a:bodyPr>
          <a:lstStyle/>
          <a:p>
            <a:r>
              <a:rPr lang="en-US" sz="2400" b="1" dirty="0" err="1"/>
              <a:t>Identifikasi</a:t>
            </a:r>
            <a:r>
              <a:rPr lang="en-US" sz="2400" b="1" dirty="0"/>
              <a:t> User</a:t>
            </a:r>
            <a:r>
              <a:rPr lang="en-US" sz="2400" dirty="0">
                <a:latin typeface="+mj-lt"/>
              </a:rPr>
              <a:t>                                </a:t>
            </a:r>
            <a:r>
              <a:rPr lang="en-US" dirty="0"/>
              <a:t>				</a:t>
            </a:r>
            <a:endParaRPr lang="en-US" sz="2400" dirty="0">
              <a:latin typeface="+mj-lt"/>
            </a:endParaRPr>
          </a:p>
        </p:txBody>
      </p:sp>
      <p:sp>
        <p:nvSpPr>
          <p:cNvPr id="7" name="TextBox 6"/>
          <p:cNvSpPr txBox="1"/>
          <p:nvPr/>
        </p:nvSpPr>
        <p:spPr>
          <a:xfrm>
            <a:off x="37385" y="988113"/>
            <a:ext cx="3792020" cy="3416320"/>
          </a:xfrm>
          <a:prstGeom prst="rect">
            <a:avLst/>
          </a:prstGeom>
          <a:noFill/>
        </p:spPr>
        <p:txBody>
          <a:bodyPr wrap="square" rtlCol="0">
            <a:spAutoFit/>
          </a:bodyPr>
          <a:lstStyle/>
          <a:p>
            <a:pPr algn="just"/>
            <a:r>
              <a:rPr lang="en-US" dirty="0" err="1"/>
              <a:t>Untuk</a:t>
            </a:r>
            <a:r>
              <a:rPr lang="en-US" dirty="0"/>
              <a:t> </a:t>
            </a:r>
            <a:r>
              <a:rPr lang="en-US" dirty="0" err="1"/>
              <a:t>mendapatkan</a:t>
            </a:r>
            <a:r>
              <a:rPr lang="en-US" dirty="0"/>
              <a:t> </a:t>
            </a:r>
            <a:r>
              <a:rPr lang="en-US" dirty="0" err="1"/>
              <a:t>kebutuhan</a:t>
            </a:r>
            <a:r>
              <a:rPr lang="en-US" dirty="0"/>
              <a:t> </a:t>
            </a:r>
            <a:r>
              <a:rPr lang="en-US" dirty="0" err="1"/>
              <a:t>sistem</a:t>
            </a:r>
            <a:r>
              <a:rPr lang="en-US" dirty="0"/>
              <a:t> </a:t>
            </a:r>
            <a:r>
              <a:rPr lang="en-US" dirty="0" err="1"/>
              <a:t>diperlukan</a:t>
            </a:r>
            <a:r>
              <a:rPr lang="en-US" dirty="0"/>
              <a:t> </a:t>
            </a:r>
            <a:r>
              <a:rPr lang="en-US" dirty="0" err="1"/>
              <a:t>metoda</a:t>
            </a:r>
            <a:r>
              <a:rPr lang="en-US" dirty="0"/>
              <a:t> </a:t>
            </a:r>
            <a:r>
              <a:rPr lang="en-US" dirty="0" err="1"/>
              <a:t>survei</a:t>
            </a:r>
            <a:r>
              <a:rPr lang="en-US" dirty="0"/>
              <a:t> </a:t>
            </a:r>
            <a:r>
              <a:rPr lang="en-US" dirty="0" err="1"/>
              <a:t>dengan</a:t>
            </a:r>
            <a:r>
              <a:rPr lang="en-US" dirty="0"/>
              <a:t> </a:t>
            </a:r>
            <a:r>
              <a:rPr lang="en-US" dirty="0" err="1"/>
              <a:t>mencari</a:t>
            </a:r>
            <a:r>
              <a:rPr lang="en-US" dirty="0"/>
              <a:t> </a:t>
            </a:r>
            <a:r>
              <a:rPr lang="en-US" dirty="0" err="1"/>
              <a:t>informasi</a:t>
            </a:r>
            <a:r>
              <a:rPr lang="en-US" dirty="0"/>
              <a:t> </a:t>
            </a:r>
            <a:r>
              <a:rPr lang="en-US" dirty="0" err="1"/>
              <a:t>kepada</a:t>
            </a:r>
            <a:r>
              <a:rPr lang="en-US" dirty="0"/>
              <a:t> </a:t>
            </a:r>
            <a:r>
              <a:rPr lang="en-US" dirty="0" err="1"/>
              <a:t>masing</a:t>
            </a:r>
            <a:r>
              <a:rPr lang="en-US" dirty="0"/>
              <a:t> </a:t>
            </a:r>
            <a:r>
              <a:rPr lang="en-US" dirty="0" err="1"/>
              <a:t>masing</a:t>
            </a:r>
            <a:r>
              <a:rPr lang="en-US" dirty="0"/>
              <a:t> </a:t>
            </a:r>
            <a:r>
              <a:rPr lang="en-US" dirty="0" err="1"/>
              <a:t>pengguna</a:t>
            </a:r>
            <a:r>
              <a:rPr lang="en-US" dirty="0"/>
              <a:t>.</a:t>
            </a:r>
          </a:p>
          <a:p>
            <a:pPr algn="just"/>
            <a:endParaRPr lang="en-US" dirty="0"/>
          </a:p>
          <a:p>
            <a:pPr algn="just"/>
            <a:r>
              <a:rPr lang="en-US" dirty="0" err="1"/>
              <a:t>Persiapkan</a:t>
            </a:r>
            <a:r>
              <a:rPr lang="en-US" dirty="0"/>
              <a:t> </a:t>
            </a:r>
            <a:r>
              <a:rPr lang="en-US" dirty="0" err="1"/>
              <a:t>jadwal</a:t>
            </a:r>
            <a:r>
              <a:rPr lang="en-US" dirty="0"/>
              <a:t> </a:t>
            </a:r>
            <a:r>
              <a:rPr lang="en-US" dirty="0" err="1"/>
              <a:t>untuk</a:t>
            </a:r>
            <a:r>
              <a:rPr lang="en-US" dirty="0"/>
              <a:t> </a:t>
            </a:r>
            <a:r>
              <a:rPr lang="en-US" dirty="0" err="1"/>
              <a:t>melakukan</a:t>
            </a:r>
            <a:r>
              <a:rPr lang="en-US" dirty="0"/>
              <a:t> </a:t>
            </a:r>
            <a:r>
              <a:rPr lang="en-US" dirty="0" err="1"/>
              <a:t>pengumpulan</a:t>
            </a:r>
            <a:r>
              <a:rPr lang="en-US" dirty="0"/>
              <a:t> data </a:t>
            </a:r>
            <a:r>
              <a:rPr lang="en-US" dirty="0" err="1"/>
              <a:t>dan</a:t>
            </a:r>
            <a:r>
              <a:rPr lang="en-US" dirty="0"/>
              <a:t> </a:t>
            </a:r>
            <a:r>
              <a:rPr lang="en-US" dirty="0" err="1"/>
              <a:t>informasi</a:t>
            </a:r>
            <a:r>
              <a:rPr lang="en-US" dirty="0"/>
              <a:t>. </a:t>
            </a:r>
            <a:r>
              <a:rPr lang="en-US" dirty="0" err="1"/>
              <a:t>Buat</a:t>
            </a:r>
            <a:r>
              <a:rPr lang="en-US" dirty="0"/>
              <a:t> </a:t>
            </a:r>
            <a:r>
              <a:rPr lang="en-US" dirty="0" err="1"/>
              <a:t>sebuah</a:t>
            </a:r>
            <a:r>
              <a:rPr lang="en-US" dirty="0"/>
              <a:t> </a:t>
            </a:r>
            <a:r>
              <a:rPr lang="en-US" i="1" dirty="0"/>
              <a:t>check list</a:t>
            </a:r>
            <a:r>
              <a:rPr lang="en-US" dirty="0"/>
              <a:t>  </a:t>
            </a:r>
            <a:r>
              <a:rPr lang="en-US" dirty="0" err="1"/>
              <a:t>pengumpulan</a:t>
            </a:r>
            <a:r>
              <a:rPr lang="en-US" dirty="0"/>
              <a:t> </a:t>
            </a:r>
            <a:r>
              <a:rPr lang="en-US" i="1" dirty="0"/>
              <a:t>user requirement </a:t>
            </a:r>
            <a:r>
              <a:rPr lang="en-US" dirty="0" err="1"/>
              <a:t>berdasarkan</a:t>
            </a:r>
            <a:r>
              <a:rPr lang="en-US" dirty="0"/>
              <a:t> </a:t>
            </a:r>
            <a:r>
              <a:rPr lang="en-US" dirty="0" err="1"/>
              <a:t>modul</a:t>
            </a:r>
            <a:r>
              <a:rPr lang="en-US" dirty="0"/>
              <a:t> yang </a:t>
            </a:r>
            <a:r>
              <a:rPr lang="en-US" dirty="0" err="1"/>
              <a:t>ada</a:t>
            </a:r>
            <a:r>
              <a:rPr lang="en-US" dirty="0"/>
              <a:t> </a:t>
            </a:r>
            <a:r>
              <a:rPr lang="en-US" dirty="0" err="1"/>
              <a:t>serta</a:t>
            </a:r>
            <a:r>
              <a:rPr lang="en-US" dirty="0"/>
              <a:t> </a:t>
            </a:r>
            <a:r>
              <a:rPr lang="en-US" dirty="0" err="1"/>
              <a:t>lengkapi</a:t>
            </a:r>
            <a:r>
              <a:rPr lang="en-US" dirty="0"/>
              <a:t> </a:t>
            </a:r>
            <a:r>
              <a:rPr lang="en-US" dirty="0" err="1"/>
              <a:t>dengan</a:t>
            </a:r>
            <a:r>
              <a:rPr lang="en-US" dirty="0"/>
              <a:t> daftar </a:t>
            </a:r>
            <a:r>
              <a:rPr lang="en-US" i="1" dirty="0"/>
              <a:t>contact person </a:t>
            </a:r>
            <a:r>
              <a:rPr lang="en-US" dirty="0"/>
              <a:t>yang </a:t>
            </a:r>
            <a:r>
              <a:rPr lang="en-US" dirty="0" err="1"/>
              <a:t>dibuat</a:t>
            </a:r>
            <a:r>
              <a:rPr lang="en-US" dirty="0"/>
              <a:t>.</a:t>
            </a:r>
          </a:p>
        </p:txBody>
      </p:sp>
      <p:pic>
        <p:nvPicPr>
          <p:cNvPr id="8" name="Picture 2" descr="http://1.bp.blogspot.com/-NcSMS1gem_8/Tezjv4VdCjI/AAAAAAAAAAc/F0HjXj7aNsE/s1600/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943" y="994042"/>
            <a:ext cx="7925109" cy="455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54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15</a:t>
            </a:fld>
            <a:endParaRPr lang="id-ID" dirty="0"/>
          </a:p>
        </p:txBody>
      </p:sp>
      <p:sp>
        <p:nvSpPr>
          <p:cNvPr id="5" name="AutoShape 2" descr="Hasil gambar untuk logo elnusa"/>
          <p:cNvSpPr>
            <a:spLocks noChangeAspect="1" noChangeArrowheads="1"/>
          </p:cNvSpPr>
          <p:nvPr/>
        </p:nvSpPr>
        <p:spPr bwMode="auto">
          <a:xfrm>
            <a:off x="101146" y="-8396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01146" y="158649"/>
            <a:ext cx="11017224" cy="461665"/>
          </a:xfrm>
          <a:prstGeom prst="rect">
            <a:avLst/>
          </a:prstGeom>
        </p:spPr>
        <p:txBody>
          <a:bodyPr wrap="square">
            <a:spAutoFit/>
          </a:bodyPr>
          <a:lstStyle/>
          <a:p>
            <a:r>
              <a:rPr lang="en-US" sz="2400" b="1" dirty="0" err="1"/>
              <a:t>Kebutuhan</a:t>
            </a:r>
            <a:r>
              <a:rPr lang="en-US" sz="2400" b="1" dirty="0"/>
              <a:t> </a:t>
            </a:r>
            <a:r>
              <a:rPr lang="en-US" sz="2400" b="1" dirty="0" err="1"/>
              <a:t>Teknis</a:t>
            </a:r>
            <a:r>
              <a:rPr lang="en-US" sz="2400" b="1" dirty="0"/>
              <a:t> Hardware/Software</a:t>
            </a:r>
            <a:r>
              <a:rPr lang="en-US" dirty="0"/>
              <a:t>				</a:t>
            </a:r>
            <a:r>
              <a:rPr lang="en-US" b="1" dirty="0"/>
              <a:t> 	</a:t>
            </a:r>
            <a:endParaRPr lang="en-US" sz="2400" dirty="0">
              <a:latin typeface="+mj-lt"/>
            </a:endParaRPr>
          </a:p>
        </p:txBody>
      </p:sp>
      <p:sp>
        <p:nvSpPr>
          <p:cNvPr id="7" name="TextBox 6"/>
          <p:cNvSpPr txBox="1"/>
          <p:nvPr/>
        </p:nvSpPr>
        <p:spPr>
          <a:xfrm>
            <a:off x="101146" y="1365650"/>
            <a:ext cx="4212233" cy="3416320"/>
          </a:xfrm>
          <a:prstGeom prst="rect">
            <a:avLst/>
          </a:prstGeom>
          <a:noFill/>
        </p:spPr>
        <p:txBody>
          <a:bodyPr wrap="square" rtlCol="0">
            <a:spAutoFit/>
          </a:bodyPr>
          <a:lstStyle/>
          <a:p>
            <a:pPr algn="just"/>
            <a:r>
              <a:rPr lang="en-US" dirty="0" err="1"/>
              <a:t>Untuk</a:t>
            </a:r>
            <a:r>
              <a:rPr lang="en-US" dirty="0"/>
              <a:t> </a:t>
            </a:r>
            <a:r>
              <a:rPr lang="en-US" dirty="0" err="1"/>
              <a:t>kebutuhan</a:t>
            </a:r>
            <a:r>
              <a:rPr lang="en-US" dirty="0"/>
              <a:t> </a:t>
            </a:r>
            <a:r>
              <a:rPr lang="en-US" dirty="0" err="1"/>
              <a:t>akan</a:t>
            </a:r>
            <a:r>
              <a:rPr lang="en-US" dirty="0"/>
              <a:t> </a:t>
            </a:r>
            <a:r>
              <a:rPr lang="en-US" i="1" dirty="0"/>
              <a:t>hardware/ software</a:t>
            </a:r>
            <a:r>
              <a:rPr lang="en-US" dirty="0"/>
              <a:t>, </a:t>
            </a:r>
            <a:r>
              <a:rPr lang="en-US" dirty="0" err="1"/>
              <a:t>dapat</a:t>
            </a:r>
            <a:r>
              <a:rPr lang="en-US" dirty="0"/>
              <a:t> </a:t>
            </a:r>
            <a:r>
              <a:rPr lang="en-US" dirty="0" err="1"/>
              <a:t>diisikan</a:t>
            </a:r>
            <a:r>
              <a:rPr lang="en-US" dirty="0"/>
              <a:t> pada </a:t>
            </a:r>
            <a:r>
              <a:rPr lang="en-US" dirty="0" err="1"/>
              <a:t>bagian</a:t>
            </a:r>
            <a:r>
              <a:rPr lang="en-US" dirty="0"/>
              <a:t> </a:t>
            </a:r>
            <a:r>
              <a:rPr lang="en-US" dirty="0" err="1"/>
              <a:t>modul</a:t>
            </a:r>
            <a:r>
              <a:rPr lang="en-US" dirty="0"/>
              <a:t>, dan </a:t>
            </a:r>
            <a:r>
              <a:rPr lang="en-US" dirty="0" err="1"/>
              <a:t>kebutuhannya</a:t>
            </a:r>
            <a:r>
              <a:rPr lang="en-US" dirty="0"/>
              <a:t> </a:t>
            </a:r>
            <a:r>
              <a:rPr lang="en-US" dirty="0" err="1"/>
              <a:t>dapat</a:t>
            </a:r>
            <a:r>
              <a:rPr lang="en-US" dirty="0"/>
              <a:t> di </a:t>
            </a:r>
            <a:r>
              <a:rPr lang="en-US" dirty="0" err="1"/>
              <a:t>isikan</a:t>
            </a:r>
            <a:r>
              <a:rPr lang="en-US" dirty="0"/>
              <a:t> </a:t>
            </a:r>
            <a:r>
              <a:rPr lang="en-US" dirty="0" err="1"/>
              <a:t>dalam</a:t>
            </a:r>
            <a:r>
              <a:rPr lang="en-US" dirty="0"/>
              <a:t> sub-</a:t>
            </a:r>
            <a:r>
              <a:rPr lang="en-US" dirty="0" err="1"/>
              <a:t>modul</a:t>
            </a:r>
            <a:r>
              <a:rPr lang="en-US" dirty="0"/>
              <a:t>, </a:t>
            </a:r>
            <a:r>
              <a:rPr lang="en-US" dirty="0" err="1"/>
              <a:t>contoh</a:t>
            </a:r>
            <a:r>
              <a:rPr lang="en-US" dirty="0"/>
              <a:t>:</a:t>
            </a:r>
          </a:p>
          <a:p>
            <a:endParaRPr lang="en-US" dirty="0"/>
          </a:p>
          <a:p>
            <a:r>
              <a:rPr lang="en-US" dirty="0"/>
              <a:t>o   </a:t>
            </a:r>
            <a:r>
              <a:rPr lang="en-US" dirty="0" err="1"/>
              <a:t>Komputer</a:t>
            </a:r>
            <a:r>
              <a:rPr lang="en-US" dirty="0"/>
              <a:t> </a:t>
            </a:r>
            <a:r>
              <a:rPr lang="en-US" dirty="0" err="1"/>
              <a:t>untuk</a:t>
            </a:r>
            <a:r>
              <a:rPr lang="en-US" dirty="0"/>
              <a:t> </a:t>
            </a:r>
            <a:r>
              <a:rPr lang="en-US" i="1" dirty="0"/>
              <a:t>server</a:t>
            </a:r>
            <a:endParaRPr lang="en-US" dirty="0"/>
          </a:p>
          <a:p>
            <a:r>
              <a:rPr lang="en-US" dirty="0"/>
              <a:t>o   </a:t>
            </a:r>
            <a:r>
              <a:rPr lang="en-US" dirty="0" err="1"/>
              <a:t>Komputer</a:t>
            </a:r>
            <a:r>
              <a:rPr lang="en-US" dirty="0"/>
              <a:t> </a:t>
            </a:r>
            <a:r>
              <a:rPr lang="en-US" dirty="0" err="1"/>
              <a:t>untuk</a:t>
            </a:r>
            <a:r>
              <a:rPr lang="en-US" dirty="0"/>
              <a:t> </a:t>
            </a:r>
            <a:r>
              <a:rPr lang="en-US" i="1" dirty="0"/>
              <a:t>data entry</a:t>
            </a:r>
            <a:endParaRPr lang="en-US" dirty="0"/>
          </a:p>
          <a:p>
            <a:r>
              <a:rPr lang="en-US" dirty="0"/>
              <a:t>o   </a:t>
            </a:r>
            <a:r>
              <a:rPr lang="en-US" dirty="0" err="1"/>
              <a:t>Jaringan</a:t>
            </a:r>
            <a:r>
              <a:rPr lang="en-US" dirty="0"/>
              <a:t> / </a:t>
            </a:r>
            <a:r>
              <a:rPr lang="en-US" i="1" dirty="0"/>
              <a:t>network</a:t>
            </a:r>
            <a:endParaRPr lang="en-US" dirty="0"/>
          </a:p>
          <a:p>
            <a:r>
              <a:rPr lang="en-US" dirty="0"/>
              <a:t>o   </a:t>
            </a:r>
            <a:r>
              <a:rPr lang="en-US" dirty="0" err="1"/>
              <a:t>Peralatan</a:t>
            </a:r>
            <a:r>
              <a:rPr lang="en-US" dirty="0"/>
              <a:t> / </a:t>
            </a:r>
            <a:r>
              <a:rPr lang="en-US" dirty="0" err="1"/>
              <a:t>perlengkapan</a:t>
            </a:r>
            <a:r>
              <a:rPr lang="en-US" dirty="0"/>
              <a:t> </a:t>
            </a:r>
            <a:r>
              <a:rPr lang="en-US" dirty="0" err="1"/>
              <a:t>tambahan</a:t>
            </a:r>
            <a:endParaRPr lang="en-US" dirty="0"/>
          </a:p>
          <a:p>
            <a:r>
              <a:rPr lang="en-US" dirty="0"/>
              <a:t>o   </a:t>
            </a:r>
            <a:r>
              <a:rPr lang="en-US" dirty="0" err="1"/>
              <a:t>dsb</a:t>
            </a:r>
            <a:r>
              <a:rPr lang="en-US" dirty="0"/>
              <a:t> (</a:t>
            </a:r>
            <a:r>
              <a:rPr lang="en-US" dirty="0" err="1"/>
              <a:t>sesuai</a:t>
            </a:r>
            <a:r>
              <a:rPr lang="en-US" dirty="0"/>
              <a:t> </a:t>
            </a:r>
            <a:r>
              <a:rPr lang="en-US" dirty="0" err="1"/>
              <a:t>dengan</a:t>
            </a:r>
            <a:r>
              <a:rPr lang="en-US" dirty="0"/>
              <a:t> </a:t>
            </a:r>
            <a:r>
              <a:rPr lang="en-US" dirty="0" err="1"/>
              <a:t>kebutuhan</a:t>
            </a:r>
            <a:r>
              <a:rPr lang="en-US" dirty="0"/>
              <a:t> </a:t>
            </a:r>
            <a:r>
              <a:rPr lang="en-US" i="1" dirty="0"/>
              <a:t>user</a:t>
            </a:r>
            <a:r>
              <a:rPr lang="en-US" dirty="0"/>
              <a:t>)</a:t>
            </a:r>
          </a:p>
          <a:p>
            <a:endParaRPr lang="en-US" dirty="0"/>
          </a:p>
          <a:p>
            <a:r>
              <a:rPr lang="en-US"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379" y="789586"/>
            <a:ext cx="7344816" cy="4968552"/>
          </a:xfrm>
          <a:prstGeom prst="rect">
            <a:avLst/>
          </a:prstGeom>
        </p:spPr>
      </p:pic>
    </p:spTree>
    <p:extLst>
      <p:ext uri="{BB962C8B-B14F-4D97-AF65-F5344CB8AC3E}">
        <p14:creationId xmlns:p14="http://schemas.microsoft.com/office/powerpoint/2010/main" val="2245160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16</a:t>
            </a:fld>
            <a:endParaRPr lang="id-ID" dirty="0"/>
          </a:p>
        </p:txBody>
      </p:sp>
      <p:sp>
        <p:nvSpPr>
          <p:cNvPr id="5" name="AutoShape 2" descr="Hasil gambar untuk logo elnusa"/>
          <p:cNvSpPr>
            <a:spLocks noChangeAspect="1" noChangeArrowheads="1"/>
          </p:cNvSpPr>
          <p:nvPr/>
        </p:nvSpPr>
        <p:spPr bwMode="auto">
          <a:xfrm>
            <a:off x="155575" y="-68874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85396" y="359059"/>
            <a:ext cx="11017224" cy="461665"/>
          </a:xfrm>
          <a:prstGeom prst="rect">
            <a:avLst/>
          </a:prstGeom>
        </p:spPr>
        <p:txBody>
          <a:bodyPr wrap="square">
            <a:spAutoFit/>
          </a:bodyPr>
          <a:lstStyle/>
          <a:p>
            <a:r>
              <a:rPr lang="en-US" sz="2400" b="1" dirty="0" err="1"/>
              <a:t>Kebutuhan</a:t>
            </a:r>
            <a:r>
              <a:rPr lang="en-US" sz="2400" b="1" dirty="0"/>
              <a:t> </a:t>
            </a:r>
            <a:r>
              <a:rPr lang="en-US" sz="2400" b="1" dirty="0" err="1"/>
              <a:t>Teknis</a:t>
            </a:r>
            <a:r>
              <a:rPr lang="en-US" sz="2400" b="1" dirty="0"/>
              <a:t> Hardware/Software</a:t>
            </a:r>
            <a:r>
              <a:rPr lang="en-US" sz="2400" dirty="0">
                <a:latin typeface="+mj-lt"/>
              </a:rPr>
              <a:t>     </a:t>
            </a:r>
            <a:r>
              <a:rPr lang="en-US" dirty="0"/>
              <a:t>				</a:t>
            </a:r>
            <a:endParaRPr lang="en-US" sz="2400" dirty="0">
              <a:latin typeface="+mj-lt"/>
            </a:endParaRPr>
          </a:p>
        </p:txBody>
      </p:sp>
      <p:sp>
        <p:nvSpPr>
          <p:cNvPr id="7" name="TextBox 6"/>
          <p:cNvSpPr txBox="1"/>
          <p:nvPr/>
        </p:nvSpPr>
        <p:spPr>
          <a:xfrm>
            <a:off x="85396" y="909423"/>
            <a:ext cx="4140225" cy="3970318"/>
          </a:xfrm>
          <a:prstGeom prst="rect">
            <a:avLst/>
          </a:prstGeom>
          <a:noFill/>
        </p:spPr>
        <p:txBody>
          <a:bodyPr wrap="square" rtlCol="0">
            <a:spAutoFit/>
          </a:bodyPr>
          <a:lstStyle/>
          <a:p>
            <a:pPr algn="just"/>
            <a:r>
              <a:rPr lang="en-US" dirty="0" err="1"/>
              <a:t>Setiap</a:t>
            </a:r>
            <a:r>
              <a:rPr lang="en-US" dirty="0"/>
              <a:t> </a:t>
            </a:r>
            <a:r>
              <a:rPr lang="en-US" dirty="0" err="1"/>
              <a:t>keperluan</a:t>
            </a:r>
            <a:r>
              <a:rPr lang="en-US" dirty="0"/>
              <a:t> </a:t>
            </a:r>
            <a:r>
              <a:rPr lang="en-US" i="1" dirty="0"/>
              <a:t>user</a:t>
            </a:r>
            <a:r>
              <a:rPr lang="en-US" dirty="0"/>
              <a:t> yang </a:t>
            </a:r>
            <a:r>
              <a:rPr lang="en-US" dirty="0" err="1"/>
              <a:t>telah</a:t>
            </a:r>
            <a:r>
              <a:rPr lang="en-US" dirty="0"/>
              <a:t> </a:t>
            </a:r>
            <a:r>
              <a:rPr lang="en-US" dirty="0" err="1"/>
              <a:t>dicatat</a:t>
            </a:r>
            <a:r>
              <a:rPr lang="en-US" dirty="0"/>
              <a:t> </a:t>
            </a:r>
            <a:r>
              <a:rPr lang="en-US" dirty="0" err="1"/>
              <a:t>berdasarkan</a:t>
            </a:r>
            <a:r>
              <a:rPr lang="en-US" dirty="0"/>
              <a:t> </a:t>
            </a:r>
            <a:r>
              <a:rPr lang="en-US" dirty="0" err="1"/>
              <a:t>modul</a:t>
            </a:r>
            <a:r>
              <a:rPr lang="en-US" dirty="0"/>
              <a:t> </a:t>
            </a:r>
            <a:r>
              <a:rPr lang="en-US" dirty="0" err="1"/>
              <a:t>dan</a:t>
            </a:r>
            <a:r>
              <a:rPr lang="en-US" dirty="0"/>
              <a:t> </a:t>
            </a:r>
            <a:r>
              <a:rPr lang="en-US" dirty="0" err="1"/>
              <a:t>submodul</a:t>
            </a:r>
            <a:r>
              <a:rPr lang="en-US" dirty="0"/>
              <a:t> yang </a:t>
            </a:r>
            <a:r>
              <a:rPr lang="en-US" dirty="0" err="1"/>
              <a:t>ada</a:t>
            </a:r>
            <a:r>
              <a:rPr lang="en-US" dirty="0"/>
              <a:t> </a:t>
            </a:r>
            <a:r>
              <a:rPr lang="en-US" dirty="0" err="1"/>
              <a:t>dalam</a:t>
            </a:r>
            <a:r>
              <a:rPr lang="en-US" dirty="0"/>
              <a:t> </a:t>
            </a:r>
            <a:r>
              <a:rPr lang="en-US" dirty="0" err="1"/>
              <a:t>proyek</a:t>
            </a:r>
            <a:r>
              <a:rPr lang="en-US" dirty="0"/>
              <a:t>, </a:t>
            </a:r>
            <a:r>
              <a:rPr lang="en-US" dirty="0" err="1"/>
              <a:t>diberikan</a:t>
            </a:r>
            <a:r>
              <a:rPr lang="en-US" dirty="0"/>
              <a:t> juga </a:t>
            </a:r>
            <a:r>
              <a:rPr lang="en-US" dirty="0" err="1"/>
              <a:t>spesifikasi</a:t>
            </a:r>
            <a:r>
              <a:rPr lang="en-US" dirty="0"/>
              <a:t> hardware yang </a:t>
            </a:r>
            <a:r>
              <a:rPr lang="en-US" dirty="0" err="1"/>
              <a:t>nantinya</a:t>
            </a:r>
            <a:r>
              <a:rPr lang="en-US" dirty="0"/>
              <a:t> </a:t>
            </a:r>
            <a:r>
              <a:rPr lang="en-US" dirty="0" err="1"/>
              <a:t>akan</a:t>
            </a:r>
            <a:r>
              <a:rPr lang="en-US" dirty="0"/>
              <a:t> </a:t>
            </a:r>
            <a:r>
              <a:rPr lang="en-US" dirty="0" err="1"/>
              <a:t>digunakan</a:t>
            </a:r>
            <a:r>
              <a:rPr lang="en-US" dirty="0"/>
              <a:t> </a:t>
            </a:r>
            <a:r>
              <a:rPr lang="en-US" dirty="0" err="1"/>
              <a:t>dalam</a:t>
            </a:r>
            <a:r>
              <a:rPr lang="en-US" dirty="0"/>
              <a:t> </a:t>
            </a:r>
            <a:r>
              <a:rPr lang="en-US" dirty="0" err="1"/>
              <a:t>menjalankan</a:t>
            </a:r>
            <a:r>
              <a:rPr lang="en-US" dirty="0"/>
              <a:t> </a:t>
            </a:r>
            <a:r>
              <a:rPr lang="en-US" dirty="0" err="1"/>
              <a:t>modul</a:t>
            </a:r>
            <a:r>
              <a:rPr lang="en-US" dirty="0"/>
              <a:t> </a:t>
            </a:r>
            <a:r>
              <a:rPr lang="en-US" dirty="0" err="1"/>
              <a:t>dan</a:t>
            </a:r>
            <a:r>
              <a:rPr lang="en-US" dirty="0"/>
              <a:t> </a:t>
            </a:r>
            <a:r>
              <a:rPr lang="en-US" dirty="0" err="1"/>
              <a:t>submodul</a:t>
            </a:r>
            <a:r>
              <a:rPr lang="en-US" dirty="0"/>
              <a:t> </a:t>
            </a:r>
            <a:r>
              <a:rPr lang="en-US" dirty="0" err="1"/>
              <a:t>tersebut</a:t>
            </a:r>
            <a:r>
              <a:rPr lang="en-US" dirty="0"/>
              <a:t>.</a:t>
            </a:r>
          </a:p>
          <a:p>
            <a:pPr algn="just"/>
            <a:r>
              <a:rPr lang="en-US" dirty="0"/>
              <a:t/>
            </a:r>
            <a:br>
              <a:rPr lang="en-US" dirty="0"/>
            </a:br>
            <a:r>
              <a:rPr lang="en-US" dirty="0" err="1"/>
              <a:t>Sebaiknya</a:t>
            </a:r>
            <a:r>
              <a:rPr lang="en-US" dirty="0"/>
              <a:t> </a:t>
            </a:r>
            <a:r>
              <a:rPr lang="en-US" dirty="0" err="1"/>
              <a:t>spesifikasi</a:t>
            </a:r>
            <a:r>
              <a:rPr lang="en-US" dirty="0"/>
              <a:t>  </a:t>
            </a:r>
          </a:p>
          <a:p>
            <a:pPr algn="just"/>
            <a:r>
              <a:rPr lang="en-US" dirty="0" err="1"/>
              <a:t>komputer</a:t>
            </a:r>
            <a:r>
              <a:rPr lang="en-US" dirty="0"/>
              <a:t> </a:t>
            </a:r>
            <a:r>
              <a:rPr lang="en-US" i="1" dirty="0"/>
              <a:t>client  </a:t>
            </a:r>
            <a:r>
              <a:rPr lang="en-US" dirty="0"/>
              <a:t>dan </a:t>
            </a:r>
            <a:r>
              <a:rPr lang="en-US" i="1" dirty="0"/>
              <a:t>server   </a:t>
            </a:r>
            <a:r>
              <a:rPr lang="en-US" dirty="0" err="1"/>
              <a:t>dibagi</a:t>
            </a:r>
            <a:r>
              <a:rPr lang="en-US" dirty="0"/>
              <a:t> </a:t>
            </a:r>
            <a:r>
              <a:rPr lang="en-US" dirty="0" err="1"/>
              <a:t>lagi</a:t>
            </a:r>
            <a:r>
              <a:rPr lang="en-US" dirty="0"/>
              <a:t> </a:t>
            </a:r>
            <a:r>
              <a:rPr lang="en-US" dirty="0" err="1"/>
              <a:t>ke</a:t>
            </a:r>
            <a:r>
              <a:rPr lang="en-US" dirty="0"/>
              <a:t> </a:t>
            </a:r>
            <a:r>
              <a:rPr lang="en-US" dirty="0" err="1"/>
              <a:t>dalam</a:t>
            </a:r>
            <a:r>
              <a:rPr lang="en-US" dirty="0"/>
              <a:t> sub-</a:t>
            </a:r>
            <a:r>
              <a:rPr lang="en-US" dirty="0" err="1"/>
              <a:t>bagian</a:t>
            </a:r>
            <a:r>
              <a:rPr lang="en-US" dirty="0"/>
              <a:t> yang </a:t>
            </a:r>
            <a:r>
              <a:rPr lang="en-US" dirty="0" err="1"/>
              <a:t>lebih</a:t>
            </a:r>
            <a:r>
              <a:rPr lang="en-US" dirty="0"/>
              <a:t> </a:t>
            </a:r>
            <a:r>
              <a:rPr lang="en-US" dirty="0" err="1"/>
              <a:t>detil</a:t>
            </a:r>
            <a:r>
              <a:rPr lang="en-US" dirty="0"/>
              <a:t> </a:t>
            </a:r>
            <a:r>
              <a:rPr lang="en-US" dirty="0" err="1"/>
              <a:t>sesuai</a:t>
            </a:r>
            <a:r>
              <a:rPr lang="en-US" dirty="0"/>
              <a:t> </a:t>
            </a:r>
            <a:r>
              <a:rPr lang="en-US" dirty="0" err="1"/>
              <a:t>dengan</a:t>
            </a:r>
            <a:r>
              <a:rPr lang="en-US" dirty="0"/>
              <a:t> </a:t>
            </a:r>
            <a:r>
              <a:rPr lang="en-US" dirty="0" err="1"/>
              <a:t>kebutuhan</a:t>
            </a:r>
            <a:r>
              <a:rPr lang="en-US" dirty="0"/>
              <a:t> </a:t>
            </a:r>
            <a:r>
              <a:rPr lang="en-US" dirty="0" err="1"/>
              <a:t>masing-masing</a:t>
            </a:r>
            <a:r>
              <a:rPr lang="en-US" dirty="0"/>
              <a:t> user</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808" y="903278"/>
            <a:ext cx="7824192" cy="4908853"/>
          </a:xfrm>
          <a:prstGeom prst="rect">
            <a:avLst/>
          </a:prstGeom>
        </p:spPr>
      </p:pic>
    </p:spTree>
    <p:extLst>
      <p:ext uri="{BB962C8B-B14F-4D97-AF65-F5344CB8AC3E}">
        <p14:creationId xmlns:p14="http://schemas.microsoft.com/office/powerpoint/2010/main" val="36574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D49EA62F-E84B-44AB-82B1-3CB506E2C642}"/>
              </a:ext>
            </a:extLst>
          </p:cNvPr>
          <p:cNvSpPr>
            <a:spLocks noGrp="1"/>
          </p:cNvSpPr>
          <p:nvPr>
            <p:ph type="title"/>
          </p:nvPr>
        </p:nvSpPr>
        <p:spPr/>
        <p:txBody>
          <a:bodyPr/>
          <a:lstStyle/>
          <a:p>
            <a:r>
              <a:rPr lang="nl-NL" b="1" dirty="0"/>
              <a:t>Manfaat perencanaan dan desain jaringan</a:t>
            </a:r>
            <a:endParaRPr lang="id-ID" dirty="0"/>
          </a:p>
        </p:txBody>
      </p:sp>
      <p:sp>
        <p:nvSpPr>
          <p:cNvPr id="5" name="Tampungan Nomor Slide 4">
            <a:extLst>
              <a:ext uri="{FF2B5EF4-FFF2-40B4-BE49-F238E27FC236}">
                <a16:creationId xmlns="" xmlns:a16="http://schemas.microsoft.com/office/drawing/2014/main" id="{8F886631-4C95-4488-BC63-8DE1FB790C49}"/>
              </a:ext>
            </a:extLst>
          </p:cNvPr>
          <p:cNvSpPr>
            <a:spLocks noGrp="1"/>
          </p:cNvSpPr>
          <p:nvPr>
            <p:ph type="sldNum" sz="quarter" idx="12"/>
          </p:nvPr>
        </p:nvSpPr>
        <p:spPr/>
        <p:txBody>
          <a:bodyPr/>
          <a:lstStyle/>
          <a:p>
            <a:fld id="{BBAF81E1-CE84-4822-BF36-7E9757C57BEF}" type="slidenum">
              <a:rPr lang="id-ID" smtClean="0"/>
              <a:t>17</a:t>
            </a:fld>
            <a:endParaRPr lang="id-ID" dirty="0"/>
          </a:p>
        </p:txBody>
      </p:sp>
      <p:sp>
        <p:nvSpPr>
          <p:cNvPr id="3" name="Tampungan Konten 2">
            <a:extLst>
              <a:ext uri="{FF2B5EF4-FFF2-40B4-BE49-F238E27FC236}">
                <a16:creationId xmlns="" xmlns:a16="http://schemas.microsoft.com/office/drawing/2014/main" id="{DC839210-5CC9-40A8-B91F-3D06D880967A}"/>
              </a:ext>
            </a:extLst>
          </p:cNvPr>
          <p:cNvSpPr>
            <a:spLocks noGrp="1"/>
          </p:cNvSpPr>
          <p:nvPr>
            <p:ph idx="1"/>
          </p:nvPr>
        </p:nvSpPr>
        <p:spPr/>
        <p:txBody>
          <a:bodyPr/>
          <a:lstStyle/>
          <a:p>
            <a:r>
              <a:rPr lang="en-US" dirty="0" err="1"/>
              <a:t>Terpenuhinya</a:t>
            </a:r>
            <a:r>
              <a:rPr lang="en-US" dirty="0"/>
              <a:t> </a:t>
            </a:r>
            <a:r>
              <a:rPr lang="en-US" dirty="0" err="1"/>
              <a:t>kebutuhan</a:t>
            </a:r>
            <a:r>
              <a:rPr lang="en-US" dirty="0"/>
              <a:t> </a:t>
            </a:r>
            <a:r>
              <a:rPr lang="en-US" dirty="0" err="1"/>
              <a:t>pengguna</a:t>
            </a:r>
            <a:r>
              <a:rPr lang="en-US" dirty="0"/>
              <a:t> </a:t>
            </a:r>
            <a:r>
              <a:rPr lang="en-US" dirty="0" err="1"/>
              <a:t>secara</a:t>
            </a:r>
            <a:r>
              <a:rPr lang="en-US" dirty="0"/>
              <a:t> </a:t>
            </a:r>
            <a:r>
              <a:rPr lang="en-US" dirty="0" smtClean="0"/>
              <a:t>optimal</a:t>
            </a:r>
          </a:p>
          <a:p>
            <a:r>
              <a:rPr lang="en-US" dirty="0" err="1" smtClean="0"/>
              <a:t>Jaringan</a:t>
            </a:r>
            <a:r>
              <a:rPr lang="en-US" dirty="0" smtClean="0"/>
              <a:t> </a:t>
            </a:r>
            <a:r>
              <a:rPr lang="en-US" dirty="0"/>
              <a:t>yang </a:t>
            </a:r>
            <a:r>
              <a:rPr lang="en-US" dirty="0" err="1"/>
              <a:t>dihasilkan</a:t>
            </a:r>
            <a:r>
              <a:rPr lang="en-US" dirty="0"/>
              <a:t> </a:t>
            </a:r>
            <a:r>
              <a:rPr lang="en-US" dirty="0" err="1"/>
              <a:t>dapat</a:t>
            </a:r>
            <a:r>
              <a:rPr lang="en-US" dirty="0"/>
              <a:t> </a:t>
            </a:r>
            <a:r>
              <a:rPr lang="en-US" dirty="0" err="1"/>
              <a:t>mendukung</a:t>
            </a:r>
            <a:r>
              <a:rPr lang="en-US" dirty="0"/>
              <a:t> </a:t>
            </a:r>
            <a:r>
              <a:rPr lang="en-US" dirty="0" err="1"/>
              <a:t>sistem</a:t>
            </a:r>
            <a:r>
              <a:rPr lang="en-US" dirty="0"/>
              <a:t> </a:t>
            </a:r>
            <a:r>
              <a:rPr lang="en-US" dirty="0" err="1"/>
              <a:t>informasi</a:t>
            </a:r>
            <a:r>
              <a:rPr lang="en-US" dirty="0"/>
              <a:t> yang </a:t>
            </a:r>
            <a:r>
              <a:rPr lang="en-US" dirty="0" err="1"/>
              <a:t>telah</a:t>
            </a:r>
            <a:r>
              <a:rPr lang="en-US" dirty="0"/>
              <a:t> </a:t>
            </a:r>
            <a:r>
              <a:rPr lang="en-US" dirty="0" err="1" smtClean="0"/>
              <a:t>ada</a:t>
            </a:r>
            <a:endParaRPr lang="en-US" dirty="0" smtClean="0"/>
          </a:p>
          <a:p>
            <a:r>
              <a:rPr lang="en-US" dirty="0" err="1" smtClean="0"/>
              <a:t>Memudahkan</a:t>
            </a:r>
            <a:r>
              <a:rPr lang="en-US" dirty="0" smtClean="0"/>
              <a:t> </a:t>
            </a:r>
            <a:r>
              <a:rPr lang="en-US" dirty="0" err="1"/>
              <a:t>administrasi</a:t>
            </a:r>
            <a:r>
              <a:rPr lang="en-US" dirty="0"/>
              <a:t> </a:t>
            </a:r>
            <a:r>
              <a:rPr lang="en-US" dirty="0" err="1" smtClean="0"/>
              <a:t>jaringan</a:t>
            </a:r>
            <a:endParaRPr lang="en-US" dirty="0" smtClean="0"/>
          </a:p>
          <a:p>
            <a:r>
              <a:rPr lang="en-US" dirty="0" err="1" smtClean="0"/>
              <a:t>Memudahkan</a:t>
            </a:r>
            <a:r>
              <a:rPr lang="en-US" dirty="0" smtClean="0"/>
              <a:t> </a:t>
            </a:r>
            <a:r>
              <a:rPr lang="en-US" dirty="0"/>
              <a:t>proses </a:t>
            </a:r>
            <a:r>
              <a:rPr lang="en-US" dirty="0" smtClean="0"/>
              <a:t>troubleshooting</a:t>
            </a:r>
          </a:p>
          <a:p>
            <a:r>
              <a:rPr lang="en-US" dirty="0" err="1" smtClean="0"/>
              <a:t>Memudahkan</a:t>
            </a:r>
            <a:r>
              <a:rPr lang="en-US" dirty="0" smtClean="0"/>
              <a:t> </a:t>
            </a:r>
            <a:r>
              <a:rPr lang="en-US" dirty="0" err="1"/>
              <a:t>penyusunan</a:t>
            </a:r>
            <a:r>
              <a:rPr lang="en-US" dirty="0"/>
              <a:t> </a:t>
            </a:r>
            <a:r>
              <a:rPr lang="en-US" dirty="0" err="1" smtClean="0"/>
              <a:t>anggaran</a:t>
            </a:r>
            <a:endParaRPr lang="en-US" dirty="0" smtClean="0"/>
          </a:p>
        </p:txBody>
      </p:sp>
    </p:spTree>
    <p:extLst>
      <p:ext uri="{BB962C8B-B14F-4D97-AF65-F5344CB8AC3E}">
        <p14:creationId xmlns:p14="http://schemas.microsoft.com/office/powerpoint/2010/main" val="2790019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Judul 10">
            <a:extLst>
              <a:ext uri="{FF2B5EF4-FFF2-40B4-BE49-F238E27FC236}">
                <a16:creationId xmlns="" xmlns:a16="http://schemas.microsoft.com/office/drawing/2014/main" id="{E02D929D-ABAF-4C0E-A472-46D90D4D4833}"/>
              </a:ext>
            </a:extLst>
          </p:cNvPr>
          <p:cNvSpPr>
            <a:spLocks noGrp="1"/>
          </p:cNvSpPr>
          <p:nvPr>
            <p:ph type="title"/>
          </p:nvPr>
        </p:nvSpPr>
        <p:spPr/>
        <p:txBody>
          <a:bodyPr/>
          <a:lstStyle/>
          <a:p>
            <a:r>
              <a:rPr lang="en-US" b="1" dirty="0" err="1" smtClean="0"/>
              <a:t>Alasan</a:t>
            </a:r>
            <a:r>
              <a:rPr lang="en-US" b="1" dirty="0" smtClean="0"/>
              <a:t> </a:t>
            </a:r>
            <a:r>
              <a:rPr lang="en-US" b="1" dirty="0" err="1" smtClean="0"/>
              <a:t>perlunya</a:t>
            </a:r>
            <a:r>
              <a:rPr lang="en-US" b="1" dirty="0" smtClean="0"/>
              <a:t> </a:t>
            </a:r>
            <a:r>
              <a:rPr lang="en-US" b="1" dirty="0" err="1"/>
              <a:t>perencanaan</a:t>
            </a:r>
            <a:r>
              <a:rPr lang="en-US" b="1" dirty="0"/>
              <a:t> </a:t>
            </a:r>
            <a:r>
              <a:rPr lang="en-US" b="1" dirty="0" err="1"/>
              <a:t>jaringan</a:t>
            </a:r>
            <a:r>
              <a:rPr lang="en-US" b="1" dirty="0"/>
              <a:t> </a:t>
            </a:r>
            <a:r>
              <a:rPr lang="en-US" b="1" dirty="0" err="1"/>
              <a:t>komputer</a:t>
            </a:r>
            <a:endParaRPr lang="id-ID" dirty="0"/>
          </a:p>
        </p:txBody>
      </p:sp>
      <p:sp>
        <p:nvSpPr>
          <p:cNvPr id="12" name="Tampungan Konten 11">
            <a:extLst>
              <a:ext uri="{FF2B5EF4-FFF2-40B4-BE49-F238E27FC236}">
                <a16:creationId xmlns="" xmlns:a16="http://schemas.microsoft.com/office/drawing/2014/main" id="{3657C826-C728-4827-878B-02D69F646171}"/>
              </a:ext>
            </a:extLst>
          </p:cNvPr>
          <p:cNvSpPr>
            <a:spLocks noGrp="1"/>
          </p:cNvSpPr>
          <p:nvPr>
            <p:ph idx="1"/>
          </p:nvPr>
        </p:nvSpPr>
        <p:spPr/>
        <p:txBody>
          <a:bodyPr>
            <a:normAutofit/>
          </a:bodyPr>
          <a:lstStyle/>
          <a:p>
            <a:r>
              <a:rPr lang="en-US" dirty="0" err="1"/>
              <a:t>Keamanan</a:t>
            </a:r>
            <a:r>
              <a:rPr lang="en-US" dirty="0"/>
              <a:t> </a:t>
            </a:r>
            <a:r>
              <a:rPr lang="en-US" dirty="0" err="1" smtClean="0"/>
              <a:t>alat</a:t>
            </a:r>
            <a:endParaRPr lang="en-US" dirty="0" smtClean="0"/>
          </a:p>
          <a:p>
            <a:r>
              <a:rPr lang="en-US" dirty="0" err="1" smtClean="0"/>
              <a:t>Kenyamanan</a:t>
            </a:r>
            <a:endParaRPr lang="en-US" dirty="0" smtClean="0"/>
          </a:p>
          <a:p>
            <a:r>
              <a:rPr lang="en-US" dirty="0" err="1" smtClean="0"/>
              <a:t>Besar</a:t>
            </a:r>
            <a:r>
              <a:rPr lang="en-US" dirty="0" smtClean="0"/>
              <a:t> </a:t>
            </a:r>
            <a:r>
              <a:rPr lang="en-US" dirty="0" err="1"/>
              <a:t>dan</a:t>
            </a:r>
            <a:r>
              <a:rPr lang="en-US" dirty="0"/>
              <a:t> </a:t>
            </a:r>
            <a:r>
              <a:rPr lang="en-US" dirty="0" err="1" smtClean="0"/>
              <a:t>rumit</a:t>
            </a:r>
            <a:endParaRPr lang="en-US" dirty="0" smtClean="0"/>
          </a:p>
          <a:p>
            <a:r>
              <a:rPr lang="en-US" dirty="0" err="1" smtClean="0"/>
              <a:t>Peralatan</a:t>
            </a:r>
            <a:r>
              <a:rPr lang="en-US" dirty="0" smtClean="0"/>
              <a:t> </a:t>
            </a:r>
            <a:r>
              <a:rPr lang="en-US" dirty="0"/>
              <a:t>yang </a:t>
            </a:r>
            <a:r>
              <a:rPr lang="en-US" dirty="0" err="1"/>
              <a:t>ada</a:t>
            </a:r>
            <a:r>
              <a:rPr lang="en-US" dirty="0"/>
              <a:t> </a:t>
            </a:r>
            <a:r>
              <a:rPr lang="en-US" dirty="0" err="1"/>
              <a:t>umumnya</a:t>
            </a:r>
            <a:r>
              <a:rPr lang="en-US" dirty="0"/>
              <a:t> </a:t>
            </a:r>
            <a:r>
              <a:rPr lang="en-US" dirty="0" err="1"/>
              <a:t>sangat</a:t>
            </a:r>
            <a:r>
              <a:rPr lang="en-US" dirty="0"/>
              <a:t> </a:t>
            </a:r>
            <a:r>
              <a:rPr lang="en-US" dirty="0" err="1"/>
              <a:t>bernilai</a:t>
            </a:r>
            <a:r>
              <a:rPr lang="en-US" dirty="0"/>
              <a:t> </a:t>
            </a:r>
            <a:r>
              <a:rPr lang="en-US" dirty="0" err="1"/>
              <a:t>bagi</a:t>
            </a:r>
            <a:r>
              <a:rPr lang="en-US" dirty="0"/>
              <a:t> </a:t>
            </a:r>
            <a:r>
              <a:rPr lang="en-US" dirty="0" err="1"/>
              <a:t>kelangsungan</a:t>
            </a:r>
            <a:r>
              <a:rPr lang="en-US" dirty="0"/>
              <a:t> </a:t>
            </a:r>
            <a:r>
              <a:rPr lang="en-US" dirty="0" err="1"/>
              <a:t>sistem</a:t>
            </a:r>
            <a:r>
              <a:rPr lang="en-US" dirty="0"/>
              <a:t> </a:t>
            </a:r>
            <a:r>
              <a:rPr lang="en-US" dirty="0" err="1"/>
              <a:t>dan</a:t>
            </a:r>
            <a:r>
              <a:rPr lang="en-US" dirty="0"/>
              <a:t> </a:t>
            </a:r>
            <a:r>
              <a:rPr lang="en-US" dirty="0" err="1"/>
              <a:t>tidak</a:t>
            </a:r>
            <a:r>
              <a:rPr lang="en-US" dirty="0"/>
              <a:t> </a:t>
            </a:r>
            <a:r>
              <a:rPr lang="en-US" dirty="0" err="1" smtClean="0"/>
              <a:t>murah</a:t>
            </a:r>
            <a:endParaRPr lang="en-US" dirty="0" smtClean="0"/>
          </a:p>
        </p:txBody>
      </p:sp>
      <p:sp>
        <p:nvSpPr>
          <p:cNvPr id="4" name="Tampungan Nomor Slide 3">
            <a:extLst>
              <a:ext uri="{FF2B5EF4-FFF2-40B4-BE49-F238E27FC236}">
                <a16:creationId xmlns="" xmlns:a16="http://schemas.microsoft.com/office/drawing/2014/main" id="{A3B22930-4F07-4ECD-81A7-954D1BEB62EC}"/>
              </a:ext>
            </a:extLst>
          </p:cNvPr>
          <p:cNvSpPr>
            <a:spLocks noGrp="1"/>
          </p:cNvSpPr>
          <p:nvPr>
            <p:ph type="sldNum" sz="quarter" idx="12"/>
          </p:nvPr>
        </p:nvSpPr>
        <p:spPr/>
        <p:txBody>
          <a:bodyPr/>
          <a:lstStyle/>
          <a:p>
            <a:fld id="{BBAF81E1-CE84-4822-BF36-7E9757C57BEF}" type="slidenum">
              <a:rPr lang="id-ID" smtClean="0"/>
              <a:pPr/>
              <a:t>18</a:t>
            </a:fld>
            <a:endParaRPr lang="id-ID" dirty="0"/>
          </a:p>
        </p:txBody>
      </p:sp>
    </p:spTree>
    <p:extLst>
      <p:ext uri="{BB962C8B-B14F-4D97-AF65-F5344CB8AC3E}">
        <p14:creationId xmlns:p14="http://schemas.microsoft.com/office/powerpoint/2010/main" val="2520028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Aspek</a:t>
            </a:r>
            <a:r>
              <a:rPr lang="en-US" b="1" dirty="0"/>
              <a:t> </a:t>
            </a:r>
            <a:r>
              <a:rPr lang="en-US" b="1" dirty="0" err="1"/>
              <a:t>Penting</a:t>
            </a:r>
            <a:r>
              <a:rPr lang="en-US" b="1" dirty="0"/>
              <a:t> Yang </a:t>
            </a:r>
            <a:r>
              <a:rPr lang="en-US" b="1" dirty="0" err="1"/>
              <a:t>Perlu</a:t>
            </a:r>
            <a:r>
              <a:rPr lang="en-US" b="1" dirty="0"/>
              <a:t> </a:t>
            </a:r>
            <a:r>
              <a:rPr lang="en-US" b="1" dirty="0" err="1"/>
              <a:t>Diperhatikan</a:t>
            </a:r>
            <a:r>
              <a:rPr lang="en-US" b="1" dirty="0"/>
              <a:t> </a:t>
            </a:r>
            <a:r>
              <a:rPr lang="en-US" b="1" dirty="0" err="1"/>
              <a:t>Dalam</a:t>
            </a:r>
            <a:r>
              <a:rPr lang="en-US" b="1" dirty="0"/>
              <a:t> </a:t>
            </a:r>
            <a:r>
              <a:rPr lang="en-US" b="1" dirty="0" err="1"/>
              <a:t>Membuat</a:t>
            </a:r>
            <a:r>
              <a:rPr lang="en-US" b="1" dirty="0"/>
              <a:t> </a:t>
            </a:r>
            <a:r>
              <a:rPr lang="en-US" b="1" dirty="0" err="1"/>
              <a:t>Perencanaan</a:t>
            </a:r>
            <a:r>
              <a:rPr lang="en-US" b="1" dirty="0"/>
              <a:t> :</a:t>
            </a:r>
            <a:endParaRPr lang="en-US" dirty="0"/>
          </a:p>
        </p:txBody>
      </p:sp>
      <p:sp>
        <p:nvSpPr>
          <p:cNvPr id="3" name="Content Placeholder 2"/>
          <p:cNvSpPr>
            <a:spLocks noGrp="1"/>
          </p:cNvSpPr>
          <p:nvPr>
            <p:ph idx="1"/>
          </p:nvPr>
        </p:nvSpPr>
        <p:spPr/>
        <p:txBody>
          <a:bodyPr>
            <a:normAutofit/>
          </a:bodyPr>
          <a:lstStyle/>
          <a:p>
            <a:r>
              <a:rPr lang="en-US" dirty="0" err="1"/>
              <a:t>Kemungkinan</a:t>
            </a:r>
            <a:r>
              <a:rPr lang="en-US" dirty="0"/>
              <a:t> </a:t>
            </a:r>
            <a:r>
              <a:rPr lang="en-US" dirty="0" err="1"/>
              <a:t>untuk</a:t>
            </a:r>
            <a:r>
              <a:rPr lang="en-US" dirty="0"/>
              <a:t> </a:t>
            </a:r>
            <a:r>
              <a:rPr lang="en-US" dirty="0" err="1" smtClean="0"/>
              <a:t>diperluas</a:t>
            </a:r>
            <a:endParaRPr lang="en-US" dirty="0" smtClean="0"/>
          </a:p>
          <a:p>
            <a:r>
              <a:rPr lang="en-US" dirty="0" err="1" smtClean="0"/>
              <a:t>Migrasi</a:t>
            </a:r>
            <a:endParaRPr lang="en-US" dirty="0" smtClean="0"/>
          </a:p>
          <a:p>
            <a:r>
              <a:rPr lang="en-US" dirty="0" smtClean="0"/>
              <a:t>Auto Configuration</a:t>
            </a:r>
          </a:p>
        </p:txBody>
      </p:sp>
      <p:sp>
        <p:nvSpPr>
          <p:cNvPr id="4" name="Slide Number Placeholder 3"/>
          <p:cNvSpPr>
            <a:spLocks noGrp="1"/>
          </p:cNvSpPr>
          <p:nvPr>
            <p:ph type="sldNum" sz="quarter" idx="12"/>
          </p:nvPr>
        </p:nvSpPr>
        <p:spPr/>
        <p:txBody>
          <a:bodyPr/>
          <a:lstStyle/>
          <a:p>
            <a:fld id="{BBAF81E1-CE84-4822-BF36-7E9757C57BEF}" type="slidenum">
              <a:rPr lang="id-ID" smtClean="0"/>
              <a:pPr/>
              <a:t>19</a:t>
            </a:fld>
            <a:endParaRPr lang="id-ID" dirty="0"/>
          </a:p>
        </p:txBody>
      </p:sp>
    </p:spTree>
    <p:extLst>
      <p:ext uri="{BB962C8B-B14F-4D97-AF65-F5344CB8AC3E}">
        <p14:creationId xmlns:p14="http://schemas.microsoft.com/office/powerpoint/2010/main" val="134621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asil gambar untuk logo elnusa"/>
          <p:cNvSpPr>
            <a:spLocks noChangeAspect="1" noChangeArrowheads="1"/>
          </p:cNvSpPr>
          <p:nvPr/>
        </p:nvSpPr>
        <p:spPr bwMode="auto">
          <a:xfrm>
            <a:off x="-587828" y="-8335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68021" y="147591"/>
            <a:ext cx="11017224" cy="461665"/>
          </a:xfrm>
          <a:prstGeom prst="rect">
            <a:avLst/>
          </a:prstGeom>
        </p:spPr>
        <p:txBody>
          <a:bodyPr wrap="square">
            <a:spAutoFit/>
          </a:bodyPr>
          <a:lstStyle/>
          <a:p>
            <a:r>
              <a:rPr lang="id-ID" sz="2400" b="1" dirty="0">
                <a:latin typeface="+mj-lt"/>
              </a:rPr>
              <a:t>Komponen Hardware</a:t>
            </a:r>
            <a:r>
              <a:rPr lang="en-US" sz="2400" dirty="0">
                <a:latin typeface="+mj-lt"/>
              </a:rPr>
              <a:t>	</a:t>
            </a:r>
            <a:r>
              <a:rPr lang="en-US" dirty="0"/>
              <a:t>				</a:t>
            </a:r>
            <a:r>
              <a:rPr lang="en-US" b="1" dirty="0"/>
              <a:t> 		</a:t>
            </a:r>
            <a:endParaRPr lang="en-US" sz="2400" dirty="0">
              <a:latin typeface="+mj-lt"/>
            </a:endParaRPr>
          </a:p>
        </p:txBody>
      </p:sp>
      <p:sp>
        <p:nvSpPr>
          <p:cNvPr id="7" name="TextBox 6"/>
          <p:cNvSpPr txBox="1"/>
          <p:nvPr/>
        </p:nvSpPr>
        <p:spPr>
          <a:xfrm>
            <a:off x="312037" y="621511"/>
            <a:ext cx="10369152" cy="4524315"/>
          </a:xfrm>
          <a:prstGeom prst="rect">
            <a:avLst/>
          </a:prstGeom>
          <a:noFill/>
        </p:spPr>
        <p:txBody>
          <a:bodyPr wrap="square" rtlCol="0">
            <a:spAutoFit/>
          </a:bodyPr>
          <a:lstStyle/>
          <a:p>
            <a:r>
              <a:rPr lang="en-US" dirty="0" err="1"/>
              <a:t>Secara</a:t>
            </a:r>
            <a:r>
              <a:rPr lang="en-US" dirty="0"/>
              <a:t> </a:t>
            </a:r>
            <a:r>
              <a:rPr lang="en-US" dirty="0" err="1"/>
              <a:t>garis</a:t>
            </a:r>
            <a:r>
              <a:rPr lang="en-US" dirty="0"/>
              <a:t> </a:t>
            </a:r>
            <a:r>
              <a:rPr lang="en-US" dirty="0" err="1"/>
              <a:t>besar</a:t>
            </a:r>
            <a:r>
              <a:rPr lang="en-US" dirty="0"/>
              <a:t> </a:t>
            </a:r>
            <a:r>
              <a:rPr lang="en-US" dirty="0" err="1"/>
              <a:t>komponen</a:t>
            </a:r>
            <a:r>
              <a:rPr lang="en-US" dirty="0"/>
              <a:t> hardware </a:t>
            </a:r>
            <a:r>
              <a:rPr lang="en-US" dirty="0" err="1"/>
              <a:t>pada</a:t>
            </a:r>
            <a:r>
              <a:rPr lang="en-US" dirty="0"/>
              <a:t> </a:t>
            </a:r>
            <a:r>
              <a:rPr lang="en-US" dirty="0" err="1"/>
              <a:t>jaringan</a:t>
            </a:r>
            <a:r>
              <a:rPr lang="en-US" dirty="0"/>
              <a:t> </a:t>
            </a:r>
            <a:r>
              <a:rPr lang="en-US" dirty="0" err="1"/>
              <a:t>terbagi</a:t>
            </a:r>
            <a:r>
              <a:rPr lang="en-US" dirty="0"/>
              <a:t> </a:t>
            </a:r>
            <a:r>
              <a:rPr lang="en-US" dirty="0" err="1"/>
              <a:t>menjadi</a:t>
            </a:r>
            <a:r>
              <a:rPr lang="en-US" dirty="0"/>
              <a:t> 3 </a:t>
            </a:r>
            <a:r>
              <a:rPr lang="en-US" dirty="0" err="1"/>
              <a:t>bagian</a:t>
            </a:r>
            <a:r>
              <a:rPr lang="en-US" dirty="0"/>
              <a:t> </a:t>
            </a:r>
            <a:r>
              <a:rPr lang="en-US" dirty="0" err="1"/>
              <a:t>yaitu</a:t>
            </a:r>
            <a:endParaRPr lang="en-US" b="1" i="1" dirty="0"/>
          </a:p>
          <a:p>
            <a:endParaRPr lang="en-US" dirty="0"/>
          </a:p>
          <a:p>
            <a:r>
              <a:rPr lang="en-US" dirty="0"/>
              <a:t>1.</a:t>
            </a:r>
            <a:r>
              <a:rPr lang="en-GB" b="1" dirty="0"/>
              <a:t> End Device (</a:t>
            </a:r>
            <a:r>
              <a:rPr lang="en-GB" dirty="0" err="1"/>
              <a:t>Perangkat</a:t>
            </a:r>
            <a:r>
              <a:rPr lang="en-GB" dirty="0"/>
              <a:t> </a:t>
            </a:r>
            <a:r>
              <a:rPr lang="en-GB" dirty="0" err="1"/>
              <a:t>Akhir</a:t>
            </a:r>
            <a:r>
              <a:rPr lang="en-GB" b="1" dirty="0"/>
              <a:t>)</a:t>
            </a:r>
            <a:endParaRPr lang="en-GB" dirty="0"/>
          </a:p>
          <a:p>
            <a:r>
              <a:rPr lang="en-US" dirty="0"/>
              <a:t>2.</a:t>
            </a:r>
            <a:r>
              <a:rPr lang="en-GB" b="1" dirty="0"/>
              <a:t> Intermediary Device (</a:t>
            </a:r>
            <a:r>
              <a:rPr lang="en-GB" dirty="0" err="1"/>
              <a:t>Perangkat</a:t>
            </a:r>
            <a:r>
              <a:rPr lang="en-GB" dirty="0"/>
              <a:t> </a:t>
            </a:r>
            <a:r>
              <a:rPr lang="en-GB" dirty="0" err="1"/>
              <a:t>Perantara</a:t>
            </a:r>
            <a:r>
              <a:rPr lang="en-GB" b="1" dirty="0"/>
              <a:t>)</a:t>
            </a:r>
            <a:endParaRPr lang="en-GB" dirty="0"/>
          </a:p>
          <a:p>
            <a:r>
              <a:rPr lang="en-US" dirty="0"/>
              <a:t>3.</a:t>
            </a:r>
            <a:r>
              <a:rPr lang="en-GB" b="1" dirty="0"/>
              <a:t> </a:t>
            </a:r>
            <a:r>
              <a:rPr lang="en-US" b="1" dirty="0"/>
              <a:t>Network Media </a:t>
            </a:r>
            <a:r>
              <a:rPr lang="en-GB" b="1" dirty="0"/>
              <a:t>(</a:t>
            </a:r>
            <a:r>
              <a:rPr lang="en-GB" dirty="0"/>
              <a:t>Media </a:t>
            </a:r>
            <a:r>
              <a:rPr lang="en-GB" dirty="0" err="1"/>
              <a:t>Jaringan</a:t>
            </a:r>
            <a:r>
              <a:rPr lang="en-GB" b="1" dirty="0"/>
              <a:t>)</a:t>
            </a:r>
          </a:p>
          <a:p>
            <a:endParaRPr lang="en-GB" b="1" dirty="0"/>
          </a:p>
          <a:p>
            <a:endParaRPr lang="en-GB" b="1" dirty="0"/>
          </a:p>
          <a:p>
            <a:endParaRPr lang="en-GB"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p:cNvPicPr>
            <a:picLocks noChangeAspect="1"/>
          </p:cNvPicPr>
          <p:nvPr/>
        </p:nvPicPr>
        <p:blipFill>
          <a:blip r:embed="rId2"/>
          <a:stretch>
            <a:fillRect/>
          </a:stretch>
        </p:blipFill>
        <p:spPr>
          <a:xfrm>
            <a:off x="2813994" y="2142193"/>
            <a:ext cx="6144948" cy="4317019"/>
          </a:xfrm>
          <a:prstGeom prst="rect">
            <a:avLst/>
          </a:prstGeom>
        </p:spPr>
      </p:pic>
    </p:spTree>
    <p:extLst>
      <p:ext uri="{BB962C8B-B14F-4D97-AF65-F5344CB8AC3E}">
        <p14:creationId xmlns:p14="http://schemas.microsoft.com/office/powerpoint/2010/main" val="145229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Teknik</a:t>
            </a:r>
            <a:r>
              <a:rPr lang="en-US" b="1" dirty="0"/>
              <a:t> Pembangunan </a:t>
            </a:r>
            <a:r>
              <a:rPr lang="en-US" b="1" dirty="0" err="1"/>
              <a:t>Jaringan</a:t>
            </a:r>
            <a:endParaRPr lang="en-US" dirty="0"/>
          </a:p>
        </p:txBody>
      </p:sp>
      <p:sp>
        <p:nvSpPr>
          <p:cNvPr id="3" name="Content Placeholder 2"/>
          <p:cNvSpPr>
            <a:spLocks noGrp="1"/>
          </p:cNvSpPr>
          <p:nvPr>
            <p:ph idx="1"/>
          </p:nvPr>
        </p:nvSpPr>
        <p:spPr/>
        <p:txBody>
          <a:bodyPr>
            <a:normAutofit/>
          </a:bodyPr>
          <a:lstStyle/>
          <a:p>
            <a:r>
              <a:rPr lang="en-US" dirty="0"/>
              <a:t>Bottom </a:t>
            </a:r>
            <a:r>
              <a:rPr lang="en-US" dirty="0" smtClean="0"/>
              <a:t>Up</a:t>
            </a:r>
          </a:p>
          <a:p>
            <a:pPr marL="457200" lvl="1" indent="0">
              <a:buNone/>
            </a:pPr>
            <a:r>
              <a:rPr lang="en-US" dirty="0" err="1" smtClean="0"/>
              <a:t>jaringan</a:t>
            </a:r>
            <a:r>
              <a:rPr lang="en-US" dirty="0" smtClean="0"/>
              <a:t> </a:t>
            </a:r>
            <a:r>
              <a:rPr lang="en-US" dirty="0" err="1"/>
              <a:t>dibangun</a:t>
            </a:r>
            <a:r>
              <a:rPr lang="en-US" dirty="0"/>
              <a:t> </a:t>
            </a:r>
            <a:r>
              <a:rPr lang="en-US" dirty="0" err="1"/>
              <a:t>berdasarkan</a:t>
            </a:r>
            <a:r>
              <a:rPr lang="en-US" dirty="0"/>
              <a:t> </a:t>
            </a:r>
            <a:r>
              <a:rPr lang="en-US" dirty="0" err="1"/>
              <a:t>kebutuhan</a:t>
            </a:r>
            <a:r>
              <a:rPr lang="en-US" dirty="0"/>
              <a:t> </a:t>
            </a:r>
            <a:r>
              <a:rPr lang="en-US" dirty="0" err="1"/>
              <a:t>setiap</a:t>
            </a:r>
            <a:r>
              <a:rPr lang="en-US" dirty="0"/>
              <a:t> unit </a:t>
            </a:r>
            <a:r>
              <a:rPr lang="en-US" dirty="0" err="1"/>
              <a:t>atau</a:t>
            </a:r>
            <a:r>
              <a:rPr lang="en-US" dirty="0"/>
              <a:t> </a:t>
            </a:r>
            <a:r>
              <a:rPr lang="en-US" dirty="0" err="1"/>
              <a:t>departemen</a:t>
            </a:r>
            <a:r>
              <a:rPr lang="en-US" dirty="0"/>
              <a:t> </a:t>
            </a:r>
            <a:r>
              <a:rPr lang="en-US" dirty="0" err="1"/>
              <a:t>dalam</a:t>
            </a:r>
            <a:r>
              <a:rPr lang="en-US" dirty="0"/>
              <a:t> </a:t>
            </a:r>
            <a:r>
              <a:rPr lang="en-US" dirty="0" err="1"/>
              <a:t>sebuah</a:t>
            </a:r>
            <a:r>
              <a:rPr lang="en-US" dirty="0"/>
              <a:t> </a:t>
            </a:r>
            <a:r>
              <a:rPr lang="en-US" dirty="0" err="1" smtClean="0"/>
              <a:t>instansi</a:t>
            </a:r>
            <a:endParaRPr lang="en-US" dirty="0" smtClean="0"/>
          </a:p>
          <a:p>
            <a:r>
              <a:rPr lang="en-US" dirty="0" smtClean="0"/>
              <a:t>Top Down</a:t>
            </a:r>
          </a:p>
          <a:p>
            <a:pPr marL="457200" lvl="1" indent="0">
              <a:buNone/>
            </a:pPr>
            <a:r>
              <a:rPr lang="en-US" dirty="0" err="1" smtClean="0"/>
              <a:t>jaringan</a:t>
            </a:r>
            <a:r>
              <a:rPr lang="en-US" dirty="0" smtClean="0"/>
              <a:t> </a:t>
            </a:r>
            <a:r>
              <a:rPr lang="en-US" dirty="0" err="1"/>
              <a:t>dibangun</a:t>
            </a:r>
            <a:r>
              <a:rPr lang="en-US" dirty="0"/>
              <a:t> </a:t>
            </a:r>
            <a:r>
              <a:rPr lang="en-US" dirty="0" err="1"/>
              <a:t>secara</a:t>
            </a:r>
            <a:r>
              <a:rPr lang="en-US" dirty="0"/>
              <a:t> </a:t>
            </a:r>
            <a:r>
              <a:rPr lang="en-US" dirty="0" err="1"/>
              <a:t>menyeluruh</a:t>
            </a:r>
            <a:r>
              <a:rPr lang="en-US" dirty="0"/>
              <a:t> </a:t>
            </a:r>
            <a:r>
              <a:rPr lang="en-US" dirty="0" err="1"/>
              <a:t>dalam</a:t>
            </a:r>
            <a:r>
              <a:rPr lang="en-US" dirty="0"/>
              <a:t> </a:t>
            </a:r>
            <a:r>
              <a:rPr lang="en-US" dirty="0" err="1"/>
              <a:t>sebuah</a:t>
            </a:r>
            <a:r>
              <a:rPr lang="en-US" dirty="0"/>
              <a:t> </a:t>
            </a:r>
            <a:r>
              <a:rPr lang="en-US" dirty="0" err="1"/>
              <a:t>rencana</a:t>
            </a:r>
            <a:r>
              <a:rPr lang="en-US" dirty="0"/>
              <a:t> </a:t>
            </a:r>
            <a:r>
              <a:rPr lang="en-US" dirty="0" err="1"/>
              <a:t>kerja</a:t>
            </a:r>
            <a:r>
              <a:rPr lang="en-US" dirty="0"/>
              <a:t>, </a:t>
            </a:r>
            <a:r>
              <a:rPr lang="en-US" dirty="0" err="1"/>
              <a:t>yakni</a:t>
            </a:r>
            <a:r>
              <a:rPr lang="en-US" dirty="0"/>
              <a:t> </a:t>
            </a:r>
            <a:r>
              <a:rPr lang="en-US" dirty="0" err="1"/>
              <a:t>jaringan</a:t>
            </a:r>
            <a:r>
              <a:rPr lang="en-US" dirty="0"/>
              <a:t> </a:t>
            </a:r>
            <a:r>
              <a:rPr lang="en-US" dirty="0" err="1"/>
              <a:t>lokal</a:t>
            </a:r>
            <a:r>
              <a:rPr lang="en-US" dirty="0"/>
              <a:t> </a:t>
            </a:r>
            <a:r>
              <a:rPr lang="en-US" dirty="0" err="1"/>
              <a:t>untuk</a:t>
            </a:r>
            <a:r>
              <a:rPr lang="en-US" dirty="0"/>
              <a:t> </a:t>
            </a:r>
            <a:r>
              <a:rPr lang="en-US" dirty="0" err="1"/>
              <a:t>tiap</a:t>
            </a:r>
            <a:r>
              <a:rPr lang="en-US" dirty="0"/>
              <a:t> unit </a:t>
            </a:r>
            <a:r>
              <a:rPr lang="en-US" dirty="0" err="1"/>
              <a:t>dibangun</a:t>
            </a:r>
            <a:r>
              <a:rPr lang="en-US" dirty="0"/>
              <a:t> </a:t>
            </a:r>
            <a:r>
              <a:rPr lang="en-US" dirty="0" err="1"/>
              <a:t>secara</a:t>
            </a:r>
            <a:r>
              <a:rPr lang="en-US" dirty="0"/>
              <a:t> </a:t>
            </a:r>
            <a:r>
              <a:rPr lang="en-US" dirty="0" err="1"/>
              <a:t>bersamaan</a:t>
            </a:r>
            <a:r>
              <a:rPr lang="en-US" dirty="0"/>
              <a:t> </a:t>
            </a:r>
            <a:r>
              <a:rPr lang="en-US" dirty="0" err="1"/>
              <a:t>dengan</a:t>
            </a:r>
            <a:r>
              <a:rPr lang="en-US" dirty="0"/>
              <a:t> </a:t>
            </a:r>
            <a:r>
              <a:rPr lang="en-US" dirty="0" err="1"/>
              <a:t>spesifikasi</a:t>
            </a:r>
            <a:r>
              <a:rPr lang="en-US" dirty="0"/>
              <a:t> yang </a:t>
            </a:r>
            <a:r>
              <a:rPr lang="en-US" dirty="0" err="1" smtClean="0"/>
              <a:t>sama</a:t>
            </a:r>
            <a:endParaRPr lang="en-US" dirty="0" smtClean="0"/>
          </a:p>
        </p:txBody>
      </p:sp>
      <p:sp>
        <p:nvSpPr>
          <p:cNvPr id="4" name="Slide Number Placeholder 3"/>
          <p:cNvSpPr>
            <a:spLocks noGrp="1"/>
          </p:cNvSpPr>
          <p:nvPr>
            <p:ph type="sldNum" sz="quarter" idx="12"/>
          </p:nvPr>
        </p:nvSpPr>
        <p:spPr/>
        <p:txBody>
          <a:bodyPr/>
          <a:lstStyle/>
          <a:p>
            <a:fld id="{BBAF81E1-CE84-4822-BF36-7E9757C57BEF}" type="slidenum">
              <a:rPr lang="id-ID" smtClean="0"/>
              <a:pPr/>
              <a:t>20</a:t>
            </a:fld>
            <a:endParaRPr lang="id-ID" dirty="0"/>
          </a:p>
        </p:txBody>
      </p:sp>
    </p:spTree>
    <p:extLst>
      <p:ext uri="{BB962C8B-B14F-4D97-AF65-F5344CB8AC3E}">
        <p14:creationId xmlns:p14="http://schemas.microsoft.com/office/powerpoint/2010/main" val="1362868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Tahapan</a:t>
            </a:r>
            <a:r>
              <a:rPr lang="en-US" b="1" dirty="0"/>
              <a:t> Pembangunan </a:t>
            </a:r>
            <a:r>
              <a:rPr lang="en-US" b="1" dirty="0" err="1"/>
              <a:t>Jaringan</a:t>
            </a:r>
            <a:endParaRPr lang="en-US" dirty="0"/>
          </a:p>
        </p:txBody>
      </p:sp>
      <p:sp>
        <p:nvSpPr>
          <p:cNvPr id="3" name="Content Placeholder 2"/>
          <p:cNvSpPr>
            <a:spLocks noGrp="1"/>
          </p:cNvSpPr>
          <p:nvPr>
            <p:ph idx="1"/>
          </p:nvPr>
        </p:nvSpPr>
        <p:spPr/>
        <p:txBody>
          <a:bodyPr>
            <a:normAutofit/>
          </a:bodyPr>
          <a:lstStyle/>
          <a:p>
            <a:r>
              <a:rPr lang="en-US" dirty="0"/>
              <a:t>1. </a:t>
            </a:r>
            <a:r>
              <a:rPr lang="en-US" dirty="0" err="1"/>
              <a:t>Mendefinisikan</a:t>
            </a:r>
            <a:r>
              <a:rPr lang="en-US" dirty="0"/>
              <a:t> </a:t>
            </a:r>
            <a:endParaRPr lang="en-US" dirty="0" smtClean="0"/>
          </a:p>
          <a:p>
            <a:r>
              <a:rPr lang="en-US" dirty="0" smtClean="0"/>
              <a:t>2</a:t>
            </a:r>
            <a:r>
              <a:rPr lang="en-US" dirty="0"/>
              <a:t>. </a:t>
            </a:r>
            <a:r>
              <a:rPr lang="en-US" dirty="0" err="1"/>
              <a:t>Studi</a:t>
            </a:r>
            <a:r>
              <a:rPr lang="en-US" dirty="0"/>
              <a:t> </a:t>
            </a:r>
            <a:r>
              <a:rPr lang="en-US" dirty="0" err="1"/>
              <a:t>kelayakan</a:t>
            </a:r>
            <a:r>
              <a:rPr lang="en-US" dirty="0"/>
              <a:t> </a:t>
            </a:r>
            <a:endParaRPr lang="en-US" dirty="0" smtClean="0"/>
          </a:p>
          <a:p>
            <a:r>
              <a:rPr lang="en-US" dirty="0" smtClean="0"/>
              <a:t>3</a:t>
            </a:r>
            <a:r>
              <a:rPr lang="en-US" dirty="0"/>
              <a:t>. </a:t>
            </a:r>
            <a:r>
              <a:rPr lang="en-US" dirty="0" err="1"/>
              <a:t>Perencanaan</a:t>
            </a:r>
            <a:r>
              <a:rPr lang="en-US" dirty="0"/>
              <a:t> </a:t>
            </a:r>
            <a:endParaRPr lang="en-US" dirty="0" smtClean="0"/>
          </a:p>
          <a:p>
            <a:r>
              <a:rPr lang="en-US" dirty="0" smtClean="0"/>
              <a:t>4</a:t>
            </a:r>
            <a:r>
              <a:rPr lang="en-US" dirty="0"/>
              <a:t>. </a:t>
            </a:r>
            <a:r>
              <a:rPr lang="en-US" dirty="0" err="1"/>
              <a:t>Perancangan</a:t>
            </a:r>
            <a:r>
              <a:rPr lang="en-US" dirty="0"/>
              <a:t> </a:t>
            </a:r>
            <a:endParaRPr lang="en-US" dirty="0" smtClean="0"/>
          </a:p>
          <a:p>
            <a:r>
              <a:rPr lang="en-US" dirty="0" smtClean="0"/>
              <a:t>5</a:t>
            </a:r>
            <a:r>
              <a:rPr lang="en-US" dirty="0"/>
              <a:t>. </a:t>
            </a:r>
            <a:r>
              <a:rPr lang="en-US" dirty="0" err="1" smtClean="0"/>
              <a:t>Implementasi</a:t>
            </a:r>
            <a:endParaRPr lang="en-US" dirty="0"/>
          </a:p>
        </p:txBody>
      </p:sp>
      <p:sp>
        <p:nvSpPr>
          <p:cNvPr id="4" name="Slide Number Placeholder 3"/>
          <p:cNvSpPr>
            <a:spLocks noGrp="1"/>
          </p:cNvSpPr>
          <p:nvPr>
            <p:ph type="sldNum" sz="quarter" idx="12"/>
          </p:nvPr>
        </p:nvSpPr>
        <p:spPr/>
        <p:txBody>
          <a:bodyPr/>
          <a:lstStyle/>
          <a:p>
            <a:fld id="{BBAF81E1-CE84-4822-BF36-7E9757C57BEF}" type="slidenum">
              <a:rPr lang="id-ID" smtClean="0"/>
              <a:pPr/>
              <a:t>21</a:t>
            </a:fld>
            <a:endParaRPr lang="id-ID" dirty="0"/>
          </a:p>
        </p:txBody>
      </p:sp>
    </p:spTree>
    <p:extLst>
      <p:ext uri="{BB962C8B-B14F-4D97-AF65-F5344CB8AC3E}">
        <p14:creationId xmlns:p14="http://schemas.microsoft.com/office/powerpoint/2010/main" val="744197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a:t>Tentukan Tujuan Kita Membangun Jaringan Komputer</a:t>
            </a:r>
            <a:endParaRPr lang="en-US" dirty="0"/>
          </a:p>
        </p:txBody>
      </p:sp>
      <p:sp>
        <p:nvSpPr>
          <p:cNvPr id="3" name="Content Placeholder 2"/>
          <p:cNvSpPr>
            <a:spLocks noGrp="1"/>
          </p:cNvSpPr>
          <p:nvPr>
            <p:ph idx="1"/>
          </p:nvPr>
        </p:nvSpPr>
        <p:spPr/>
        <p:txBody>
          <a:bodyPr/>
          <a:lstStyle/>
          <a:p>
            <a:r>
              <a:rPr lang="en-US" dirty="0" err="1" smtClean="0"/>
              <a:t>Berinternet</a:t>
            </a:r>
            <a:r>
              <a:rPr lang="en-US" dirty="0" smtClean="0"/>
              <a:t> </a:t>
            </a:r>
            <a:r>
              <a:rPr lang="en-US" dirty="0" err="1"/>
              <a:t>secara</a:t>
            </a:r>
            <a:r>
              <a:rPr lang="en-US" dirty="0"/>
              <a:t> </a:t>
            </a:r>
            <a:r>
              <a:rPr lang="en-US" dirty="0" err="1" smtClean="0"/>
              <a:t>bersama-sama</a:t>
            </a:r>
            <a:endParaRPr lang="en-US" dirty="0" smtClean="0"/>
          </a:p>
          <a:p>
            <a:r>
              <a:rPr lang="en-US" dirty="0" err="1"/>
              <a:t>B</a:t>
            </a:r>
            <a:r>
              <a:rPr lang="en-US" dirty="0" err="1" smtClean="0"/>
              <a:t>ermain</a:t>
            </a:r>
            <a:r>
              <a:rPr lang="en-US" dirty="0" smtClean="0"/>
              <a:t> </a:t>
            </a:r>
            <a:r>
              <a:rPr lang="en-US" dirty="0"/>
              <a:t>game </a:t>
            </a:r>
            <a:r>
              <a:rPr lang="en-US" dirty="0" err="1" smtClean="0"/>
              <a:t>bersama-sama</a:t>
            </a:r>
            <a:endParaRPr lang="en-US" dirty="0" smtClean="0"/>
          </a:p>
          <a:p>
            <a:r>
              <a:rPr lang="en-US" dirty="0" err="1" smtClean="0"/>
              <a:t>Untuk</a:t>
            </a:r>
            <a:r>
              <a:rPr lang="en-US" dirty="0" smtClean="0"/>
              <a:t> </a:t>
            </a:r>
            <a:r>
              <a:rPr lang="en-US" dirty="0" err="1"/>
              <a:t>bisa</a:t>
            </a:r>
            <a:r>
              <a:rPr lang="en-US" dirty="0"/>
              <a:t> </a:t>
            </a:r>
            <a:r>
              <a:rPr lang="en-US" dirty="0" err="1"/>
              <a:t>menghemat</a:t>
            </a:r>
            <a:r>
              <a:rPr lang="en-US" dirty="0"/>
              <a:t> </a:t>
            </a:r>
            <a:r>
              <a:rPr lang="en-US" dirty="0" err="1"/>
              <a:t>pemakaian</a:t>
            </a:r>
            <a:r>
              <a:rPr lang="en-US" dirty="0"/>
              <a:t> </a:t>
            </a:r>
            <a:r>
              <a:rPr lang="en-US" dirty="0" err="1"/>
              <a:t>perangkat</a:t>
            </a:r>
            <a:r>
              <a:rPr lang="en-US" dirty="0"/>
              <a:t> </a:t>
            </a:r>
            <a:r>
              <a:rPr lang="en-US" dirty="0" err="1"/>
              <a:t>seperti</a:t>
            </a:r>
            <a:r>
              <a:rPr lang="en-US" dirty="0"/>
              <a:t> printer, </a:t>
            </a:r>
            <a:r>
              <a:rPr lang="en-US" dirty="0" err="1"/>
              <a:t>hardisk</a:t>
            </a:r>
            <a:r>
              <a:rPr lang="en-US" dirty="0"/>
              <a:t>, DVD </a:t>
            </a:r>
            <a:r>
              <a:rPr lang="en-US" dirty="0" smtClean="0"/>
              <a:t>drive</a:t>
            </a:r>
          </a:p>
          <a:p>
            <a:r>
              <a:rPr lang="en-US" dirty="0" err="1" smtClean="0"/>
              <a:t>Berbagi</a:t>
            </a:r>
            <a:r>
              <a:rPr lang="en-US" dirty="0" smtClean="0"/>
              <a:t> </a:t>
            </a:r>
            <a:r>
              <a:rPr lang="en-US" dirty="0"/>
              <a:t>file data </a:t>
            </a:r>
            <a:r>
              <a:rPr lang="en-US" dirty="0" err="1"/>
              <a:t>dengan</a:t>
            </a:r>
            <a:r>
              <a:rPr lang="en-US" dirty="0"/>
              <a:t> </a:t>
            </a:r>
            <a:r>
              <a:rPr lang="en-US" dirty="0" err="1"/>
              <a:t>sesama</a:t>
            </a:r>
            <a:r>
              <a:rPr lang="en-US" dirty="0"/>
              <a:t> </a:t>
            </a:r>
            <a:r>
              <a:rPr lang="en-US" dirty="0" err="1"/>
              <a:t>komputer</a:t>
            </a:r>
            <a:r>
              <a:rPr lang="en-US" dirty="0"/>
              <a:t> lain </a:t>
            </a:r>
            <a:r>
              <a:rPr lang="en-US" dirty="0" err="1"/>
              <a:t>dalam</a:t>
            </a:r>
            <a:r>
              <a:rPr lang="en-US" dirty="0"/>
              <a:t> </a:t>
            </a:r>
            <a:r>
              <a:rPr lang="en-US" dirty="0" err="1"/>
              <a:t>jaringan</a:t>
            </a:r>
            <a:r>
              <a:rPr lang="en-US" dirty="0"/>
              <a:t> </a:t>
            </a:r>
            <a:r>
              <a:rPr lang="en-US" dirty="0" err="1"/>
              <a:t>secara</a:t>
            </a:r>
            <a:r>
              <a:rPr lang="en-US" dirty="0"/>
              <a:t> </a:t>
            </a:r>
            <a:r>
              <a:rPr lang="en-US" dirty="0" err="1"/>
              <a:t>mudah</a:t>
            </a:r>
            <a:r>
              <a:rPr lang="en-US" dirty="0"/>
              <a:t> </a:t>
            </a:r>
            <a:r>
              <a:rPr lang="en-US" dirty="0" err="1"/>
              <a:t>dan</a:t>
            </a:r>
            <a:r>
              <a:rPr lang="en-US" dirty="0"/>
              <a:t> </a:t>
            </a:r>
            <a:r>
              <a:rPr lang="en-US" dirty="0" err="1" smtClean="0"/>
              <a:t>praktis</a:t>
            </a:r>
            <a:endParaRPr lang="en-US" dirty="0" smtClean="0"/>
          </a:p>
          <a:p>
            <a:r>
              <a:rPr lang="en-US" dirty="0" err="1" smtClean="0"/>
              <a:t>Membuat</a:t>
            </a:r>
            <a:r>
              <a:rPr lang="en-US" dirty="0" smtClean="0"/>
              <a:t> </a:t>
            </a:r>
            <a:r>
              <a:rPr lang="en-US" dirty="0" err="1" smtClean="0"/>
              <a:t>aplikasi</a:t>
            </a:r>
            <a:r>
              <a:rPr lang="en-US" dirty="0" smtClean="0"/>
              <a:t> </a:t>
            </a:r>
            <a:r>
              <a:rPr lang="en-US" dirty="0" err="1" smtClean="0"/>
              <a:t>lokal</a:t>
            </a:r>
            <a:endParaRPr lang="en-US" dirty="0"/>
          </a:p>
        </p:txBody>
      </p:sp>
      <p:sp>
        <p:nvSpPr>
          <p:cNvPr id="4" name="Slide Number Placeholder 3"/>
          <p:cNvSpPr>
            <a:spLocks noGrp="1"/>
          </p:cNvSpPr>
          <p:nvPr>
            <p:ph type="sldNum" sz="quarter" idx="12"/>
          </p:nvPr>
        </p:nvSpPr>
        <p:spPr/>
        <p:txBody>
          <a:bodyPr/>
          <a:lstStyle/>
          <a:p>
            <a:fld id="{BBAF81E1-CE84-4822-BF36-7E9757C57BEF}" type="slidenum">
              <a:rPr lang="id-ID" smtClean="0"/>
              <a:pPr/>
              <a:t>22</a:t>
            </a:fld>
            <a:endParaRPr lang="id-ID" dirty="0"/>
          </a:p>
        </p:txBody>
      </p:sp>
    </p:spTree>
    <p:extLst>
      <p:ext uri="{BB962C8B-B14F-4D97-AF65-F5344CB8AC3E}">
        <p14:creationId xmlns:p14="http://schemas.microsoft.com/office/powerpoint/2010/main" val="1445857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Melakukan</a:t>
            </a:r>
            <a:r>
              <a:rPr lang="en-US" b="1" dirty="0"/>
              <a:t> Survey </a:t>
            </a:r>
            <a:r>
              <a:rPr lang="en-US" b="1" dirty="0" err="1"/>
              <a:t>dan</a:t>
            </a:r>
            <a:r>
              <a:rPr lang="en-US" b="1" dirty="0"/>
              <a:t> </a:t>
            </a:r>
            <a:r>
              <a:rPr lang="en-US" b="1" dirty="0" err="1"/>
              <a:t>Analisa</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Menentukan</a:t>
            </a:r>
            <a:r>
              <a:rPr lang="en-US" dirty="0"/>
              <a:t> </a:t>
            </a:r>
            <a:r>
              <a:rPr lang="en-US" dirty="0" err="1"/>
              <a:t>rencana</a:t>
            </a:r>
            <a:r>
              <a:rPr lang="en-US" dirty="0"/>
              <a:t> </a:t>
            </a:r>
            <a:r>
              <a:rPr lang="en-US" dirty="0" err="1"/>
              <a:t>lokasi</a:t>
            </a:r>
            <a:r>
              <a:rPr lang="en-US" dirty="0"/>
              <a:t> (site plan</a:t>
            </a:r>
            <a:r>
              <a:rPr lang="en-US" dirty="0" smtClean="0"/>
              <a:t>)</a:t>
            </a:r>
          </a:p>
          <a:p>
            <a:r>
              <a:rPr lang="en-US" dirty="0" err="1" smtClean="0"/>
              <a:t>Menentukan</a:t>
            </a:r>
            <a:r>
              <a:rPr lang="en-US" dirty="0" smtClean="0"/>
              <a:t> </a:t>
            </a:r>
            <a:r>
              <a:rPr lang="en-US" dirty="0" err="1"/>
              <a:t>Jalur</a:t>
            </a:r>
            <a:r>
              <a:rPr lang="en-US" dirty="0"/>
              <a:t> </a:t>
            </a:r>
            <a:r>
              <a:rPr lang="en-US" dirty="0" err="1" smtClean="0"/>
              <a:t>Kabel</a:t>
            </a:r>
            <a:endParaRPr lang="en-US" dirty="0" smtClean="0"/>
          </a:p>
          <a:p>
            <a:r>
              <a:rPr lang="en-US" dirty="0" err="1" smtClean="0"/>
              <a:t>Menentukan</a:t>
            </a:r>
            <a:r>
              <a:rPr lang="en-US" dirty="0" smtClean="0"/>
              <a:t> </a:t>
            </a:r>
            <a:r>
              <a:rPr lang="en-US" dirty="0" err="1"/>
              <a:t>ruangan</a:t>
            </a:r>
            <a:r>
              <a:rPr lang="en-US" dirty="0"/>
              <a:t> </a:t>
            </a:r>
            <a:r>
              <a:rPr lang="en-US" dirty="0" err="1"/>
              <a:t>untuk</a:t>
            </a:r>
            <a:r>
              <a:rPr lang="en-US" dirty="0"/>
              <a:t> </a:t>
            </a:r>
            <a:r>
              <a:rPr lang="en-US" dirty="0" err="1"/>
              <a:t>menempatkan</a:t>
            </a:r>
            <a:r>
              <a:rPr lang="en-US" dirty="0"/>
              <a:t> </a:t>
            </a:r>
            <a:r>
              <a:rPr lang="en-US" dirty="0" err="1"/>
              <a:t>perangkat</a:t>
            </a:r>
            <a:r>
              <a:rPr lang="en-US" dirty="0"/>
              <a:t> </a:t>
            </a:r>
            <a:r>
              <a:rPr lang="en-US" dirty="0" err="1" smtClean="0"/>
              <a:t>jaringan</a:t>
            </a:r>
            <a:endParaRPr lang="en-US" dirty="0" smtClean="0"/>
          </a:p>
          <a:p>
            <a:r>
              <a:rPr lang="en-US" dirty="0" err="1" smtClean="0"/>
              <a:t>Memperkirakan</a:t>
            </a:r>
            <a:r>
              <a:rPr lang="en-US" dirty="0" smtClean="0"/>
              <a:t> </a:t>
            </a:r>
            <a:r>
              <a:rPr lang="en-US" dirty="0" err="1"/>
              <a:t>kebutuhan</a:t>
            </a:r>
            <a:r>
              <a:rPr lang="en-US" dirty="0"/>
              <a:t> </a:t>
            </a:r>
            <a:r>
              <a:rPr lang="en-US" dirty="0" err="1"/>
              <a:t>jumlah</a:t>
            </a:r>
            <a:r>
              <a:rPr lang="en-US" dirty="0"/>
              <a:t> </a:t>
            </a:r>
            <a:r>
              <a:rPr lang="en-US" dirty="0" err="1"/>
              <a:t>tenaga</a:t>
            </a:r>
            <a:r>
              <a:rPr lang="en-US" dirty="0"/>
              <a:t> </a:t>
            </a:r>
            <a:r>
              <a:rPr lang="en-US" dirty="0" err="1"/>
              <a:t>dan</a:t>
            </a:r>
            <a:r>
              <a:rPr lang="en-US" dirty="0"/>
              <a:t> </a:t>
            </a:r>
            <a:r>
              <a:rPr lang="en-US" dirty="0" err="1"/>
              <a:t>durasi</a:t>
            </a:r>
            <a:r>
              <a:rPr lang="en-US" dirty="0"/>
              <a:t> </a:t>
            </a:r>
            <a:r>
              <a:rPr lang="en-US" dirty="0" err="1"/>
              <a:t>pekerjaan</a:t>
            </a:r>
            <a:r>
              <a:rPr lang="en-US" dirty="0"/>
              <a:t> </a:t>
            </a:r>
            <a:r>
              <a:rPr lang="en-US" dirty="0" err="1" smtClean="0"/>
              <a:t>intalasi</a:t>
            </a:r>
            <a:endParaRPr lang="en-US" dirty="0" smtClean="0"/>
          </a:p>
          <a:p>
            <a:r>
              <a:rPr lang="en-US" dirty="0" err="1" smtClean="0"/>
              <a:t>Mengetahui</a:t>
            </a:r>
            <a:r>
              <a:rPr lang="en-US" dirty="0" smtClean="0"/>
              <a:t> </a:t>
            </a:r>
            <a:r>
              <a:rPr lang="en-US" dirty="0" err="1"/>
              <a:t>tingkat</a:t>
            </a:r>
            <a:r>
              <a:rPr lang="en-US" dirty="0"/>
              <a:t> </a:t>
            </a:r>
            <a:r>
              <a:rPr lang="en-US" dirty="0" err="1"/>
              <a:t>kesulitan</a:t>
            </a:r>
            <a:r>
              <a:rPr lang="en-US" dirty="0"/>
              <a:t> yang </a:t>
            </a:r>
            <a:r>
              <a:rPr lang="en-US" dirty="0" err="1"/>
              <a:t>nantinya</a:t>
            </a:r>
            <a:r>
              <a:rPr lang="en-US" dirty="0"/>
              <a:t> </a:t>
            </a:r>
            <a:r>
              <a:rPr lang="en-US" dirty="0" err="1"/>
              <a:t>akan</a:t>
            </a:r>
            <a:r>
              <a:rPr lang="en-US" dirty="0"/>
              <a:t> </a:t>
            </a:r>
            <a:r>
              <a:rPr lang="en-US" dirty="0" err="1" smtClean="0"/>
              <a:t>dihadapi</a:t>
            </a:r>
            <a:endParaRPr lang="en-US" dirty="0" smtClean="0"/>
          </a:p>
          <a:p>
            <a:r>
              <a:rPr lang="en-US" dirty="0" err="1" smtClean="0"/>
              <a:t>Mendata</a:t>
            </a:r>
            <a:r>
              <a:rPr lang="en-US" dirty="0" smtClean="0"/>
              <a:t> </a:t>
            </a:r>
            <a:r>
              <a:rPr lang="en-US" dirty="0" err="1"/>
              <a:t>perangkat</a:t>
            </a:r>
            <a:r>
              <a:rPr lang="en-US" dirty="0"/>
              <a:t> </a:t>
            </a:r>
            <a:r>
              <a:rPr lang="en-US" dirty="0" err="1"/>
              <a:t>komputer</a:t>
            </a:r>
            <a:r>
              <a:rPr lang="en-US" dirty="0"/>
              <a:t>, Operating System  </a:t>
            </a:r>
            <a:r>
              <a:rPr lang="en-US" dirty="0" err="1"/>
              <a:t>dan</a:t>
            </a:r>
            <a:r>
              <a:rPr lang="en-US" dirty="0"/>
              <a:t> </a:t>
            </a:r>
            <a:r>
              <a:rPr lang="en-US" dirty="0" err="1"/>
              <a:t>perangkat</a:t>
            </a:r>
            <a:r>
              <a:rPr lang="en-US" dirty="0"/>
              <a:t> </a:t>
            </a:r>
            <a:r>
              <a:rPr lang="en-US" dirty="0" err="1"/>
              <a:t>jaringan</a:t>
            </a:r>
            <a:r>
              <a:rPr lang="en-US" dirty="0"/>
              <a:t> yang </a:t>
            </a:r>
            <a:r>
              <a:rPr lang="en-US" dirty="0" err="1"/>
              <a:t>ada</a:t>
            </a:r>
            <a:r>
              <a:rPr lang="en-US" dirty="0"/>
              <a:t> </a:t>
            </a:r>
            <a:r>
              <a:rPr lang="en-US" dirty="0" err="1"/>
              <a:t>saat</a:t>
            </a:r>
            <a:r>
              <a:rPr lang="en-US" dirty="0"/>
              <a:t> </a:t>
            </a:r>
            <a:r>
              <a:rPr lang="en-US" dirty="0" err="1"/>
              <a:t>ini</a:t>
            </a:r>
            <a:r>
              <a:rPr lang="en-US" dirty="0"/>
              <a:t> </a:t>
            </a:r>
            <a:r>
              <a:rPr lang="en-US" dirty="0" err="1"/>
              <a:t>beserta</a:t>
            </a:r>
            <a:r>
              <a:rPr lang="en-US" dirty="0"/>
              <a:t> </a:t>
            </a:r>
            <a:r>
              <a:rPr lang="en-US" dirty="0" err="1"/>
              <a:t>spesifikasi</a:t>
            </a:r>
            <a:r>
              <a:rPr lang="en-US" dirty="0"/>
              <a:t> </a:t>
            </a:r>
            <a:r>
              <a:rPr lang="en-US" dirty="0" err="1"/>
              <a:t>teknisnya</a:t>
            </a:r>
            <a:r>
              <a:rPr lang="en-US" dirty="0" smtClean="0"/>
              <a:t>.</a:t>
            </a:r>
          </a:p>
          <a:p>
            <a:r>
              <a:rPr lang="en-US" dirty="0" err="1" smtClean="0"/>
              <a:t>Mendata</a:t>
            </a:r>
            <a:r>
              <a:rPr lang="en-US" dirty="0" smtClean="0"/>
              <a:t> </a:t>
            </a:r>
            <a:r>
              <a:rPr lang="en-US" dirty="0" err="1"/>
              <a:t>jumlah</a:t>
            </a:r>
            <a:r>
              <a:rPr lang="en-US" dirty="0"/>
              <a:t> </a:t>
            </a:r>
            <a:r>
              <a:rPr lang="en-US" dirty="0" err="1"/>
              <a:t>pengguna</a:t>
            </a:r>
            <a:r>
              <a:rPr lang="en-US" dirty="0"/>
              <a:t> </a:t>
            </a:r>
            <a:r>
              <a:rPr lang="en-US" dirty="0" err="1"/>
              <a:t>komputer</a:t>
            </a:r>
            <a:r>
              <a:rPr lang="en-US" dirty="0"/>
              <a:t> </a:t>
            </a:r>
            <a:r>
              <a:rPr lang="en-US" dirty="0" err="1"/>
              <a:t>saat</a:t>
            </a:r>
            <a:r>
              <a:rPr lang="en-US" dirty="0"/>
              <a:t> </a:t>
            </a:r>
            <a:r>
              <a:rPr lang="en-US" dirty="0" err="1"/>
              <a:t>ini</a:t>
            </a:r>
            <a:r>
              <a:rPr lang="en-US" dirty="0"/>
              <a:t> </a:t>
            </a:r>
            <a:r>
              <a:rPr lang="en-US" dirty="0" err="1"/>
              <a:t>dan</a:t>
            </a:r>
            <a:r>
              <a:rPr lang="en-US" dirty="0"/>
              <a:t> </a:t>
            </a:r>
            <a:r>
              <a:rPr lang="en-US" dirty="0" err="1"/>
              <a:t>kemungkinan</a:t>
            </a:r>
            <a:r>
              <a:rPr lang="en-US" dirty="0"/>
              <a:t> </a:t>
            </a:r>
            <a:r>
              <a:rPr lang="en-US" dirty="0" err="1"/>
              <a:t>penambahan</a:t>
            </a:r>
            <a:r>
              <a:rPr lang="en-US" dirty="0"/>
              <a:t> di </a:t>
            </a:r>
            <a:r>
              <a:rPr lang="en-US" dirty="0" err="1"/>
              <a:t>kemudian</a:t>
            </a:r>
            <a:r>
              <a:rPr lang="en-US" dirty="0"/>
              <a:t> </a:t>
            </a:r>
            <a:r>
              <a:rPr lang="en-US" dirty="0" err="1"/>
              <a:t>hari</a:t>
            </a:r>
            <a:r>
              <a:rPr lang="en-US" dirty="0"/>
              <a:t> </a:t>
            </a:r>
            <a:r>
              <a:rPr lang="en-US" dirty="0" err="1"/>
              <a:t>serta</a:t>
            </a:r>
            <a:r>
              <a:rPr lang="en-US" dirty="0"/>
              <a:t> </a:t>
            </a:r>
            <a:r>
              <a:rPr lang="en-US" dirty="0" err="1"/>
              <a:t>berapa</a:t>
            </a:r>
            <a:r>
              <a:rPr lang="en-US" dirty="0"/>
              <a:t> lama </a:t>
            </a:r>
            <a:r>
              <a:rPr lang="en-US" dirty="0" err="1"/>
              <a:t>kondisi</a:t>
            </a:r>
            <a:r>
              <a:rPr lang="en-US" dirty="0"/>
              <a:t> </a:t>
            </a:r>
            <a:r>
              <a:rPr lang="en-US" dirty="0" err="1"/>
              <a:t>seperti</a:t>
            </a:r>
            <a:r>
              <a:rPr lang="en-US" dirty="0"/>
              <a:t> </a:t>
            </a:r>
            <a:r>
              <a:rPr lang="en-US" dirty="0" err="1"/>
              <a:t>ini</a:t>
            </a:r>
            <a:r>
              <a:rPr lang="en-US" dirty="0"/>
              <a:t> </a:t>
            </a:r>
            <a:r>
              <a:rPr lang="en-US" dirty="0" err="1"/>
              <a:t>tetap</a:t>
            </a:r>
            <a:r>
              <a:rPr lang="en-US" dirty="0"/>
              <a:t> </a:t>
            </a:r>
            <a:r>
              <a:rPr lang="en-US" dirty="0" err="1" smtClean="0"/>
              <a:t>bertahan</a:t>
            </a:r>
            <a:endParaRPr lang="en-US" dirty="0"/>
          </a:p>
        </p:txBody>
      </p:sp>
      <p:sp>
        <p:nvSpPr>
          <p:cNvPr id="4" name="Slide Number Placeholder 3"/>
          <p:cNvSpPr>
            <a:spLocks noGrp="1"/>
          </p:cNvSpPr>
          <p:nvPr>
            <p:ph type="sldNum" sz="quarter" idx="12"/>
          </p:nvPr>
        </p:nvSpPr>
        <p:spPr/>
        <p:txBody>
          <a:bodyPr/>
          <a:lstStyle/>
          <a:p>
            <a:fld id="{BBAF81E1-CE84-4822-BF36-7E9757C57BEF}" type="slidenum">
              <a:rPr lang="id-ID" smtClean="0"/>
              <a:pPr/>
              <a:t>23</a:t>
            </a:fld>
            <a:endParaRPr lang="id-ID" dirty="0"/>
          </a:p>
        </p:txBody>
      </p:sp>
    </p:spTree>
    <p:extLst>
      <p:ext uri="{BB962C8B-B14F-4D97-AF65-F5344CB8AC3E}">
        <p14:creationId xmlns:p14="http://schemas.microsoft.com/office/powerpoint/2010/main" val="3781281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perencanaan</a:t>
            </a:r>
            <a:r>
              <a:rPr lang="en-US" b="1" dirty="0"/>
              <a:t> </a:t>
            </a:r>
            <a:r>
              <a:rPr lang="en-US" b="1" dirty="0" err="1"/>
              <a:t>tata</a:t>
            </a:r>
            <a:r>
              <a:rPr lang="en-US" b="1" dirty="0"/>
              <a:t> </a:t>
            </a:r>
            <a:r>
              <a:rPr lang="en-US" b="1" dirty="0" err="1"/>
              <a:t>ruang</a:t>
            </a:r>
            <a:r>
              <a:rPr lang="en-US" b="1" dirty="0"/>
              <a:t> </a:t>
            </a:r>
            <a:r>
              <a:rPr lang="en-US" b="1" dirty="0" err="1"/>
              <a:t>komputer</a:t>
            </a:r>
            <a:endParaRPr lang="en-US" dirty="0"/>
          </a:p>
        </p:txBody>
      </p:sp>
      <p:sp>
        <p:nvSpPr>
          <p:cNvPr id="3" name="Content Placeholder 2"/>
          <p:cNvSpPr>
            <a:spLocks noGrp="1"/>
          </p:cNvSpPr>
          <p:nvPr>
            <p:ph idx="1"/>
          </p:nvPr>
        </p:nvSpPr>
        <p:spPr/>
        <p:txBody>
          <a:bodyPr/>
          <a:lstStyle/>
          <a:p>
            <a:r>
              <a:rPr lang="en-US" dirty="0" err="1"/>
              <a:t>Pencahayaan</a:t>
            </a:r>
            <a:r>
              <a:rPr lang="en-US" dirty="0"/>
              <a:t> </a:t>
            </a:r>
            <a:endParaRPr lang="en-US" dirty="0" smtClean="0"/>
          </a:p>
          <a:p>
            <a:pPr lvl="1"/>
            <a:r>
              <a:rPr lang="en-US" dirty="0" err="1" smtClean="0"/>
              <a:t>perhatikan</a:t>
            </a:r>
            <a:r>
              <a:rPr lang="en-US" dirty="0" smtClean="0"/>
              <a:t> </a:t>
            </a:r>
            <a:r>
              <a:rPr lang="en-US" dirty="0" err="1"/>
              <a:t>alat</a:t>
            </a:r>
            <a:r>
              <a:rPr lang="en-US" dirty="0"/>
              <a:t> </a:t>
            </a:r>
            <a:r>
              <a:rPr lang="en-US" dirty="0" err="1"/>
              <a:t>penerangan,tata</a:t>
            </a:r>
            <a:r>
              <a:rPr lang="en-US" dirty="0"/>
              <a:t> </a:t>
            </a:r>
            <a:r>
              <a:rPr lang="en-US" dirty="0" err="1"/>
              <a:t>letak</a:t>
            </a:r>
            <a:r>
              <a:rPr lang="en-US" dirty="0"/>
              <a:t> monitor </a:t>
            </a:r>
            <a:r>
              <a:rPr lang="en-US" dirty="0" err="1"/>
              <a:t>dan</a:t>
            </a:r>
            <a:r>
              <a:rPr lang="en-US" dirty="0"/>
              <a:t> </a:t>
            </a:r>
            <a:r>
              <a:rPr lang="en-US" dirty="0" err="1"/>
              <a:t>lampu</a:t>
            </a:r>
            <a:r>
              <a:rPr lang="en-US" dirty="0" smtClean="0"/>
              <a:t>)</a:t>
            </a:r>
          </a:p>
          <a:p>
            <a:r>
              <a:rPr lang="en-US" dirty="0" err="1" smtClean="0"/>
              <a:t>Desain</a:t>
            </a:r>
            <a:r>
              <a:rPr lang="en-US" dirty="0" smtClean="0"/>
              <a:t> </a:t>
            </a:r>
            <a:r>
              <a:rPr lang="en-US" dirty="0" err="1"/>
              <a:t>ruang</a:t>
            </a:r>
            <a:r>
              <a:rPr lang="en-US" dirty="0"/>
              <a:t> </a:t>
            </a:r>
            <a:r>
              <a:rPr lang="en-US" dirty="0" err="1"/>
              <a:t>komputer</a:t>
            </a:r>
            <a:r>
              <a:rPr lang="en-US" dirty="0"/>
              <a:t> </a:t>
            </a:r>
            <a:endParaRPr lang="en-US" dirty="0" smtClean="0"/>
          </a:p>
          <a:p>
            <a:pPr lvl="1"/>
            <a:r>
              <a:rPr lang="en-US" dirty="0" err="1" smtClean="0"/>
              <a:t>perhatikan</a:t>
            </a:r>
            <a:r>
              <a:rPr lang="en-US" dirty="0" smtClean="0"/>
              <a:t> </a:t>
            </a:r>
            <a:r>
              <a:rPr lang="en-US" dirty="0" err="1"/>
              <a:t>suhu</a:t>
            </a:r>
            <a:r>
              <a:rPr lang="en-US" dirty="0"/>
              <a:t> </a:t>
            </a:r>
            <a:r>
              <a:rPr lang="en-US" dirty="0" err="1"/>
              <a:t>ruang</a:t>
            </a:r>
            <a:r>
              <a:rPr lang="en-US" dirty="0"/>
              <a:t> </a:t>
            </a:r>
            <a:r>
              <a:rPr lang="en-US" dirty="0" err="1"/>
              <a:t>komputer</a:t>
            </a:r>
            <a:r>
              <a:rPr lang="en-US" dirty="0"/>
              <a:t> / server</a:t>
            </a:r>
            <a:r>
              <a:rPr lang="en-US" dirty="0" smtClean="0"/>
              <a:t>)</a:t>
            </a:r>
          </a:p>
          <a:p>
            <a:pPr lvl="1"/>
            <a:r>
              <a:rPr lang="en-US" dirty="0" err="1" smtClean="0"/>
              <a:t>Perhatikan</a:t>
            </a:r>
            <a:r>
              <a:rPr lang="en-US" dirty="0" smtClean="0"/>
              <a:t> </a:t>
            </a:r>
            <a:r>
              <a:rPr lang="en-US" dirty="0" err="1"/>
              <a:t>penempatan</a:t>
            </a:r>
            <a:r>
              <a:rPr lang="en-US" dirty="0"/>
              <a:t> device (</a:t>
            </a:r>
            <a:r>
              <a:rPr lang="en-US" dirty="0" err="1"/>
              <a:t>printer,fax,telpon</a:t>
            </a:r>
            <a:r>
              <a:rPr lang="en-US" dirty="0"/>
              <a:t>)</a:t>
            </a:r>
            <a:r>
              <a:rPr lang="en-US" dirty="0" err="1"/>
              <a:t>Bebas</a:t>
            </a:r>
            <a:r>
              <a:rPr lang="en-US" dirty="0"/>
              <a:t> </a:t>
            </a:r>
            <a:r>
              <a:rPr lang="en-US" dirty="0" err="1"/>
              <a:t>medan</a:t>
            </a:r>
            <a:r>
              <a:rPr lang="en-US" dirty="0"/>
              <a:t> magnet </a:t>
            </a:r>
            <a:r>
              <a:rPr lang="en-US" dirty="0" err="1"/>
              <a:t>dan</a:t>
            </a:r>
            <a:r>
              <a:rPr lang="en-US" dirty="0"/>
              <a:t> </a:t>
            </a:r>
            <a:r>
              <a:rPr lang="en-US" dirty="0" err="1"/>
              <a:t>listrik,bebas</a:t>
            </a:r>
            <a:r>
              <a:rPr lang="en-US" dirty="0"/>
              <a:t> </a:t>
            </a:r>
            <a:r>
              <a:rPr lang="en-US" dirty="0" err="1"/>
              <a:t>getaran</a:t>
            </a:r>
            <a:r>
              <a:rPr lang="en-US" dirty="0"/>
              <a:t>, </a:t>
            </a:r>
            <a:r>
              <a:rPr lang="en-US" dirty="0" err="1"/>
              <a:t>dan</a:t>
            </a:r>
            <a:r>
              <a:rPr lang="en-US" dirty="0"/>
              <a:t> </a:t>
            </a:r>
            <a:r>
              <a:rPr lang="en-US" dirty="0" err="1"/>
              <a:t>bebas</a:t>
            </a:r>
            <a:r>
              <a:rPr lang="en-US" dirty="0"/>
              <a:t> </a:t>
            </a:r>
            <a:r>
              <a:rPr lang="en-US" dirty="0" err="1"/>
              <a:t>terhadap</a:t>
            </a:r>
            <a:r>
              <a:rPr lang="en-US" dirty="0"/>
              <a:t> </a:t>
            </a:r>
            <a:r>
              <a:rPr lang="en-US" dirty="0" err="1"/>
              <a:t>zat</a:t>
            </a:r>
            <a:r>
              <a:rPr lang="en-US" dirty="0"/>
              <a:t> </a:t>
            </a:r>
            <a:r>
              <a:rPr lang="en-US" dirty="0" err="1" smtClean="0"/>
              <a:t>kimia</a:t>
            </a:r>
            <a:endParaRPr lang="en-US" dirty="0" smtClean="0"/>
          </a:p>
          <a:p>
            <a:pPr lvl="1"/>
            <a:r>
              <a:rPr lang="en-US" dirty="0" err="1" smtClean="0"/>
              <a:t>Terdapat</a:t>
            </a:r>
            <a:r>
              <a:rPr lang="en-US" dirty="0" smtClean="0"/>
              <a:t> </a:t>
            </a:r>
            <a:r>
              <a:rPr lang="en-US" dirty="0"/>
              <a:t>UPS (Uninterruptible Power Supply</a:t>
            </a:r>
            <a:r>
              <a:rPr lang="en-US" dirty="0" smtClean="0"/>
              <a:t>)</a:t>
            </a:r>
          </a:p>
          <a:p>
            <a:pPr lvl="1"/>
            <a:r>
              <a:rPr lang="en-US" dirty="0" err="1" smtClean="0"/>
              <a:t>Bebas</a:t>
            </a:r>
            <a:r>
              <a:rPr lang="en-US" dirty="0" smtClean="0"/>
              <a:t> </a:t>
            </a:r>
            <a:r>
              <a:rPr lang="en-US" dirty="0" err="1"/>
              <a:t>dari</a:t>
            </a:r>
            <a:r>
              <a:rPr lang="en-US" dirty="0"/>
              <a:t> </a:t>
            </a:r>
            <a:r>
              <a:rPr lang="en-US" dirty="0" err="1"/>
              <a:t>debu,asap</a:t>
            </a:r>
            <a:r>
              <a:rPr lang="en-US" dirty="0"/>
              <a:t> </a:t>
            </a:r>
            <a:r>
              <a:rPr lang="en-US" dirty="0" err="1" smtClean="0"/>
              <a:t>dan</a:t>
            </a:r>
            <a:r>
              <a:rPr lang="en-US" dirty="0" smtClean="0"/>
              <a:t> </a:t>
            </a:r>
            <a:r>
              <a:rPr lang="en-US" dirty="0" err="1"/>
              <a:t>terhadap</a:t>
            </a:r>
            <a:r>
              <a:rPr lang="en-US" dirty="0"/>
              <a:t> gas-gas </a:t>
            </a:r>
            <a:r>
              <a:rPr lang="en-US" dirty="0" err="1" smtClean="0"/>
              <a:t>tertentu</a:t>
            </a:r>
            <a:endParaRPr lang="en-US" dirty="0" smtClean="0"/>
          </a:p>
          <a:p>
            <a:pPr lvl="1"/>
            <a:r>
              <a:rPr lang="en-US" dirty="0" err="1" smtClean="0"/>
              <a:t>Penangkal</a:t>
            </a:r>
            <a:r>
              <a:rPr lang="en-US" dirty="0" smtClean="0"/>
              <a:t> </a:t>
            </a:r>
            <a:r>
              <a:rPr lang="en-US" dirty="0" err="1"/>
              <a:t>petir</a:t>
            </a:r>
            <a:r>
              <a:rPr lang="en-US" dirty="0"/>
              <a:t>, HVAC (Heat/</a:t>
            </a:r>
            <a:r>
              <a:rPr lang="en-US" dirty="0" err="1"/>
              <a:t>Ventillation</a:t>
            </a:r>
            <a:r>
              <a:rPr lang="en-US" dirty="0"/>
              <a:t>/Air Conditioning</a:t>
            </a:r>
            <a:r>
              <a:rPr lang="en-US" dirty="0" smtClean="0"/>
              <a:t>)</a:t>
            </a:r>
          </a:p>
          <a:p>
            <a:pPr lvl="1"/>
            <a:r>
              <a:rPr lang="en-US" dirty="0" smtClean="0"/>
              <a:t>Fire </a:t>
            </a:r>
            <a:r>
              <a:rPr lang="en-US" dirty="0"/>
              <a:t>Protection (</a:t>
            </a:r>
            <a:r>
              <a:rPr lang="en-US" dirty="0" err="1"/>
              <a:t>deteksi</a:t>
            </a:r>
            <a:r>
              <a:rPr lang="en-US" dirty="0"/>
              <a:t> </a:t>
            </a:r>
            <a:r>
              <a:rPr lang="en-US" dirty="0" err="1"/>
              <a:t>dan</a:t>
            </a:r>
            <a:r>
              <a:rPr lang="en-US" dirty="0"/>
              <a:t> </a:t>
            </a:r>
            <a:r>
              <a:rPr lang="en-US" dirty="0" err="1"/>
              <a:t>pemadam</a:t>
            </a:r>
            <a:r>
              <a:rPr lang="en-US" dirty="0"/>
              <a:t> </a:t>
            </a:r>
            <a:r>
              <a:rPr lang="en-US" dirty="0" err="1"/>
              <a:t>kebakaran</a:t>
            </a:r>
            <a:r>
              <a:rPr lang="en-US" dirty="0"/>
              <a:t>)</a:t>
            </a:r>
          </a:p>
        </p:txBody>
      </p:sp>
      <p:sp>
        <p:nvSpPr>
          <p:cNvPr id="4" name="Slide Number Placeholder 3"/>
          <p:cNvSpPr>
            <a:spLocks noGrp="1"/>
          </p:cNvSpPr>
          <p:nvPr>
            <p:ph type="sldNum" sz="quarter" idx="12"/>
          </p:nvPr>
        </p:nvSpPr>
        <p:spPr/>
        <p:txBody>
          <a:bodyPr/>
          <a:lstStyle/>
          <a:p>
            <a:fld id="{BBAF81E1-CE84-4822-BF36-7E9757C57BEF}" type="slidenum">
              <a:rPr lang="id-ID" smtClean="0"/>
              <a:pPr/>
              <a:t>24</a:t>
            </a:fld>
            <a:endParaRPr lang="id-ID" dirty="0"/>
          </a:p>
        </p:txBody>
      </p:sp>
    </p:spTree>
    <p:extLst>
      <p:ext uri="{BB962C8B-B14F-4D97-AF65-F5344CB8AC3E}">
        <p14:creationId xmlns:p14="http://schemas.microsoft.com/office/powerpoint/2010/main" val="2606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Desain</a:t>
            </a:r>
            <a:r>
              <a:rPr lang="en-US" b="1" dirty="0"/>
              <a:t> </a:t>
            </a:r>
            <a:r>
              <a:rPr lang="en-US" b="1" dirty="0" err="1"/>
              <a:t>tata</a:t>
            </a:r>
            <a:r>
              <a:rPr lang="en-US" b="1" dirty="0"/>
              <a:t> </a:t>
            </a:r>
            <a:r>
              <a:rPr lang="en-US" b="1" dirty="0" err="1"/>
              <a:t>letak</a:t>
            </a:r>
            <a:r>
              <a:rPr lang="en-US" b="1" dirty="0"/>
              <a:t> </a:t>
            </a:r>
            <a:r>
              <a:rPr lang="en-US" b="1" dirty="0" err="1"/>
              <a:t>ruang</a:t>
            </a:r>
            <a:r>
              <a:rPr lang="en-US" b="1" dirty="0"/>
              <a:t> </a:t>
            </a:r>
            <a:r>
              <a:rPr lang="en-US" b="1" dirty="0" err="1"/>
              <a:t>komputer</a:t>
            </a:r>
            <a:endParaRPr lang="en-US" dirty="0"/>
          </a:p>
        </p:txBody>
      </p:sp>
      <p:sp>
        <p:nvSpPr>
          <p:cNvPr id="3" name="Content Placeholder 2"/>
          <p:cNvSpPr>
            <a:spLocks noGrp="1"/>
          </p:cNvSpPr>
          <p:nvPr>
            <p:ph idx="1"/>
          </p:nvPr>
        </p:nvSpPr>
        <p:spPr/>
        <p:txBody>
          <a:bodyPr>
            <a:normAutofit/>
          </a:bodyPr>
          <a:lstStyle/>
          <a:p>
            <a:r>
              <a:rPr lang="en-US" dirty="0" err="1"/>
              <a:t>Harus</a:t>
            </a:r>
            <a:r>
              <a:rPr lang="en-US" dirty="0"/>
              <a:t> </a:t>
            </a:r>
            <a:r>
              <a:rPr lang="en-US" dirty="0" err="1"/>
              <a:t>diantisipasi</a:t>
            </a:r>
            <a:r>
              <a:rPr lang="en-US" dirty="0"/>
              <a:t> </a:t>
            </a:r>
            <a:r>
              <a:rPr lang="en-US" dirty="0" err="1"/>
              <a:t>adanya</a:t>
            </a:r>
            <a:r>
              <a:rPr lang="en-US" dirty="0"/>
              <a:t> </a:t>
            </a:r>
            <a:r>
              <a:rPr lang="en-US" dirty="0" err="1"/>
              <a:t>kebutuhan</a:t>
            </a:r>
            <a:r>
              <a:rPr lang="en-US" dirty="0"/>
              <a:t> </a:t>
            </a:r>
            <a:r>
              <a:rPr lang="en-US" dirty="0" err="1"/>
              <a:t>untuk</a:t>
            </a:r>
            <a:r>
              <a:rPr lang="en-US" dirty="0"/>
              <a:t> </a:t>
            </a:r>
            <a:r>
              <a:rPr lang="en-US" dirty="0" err="1"/>
              <a:t>peningkatan</a:t>
            </a:r>
            <a:r>
              <a:rPr lang="en-US" dirty="0"/>
              <a:t> </a:t>
            </a:r>
            <a:r>
              <a:rPr lang="en-US" dirty="0" err="1"/>
              <a:t>daya</a:t>
            </a:r>
            <a:r>
              <a:rPr lang="en-US" dirty="0"/>
              <a:t> </a:t>
            </a:r>
            <a:r>
              <a:rPr lang="en-US" dirty="0" err="1"/>
              <a:t>listrik</a:t>
            </a:r>
            <a:r>
              <a:rPr lang="en-US" dirty="0"/>
              <a:t> </a:t>
            </a:r>
            <a:r>
              <a:rPr lang="en-US" dirty="0" err="1"/>
              <a:t>dan</a:t>
            </a:r>
            <a:r>
              <a:rPr lang="en-US" dirty="0"/>
              <a:t> </a:t>
            </a:r>
            <a:r>
              <a:rPr lang="en-US" dirty="0" err="1"/>
              <a:t>perluasan</a:t>
            </a:r>
            <a:r>
              <a:rPr lang="en-US" dirty="0"/>
              <a:t> </a:t>
            </a:r>
            <a:r>
              <a:rPr lang="en-US" dirty="0" err="1"/>
              <a:t>ruangan</a:t>
            </a:r>
            <a:r>
              <a:rPr lang="en-US" dirty="0"/>
              <a:t> di </a:t>
            </a:r>
            <a:r>
              <a:rPr lang="en-US" dirty="0" err="1"/>
              <a:t>kemudian</a:t>
            </a:r>
            <a:r>
              <a:rPr lang="en-US" dirty="0"/>
              <a:t> </a:t>
            </a:r>
            <a:r>
              <a:rPr lang="en-US" dirty="0" err="1"/>
              <a:t>hari</a:t>
            </a:r>
            <a:r>
              <a:rPr lang="en-US" dirty="0" smtClean="0"/>
              <a:t>.</a:t>
            </a:r>
          </a:p>
          <a:p>
            <a:r>
              <a:rPr lang="en-US" dirty="0" err="1" smtClean="0"/>
              <a:t>Harus</a:t>
            </a:r>
            <a:r>
              <a:rPr lang="en-US" dirty="0" smtClean="0"/>
              <a:t> </a:t>
            </a:r>
            <a:r>
              <a:rPr lang="en-US" dirty="0" err="1"/>
              <a:t>tersedia</a:t>
            </a:r>
            <a:r>
              <a:rPr lang="en-US" dirty="0"/>
              <a:t> </a:t>
            </a:r>
            <a:r>
              <a:rPr lang="en-US" dirty="0" err="1"/>
              <a:t>pendinginan</a:t>
            </a:r>
            <a:r>
              <a:rPr lang="en-US" dirty="0"/>
              <a:t> yang </a:t>
            </a:r>
            <a:r>
              <a:rPr lang="en-US" dirty="0" err="1"/>
              <a:t>cukup</a:t>
            </a:r>
            <a:r>
              <a:rPr lang="en-US" dirty="0"/>
              <a:t> </a:t>
            </a:r>
            <a:r>
              <a:rPr lang="en-US" dirty="0" err="1"/>
              <a:t>dan</a:t>
            </a:r>
            <a:r>
              <a:rPr lang="en-US" dirty="0"/>
              <a:t> </a:t>
            </a:r>
            <a:r>
              <a:rPr lang="en-US" dirty="0" err="1"/>
              <a:t>sebanding</a:t>
            </a:r>
            <a:r>
              <a:rPr lang="en-US" dirty="0"/>
              <a:t> </a:t>
            </a:r>
            <a:r>
              <a:rPr lang="en-US" dirty="0" err="1"/>
              <a:t>terhadap</a:t>
            </a:r>
            <a:r>
              <a:rPr lang="en-US" dirty="0"/>
              <a:t> </a:t>
            </a:r>
            <a:r>
              <a:rPr lang="en-US" dirty="0" err="1"/>
              <a:t>beban</a:t>
            </a:r>
            <a:r>
              <a:rPr lang="en-US" dirty="0"/>
              <a:t> yang </a:t>
            </a:r>
            <a:r>
              <a:rPr lang="en-US" dirty="0" err="1"/>
              <a:t>ada.Harus</a:t>
            </a:r>
            <a:r>
              <a:rPr lang="en-US" dirty="0"/>
              <a:t> </a:t>
            </a:r>
            <a:r>
              <a:rPr lang="en-US" dirty="0" err="1"/>
              <a:t>dirancang</a:t>
            </a:r>
            <a:r>
              <a:rPr lang="en-US" dirty="0"/>
              <a:t> </a:t>
            </a:r>
            <a:r>
              <a:rPr lang="en-US" dirty="0" err="1"/>
              <a:t>kontrol</a:t>
            </a:r>
            <a:r>
              <a:rPr lang="en-US" dirty="0"/>
              <a:t> </a:t>
            </a:r>
            <a:r>
              <a:rPr lang="en-US" dirty="0" err="1"/>
              <a:t>akses</a:t>
            </a:r>
            <a:r>
              <a:rPr lang="en-US" dirty="0"/>
              <a:t> </a:t>
            </a:r>
            <a:r>
              <a:rPr lang="en-US" dirty="0" err="1"/>
              <a:t>dan</a:t>
            </a:r>
            <a:r>
              <a:rPr lang="en-US" dirty="0"/>
              <a:t> </a:t>
            </a:r>
            <a:r>
              <a:rPr lang="en-US" dirty="0" err="1"/>
              <a:t>sistem</a:t>
            </a:r>
            <a:r>
              <a:rPr lang="en-US" dirty="0"/>
              <a:t> </a:t>
            </a:r>
            <a:r>
              <a:rPr lang="en-US" dirty="0" err="1"/>
              <a:t>keamanan</a:t>
            </a:r>
            <a:r>
              <a:rPr lang="en-US" dirty="0"/>
              <a:t> </a:t>
            </a:r>
            <a:r>
              <a:rPr lang="en-US" dirty="0" err="1"/>
              <a:t>ke</a:t>
            </a:r>
            <a:r>
              <a:rPr lang="en-US" dirty="0"/>
              <a:t> </a:t>
            </a:r>
            <a:r>
              <a:rPr lang="en-US" dirty="0" err="1"/>
              <a:t>ruang</a:t>
            </a:r>
            <a:r>
              <a:rPr lang="en-US" dirty="0"/>
              <a:t> </a:t>
            </a:r>
            <a:r>
              <a:rPr lang="en-US" dirty="0" err="1"/>
              <a:t>komputer</a:t>
            </a:r>
            <a:r>
              <a:rPr lang="en-US" dirty="0"/>
              <a:t> yang </a:t>
            </a:r>
            <a:r>
              <a:rPr lang="en-US" dirty="0" err="1"/>
              <a:t>sesuai</a:t>
            </a:r>
            <a:r>
              <a:rPr lang="en-US" dirty="0"/>
              <a:t> </a:t>
            </a:r>
            <a:r>
              <a:rPr lang="en-US" dirty="0" err="1"/>
              <a:t>dengan</a:t>
            </a:r>
            <a:r>
              <a:rPr lang="en-US" dirty="0"/>
              <a:t> </a:t>
            </a:r>
            <a:r>
              <a:rPr lang="en-US" dirty="0" err="1"/>
              <a:t>jenis</a:t>
            </a:r>
            <a:r>
              <a:rPr lang="en-US" dirty="0"/>
              <a:t> </a:t>
            </a:r>
            <a:r>
              <a:rPr lang="en-US" dirty="0" err="1"/>
              <a:t>ruangannya</a:t>
            </a:r>
            <a:r>
              <a:rPr lang="en-US" dirty="0" smtClean="0"/>
              <a:t>.</a:t>
            </a:r>
          </a:p>
          <a:p>
            <a:r>
              <a:rPr lang="en-US" dirty="0" err="1" smtClean="0"/>
              <a:t>Setiap</a:t>
            </a:r>
            <a:r>
              <a:rPr lang="en-US" dirty="0" smtClean="0"/>
              <a:t> </a:t>
            </a:r>
            <a:r>
              <a:rPr lang="en-US" dirty="0" err="1"/>
              <a:t>perubahan</a:t>
            </a:r>
            <a:r>
              <a:rPr lang="en-US" dirty="0"/>
              <a:t> </a:t>
            </a:r>
            <a:r>
              <a:rPr lang="en-US" dirty="0" err="1"/>
              <a:t>desain</a:t>
            </a:r>
            <a:r>
              <a:rPr lang="en-US" dirty="0"/>
              <a:t>, software </a:t>
            </a:r>
            <a:r>
              <a:rPr lang="en-US" dirty="0" err="1"/>
              <a:t>dan</a:t>
            </a:r>
            <a:r>
              <a:rPr lang="en-US" dirty="0"/>
              <a:t> hardware </a:t>
            </a:r>
            <a:r>
              <a:rPr lang="en-US" dirty="0" err="1"/>
              <a:t>harus</a:t>
            </a:r>
            <a:r>
              <a:rPr lang="en-US" dirty="0"/>
              <a:t> </a:t>
            </a:r>
            <a:r>
              <a:rPr lang="en-US" dirty="0" err="1"/>
              <a:t>terdokumentasi</a:t>
            </a:r>
            <a:r>
              <a:rPr lang="en-US" dirty="0"/>
              <a:t>, </a:t>
            </a:r>
            <a:r>
              <a:rPr lang="en-US" dirty="0" err="1"/>
              <a:t>dalam</a:t>
            </a:r>
            <a:r>
              <a:rPr lang="en-US" dirty="0"/>
              <a:t> </a:t>
            </a:r>
            <a:r>
              <a:rPr lang="en-US" dirty="0" err="1"/>
              <a:t>rangka</a:t>
            </a:r>
            <a:r>
              <a:rPr lang="en-US" dirty="0"/>
              <a:t> </a:t>
            </a:r>
            <a:r>
              <a:rPr lang="en-US" dirty="0" err="1"/>
              <a:t>kemudahan</a:t>
            </a:r>
            <a:r>
              <a:rPr lang="en-US" dirty="0"/>
              <a:t> </a:t>
            </a:r>
            <a:r>
              <a:rPr lang="en-US" dirty="0" err="1"/>
              <a:t>pelacakan</a:t>
            </a:r>
            <a:r>
              <a:rPr lang="en-US" dirty="0"/>
              <a:t> </a:t>
            </a:r>
            <a:r>
              <a:rPr lang="en-US" dirty="0" err="1"/>
              <a:t>terhadap</a:t>
            </a:r>
            <a:r>
              <a:rPr lang="en-US" dirty="0"/>
              <a:t> </a:t>
            </a:r>
            <a:r>
              <a:rPr lang="en-US" dirty="0" err="1"/>
              <a:t>perencanaan</a:t>
            </a:r>
            <a:r>
              <a:rPr lang="en-US" dirty="0"/>
              <a:t> (roadmap) </a:t>
            </a:r>
            <a:r>
              <a:rPr lang="en-US" dirty="0" err="1"/>
              <a:t>jika</a:t>
            </a:r>
            <a:r>
              <a:rPr lang="en-US" dirty="0"/>
              <a:t> </a:t>
            </a:r>
            <a:r>
              <a:rPr lang="en-US" dirty="0" err="1"/>
              <a:t>terjadi</a:t>
            </a:r>
            <a:r>
              <a:rPr lang="en-US" dirty="0"/>
              <a:t> </a:t>
            </a:r>
            <a:r>
              <a:rPr lang="en-US" dirty="0" err="1"/>
              <a:t>kesalahan</a:t>
            </a:r>
            <a:r>
              <a:rPr lang="en-US" dirty="0"/>
              <a:t> </a:t>
            </a:r>
            <a:r>
              <a:rPr lang="en-US" dirty="0" err="1"/>
              <a:t>atau</a:t>
            </a:r>
            <a:r>
              <a:rPr lang="en-US" dirty="0"/>
              <a:t> </a:t>
            </a:r>
            <a:r>
              <a:rPr lang="en-US" dirty="0" err="1"/>
              <a:t>gangguan</a:t>
            </a:r>
            <a:r>
              <a:rPr lang="en-US" dirty="0"/>
              <a:t> </a:t>
            </a:r>
            <a:r>
              <a:rPr lang="en-US" dirty="0" err="1"/>
              <a:t>sistem</a:t>
            </a:r>
            <a:r>
              <a:rPr lang="en-US" dirty="0" smtClean="0"/>
              <a:t>.</a:t>
            </a:r>
          </a:p>
        </p:txBody>
      </p:sp>
      <p:sp>
        <p:nvSpPr>
          <p:cNvPr id="4" name="Slide Number Placeholder 3"/>
          <p:cNvSpPr>
            <a:spLocks noGrp="1"/>
          </p:cNvSpPr>
          <p:nvPr>
            <p:ph type="sldNum" sz="quarter" idx="12"/>
          </p:nvPr>
        </p:nvSpPr>
        <p:spPr/>
        <p:txBody>
          <a:bodyPr/>
          <a:lstStyle/>
          <a:p>
            <a:fld id="{BBAF81E1-CE84-4822-BF36-7E9757C57BEF}" type="slidenum">
              <a:rPr lang="id-ID" smtClean="0"/>
              <a:pPr/>
              <a:t>25</a:t>
            </a:fld>
            <a:endParaRPr lang="id-ID" dirty="0"/>
          </a:p>
        </p:txBody>
      </p:sp>
    </p:spTree>
    <p:extLst>
      <p:ext uri="{BB962C8B-B14F-4D97-AF65-F5344CB8AC3E}">
        <p14:creationId xmlns:p14="http://schemas.microsoft.com/office/powerpoint/2010/main" val="3954429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Menentukan</a:t>
            </a:r>
            <a:r>
              <a:rPr lang="en-US" b="1" dirty="0"/>
              <a:t> </a:t>
            </a:r>
            <a:r>
              <a:rPr lang="en-US" b="1" dirty="0" err="1"/>
              <a:t>Jenis</a:t>
            </a:r>
            <a:r>
              <a:rPr lang="en-US" b="1" dirty="0"/>
              <a:t> network yang </a:t>
            </a:r>
            <a:r>
              <a:rPr lang="en-US" b="1" dirty="0" err="1"/>
              <a:t>akan</a:t>
            </a:r>
            <a:r>
              <a:rPr lang="en-US" b="1" dirty="0"/>
              <a:t> </a:t>
            </a:r>
            <a:r>
              <a:rPr lang="en-US" b="1" dirty="0" err="1"/>
              <a:t>digunakan</a:t>
            </a:r>
            <a:endParaRPr lang="en-US" dirty="0"/>
          </a:p>
        </p:txBody>
      </p:sp>
      <p:sp>
        <p:nvSpPr>
          <p:cNvPr id="3" name="Content Placeholder 2"/>
          <p:cNvSpPr>
            <a:spLocks noGrp="1"/>
          </p:cNvSpPr>
          <p:nvPr>
            <p:ph idx="1"/>
          </p:nvPr>
        </p:nvSpPr>
        <p:spPr/>
        <p:txBody>
          <a:bodyPr/>
          <a:lstStyle/>
          <a:p>
            <a:pPr marL="0" indent="0">
              <a:buNone/>
            </a:pPr>
            <a:r>
              <a:rPr lang="en-US" dirty="0"/>
              <a:t>Ada </a:t>
            </a:r>
            <a:r>
              <a:rPr lang="en-US" dirty="0" err="1"/>
              <a:t>dua</a:t>
            </a:r>
            <a:r>
              <a:rPr lang="en-US" dirty="0"/>
              <a:t> </a:t>
            </a:r>
            <a:r>
              <a:rPr lang="en-US" dirty="0" err="1"/>
              <a:t>jenis</a:t>
            </a:r>
            <a:r>
              <a:rPr lang="en-US" dirty="0"/>
              <a:t> network </a:t>
            </a:r>
            <a:r>
              <a:rPr lang="en-US" dirty="0" err="1" smtClean="0"/>
              <a:t>yaitu</a:t>
            </a:r>
            <a:endParaRPr lang="en-US" dirty="0" smtClean="0"/>
          </a:p>
          <a:p>
            <a:r>
              <a:rPr lang="en-US" dirty="0" smtClean="0"/>
              <a:t>peer </a:t>
            </a:r>
            <a:r>
              <a:rPr lang="en-US" dirty="0"/>
              <a:t>to peer </a:t>
            </a:r>
            <a:r>
              <a:rPr lang="en-US" dirty="0" err="1"/>
              <a:t>atau</a:t>
            </a:r>
            <a:r>
              <a:rPr lang="en-US" dirty="0"/>
              <a:t> workgroup </a:t>
            </a:r>
            <a:r>
              <a:rPr lang="en-US" dirty="0" err="1" smtClean="0"/>
              <a:t>dan</a:t>
            </a:r>
            <a:r>
              <a:rPr lang="en-US" dirty="0" smtClean="0"/>
              <a:t> </a:t>
            </a:r>
          </a:p>
          <a:p>
            <a:r>
              <a:rPr lang="en-US" dirty="0" smtClean="0"/>
              <a:t>model </a:t>
            </a:r>
            <a:r>
              <a:rPr lang="en-US" dirty="0"/>
              <a:t>client/server.  </a:t>
            </a:r>
            <a:endParaRPr lang="en-US" dirty="0" smtClean="0"/>
          </a:p>
        </p:txBody>
      </p:sp>
      <p:sp>
        <p:nvSpPr>
          <p:cNvPr id="4" name="Slide Number Placeholder 3"/>
          <p:cNvSpPr>
            <a:spLocks noGrp="1"/>
          </p:cNvSpPr>
          <p:nvPr>
            <p:ph type="sldNum" sz="quarter" idx="12"/>
          </p:nvPr>
        </p:nvSpPr>
        <p:spPr/>
        <p:txBody>
          <a:bodyPr/>
          <a:lstStyle/>
          <a:p>
            <a:fld id="{BBAF81E1-CE84-4822-BF36-7E9757C57BEF}" type="slidenum">
              <a:rPr lang="id-ID" smtClean="0"/>
              <a:pPr/>
              <a:t>26</a:t>
            </a:fld>
            <a:endParaRPr lang="id-ID" dirty="0"/>
          </a:p>
        </p:txBody>
      </p:sp>
    </p:spTree>
    <p:extLst>
      <p:ext uri="{BB962C8B-B14F-4D97-AF65-F5344CB8AC3E}">
        <p14:creationId xmlns:p14="http://schemas.microsoft.com/office/powerpoint/2010/main" val="2668264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Tentukan</a:t>
            </a:r>
            <a:r>
              <a:rPr lang="en-US" b="1" dirty="0"/>
              <a:t> </a:t>
            </a:r>
            <a:r>
              <a:rPr lang="en-US" b="1" dirty="0" err="1"/>
              <a:t>Jenis</a:t>
            </a:r>
            <a:r>
              <a:rPr lang="en-US" b="1" dirty="0"/>
              <a:t> Media </a:t>
            </a:r>
            <a:r>
              <a:rPr lang="en-US" b="1" dirty="0" err="1"/>
              <a:t>apa</a:t>
            </a:r>
            <a:r>
              <a:rPr lang="en-US" b="1" dirty="0"/>
              <a:t> yang </a:t>
            </a:r>
            <a:r>
              <a:rPr lang="en-US" b="1" dirty="0" err="1"/>
              <a:t>ingin</a:t>
            </a:r>
            <a:r>
              <a:rPr lang="en-US" b="1" dirty="0"/>
              <a:t> </a:t>
            </a:r>
            <a:r>
              <a:rPr lang="en-US" b="1" dirty="0" err="1"/>
              <a:t>dipakai</a:t>
            </a:r>
            <a:r>
              <a:rPr lang="en-US" b="1" dirty="0"/>
              <a:t> ( </a:t>
            </a:r>
            <a:r>
              <a:rPr lang="en-US" b="1" dirty="0" err="1"/>
              <a:t>Kabel</a:t>
            </a:r>
            <a:r>
              <a:rPr lang="en-US" b="1" dirty="0"/>
              <a:t> </a:t>
            </a:r>
            <a:r>
              <a:rPr lang="en-US" b="1" dirty="0" err="1"/>
              <a:t>atau</a:t>
            </a:r>
            <a:r>
              <a:rPr lang="en-US" b="1" dirty="0"/>
              <a:t> </a:t>
            </a:r>
            <a:r>
              <a:rPr lang="en-US" b="1" dirty="0" err="1"/>
              <a:t>tanpa</a:t>
            </a:r>
            <a:r>
              <a:rPr lang="en-US" b="1" dirty="0"/>
              <a:t> </a:t>
            </a:r>
            <a:r>
              <a:rPr lang="en-US" b="1" dirty="0" err="1"/>
              <a:t>kabel</a:t>
            </a:r>
            <a:r>
              <a:rPr lang="en-US" b="1" dirty="0"/>
              <a:t> </a:t>
            </a:r>
            <a:r>
              <a:rPr lang="en-US" b="1" dirty="0" err="1"/>
              <a:t>atau</a:t>
            </a:r>
            <a:r>
              <a:rPr lang="en-US" b="1" dirty="0"/>
              <a:t> </a:t>
            </a:r>
            <a:r>
              <a:rPr lang="en-US" b="1" dirty="0" err="1"/>
              <a:t>hibrid</a:t>
            </a:r>
            <a:r>
              <a:rPr lang="en-US" b="1" dirty="0"/>
              <a:t> )</a:t>
            </a:r>
            <a:endParaRPr lang="en-US" dirty="0"/>
          </a:p>
        </p:txBody>
      </p:sp>
      <p:sp>
        <p:nvSpPr>
          <p:cNvPr id="3" name="Content Placeholder 2"/>
          <p:cNvSpPr>
            <a:spLocks noGrp="1"/>
          </p:cNvSpPr>
          <p:nvPr>
            <p:ph idx="1"/>
          </p:nvPr>
        </p:nvSpPr>
        <p:spPr/>
        <p:txBody>
          <a:bodyPr/>
          <a:lstStyle/>
          <a:p>
            <a:r>
              <a:rPr lang="en-US" dirty="0"/>
              <a:t>media </a:t>
            </a:r>
            <a:r>
              <a:rPr lang="en-US" dirty="0" err="1" smtClean="0"/>
              <a:t>kabel</a:t>
            </a:r>
            <a:r>
              <a:rPr lang="en-US" dirty="0" smtClean="0"/>
              <a:t>, </a:t>
            </a:r>
            <a:r>
              <a:rPr lang="en-US" dirty="0" err="1" smtClean="0"/>
              <a:t>dan</a:t>
            </a:r>
            <a:r>
              <a:rPr lang="en-US" dirty="0" smtClean="0"/>
              <a:t> </a:t>
            </a:r>
          </a:p>
          <a:p>
            <a:r>
              <a:rPr lang="en-US" dirty="0" err="1" smtClean="0"/>
              <a:t>tanpa</a:t>
            </a:r>
            <a:r>
              <a:rPr lang="en-US" dirty="0" smtClean="0"/>
              <a:t> </a:t>
            </a:r>
            <a:r>
              <a:rPr lang="en-US" dirty="0" err="1"/>
              <a:t>kabel</a:t>
            </a:r>
            <a:r>
              <a:rPr lang="en-US" dirty="0"/>
              <a:t> </a:t>
            </a:r>
            <a:r>
              <a:rPr lang="en-US" dirty="0" err="1"/>
              <a:t>atau</a:t>
            </a:r>
            <a:r>
              <a:rPr lang="en-US" dirty="0"/>
              <a:t> wireless</a:t>
            </a:r>
            <a:r>
              <a:rPr lang="en-US" dirty="0" smtClean="0"/>
              <a:t>.</a:t>
            </a:r>
          </a:p>
        </p:txBody>
      </p:sp>
      <p:sp>
        <p:nvSpPr>
          <p:cNvPr id="4" name="Slide Number Placeholder 3"/>
          <p:cNvSpPr>
            <a:spLocks noGrp="1"/>
          </p:cNvSpPr>
          <p:nvPr>
            <p:ph type="sldNum" sz="quarter" idx="12"/>
          </p:nvPr>
        </p:nvSpPr>
        <p:spPr/>
        <p:txBody>
          <a:bodyPr/>
          <a:lstStyle/>
          <a:p>
            <a:fld id="{BBAF81E1-CE84-4822-BF36-7E9757C57BEF}" type="slidenum">
              <a:rPr lang="id-ID" smtClean="0"/>
              <a:pPr/>
              <a:t>27</a:t>
            </a:fld>
            <a:endParaRPr lang="id-ID" dirty="0"/>
          </a:p>
        </p:txBody>
      </p:sp>
    </p:spTree>
    <p:extLst>
      <p:ext uri="{BB962C8B-B14F-4D97-AF65-F5344CB8AC3E}">
        <p14:creationId xmlns:p14="http://schemas.microsoft.com/office/powerpoint/2010/main" val="2624896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err="1"/>
              <a:t>Letak</a:t>
            </a:r>
            <a:r>
              <a:rPr lang="en-US" b="1" dirty="0"/>
              <a:t> server </a:t>
            </a:r>
            <a:r>
              <a:rPr lang="en-US" b="1" dirty="0" err="1"/>
              <a:t>dan</a:t>
            </a:r>
            <a:r>
              <a:rPr lang="en-US" b="1" dirty="0"/>
              <a:t> </a:t>
            </a:r>
            <a:r>
              <a:rPr lang="en-US" b="1" dirty="0" err="1"/>
              <a:t>jalur</a:t>
            </a:r>
            <a:r>
              <a:rPr lang="en-US" b="1" dirty="0"/>
              <a:t> </a:t>
            </a:r>
            <a:r>
              <a:rPr lang="en-US" b="1" dirty="0" err="1"/>
              <a:t>kabel</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Untuk</a:t>
            </a:r>
            <a:r>
              <a:rPr lang="en-US" dirty="0"/>
              <a:t> </a:t>
            </a:r>
            <a:r>
              <a:rPr lang="en-US" dirty="0" err="1"/>
              <a:t>menetapkan</a:t>
            </a:r>
            <a:r>
              <a:rPr lang="en-US" dirty="0"/>
              <a:t> server </a:t>
            </a:r>
            <a:r>
              <a:rPr lang="en-US" dirty="0" err="1"/>
              <a:t>maka</a:t>
            </a:r>
            <a:r>
              <a:rPr lang="en-US" dirty="0"/>
              <a:t> </a:t>
            </a:r>
            <a:r>
              <a:rPr lang="en-US" dirty="0" err="1"/>
              <a:t>perancang</a:t>
            </a:r>
            <a:r>
              <a:rPr lang="en-US" dirty="0"/>
              <a:t> </a:t>
            </a:r>
            <a:r>
              <a:rPr lang="en-US" dirty="0" err="1"/>
              <a:t>jaringan</a:t>
            </a:r>
            <a:r>
              <a:rPr lang="en-US" dirty="0"/>
              <a:t> </a:t>
            </a:r>
            <a:r>
              <a:rPr lang="en-US" dirty="0" err="1"/>
              <a:t>harus</a:t>
            </a:r>
            <a:r>
              <a:rPr lang="en-US" dirty="0"/>
              <a:t> </a:t>
            </a:r>
            <a:r>
              <a:rPr lang="en-US" dirty="0" err="1"/>
              <a:t>mempertimbangkan</a:t>
            </a:r>
            <a:r>
              <a:rPr lang="en-US" dirty="0"/>
              <a:t> </a:t>
            </a:r>
            <a:r>
              <a:rPr lang="en-US" dirty="0" err="1"/>
              <a:t>beberapa</a:t>
            </a:r>
            <a:r>
              <a:rPr lang="en-US" dirty="0"/>
              <a:t> </a:t>
            </a:r>
            <a:r>
              <a:rPr lang="en-US" dirty="0" err="1"/>
              <a:t>faktor</a:t>
            </a:r>
            <a:r>
              <a:rPr lang="en-US" dirty="0"/>
              <a:t> </a:t>
            </a:r>
            <a:r>
              <a:rPr lang="en-US" dirty="0" smtClean="0"/>
              <a:t>:</a:t>
            </a:r>
          </a:p>
          <a:p>
            <a:r>
              <a:rPr lang="en-US" dirty="0" err="1" smtClean="0"/>
              <a:t>letak</a:t>
            </a:r>
            <a:r>
              <a:rPr lang="en-US" dirty="0" smtClean="0"/>
              <a:t> </a:t>
            </a:r>
            <a:r>
              <a:rPr lang="en-US" dirty="0" err="1"/>
              <a:t>ruangan</a:t>
            </a:r>
            <a:r>
              <a:rPr lang="en-US" dirty="0"/>
              <a:t> </a:t>
            </a:r>
            <a:r>
              <a:rPr lang="en-US" dirty="0" err="1"/>
              <a:t>khusus</a:t>
            </a:r>
            <a:r>
              <a:rPr lang="en-US" dirty="0"/>
              <a:t> </a:t>
            </a:r>
            <a:r>
              <a:rPr lang="en-US" dirty="0" err="1"/>
              <a:t>untuk</a:t>
            </a:r>
            <a:r>
              <a:rPr lang="en-US" dirty="0"/>
              <a:t> server yang </a:t>
            </a:r>
            <a:r>
              <a:rPr lang="en-US" dirty="0" err="1"/>
              <a:t>tidak</a:t>
            </a:r>
            <a:r>
              <a:rPr lang="en-US" dirty="0"/>
              <a:t> </a:t>
            </a:r>
            <a:r>
              <a:rPr lang="en-US" dirty="0" err="1"/>
              <a:t>mudah</a:t>
            </a:r>
            <a:r>
              <a:rPr lang="en-US" dirty="0"/>
              <a:t> </a:t>
            </a:r>
            <a:r>
              <a:rPr lang="en-US" dirty="0" err="1"/>
              <a:t>dijangkau</a:t>
            </a:r>
            <a:r>
              <a:rPr lang="en-US" dirty="0"/>
              <a:t> </a:t>
            </a:r>
            <a:r>
              <a:rPr lang="en-US" dirty="0" err="1"/>
              <a:t>oleh</a:t>
            </a:r>
            <a:r>
              <a:rPr lang="en-US" dirty="0"/>
              <a:t> </a:t>
            </a:r>
            <a:r>
              <a:rPr lang="en-US" dirty="0" err="1"/>
              <a:t>pihak-pihak</a:t>
            </a:r>
            <a:r>
              <a:rPr lang="en-US" dirty="0"/>
              <a:t> yang </a:t>
            </a:r>
            <a:r>
              <a:rPr lang="en-US" dirty="0" err="1"/>
              <a:t>tidak</a:t>
            </a:r>
            <a:r>
              <a:rPr lang="en-US" dirty="0"/>
              <a:t> </a:t>
            </a:r>
            <a:r>
              <a:rPr lang="en-US" dirty="0" err="1" smtClean="0"/>
              <a:t>berwenang</a:t>
            </a:r>
            <a:endParaRPr lang="en-US" dirty="0" smtClean="0"/>
          </a:p>
          <a:p>
            <a:r>
              <a:rPr lang="en-US" dirty="0" err="1" smtClean="0"/>
              <a:t>bebas</a:t>
            </a:r>
            <a:r>
              <a:rPr lang="en-US" dirty="0" smtClean="0"/>
              <a:t> </a:t>
            </a:r>
            <a:r>
              <a:rPr lang="en-US" dirty="0" err="1"/>
              <a:t>debu</a:t>
            </a:r>
            <a:r>
              <a:rPr lang="en-US" dirty="0"/>
              <a:t> </a:t>
            </a:r>
            <a:r>
              <a:rPr lang="en-US" dirty="0" err="1"/>
              <a:t>dan</a:t>
            </a:r>
            <a:r>
              <a:rPr lang="en-US" dirty="0"/>
              <a:t> </a:t>
            </a:r>
            <a:r>
              <a:rPr lang="en-US" dirty="0" smtClean="0"/>
              <a:t>asap</a:t>
            </a:r>
          </a:p>
          <a:p>
            <a:r>
              <a:rPr lang="en-US" dirty="0" err="1" smtClean="0"/>
              <a:t>bebas</a:t>
            </a:r>
            <a:r>
              <a:rPr lang="en-US" dirty="0" smtClean="0"/>
              <a:t> </a:t>
            </a:r>
            <a:r>
              <a:rPr lang="en-US" dirty="0" err="1"/>
              <a:t>binatang</a:t>
            </a:r>
            <a:r>
              <a:rPr lang="en-US" dirty="0"/>
              <a:t> </a:t>
            </a:r>
            <a:r>
              <a:rPr lang="en-US" dirty="0" err="1"/>
              <a:t>pengerat</a:t>
            </a:r>
            <a:r>
              <a:rPr lang="en-US" dirty="0"/>
              <a:t> (</a:t>
            </a:r>
            <a:r>
              <a:rPr lang="en-US" dirty="0" err="1"/>
              <a:t>tikus</a:t>
            </a:r>
            <a:r>
              <a:rPr lang="en-US" dirty="0"/>
              <a:t>) </a:t>
            </a:r>
            <a:r>
              <a:rPr lang="en-US" dirty="0" err="1"/>
              <a:t>atau</a:t>
            </a:r>
            <a:r>
              <a:rPr lang="en-US" dirty="0"/>
              <a:t> </a:t>
            </a:r>
            <a:r>
              <a:rPr lang="en-US" dirty="0" err="1" smtClean="0"/>
              <a:t>serangga</a:t>
            </a:r>
            <a:endParaRPr lang="en-US" dirty="0" smtClean="0"/>
          </a:p>
          <a:p>
            <a:r>
              <a:rPr lang="en-US" dirty="0" err="1" smtClean="0"/>
              <a:t>ruangan</a:t>
            </a:r>
            <a:r>
              <a:rPr lang="en-US" dirty="0" smtClean="0"/>
              <a:t> </a:t>
            </a:r>
            <a:r>
              <a:rPr lang="en-US" dirty="0" err="1"/>
              <a:t>bertemperatur</a:t>
            </a:r>
            <a:r>
              <a:rPr lang="en-US" dirty="0"/>
              <a:t> </a:t>
            </a:r>
            <a:r>
              <a:rPr lang="en-US" dirty="0" err="1"/>
              <a:t>rendah</a:t>
            </a:r>
            <a:r>
              <a:rPr lang="en-US" dirty="0"/>
              <a:t> </a:t>
            </a:r>
            <a:r>
              <a:rPr lang="en-US" dirty="0" err="1"/>
              <a:t>dan</a:t>
            </a:r>
            <a:r>
              <a:rPr lang="en-US" dirty="0"/>
              <a:t> </a:t>
            </a:r>
            <a:r>
              <a:rPr lang="en-US" dirty="0" err="1"/>
              <a:t>tidak</a:t>
            </a:r>
            <a:r>
              <a:rPr lang="en-US" dirty="0"/>
              <a:t> </a:t>
            </a:r>
            <a:r>
              <a:rPr lang="en-US" dirty="0" err="1" smtClean="0"/>
              <a:t>lembab</a:t>
            </a:r>
            <a:r>
              <a:rPr lang="en-US" dirty="0" smtClean="0"/>
              <a:t>.</a:t>
            </a:r>
          </a:p>
          <a:p>
            <a:r>
              <a:rPr lang="en-US" dirty="0" err="1" smtClean="0"/>
              <a:t>Untuk</a:t>
            </a:r>
            <a:r>
              <a:rPr lang="en-US" dirty="0" smtClean="0"/>
              <a:t> </a:t>
            </a:r>
            <a:r>
              <a:rPr lang="en-US" dirty="0" err="1"/>
              <a:t>pemilihan</a:t>
            </a:r>
            <a:r>
              <a:rPr lang="en-US" dirty="0"/>
              <a:t> </a:t>
            </a:r>
            <a:r>
              <a:rPr lang="en-US" dirty="0" err="1"/>
              <a:t>kabel</a:t>
            </a:r>
            <a:r>
              <a:rPr lang="en-US" dirty="0"/>
              <a:t> </a:t>
            </a:r>
            <a:r>
              <a:rPr lang="en-US" dirty="0" err="1"/>
              <a:t>perlu</a:t>
            </a:r>
            <a:r>
              <a:rPr lang="en-US" dirty="0"/>
              <a:t> </a:t>
            </a:r>
            <a:r>
              <a:rPr lang="en-US" dirty="0" err="1"/>
              <a:t>memperhatikan</a:t>
            </a:r>
            <a:r>
              <a:rPr lang="en-US" dirty="0"/>
              <a:t> </a:t>
            </a:r>
            <a:r>
              <a:rPr lang="en-US" dirty="0" err="1"/>
              <a:t>karakteristik</a:t>
            </a:r>
            <a:r>
              <a:rPr lang="en-US" dirty="0"/>
              <a:t> </a:t>
            </a:r>
            <a:r>
              <a:rPr lang="en-US" dirty="0" err="1"/>
              <a:t>kabel</a:t>
            </a:r>
            <a:r>
              <a:rPr lang="en-US" dirty="0"/>
              <a:t> </a:t>
            </a:r>
            <a:r>
              <a:rPr lang="en-US" dirty="0" err="1"/>
              <a:t>tersebut</a:t>
            </a:r>
            <a:r>
              <a:rPr lang="en-US" dirty="0"/>
              <a:t> </a:t>
            </a:r>
            <a:r>
              <a:rPr lang="en-US" dirty="0" err="1"/>
              <a:t>dan</a:t>
            </a:r>
            <a:r>
              <a:rPr lang="en-US" dirty="0"/>
              <a:t> </a:t>
            </a:r>
            <a:r>
              <a:rPr lang="en-US" dirty="0" err="1"/>
              <a:t>disesuaikan</a:t>
            </a:r>
            <a:r>
              <a:rPr lang="en-US" dirty="0"/>
              <a:t> </a:t>
            </a:r>
            <a:r>
              <a:rPr lang="en-US" dirty="0" err="1"/>
              <a:t>dengan</a:t>
            </a:r>
            <a:r>
              <a:rPr lang="en-US" dirty="0"/>
              <a:t> </a:t>
            </a:r>
            <a:r>
              <a:rPr lang="en-US" dirty="0" err="1"/>
              <a:t>situasi</a:t>
            </a:r>
            <a:r>
              <a:rPr lang="en-US" dirty="0"/>
              <a:t> </a:t>
            </a:r>
            <a:r>
              <a:rPr lang="en-US" dirty="0" err="1" smtClean="0"/>
              <a:t>dan</a:t>
            </a:r>
            <a:endParaRPr lang="en-US" dirty="0"/>
          </a:p>
        </p:txBody>
      </p:sp>
      <p:sp>
        <p:nvSpPr>
          <p:cNvPr id="4" name="Slide Number Placeholder 3"/>
          <p:cNvSpPr>
            <a:spLocks noGrp="1"/>
          </p:cNvSpPr>
          <p:nvPr>
            <p:ph type="sldNum" sz="quarter" idx="12"/>
          </p:nvPr>
        </p:nvSpPr>
        <p:spPr/>
        <p:txBody>
          <a:bodyPr/>
          <a:lstStyle/>
          <a:p>
            <a:fld id="{BBAF81E1-CE84-4822-BF36-7E9757C57BEF}" type="slidenum">
              <a:rPr lang="id-ID" smtClean="0"/>
              <a:pPr/>
              <a:t>28</a:t>
            </a:fld>
            <a:endParaRPr lang="id-ID" dirty="0"/>
          </a:p>
        </p:txBody>
      </p:sp>
    </p:spTree>
    <p:extLst>
      <p:ext uri="{BB962C8B-B14F-4D97-AF65-F5344CB8AC3E}">
        <p14:creationId xmlns:p14="http://schemas.microsoft.com/office/powerpoint/2010/main" val="1927006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Tentukan</a:t>
            </a:r>
            <a:r>
              <a:rPr lang="en-US" b="1" dirty="0"/>
              <a:t> </a:t>
            </a:r>
            <a:r>
              <a:rPr lang="en-US" b="1" dirty="0" err="1"/>
              <a:t>Sistem</a:t>
            </a:r>
            <a:r>
              <a:rPr lang="en-US" b="1" dirty="0"/>
              <a:t> </a:t>
            </a:r>
            <a:r>
              <a:rPr lang="en-US" b="1" dirty="0" err="1"/>
              <a:t>operasi</a:t>
            </a:r>
            <a:r>
              <a:rPr lang="en-US" b="1" dirty="0"/>
              <a:t> yang </a:t>
            </a:r>
            <a:r>
              <a:rPr lang="en-US" b="1" dirty="0" err="1"/>
              <a:t>dipakai</a:t>
            </a:r>
            <a:endParaRPr lang="en-US" dirty="0"/>
          </a:p>
        </p:txBody>
      </p:sp>
      <p:sp>
        <p:nvSpPr>
          <p:cNvPr id="3" name="Content Placeholder 2"/>
          <p:cNvSpPr>
            <a:spLocks noGrp="1"/>
          </p:cNvSpPr>
          <p:nvPr>
            <p:ph idx="1"/>
          </p:nvPr>
        </p:nvSpPr>
        <p:spPr/>
        <p:txBody>
          <a:bodyPr/>
          <a:lstStyle/>
          <a:p>
            <a:r>
              <a:rPr lang="en-US" dirty="0" err="1"/>
              <a:t>Setiap</a:t>
            </a:r>
            <a:r>
              <a:rPr lang="en-US" dirty="0"/>
              <a:t> operating system </a:t>
            </a:r>
            <a:r>
              <a:rPr lang="en-US" dirty="0" err="1"/>
              <a:t>memiliki</a:t>
            </a:r>
            <a:r>
              <a:rPr lang="en-US" dirty="0"/>
              <a:t> </a:t>
            </a:r>
            <a:r>
              <a:rPr lang="en-US" dirty="0" err="1"/>
              <a:t>sistem</a:t>
            </a:r>
            <a:r>
              <a:rPr lang="en-US" dirty="0"/>
              <a:t> </a:t>
            </a:r>
            <a:r>
              <a:rPr lang="en-US" dirty="0" err="1"/>
              <a:t>pengaturan</a:t>
            </a:r>
            <a:r>
              <a:rPr lang="en-US" dirty="0"/>
              <a:t> </a:t>
            </a:r>
            <a:r>
              <a:rPr lang="en-US" dirty="0" err="1"/>
              <a:t>tersendiri</a:t>
            </a:r>
            <a:r>
              <a:rPr lang="en-US" dirty="0"/>
              <a:t>  </a:t>
            </a:r>
            <a:r>
              <a:rPr lang="en-US" dirty="0" err="1"/>
              <a:t>terkait</a:t>
            </a:r>
            <a:r>
              <a:rPr lang="en-US" dirty="0"/>
              <a:t> </a:t>
            </a:r>
            <a:r>
              <a:rPr lang="en-US" dirty="0" smtClean="0"/>
              <a:t>networking</a:t>
            </a:r>
          </a:p>
          <a:p>
            <a:r>
              <a:rPr lang="en-US" dirty="0" err="1" smtClean="0"/>
              <a:t>jika</a:t>
            </a:r>
            <a:r>
              <a:rPr lang="en-US" dirty="0" smtClean="0"/>
              <a:t> </a:t>
            </a:r>
            <a:r>
              <a:rPr lang="en-US" dirty="0" err="1"/>
              <a:t>menggunakan</a:t>
            </a:r>
            <a:r>
              <a:rPr lang="en-US" dirty="0"/>
              <a:t> model client server </a:t>
            </a:r>
            <a:r>
              <a:rPr lang="en-US" dirty="0" err="1"/>
              <a:t>maka</a:t>
            </a:r>
            <a:r>
              <a:rPr lang="en-US" dirty="0"/>
              <a:t> </a:t>
            </a:r>
            <a:r>
              <a:rPr lang="en-US" dirty="0" err="1"/>
              <a:t>butuh</a:t>
            </a:r>
            <a:r>
              <a:rPr lang="en-US" dirty="0"/>
              <a:t> server</a:t>
            </a:r>
            <a:r>
              <a:rPr lang="en-US" dirty="0" smtClean="0"/>
              <a:t>.</a:t>
            </a:r>
          </a:p>
        </p:txBody>
      </p:sp>
      <p:sp>
        <p:nvSpPr>
          <p:cNvPr id="4" name="Slide Number Placeholder 3"/>
          <p:cNvSpPr>
            <a:spLocks noGrp="1"/>
          </p:cNvSpPr>
          <p:nvPr>
            <p:ph type="sldNum" sz="quarter" idx="12"/>
          </p:nvPr>
        </p:nvSpPr>
        <p:spPr/>
        <p:txBody>
          <a:bodyPr/>
          <a:lstStyle/>
          <a:p>
            <a:fld id="{BBAF81E1-CE84-4822-BF36-7E9757C57BEF}" type="slidenum">
              <a:rPr lang="id-ID" smtClean="0"/>
              <a:pPr/>
              <a:t>29</a:t>
            </a:fld>
            <a:endParaRPr lang="id-ID" dirty="0"/>
          </a:p>
        </p:txBody>
      </p:sp>
    </p:spTree>
    <p:extLst>
      <p:ext uri="{BB962C8B-B14F-4D97-AF65-F5344CB8AC3E}">
        <p14:creationId xmlns:p14="http://schemas.microsoft.com/office/powerpoint/2010/main" val="47026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844641" y="5519638"/>
            <a:ext cx="2743200" cy="365125"/>
          </a:xfrm>
        </p:spPr>
        <p:txBody>
          <a:bodyPr/>
          <a:lstStyle/>
          <a:p>
            <a:fld id="{BBAF81E1-CE84-4822-BF36-7E9757C57BEF}" type="slidenum">
              <a:rPr lang="id-ID" smtClean="0"/>
              <a:pPr/>
              <a:t>3</a:t>
            </a:fld>
            <a:endParaRPr lang="id-ID" dirty="0"/>
          </a:p>
        </p:txBody>
      </p:sp>
      <p:sp>
        <p:nvSpPr>
          <p:cNvPr id="5" name="AutoShape 2" descr="Hasil gambar untuk logo elnusa"/>
          <p:cNvSpPr>
            <a:spLocks noChangeAspect="1" noChangeArrowheads="1"/>
          </p:cNvSpPr>
          <p:nvPr/>
        </p:nvSpPr>
        <p:spPr bwMode="auto">
          <a:xfrm>
            <a:off x="-617311" y="-98117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38538" y="0"/>
            <a:ext cx="11017224" cy="461665"/>
          </a:xfrm>
          <a:prstGeom prst="rect">
            <a:avLst/>
          </a:prstGeom>
        </p:spPr>
        <p:txBody>
          <a:bodyPr wrap="square">
            <a:spAutoFit/>
          </a:bodyPr>
          <a:lstStyle/>
          <a:p>
            <a:r>
              <a:rPr lang="id-ID" sz="2400" b="1" dirty="0">
                <a:latin typeface="+mj-lt"/>
              </a:rPr>
              <a:t>Komponen Hardware</a:t>
            </a:r>
            <a:r>
              <a:rPr lang="en-US" sz="2400" dirty="0">
                <a:latin typeface="+mj-lt"/>
              </a:rPr>
              <a:t>	</a:t>
            </a:r>
            <a:r>
              <a:rPr lang="en-US" dirty="0"/>
              <a:t>			</a:t>
            </a:r>
            <a:endParaRPr lang="en-US" sz="2400" dirty="0">
              <a:latin typeface="+mj-lt"/>
            </a:endParaRPr>
          </a:p>
        </p:txBody>
      </p:sp>
      <p:sp>
        <p:nvSpPr>
          <p:cNvPr id="7" name="TextBox 6"/>
          <p:cNvSpPr txBox="1"/>
          <p:nvPr/>
        </p:nvSpPr>
        <p:spPr>
          <a:xfrm>
            <a:off x="282554" y="473921"/>
            <a:ext cx="9001000" cy="1754326"/>
          </a:xfrm>
          <a:prstGeom prst="rect">
            <a:avLst/>
          </a:prstGeom>
          <a:noFill/>
        </p:spPr>
        <p:txBody>
          <a:bodyPr wrap="square" rtlCol="0">
            <a:spAutoFit/>
          </a:bodyPr>
          <a:lstStyle/>
          <a:p>
            <a:endParaRPr lang="en-US" dirty="0"/>
          </a:p>
          <a:p>
            <a:r>
              <a:rPr lang="en-GB" b="1" dirty="0"/>
              <a:t>End Device (</a:t>
            </a:r>
            <a:r>
              <a:rPr lang="en-GB" dirty="0" err="1"/>
              <a:t>Perangkat</a:t>
            </a:r>
            <a:r>
              <a:rPr lang="en-GB" dirty="0"/>
              <a:t> </a:t>
            </a:r>
            <a:r>
              <a:rPr lang="en-GB" dirty="0" err="1"/>
              <a:t>Akhir</a:t>
            </a:r>
            <a:r>
              <a:rPr lang="en-GB" b="1" dirty="0"/>
              <a:t>)</a:t>
            </a:r>
          </a:p>
          <a:p>
            <a:endParaRPr lang="en-GB" b="1" dirty="0"/>
          </a:p>
          <a:p>
            <a:pPr marL="285750" indent="-285750">
              <a:buFont typeface="Arial" charset="0"/>
              <a:buChar char="•"/>
            </a:pPr>
            <a:r>
              <a:rPr lang="en-GB" dirty="0" err="1"/>
              <a:t>Merupakan</a:t>
            </a:r>
            <a:r>
              <a:rPr lang="en-GB" dirty="0"/>
              <a:t> </a:t>
            </a:r>
            <a:r>
              <a:rPr lang="en-GB" dirty="0" err="1"/>
              <a:t>perangkat</a:t>
            </a:r>
            <a:r>
              <a:rPr lang="en-GB" dirty="0"/>
              <a:t> yang di </a:t>
            </a:r>
            <a:r>
              <a:rPr lang="en-GB" dirty="0" err="1"/>
              <a:t>gunakan</a:t>
            </a:r>
            <a:r>
              <a:rPr lang="en-GB" dirty="0"/>
              <a:t> </a:t>
            </a:r>
            <a:r>
              <a:rPr lang="en-GB" dirty="0" err="1"/>
              <a:t>oleh</a:t>
            </a:r>
            <a:r>
              <a:rPr lang="en-GB" dirty="0"/>
              <a:t> </a:t>
            </a:r>
            <a:r>
              <a:rPr lang="en-GB" dirty="0" err="1"/>
              <a:t>sisi</a:t>
            </a:r>
            <a:r>
              <a:rPr lang="en-GB" dirty="0"/>
              <a:t> </a:t>
            </a:r>
            <a:r>
              <a:rPr lang="en-GB" dirty="0" err="1"/>
              <a:t>pengguna</a:t>
            </a:r>
            <a:r>
              <a:rPr lang="en-GB" dirty="0"/>
              <a:t> (user). </a:t>
            </a:r>
          </a:p>
          <a:p>
            <a:pPr marL="285750" indent="-285750">
              <a:buFont typeface="Arial" charset="0"/>
              <a:buChar char="•"/>
            </a:pPr>
            <a:r>
              <a:rPr lang="en-GB" dirty="0"/>
              <a:t>End device (</a:t>
            </a:r>
            <a:r>
              <a:rPr lang="en-GB" dirty="0" err="1"/>
              <a:t>perangkat</a:t>
            </a:r>
            <a:r>
              <a:rPr lang="en-GB" dirty="0"/>
              <a:t> </a:t>
            </a:r>
            <a:r>
              <a:rPr lang="en-GB" dirty="0" err="1"/>
              <a:t>akhir</a:t>
            </a:r>
            <a:r>
              <a:rPr lang="en-GB" dirty="0"/>
              <a:t>) </a:t>
            </a:r>
            <a:r>
              <a:rPr lang="en-GB" dirty="0" err="1"/>
              <a:t>mengirimkan</a:t>
            </a:r>
            <a:r>
              <a:rPr lang="en-GB" dirty="0"/>
              <a:t> data </a:t>
            </a:r>
            <a:r>
              <a:rPr lang="en-GB" dirty="0" err="1"/>
              <a:t>melalui</a:t>
            </a:r>
            <a:r>
              <a:rPr lang="en-GB" dirty="0"/>
              <a:t> </a:t>
            </a:r>
            <a:r>
              <a:rPr lang="en-GB" dirty="0" err="1"/>
              <a:t>jaringan</a:t>
            </a:r>
            <a:r>
              <a:rPr lang="en-GB" dirty="0"/>
              <a:t> </a:t>
            </a:r>
            <a:r>
              <a:rPr lang="en-GB" dirty="0" err="1"/>
              <a:t>dan</a:t>
            </a:r>
            <a:r>
              <a:rPr lang="en-GB" dirty="0"/>
              <a:t> di </a:t>
            </a:r>
            <a:r>
              <a:rPr lang="en-GB" dirty="0" err="1"/>
              <a:t>terima</a:t>
            </a:r>
            <a:r>
              <a:rPr lang="en-GB" dirty="0"/>
              <a:t> </a:t>
            </a:r>
            <a:r>
              <a:rPr lang="en-GB" dirty="0" err="1"/>
              <a:t>oleh</a:t>
            </a:r>
            <a:r>
              <a:rPr lang="en-GB" dirty="0"/>
              <a:t> </a:t>
            </a:r>
            <a:r>
              <a:rPr lang="en-GB" dirty="0" err="1"/>
              <a:t>perangkat</a:t>
            </a:r>
            <a:r>
              <a:rPr lang="en-GB" dirty="0"/>
              <a:t> </a:t>
            </a:r>
            <a:r>
              <a:rPr lang="en-GB" dirty="0" err="1"/>
              <a:t>akhir</a:t>
            </a:r>
            <a:r>
              <a:rPr lang="en-GB" dirty="0"/>
              <a:t> </a:t>
            </a:r>
            <a:r>
              <a:rPr lang="en-GB" dirty="0" err="1"/>
              <a:t>lainnya</a:t>
            </a:r>
            <a:r>
              <a:rPr lang="en-GB" dirty="0"/>
              <a:t>. </a:t>
            </a:r>
          </a:p>
        </p:txBody>
      </p:sp>
      <p:pic>
        <p:nvPicPr>
          <p:cNvPr id="8" name="Picture 7"/>
          <p:cNvPicPr>
            <a:picLocks noChangeAspect="1"/>
          </p:cNvPicPr>
          <p:nvPr/>
        </p:nvPicPr>
        <p:blipFill>
          <a:blip r:embed="rId2"/>
          <a:stretch>
            <a:fillRect/>
          </a:stretch>
        </p:blipFill>
        <p:spPr>
          <a:xfrm>
            <a:off x="4170986" y="2160240"/>
            <a:ext cx="6696744" cy="3443436"/>
          </a:xfrm>
          <a:prstGeom prst="rect">
            <a:avLst/>
          </a:prstGeom>
        </p:spPr>
      </p:pic>
      <p:sp>
        <p:nvSpPr>
          <p:cNvPr id="9" name="TextBox 8"/>
          <p:cNvSpPr txBox="1"/>
          <p:nvPr/>
        </p:nvSpPr>
        <p:spPr>
          <a:xfrm>
            <a:off x="294402" y="2592288"/>
            <a:ext cx="2621359" cy="1754326"/>
          </a:xfrm>
          <a:prstGeom prst="rect">
            <a:avLst/>
          </a:prstGeom>
          <a:noFill/>
        </p:spPr>
        <p:txBody>
          <a:bodyPr wrap="none" rtlCol="0">
            <a:spAutoFit/>
          </a:bodyPr>
          <a:lstStyle/>
          <a:p>
            <a:r>
              <a:rPr lang="en-US" dirty="0" err="1"/>
              <a:t>Contoh</a:t>
            </a:r>
            <a:r>
              <a:rPr lang="en-US" dirty="0"/>
              <a:t> </a:t>
            </a:r>
            <a:r>
              <a:rPr lang="en-US" dirty="0" err="1"/>
              <a:t>Perangkat</a:t>
            </a:r>
            <a:r>
              <a:rPr lang="en-US" dirty="0"/>
              <a:t> </a:t>
            </a:r>
            <a:r>
              <a:rPr lang="en-US" dirty="0" err="1"/>
              <a:t>Akhir</a:t>
            </a:r>
            <a:endParaRPr lang="en-US" dirty="0"/>
          </a:p>
          <a:p>
            <a:endParaRPr lang="en-US" dirty="0"/>
          </a:p>
          <a:p>
            <a:r>
              <a:rPr lang="en-US" dirty="0"/>
              <a:t>Personal Computer</a:t>
            </a:r>
          </a:p>
          <a:p>
            <a:r>
              <a:rPr lang="en-US" dirty="0"/>
              <a:t>Laptop</a:t>
            </a:r>
          </a:p>
          <a:p>
            <a:r>
              <a:rPr lang="en-US" dirty="0"/>
              <a:t>Tablet</a:t>
            </a:r>
          </a:p>
          <a:p>
            <a:r>
              <a:rPr lang="en-US" dirty="0"/>
              <a:t>Printer</a:t>
            </a:r>
          </a:p>
        </p:txBody>
      </p:sp>
    </p:spTree>
    <p:extLst>
      <p:ext uri="{BB962C8B-B14F-4D97-AF65-F5344CB8AC3E}">
        <p14:creationId xmlns:p14="http://schemas.microsoft.com/office/powerpoint/2010/main" val="3949649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Menentukan</a:t>
            </a:r>
            <a:r>
              <a:rPr lang="en-US" b="1" dirty="0"/>
              <a:t> </a:t>
            </a:r>
            <a:r>
              <a:rPr lang="en-US" b="1" dirty="0" err="1"/>
              <a:t>Jenis</a:t>
            </a:r>
            <a:r>
              <a:rPr lang="en-US" b="1" dirty="0"/>
              <a:t> hardware </a:t>
            </a:r>
            <a:r>
              <a:rPr lang="en-US" b="1" dirty="0" err="1"/>
              <a:t>dan</a:t>
            </a:r>
            <a:r>
              <a:rPr lang="en-US" b="1" dirty="0"/>
              <a:t> software yang </a:t>
            </a:r>
            <a:r>
              <a:rPr lang="en-US" b="1" dirty="0" err="1"/>
              <a:t>akan</a:t>
            </a:r>
            <a:r>
              <a:rPr lang="en-US" b="1" dirty="0"/>
              <a:t> </a:t>
            </a:r>
            <a:r>
              <a:rPr lang="en-US" b="1" dirty="0" err="1"/>
              <a:t>dipakai</a:t>
            </a:r>
            <a:endParaRPr lang="en-US" dirty="0"/>
          </a:p>
        </p:txBody>
      </p:sp>
      <p:sp>
        <p:nvSpPr>
          <p:cNvPr id="3" name="Content Placeholder 2"/>
          <p:cNvSpPr>
            <a:spLocks noGrp="1"/>
          </p:cNvSpPr>
          <p:nvPr>
            <p:ph idx="1"/>
          </p:nvPr>
        </p:nvSpPr>
        <p:spPr/>
        <p:txBody>
          <a:bodyPr/>
          <a:lstStyle/>
          <a:p>
            <a:r>
              <a:rPr lang="en-US" dirty="0" err="1"/>
              <a:t>Selain</a:t>
            </a:r>
            <a:r>
              <a:rPr lang="en-US" dirty="0"/>
              <a:t> hardware </a:t>
            </a:r>
            <a:r>
              <a:rPr lang="en-US" dirty="0" err="1"/>
              <a:t>seperti</a:t>
            </a:r>
            <a:r>
              <a:rPr lang="en-US" dirty="0"/>
              <a:t> NIC </a:t>
            </a:r>
            <a:r>
              <a:rPr lang="en-US" dirty="0" err="1"/>
              <a:t>dan</a:t>
            </a:r>
            <a:r>
              <a:rPr lang="en-US" dirty="0"/>
              <a:t> wireless card, </a:t>
            </a:r>
            <a:r>
              <a:rPr lang="en-US" dirty="0" err="1"/>
              <a:t>diperlukan</a:t>
            </a:r>
            <a:r>
              <a:rPr lang="en-US" dirty="0"/>
              <a:t> </a:t>
            </a:r>
            <a:r>
              <a:rPr lang="en-US" dirty="0" err="1"/>
              <a:t>juga</a:t>
            </a:r>
            <a:r>
              <a:rPr lang="en-US" dirty="0"/>
              <a:t> software </a:t>
            </a:r>
            <a:r>
              <a:rPr lang="en-US" dirty="0" err="1"/>
              <a:t>jaringan</a:t>
            </a:r>
            <a:r>
              <a:rPr lang="en-US" dirty="0"/>
              <a:t>. Protocol </a:t>
            </a:r>
            <a:r>
              <a:rPr lang="en-US" dirty="0" err="1"/>
              <a:t>merupakan</a:t>
            </a:r>
            <a:r>
              <a:rPr lang="en-US" dirty="0"/>
              <a:t> </a:t>
            </a:r>
            <a:r>
              <a:rPr lang="en-US" dirty="0" err="1"/>
              <a:t>bahasa</a:t>
            </a:r>
            <a:r>
              <a:rPr lang="en-US" dirty="0"/>
              <a:t> yang </a:t>
            </a:r>
            <a:r>
              <a:rPr lang="en-US" dirty="0" err="1"/>
              <a:t>digunakan</a:t>
            </a:r>
            <a:r>
              <a:rPr lang="en-US" dirty="0"/>
              <a:t> </a:t>
            </a:r>
            <a:r>
              <a:rPr lang="en-US" dirty="0" err="1"/>
              <a:t>oleh</a:t>
            </a:r>
            <a:r>
              <a:rPr lang="en-US" dirty="0"/>
              <a:t> </a:t>
            </a:r>
            <a:r>
              <a:rPr lang="en-US" dirty="0" err="1"/>
              <a:t>komputer</a:t>
            </a:r>
            <a:r>
              <a:rPr lang="en-US" dirty="0"/>
              <a:t> </a:t>
            </a:r>
            <a:r>
              <a:rPr lang="en-US" dirty="0" err="1"/>
              <a:t>untuk</a:t>
            </a:r>
            <a:r>
              <a:rPr lang="en-US" dirty="0"/>
              <a:t> </a:t>
            </a:r>
            <a:r>
              <a:rPr lang="en-US" dirty="0" err="1"/>
              <a:t>berkomunikasi</a:t>
            </a:r>
            <a:r>
              <a:rPr lang="en-US" dirty="0"/>
              <a:t>. </a:t>
            </a:r>
            <a:endParaRPr lang="en-US" dirty="0" smtClean="0"/>
          </a:p>
          <a:p>
            <a:r>
              <a:rPr lang="en-US" dirty="0" smtClean="0"/>
              <a:t>TCP/IP </a:t>
            </a:r>
            <a:r>
              <a:rPr lang="en-US" dirty="0" err="1"/>
              <a:t>adalah</a:t>
            </a:r>
            <a:r>
              <a:rPr lang="en-US" dirty="0"/>
              <a:t> protocol yang paling </a:t>
            </a:r>
            <a:r>
              <a:rPr lang="en-US" dirty="0" err="1"/>
              <a:t>banyak</a:t>
            </a:r>
            <a:r>
              <a:rPr lang="en-US" dirty="0"/>
              <a:t> </a:t>
            </a:r>
            <a:r>
              <a:rPr lang="en-US" dirty="0" err="1"/>
              <a:t>dipakai.Biasanya</a:t>
            </a:r>
            <a:r>
              <a:rPr lang="en-US" dirty="0"/>
              <a:t> software </a:t>
            </a:r>
            <a:r>
              <a:rPr lang="en-US" dirty="0" err="1"/>
              <a:t>tersebut</a:t>
            </a:r>
            <a:r>
              <a:rPr lang="en-US" dirty="0"/>
              <a:t> </a:t>
            </a:r>
            <a:r>
              <a:rPr lang="en-US" dirty="0" err="1"/>
              <a:t>sudah</a:t>
            </a:r>
            <a:r>
              <a:rPr lang="en-US" dirty="0"/>
              <a:t> </a:t>
            </a:r>
            <a:r>
              <a:rPr lang="en-US" dirty="0" err="1"/>
              <a:t>terinstall</a:t>
            </a:r>
            <a:r>
              <a:rPr lang="en-US" dirty="0"/>
              <a:t> </a:t>
            </a:r>
            <a:r>
              <a:rPr lang="en-US" dirty="0" err="1"/>
              <a:t>langsung</a:t>
            </a:r>
            <a:r>
              <a:rPr lang="en-US" dirty="0"/>
              <a:t> </a:t>
            </a:r>
            <a:r>
              <a:rPr lang="en-US" dirty="0" err="1"/>
              <a:t>bersama</a:t>
            </a:r>
            <a:r>
              <a:rPr lang="en-US" dirty="0"/>
              <a:t> OS. </a:t>
            </a:r>
            <a:r>
              <a:rPr lang="en-US" dirty="0" err="1"/>
              <a:t>Sebuah</a:t>
            </a:r>
            <a:r>
              <a:rPr lang="en-US" dirty="0"/>
              <a:t> </a:t>
            </a:r>
            <a:r>
              <a:rPr lang="en-US" dirty="0" err="1"/>
              <a:t>komponen</a:t>
            </a:r>
            <a:r>
              <a:rPr lang="en-US" dirty="0"/>
              <a:t> </a:t>
            </a:r>
            <a:r>
              <a:rPr lang="en-US" dirty="0" err="1"/>
              <a:t>penting</a:t>
            </a:r>
            <a:r>
              <a:rPr lang="en-US" dirty="0"/>
              <a:t> </a:t>
            </a:r>
            <a:r>
              <a:rPr lang="en-US" dirty="0" err="1"/>
              <a:t>dari</a:t>
            </a:r>
            <a:r>
              <a:rPr lang="en-US" dirty="0"/>
              <a:t>  </a:t>
            </a:r>
            <a:r>
              <a:rPr lang="en-US" dirty="0" err="1"/>
              <a:t>adalah</a:t>
            </a:r>
            <a:r>
              <a:rPr lang="en-US" dirty="0"/>
              <a:t> protocol</a:t>
            </a:r>
            <a:r>
              <a:rPr lang="en-US" dirty="0" smtClean="0"/>
              <a:t>.</a:t>
            </a:r>
          </a:p>
          <a:p>
            <a:r>
              <a:rPr lang="en-US" dirty="0" err="1" smtClean="0"/>
              <a:t>Tentukan</a:t>
            </a:r>
            <a:r>
              <a:rPr lang="en-US" dirty="0" smtClean="0"/>
              <a:t> </a:t>
            </a:r>
            <a:r>
              <a:rPr lang="en-US" dirty="0"/>
              <a:t>pula </a:t>
            </a:r>
            <a:r>
              <a:rPr lang="en-US" dirty="0" err="1"/>
              <a:t>spesifikasi</a:t>
            </a:r>
            <a:r>
              <a:rPr lang="en-US" dirty="0"/>
              <a:t> hardware software server </a:t>
            </a:r>
            <a:r>
              <a:rPr lang="en-US" dirty="0" err="1"/>
              <a:t>dan</a:t>
            </a:r>
            <a:r>
              <a:rPr lang="en-US" dirty="0"/>
              <a:t> client</a:t>
            </a:r>
            <a:br>
              <a:rPr lang="en-US" dirty="0"/>
            </a:br>
            <a:endParaRPr lang="en-US" dirty="0" smtClean="0"/>
          </a:p>
          <a:p>
            <a:endParaRPr lang="en-US" dirty="0"/>
          </a:p>
        </p:txBody>
      </p:sp>
      <p:sp>
        <p:nvSpPr>
          <p:cNvPr id="4" name="Slide Number Placeholder 3"/>
          <p:cNvSpPr>
            <a:spLocks noGrp="1"/>
          </p:cNvSpPr>
          <p:nvPr>
            <p:ph type="sldNum" sz="quarter" idx="12"/>
          </p:nvPr>
        </p:nvSpPr>
        <p:spPr/>
        <p:txBody>
          <a:bodyPr/>
          <a:lstStyle/>
          <a:p>
            <a:fld id="{BBAF81E1-CE84-4822-BF36-7E9757C57BEF}" type="slidenum">
              <a:rPr lang="id-ID" smtClean="0"/>
              <a:pPr/>
              <a:t>30</a:t>
            </a:fld>
            <a:endParaRPr lang="id-ID" dirty="0"/>
          </a:p>
        </p:txBody>
      </p:sp>
    </p:spTree>
    <p:extLst>
      <p:ext uri="{BB962C8B-B14F-4D97-AF65-F5344CB8AC3E}">
        <p14:creationId xmlns:p14="http://schemas.microsoft.com/office/powerpoint/2010/main" val="3002429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Menganalisa</a:t>
            </a:r>
            <a:r>
              <a:rPr lang="en-US" b="1" dirty="0"/>
              <a:t> </a:t>
            </a:r>
            <a:r>
              <a:rPr lang="en-US" b="1" dirty="0" err="1"/>
              <a:t>Kendala</a:t>
            </a:r>
            <a:r>
              <a:rPr lang="en-US" b="1" dirty="0"/>
              <a:t> yang </a:t>
            </a:r>
            <a:r>
              <a:rPr lang="en-US" b="1" dirty="0" err="1"/>
              <a:t>akan</a:t>
            </a:r>
            <a:r>
              <a:rPr lang="en-US" b="1" dirty="0"/>
              <a:t> </a:t>
            </a:r>
            <a:r>
              <a:rPr lang="en-US" b="1" dirty="0" err="1"/>
              <a:t>dihadapi</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Buatlah</a:t>
            </a:r>
            <a:r>
              <a:rPr lang="en-US" dirty="0"/>
              <a:t> </a:t>
            </a:r>
            <a:r>
              <a:rPr lang="en-US" dirty="0" err="1"/>
              <a:t>daftar</a:t>
            </a:r>
            <a:r>
              <a:rPr lang="en-US" dirty="0"/>
              <a:t> </a:t>
            </a:r>
            <a:r>
              <a:rPr lang="en-US" dirty="0" err="1"/>
              <a:t>kendala</a:t>
            </a:r>
            <a:r>
              <a:rPr lang="en-US" dirty="0"/>
              <a:t> </a:t>
            </a:r>
            <a:r>
              <a:rPr lang="en-US" dirty="0" err="1"/>
              <a:t>apa</a:t>
            </a:r>
            <a:r>
              <a:rPr lang="en-US" dirty="0"/>
              <a:t> </a:t>
            </a:r>
            <a:r>
              <a:rPr lang="en-US" dirty="0" err="1"/>
              <a:t>saja</a:t>
            </a:r>
            <a:r>
              <a:rPr lang="en-US" dirty="0"/>
              <a:t> yang paling </a:t>
            </a:r>
            <a:r>
              <a:rPr lang="en-US" dirty="0" err="1"/>
              <a:t>sulit</a:t>
            </a:r>
            <a:r>
              <a:rPr lang="en-US" dirty="0"/>
              <a:t> </a:t>
            </a:r>
            <a:r>
              <a:rPr lang="en-US" dirty="0" err="1"/>
              <a:t>atau</a:t>
            </a:r>
            <a:r>
              <a:rPr lang="en-US" dirty="0"/>
              <a:t> </a:t>
            </a:r>
            <a:r>
              <a:rPr lang="en-US" dirty="0" err="1"/>
              <a:t>susah</a:t>
            </a:r>
            <a:r>
              <a:rPr lang="en-US" dirty="0"/>
              <a:t> </a:t>
            </a:r>
            <a:r>
              <a:rPr lang="en-US" dirty="0" err="1"/>
              <a:t>saat</a:t>
            </a:r>
            <a:r>
              <a:rPr lang="en-US" dirty="0"/>
              <a:t> </a:t>
            </a:r>
            <a:r>
              <a:rPr lang="en-US" dirty="0" err="1"/>
              <a:t>implemetasi</a:t>
            </a:r>
            <a:r>
              <a:rPr lang="en-US" dirty="0" smtClean="0"/>
              <a:t>.</a:t>
            </a:r>
          </a:p>
          <a:p>
            <a:pPr marL="0" indent="0">
              <a:buNone/>
            </a:pPr>
            <a:r>
              <a:rPr lang="en-US" dirty="0" err="1" smtClean="0"/>
              <a:t>kendala</a:t>
            </a:r>
            <a:r>
              <a:rPr lang="en-US" dirty="0" smtClean="0"/>
              <a:t> </a:t>
            </a:r>
            <a:r>
              <a:rPr lang="en-US" dirty="0" err="1"/>
              <a:t>biasanya</a:t>
            </a:r>
            <a:r>
              <a:rPr lang="en-US" dirty="0"/>
              <a:t> </a:t>
            </a:r>
            <a:r>
              <a:rPr lang="en-US" dirty="0" smtClean="0"/>
              <a:t>:</a:t>
            </a:r>
          </a:p>
          <a:p>
            <a:r>
              <a:rPr lang="en-US" dirty="0" err="1" smtClean="0"/>
              <a:t>menentukan</a:t>
            </a:r>
            <a:r>
              <a:rPr lang="en-US" dirty="0" smtClean="0"/>
              <a:t> </a:t>
            </a:r>
            <a:r>
              <a:rPr lang="en-US" dirty="0" err="1"/>
              <a:t>segmen</a:t>
            </a:r>
            <a:r>
              <a:rPr lang="en-US" dirty="0"/>
              <a:t> IP </a:t>
            </a:r>
            <a:r>
              <a:rPr lang="en-US" dirty="0" smtClean="0"/>
              <a:t>Address</a:t>
            </a:r>
          </a:p>
          <a:p>
            <a:r>
              <a:rPr lang="en-US" dirty="0" smtClean="0"/>
              <a:t>Setting server</a:t>
            </a:r>
          </a:p>
          <a:p>
            <a:r>
              <a:rPr lang="en-US" dirty="0" err="1" smtClean="0"/>
              <a:t>Membuat</a:t>
            </a:r>
            <a:r>
              <a:rPr lang="en-US" dirty="0" smtClean="0"/>
              <a:t> </a:t>
            </a:r>
            <a:r>
              <a:rPr lang="en-US" dirty="0" err="1"/>
              <a:t>koneksi</a:t>
            </a:r>
            <a:r>
              <a:rPr lang="en-US" dirty="0"/>
              <a:t> </a:t>
            </a:r>
            <a:r>
              <a:rPr lang="en-US" dirty="0" err="1" smtClean="0"/>
              <a:t>kabel</a:t>
            </a:r>
            <a:endParaRPr lang="en-US" dirty="0" smtClean="0"/>
          </a:p>
          <a:p>
            <a:r>
              <a:rPr lang="en-US" dirty="0" smtClean="0"/>
              <a:t>Setting </a:t>
            </a:r>
            <a:r>
              <a:rPr lang="en-US" dirty="0"/>
              <a:t>wireless </a:t>
            </a:r>
            <a:r>
              <a:rPr lang="en-US" dirty="0" smtClean="0"/>
              <a:t>Access</a:t>
            </a:r>
            <a:endParaRPr lang="en-US" dirty="0"/>
          </a:p>
        </p:txBody>
      </p:sp>
      <p:sp>
        <p:nvSpPr>
          <p:cNvPr id="4" name="Slide Number Placeholder 3"/>
          <p:cNvSpPr>
            <a:spLocks noGrp="1"/>
          </p:cNvSpPr>
          <p:nvPr>
            <p:ph type="sldNum" sz="quarter" idx="12"/>
          </p:nvPr>
        </p:nvSpPr>
        <p:spPr/>
        <p:txBody>
          <a:bodyPr/>
          <a:lstStyle/>
          <a:p>
            <a:fld id="{BBAF81E1-CE84-4822-BF36-7E9757C57BEF}" type="slidenum">
              <a:rPr lang="id-ID" smtClean="0"/>
              <a:pPr/>
              <a:t>31</a:t>
            </a:fld>
            <a:endParaRPr lang="id-ID" dirty="0"/>
          </a:p>
        </p:txBody>
      </p:sp>
    </p:spTree>
    <p:extLst>
      <p:ext uri="{BB962C8B-B14F-4D97-AF65-F5344CB8AC3E}">
        <p14:creationId xmlns:p14="http://schemas.microsoft.com/office/powerpoint/2010/main" val="262335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029DE7B6-DC7C-4BA1-B406-EDDA0C0A31C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a:extLst>
              <a:ext uri="{FF2B5EF4-FFF2-40B4-BE49-F238E27FC236}">
                <a16:creationId xmlns="" xmlns:a16="http://schemas.microsoft.com/office/drawing/2014/main" id="{078BF10A-E623-4611-8905-2518107737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481723" y="2593485"/>
            <a:ext cx="1648572" cy="1648572"/>
          </a:xfrm>
          <a:prstGeom prst="rect">
            <a:avLst/>
          </a:prstGeom>
        </p:spPr>
      </p:pic>
      <p:sp>
        <p:nvSpPr>
          <p:cNvPr id="4" name="Judul 3">
            <a:extLst>
              <a:ext uri="{FF2B5EF4-FFF2-40B4-BE49-F238E27FC236}">
                <a16:creationId xmlns="" xmlns:a16="http://schemas.microsoft.com/office/drawing/2014/main" id="{B7A00648-E1D6-417C-8BB0-461B977CAA0E}"/>
              </a:ext>
            </a:extLst>
          </p:cNvPr>
          <p:cNvSpPr>
            <a:spLocks noGrp="1"/>
          </p:cNvSpPr>
          <p:nvPr>
            <p:ph type="title"/>
          </p:nvPr>
        </p:nvSpPr>
        <p:spPr>
          <a:xfrm>
            <a:off x="5189620" y="1306071"/>
            <a:ext cx="5478379" cy="2663407"/>
          </a:xfrm>
        </p:spPr>
        <p:txBody>
          <a:bodyPr vert="horz" lIns="91440" tIns="45720" rIns="91440" bIns="45720" rtlCol="0" anchor="b">
            <a:normAutofit/>
          </a:bodyPr>
          <a:lstStyle/>
          <a:p>
            <a:r>
              <a:rPr lang="en-US" sz="5400" kern="1200" dirty="0" err="1" smtClean="0">
                <a:solidFill>
                  <a:srgbClr val="FFFFFF"/>
                </a:solidFill>
                <a:latin typeface="+mj-lt"/>
                <a:ea typeface="+mj-ea"/>
                <a:cs typeface="+mj-cs"/>
              </a:rPr>
              <a:t>Hary</a:t>
            </a:r>
            <a:r>
              <a:rPr lang="en-US" sz="5400" kern="1200" dirty="0" smtClean="0">
                <a:solidFill>
                  <a:srgbClr val="FFFFFF"/>
                </a:solidFill>
                <a:latin typeface="+mj-lt"/>
                <a:ea typeface="+mj-ea"/>
                <a:cs typeface="+mj-cs"/>
              </a:rPr>
              <a:t> </a:t>
            </a:r>
            <a:r>
              <a:rPr lang="en-US" sz="5400" kern="1200" dirty="0" err="1" smtClean="0">
                <a:solidFill>
                  <a:srgbClr val="FFFFFF"/>
                </a:solidFill>
                <a:latin typeface="+mj-lt"/>
                <a:ea typeface="+mj-ea"/>
                <a:cs typeface="+mj-cs"/>
              </a:rPr>
              <a:t>Yudhanto</a:t>
            </a:r>
            <a:endParaRPr lang="en-US" sz="5400" kern="1200" dirty="0">
              <a:solidFill>
                <a:srgbClr val="FFFFFF"/>
              </a:solidFill>
              <a:latin typeface="+mj-lt"/>
              <a:ea typeface="+mj-ea"/>
              <a:cs typeface="+mj-cs"/>
            </a:endParaRPr>
          </a:p>
        </p:txBody>
      </p:sp>
      <p:sp>
        <p:nvSpPr>
          <p:cNvPr id="20" name="Kotak Teks 19">
            <a:extLst>
              <a:ext uri="{FF2B5EF4-FFF2-40B4-BE49-F238E27FC236}">
                <a16:creationId xmlns="" xmlns:a16="http://schemas.microsoft.com/office/drawing/2014/main" id="{99A02C93-7D5E-4FF3-B5F7-55E33B7603EF}"/>
              </a:ext>
            </a:extLst>
          </p:cNvPr>
          <p:cNvSpPr txBox="1"/>
          <p:nvPr/>
        </p:nvSpPr>
        <p:spPr>
          <a:xfrm>
            <a:off x="5189620" y="1306071"/>
            <a:ext cx="4112664" cy="1015663"/>
          </a:xfrm>
          <a:prstGeom prst="rect">
            <a:avLst/>
          </a:prstGeom>
          <a:noFill/>
        </p:spPr>
        <p:txBody>
          <a:bodyPr wrap="none" rtlCol="0">
            <a:spAutoFit/>
          </a:bodyPr>
          <a:lstStyle/>
          <a:p>
            <a:r>
              <a:rPr lang="id-ID" sz="6000" dirty="0">
                <a:solidFill>
                  <a:schemeClr val="bg1"/>
                </a:solidFill>
              </a:rPr>
              <a:t>Terima Kasih</a:t>
            </a:r>
          </a:p>
        </p:txBody>
      </p:sp>
      <p:pic>
        <p:nvPicPr>
          <p:cNvPr id="22" name="Gambar 21">
            <a:extLst>
              <a:ext uri="{FF2B5EF4-FFF2-40B4-BE49-F238E27FC236}">
                <a16:creationId xmlns="" xmlns:a16="http://schemas.microsoft.com/office/drawing/2014/main" id="{2668D1A0-D524-4F1E-9217-3F8EBF8DF910}"/>
              </a:ext>
            </a:extLst>
          </p:cNvPr>
          <p:cNvPicPr>
            <a:picLocks noChangeAspect="1"/>
          </p:cNvPicPr>
          <p:nvPr/>
        </p:nvPicPr>
        <p:blipFill>
          <a:blip r:embed="rId4"/>
          <a:stretch>
            <a:fillRect/>
          </a:stretch>
        </p:blipFill>
        <p:spPr>
          <a:xfrm>
            <a:off x="1183013" y="229344"/>
            <a:ext cx="2245992" cy="540067"/>
          </a:xfrm>
          <a:prstGeom prst="rect">
            <a:avLst/>
          </a:prstGeom>
        </p:spPr>
      </p:pic>
      <p:sp>
        <p:nvSpPr>
          <p:cNvPr id="7" name="Tampungan Nomor Slide 6">
            <a:extLst>
              <a:ext uri="{FF2B5EF4-FFF2-40B4-BE49-F238E27FC236}">
                <a16:creationId xmlns="" xmlns:a16="http://schemas.microsoft.com/office/drawing/2014/main" id="{E046F7AC-AA61-4ED9-B103-51A2D0A8CA97}"/>
              </a:ext>
            </a:extLst>
          </p:cNvPr>
          <p:cNvSpPr>
            <a:spLocks noGrp="1"/>
          </p:cNvSpPr>
          <p:nvPr>
            <p:ph type="sldNum" sz="quarter" idx="12"/>
          </p:nvPr>
        </p:nvSpPr>
        <p:spPr/>
        <p:txBody>
          <a:bodyPr/>
          <a:lstStyle/>
          <a:p>
            <a:fld id="{BBAF81E1-CE84-4822-BF36-7E9757C57BEF}" type="slidenum">
              <a:rPr lang="id-ID" smtClean="0"/>
              <a:t>32</a:t>
            </a:fld>
            <a:endParaRPr lang="id-ID"/>
          </a:p>
        </p:txBody>
      </p:sp>
      <p:sp>
        <p:nvSpPr>
          <p:cNvPr id="2" name="Kotak Teks 1">
            <a:extLst>
              <a:ext uri="{FF2B5EF4-FFF2-40B4-BE49-F238E27FC236}">
                <a16:creationId xmlns="" xmlns:a16="http://schemas.microsoft.com/office/drawing/2014/main" id="{980FB980-60FD-4791-B43A-B1E3EC166358}"/>
              </a:ext>
            </a:extLst>
          </p:cNvPr>
          <p:cNvSpPr txBox="1"/>
          <p:nvPr/>
        </p:nvSpPr>
        <p:spPr>
          <a:xfrm>
            <a:off x="598016" y="4035988"/>
            <a:ext cx="3495812" cy="2554545"/>
          </a:xfrm>
          <a:prstGeom prst="rect">
            <a:avLst/>
          </a:prstGeom>
          <a:noFill/>
        </p:spPr>
        <p:txBody>
          <a:bodyPr wrap="square" rtlCol="0">
            <a:spAutoFit/>
          </a:bodyPr>
          <a:lstStyle/>
          <a:p>
            <a:pPr algn="ctr"/>
            <a:r>
              <a:rPr lang="id-ID" sz="1600" dirty="0"/>
              <a:t>Kantor:</a:t>
            </a:r>
          </a:p>
          <a:p>
            <a:pPr algn="ctr"/>
            <a:r>
              <a:rPr lang="id-ID" sz="1600" dirty="0"/>
              <a:t>Balai Pelatihan dan Pengembangan Teknologi Informasi dan Komunikasi</a:t>
            </a:r>
          </a:p>
          <a:p>
            <a:pPr algn="ctr"/>
            <a:r>
              <a:rPr lang="id-ID" sz="1600" dirty="0"/>
              <a:t>Kementerian Kominfo</a:t>
            </a:r>
          </a:p>
          <a:p>
            <a:pPr algn="ctr"/>
            <a:r>
              <a:rPr lang="id-ID" sz="1600" dirty="0" err="1"/>
              <a:t>Website</a:t>
            </a:r>
            <a:r>
              <a:rPr lang="id-ID" sz="1600" dirty="0"/>
              <a:t>: </a:t>
            </a:r>
            <a:r>
              <a:rPr lang="id-ID" sz="1600" dirty="0">
                <a:hlinkClick r:id="rId5"/>
              </a:rPr>
              <a:t>https://bpptik.kominfo.go.id</a:t>
            </a:r>
            <a:endParaRPr lang="id-ID" sz="1600" dirty="0"/>
          </a:p>
          <a:p>
            <a:pPr algn="ctr"/>
            <a:r>
              <a:rPr lang="id-ID" sz="1600" dirty="0"/>
              <a:t>Email: bpptik@kominfo.go.id</a:t>
            </a:r>
          </a:p>
          <a:p>
            <a:pPr algn="ctr"/>
            <a:r>
              <a:rPr lang="id-ID" sz="1600" dirty="0"/>
              <a:t>Twitter: @</a:t>
            </a:r>
            <a:r>
              <a:rPr lang="id-ID" sz="1600" dirty="0" err="1"/>
              <a:t>bpptik</a:t>
            </a:r>
            <a:endParaRPr lang="id-ID" sz="1600" dirty="0"/>
          </a:p>
          <a:p>
            <a:pPr algn="ctr"/>
            <a:r>
              <a:rPr lang="id-ID" sz="1600" dirty="0"/>
              <a:t>Facebook: @</a:t>
            </a:r>
            <a:r>
              <a:rPr lang="id-ID" sz="1600" dirty="0" err="1"/>
              <a:t>bpptik</a:t>
            </a:r>
            <a:endParaRPr lang="id-ID" sz="1600" dirty="0"/>
          </a:p>
          <a:p>
            <a:pPr algn="ctr"/>
            <a:r>
              <a:rPr lang="id-ID" sz="1600" dirty="0"/>
              <a:t>Instagram: @</a:t>
            </a:r>
            <a:r>
              <a:rPr lang="id-ID" sz="1600" dirty="0" err="1"/>
              <a:t>bpptik</a:t>
            </a:r>
            <a:endParaRPr lang="id-ID" sz="1600" dirty="0"/>
          </a:p>
          <a:p>
            <a:pPr algn="ctr"/>
            <a:r>
              <a:rPr lang="id-ID" sz="1600" dirty="0"/>
              <a:t>Google Plus: +</a:t>
            </a:r>
            <a:r>
              <a:rPr lang="id-ID" sz="1600" dirty="0" err="1"/>
              <a:t>bpptikkemkominfo</a:t>
            </a:r>
            <a:endParaRPr lang="id-ID" sz="1600" dirty="0"/>
          </a:p>
        </p:txBody>
      </p:sp>
    </p:spTree>
    <p:extLst>
      <p:ext uri="{BB962C8B-B14F-4D97-AF65-F5344CB8AC3E}">
        <p14:creationId xmlns:p14="http://schemas.microsoft.com/office/powerpoint/2010/main" val="399982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4</a:t>
            </a:fld>
            <a:endParaRPr lang="id-ID" dirty="0"/>
          </a:p>
        </p:txBody>
      </p:sp>
      <p:sp>
        <p:nvSpPr>
          <p:cNvPr id="5" name="AutoShape 2" descr="Hasil gambar untuk logo elnusa"/>
          <p:cNvSpPr>
            <a:spLocks noChangeAspect="1" noChangeArrowheads="1"/>
          </p:cNvSpPr>
          <p:nvPr/>
        </p:nvSpPr>
        <p:spPr bwMode="auto">
          <a:xfrm>
            <a:off x="-639082" y="-89557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16767" y="85598"/>
            <a:ext cx="11017224" cy="461665"/>
          </a:xfrm>
          <a:prstGeom prst="rect">
            <a:avLst/>
          </a:prstGeom>
        </p:spPr>
        <p:txBody>
          <a:bodyPr wrap="square">
            <a:spAutoFit/>
          </a:bodyPr>
          <a:lstStyle/>
          <a:p>
            <a:r>
              <a:rPr lang="id-ID" sz="2400" b="1" dirty="0">
                <a:latin typeface="+mj-lt"/>
              </a:rPr>
              <a:t>Komponen Hardware</a:t>
            </a:r>
            <a:r>
              <a:rPr lang="en-US" sz="2400" dirty="0">
                <a:latin typeface="+mj-lt"/>
              </a:rPr>
              <a:t>	</a:t>
            </a:r>
            <a:r>
              <a:rPr lang="en-US" dirty="0"/>
              <a:t>				</a:t>
            </a:r>
            <a:r>
              <a:rPr lang="en-US" b="1" dirty="0"/>
              <a:t> 		</a:t>
            </a:r>
            <a:r>
              <a:rPr lang="en-US" sz="2400" b="1" dirty="0" err="1">
                <a:latin typeface="+mj-lt"/>
              </a:rPr>
              <a:t>Pelatihan</a:t>
            </a:r>
            <a:endParaRPr lang="en-US" sz="2400" dirty="0">
              <a:latin typeface="+mj-lt"/>
            </a:endParaRPr>
          </a:p>
        </p:txBody>
      </p:sp>
      <p:sp>
        <p:nvSpPr>
          <p:cNvPr id="7" name="TextBox 6"/>
          <p:cNvSpPr txBox="1"/>
          <p:nvPr/>
        </p:nvSpPr>
        <p:spPr>
          <a:xfrm>
            <a:off x="260783" y="559518"/>
            <a:ext cx="10369152" cy="1477328"/>
          </a:xfrm>
          <a:prstGeom prst="rect">
            <a:avLst/>
          </a:prstGeom>
          <a:noFill/>
        </p:spPr>
        <p:txBody>
          <a:bodyPr wrap="square" rtlCol="0">
            <a:spAutoFit/>
          </a:bodyPr>
          <a:lstStyle/>
          <a:p>
            <a:endParaRPr lang="en-US" dirty="0"/>
          </a:p>
          <a:p>
            <a:r>
              <a:rPr lang="en-GB" b="1" dirty="0"/>
              <a:t>Intermediary Device (</a:t>
            </a:r>
            <a:r>
              <a:rPr lang="en-GB" dirty="0" err="1"/>
              <a:t>Perangkat</a:t>
            </a:r>
            <a:r>
              <a:rPr lang="en-GB" dirty="0"/>
              <a:t> </a:t>
            </a:r>
            <a:r>
              <a:rPr lang="en-GB" dirty="0" err="1"/>
              <a:t>perantara</a:t>
            </a:r>
            <a:r>
              <a:rPr lang="en-GB" b="1" dirty="0"/>
              <a:t>)</a:t>
            </a:r>
          </a:p>
          <a:p>
            <a:endParaRPr lang="en-GB" b="1" dirty="0"/>
          </a:p>
          <a:p>
            <a:pPr marL="285750" indent="-285750">
              <a:buFont typeface="Arial" charset="0"/>
              <a:buChar char="•"/>
            </a:pPr>
            <a:r>
              <a:rPr lang="en-GB" dirty="0" err="1"/>
              <a:t>Merupakan</a:t>
            </a:r>
            <a:r>
              <a:rPr lang="en-GB" dirty="0"/>
              <a:t> </a:t>
            </a:r>
            <a:r>
              <a:rPr lang="en-GB" dirty="0" err="1"/>
              <a:t>perangkat</a:t>
            </a:r>
            <a:r>
              <a:rPr lang="en-GB" dirty="0"/>
              <a:t> yang di </a:t>
            </a:r>
            <a:r>
              <a:rPr lang="en-GB" dirty="0" err="1"/>
              <a:t>gunakan</a:t>
            </a:r>
            <a:r>
              <a:rPr lang="en-GB" dirty="0"/>
              <a:t> </a:t>
            </a:r>
            <a:r>
              <a:rPr lang="en-GB" dirty="0" err="1"/>
              <a:t>untuk</a:t>
            </a:r>
            <a:r>
              <a:rPr lang="en-GB" dirty="0"/>
              <a:t> </a:t>
            </a:r>
            <a:r>
              <a:rPr lang="en-GB" dirty="0" err="1"/>
              <a:t>menghubungkan</a:t>
            </a:r>
            <a:r>
              <a:rPr lang="en-GB" dirty="0"/>
              <a:t> </a:t>
            </a:r>
            <a:r>
              <a:rPr lang="en-GB" dirty="0" err="1"/>
              <a:t>antar</a:t>
            </a:r>
            <a:r>
              <a:rPr lang="en-GB" dirty="0"/>
              <a:t> </a:t>
            </a:r>
            <a:r>
              <a:rPr lang="en-GB" dirty="0" err="1"/>
              <a:t>perangkat</a:t>
            </a:r>
            <a:r>
              <a:rPr lang="en-GB" dirty="0"/>
              <a:t> </a:t>
            </a:r>
            <a:r>
              <a:rPr lang="en-GB" dirty="0" err="1"/>
              <a:t>jaringan</a:t>
            </a:r>
            <a:endParaRPr lang="en-GB" dirty="0"/>
          </a:p>
          <a:p>
            <a:endParaRPr lang="en-US" dirty="0"/>
          </a:p>
        </p:txBody>
      </p:sp>
      <p:pic>
        <p:nvPicPr>
          <p:cNvPr id="8" name="Picture 7"/>
          <p:cNvPicPr>
            <a:picLocks noChangeAspect="1"/>
          </p:cNvPicPr>
          <p:nvPr/>
        </p:nvPicPr>
        <p:blipFill>
          <a:blip r:embed="rId2"/>
          <a:stretch>
            <a:fillRect/>
          </a:stretch>
        </p:blipFill>
        <p:spPr>
          <a:xfrm>
            <a:off x="3875314" y="2058557"/>
            <a:ext cx="7247614" cy="3949915"/>
          </a:xfrm>
          <a:prstGeom prst="rect">
            <a:avLst/>
          </a:prstGeom>
        </p:spPr>
      </p:pic>
      <p:sp>
        <p:nvSpPr>
          <p:cNvPr id="9" name="TextBox 8"/>
          <p:cNvSpPr txBox="1"/>
          <p:nvPr/>
        </p:nvSpPr>
        <p:spPr>
          <a:xfrm>
            <a:off x="260783" y="2461862"/>
            <a:ext cx="4160113" cy="1754326"/>
          </a:xfrm>
          <a:prstGeom prst="rect">
            <a:avLst/>
          </a:prstGeom>
          <a:noFill/>
        </p:spPr>
        <p:txBody>
          <a:bodyPr wrap="none" rtlCol="0">
            <a:spAutoFit/>
          </a:bodyPr>
          <a:lstStyle/>
          <a:p>
            <a:r>
              <a:rPr lang="en-US" dirty="0" err="1"/>
              <a:t>Contoh</a:t>
            </a:r>
            <a:r>
              <a:rPr lang="en-US" dirty="0"/>
              <a:t> </a:t>
            </a:r>
            <a:r>
              <a:rPr lang="en-US" dirty="0" err="1"/>
              <a:t>Perangkat</a:t>
            </a:r>
            <a:r>
              <a:rPr lang="en-US" dirty="0"/>
              <a:t> Intermediary Device</a:t>
            </a:r>
          </a:p>
          <a:p>
            <a:endParaRPr lang="en-US" dirty="0"/>
          </a:p>
          <a:p>
            <a:pPr marL="342900" indent="-342900">
              <a:buFont typeface="+mj-lt"/>
              <a:buAutoNum type="alphaLcPeriod"/>
            </a:pPr>
            <a:r>
              <a:rPr lang="en-US" dirty="0"/>
              <a:t>Router</a:t>
            </a:r>
          </a:p>
          <a:p>
            <a:pPr marL="342900" indent="-342900">
              <a:buFont typeface="+mj-lt"/>
              <a:buAutoNum type="alphaLcPeriod"/>
            </a:pPr>
            <a:r>
              <a:rPr lang="en-US" dirty="0"/>
              <a:t>Switch</a:t>
            </a:r>
          </a:p>
          <a:p>
            <a:pPr marL="342900" indent="-342900">
              <a:buFont typeface="+mj-lt"/>
              <a:buAutoNum type="alphaLcPeriod"/>
            </a:pPr>
            <a:r>
              <a:rPr lang="en-US" dirty="0"/>
              <a:t>Wireless</a:t>
            </a:r>
          </a:p>
          <a:p>
            <a:pPr marL="342900" indent="-342900">
              <a:buFont typeface="+mj-lt"/>
              <a:buAutoNum type="alphaLcPeriod"/>
            </a:pPr>
            <a:r>
              <a:rPr lang="en-US" dirty="0"/>
              <a:t>Firewall</a:t>
            </a:r>
          </a:p>
        </p:txBody>
      </p:sp>
    </p:spTree>
    <p:extLst>
      <p:ext uri="{BB962C8B-B14F-4D97-AF65-F5344CB8AC3E}">
        <p14:creationId xmlns:p14="http://schemas.microsoft.com/office/powerpoint/2010/main" val="345632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5</a:t>
            </a:fld>
            <a:endParaRPr lang="id-ID" dirty="0"/>
          </a:p>
        </p:txBody>
      </p:sp>
      <p:sp>
        <p:nvSpPr>
          <p:cNvPr id="5" name="AutoShape 2" descr="Hasil gambar untuk logo elnusa"/>
          <p:cNvSpPr>
            <a:spLocks noChangeAspect="1" noChangeArrowheads="1"/>
          </p:cNvSpPr>
          <p:nvPr/>
        </p:nvSpPr>
        <p:spPr bwMode="auto">
          <a:xfrm>
            <a:off x="-412346" y="-84114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43503" y="140027"/>
            <a:ext cx="11017224" cy="461665"/>
          </a:xfrm>
          <a:prstGeom prst="rect">
            <a:avLst/>
          </a:prstGeom>
        </p:spPr>
        <p:txBody>
          <a:bodyPr wrap="square">
            <a:spAutoFit/>
          </a:bodyPr>
          <a:lstStyle/>
          <a:p>
            <a:r>
              <a:rPr lang="en-US" sz="2400" b="1" dirty="0" err="1">
                <a:latin typeface="+mj-lt"/>
              </a:rPr>
              <a:t>Komponen</a:t>
            </a:r>
            <a:r>
              <a:rPr lang="en-US" sz="2400" b="1" dirty="0">
                <a:latin typeface="+mj-lt"/>
              </a:rPr>
              <a:t> Hardware</a:t>
            </a:r>
            <a:r>
              <a:rPr lang="en-US" sz="2400" dirty="0">
                <a:latin typeface="+mj-lt"/>
              </a:rPr>
              <a:t>            </a:t>
            </a:r>
            <a:r>
              <a:rPr lang="en-US" dirty="0"/>
              <a:t>				</a:t>
            </a:r>
            <a:r>
              <a:rPr lang="en-US" b="1" dirty="0"/>
              <a:t> 	</a:t>
            </a:r>
            <a:endParaRPr lang="en-US" sz="2400" dirty="0">
              <a:latin typeface="+mj-lt"/>
            </a:endParaRPr>
          </a:p>
        </p:txBody>
      </p:sp>
      <p:sp>
        <p:nvSpPr>
          <p:cNvPr id="7" name="TextBox 6"/>
          <p:cNvSpPr txBox="1"/>
          <p:nvPr/>
        </p:nvSpPr>
        <p:spPr>
          <a:xfrm>
            <a:off x="127479" y="860107"/>
            <a:ext cx="6048672" cy="5139869"/>
          </a:xfrm>
          <a:prstGeom prst="rect">
            <a:avLst/>
          </a:prstGeom>
          <a:noFill/>
        </p:spPr>
        <p:txBody>
          <a:bodyPr wrap="square" rtlCol="0">
            <a:spAutoFit/>
          </a:bodyPr>
          <a:lstStyle/>
          <a:p>
            <a:r>
              <a:rPr lang="en-US" b="1" dirty="0"/>
              <a:t>Network Media</a:t>
            </a:r>
            <a:endParaRPr lang="en-US" dirty="0"/>
          </a:p>
          <a:p>
            <a:pPr marL="342900" indent="-342900">
              <a:buFont typeface="+mj-lt"/>
              <a:buAutoNum type="arabicPeriod"/>
            </a:pPr>
            <a:r>
              <a:rPr lang="en-US" b="1" dirty="0" err="1"/>
              <a:t>Kabel</a:t>
            </a:r>
            <a:r>
              <a:rPr lang="en-US" b="1" dirty="0"/>
              <a:t> Coaxial</a:t>
            </a:r>
            <a:r>
              <a:rPr lang="en-US" dirty="0"/>
              <a:t/>
            </a:r>
            <a:br>
              <a:rPr lang="en-US" dirty="0"/>
            </a:br>
            <a:r>
              <a:rPr lang="en-US" dirty="0" err="1"/>
              <a:t>Tampilan</a:t>
            </a:r>
            <a:r>
              <a:rPr lang="en-US" dirty="0"/>
              <a:t> </a:t>
            </a:r>
            <a:r>
              <a:rPr lang="en-US" dirty="0" err="1"/>
              <a:t>fisik</a:t>
            </a:r>
            <a:r>
              <a:rPr lang="en-US" dirty="0"/>
              <a:t> </a:t>
            </a:r>
            <a:r>
              <a:rPr lang="en-US" dirty="0" err="1"/>
              <a:t>terdiri</a:t>
            </a:r>
            <a:r>
              <a:rPr lang="en-US" dirty="0"/>
              <a:t> </a:t>
            </a:r>
            <a:r>
              <a:rPr lang="en-US" dirty="0" err="1"/>
              <a:t>dari</a:t>
            </a:r>
            <a:r>
              <a:rPr lang="en-US" dirty="0"/>
              <a:t> </a:t>
            </a:r>
            <a:r>
              <a:rPr lang="en-US" dirty="0" err="1"/>
              <a:t>kawat</a:t>
            </a:r>
            <a:r>
              <a:rPr lang="en-US" dirty="0"/>
              <a:t> </a:t>
            </a:r>
            <a:r>
              <a:rPr lang="en-US" dirty="0" err="1"/>
              <a:t>tembaga</a:t>
            </a:r>
            <a:r>
              <a:rPr lang="en-US" dirty="0"/>
              <a:t> </a:t>
            </a:r>
            <a:r>
              <a:rPr lang="en-US" dirty="0" err="1"/>
              <a:t>sebagai</a:t>
            </a:r>
            <a:r>
              <a:rPr lang="en-US" dirty="0"/>
              <a:t> inti yang </a:t>
            </a:r>
            <a:r>
              <a:rPr lang="en-US" dirty="0" err="1"/>
              <a:t>dilapisi</a:t>
            </a:r>
            <a:r>
              <a:rPr lang="en-US" dirty="0"/>
              <a:t> </a:t>
            </a:r>
            <a:r>
              <a:rPr lang="en-US" dirty="0" err="1"/>
              <a:t>oleh</a:t>
            </a:r>
            <a:r>
              <a:rPr lang="en-US" dirty="0"/>
              <a:t> isolator.</a:t>
            </a:r>
          </a:p>
          <a:p>
            <a:pPr marL="342900" indent="-342900">
              <a:buFont typeface="+mj-lt"/>
              <a:buAutoNum type="arabicPeriod"/>
            </a:pPr>
            <a:r>
              <a:rPr lang="en-US" b="1" dirty="0"/>
              <a:t>Fiber </a:t>
            </a:r>
            <a:r>
              <a:rPr lang="en-US" b="1" dirty="0" err="1"/>
              <a:t>Optik</a:t>
            </a:r>
            <a:r>
              <a:rPr lang="en-US" dirty="0"/>
              <a:t/>
            </a:r>
            <a:br>
              <a:rPr lang="en-US" dirty="0"/>
            </a:br>
            <a:r>
              <a:rPr lang="en-US" dirty="0" err="1"/>
              <a:t>Terbuat</a:t>
            </a:r>
            <a:r>
              <a:rPr lang="en-US" dirty="0"/>
              <a:t> </a:t>
            </a:r>
            <a:r>
              <a:rPr lang="en-US" dirty="0" err="1"/>
              <a:t>dari</a:t>
            </a:r>
            <a:r>
              <a:rPr lang="en-US" dirty="0"/>
              <a:t> </a:t>
            </a:r>
            <a:r>
              <a:rPr lang="en-US" dirty="0" err="1"/>
              <a:t>serat</a:t>
            </a:r>
            <a:r>
              <a:rPr lang="en-US" dirty="0"/>
              <a:t> </a:t>
            </a:r>
            <a:r>
              <a:rPr lang="en-US" dirty="0" err="1"/>
              <a:t>kaca</a:t>
            </a:r>
            <a:r>
              <a:rPr lang="en-US" dirty="0"/>
              <a:t> </a:t>
            </a:r>
            <a:r>
              <a:rPr lang="en-US" dirty="0" err="1"/>
              <a:t>dengan</a:t>
            </a:r>
            <a:r>
              <a:rPr lang="en-US" dirty="0"/>
              <a:t> </a:t>
            </a:r>
            <a:r>
              <a:rPr lang="en-US" dirty="0" err="1"/>
              <a:t>teknologi</a:t>
            </a:r>
            <a:r>
              <a:rPr lang="en-US" dirty="0"/>
              <a:t> </a:t>
            </a:r>
            <a:r>
              <a:rPr lang="en-US" dirty="0" err="1"/>
              <a:t>canggih</a:t>
            </a:r>
            <a:r>
              <a:rPr lang="en-US" dirty="0"/>
              <a:t> </a:t>
            </a:r>
            <a:r>
              <a:rPr lang="en-US" dirty="0" err="1"/>
              <a:t>dan</a:t>
            </a:r>
            <a:r>
              <a:rPr lang="en-US" dirty="0"/>
              <a:t> </a:t>
            </a:r>
            <a:r>
              <a:rPr lang="en-US" dirty="0" err="1"/>
              <a:t>mempunyai</a:t>
            </a:r>
            <a:r>
              <a:rPr lang="en-US" dirty="0"/>
              <a:t> </a:t>
            </a:r>
            <a:r>
              <a:rPr lang="en-US" dirty="0" err="1"/>
              <a:t>kecepatan</a:t>
            </a:r>
            <a:r>
              <a:rPr lang="en-US" dirty="0"/>
              <a:t> transfer data yang </a:t>
            </a:r>
            <a:r>
              <a:rPr lang="en-US" dirty="0" err="1"/>
              <a:t>lebih</a:t>
            </a:r>
            <a:r>
              <a:rPr lang="en-US" dirty="0"/>
              <a:t> </a:t>
            </a:r>
            <a:r>
              <a:rPr lang="en-US" dirty="0" err="1"/>
              <a:t>cepat</a:t>
            </a:r>
            <a:r>
              <a:rPr lang="en-US" dirty="0"/>
              <a:t>.</a:t>
            </a:r>
          </a:p>
          <a:p>
            <a:pPr marL="342900" indent="-342900">
              <a:buFont typeface="+mj-lt"/>
              <a:buAutoNum type="arabicPeriod"/>
            </a:pPr>
            <a:r>
              <a:rPr lang="en-US" b="1" dirty="0"/>
              <a:t>Twisted Pair</a:t>
            </a:r>
            <a:r>
              <a:rPr lang="en-US" dirty="0"/>
              <a:t/>
            </a:r>
            <a:br>
              <a:rPr lang="en-US" dirty="0"/>
            </a:br>
            <a:r>
              <a:rPr lang="en-US" dirty="0" err="1"/>
              <a:t>Terdiri</a:t>
            </a:r>
            <a:r>
              <a:rPr lang="en-US" dirty="0"/>
              <a:t> </a:t>
            </a:r>
            <a:r>
              <a:rPr lang="en-US" dirty="0" err="1"/>
              <a:t>dari</a:t>
            </a:r>
            <a:r>
              <a:rPr lang="en-US" dirty="0"/>
              <a:t> </a:t>
            </a:r>
            <a:r>
              <a:rPr lang="en-US" dirty="0" err="1"/>
              <a:t>beberapa</a:t>
            </a:r>
            <a:r>
              <a:rPr lang="en-US" dirty="0"/>
              <a:t> </a:t>
            </a:r>
            <a:r>
              <a:rPr lang="en-US" dirty="0" err="1"/>
              <a:t>kabel</a:t>
            </a:r>
            <a:r>
              <a:rPr lang="en-US" dirty="0"/>
              <a:t> yang </a:t>
            </a:r>
            <a:r>
              <a:rPr lang="en-US" dirty="0" err="1"/>
              <a:t>saling</a:t>
            </a:r>
            <a:r>
              <a:rPr lang="en-US" dirty="0"/>
              <a:t> </a:t>
            </a:r>
            <a:r>
              <a:rPr lang="en-US" dirty="0" err="1"/>
              <a:t>melilit</a:t>
            </a:r>
            <a:r>
              <a:rPr lang="en-US" dirty="0"/>
              <a:t>. Ada </a:t>
            </a:r>
            <a:r>
              <a:rPr lang="en-US" dirty="0" err="1"/>
              <a:t>dua</a:t>
            </a:r>
            <a:r>
              <a:rPr lang="en-US" dirty="0"/>
              <a:t> </a:t>
            </a:r>
            <a:r>
              <a:rPr lang="en-US" dirty="0" err="1"/>
              <a:t>jenis</a:t>
            </a:r>
            <a:r>
              <a:rPr lang="en-US" dirty="0"/>
              <a:t> </a:t>
            </a:r>
            <a:r>
              <a:rPr lang="en-US" dirty="0" err="1"/>
              <a:t>kabel</a:t>
            </a:r>
            <a:r>
              <a:rPr lang="en-US" dirty="0"/>
              <a:t> Twisted Pair. Shielded Twisted Pair (STP) </a:t>
            </a:r>
            <a:r>
              <a:rPr lang="en-US" dirty="0" err="1"/>
              <a:t>dan</a:t>
            </a:r>
            <a:r>
              <a:rPr lang="en-US" dirty="0"/>
              <a:t> Unshielded Twisted Pair (UTP).</a:t>
            </a:r>
          </a:p>
          <a:p>
            <a:pPr marL="342900" indent="-342900">
              <a:buFont typeface="+mj-lt"/>
              <a:buAutoNum type="arabicPeriod"/>
            </a:pPr>
            <a:r>
              <a:rPr lang="en-US" b="1" dirty="0"/>
              <a:t>Wireless</a:t>
            </a:r>
          </a:p>
          <a:p>
            <a:pPr marL="355600"/>
            <a:r>
              <a:rPr lang="en-US" sz="1600" dirty="0" err="1"/>
              <a:t>disebut</a:t>
            </a:r>
            <a:r>
              <a:rPr lang="en-US" sz="1600" dirty="0"/>
              <a:t> </a:t>
            </a:r>
            <a:r>
              <a:rPr lang="en-US" sz="1600" dirty="0" err="1"/>
              <a:t>juga</a:t>
            </a:r>
            <a:r>
              <a:rPr lang="en-US" sz="1600" dirty="0"/>
              <a:t> </a:t>
            </a:r>
            <a:r>
              <a:rPr lang="en-US" sz="1600" dirty="0" err="1"/>
              <a:t>nirkabel</a:t>
            </a:r>
            <a:r>
              <a:rPr lang="en-US" sz="1600" dirty="0"/>
              <a:t>, </a:t>
            </a:r>
            <a:r>
              <a:rPr lang="en-US" sz="1600" dirty="0" err="1"/>
              <a:t>dapat</a:t>
            </a:r>
            <a:r>
              <a:rPr lang="en-US" sz="1600" dirty="0"/>
              <a:t> </a:t>
            </a:r>
            <a:r>
              <a:rPr lang="en-US" sz="1600" dirty="0" err="1"/>
              <a:t>melalui</a:t>
            </a:r>
            <a:r>
              <a:rPr lang="en-US" sz="1600" dirty="0"/>
              <a:t>: </a:t>
            </a:r>
          </a:p>
          <a:p>
            <a:pPr marL="531813" lvl="1" indent="-176213">
              <a:buFont typeface="Arial" pitchFamily="34" charset="0"/>
              <a:buChar char="•"/>
            </a:pPr>
            <a:r>
              <a:rPr lang="en-US" sz="1600" dirty="0"/>
              <a:t>Radio </a:t>
            </a:r>
            <a:r>
              <a:rPr lang="en-US" sz="1600" dirty="0" err="1"/>
              <a:t>frekuensi</a:t>
            </a:r>
            <a:r>
              <a:rPr lang="en-US" sz="1600" dirty="0"/>
              <a:t> </a:t>
            </a:r>
            <a:r>
              <a:rPr lang="en-US" sz="1600" dirty="0" err="1"/>
              <a:t>komunikasi</a:t>
            </a:r>
            <a:endParaRPr lang="en-US" sz="1600" dirty="0"/>
          </a:p>
          <a:p>
            <a:pPr marL="531813" lvl="1" indent="-176213" algn="just">
              <a:buFont typeface="Arial" pitchFamily="34" charset="0"/>
              <a:buChar char="•"/>
            </a:pPr>
            <a:r>
              <a:rPr lang="en-US" sz="1600" dirty="0"/>
              <a:t>Microwave </a:t>
            </a:r>
            <a:r>
              <a:rPr lang="en-US" sz="1600" dirty="0" err="1"/>
              <a:t>komunikasi</a:t>
            </a:r>
            <a:r>
              <a:rPr lang="en-US" sz="1600" dirty="0"/>
              <a:t>, </a:t>
            </a:r>
            <a:r>
              <a:rPr lang="en-US" sz="1600" dirty="0" err="1"/>
              <a:t>misalnya</a:t>
            </a:r>
            <a:r>
              <a:rPr lang="en-US" sz="1600" dirty="0"/>
              <a:t> </a:t>
            </a:r>
            <a:r>
              <a:rPr lang="en-US" sz="1600" dirty="0" err="1"/>
              <a:t>jarak</a:t>
            </a:r>
            <a:r>
              <a:rPr lang="en-US" sz="1600" dirty="0"/>
              <a:t> </a:t>
            </a:r>
            <a:r>
              <a:rPr lang="en-US" sz="1600" i="1" dirty="0"/>
              <a:t>line-of-sight</a:t>
            </a:r>
            <a:r>
              <a:rPr lang="en-US" sz="1600" dirty="0"/>
              <a:t> </a:t>
            </a:r>
            <a:r>
              <a:rPr lang="en-US" sz="1600" dirty="0" err="1"/>
              <a:t>melalui</a:t>
            </a:r>
            <a:r>
              <a:rPr lang="en-US" sz="1600" dirty="0"/>
              <a:t> </a:t>
            </a:r>
            <a:r>
              <a:rPr lang="en-US" sz="1600" dirty="0" err="1"/>
              <a:t>antena</a:t>
            </a:r>
            <a:r>
              <a:rPr lang="en-US" sz="1600" dirty="0"/>
              <a:t> </a:t>
            </a:r>
            <a:r>
              <a:rPr lang="en-US" sz="1600" dirty="0" err="1"/>
              <a:t>sangat</a:t>
            </a:r>
            <a:r>
              <a:rPr lang="en-US" sz="1600" dirty="0"/>
              <a:t> </a:t>
            </a:r>
            <a:r>
              <a:rPr lang="en-US" sz="1600" dirty="0" err="1"/>
              <a:t>terarah</a:t>
            </a:r>
            <a:r>
              <a:rPr lang="en-US" sz="1600" dirty="0"/>
              <a:t>, </a:t>
            </a:r>
            <a:r>
              <a:rPr lang="en-US" sz="1600" dirty="0" err="1"/>
              <a:t>atau</a:t>
            </a:r>
            <a:r>
              <a:rPr lang="en-US" sz="1600" dirty="0"/>
              <a:t> </a:t>
            </a:r>
            <a:r>
              <a:rPr lang="en-US" sz="1600" dirty="0" err="1"/>
              <a:t>jarak</a:t>
            </a:r>
            <a:r>
              <a:rPr lang="en-US" sz="1600" dirty="0"/>
              <a:t> </a:t>
            </a:r>
            <a:r>
              <a:rPr lang="en-US" sz="1600" dirty="0" err="1"/>
              <a:t>pendek</a:t>
            </a:r>
            <a:r>
              <a:rPr lang="en-US" sz="1600" dirty="0"/>
              <a:t> </a:t>
            </a:r>
            <a:r>
              <a:rPr lang="en-US" sz="1600" dirty="0" err="1"/>
              <a:t>komunikasi</a:t>
            </a:r>
            <a:r>
              <a:rPr lang="en-US" sz="1600" dirty="0"/>
              <a:t>,</a:t>
            </a:r>
          </a:p>
          <a:p>
            <a:pPr marL="531813" lvl="1" indent="-176213" algn="just">
              <a:buFont typeface="Arial" pitchFamily="34" charset="0"/>
              <a:buChar char="•"/>
            </a:pPr>
            <a:r>
              <a:rPr lang="en-US" sz="1600" dirty="0"/>
              <a:t>Infrared (IR) </a:t>
            </a:r>
            <a:r>
              <a:rPr lang="en-US" sz="1600" dirty="0" err="1"/>
              <a:t>komunikasi</a:t>
            </a:r>
            <a:r>
              <a:rPr lang="en-US" sz="1600" dirty="0"/>
              <a:t> </a:t>
            </a:r>
            <a:r>
              <a:rPr lang="en-US" sz="1600" dirty="0" err="1"/>
              <a:t>jarak</a:t>
            </a:r>
            <a:r>
              <a:rPr lang="en-US" sz="1600" dirty="0"/>
              <a:t> </a:t>
            </a:r>
            <a:r>
              <a:rPr lang="en-US" sz="1600" dirty="0" err="1"/>
              <a:t>pendek</a:t>
            </a:r>
            <a:r>
              <a:rPr lang="en-US" sz="1600" dirty="0"/>
              <a:t>, </a:t>
            </a:r>
            <a:r>
              <a:rPr lang="en-US" sz="1600" dirty="0" err="1"/>
              <a:t>misalnya</a:t>
            </a:r>
            <a:r>
              <a:rPr lang="en-US" sz="1600" dirty="0"/>
              <a:t> </a:t>
            </a:r>
            <a:r>
              <a:rPr lang="en-US" sz="1600" dirty="0" err="1"/>
              <a:t>dari</a:t>
            </a:r>
            <a:r>
              <a:rPr lang="en-US" sz="1600" dirty="0"/>
              <a:t> </a:t>
            </a:r>
            <a:r>
              <a:rPr lang="en-US" sz="1600" dirty="0" err="1"/>
              <a:t>komsumen</a:t>
            </a:r>
            <a:r>
              <a:rPr lang="en-US" sz="1600" dirty="0"/>
              <a:t> IR </a:t>
            </a:r>
            <a:r>
              <a:rPr lang="en-US" sz="1600" dirty="0" err="1"/>
              <a:t>perangkat</a:t>
            </a:r>
            <a:r>
              <a:rPr lang="en-US" sz="1600" dirty="0"/>
              <a:t> </a:t>
            </a:r>
            <a:r>
              <a:rPr lang="en-US" sz="1600" dirty="0" err="1"/>
              <a:t>seperti</a:t>
            </a:r>
            <a:r>
              <a:rPr lang="en-US" sz="1600" dirty="0"/>
              <a:t> remote </a:t>
            </a:r>
            <a:r>
              <a:rPr lang="en-US" sz="1600" dirty="0" err="1"/>
              <a:t>kontrol</a:t>
            </a:r>
            <a:r>
              <a:rPr lang="en-US" sz="1600" dirty="0"/>
              <a:t> </a:t>
            </a:r>
            <a:r>
              <a:rPr lang="en-US" sz="1600" dirty="0" err="1"/>
              <a:t>atau</a:t>
            </a:r>
            <a:r>
              <a:rPr lang="en-US" sz="1600" dirty="0"/>
              <a:t> </a:t>
            </a:r>
            <a:r>
              <a:rPr lang="en-US" sz="1600" dirty="0" err="1"/>
              <a:t>melalui</a:t>
            </a:r>
            <a:r>
              <a:rPr lang="en-US" sz="1600" dirty="0"/>
              <a:t> </a:t>
            </a:r>
            <a:r>
              <a:rPr lang="en-US" sz="1600" dirty="0" err="1"/>
              <a:t>Inframerah</a:t>
            </a:r>
            <a:r>
              <a:rPr lang="en-US" sz="1600" dirty="0"/>
              <a:t> Data </a:t>
            </a:r>
            <a:r>
              <a:rPr lang="en-US" sz="1600" dirty="0" err="1"/>
              <a:t>Asosiasi</a:t>
            </a:r>
            <a:r>
              <a:rPr lang="en-US" sz="1600" dirty="0"/>
              <a:t> (IrDA)</a:t>
            </a:r>
            <a:endParaRPr lang="en-US" dirty="0"/>
          </a:p>
        </p:txBody>
      </p:sp>
      <p:pic>
        <p:nvPicPr>
          <p:cNvPr id="8" name="Picture 7"/>
          <p:cNvPicPr>
            <a:picLocks noChangeAspect="1"/>
          </p:cNvPicPr>
          <p:nvPr/>
        </p:nvPicPr>
        <p:blipFill>
          <a:blip r:embed="rId2"/>
          <a:stretch>
            <a:fillRect/>
          </a:stretch>
        </p:blipFill>
        <p:spPr>
          <a:xfrm>
            <a:off x="6431155" y="860107"/>
            <a:ext cx="4929572" cy="4464496"/>
          </a:xfrm>
          <a:prstGeom prst="rect">
            <a:avLst/>
          </a:prstGeom>
        </p:spPr>
      </p:pic>
    </p:spTree>
    <p:extLst>
      <p:ext uri="{BB962C8B-B14F-4D97-AF65-F5344CB8AC3E}">
        <p14:creationId xmlns:p14="http://schemas.microsoft.com/office/powerpoint/2010/main" val="237865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6</a:t>
            </a:fld>
            <a:endParaRPr lang="id-ID" dirty="0"/>
          </a:p>
        </p:txBody>
      </p:sp>
      <p:sp>
        <p:nvSpPr>
          <p:cNvPr id="5" name="AutoShape 2" descr="Hasil gambar untuk logo elnusa"/>
          <p:cNvSpPr>
            <a:spLocks noChangeAspect="1" noChangeArrowheads="1"/>
          </p:cNvSpPr>
          <p:nvPr/>
        </p:nvSpPr>
        <p:spPr bwMode="auto">
          <a:xfrm>
            <a:off x="-551996" y="-6695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03853" y="311674"/>
            <a:ext cx="11017224" cy="461665"/>
          </a:xfrm>
          <a:prstGeom prst="rect">
            <a:avLst/>
          </a:prstGeom>
        </p:spPr>
        <p:txBody>
          <a:bodyPr wrap="square">
            <a:spAutoFit/>
          </a:bodyPr>
          <a:lstStyle/>
          <a:p>
            <a:r>
              <a:rPr lang="id-ID" sz="2400" b="1" dirty="0">
                <a:latin typeface="+mj-lt"/>
              </a:rPr>
              <a:t>Komponen </a:t>
            </a:r>
            <a:r>
              <a:rPr lang="en-US" sz="2400" b="1" dirty="0">
                <a:latin typeface="+mj-lt"/>
              </a:rPr>
              <a:t>Software</a:t>
            </a:r>
            <a:r>
              <a:rPr lang="en-US" dirty="0"/>
              <a:t>				</a:t>
            </a:r>
            <a:r>
              <a:rPr lang="en-US" b="1" dirty="0"/>
              <a:t> 			</a:t>
            </a:r>
            <a:endParaRPr lang="en-US" sz="2400" dirty="0">
              <a:latin typeface="+mj-lt"/>
            </a:endParaRPr>
          </a:p>
        </p:txBody>
      </p:sp>
      <p:sp>
        <p:nvSpPr>
          <p:cNvPr id="7" name="TextBox 6"/>
          <p:cNvSpPr txBox="1"/>
          <p:nvPr/>
        </p:nvSpPr>
        <p:spPr>
          <a:xfrm>
            <a:off x="347869" y="785594"/>
            <a:ext cx="10369152" cy="5570756"/>
          </a:xfrm>
          <a:prstGeom prst="rect">
            <a:avLst/>
          </a:prstGeom>
          <a:noFill/>
        </p:spPr>
        <p:txBody>
          <a:bodyPr wrap="square" rtlCol="0">
            <a:spAutoFit/>
          </a:bodyPr>
          <a:lstStyle/>
          <a:p>
            <a:r>
              <a:rPr lang="en-US" sz="2800" dirty="0" err="1">
                <a:latin typeface="+mj-lt"/>
              </a:rPr>
              <a:t>Secara</a:t>
            </a:r>
            <a:r>
              <a:rPr lang="en-US" sz="2800" dirty="0">
                <a:latin typeface="+mj-lt"/>
              </a:rPr>
              <a:t> </a:t>
            </a:r>
            <a:r>
              <a:rPr lang="en-US" sz="2800" dirty="0" err="1">
                <a:latin typeface="+mj-lt"/>
              </a:rPr>
              <a:t>garis</a:t>
            </a:r>
            <a:r>
              <a:rPr lang="en-US" sz="2800" dirty="0">
                <a:latin typeface="+mj-lt"/>
              </a:rPr>
              <a:t> </a:t>
            </a:r>
            <a:r>
              <a:rPr lang="en-US" sz="2800" dirty="0" err="1">
                <a:latin typeface="+mj-lt"/>
              </a:rPr>
              <a:t>besar</a:t>
            </a:r>
            <a:r>
              <a:rPr lang="en-US" sz="2800" dirty="0">
                <a:latin typeface="+mj-lt"/>
              </a:rPr>
              <a:t> </a:t>
            </a:r>
            <a:r>
              <a:rPr lang="en-US" sz="2800" dirty="0" err="1">
                <a:latin typeface="+mj-lt"/>
              </a:rPr>
              <a:t>komponen</a:t>
            </a:r>
            <a:r>
              <a:rPr lang="en-US" sz="2800" dirty="0">
                <a:latin typeface="+mj-lt"/>
              </a:rPr>
              <a:t> software </a:t>
            </a:r>
            <a:r>
              <a:rPr lang="en-US" sz="2800" dirty="0" err="1">
                <a:latin typeface="+mj-lt"/>
              </a:rPr>
              <a:t>pada</a:t>
            </a:r>
            <a:r>
              <a:rPr lang="en-US" sz="2800" dirty="0">
                <a:latin typeface="+mj-lt"/>
              </a:rPr>
              <a:t> </a:t>
            </a:r>
            <a:r>
              <a:rPr lang="en-US" sz="2800" dirty="0" err="1">
                <a:latin typeface="+mj-lt"/>
              </a:rPr>
              <a:t>jaringan</a:t>
            </a:r>
            <a:r>
              <a:rPr lang="en-US" sz="2800" dirty="0">
                <a:latin typeface="+mj-lt"/>
              </a:rPr>
              <a:t> </a:t>
            </a:r>
            <a:r>
              <a:rPr lang="en-US" sz="2800" dirty="0" err="1">
                <a:latin typeface="+mj-lt"/>
              </a:rPr>
              <a:t>terbagi</a:t>
            </a:r>
            <a:r>
              <a:rPr lang="en-US" sz="2800" dirty="0">
                <a:latin typeface="+mj-lt"/>
              </a:rPr>
              <a:t> </a:t>
            </a:r>
            <a:r>
              <a:rPr lang="en-US" sz="2800" dirty="0" err="1">
                <a:latin typeface="+mj-lt"/>
              </a:rPr>
              <a:t>menjadi</a:t>
            </a:r>
            <a:r>
              <a:rPr lang="en-US" sz="2800" dirty="0">
                <a:latin typeface="+mj-lt"/>
              </a:rPr>
              <a:t> 2 </a:t>
            </a:r>
            <a:r>
              <a:rPr lang="en-US" sz="2800" dirty="0" err="1">
                <a:latin typeface="+mj-lt"/>
              </a:rPr>
              <a:t>bagian</a:t>
            </a:r>
            <a:r>
              <a:rPr lang="en-US" sz="2800" dirty="0">
                <a:latin typeface="+mj-lt"/>
              </a:rPr>
              <a:t> </a:t>
            </a:r>
            <a:r>
              <a:rPr lang="en-US" sz="2800" dirty="0" err="1">
                <a:latin typeface="+mj-lt"/>
              </a:rPr>
              <a:t>yaitu</a:t>
            </a:r>
            <a:endParaRPr lang="en-US" sz="2800" b="1" i="1" dirty="0">
              <a:latin typeface="+mj-lt"/>
            </a:endParaRPr>
          </a:p>
          <a:p>
            <a:endParaRPr lang="en-US" sz="2800" dirty="0">
              <a:latin typeface="+mj-lt"/>
            </a:endParaRPr>
          </a:p>
          <a:p>
            <a:pPr marL="342900" indent="-342900">
              <a:buAutoNum type="arabicPeriod"/>
            </a:pPr>
            <a:r>
              <a:rPr lang="en-GB" sz="2800" b="1" dirty="0" smtClean="0">
                <a:latin typeface="+mj-lt"/>
              </a:rPr>
              <a:t>  </a:t>
            </a:r>
            <a:r>
              <a:rPr lang="en-GB" sz="2800" b="1" dirty="0" err="1" smtClean="0">
                <a:latin typeface="+mj-lt"/>
              </a:rPr>
              <a:t>Sistem</a:t>
            </a:r>
            <a:r>
              <a:rPr lang="en-GB" sz="2800" b="1" dirty="0" smtClean="0">
                <a:latin typeface="+mj-lt"/>
              </a:rPr>
              <a:t> </a:t>
            </a:r>
            <a:r>
              <a:rPr lang="en-GB" sz="2800" b="1" dirty="0" err="1">
                <a:latin typeface="+mj-lt"/>
              </a:rPr>
              <a:t>Operasi</a:t>
            </a:r>
            <a:endParaRPr lang="en-GB" sz="2800" b="1" dirty="0">
              <a:latin typeface="+mj-lt"/>
            </a:endParaRPr>
          </a:p>
          <a:p>
            <a:r>
              <a:rPr lang="en-US" sz="2800" b="1" dirty="0">
                <a:latin typeface="+mj-lt"/>
              </a:rPr>
              <a:t>2.</a:t>
            </a:r>
            <a:r>
              <a:rPr lang="en-GB" sz="2800" b="1" dirty="0">
                <a:latin typeface="+mj-lt"/>
              </a:rPr>
              <a:t>  Protocol (</a:t>
            </a:r>
            <a:r>
              <a:rPr lang="en-GB" sz="2800" b="1" dirty="0" err="1">
                <a:latin typeface="+mj-lt"/>
              </a:rPr>
              <a:t>Aturan</a:t>
            </a:r>
            <a:r>
              <a:rPr lang="en-GB" sz="2800" b="1" dirty="0">
                <a:latin typeface="+mj-lt"/>
              </a:rPr>
              <a:t>)</a:t>
            </a:r>
          </a:p>
          <a:p>
            <a:endParaRPr lang="en-GB" dirty="0"/>
          </a:p>
          <a:p>
            <a:endParaRPr lang="en-GB" b="1" dirty="0"/>
          </a:p>
          <a:p>
            <a:endParaRPr lang="en-GB" b="1" dirty="0"/>
          </a:p>
          <a:p>
            <a:endParaRPr lang="en-GB"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4007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7</a:t>
            </a:fld>
            <a:endParaRPr lang="id-ID" dirty="0"/>
          </a:p>
        </p:txBody>
      </p:sp>
      <p:sp>
        <p:nvSpPr>
          <p:cNvPr id="5" name="AutoShape 2" descr="Hasil gambar untuk logo elnusa"/>
          <p:cNvSpPr>
            <a:spLocks noChangeAspect="1" noChangeArrowheads="1"/>
          </p:cNvSpPr>
          <p:nvPr/>
        </p:nvSpPr>
        <p:spPr bwMode="auto">
          <a:xfrm>
            <a:off x="-671739" y="-79760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84110" y="183570"/>
            <a:ext cx="11017224" cy="461665"/>
          </a:xfrm>
          <a:prstGeom prst="rect">
            <a:avLst/>
          </a:prstGeom>
        </p:spPr>
        <p:txBody>
          <a:bodyPr wrap="square">
            <a:spAutoFit/>
          </a:bodyPr>
          <a:lstStyle/>
          <a:p>
            <a:r>
              <a:rPr lang="id-ID" sz="2400" b="1" dirty="0">
                <a:latin typeface="+mj-lt"/>
              </a:rPr>
              <a:t>Komponen </a:t>
            </a:r>
            <a:r>
              <a:rPr lang="en-US" sz="2400" b="1" dirty="0">
                <a:latin typeface="+mj-lt"/>
              </a:rPr>
              <a:t>Software</a:t>
            </a:r>
            <a:r>
              <a:rPr lang="en-US" dirty="0"/>
              <a:t>				</a:t>
            </a:r>
            <a:r>
              <a:rPr lang="en-US" b="1" dirty="0"/>
              <a:t> 			</a:t>
            </a:r>
            <a:endParaRPr lang="en-US" sz="2400" dirty="0">
              <a:latin typeface="+mj-lt"/>
            </a:endParaRPr>
          </a:p>
        </p:txBody>
      </p:sp>
      <p:sp>
        <p:nvSpPr>
          <p:cNvPr id="7" name="TextBox 6"/>
          <p:cNvSpPr txBox="1"/>
          <p:nvPr/>
        </p:nvSpPr>
        <p:spPr>
          <a:xfrm>
            <a:off x="228126" y="657490"/>
            <a:ext cx="10369152" cy="5078313"/>
          </a:xfrm>
          <a:prstGeom prst="rect">
            <a:avLst/>
          </a:prstGeom>
          <a:noFill/>
        </p:spPr>
        <p:txBody>
          <a:bodyPr wrap="square" rtlCol="0">
            <a:spAutoFit/>
          </a:bodyPr>
          <a:lstStyle/>
          <a:p>
            <a:pPr marL="342900" indent="-342900">
              <a:buAutoNum type="arabicPeriod"/>
            </a:pPr>
            <a:endParaRPr lang="en-US" dirty="0"/>
          </a:p>
          <a:p>
            <a:r>
              <a:rPr lang="en-GB" b="1" dirty="0" err="1"/>
              <a:t>Sistem</a:t>
            </a:r>
            <a:r>
              <a:rPr lang="en-GB" b="1" dirty="0"/>
              <a:t> </a:t>
            </a:r>
            <a:r>
              <a:rPr lang="en-GB" b="1" dirty="0" err="1"/>
              <a:t>Operasi</a:t>
            </a:r>
            <a:endParaRPr lang="en-GB" b="1" dirty="0"/>
          </a:p>
          <a:p>
            <a:endParaRPr lang="en-GB" b="1" dirty="0"/>
          </a:p>
          <a:p>
            <a:r>
              <a:rPr lang="en-GB" dirty="0" err="1"/>
              <a:t>Dalam</a:t>
            </a:r>
            <a:r>
              <a:rPr lang="en-GB" dirty="0"/>
              <a:t> </a:t>
            </a:r>
            <a:r>
              <a:rPr lang="en-GB" dirty="0" err="1"/>
              <a:t>menentukan</a:t>
            </a:r>
            <a:r>
              <a:rPr lang="en-GB" dirty="0"/>
              <a:t> </a:t>
            </a:r>
            <a:r>
              <a:rPr lang="en-GB" dirty="0" err="1"/>
              <a:t>kebutuhan</a:t>
            </a:r>
            <a:r>
              <a:rPr lang="en-GB" dirty="0"/>
              <a:t> </a:t>
            </a:r>
            <a:r>
              <a:rPr lang="en-GB" dirty="0" err="1"/>
              <a:t>pengguna</a:t>
            </a:r>
            <a:r>
              <a:rPr lang="en-GB" dirty="0"/>
              <a:t>, </a:t>
            </a:r>
            <a:r>
              <a:rPr lang="en-GB" dirty="0" err="1"/>
              <a:t>perlu</a:t>
            </a:r>
            <a:r>
              <a:rPr lang="en-GB" dirty="0"/>
              <a:t> </a:t>
            </a:r>
            <a:r>
              <a:rPr lang="en-GB" dirty="0" err="1"/>
              <a:t>pengetahuan</a:t>
            </a:r>
            <a:r>
              <a:rPr lang="en-GB" dirty="0"/>
              <a:t> </a:t>
            </a:r>
            <a:r>
              <a:rPr lang="en-GB" dirty="0" err="1"/>
              <a:t>tentang</a:t>
            </a:r>
            <a:r>
              <a:rPr lang="en-GB" dirty="0"/>
              <a:t> </a:t>
            </a:r>
            <a:r>
              <a:rPr lang="en-GB" dirty="0" err="1"/>
              <a:t>sistem</a:t>
            </a:r>
            <a:r>
              <a:rPr lang="en-GB" dirty="0"/>
              <a:t> </a:t>
            </a:r>
            <a:r>
              <a:rPr lang="en-GB" dirty="0" err="1"/>
              <a:t>operasi</a:t>
            </a:r>
            <a:r>
              <a:rPr lang="en-GB" dirty="0"/>
              <a:t> yang </a:t>
            </a:r>
            <a:r>
              <a:rPr lang="en-GB" dirty="0" err="1"/>
              <a:t>digunakan</a:t>
            </a:r>
            <a:r>
              <a:rPr lang="en-GB" dirty="0"/>
              <a:t>. </a:t>
            </a:r>
            <a:r>
              <a:rPr lang="en-GB" dirty="0" err="1"/>
              <a:t>Sistem</a:t>
            </a:r>
            <a:r>
              <a:rPr lang="en-GB" dirty="0"/>
              <a:t> </a:t>
            </a:r>
            <a:r>
              <a:rPr lang="en-GB" dirty="0" err="1"/>
              <a:t>operasi</a:t>
            </a:r>
            <a:r>
              <a:rPr lang="en-GB" dirty="0"/>
              <a:t> yang </a:t>
            </a:r>
            <a:r>
              <a:rPr lang="en-GB" dirty="0" err="1"/>
              <a:t>sering</a:t>
            </a:r>
            <a:r>
              <a:rPr lang="en-GB" dirty="0"/>
              <a:t> </a:t>
            </a:r>
            <a:r>
              <a:rPr lang="en-GB" dirty="0" err="1"/>
              <a:t>digunakan</a:t>
            </a:r>
            <a:r>
              <a:rPr lang="en-GB" dirty="0"/>
              <a:t> </a:t>
            </a:r>
            <a:r>
              <a:rPr lang="en-GB" dirty="0" err="1"/>
              <a:t>saat</a:t>
            </a:r>
            <a:r>
              <a:rPr lang="en-GB" dirty="0"/>
              <a:t> </a:t>
            </a:r>
            <a:r>
              <a:rPr lang="en-GB" dirty="0" err="1"/>
              <a:t>ini</a:t>
            </a:r>
            <a:r>
              <a:rPr lang="en-GB" dirty="0"/>
              <a:t> </a:t>
            </a:r>
            <a:r>
              <a:rPr lang="en-GB" dirty="0" err="1"/>
              <a:t>adalah</a:t>
            </a:r>
            <a:r>
              <a:rPr lang="en-GB" dirty="0"/>
              <a:t> </a:t>
            </a:r>
            <a:r>
              <a:rPr lang="en-GB" dirty="0" err="1"/>
              <a:t>sistem</a:t>
            </a:r>
            <a:r>
              <a:rPr lang="en-GB" dirty="0"/>
              <a:t> </a:t>
            </a:r>
            <a:r>
              <a:rPr lang="en-GB" dirty="0" err="1"/>
              <a:t>operasi</a:t>
            </a:r>
            <a:r>
              <a:rPr lang="en-GB" dirty="0"/>
              <a:t> Windows </a:t>
            </a:r>
            <a:r>
              <a:rPr lang="en-GB" dirty="0" err="1"/>
              <a:t>dan</a:t>
            </a:r>
            <a:r>
              <a:rPr lang="en-GB" dirty="0"/>
              <a:t> Linux</a:t>
            </a:r>
          </a:p>
          <a:p>
            <a:endParaRPr lang="en-GB" dirty="0"/>
          </a:p>
          <a:p>
            <a:endParaRPr lang="en-GB" dirty="0"/>
          </a:p>
          <a:p>
            <a:endParaRPr lang="en-GB" dirty="0"/>
          </a:p>
          <a:p>
            <a:endParaRPr lang="en-GB" b="1" dirty="0"/>
          </a:p>
          <a:p>
            <a:endParaRPr lang="en-GB"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2107474" y="791610"/>
            <a:ext cx="184731" cy="369332"/>
          </a:xfrm>
          <a:prstGeom prst="rect">
            <a:avLst/>
          </a:prstGeom>
          <a:noFill/>
        </p:spPr>
        <p:txBody>
          <a:bodyPr wrap="none" rtlCol="0">
            <a:spAutoFit/>
          </a:bodyPr>
          <a:lstStyle/>
          <a:p>
            <a:endParaRPr lang="en-US" dirty="0"/>
          </a:p>
        </p:txBody>
      </p:sp>
      <p:sp>
        <p:nvSpPr>
          <p:cNvPr id="9" name="AutoShape 2" descr="mage result for windows adalah"/>
          <p:cNvSpPr>
            <a:spLocks noChangeAspect="1" noChangeArrowheads="1"/>
          </p:cNvSpPr>
          <p:nvPr/>
        </p:nvSpPr>
        <p:spPr bwMode="auto">
          <a:xfrm>
            <a:off x="-827314" y="-6531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382" y="2559834"/>
            <a:ext cx="5785300" cy="2448272"/>
          </a:xfrm>
          <a:prstGeom prst="rect">
            <a:avLst/>
          </a:prstGeom>
        </p:spPr>
      </p:pic>
    </p:spTree>
    <p:extLst>
      <p:ext uri="{BB962C8B-B14F-4D97-AF65-F5344CB8AC3E}">
        <p14:creationId xmlns:p14="http://schemas.microsoft.com/office/powerpoint/2010/main" val="162707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8</a:t>
            </a:fld>
            <a:endParaRPr lang="id-ID" dirty="0"/>
          </a:p>
        </p:txBody>
      </p:sp>
      <p:sp>
        <p:nvSpPr>
          <p:cNvPr id="5" name="AutoShape 2" descr="Hasil gambar untuk logo elnusa"/>
          <p:cNvSpPr>
            <a:spLocks noChangeAspect="1" noChangeArrowheads="1"/>
          </p:cNvSpPr>
          <p:nvPr/>
        </p:nvSpPr>
        <p:spPr bwMode="auto">
          <a:xfrm>
            <a:off x="-628196" y="-84114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27653" y="140026"/>
            <a:ext cx="11017224" cy="461665"/>
          </a:xfrm>
          <a:prstGeom prst="rect">
            <a:avLst/>
          </a:prstGeom>
        </p:spPr>
        <p:txBody>
          <a:bodyPr wrap="square">
            <a:spAutoFit/>
          </a:bodyPr>
          <a:lstStyle/>
          <a:p>
            <a:r>
              <a:rPr lang="id-ID" sz="2400" b="1" dirty="0">
                <a:latin typeface="+mj-lt"/>
              </a:rPr>
              <a:t>Komponen </a:t>
            </a:r>
            <a:r>
              <a:rPr lang="en-US" sz="2400" b="1" dirty="0">
                <a:latin typeface="+mj-lt"/>
              </a:rPr>
              <a:t>Software</a:t>
            </a:r>
            <a:r>
              <a:rPr lang="en-US" dirty="0"/>
              <a:t>				</a:t>
            </a:r>
            <a:r>
              <a:rPr lang="en-US" b="1" dirty="0"/>
              <a:t> 			</a:t>
            </a:r>
            <a:endParaRPr lang="en-US" sz="2400" dirty="0">
              <a:latin typeface="+mj-lt"/>
            </a:endParaRPr>
          </a:p>
        </p:txBody>
      </p:sp>
      <p:sp>
        <p:nvSpPr>
          <p:cNvPr id="7" name="TextBox 6"/>
          <p:cNvSpPr txBox="1"/>
          <p:nvPr/>
        </p:nvSpPr>
        <p:spPr>
          <a:xfrm>
            <a:off x="271669" y="613946"/>
            <a:ext cx="4164366" cy="5078313"/>
          </a:xfrm>
          <a:prstGeom prst="rect">
            <a:avLst/>
          </a:prstGeom>
          <a:noFill/>
        </p:spPr>
        <p:txBody>
          <a:bodyPr wrap="square" rtlCol="0">
            <a:spAutoFit/>
          </a:bodyPr>
          <a:lstStyle/>
          <a:p>
            <a:pPr marL="342900" indent="-342900">
              <a:buAutoNum type="arabicPeriod"/>
            </a:pPr>
            <a:endParaRPr lang="en-US" dirty="0"/>
          </a:p>
          <a:p>
            <a:r>
              <a:rPr lang="en-GB" b="1" dirty="0"/>
              <a:t>Windows</a:t>
            </a:r>
          </a:p>
          <a:p>
            <a:endParaRPr lang="en-GB" b="1" dirty="0"/>
          </a:p>
          <a:p>
            <a:r>
              <a:rPr lang="en-GB" dirty="0" err="1"/>
              <a:t>Merupakan</a:t>
            </a:r>
            <a:r>
              <a:rPr lang="en-GB" dirty="0"/>
              <a:t> </a:t>
            </a:r>
            <a:r>
              <a:rPr lang="en-GB" dirty="0" err="1"/>
              <a:t>sistem</a:t>
            </a:r>
            <a:r>
              <a:rPr lang="en-GB" dirty="0"/>
              <a:t> </a:t>
            </a:r>
            <a:r>
              <a:rPr lang="en-GB" dirty="0" err="1"/>
              <a:t>operasi</a:t>
            </a:r>
            <a:r>
              <a:rPr lang="en-GB" dirty="0"/>
              <a:t> yang paling </a:t>
            </a:r>
            <a:r>
              <a:rPr lang="en-GB" dirty="0" err="1"/>
              <a:t>banyak</a:t>
            </a:r>
            <a:r>
              <a:rPr lang="en-GB" dirty="0"/>
              <a:t> </a:t>
            </a:r>
            <a:r>
              <a:rPr lang="en-GB" dirty="0" err="1"/>
              <a:t>digunakan</a:t>
            </a:r>
            <a:r>
              <a:rPr lang="en-GB" dirty="0"/>
              <a:t> </a:t>
            </a:r>
            <a:r>
              <a:rPr lang="en-GB" dirty="0" err="1"/>
              <a:t>saat</a:t>
            </a:r>
            <a:r>
              <a:rPr lang="en-GB" dirty="0"/>
              <a:t> </a:t>
            </a:r>
            <a:r>
              <a:rPr lang="en-GB" dirty="0" err="1"/>
              <a:t>ini</a:t>
            </a:r>
            <a:r>
              <a:rPr lang="en-GB" dirty="0"/>
              <a:t>. </a:t>
            </a:r>
          </a:p>
          <a:p>
            <a:endParaRPr lang="en-GB" dirty="0"/>
          </a:p>
          <a:p>
            <a:r>
              <a:rPr lang="en-GB" dirty="0" err="1"/>
              <a:t>Sejak</a:t>
            </a:r>
            <a:r>
              <a:rPr lang="en-GB" dirty="0"/>
              <a:t> </a:t>
            </a:r>
            <a:r>
              <a:rPr lang="en-GB" dirty="0" err="1"/>
              <a:t>tahun</a:t>
            </a:r>
            <a:r>
              <a:rPr lang="en-GB" dirty="0"/>
              <a:t> 1993, </a:t>
            </a:r>
            <a:r>
              <a:rPr lang="en-GB" dirty="0" err="1"/>
              <a:t>telah</a:t>
            </a:r>
            <a:r>
              <a:rPr lang="en-GB" dirty="0"/>
              <a:t> </a:t>
            </a:r>
            <a:r>
              <a:rPr lang="en-GB" dirty="0" err="1"/>
              <a:t>ada</a:t>
            </a:r>
            <a:r>
              <a:rPr lang="en-GB" dirty="0"/>
              <a:t> </a:t>
            </a:r>
            <a:r>
              <a:rPr lang="en-GB" dirty="0" err="1"/>
              <a:t>lebih</a:t>
            </a:r>
            <a:r>
              <a:rPr lang="en-GB" dirty="0"/>
              <a:t> </a:t>
            </a:r>
            <a:r>
              <a:rPr lang="en-GB" dirty="0" err="1"/>
              <a:t>dari</a:t>
            </a:r>
            <a:r>
              <a:rPr lang="en-GB" dirty="0"/>
              <a:t> 20 </a:t>
            </a:r>
            <a:r>
              <a:rPr lang="en-GB" dirty="0" err="1"/>
              <a:t>rilis</a:t>
            </a:r>
            <a:r>
              <a:rPr lang="en-GB" dirty="0"/>
              <a:t> Windows yang </a:t>
            </a:r>
            <a:r>
              <a:rPr lang="en-GB" dirty="0" err="1"/>
              <a:t>didasarkan</a:t>
            </a:r>
            <a:r>
              <a:rPr lang="en-GB" dirty="0"/>
              <a:t> </a:t>
            </a:r>
            <a:r>
              <a:rPr lang="en-GB" dirty="0" err="1"/>
              <a:t>pada</a:t>
            </a:r>
            <a:r>
              <a:rPr lang="en-GB" dirty="0"/>
              <a:t> </a:t>
            </a:r>
            <a:r>
              <a:rPr lang="en-GB" dirty="0" err="1"/>
              <a:t>sistem</a:t>
            </a:r>
            <a:r>
              <a:rPr lang="en-GB" dirty="0"/>
              <a:t> </a:t>
            </a:r>
            <a:r>
              <a:rPr lang="en-GB" dirty="0" err="1"/>
              <a:t>operasi</a:t>
            </a:r>
            <a:r>
              <a:rPr lang="en-GB" dirty="0"/>
              <a:t> NT.</a:t>
            </a:r>
          </a:p>
          <a:p>
            <a:endParaRPr lang="en-GB" dirty="0"/>
          </a:p>
          <a:p>
            <a:r>
              <a:rPr lang="en-GB" dirty="0" err="1"/>
              <a:t>Dimulai</a:t>
            </a:r>
            <a:r>
              <a:rPr lang="en-GB" dirty="0"/>
              <a:t> </a:t>
            </a:r>
            <a:r>
              <a:rPr lang="en-GB" dirty="0" err="1"/>
              <a:t>dengan</a:t>
            </a:r>
            <a:r>
              <a:rPr lang="en-GB" dirty="0"/>
              <a:t> Windows XP, </a:t>
            </a:r>
            <a:r>
              <a:rPr lang="en-GB" dirty="0" err="1"/>
              <a:t>edisi</a:t>
            </a:r>
            <a:r>
              <a:rPr lang="en-GB" dirty="0"/>
              <a:t> 64-bit </a:t>
            </a:r>
            <a:r>
              <a:rPr lang="en-GB" dirty="0" err="1"/>
              <a:t>mulai</a:t>
            </a:r>
            <a:r>
              <a:rPr lang="en-GB" dirty="0"/>
              <a:t> </a:t>
            </a:r>
            <a:r>
              <a:rPr lang="en-GB" dirty="0" err="1"/>
              <a:t>digunakan</a:t>
            </a:r>
            <a:r>
              <a:rPr lang="en-GB" dirty="0"/>
              <a:t>.</a:t>
            </a:r>
          </a:p>
          <a:p>
            <a:endParaRPr lang="en-GB" dirty="0"/>
          </a:p>
          <a:p>
            <a:r>
              <a:rPr lang="en-GB" dirty="0"/>
              <a:t>64-bit Windows </a:t>
            </a:r>
            <a:r>
              <a:rPr lang="en-GB" dirty="0" err="1"/>
              <a:t>secara</a:t>
            </a:r>
            <a:r>
              <a:rPr lang="en-GB" dirty="0"/>
              <a:t> </a:t>
            </a:r>
            <a:r>
              <a:rPr lang="en-GB" dirty="0" err="1"/>
              <a:t>teoritis</a:t>
            </a:r>
            <a:r>
              <a:rPr lang="en-GB" dirty="0"/>
              <a:t> </a:t>
            </a:r>
            <a:r>
              <a:rPr lang="en-GB" dirty="0" err="1"/>
              <a:t>dapat</a:t>
            </a:r>
            <a:r>
              <a:rPr lang="en-GB" dirty="0"/>
              <a:t> </a:t>
            </a:r>
            <a:r>
              <a:rPr lang="en-GB" dirty="0" err="1"/>
              <a:t>mendukung</a:t>
            </a:r>
            <a:r>
              <a:rPr lang="en-GB" dirty="0"/>
              <a:t> </a:t>
            </a:r>
            <a:r>
              <a:rPr lang="en-GB" dirty="0" err="1"/>
              <a:t>hingga</a:t>
            </a:r>
            <a:r>
              <a:rPr lang="en-GB" dirty="0"/>
              <a:t> 16,8 </a:t>
            </a:r>
            <a:r>
              <a:rPr lang="en-GB" dirty="0" err="1"/>
              <a:t>juta</a:t>
            </a:r>
            <a:r>
              <a:rPr lang="en-GB" dirty="0"/>
              <a:t> terabyte RAM</a:t>
            </a:r>
          </a:p>
          <a:p>
            <a:endParaRPr lang="en-US" dirty="0"/>
          </a:p>
          <a:p>
            <a:endParaRPr lang="en-US" dirty="0"/>
          </a:p>
        </p:txBody>
      </p:sp>
      <p:sp>
        <p:nvSpPr>
          <p:cNvPr id="8" name="TextBox 7"/>
          <p:cNvSpPr txBox="1"/>
          <p:nvPr/>
        </p:nvSpPr>
        <p:spPr>
          <a:xfrm>
            <a:off x="-2063931" y="748066"/>
            <a:ext cx="184731" cy="369332"/>
          </a:xfrm>
          <a:prstGeom prst="rect">
            <a:avLst/>
          </a:prstGeom>
          <a:noFill/>
        </p:spPr>
        <p:txBody>
          <a:bodyPr wrap="none" rtlCol="0">
            <a:spAutoFit/>
          </a:bodyPr>
          <a:lstStyle/>
          <a:p>
            <a:endParaRPr lang="en-US" dirty="0"/>
          </a:p>
        </p:txBody>
      </p:sp>
      <p:sp>
        <p:nvSpPr>
          <p:cNvPr id="9" name="AutoShape 2" descr="mage result for windows adalah"/>
          <p:cNvSpPr>
            <a:spLocks noChangeAspect="1" noChangeArrowheads="1"/>
          </p:cNvSpPr>
          <p:nvPr/>
        </p:nvSpPr>
        <p:spPr bwMode="auto">
          <a:xfrm>
            <a:off x="-783771" y="-69668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CCNA Cybersecurity Operations - Mozilla Firefox">
            <a:extLst>
              <a:ext uri="{FF2B5EF4-FFF2-40B4-BE49-F238E27FC236}">
                <a16:creationId xmlns:a16="http://schemas.microsoft.com/office/drawing/2014/main" xmlns="" id="{9D18B335-7576-4C96-88CD-D1930F78DF3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36035" y="1076130"/>
            <a:ext cx="6780850" cy="4771106"/>
          </a:xfrm>
          <a:prstGeom prst="rect">
            <a:avLst/>
          </a:prstGeom>
        </p:spPr>
      </p:pic>
    </p:spTree>
    <p:extLst>
      <p:ext uri="{BB962C8B-B14F-4D97-AF65-F5344CB8AC3E}">
        <p14:creationId xmlns:p14="http://schemas.microsoft.com/office/powerpoint/2010/main" val="4239398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9</a:t>
            </a:fld>
            <a:endParaRPr lang="id-ID" dirty="0"/>
          </a:p>
        </p:txBody>
      </p:sp>
      <p:sp>
        <p:nvSpPr>
          <p:cNvPr id="5" name="AutoShape 2" descr="Hasil gambar untuk logo elnusa"/>
          <p:cNvSpPr>
            <a:spLocks noChangeAspect="1" noChangeArrowheads="1"/>
          </p:cNvSpPr>
          <p:nvPr/>
        </p:nvSpPr>
        <p:spPr bwMode="auto">
          <a:xfrm>
            <a:off x="-203653" y="-830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01147" y="36991"/>
            <a:ext cx="11017224" cy="461665"/>
          </a:xfrm>
          <a:prstGeom prst="rect">
            <a:avLst/>
          </a:prstGeom>
        </p:spPr>
        <p:txBody>
          <a:bodyPr wrap="square">
            <a:spAutoFit/>
          </a:bodyPr>
          <a:lstStyle/>
          <a:p>
            <a:r>
              <a:rPr lang="id-ID" sz="2400" b="1" dirty="0">
                <a:latin typeface="+mj-lt"/>
              </a:rPr>
              <a:t>Komponen </a:t>
            </a:r>
            <a:r>
              <a:rPr lang="en-US" sz="2400" b="1" dirty="0">
                <a:latin typeface="+mj-lt"/>
              </a:rPr>
              <a:t>Software</a:t>
            </a:r>
            <a:r>
              <a:rPr lang="en-US" dirty="0"/>
              <a:t>				</a:t>
            </a:r>
            <a:r>
              <a:rPr lang="en-US" b="1" dirty="0"/>
              <a:t> 			</a:t>
            </a:r>
            <a:endParaRPr lang="en-US" sz="2400" dirty="0">
              <a:latin typeface="+mj-lt"/>
            </a:endParaRPr>
          </a:p>
        </p:txBody>
      </p:sp>
      <p:sp>
        <p:nvSpPr>
          <p:cNvPr id="7" name="TextBox 6"/>
          <p:cNvSpPr txBox="1"/>
          <p:nvPr/>
        </p:nvSpPr>
        <p:spPr>
          <a:xfrm>
            <a:off x="101147" y="630794"/>
            <a:ext cx="8227913" cy="5078313"/>
          </a:xfrm>
          <a:prstGeom prst="rect">
            <a:avLst/>
          </a:prstGeom>
          <a:noFill/>
        </p:spPr>
        <p:txBody>
          <a:bodyPr wrap="square" rtlCol="0">
            <a:spAutoFit/>
          </a:bodyPr>
          <a:lstStyle/>
          <a:p>
            <a:pPr marL="342900" indent="-342900">
              <a:buAutoNum type="arabicPeriod"/>
            </a:pPr>
            <a:endParaRPr lang="en-US" dirty="0"/>
          </a:p>
          <a:p>
            <a:r>
              <a:rPr lang="en-GB" b="1" dirty="0">
                <a:latin typeface="+mn-lt"/>
              </a:rPr>
              <a:t>Linux</a:t>
            </a:r>
          </a:p>
          <a:p>
            <a:endParaRPr lang="en-GB" b="1" dirty="0"/>
          </a:p>
          <a:p>
            <a:pPr algn="just"/>
            <a:r>
              <a:rPr lang="en-GB" dirty="0">
                <a:latin typeface="+mn-lt"/>
              </a:rPr>
              <a:t>Linux </a:t>
            </a:r>
            <a:r>
              <a:rPr lang="en-GB" dirty="0" err="1">
                <a:latin typeface="+mn-lt"/>
              </a:rPr>
              <a:t>adalah</a:t>
            </a:r>
            <a:r>
              <a:rPr lang="en-GB" dirty="0">
                <a:latin typeface="+mn-lt"/>
              </a:rPr>
              <a:t> </a:t>
            </a:r>
            <a:r>
              <a:rPr lang="en-GB" dirty="0" err="1">
                <a:latin typeface="+mn-lt"/>
              </a:rPr>
              <a:t>sistem</a:t>
            </a:r>
            <a:r>
              <a:rPr lang="en-GB" dirty="0">
                <a:latin typeface="+mn-lt"/>
              </a:rPr>
              <a:t> </a:t>
            </a:r>
            <a:r>
              <a:rPr lang="en-GB" dirty="0" err="1">
                <a:latin typeface="+mn-lt"/>
              </a:rPr>
              <a:t>operasi</a:t>
            </a:r>
            <a:r>
              <a:rPr lang="en-GB" dirty="0">
                <a:latin typeface="+mn-lt"/>
              </a:rPr>
              <a:t> Open Source yang </a:t>
            </a:r>
            <a:r>
              <a:rPr lang="en-GB" dirty="0" err="1">
                <a:latin typeface="+mn-lt"/>
              </a:rPr>
              <a:t>dibuat</a:t>
            </a:r>
            <a:r>
              <a:rPr lang="en-GB" dirty="0">
                <a:latin typeface="+mn-lt"/>
              </a:rPr>
              <a:t> </a:t>
            </a:r>
            <a:r>
              <a:rPr lang="en-GB" dirty="0" err="1">
                <a:latin typeface="+mn-lt"/>
              </a:rPr>
              <a:t>pada</a:t>
            </a:r>
            <a:r>
              <a:rPr lang="en-GB" dirty="0">
                <a:latin typeface="+mn-lt"/>
              </a:rPr>
              <a:t> </a:t>
            </a:r>
            <a:r>
              <a:rPr lang="en-GB" dirty="0" err="1">
                <a:latin typeface="+mn-lt"/>
              </a:rPr>
              <a:t>tahun</a:t>
            </a:r>
            <a:r>
              <a:rPr lang="en-GB" dirty="0">
                <a:latin typeface="+mn-lt"/>
              </a:rPr>
              <a:t> 1991 </a:t>
            </a:r>
            <a:r>
              <a:rPr lang="en-GB" dirty="0" err="1">
                <a:latin typeface="+mn-lt"/>
              </a:rPr>
              <a:t>dan</a:t>
            </a:r>
            <a:r>
              <a:rPr lang="en-GB" dirty="0">
                <a:latin typeface="+mn-lt"/>
              </a:rPr>
              <a:t> </a:t>
            </a:r>
            <a:r>
              <a:rPr lang="en-GB" dirty="0" err="1">
                <a:latin typeface="+mn-lt"/>
              </a:rPr>
              <a:t>dikelola</a:t>
            </a:r>
            <a:r>
              <a:rPr lang="en-GB" dirty="0">
                <a:latin typeface="+mn-lt"/>
              </a:rPr>
              <a:t> </a:t>
            </a:r>
            <a:r>
              <a:rPr lang="en-GB" dirty="0" err="1">
                <a:latin typeface="+mn-lt"/>
              </a:rPr>
              <a:t>oleh</a:t>
            </a:r>
            <a:r>
              <a:rPr lang="en-GB" dirty="0">
                <a:latin typeface="+mn-lt"/>
              </a:rPr>
              <a:t> </a:t>
            </a:r>
            <a:r>
              <a:rPr lang="en-GB" dirty="0" err="1">
                <a:latin typeface="+mn-lt"/>
              </a:rPr>
              <a:t>komunitas</a:t>
            </a:r>
            <a:r>
              <a:rPr lang="en-GB" dirty="0">
                <a:latin typeface="+mn-lt"/>
              </a:rPr>
              <a:t> programmer.</a:t>
            </a:r>
          </a:p>
          <a:p>
            <a:pPr algn="just"/>
            <a:endParaRPr lang="en-GB" dirty="0">
              <a:latin typeface="+mn-lt"/>
            </a:endParaRPr>
          </a:p>
          <a:p>
            <a:pPr algn="just"/>
            <a:r>
              <a:rPr lang="en-GB" dirty="0">
                <a:latin typeface="+mn-lt"/>
              </a:rPr>
              <a:t>Open Source </a:t>
            </a:r>
            <a:r>
              <a:rPr lang="en-GB" dirty="0" err="1">
                <a:latin typeface="+mn-lt"/>
              </a:rPr>
              <a:t>berarti</a:t>
            </a:r>
            <a:r>
              <a:rPr lang="en-GB" dirty="0">
                <a:latin typeface="+mn-lt"/>
              </a:rPr>
              <a:t> file </a:t>
            </a:r>
            <a:r>
              <a:rPr lang="en-GB" dirty="0" err="1">
                <a:latin typeface="+mn-lt"/>
              </a:rPr>
              <a:t>pemrograman</a:t>
            </a:r>
            <a:r>
              <a:rPr lang="en-GB" dirty="0">
                <a:latin typeface="+mn-lt"/>
              </a:rPr>
              <a:t> </a:t>
            </a:r>
            <a:r>
              <a:rPr lang="en-GB" dirty="0" err="1">
                <a:latin typeface="+mn-lt"/>
              </a:rPr>
              <a:t>sumber</a:t>
            </a:r>
            <a:r>
              <a:rPr lang="en-GB" dirty="0">
                <a:latin typeface="+mn-lt"/>
              </a:rPr>
              <a:t>, </a:t>
            </a:r>
            <a:r>
              <a:rPr lang="en-GB" dirty="0" err="1">
                <a:latin typeface="+mn-lt"/>
              </a:rPr>
              <a:t>termasuk</a:t>
            </a:r>
            <a:r>
              <a:rPr lang="en-GB" dirty="0">
                <a:latin typeface="+mn-lt"/>
              </a:rPr>
              <a:t> kernel, shell, </a:t>
            </a:r>
            <a:r>
              <a:rPr lang="en-GB" dirty="0" err="1">
                <a:latin typeface="+mn-lt"/>
              </a:rPr>
              <a:t>dan</a:t>
            </a:r>
            <a:r>
              <a:rPr lang="en-GB" dirty="0">
                <a:latin typeface="+mn-lt"/>
              </a:rPr>
              <a:t> </a:t>
            </a:r>
            <a:r>
              <a:rPr lang="en-GB" dirty="0" err="1">
                <a:latin typeface="+mn-lt"/>
              </a:rPr>
              <a:t>aplikasi</a:t>
            </a:r>
            <a:r>
              <a:rPr lang="en-GB" dirty="0">
                <a:latin typeface="+mn-lt"/>
              </a:rPr>
              <a:t> </a:t>
            </a:r>
            <a:r>
              <a:rPr lang="en-GB" dirty="0" err="1">
                <a:latin typeface="+mn-lt"/>
              </a:rPr>
              <a:t>tersedia</a:t>
            </a:r>
            <a:r>
              <a:rPr lang="en-GB" dirty="0">
                <a:latin typeface="+mn-lt"/>
              </a:rPr>
              <a:t> </a:t>
            </a:r>
            <a:r>
              <a:rPr lang="en-GB" dirty="0" err="1">
                <a:latin typeface="+mn-lt"/>
              </a:rPr>
              <a:t>untuk</a:t>
            </a:r>
            <a:r>
              <a:rPr lang="en-GB" dirty="0">
                <a:latin typeface="+mn-lt"/>
              </a:rPr>
              <a:t> </a:t>
            </a:r>
            <a:r>
              <a:rPr lang="en-GB" dirty="0" err="1">
                <a:latin typeface="+mn-lt"/>
              </a:rPr>
              <a:t>diunduh</a:t>
            </a:r>
            <a:r>
              <a:rPr lang="en-GB" dirty="0">
                <a:latin typeface="+mn-lt"/>
              </a:rPr>
              <a:t>, </a:t>
            </a:r>
            <a:r>
              <a:rPr lang="en-GB" dirty="0" err="1">
                <a:latin typeface="+mn-lt"/>
              </a:rPr>
              <a:t>dilihat</a:t>
            </a:r>
            <a:r>
              <a:rPr lang="en-GB" dirty="0">
                <a:latin typeface="+mn-lt"/>
              </a:rPr>
              <a:t>, </a:t>
            </a:r>
            <a:r>
              <a:rPr lang="en-GB" dirty="0" err="1">
                <a:latin typeface="+mn-lt"/>
              </a:rPr>
              <a:t>dan</a:t>
            </a:r>
            <a:r>
              <a:rPr lang="en-GB" dirty="0">
                <a:latin typeface="+mn-lt"/>
              </a:rPr>
              <a:t> </a:t>
            </a:r>
            <a:r>
              <a:rPr lang="en-GB" dirty="0" err="1">
                <a:latin typeface="+mn-lt"/>
              </a:rPr>
              <a:t>dimodifikasi</a:t>
            </a:r>
            <a:r>
              <a:rPr lang="en-GB" dirty="0">
                <a:latin typeface="+mn-lt"/>
              </a:rPr>
              <a:t>.</a:t>
            </a:r>
          </a:p>
          <a:p>
            <a:pPr algn="just"/>
            <a:endParaRPr lang="en-GB" dirty="0">
              <a:latin typeface="+mn-lt"/>
            </a:endParaRPr>
          </a:p>
          <a:p>
            <a:pPr algn="just"/>
            <a:r>
              <a:rPr lang="en-GB" dirty="0">
                <a:latin typeface="+mn-lt"/>
              </a:rPr>
              <a:t>Linux </a:t>
            </a:r>
            <a:r>
              <a:rPr lang="en-GB" dirty="0" err="1">
                <a:latin typeface="+mn-lt"/>
              </a:rPr>
              <a:t>dirancang</a:t>
            </a:r>
            <a:r>
              <a:rPr lang="en-GB" dirty="0">
                <a:latin typeface="+mn-lt"/>
              </a:rPr>
              <a:t> </a:t>
            </a:r>
            <a:r>
              <a:rPr lang="en-GB" dirty="0" err="1">
                <a:latin typeface="+mn-lt"/>
              </a:rPr>
              <a:t>sebagai</a:t>
            </a:r>
            <a:r>
              <a:rPr lang="en-GB" dirty="0">
                <a:latin typeface="+mn-lt"/>
              </a:rPr>
              <a:t> </a:t>
            </a:r>
            <a:r>
              <a:rPr lang="en-GB" dirty="0" err="1">
                <a:latin typeface="+mn-lt"/>
              </a:rPr>
              <a:t>sistem</a:t>
            </a:r>
            <a:r>
              <a:rPr lang="en-GB" dirty="0">
                <a:latin typeface="+mn-lt"/>
              </a:rPr>
              <a:t> </a:t>
            </a:r>
            <a:r>
              <a:rPr lang="en-GB" dirty="0" err="1">
                <a:latin typeface="+mn-lt"/>
              </a:rPr>
              <a:t>operasi</a:t>
            </a:r>
            <a:r>
              <a:rPr lang="en-GB" dirty="0">
                <a:latin typeface="+mn-lt"/>
              </a:rPr>
              <a:t> </a:t>
            </a:r>
            <a:r>
              <a:rPr lang="en-GB" dirty="0" err="1">
                <a:latin typeface="+mn-lt"/>
              </a:rPr>
              <a:t>jaringan</a:t>
            </a:r>
            <a:r>
              <a:rPr lang="en-GB" dirty="0">
                <a:latin typeface="+mn-lt"/>
              </a:rPr>
              <a:t> dan </a:t>
            </a:r>
            <a:r>
              <a:rPr lang="en-GB" dirty="0" err="1">
                <a:latin typeface="+mn-lt"/>
              </a:rPr>
              <a:t>banyak</a:t>
            </a:r>
            <a:r>
              <a:rPr lang="en-GB" dirty="0">
                <a:latin typeface="+mn-lt"/>
              </a:rPr>
              <a:t> </a:t>
            </a:r>
            <a:r>
              <a:rPr lang="en-GB" dirty="0" err="1">
                <a:latin typeface="+mn-lt"/>
              </a:rPr>
              <a:t>digunakan</a:t>
            </a:r>
            <a:r>
              <a:rPr lang="en-GB" dirty="0">
                <a:latin typeface="+mn-lt"/>
              </a:rPr>
              <a:t> pada </a:t>
            </a:r>
            <a:r>
              <a:rPr lang="en-GB" dirty="0" err="1">
                <a:latin typeface="+mn-lt"/>
              </a:rPr>
              <a:t>berbagai</a:t>
            </a:r>
            <a:r>
              <a:rPr lang="en-GB" dirty="0">
                <a:latin typeface="+mn-lt"/>
              </a:rPr>
              <a:t> platform </a:t>
            </a:r>
            <a:r>
              <a:rPr lang="en-GB" dirty="0" err="1">
                <a:latin typeface="+mn-lt"/>
              </a:rPr>
              <a:t>termasuk</a:t>
            </a:r>
            <a:r>
              <a:rPr lang="en-GB" dirty="0">
                <a:latin typeface="+mn-lt"/>
              </a:rPr>
              <a:t> </a:t>
            </a:r>
            <a:r>
              <a:rPr lang="en-GB" dirty="0" err="1">
                <a:latin typeface="+mn-lt"/>
              </a:rPr>
              <a:t>sistem</a:t>
            </a:r>
            <a:r>
              <a:rPr lang="en-GB" dirty="0">
                <a:latin typeface="+mn-lt"/>
              </a:rPr>
              <a:t> embedded. Ada </a:t>
            </a:r>
          </a:p>
          <a:p>
            <a:pPr algn="just"/>
            <a:r>
              <a:rPr lang="en-GB" dirty="0" err="1">
                <a:latin typeface="+mn-lt"/>
              </a:rPr>
              <a:t>banyak</a:t>
            </a:r>
            <a:r>
              <a:rPr lang="en-GB" dirty="0">
                <a:latin typeface="+mn-lt"/>
              </a:rPr>
              <a:t> </a:t>
            </a:r>
            <a:r>
              <a:rPr lang="en-GB" dirty="0" err="1">
                <a:latin typeface="+mn-lt"/>
              </a:rPr>
              <a:t>versi</a:t>
            </a:r>
            <a:r>
              <a:rPr lang="en-GB" dirty="0">
                <a:latin typeface="+mn-lt"/>
              </a:rPr>
              <a:t> </a:t>
            </a:r>
            <a:r>
              <a:rPr lang="en-GB" dirty="0" err="1">
                <a:latin typeface="+mn-lt"/>
              </a:rPr>
              <a:t>atau</a:t>
            </a:r>
            <a:r>
              <a:rPr lang="en-GB" dirty="0">
                <a:latin typeface="+mn-lt"/>
              </a:rPr>
              <a:t> </a:t>
            </a:r>
            <a:r>
              <a:rPr lang="en-GB" dirty="0" err="1">
                <a:latin typeface="+mn-lt"/>
              </a:rPr>
              <a:t>distribusi</a:t>
            </a:r>
            <a:r>
              <a:rPr lang="en-GB" dirty="0">
                <a:latin typeface="+mn-lt"/>
              </a:rPr>
              <a:t> Linux yang </a:t>
            </a:r>
            <a:r>
              <a:rPr lang="en-GB" dirty="0" err="1">
                <a:latin typeface="+mn-lt"/>
              </a:rPr>
              <a:t>berbeda</a:t>
            </a:r>
            <a:r>
              <a:rPr lang="en-GB" dirty="0">
                <a:latin typeface="+mn-lt"/>
              </a:rPr>
              <a:t>. </a:t>
            </a:r>
            <a:r>
              <a:rPr lang="en-GB" dirty="0" err="1">
                <a:latin typeface="+mn-lt"/>
              </a:rPr>
              <a:t>Distribusi</a:t>
            </a:r>
            <a:r>
              <a:rPr lang="en-GB" dirty="0">
                <a:latin typeface="+mn-lt"/>
              </a:rPr>
              <a:t> </a:t>
            </a:r>
            <a:r>
              <a:rPr lang="en-GB" dirty="0" err="1">
                <a:latin typeface="+mn-lt"/>
              </a:rPr>
              <a:t>ditentukan</a:t>
            </a:r>
            <a:r>
              <a:rPr lang="en-GB" dirty="0">
                <a:latin typeface="+mn-lt"/>
              </a:rPr>
              <a:t> </a:t>
            </a:r>
            <a:r>
              <a:rPr lang="en-GB" dirty="0" err="1">
                <a:latin typeface="+mn-lt"/>
              </a:rPr>
              <a:t>oleh</a:t>
            </a:r>
            <a:r>
              <a:rPr lang="en-GB" dirty="0">
                <a:latin typeface="+mn-lt"/>
              </a:rPr>
              <a:t> </a:t>
            </a:r>
            <a:r>
              <a:rPr lang="en-GB" dirty="0" err="1">
                <a:latin typeface="+mn-lt"/>
              </a:rPr>
              <a:t>kernelnya</a:t>
            </a:r>
            <a:r>
              <a:rPr lang="en-GB" dirty="0">
                <a:latin typeface="+mn-lt"/>
              </a:rPr>
              <a:t>, </a:t>
            </a:r>
            <a:r>
              <a:rPr lang="en-GB" dirty="0" err="1">
                <a:latin typeface="+mn-lt"/>
              </a:rPr>
              <a:t>serta</a:t>
            </a:r>
            <a:r>
              <a:rPr lang="en-GB" dirty="0">
                <a:latin typeface="+mn-lt"/>
              </a:rPr>
              <a:t> program </a:t>
            </a:r>
            <a:r>
              <a:rPr lang="en-GB" dirty="0" err="1">
                <a:latin typeface="+mn-lt"/>
              </a:rPr>
              <a:t>dan</a:t>
            </a:r>
            <a:r>
              <a:rPr lang="en-GB" dirty="0">
                <a:latin typeface="+mn-lt"/>
              </a:rPr>
              <a:t> </a:t>
            </a:r>
            <a:r>
              <a:rPr lang="en-GB" dirty="0" err="1">
                <a:latin typeface="+mn-lt"/>
              </a:rPr>
              <a:t>paket</a:t>
            </a:r>
            <a:r>
              <a:rPr lang="en-GB" dirty="0">
                <a:latin typeface="+mn-lt"/>
              </a:rPr>
              <a:t> </a:t>
            </a:r>
            <a:r>
              <a:rPr lang="en-GB" dirty="0" err="1">
                <a:latin typeface="+mn-lt"/>
              </a:rPr>
              <a:t>perangkat</a:t>
            </a:r>
            <a:r>
              <a:rPr lang="en-GB" dirty="0">
                <a:latin typeface="+mn-lt"/>
              </a:rPr>
              <a:t> </a:t>
            </a:r>
            <a:r>
              <a:rPr lang="en-GB" dirty="0" err="1">
                <a:latin typeface="+mn-lt"/>
              </a:rPr>
              <a:t>lunaknya</a:t>
            </a:r>
            <a:r>
              <a:rPr lang="en-GB" dirty="0">
                <a:latin typeface="+mn-lt"/>
              </a:rPr>
              <a:t>.</a:t>
            </a:r>
          </a:p>
          <a:p>
            <a:pPr algn="just"/>
            <a:endParaRPr lang="en-GB" dirty="0">
              <a:latin typeface="+mn-lt"/>
            </a:endParaRPr>
          </a:p>
          <a:p>
            <a:pPr algn="just"/>
            <a:r>
              <a:rPr lang="en-GB" dirty="0" err="1">
                <a:latin typeface="+mn-lt"/>
              </a:rPr>
              <a:t>Beberapa</a:t>
            </a:r>
            <a:r>
              <a:rPr lang="en-GB" dirty="0">
                <a:latin typeface="+mn-lt"/>
              </a:rPr>
              <a:t> </a:t>
            </a:r>
            <a:r>
              <a:rPr lang="en-GB" dirty="0" err="1">
                <a:latin typeface="+mn-lt"/>
              </a:rPr>
              <a:t>distribusi</a:t>
            </a:r>
            <a:r>
              <a:rPr lang="en-GB" dirty="0">
                <a:latin typeface="+mn-lt"/>
              </a:rPr>
              <a:t> Linux gratis, </a:t>
            </a:r>
            <a:r>
              <a:rPr lang="en-GB" dirty="0" err="1">
                <a:latin typeface="+mn-lt"/>
              </a:rPr>
              <a:t>seperti</a:t>
            </a:r>
            <a:r>
              <a:rPr lang="en-GB" dirty="0">
                <a:latin typeface="+mn-lt"/>
              </a:rPr>
              <a:t> CentOS, Fedora, Ubuntu, </a:t>
            </a:r>
            <a:r>
              <a:rPr lang="en-GB" dirty="0" err="1">
                <a:latin typeface="+mn-lt"/>
              </a:rPr>
              <a:t>dll</a:t>
            </a:r>
            <a:r>
              <a:rPr lang="en-GB" dirty="0">
                <a:latin typeface="+mn-lt"/>
              </a:rPr>
              <a:t>. </a:t>
            </a:r>
          </a:p>
          <a:p>
            <a:pPr algn="just"/>
            <a:r>
              <a:rPr lang="en-GB" dirty="0" err="1">
                <a:latin typeface="+mn-lt"/>
              </a:rPr>
              <a:t>Namun</a:t>
            </a:r>
            <a:r>
              <a:rPr lang="en-GB" dirty="0">
                <a:latin typeface="+mn-lt"/>
              </a:rPr>
              <a:t> </a:t>
            </a:r>
            <a:r>
              <a:rPr lang="en-GB" dirty="0" err="1">
                <a:latin typeface="+mn-lt"/>
              </a:rPr>
              <a:t>ada</a:t>
            </a:r>
            <a:r>
              <a:rPr lang="en-GB" dirty="0">
                <a:latin typeface="+mn-lt"/>
              </a:rPr>
              <a:t> juga yang </a:t>
            </a:r>
            <a:r>
              <a:rPr lang="en-GB" dirty="0" err="1">
                <a:latin typeface="+mn-lt"/>
              </a:rPr>
              <a:t>berbayar</a:t>
            </a:r>
            <a:r>
              <a:rPr lang="en-GB" dirty="0">
                <a:latin typeface="+mn-lt"/>
              </a:rPr>
              <a:t> </a:t>
            </a:r>
            <a:r>
              <a:rPr lang="en-GB" dirty="0" err="1">
                <a:latin typeface="+mn-lt"/>
              </a:rPr>
              <a:t>seperti</a:t>
            </a:r>
            <a:r>
              <a:rPr lang="en-GB" dirty="0">
                <a:latin typeface="+mn-lt"/>
              </a:rPr>
              <a:t> RedHat Enterprise Server, </a:t>
            </a:r>
            <a:r>
              <a:rPr lang="en-GB" dirty="0" err="1">
                <a:latin typeface="+mn-lt"/>
              </a:rPr>
              <a:t>namun</a:t>
            </a:r>
            <a:r>
              <a:rPr lang="en-GB" dirty="0">
                <a:latin typeface="+mn-lt"/>
              </a:rPr>
              <a:t> </a:t>
            </a:r>
            <a:r>
              <a:rPr lang="en-GB" dirty="0" err="1">
                <a:latin typeface="+mn-lt"/>
              </a:rPr>
              <a:t>termasuk</a:t>
            </a:r>
            <a:r>
              <a:rPr lang="en-GB" dirty="0">
                <a:latin typeface="+mn-lt"/>
              </a:rPr>
              <a:t> </a:t>
            </a:r>
            <a:r>
              <a:rPr lang="en-GB" dirty="0" err="1">
                <a:latin typeface="+mn-lt"/>
              </a:rPr>
              <a:t>menyediakan</a:t>
            </a:r>
            <a:r>
              <a:rPr lang="en-GB" dirty="0">
                <a:latin typeface="+mn-lt"/>
              </a:rPr>
              <a:t> </a:t>
            </a:r>
            <a:r>
              <a:rPr lang="en-GB" dirty="0" err="1">
                <a:latin typeface="+mn-lt"/>
              </a:rPr>
              <a:t>layanan</a:t>
            </a:r>
            <a:r>
              <a:rPr lang="en-GB" dirty="0">
                <a:latin typeface="+mn-lt"/>
              </a:rPr>
              <a:t> </a:t>
            </a:r>
            <a:r>
              <a:rPr lang="en-GB" dirty="0" err="1">
                <a:latin typeface="+mn-lt"/>
              </a:rPr>
              <a:t>dukungan</a:t>
            </a:r>
            <a:r>
              <a:rPr lang="en-GB" dirty="0">
                <a:latin typeface="+mn-lt"/>
              </a:rPr>
              <a:t>.</a:t>
            </a:r>
            <a:endParaRPr lang="en-US" dirty="0"/>
          </a:p>
        </p:txBody>
      </p:sp>
      <p:sp>
        <p:nvSpPr>
          <p:cNvPr id="8" name="TextBox 7"/>
          <p:cNvSpPr txBox="1"/>
          <p:nvPr/>
        </p:nvSpPr>
        <p:spPr>
          <a:xfrm>
            <a:off x="-1639388" y="758952"/>
            <a:ext cx="184731" cy="369332"/>
          </a:xfrm>
          <a:prstGeom prst="rect">
            <a:avLst/>
          </a:prstGeom>
          <a:noFill/>
        </p:spPr>
        <p:txBody>
          <a:bodyPr wrap="none" rtlCol="0">
            <a:spAutoFit/>
          </a:bodyPr>
          <a:lstStyle/>
          <a:p>
            <a:endParaRPr lang="en-US" dirty="0"/>
          </a:p>
        </p:txBody>
      </p:sp>
      <p:sp>
        <p:nvSpPr>
          <p:cNvPr id="9" name="AutoShape 2" descr="mage result for windows adalah"/>
          <p:cNvSpPr>
            <a:spLocks noChangeAspect="1" noChangeArrowheads="1"/>
          </p:cNvSpPr>
          <p:nvPr/>
        </p:nvSpPr>
        <p:spPr bwMode="auto">
          <a:xfrm>
            <a:off x="-359228" y="-685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060" y="1385697"/>
            <a:ext cx="3359881" cy="3960440"/>
          </a:xfrm>
          <a:prstGeom prst="rect">
            <a:avLst/>
          </a:prstGeom>
        </p:spPr>
      </p:pic>
    </p:spTree>
    <p:extLst>
      <p:ext uri="{BB962C8B-B14F-4D97-AF65-F5344CB8AC3E}">
        <p14:creationId xmlns:p14="http://schemas.microsoft.com/office/powerpoint/2010/main" val="303234592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1746</TotalTime>
  <Words>1137</Words>
  <Application>Microsoft Office PowerPoint</Application>
  <PresentationFormat>Widescreen</PresentationFormat>
  <Paragraphs>284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 2</vt:lpstr>
      <vt:lpstr>HDOfficeLightV0</vt:lpstr>
      <vt:lpstr>Kebutuhan Teknis Instalasi Jaringan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Manfaat perencanaan dan desain jaringan</vt:lpstr>
      <vt:lpstr>Alasan perlunya perencanaan jaringan komputer</vt:lpstr>
      <vt:lpstr>Aspek Penting Yang Perlu Diperhatikan Dalam Membuat Perencanaan :</vt:lpstr>
      <vt:lpstr>Teknik Pembangunan Jaringan</vt:lpstr>
      <vt:lpstr>Tahapan Pembangunan Jaringan</vt:lpstr>
      <vt:lpstr>Tentukan Tujuan Kita Membangun Jaringan Komputer</vt:lpstr>
      <vt:lpstr>Melakukan Survey dan Analisa</vt:lpstr>
      <vt:lpstr>perencanaan tata ruang komputer</vt:lpstr>
      <vt:lpstr>Desain tata letak ruang komputer</vt:lpstr>
      <vt:lpstr>Menentukan Jenis network yang akan digunakan</vt:lpstr>
      <vt:lpstr>Tentukan Jenis Media apa yang ingin dipakai ( Kabel atau tanpa kabel atau hibrid )</vt:lpstr>
      <vt:lpstr> Letak server dan jalur kabel</vt:lpstr>
      <vt:lpstr>Tentukan Sistem operasi yang dipakai</vt:lpstr>
      <vt:lpstr>Menentukan Jenis hardware dan software yang akan dipakai</vt:lpstr>
      <vt:lpstr>Menganalisa Kendala yang akan dihadapi</vt:lpstr>
      <vt:lpstr>Hary Yudhanto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dan Kebijakan Teknologi Informasi dan Komunikasi</dc:title>
  <dc:creator>Hendra tno</dc:creator>
  <cp:lastModifiedBy>Hary Takumi</cp:lastModifiedBy>
  <cp:revision>272</cp:revision>
  <cp:lastPrinted>2018-04-05T18:09:35Z</cp:lastPrinted>
  <dcterms:created xsi:type="dcterms:W3CDTF">2018-04-04T16:21:03Z</dcterms:created>
  <dcterms:modified xsi:type="dcterms:W3CDTF">2019-09-02T02:56:13Z</dcterms:modified>
</cp:coreProperties>
</file>