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433" r:id="rId3"/>
    <p:sldId id="434" r:id="rId4"/>
    <p:sldId id="435" r:id="rId5"/>
    <p:sldId id="436" r:id="rId6"/>
    <p:sldId id="432" r:id="rId7"/>
    <p:sldId id="422" r:id="rId8"/>
    <p:sldId id="423" r:id="rId9"/>
    <p:sldId id="424" r:id="rId10"/>
    <p:sldId id="418" r:id="rId11"/>
    <p:sldId id="427" r:id="rId12"/>
    <p:sldId id="420" r:id="rId13"/>
    <p:sldId id="431" r:id="rId14"/>
    <p:sldId id="342" r:id="rId15"/>
  </p:sldIdLst>
  <p:sldSz cx="12192000" cy="6858000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4F8CC2"/>
    <a:srgbClr val="4F8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91" autoAdjust="0"/>
    <p:restoredTop sz="94660"/>
  </p:normalViewPr>
  <p:slideViewPr>
    <p:cSldViewPr snapToGrid="0">
      <p:cViewPr varScale="1">
        <p:scale>
          <a:sx n="88" d="100"/>
          <a:sy n="88" d="100"/>
        </p:scale>
        <p:origin x="6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7" d="100"/>
          <a:sy n="107" d="100"/>
        </p:scale>
        <p:origin x="2202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>
            <a:extLst>
              <a:ext uri="{FF2B5EF4-FFF2-40B4-BE49-F238E27FC236}">
                <a16:creationId xmlns:a16="http://schemas.microsoft.com/office/drawing/2014/main" xmlns="" id="{11B86793-07CC-4B5D-A622-BDF7C30605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xmlns="" id="{468B05F1-17D8-4B22-9E14-5098B6D4BFA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550" y="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F0FB04-6B84-4CB2-AC26-826522ED2958}" type="datetimeFigureOut">
              <a:rPr lang="id-ID" smtClean="0"/>
              <a:t>02/09/2019</a:t>
            </a:fld>
            <a:endParaRPr lang="id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xmlns="" id="{99F20E86-C0B3-4FC1-846A-408BDEF45E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xmlns="" id="{59A50FB2-7FD9-4FC1-BBC6-97C73F74BF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550" y="6743700"/>
            <a:ext cx="4435475" cy="3556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7A42C-C60A-4C6B-8C15-A6CAC2B50E1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313472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Hea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3" name="Tampungan Tanggal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19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EF59AF5-DD86-4807-BD9B-80304F56DD26}" type="datetimeFigureOut">
              <a:rPr lang="id-ID" smtClean="0"/>
              <a:t>02/09/2019</a:t>
            </a:fld>
            <a:endParaRPr lang="id-ID"/>
          </a:p>
        </p:txBody>
      </p:sp>
      <p:sp>
        <p:nvSpPr>
          <p:cNvPr id="4" name="Tampungan Gambar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987675" y="887413"/>
            <a:ext cx="4259263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id-ID"/>
          </a:p>
        </p:txBody>
      </p:sp>
      <p:sp>
        <p:nvSpPr>
          <p:cNvPr id="5" name="Tampungan Catatan 4"/>
          <p:cNvSpPr>
            <a:spLocks noGrp="1"/>
          </p:cNvSpPr>
          <p:nvPr>
            <p:ph type="body" sz="quarter" idx="3"/>
          </p:nvPr>
        </p:nvSpPr>
        <p:spPr>
          <a:xfrm>
            <a:off x="1023462" y="3416538"/>
            <a:ext cx="8187690" cy="2795350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</a:p>
        </p:txBody>
      </p:sp>
      <p:sp>
        <p:nvSpPr>
          <p:cNvPr id="6" name="Tampungan Kaki 5"/>
          <p:cNvSpPr>
            <a:spLocks noGrp="1"/>
          </p:cNvSpPr>
          <p:nvPr>
            <p:ph type="ftr" sz="quarter" idx="4"/>
          </p:nvPr>
        </p:nvSpPr>
        <p:spPr>
          <a:xfrm>
            <a:off x="0" y="6743103"/>
            <a:ext cx="4434999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id-ID"/>
          </a:p>
        </p:txBody>
      </p:sp>
      <p:sp>
        <p:nvSpPr>
          <p:cNvPr id="7" name="Tampungan Nomor Slide 6"/>
          <p:cNvSpPr>
            <a:spLocks noGrp="1"/>
          </p:cNvSpPr>
          <p:nvPr>
            <p:ph type="sldNum" sz="quarter" idx="5"/>
          </p:nvPr>
        </p:nvSpPr>
        <p:spPr>
          <a:xfrm>
            <a:off x="5797246" y="6743103"/>
            <a:ext cx="4434999" cy="35619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52C6557-B3ED-4680-AC11-FFD009CADB7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26304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d-ID"/>
              <a:t>Klik untuk mengedit gaya subjudul Master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15023-FC6E-44F3-AEC4-C583ECF2308C}" type="datetime1">
              <a:rPr lang="id-ID" smtClean="0"/>
              <a:t>02/09/2019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7884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263CD-77E8-4610-8CFC-CE3F0FD29417}" type="datetime1">
              <a:rPr lang="id-ID" smtClean="0"/>
              <a:t>02/09/2019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3226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862B2-EBA3-4E16-A4DF-750599AF42D4}" type="datetime1">
              <a:rPr lang="id-ID" smtClean="0"/>
              <a:t>02/09/2019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7720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C9F1A-E8D0-4225-A294-01756E8A176F}" type="datetime1">
              <a:rPr lang="id-ID" smtClean="0"/>
              <a:t>02/09/2019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792874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147F5-49EE-4361-B22C-0D454DF9AEB6}" type="datetime1">
              <a:rPr lang="id-ID" smtClean="0"/>
              <a:t>02/09/2019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1826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9D41A-6919-4914-8111-5DEDC2908919}" type="datetime1">
              <a:rPr lang="id-ID" smtClean="0"/>
              <a:t>02/09/2019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05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236E5-94A8-42D4-80DF-DB825CB50104}" type="datetime1">
              <a:rPr lang="id-ID" smtClean="0"/>
              <a:t>02/09/2019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36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ADA00-DC3A-470E-9394-3EBF39D9F243}" type="datetime1">
              <a:rPr lang="id-ID" smtClean="0"/>
              <a:t>02/09/2019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3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D873C-B35D-4435-845E-A1D30D5A75D4}" type="datetime1">
              <a:rPr lang="id-ID" smtClean="0"/>
              <a:t>02/09/2019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7763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E71BB-C0F4-4E90-95F4-269B12413C8C}" type="datetime1">
              <a:rPr lang="id-ID" smtClean="0"/>
              <a:t>02/09/2019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15431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d-ID"/>
              <a:t>Klik ikon untuk menambahkan gambar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d-ID"/>
              <a:t>Edit gaya teks Master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E4E9D-DBEB-4B83-BF16-9808E1F0084E}" type="datetime1">
              <a:rPr lang="id-ID" smtClean="0"/>
              <a:t>02/09/2019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16240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ersegi Panjang 9">
            <a:extLst>
              <a:ext uri="{FF2B5EF4-FFF2-40B4-BE49-F238E27FC236}">
                <a16:creationId xmlns:a16="http://schemas.microsoft.com/office/drawing/2014/main" xmlns="" id="{6F2FB455-A5D0-4165-B42D-0B982825A21D}"/>
              </a:ext>
            </a:extLst>
          </p:cNvPr>
          <p:cNvSpPr/>
          <p:nvPr userDrawn="1"/>
        </p:nvSpPr>
        <p:spPr>
          <a:xfrm>
            <a:off x="10947862" y="6273294"/>
            <a:ext cx="1244138" cy="584705"/>
          </a:xfrm>
          <a:prstGeom prst="rect">
            <a:avLst/>
          </a:prstGeom>
          <a:solidFill>
            <a:srgbClr val="4F8CC2"/>
          </a:solidFill>
          <a:ln>
            <a:solidFill>
              <a:srgbClr val="4F8CC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11" name="Gambar 10">
            <a:extLst>
              <a:ext uri="{FF2B5EF4-FFF2-40B4-BE49-F238E27FC236}">
                <a16:creationId xmlns:a16="http://schemas.microsoft.com/office/drawing/2014/main" xmlns="" id="{D025ED62-F72E-493B-86B0-C6E87EC917A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978411" y="6273295"/>
            <a:ext cx="1821064" cy="4378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2A3C464-889B-4F5B-A600-337D4F698D36}" type="datetime1">
              <a:rPr lang="id-ID" smtClean="0"/>
              <a:t>02/09/2019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/>
                </a:solidFill>
              </a:defRPr>
            </a:lvl1pPr>
          </a:lstStyle>
          <a:p>
            <a:fld id="{BBAF81E1-CE84-4822-BF36-7E9757C57BEF}" type="slidenum">
              <a:rPr lang="id-ID" smtClean="0"/>
              <a:pPr/>
              <a:t>‹#›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093396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gi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bpptik.kominfo.go.id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ersegi Panjang 7">
            <a:extLst>
              <a:ext uri="{FF2B5EF4-FFF2-40B4-BE49-F238E27FC236}">
                <a16:creationId xmlns:a16="http://schemas.microsoft.com/office/drawing/2014/main" xmlns="" id="{738B251A-0260-4D9C-BF96-2B8BB1FFDCE9}"/>
              </a:ext>
            </a:extLst>
          </p:cNvPr>
          <p:cNvSpPr/>
          <p:nvPr/>
        </p:nvSpPr>
        <p:spPr>
          <a:xfrm>
            <a:off x="0" y="0"/>
            <a:ext cx="8119870" cy="6858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9" name="Persegi Panjang 8">
            <a:extLst>
              <a:ext uri="{FF2B5EF4-FFF2-40B4-BE49-F238E27FC236}">
                <a16:creationId xmlns:a16="http://schemas.microsoft.com/office/drawing/2014/main" xmlns="" id="{7357CB26-B43F-4226-829F-F5EC97ADEC2E}"/>
              </a:ext>
            </a:extLst>
          </p:cNvPr>
          <p:cNvSpPr/>
          <p:nvPr/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rgbClr val="4F8C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793EF0C2-EE57-40DD-B754-BF1477FABABB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Judul 1">
            <a:extLst>
              <a:ext uri="{FF2B5EF4-FFF2-40B4-BE49-F238E27FC236}">
                <a16:creationId xmlns:a16="http://schemas.microsoft.com/office/drawing/2014/main" xmlns="" id="{BD14FF0C-D91F-4633-8F4D-1113A4B96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3257" y="965198"/>
            <a:ext cx="6766078" cy="4927601"/>
          </a:xfrm>
        </p:spPr>
        <p:txBody>
          <a:bodyPr anchor="ctr">
            <a:normAutofit/>
          </a:bodyPr>
          <a:lstStyle/>
          <a:p>
            <a:pPr algn="r"/>
            <a:r>
              <a:rPr lang="en-US" dirty="0" smtClean="0"/>
              <a:t>Data </a:t>
            </a:r>
            <a:r>
              <a:rPr lang="en-US" dirty="0" err="1" smtClean="0"/>
              <a:t>Peralatan</a:t>
            </a:r>
            <a:r>
              <a:rPr lang="en-US" dirty="0" smtClean="0"/>
              <a:t> </a:t>
            </a:r>
            <a:r>
              <a:rPr lang="en-US" dirty="0" err="1" smtClean="0"/>
              <a:t>Jaringan</a:t>
            </a:r>
            <a:r>
              <a:rPr lang="id-ID" dirty="0" smtClean="0"/>
              <a:t> </a:t>
            </a:r>
            <a:endParaRPr lang="id-ID" dirty="0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xmlns="" id="{5018B7B8-4768-4F22-851F-87096C99C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4570" y="965199"/>
            <a:ext cx="3093963" cy="4927602"/>
          </a:xfrm>
        </p:spPr>
        <p:txBody>
          <a:bodyPr anchor="ctr">
            <a:normAutofit/>
          </a:bodyPr>
          <a:lstStyle/>
          <a:p>
            <a:pPr algn="l"/>
            <a:r>
              <a:rPr lang="id-ID" sz="2000" dirty="0">
                <a:solidFill>
                  <a:srgbClr val="FFFFFF"/>
                </a:solidFill>
              </a:rPr>
              <a:t>Disusun Oleh</a:t>
            </a:r>
            <a:r>
              <a:rPr lang="id-ID" sz="2000" dirty="0" smtClean="0">
                <a:solidFill>
                  <a:srgbClr val="FFFFFF"/>
                </a:solidFill>
              </a:rPr>
              <a:t>:</a:t>
            </a:r>
            <a:endParaRPr lang="en-US" sz="2000" dirty="0" smtClean="0">
              <a:solidFill>
                <a:srgbClr val="FFFFFF"/>
              </a:solidFill>
            </a:endParaRPr>
          </a:p>
          <a:p>
            <a:pPr algn="l"/>
            <a:r>
              <a:rPr lang="en-US" sz="2000" dirty="0" err="1" smtClean="0">
                <a:solidFill>
                  <a:srgbClr val="FFFFFF"/>
                </a:solidFill>
              </a:rPr>
              <a:t>Hary</a:t>
            </a:r>
            <a:r>
              <a:rPr lang="en-US" sz="2000" dirty="0" smtClean="0">
                <a:solidFill>
                  <a:srgbClr val="FFFFFF"/>
                </a:solidFill>
              </a:rPr>
              <a:t> </a:t>
            </a:r>
            <a:r>
              <a:rPr lang="en-US" sz="2000" dirty="0" err="1" smtClean="0">
                <a:solidFill>
                  <a:srgbClr val="FFFFFF"/>
                </a:solidFill>
              </a:rPr>
              <a:t>Yudhanto</a:t>
            </a:r>
            <a:endParaRPr lang="id-ID" sz="2000" dirty="0">
              <a:solidFill>
                <a:srgbClr val="FFFFFF"/>
              </a:solidFill>
            </a:endParaRPr>
          </a:p>
        </p:txBody>
      </p:sp>
      <p:pic>
        <p:nvPicPr>
          <p:cNvPr id="6" name="Gambar 5">
            <a:extLst>
              <a:ext uri="{FF2B5EF4-FFF2-40B4-BE49-F238E27FC236}">
                <a16:creationId xmlns:a16="http://schemas.microsoft.com/office/drawing/2014/main" xmlns="" id="{917E5B8F-854C-49D5-A663-5E5AC2096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4570" y="212566"/>
            <a:ext cx="2245992" cy="540067"/>
          </a:xfrm>
          <a:prstGeom prst="rect">
            <a:avLst/>
          </a:prstGeom>
        </p:spPr>
      </p:pic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07150B10-0BB5-4A8B-AC1D-D1835794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>
                <a:solidFill>
                  <a:schemeClr val="tx1"/>
                </a:solidFill>
              </a:rPr>
              <a:t>1</a:t>
            </a:fld>
            <a:endParaRPr lang="id-ID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6258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57041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Jaringan</a:t>
            </a:r>
            <a:r>
              <a:rPr lang="en-US" b="1" dirty="0"/>
              <a:t> Wireless (802.11)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10</a:t>
            </a:fld>
            <a:endParaRPr lang="id-ID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028206"/>
              </p:ext>
            </p:extLst>
          </p:nvPr>
        </p:nvGraphicFramePr>
        <p:xfrm>
          <a:off x="1161143" y="1623180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/>
                <a:gridCol w="2709333"/>
                <a:gridCol w="270933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Standar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Frekuensi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Kecepatan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IEEE 802.11b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2.4 GHz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11 Mbps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IEEE 802.11g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2.4 GHz</a:t>
                      </a:r>
                      <a:endParaRPr lang="en-US" dirty="0" smtClean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54 Mbps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IEEE 802.11a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GHz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54 Mbps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IEEE 802.11n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2.4 GHz &amp; 5 GHz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54-600 Mbps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IEEE 802.11ac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5 GHz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1.3 </a:t>
                      </a:r>
                      <a:r>
                        <a:rPr lang="en-US" sz="1800" b="0" i="0" dirty="0" err="1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Gbps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pic>
        <p:nvPicPr>
          <p:cNvPr id="2050" name="Picture 2" descr="Hasil gambar untuk wif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028" y="4093028"/>
            <a:ext cx="2708742" cy="202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mbar terkai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18" y="4190444"/>
            <a:ext cx="2467882" cy="2348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Gambar terka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177" y="4101464"/>
            <a:ext cx="2291873" cy="2013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441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Jenis-jenis</a:t>
            </a:r>
            <a:r>
              <a:rPr lang="en-US" b="1" dirty="0"/>
              <a:t> Modem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81929"/>
              </p:ext>
            </p:extLst>
          </p:nvPr>
        </p:nvGraphicFramePr>
        <p:xfrm>
          <a:off x="659493" y="1121229"/>
          <a:ext cx="10515600" cy="288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679"/>
                <a:gridCol w="1730828"/>
                <a:gridCol w="812709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N O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0" dirty="0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JENIS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1" i="0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KETERANGAN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ADSL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Jenis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merupakan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modem era 2004an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hingga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saat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masih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dipakai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dibeberapa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kantor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sekolah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maupun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instansi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modem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media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kabel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line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telepon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sebagai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penghubungnya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GSM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Model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GSM,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teknologinya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saat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sampai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4G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CDMA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Sama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fungsinya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dengan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GSM,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namun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focus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menggunakan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CDMA (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frek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800 MHz)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DIAL</a:t>
                      </a:r>
                      <a:b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UP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Jenis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kabel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telepon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sebagai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medianya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namun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harus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mendial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satu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nomor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dengan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diikuti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user name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password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bisa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mengakses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internetnya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era 2000-2003 an.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</a:t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Modem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media FO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sebagai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media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koneksinya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namun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terhubung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tetap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harus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menggunakan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username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password,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salah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satu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provider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pengguna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media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adalah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Telkom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Astinet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Indihome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11</a:t>
            </a:fld>
            <a:endParaRPr lang="id-ID" dirty="0"/>
          </a:p>
        </p:txBody>
      </p:sp>
      <p:pic>
        <p:nvPicPr>
          <p:cNvPr id="9218" name="Picture 2" descr="Hasil gambar untuk modem ad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4261311"/>
            <a:ext cx="2544083" cy="1469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asil gambar untuk modem gs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4203" y="4261311"/>
            <a:ext cx="1727654" cy="17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Hasil gambar untuk dial u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8688" y="4261311"/>
            <a:ext cx="3512911" cy="1987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868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127" y="637903"/>
            <a:ext cx="10515600" cy="341811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Generasi</a:t>
            </a:r>
            <a:r>
              <a:rPr lang="en-US" b="1" dirty="0"/>
              <a:t> </a:t>
            </a:r>
            <a:r>
              <a:rPr lang="en-US" b="1" dirty="0" err="1"/>
              <a:t>Kabel</a:t>
            </a:r>
            <a:r>
              <a:rPr lang="en-US" b="1" dirty="0"/>
              <a:t> LAN (UTP)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783024"/>
              </p:ext>
            </p:extLst>
          </p:nvPr>
        </p:nvGraphicFramePr>
        <p:xfrm>
          <a:off x="507093" y="979714"/>
          <a:ext cx="9431564" cy="422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259"/>
                <a:gridCol w="1308311"/>
                <a:gridCol w="1484056"/>
                <a:gridCol w="1347366"/>
                <a:gridCol w="442857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Jenis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Bandwidth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Kecepatan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0.4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ISDN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telepon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Mbps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Token 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16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 Mbps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Data Network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 MHz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16 Mbps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Token Ring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100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100 Mbps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 untuk Fast Ethernet Network</a:t>
                      </a:r>
                      <a:endParaRPr lang="de-DE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5e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100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100 Mbps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Gigabit Ethernet Network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UTP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250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&gt;250 Mbps</a:t>
                      </a:r>
                      <a:endParaRPr lang="en-US" dirty="0" smtClean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Gigabit Ethernet Network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6A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F/UTP U/FTP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500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10 </a:t>
                      </a:r>
                      <a:r>
                        <a:rPr lang="en-US" sz="1400" b="0" i="0" dirty="0" err="1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Gbps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Digunakan</a:t>
                      </a:r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untuk</a:t>
                      </a:r>
                      <a:r>
                        <a:rPr lang="en-US" sz="1400" b="0" i="0" dirty="0">
                          <a:solidFill>
                            <a:srgbClr val="FF0000"/>
                          </a:solidFill>
                          <a:effectLst/>
                          <a:latin typeface="ArialMT"/>
                        </a:rPr>
                        <a:t> Data Center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F/UTP U/FTP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600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10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Gbps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Over 100m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CAT 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F/UTP U/FTP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1600 – 2000 MHz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TERA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In development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12</a:t>
            </a:fld>
            <a:endParaRPr lang="id-ID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057" y="2405742"/>
            <a:ext cx="2100943" cy="2100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86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13</a:t>
            </a:fld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45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Port </a:t>
            </a:r>
            <a:r>
              <a:rPr lang="en-US" dirty="0" err="1" smtClean="0"/>
              <a:t>komputer</a:t>
            </a:r>
            <a:endParaRPr lang="en-US" dirty="0"/>
          </a:p>
        </p:txBody>
      </p:sp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304" y="1066800"/>
            <a:ext cx="5212216" cy="543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601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29DE7B6-DC7C-4BA1-B406-EDDA0C0A31C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654296" y="-2"/>
            <a:ext cx="7537704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078BF10A-E623-4611-8905-2518107737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81723" y="2593485"/>
            <a:ext cx="1648572" cy="1648572"/>
          </a:xfrm>
          <a:prstGeom prst="rect">
            <a:avLst/>
          </a:prstGeom>
        </p:spPr>
      </p:pic>
      <p:sp>
        <p:nvSpPr>
          <p:cNvPr id="4" name="Judul 3">
            <a:extLst>
              <a:ext uri="{FF2B5EF4-FFF2-40B4-BE49-F238E27FC236}">
                <a16:creationId xmlns:a16="http://schemas.microsoft.com/office/drawing/2014/main" xmlns="" id="{B7A00648-E1D6-417C-8BB0-461B977CA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9620" y="1306071"/>
            <a:ext cx="5478379" cy="26634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Hary</a:t>
            </a:r>
            <a:r>
              <a:rPr lang="en-US" sz="5400" kern="1200" dirty="0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 smtClean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Yudhanto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0" name="Kotak Teks 19">
            <a:extLst>
              <a:ext uri="{FF2B5EF4-FFF2-40B4-BE49-F238E27FC236}">
                <a16:creationId xmlns:a16="http://schemas.microsoft.com/office/drawing/2014/main" xmlns="" id="{99A02C93-7D5E-4FF3-B5F7-55E33B7603EF}"/>
              </a:ext>
            </a:extLst>
          </p:cNvPr>
          <p:cNvSpPr txBox="1"/>
          <p:nvPr/>
        </p:nvSpPr>
        <p:spPr>
          <a:xfrm>
            <a:off x="5189620" y="1306071"/>
            <a:ext cx="41126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sz="6000" dirty="0">
                <a:solidFill>
                  <a:schemeClr val="bg1"/>
                </a:solidFill>
              </a:rPr>
              <a:t>Terima Kasih</a:t>
            </a:r>
          </a:p>
        </p:txBody>
      </p:sp>
      <p:pic>
        <p:nvPicPr>
          <p:cNvPr id="22" name="Gambar 21">
            <a:extLst>
              <a:ext uri="{FF2B5EF4-FFF2-40B4-BE49-F238E27FC236}">
                <a16:creationId xmlns:a16="http://schemas.microsoft.com/office/drawing/2014/main" xmlns="" id="{2668D1A0-D524-4F1E-9217-3F8EBF8DF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013" y="229344"/>
            <a:ext cx="2245992" cy="540067"/>
          </a:xfrm>
          <a:prstGeom prst="rect">
            <a:avLst/>
          </a:prstGeom>
        </p:spPr>
      </p:pic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xmlns="" id="{E046F7AC-AA61-4ED9-B103-51A2D0A8C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t>14</a:t>
            </a:fld>
            <a:endParaRPr lang="id-ID"/>
          </a:p>
        </p:txBody>
      </p:sp>
      <p:sp>
        <p:nvSpPr>
          <p:cNvPr id="2" name="Kotak Teks 1">
            <a:extLst>
              <a:ext uri="{FF2B5EF4-FFF2-40B4-BE49-F238E27FC236}">
                <a16:creationId xmlns:a16="http://schemas.microsoft.com/office/drawing/2014/main" xmlns="" id="{980FB980-60FD-4791-B43A-B1E3EC166358}"/>
              </a:ext>
            </a:extLst>
          </p:cNvPr>
          <p:cNvSpPr txBox="1"/>
          <p:nvPr/>
        </p:nvSpPr>
        <p:spPr>
          <a:xfrm>
            <a:off x="598016" y="4035988"/>
            <a:ext cx="3495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1600" dirty="0"/>
              <a:t>Kantor:</a:t>
            </a:r>
          </a:p>
          <a:p>
            <a:pPr algn="ctr"/>
            <a:r>
              <a:rPr lang="id-ID" sz="1600" dirty="0"/>
              <a:t>Balai Pelatihan dan Pengembangan Teknologi Informasi dan Komunikasi</a:t>
            </a:r>
          </a:p>
          <a:p>
            <a:pPr algn="ctr"/>
            <a:r>
              <a:rPr lang="id-ID" sz="1600" dirty="0"/>
              <a:t>Kementerian Kominfo</a:t>
            </a:r>
          </a:p>
          <a:p>
            <a:pPr algn="ctr"/>
            <a:r>
              <a:rPr lang="id-ID" sz="1600" dirty="0" err="1"/>
              <a:t>Website</a:t>
            </a:r>
            <a:r>
              <a:rPr lang="id-ID" sz="1600" dirty="0"/>
              <a:t>: </a:t>
            </a:r>
            <a:r>
              <a:rPr lang="id-ID" sz="1600" dirty="0">
                <a:hlinkClick r:id="rId5"/>
              </a:rPr>
              <a:t>https://bpptik.kominfo.go.id</a:t>
            </a:r>
            <a:endParaRPr lang="id-ID" sz="1600" dirty="0"/>
          </a:p>
          <a:p>
            <a:pPr algn="ctr"/>
            <a:r>
              <a:rPr lang="id-ID" sz="1600" dirty="0"/>
              <a:t>Email: bpptik@kominfo.go.id</a:t>
            </a:r>
          </a:p>
          <a:p>
            <a:pPr algn="ctr"/>
            <a:r>
              <a:rPr lang="id-ID" sz="1600" dirty="0"/>
              <a:t>Twitter: @</a:t>
            </a:r>
            <a:r>
              <a:rPr lang="id-ID" sz="1600" dirty="0" err="1"/>
              <a:t>bpptik</a:t>
            </a:r>
            <a:endParaRPr lang="id-ID" sz="1600" dirty="0"/>
          </a:p>
          <a:p>
            <a:pPr algn="ctr"/>
            <a:r>
              <a:rPr lang="id-ID" sz="1600" dirty="0"/>
              <a:t>Facebook: @</a:t>
            </a:r>
            <a:r>
              <a:rPr lang="id-ID" sz="1600" dirty="0" err="1"/>
              <a:t>bpptik</a:t>
            </a:r>
            <a:endParaRPr lang="id-ID" sz="1600" dirty="0"/>
          </a:p>
          <a:p>
            <a:pPr algn="ctr"/>
            <a:r>
              <a:rPr lang="id-ID" sz="1600" dirty="0"/>
              <a:t>Instagram: @</a:t>
            </a:r>
            <a:r>
              <a:rPr lang="id-ID" sz="1600" dirty="0" err="1"/>
              <a:t>bpptik</a:t>
            </a:r>
            <a:endParaRPr lang="id-ID" sz="1600" dirty="0"/>
          </a:p>
          <a:p>
            <a:pPr algn="ctr"/>
            <a:r>
              <a:rPr lang="id-ID" sz="1600" dirty="0"/>
              <a:t>Google Plus: +</a:t>
            </a:r>
            <a:r>
              <a:rPr lang="id-ID" sz="1600" dirty="0" err="1"/>
              <a:t>bpptikkemkominfo</a:t>
            </a:r>
            <a:endParaRPr lang="id-ID" sz="1600" dirty="0"/>
          </a:p>
        </p:txBody>
      </p:sp>
    </p:spTree>
    <p:extLst>
      <p:ext uri="{BB962C8B-B14F-4D97-AF65-F5344CB8AC3E}">
        <p14:creationId xmlns:p14="http://schemas.microsoft.com/office/powerpoint/2010/main" val="3999822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91042" y="313718"/>
            <a:ext cx="9905998" cy="21968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Perbedaan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576944" y="824606"/>
            <a:ext cx="3940628" cy="2898308"/>
            <a:chOff x="903515" y="1129406"/>
            <a:chExt cx="4898550" cy="3159566"/>
          </a:xfrm>
        </p:grpSpPr>
        <p:pic>
          <p:nvPicPr>
            <p:cNvPr id="7" name="Picture 4" descr="Image result for main frame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515" y="1129406"/>
              <a:ext cx="4898550" cy="31595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/>
            <p:cNvSpPr/>
            <p:nvPr/>
          </p:nvSpPr>
          <p:spPr>
            <a:xfrm>
              <a:off x="1687753" y="3348337"/>
              <a:ext cx="3330079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dirty="0" smtClean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Mainframe</a:t>
              </a:r>
              <a:endPara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6573" y="3862747"/>
            <a:ext cx="4489839" cy="2374767"/>
            <a:chOff x="576944" y="4167547"/>
            <a:chExt cx="4489839" cy="2374767"/>
          </a:xfrm>
        </p:grpSpPr>
        <p:pic>
          <p:nvPicPr>
            <p:cNvPr id="10" name="Picture 6" descr="Image result for server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6944" y="4167547"/>
              <a:ext cx="4489839" cy="2374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ctangle 10"/>
            <p:cNvSpPr/>
            <p:nvPr/>
          </p:nvSpPr>
          <p:spPr>
            <a:xfrm>
              <a:off x="1917278" y="5157533"/>
              <a:ext cx="1968921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12700">
                    <a:solidFill>
                      <a:schemeClr val="accent3">
                        <a:lumMod val="50000"/>
                      </a:schemeClr>
                    </a:solidFill>
                    <a:prstDash val="solid"/>
                  </a:ln>
                  <a:pattFill prst="narHorz">
                    <a:fgClr>
                      <a:schemeClr val="accent3"/>
                    </a:fgClr>
                    <a:bgClr>
                      <a:schemeClr val="accent3">
                        <a:lumMod val="40000"/>
                        <a:lumOff val="60000"/>
                      </a:schemeClr>
                    </a:bgClr>
                  </a:pattFill>
                  <a:effectLst>
                    <a:innerShdw blurRad="177800">
                      <a:schemeClr val="accent3">
                        <a:lumMod val="50000"/>
                      </a:schemeClr>
                    </a:innerShdw>
                  </a:effectLst>
                </a:rPr>
                <a:t>Server</a:t>
              </a:r>
              <a:endParaRPr lang="en-US" sz="5400" b="1" cap="none" spc="0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517572" y="809864"/>
            <a:ext cx="3233056" cy="2287642"/>
            <a:chOff x="4767943" y="1114664"/>
            <a:chExt cx="3233056" cy="2287642"/>
          </a:xfrm>
        </p:grpSpPr>
        <p:pic>
          <p:nvPicPr>
            <p:cNvPr id="13" name="Picture 8" descr="Image result for komputer workstation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936" b="16940"/>
            <a:stretch/>
          </p:blipFill>
          <p:spPr bwMode="auto">
            <a:xfrm>
              <a:off x="4914382" y="1114664"/>
              <a:ext cx="3086617" cy="213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4767943" y="2694420"/>
              <a:ext cx="2697725" cy="707886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000" b="1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5"/>
                  </a:solidFill>
                  <a:effectLst>
                    <a:outerShdw blurRad="12700" dist="38100" dir="2700000" algn="tl" rotWithShape="0">
                      <a:schemeClr val="accent5">
                        <a:lumMod val="60000"/>
                        <a:lumOff val="40000"/>
                      </a:schemeClr>
                    </a:outerShdw>
                  </a:effectLst>
                </a:rPr>
                <a:t>Workstation</a:t>
              </a:r>
              <a:endParaRPr lang="en-US" sz="4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endParaRPr>
            </a:p>
          </p:txBody>
        </p:sp>
      </p:grpSp>
      <p:pic>
        <p:nvPicPr>
          <p:cNvPr id="15" name="Picture 10" descr="Image result for desktop"/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973" y="3305402"/>
            <a:ext cx="3367934" cy="2278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5258180" y="3602560"/>
            <a:ext cx="1898277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Desktop</a:t>
            </a:r>
            <a:endParaRPr lang="en-US" sz="4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827326" y="582150"/>
            <a:ext cx="3833703" cy="2723252"/>
            <a:chOff x="8147438" y="1184108"/>
            <a:chExt cx="3833703" cy="2723252"/>
          </a:xfrm>
        </p:grpSpPr>
        <p:pic>
          <p:nvPicPr>
            <p:cNvPr id="18" name="Picture 12" descr="Image result for laptop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7438" y="1184108"/>
              <a:ext cx="3833703" cy="27232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9106334" y="2832765"/>
              <a:ext cx="1915909" cy="83099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8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Laptop</a:t>
              </a:r>
              <a:endParaRPr lang="en-US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626114" y="3772545"/>
            <a:ext cx="3012843" cy="2464969"/>
            <a:chOff x="8876485" y="4077345"/>
            <a:chExt cx="3012843" cy="2464969"/>
          </a:xfrm>
        </p:grpSpPr>
        <p:pic>
          <p:nvPicPr>
            <p:cNvPr id="21" name="Picture 14" descr="Image result for handheld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76485" y="4077345"/>
              <a:ext cx="3012843" cy="1721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Rectangle 21"/>
            <p:cNvSpPr/>
            <p:nvPr/>
          </p:nvSpPr>
          <p:spPr>
            <a:xfrm>
              <a:off x="8920245" y="5618984"/>
              <a:ext cx="2969083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400" b="1" cap="none" spc="0" dirty="0" smtClean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Handheld</a:t>
              </a:r>
              <a:endPara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281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37457" y="0"/>
            <a:ext cx="9601200" cy="1485900"/>
          </a:xfrm>
        </p:spPr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S</a:t>
            </a:r>
            <a:r>
              <a:rPr lang="en-US" dirty="0" err="1" smtClean="0"/>
              <a:t>istem</a:t>
            </a:r>
            <a:r>
              <a:rPr lang="en-US" dirty="0" smtClean="0"/>
              <a:t> </a:t>
            </a:r>
            <a:r>
              <a:rPr lang="en-US" dirty="0" err="1"/>
              <a:t>O</a:t>
            </a:r>
            <a:r>
              <a:rPr lang="en-US" dirty="0" err="1" smtClean="0"/>
              <a:t>perasi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457" y="1075765"/>
            <a:ext cx="9601200" cy="3581400"/>
          </a:xfrm>
        </p:spPr>
        <p:txBody>
          <a:bodyPr>
            <a:noAutofit/>
          </a:bodyPr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 smtClean="0"/>
          </a:p>
          <a:p>
            <a:pPr lvl="1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Aspek</a:t>
            </a:r>
            <a:r>
              <a:rPr lang="en-US" dirty="0" smtClean="0"/>
              <a:t> </a:t>
            </a:r>
            <a:r>
              <a:rPr lang="en-US" dirty="0" err="1" smtClean="0"/>
              <a:t>Kegiatan</a:t>
            </a:r>
            <a:endParaRPr lang="en-US" dirty="0" smtClean="0"/>
          </a:p>
          <a:p>
            <a:pPr lvl="2"/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tunggal</a:t>
            </a:r>
            <a:r>
              <a:rPr lang="en-US" sz="2000" dirty="0"/>
              <a:t> (single user)</a:t>
            </a:r>
          </a:p>
          <a:p>
            <a:pPr lvl="2"/>
            <a:r>
              <a:rPr lang="en-US" sz="2000" dirty="0" err="1"/>
              <a:t>Pemakai</a:t>
            </a:r>
            <a:r>
              <a:rPr lang="en-US" sz="2000" dirty="0"/>
              <a:t> </a:t>
            </a:r>
            <a:r>
              <a:rPr lang="en-US" sz="2000" dirty="0" err="1"/>
              <a:t>jamak</a:t>
            </a:r>
            <a:r>
              <a:rPr lang="en-US" sz="2000" dirty="0"/>
              <a:t> (multi user)</a:t>
            </a:r>
          </a:p>
          <a:p>
            <a:pPr marL="987552" lvl="2" indent="0">
              <a:buNone/>
            </a:pPr>
            <a:endParaRPr lang="en-US" sz="2000" dirty="0" smtClean="0"/>
          </a:p>
          <a:p>
            <a:pPr lvl="1"/>
            <a:r>
              <a:rPr lang="en-US" dirty="0" err="1" smtClean="0"/>
              <a:t>Berdasarkan</a:t>
            </a:r>
            <a:r>
              <a:rPr lang="en-US" dirty="0" smtClean="0"/>
              <a:t> </a:t>
            </a:r>
            <a:r>
              <a:rPr lang="en-US" dirty="0" err="1" smtClean="0"/>
              <a:t>jenis-jenisnya</a:t>
            </a:r>
            <a:endParaRPr lang="en-US" dirty="0" smtClean="0"/>
          </a:p>
          <a:p>
            <a:pPr lvl="2"/>
            <a:r>
              <a:rPr lang="en-US" sz="2000" dirty="0" smtClean="0"/>
              <a:t>Unix</a:t>
            </a:r>
          </a:p>
          <a:p>
            <a:pPr lvl="2"/>
            <a:r>
              <a:rPr lang="en-US" sz="2000" dirty="0" smtClean="0"/>
              <a:t>MS-DOS</a:t>
            </a:r>
          </a:p>
          <a:p>
            <a:pPr lvl="2"/>
            <a:r>
              <a:rPr lang="en-US" sz="2000" dirty="0" smtClean="0"/>
              <a:t>MS Windows</a:t>
            </a:r>
          </a:p>
          <a:p>
            <a:pPr lvl="2"/>
            <a:r>
              <a:rPr lang="en-US" sz="2000" dirty="0" smtClean="0"/>
              <a:t>Mac OS</a:t>
            </a:r>
          </a:p>
          <a:p>
            <a:pPr lvl="2"/>
            <a:r>
              <a:rPr lang="en-US" sz="2000" dirty="0" smtClean="0"/>
              <a:t>Linux</a:t>
            </a:r>
          </a:p>
          <a:p>
            <a:pPr lvl="2"/>
            <a:r>
              <a:rPr lang="en-US" sz="2000" dirty="0" smtClean="0"/>
              <a:t>Android</a:t>
            </a:r>
          </a:p>
          <a:p>
            <a:pPr lvl="2"/>
            <a:r>
              <a:rPr lang="en-US" dirty="0" err="1"/>
              <a:t>d</a:t>
            </a:r>
            <a:r>
              <a:rPr lang="en-US" dirty="0" err="1" smtClean="0"/>
              <a:t>sb</a:t>
            </a:r>
            <a:r>
              <a:rPr lang="en-US" dirty="0" smtClean="0"/>
              <a:t>.</a:t>
            </a:r>
            <a:endParaRPr lang="en-US" sz="2000" dirty="0" smtClean="0"/>
          </a:p>
          <a:p>
            <a:pPr marL="987552" lvl="2" indent="0">
              <a:buNone/>
            </a:pPr>
            <a:endParaRPr lang="en-US" sz="2000" dirty="0" smtClean="0"/>
          </a:p>
          <a:p>
            <a:pPr lvl="2"/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807466"/>
            <a:ext cx="6180859" cy="41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4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41514" y="108857"/>
            <a:ext cx="9601200" cy="1485900"/>
          </a:xfrm>
        </p:spPr>
        <p:txBody>
          <a:bodyPr/>
          <a:lstStyle/>
          <a:p>
            <a:r>
              <a:rPr lang="en-US" dirty="0" smtClean="0"/>
              <a:t>CLI </a:t>
            </a:r>
            <a:r>
              <a:rPr lang="en-US" dirty="0" err="1" smtClean="0"/>
              <a:t>vs</a:t>
            </a:r>
            <a:r>
              <a:rPr lang="en-US" dirty="0" smtClean="0"/>
              <a:t> GUI</a:t>
            </a:r>
            <a:endParaRPr lang="en-US" dirty="0"/>
          </a:p>
        </p:txBody>
      </p:sp>
      <p:pic>
        <p:nvPicPr>
          <p:cNvPr id="6" name="Picture 2" descr="Image result for command line linu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680" y="1594757"/>
            <a:ext cx="5685370" cy="325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gu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7792" y="2910775"/>
            <a:ext cx="5366324" cy="300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49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02772" y="0"/>
            <a:ext cx="9601200" cy="1485900"/>
          </a:xfrm>
        </p:spPr>
        <p:txBody>
          <a:bodyPr/>
          <a:lstStyle/>
          <a:p>
            <a:r>
              <a:rPr lang="en-US" dirty="0" err="1" smtClean="0"/>
              <a:t>Pemeliharaan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02772" y="1259556"/>
            <a:ext cx="9601200" cy="35814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Lakukan</a:t>
            </a:r>
            <a:r>
              <a:rPr lang="en-US" b="1" dirty="0" smtClean="0"/>
              <a:t> UPDATE</a:t>
            </a:r>
            <a:r>
              <a:rPr lang="en-US" dirty="0" smtClean="0"/>
              <a:t> Patch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Operasi</a:t>
            </a:r>
            <a:r>
              <a:rPr lang="en-US" dirty="0" smtClean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 </a:t>
            </a:r>
            <a:r>
              <a:rPr lang="en-US" dirty="0" err="1" smtClean="0"/>
              <a:t>sampai</a:t>
            </a:r>
            <a:r>
              <a:rPr lang="en-US" dirty="0" smtClean="0"/>
              <a:t> patch </a:t>
            </a:r>
            <a:r>
              <a:rPr lang="en-US" dirty="0" err="1" smtClean="0"/>
              <a:t>terakhir</a:t>
            </a:r>
            <a:r>
              <a:rPr lang="en-US" dirty="0" smtClean="0"/>
              <a:t>.</a:t>
            </a:r>
          </a:p>
          <a:p>
            <a:r>
              <a:rPr lang="en-US" dirty="0"/>
              <a:t>Install </a:t>
            </a:r>
            <a:r>
              <a:rPr lang="en-US" dirty="0" err="1"/>
              <a:t>AntiVirus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 security </a:t>
            </a:r>
            <a:r>
              <a:rPr lang="en-US" dirty="0" err="1" smtClean="0"/>
              <a:t>lainnya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lakukan</a:t>
            </a:r>
            <a:r>
              <a:rPr lang="en-US" dirty="0" smtClean="0"/>
              <a:t> </a:t>
            </a:r>
            <a:r>
              <a:rPr lang="en-US" b="1" dirty="0"/>
              <a:t>UPDATE</a:t>
            </a:r>
            <a:r>
              <a:rPr lang="en-US" dirty="0"/>
              <a:t>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berkala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Backup data-data </a:t>
            </a:r>
            <a:r>
              <a:rPr lang="en-US" dirty="0" err="1" smtClean="0"/>
              <a:t>penting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komputer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prosedur</a:t>
            </a:r>
            <a:r>
              <a:rPr lang="en-US" dirty="0" smtClean="0"/>
              <a:t> yang </a:t>
            </a:r>
            <a:r>
              <a:rPr lang="en-US" dirty="0" err="1" smtClean="0"/>
              <a:t>benar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Jangan</a:t>
            </a:r>
            <a:r>
              <a:rPr lang="en-US" dirty="0" smtClean="0"/>
              <a:t> </a:t>
            </a:r>
            <a:r>
              <a:rPr lang="en-US" dirty="0" err="1" smtClean="0"/>
              <a:t>gunakan</a:t>
            </a:r>
            <a:r>
              <a:rPr lang="en-US" dirty="0" smtClean="0"/>
              <a:t> </a:t>
            </a:r>
            <a:r>
              <a:rPr lang="en-US" dirty="0" err="1" smtClean="0"/>
              <a:t>aplikasi</a:t>
            </a:r>
            <a:r>
              <a:rPr lang="en-US" dirty="0" smtClean="0"/>
              <a:t>, film, </a:t>
            </a:r>
            <a:r>
              <a:rPr lang="en-US" dirty="0" err="1" smtClean="0"/>
              <a:t>lagu</a:t>
            </a:r>
            <a:r>
              <a:rPr lang="en-US" dirty="0" smtClean="0"/>
              <a:t>, </a:t>
            </a:r>
            <a:r>
              <a:rPr lang="en-US" dirty="0" err="1" smtClean="0"/>
              <a:t>atau</a:t>
            </a:r>
            <a:r>
              <a:rPr lang="en-US" dirty="0" smtClean="0"/>
              <a:t> file </a:t>
            </a:r>
            <a:r>
              <a:rPr lang="en-US" dirty="0" err="1" smtClean="0"/>
              <a:t>bajakan</a:t>
            </a:r>
            <a:r>
              <a:rPr lang="en-US" dirty="0"/>
              <a:t> </a:t>
            </a:r>
            <a:r>
              <a:rPr lang="en-US" dirty="0" smtClean="0"/>
              <a:t>yang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jelas</a:t>
            </a:r>
            <a:r>
              <a:rPr lang="en-US" dirty="0" smtClean="0"/>
              <a:t> </a:t>
            </a:r>
            <a:r>
              <a:rPr lang="en-US" dirty="0" err="1" smtClean="0"/>
              <a:t>sumbernya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Jauhi</a:t>
            </a:r>
            <a:r>
              <a:rPr lang="en-US" dirty="0" smtClean="0"/>
              <a:t> </a:t>
            </a:r>
            <a:r>
              <a:rPr lang="en-US" dirty="0" err="1" smtClean="0"/>
              <a:t>situs-situs</a:t>
            </a:r>
            <a:r>
              <a:rPr lang="en-US" dirty="0" smtClean="0"/>
              <a:t> </a:t>
            </a:r>
            <a:r>
              <a:rPr lang="en-US" dirty="0" err="1" smtClean="0"/>
              <a:t>berbahaya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berinternet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7" name="Picture 2" descr="Image result for perawatan sistem opera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809" y="4055990"/>
            <a:ext cx="4884776" cy="2585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310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6</a:t>
            </a:fld>
            <a:endParaRPr lang="id-ID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34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NIC / </a:t>
            </a:r>
            <a:r>
              <a:rPr lang="en-US" dirty="0" err="1" smtClean="0"/>
              <a:t>lan</a:t>
            </a:r>
            <a:r>
              <a:rPr lang="en-US" dirty="0" smtClean="0"/>
              <a:t> card</a:t>
            </a:r>
            <a:endParaRPr lang="en-US" dirty="0"/>
          </a:p>
        </p:txBody>
      </p:sp>
      <p:pic>
        <p:nvPicPr>
          <p:cNvPr id="6" name="Picture 2" descr="Image result for lan card 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9" y="1299416"/>
            <a:ext cx="6269625" cy="380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5626100" y="4288135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/>
              <a:t>NIC </a:t>
            </a:r>
            <a:r>
              <a:rPr lang="en-US" sz="2000" dirty="0" err="1"/>
              <a:t>atau</a:t>
            </a:r>
            <a:r>
              <a:rPr lang="en-US" sz="2000" dirty="0"/>
              <a:t> Network Interface Card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sebuah</a:t>
            </a:r>
            <a:r>
              <a:rPr lang="en-US" sz="2000" dirty="0"/>
              <a:t> </a:t>
            </a:r>
            <a:r>
              <a:rPr lang="en-US" sz="2000" dirty="0" err="1"/>
              <a:t>kartu</a:t>
            </a:r>
            <a:r>
              <a:rPr lang="en-US" sz="2000" dirty="0"/>
              <a:t> yang </a:t>
            </a:r>
            <a:r>
              <a:rPr lang="en-US" sz="2000" dirty="0" err="1"/>
              <a:t>berfungsi</a:t>
            </a:r>
            <a:r>
              <a:rPr lang="en-US" sz="2000" dirty="0"/>
              <a:t> </a:t>
            </a:r>
            <a:r>
              <a:rPr lang="en-US" sz="2000" dirty="0" err="1"/>
              <a:t>menghubungkan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ke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, </a:t>
            </a:r>
            <a:r>
              <a:rPr lang="en-US" sz="2000" dirty="0" err="1"/>
              <a:t>baik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</a:t>
            </a:r>
            <a:r>
              <a:rPr lang="en-US" sz="2000" dirty="0" err="1"/>
              <a:t>lokal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jaringan</a:t>
            </a:r>
            <a:r>
              <a:rPr lang="en-US" sz="2000" dirty="0"/>
              <a:t> internet.</a:t>
            </a:r>
          </a:p>
        </p:txBody>
      </p:sp>
    </p:spTree>
    <p:extLst>
      <p:ext uri="{BB962C8B-B14F-4D97-AF65-F5344CB8AC3E}">
        <p14:creationId xmlns:p14="http://schemas.microsoft.com/office/powerpoint/2010/main" val="215136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Teknologi</a:t>
            </a:r>
            <a:r>
              <a:rPr lang="en-US" b="1" dirty="0"/>
              <a:t> Switch - Hub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396569"/>
              </p:ext>
            </p:extLst>
          </p:nvPr>
        </p:nvGraphicFramePr>
        <p:xfrm>
          <a:off x="953408" y="1066800"/>
          <a:ext cx="10515600" cy="348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HUB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solidFill>
                            <a:srgbClr val="FFFFFF"/>
                          </a:solidFill>
                          <a:effectLst/>
                          <a:latin typeface="Arial-BoldMT"/>
                        </a:rPr>
                        <a:t>SWITCH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Hub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membagi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kecepatan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keseluruh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port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aktif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atau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sejumlah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pc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yang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aktif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sehingga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semakin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banyak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yg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aktif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maka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kecepatan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berkurang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.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Switch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membagi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kecepatan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1:1,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sehingga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jika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banyak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pc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aktif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maka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kecepatan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sama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antar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port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atau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tidak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terbagi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atau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tidak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berkurang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Memungkinkan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terjadinya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tabrakan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paket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data/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Arial-ItalicMT"/>
                        </a:rPr>
                        <a:t>Collision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karena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hub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membroadcast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paket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keseluruhan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pc yang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tersambung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(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memungkinkan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terjadinya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Ping Of Death)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Mampu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mencegah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1" dirty="0">
                          <a:solidFill>
                            <a:srgbClr val="000000"/>
                          </a:solidFill>
                          <a:effectLst/>
                          <a:latin typeface="Arial-ItalicMT"/>
                        </a:rPr>
                        <a:t>Collision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karena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dalam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switch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terdapat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teknologi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yang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mampu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mengalamatkan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paket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sesuai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dengan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tujuan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paket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tersebut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atau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/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tidak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di broadcast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Berjalan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pada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Physical Layer OSI (1)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Berjalan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pada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Data Link Layer OSI (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i-FI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Kecepatan: 1/10, 1/100, 10/100 Mbps </a:t>
                      </a:r>
                      <a:endParaRPr lang="fi-FI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i-FI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Kecepatan: 1/10, 1/100, 10/100, 100/1000 Mbps</a:t>
                      </a:r>
                      <a:endParaRPr lang="fi-FI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7</a:t>
            </a:fld>
            <a:endParaRPr lang="id-ID" dirty="0"/>
          </a:p>
        </p:txBody>
      </p:sp>
      <p:pic>
        <p:nvPicPr>
          <p:cNvPr id="6146" name="Picture 2" descr="Hasil gambar untuk hub network jadu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4679167"/>
            <a:ext cx="3153682" cy="185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Hasil gambar untuk switch networ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50" name="Picture 6" descr="Hasil gambar untuk switch networ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3" b="34315"/>
          <a:stretch/>
        </p:blipFill>
        <p:spPr bwMode="auto">
          <a:xfrm>
            <a:off x="6643461" y="4757057"/>
            <a:ext cx="4428074" cy="1404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02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Teknologi</a:t>
            </a:r>
            <a:r>
              <a:rPr lang="en-US" b="1" dirty="0"/>
              <a:t> Router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969371"/>
              </p:ext>
            </p:extLst>
          </p:nvPr>
        </p:nvGraphicFramePr>
        <p:xfrm>
          <a:off x="724807" y="1262743"/>
          <a:ext cx="105156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2450"/>
                <a:gridCol w="869315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Generasi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Keterangan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1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Forwarding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terpusat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pertukaran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bus (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antar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muka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berupa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hardware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melalui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bus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antar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CPU)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2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Penerus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generasi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pertama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ditambah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pada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focus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didistribusikan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forwarding,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modul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antarmuka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pertukaran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bus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3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Forwarding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didistribusikan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pertukaran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bus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4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Application-Specific Integrated Circuit (ASIC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)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didistribusikan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forwarding,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pertukaran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5 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Prosesor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terdistribusi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forwarding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</a:t>
                      </a:r>
                      <a:r>
                        <a:rPr lang="en-US" sz="1800" b="0" i="0" dirty="0" err="1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pertukaran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jaringan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Router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bisnis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( VPN,</a:t>
                      </a:r>
                      <a:b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</a:b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Multiprotocol Label Switching (MPLS), IP-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QoS</a:t>
                      </a:r>
                      <a:r>
                        <a:rPr lang="en-US" sz="1800" b="0" i="0" dirty="0" smtClean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Multicast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, Protocol Security </a:t>
                      </a:r>
                      <a:r>
                        <a:rPr lang="en-US" sz="1800" b="0" i="0" dirty="0" err="1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dll</a:t>
                      </a:r>
                      <a:r>
                        <a:rPr lang="en-US" sz="1800" b="0" i="0" dirty="0">
                          <a:solidFill>
                            <a:srgbClr val="000000"/>
                          </a:solidFill>
                          <a:effectLst/>
                          <a:latin typeface="ArialMT"/>
                        </a:rPr>
                        <a:t> )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8</a:t>
            </a:fld>
            <a:endParaRPr lang="id-ID" dirty="0"/>
          </a:p>
        </p:txBody>
      </p:sp>
      <p:pic>
        <p:nvPicPr>
          <p:cNvPr id="7170" name="Picture 2" descr="Hasil gambar untuk logo rou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75" y="4305073"/>
            <a:ext cx="2881539" cy="288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asil gambar untuk route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547" y="4690980"/>
            <a:ext cx="2729139" cy="178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2917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Access Point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723004"/>
              </p:ext>
            </p:extLst>
          </p:nvPr>
        </p:nvGraphicFramePr>
        <p:xfrm>
          <a:off x="670379" y="1197429"/>
          <a:ext cx="11042649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5339"/>
                <a:gridCol w="4956427"/>
                <a:gridCol w="368088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 Rounded MT Bold" panose="020F0704030504030204" pitchFamily="34" charset="0"/>
                        </a:rPr>
                        <a:t>Lingkup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2.4GHz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 Rounded MT Bold" panose="020F0704030504030204" pitchFamily="34" charset="0"/>
                        </a:rPr>
                        <a:t>5 GHz</a:t>
                      </a:r>
                      <a:endParaRPr lang="en-US" sz="1400" dirty="0">
                        <a:latin typeface="Arial Rounded MT Bold" panose="020F0704030504030204" pitchFamily="34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Jangakauan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luas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karena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rendah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pendek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dari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2.4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Interferensi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(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Tabrakan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) 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tinggi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tingkat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gangguan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karena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frekwensi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ini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digunakan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juga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oleh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bloototh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dan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microwave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Tingkat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tabrakan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data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rendah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karena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penggunanya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tidak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sebanyak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2.4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Pengguna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umum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HP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Laptop di 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Indonesia 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rata-rata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/>
                      </a:r>
                      <a:b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</a:b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menggunakan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2.4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Masih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sedikit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,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karena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biasanya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hanya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digunakan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untuk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antar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BTS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Lebar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data 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sempit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atau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lebih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kecil</a:t>
                      </a:r>
                      <a:r>
                        <a:rPr lang="en-US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</a:t>
                      </a:r>
                      <a:r>
                        <a:rPr lang="en-US" sz="1400" b="0" i="0" dirty="0" err="1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dari</a:t>
                      </a:r>
                      <a:r>
                        <a:rPr lang="en-US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 5 GHz</a:t>
                      </a:r>
                      <a:endParaRPr lang="en-US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Bandwidth lebih lebar</a:t>
                      </a:r>
                      <a:r>
                        <a:rPr lang="sv-SE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, cocok </a:t>
                      </a:r>
                      <a:r>
                        <a:rPr lang="sv-SE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untuk paket </a:t>
                      </a:r>
                      <a:r>
                        <a:rPr lang="sv-SE" sz="1400" b="0" i="0" dirty="0" smtClean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data dalam </a:t>
                      </a:r>
                      <a:r>
                        <a:rPr lang="sv-SE" sz="1400" b="0" i="0" dirty="0">
                          <a:solidFill>
                            <a:srgbClr val="000000"/>
                          </a:solidFill>
                          <a:effectLst/>
                          <a:latin typeface="Arial Rounded MT Bold" panose="020F0704030504030204" pitchFamily="34" charset="0"/>
                        </a:rPr>
                        <a:t>jumlah besar.</a:t>
                      </a:r>
                      <a:endParaRPr lang="sv-SE" sz="1400" dirty="0">
                        <a:effectLst/>
                        <a:latin typeface="Arial Rounded MT Bold" panose="020F0704030504030204" pitchFamily="34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F81E1-CE84-4822-BF36-7E9757C57BEF}" type="slidenum">
              <a:rPr lang="id-ID" smtClean="0"/>
              <a:pPr/>
              <a:t>9</a:t>
            </a:fld>
            <a:endParaRPr lang="id-ID" dirty="0"/>
          </a:p>
        </p:txBody>
      </p:sp>
      <p:pic>
        <p:nvPicPr>
          <p:cNvPr id="8194" name="Picture 2" descr="Hasil gambar untuk access poin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317" y="3872820"/>
            <a:ext cx="2337516" cy="2332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asil gambar untuk access poin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204" y="3603171"/>
            <a:ext cx="2204335" cy="220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Gambar terkai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6671977" y="3972191"/>
            <a:ext cx="3259331" cy="1836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986311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</TotalTime>
  <Words>702</Words>
  <Application>Microsoft Office PowerPoint</Application>
  <PresentationFormat>Widescreen</PresentationFormat>
  <Paragraphs>187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 Rounded MT Bold</vt:lpstr>
      <vt:lpstr>Arial-BoldMT</vt:lpstr>
      <vt:lpstr>Arial-ItalicMT</vt:lpstr>
      <vt:lpstr>ArialMT</vt:lpstr>
      <vt:lpstr>Calibri</vt:lpstr>
      <vt:lpstr>Calibri Light</vt:lpstr>
      <vt:lpstr>Wingdings 2</vt:lpstr>
      <vt:lpstr>HDOfficeLightV0</vt:lpstr>
      <vt:lpstr>Data Peralatan Jaringan </vt:lpstr>
      <vt:lpstr>Perbedaan jenis komputer</vt:lpstr>
      <vt:lpstr>Jenis Sistem Operasi</vt:lpstr>
      <vt:lpstr>CLI vs GUI</vt:lpstr>
      <vt:lpstr>Pemeliharaan Sistem Operasi</vt:lpstr>
      <vt:lpstr>NIC / lan card</vt:lpstr>
      <vt:lpstr>Teknologi Switch - Hub  </vt:lpstr>
      <vt:lpstr>Teknologi Router  </vt:lpstr>
      <vt:lpstr>Access Point  </vt:lpstr>
      <vt:lpstr>Jaringan Wireless (802.11)</vt:lpstr>
      <vt:lpstr>Jenis-jenis Modem  </vt:lpstr>
      <vt:lpstr>Generasi Kabel LAN (UTP)  </vt:lpstr>
      <vt:lpstr>Port komputer</vt:lpstr>
      <vt:lpstr>Hary Yudhanto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Konsep dan Kebijakan Teknologi Informasi dan Komunikasi</dc:title>
  <dc:creator>Hendra tno</dc:creator>
  <cp:lastModifiedBy>Hary Takumi</cp:lastModifiedBy>
  <cp:revision>281</cp:revision>
  <cp:lastPrinted>2018-04-05T18:09:35Z</cp:lastPrinted>
  <dcterms:created xsi:type="dcterms:W3CDTF">2018-04-04T16:21:03Z</dcterms:created>
  <dcterms:modified xsi:type="dcterms:W3CDTF">2019-09-02T02:59:01Z</dcterms:modified>
</cp:coreProperties>
</file>