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670D-0DDC-4A70-87E1-740B18A3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372" y="387952"/>
            <a:ext cx="3779214" cy="909117"/>
          </a:xfrm>
        </p:spPr>
        <p:txBody>
          <a:bodyPr/>
          <a:lstStyle/>
          <a:p>
            <a:pPr algn="ctr"/>
            <a:r>
              <a:rPr lang="en-ID" dirty="0">
                <a:latin typeface="Britannic Bold" panose="020B0903060703020204" pitchFamily="34" charset="0"/>
              </a:rPr>
              <a:t>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A450-6986-4FB1-9590-0DBF36332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511" y="1910416"/>
            <a:ext cx="7766936" cy="1435568"/>
          </a:xfrm>
        </p:spPr>
        <p:txBody>
          <a:bodyPr>
            <a:normAutofit/>
          </a:bodyPr>
          <a:lstStyle/>
          <a:p>
            <a:pPr algn="ctr"/>
            <a:r>
              <a:rPr lang="en-ID" sz="4400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RANCANGAN SISTEM JARINGAN KOMPUTER PERKANTORAN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4F7300-B577-4F6D-A627-719BBFE68DE8}"/>
              </a:ext>
            </a:extLst>
          </p:cNvPr>
          <p:cNvSpPr txBox="1">
            <a:spLocks/>
          </p:cNvSpPr>
          <p:nvPr/>
        </p:nvSpPr>
        <p:spPr>
          <a:xfrm>
            <a:off x="960461" y="4229800"/>
            <a:ext cx="7766936" cy="625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3200" dirty="0">
                <a:solidFill>
                  <a:srgbClr val="0070C0"/>
                </a:solidFill>
                <a:latin typeface="Britannic Bold" panose="020B0903060703020204" pitchFamily="34" charset="0"/>
              </a:rPr>
              <a:t>DINAS TENAGA KERJA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3BF736-4E01-4FBD-8DFF-507801CF4AB7}"/>
              </a:ext>
            </a:extLst>
          </p:cNvPr>
          <p:cNvSpPr txBox="1">
            <a:spLocks/>
          </p:cNvSpPr>
          <p:nvPr/>
        </p:nvSpPr>
        <p:spPr>
          <a:xfrm>
            <a:off x="5847098" y="5363712"/>
            <a:ext cx="3227328" cy="38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Oleh :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Yopie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 Noor </a:t>
            </a:r>
            <a:r>
              <a:rPr lang="en-ID" dirty="0" err="1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Hantoro</a:t>
            </a:r>
            <a:r>
              <a:rPr lang="en-ID" dirty="0"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, ST</a:t>
            </a:r>
          </a:p>
        </p:txBody>
      </p:sp>
    </p:spTree>
    <p:extLst>
      <p:ext uri="{BB962C8B-B14F-4D97-AF65-F5344CB8AC3E}">
        <p14:creationId xmlns:p14="http://schemas.microsoft.com/office/powerpoint/2010/main" val="14318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CFCFC-9C74-4C48-B89F-4A94E710801B}"/>
              </a:ext>
            </a:extLst>
          </p:cNvPr>
          <p:cNvSpPr txBox="1"/>
          <p:nvPr/>
        </p:nvSpPr>
        <p:spPr>
          <a:xfrm>
            <a:off x="830511" y="503339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u="sng" dirty="0" err="1">
                <a:solidFill>
                  <a:srgbClr val="00B0F0"/>
                </a:solidFill>
                <a:latin typeface="Britannic Bold" panose="020B0903060703020204" pitchFamily="34" charset="0"/>
              </a:rPr>
              <a:t>Latar</a:t>
            </a:r>
            <a:r>
              <a:rPr lang="en-ID" sz="3200" u="sng" dirty="0">
                <a:solidFill>
                  <a:srgbClr val="00B0F0"/>
                </a:solidFill>
                <a:latin typeface="Britannic Bold" panose="020B0903060703020204" pitchFamily="34" charset="0"/>
              </a:rPr>
              <a:t> </a:t>
            </a:r>
            <a:r>
              <a:rPr lang="en-ID" sz="3200" u="sng" dirty="0" err="1">
                <a:solidFill>
                  <a:srgbClr val="00B0F0"/>
                </a:solidFill>
                <a:latin typeface="Britannic Bold" panose="020B0903060703020204" pitchFamily="34" charset="0"/>
              </a:rPr>
              <a:t>Belakang</a:t>
            </a:r>
            <a:endParaRPr lang="en-ID" sz="3200" u="sng" dirty="0">
              <a:solidFill>
                <a:srgbClr val="00B0F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9E8B5-E7D0-4725-838E-EEF107230764}"/>
              </a:ext>
            </a:extLst>
          </p:cNvPr>
          <p:cNvSpPr txBox="1">
            <a:spLocks noChangeAspect="1"/>
          </p:cNvSpPr>
          <p:nvPr/>
        </p:nvSpPr>
        <p:spPr>
          <a:xfrm>
            <a:off x="989902" y="1168740"/>
            <a:ext cx="8591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70C0"/>
                </a:solidFill>
              </a:rPr>
              <a:t>Kemajuan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teknologi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mendorong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setiap</a:t>
            </a:r>
            <a:r>
              <a:rPr lang="en-ID" dirty="0">
                <a:solidFill>
                  <a:srgbClr val="0070C0"/>
                </a:solidFill>
              </a:rPr>
              <a:t> orang </a:t>
            </a:r>
            <a:r>
              <a:rPr lang="en-ID" dirty="0" err="1">
                <a:solidFill>
                  <a:srgbClr val="0070C0"/>
                </a:solidFill>
              </a:rPr>
              <a:t>untuk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melakukan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perubahan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menuju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otomatisasi</a:t>
            </a:r>
            <a:r>
              <a:rPr lang="en-ID" dirty="0">
                <a:solidFill>
                  <a:srgbClr val="0070C0"/>
                </a:solidFill>
              </a:rPr>
              <a:t> dan </a:t>
            </a:r>
            <a:r>
              <a:rPr lang="en-ID" dirty="0" err="1">
                <a:solidFill>
                  <a:srgbClr val="0070C0"/>
                </a:solidFill>
              </a:rPr>
              <a:t>saling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terhubung</a:t>
            </a:r>
            <a:endParaRPr lang="en-ID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70C0"/>
                </a:solidFill>
              </a:rPr>
              <a:t>Keinginan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untuk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mencapai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hasil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maksimal</a:t>
            </a:r>
            <a:r>
              <a:rPr lang="en-ID" dirty="0">
                <a:solidFill>
                  <a:srgbClr val="0070C0"/>
                </a:solidFill>
              </a:rPr>
              <a:t> dan </a:t>
            </a:r>
            <a:r>
              <a:rPr lang="en-ID" dirty="0" err="1">
                <a:solidFill>
                  <a:srgbClr val="0070C0"/>
                </a:solidFill>
              </a:rPr>
              <a:t>efektif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dalam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menyelesaikan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perkerjaan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A6174-319A-4B9F-851C-E887470F665D}"/>
              </a:ext>
            </a:extLst>
          </p:cNvPr>
          <p:cNvSpPr txBox="1"/>
          <p:nvPr/>
        </p:nvSpPr>
        <p:spPr>
          <a:xfrm>
            <a:off x="835923" y="2673383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Visi</a:t>
            </a:r>
            <a:r>
              <a:rPr lang="en-ID" sz="3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 dan </a:t>
            </a:r>
            <a:r>
              <a:rPr lang="en-ID" sz="3200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Misi</a:t>
            </a:r>
            <a:endParaRPr lang="en-ID" sz="3200" u="sng" dirty="0">
              <a:solidFill>
                <a:schemeClr val="accent5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D3D5F-078B-4450-AF4F-23FC8A8C6358}"/>
              </a:ext>
            </a:extLst>
          </p:cNvPr>
          <p:cNvSpPr txBox="1">
            <a:spLocks noChangeAspect="1"/>
          </p:cNvSpPr>
          <p:nvPr/>
        </p:nvSpPr>
        <p:spPr>
          <a:xfrm>
            <a:off x="989902" y="3383973"/>
            <a:ext cx="8591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Meningkatkan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kinerja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Aparatur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melalui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peningkatan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SDM dan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infrastruktur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kantor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Mengembangkan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system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efektif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efisien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Membangun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jaringan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komunikasi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baik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internal dan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eksternal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Meningkatkan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pengamanan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melalui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pengendalian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pengawasan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terhadap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perangkat</a:t>
            </a:r>
            <a:r>
              <a:rPr lang="en-ID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75000"/>
                  </a:schemeClr>
                </a:solidFill>
              </a:rPr>
              <a:t>komputer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CFCFC-9C74-4C48-B89F-4A94E710801B}"/>
              </a:ext>
            </a:extLst>
          </p:cNvPr>
          <p:cNvSpPr txBox="1"/>
          <p:nvPr/>
        </p:nvSpPr>
        <p:spPr>
          <a:xfrm>
            <a:off x="830511" y="503339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u="sng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Tujuan</a:t>
            </a:r>
            <a:r>
              <a:rPr lang="en-ID" sz="3200" u="sng" dirty="0">
                <a:solidFill>
                  <a:srgbClr val="7030A0"/>
                </a:solidFill>
                <a:latin typeface="Britannic Bold" panose="020B0903060703020204" pitchFamily="34" charset="0"/>
              </a:rPr>
              <a:t> dan </a:t>
            </a:r>
            <a:r>
              <a:rPr lang="en-ID" sz="3200" u="sng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Sasaran</a:t>
            </a:r>
            <a:endParaRPr lang="en-ID" sz="3200" u="sng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9E8B5-E7D0-4725-838E-EEF107230764}"/>
              </a:ext>
            </a:extLst>
          </p:cNvPr>
          <p:cNvSpPr txBox="1">
            <a:spLocks noChangeAspect="1"/>
          </p:cNvSpPr>
          <p:nvPr/>
        </p:nvSpPr>
        <p:spPr>
          <a:xfrm>
            <a:off x="989902" y="1168740"/>
            <a:ext cx="8591420" cy="448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1.	Sharing Resources</a:t>
            </a: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    	</a:t>
            </a:r>
            <a:r>
              <a:rPr lang="en-ID" sz="1600" i="1" dirty="0">
                <a:solidFill>
                  <a:srgbClr val="002060"/>
                </a:solidFill>
              </a:rPr>
              <a:t>Program / </a:t>
            </a:r>
            <a:r>
              <a:rPr lang="en-ID" sz="1600" i="1" dirty="0" err="1">
                <a:solidFill>
                  <a:srgbClr val="002060"/>
                </a:solidFill>
              </a:rPr>
              <a:t>pheripheral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komputer</a:t>
            </a:r>
            <a:endParaRPr lang="en-ID" i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2.	Media </a:t>
            </a:r>
            <a:r>
              <a:rPr lang="en-ID" b="1" dirty="0" err="1">
                <a:solidFill>
                  <a:srgbClr val="002060"/>
                </a:solidFill>
              </a:rPr>
              <a:t>Komunikasi</a:t>
            </a:r>
            <a:endParaRPr lang="en-ID" b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	</a:t>
            </a:r>
            <a:r>
              <a:rPr lang="en-ID" sz="1600" i="1" dirty="0">
                <a:solidFill>
                  <a:srgbClr val="002060"/>
                </a:solidFill>
              </a:rPr>
              <a:t>Teleconference, Instant </a:t>
            </a:r>
            <a:r>
              <a:rPr lang="en-ID" sz="1600" i="1" dirty="0" err="1">
                <a:solidFill>
                  <a:srgbClr val="002060"/>
                </a:solidFill>
              </a:rPr>
              <a:t>messaging,chatting</a:t>
            </a:r>
            <a:r>
              <a:rPr lang="en-ID" sz="1600" i="1" dirty="0">
                <a:solidFill>
                  <a:srgbClr val="002060"/>
                </a:solidFill>
              </a:rPr>
              <a:t>, email</a:t>
            </a:r>
            <a:endParaRPr lang="en-ID" b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3.	</a:t>
            </a:r>
            <a:r>
              <a:rPr lang="en-ID" b="1" dirty="0" err="1">
                <a:solidFill>
                  <a:srgbClr val="002060"/>
                </a:solidFill>
              </a:rPr>
              <a:t>Integrasi</a:t>
            </a:r>
            <a:r>
              <a:rPr lang="en-ID" b="1" dirty="0">
                <a:solidFill>
                  <a:srgbClr val="002060"/>
                </a:solidFill>
              </a:rPr>
              <a:t> Data</a:t>
            </a:r>
          </a:p>
          <a:p>
            <a:pPr>
              <a:lnSpc>
                <a:spcPct val="125000"/>
              </a:lnSpc>
            </a:pPr>
            <a:r>
              <a:rPr lang="en-ID" i="1" dirty="0">
                <a:solidFill>
                  <a:srgbClr val="002060"/>
                </a:solidFill>
              </a:rPr>
              <a:t>	</a:t>
            </a:r>
            <a:r>
              <a:rPr lang="en-ID" sz="1600" i="1" dirty="0">
                <a:solidFill>
                  <a:srgbClr val="002060"/>
                </a:solidFill>
              </a:rPr>
              <a:t>Data </a:t>
            </a:r>
            <a:r>
              <a:rPr lang="en-ID" sz="1600" i="1" dirty="0" err="1">
                <a:solidFill>
                  <a:srgbClr val="002060"/>
                </a:solidFill>
              </a:rPr>
              <a:t>bisa</a:t>
            </a:r>
            <a:r>
              <a:rPr lang="en-ID" sz="1600" i="1" dirty="0">
                <a:solidFill>
                  <a:srgbClr val="002060"/>
                </a:solidFill>
              </a:rPr>
              <a:t> di </a:t>
            </a:r>
            <a:r>
              <a:rPr lang="en-ID" sz="1600" i="1" dirty="0" err="1">
                <a:solidFill>
                  <a:srgbClr val="002060"/>
                </a:solidFill>
              </a:rPr>
              <a:t>akses</a:t>
            </a:r>
            <a:r>
              <a:rPr lang="en-ID" sz="1600" i="1" dirty="0">
                <a:solidFill>
                  <a:srgbClr val="002060"/>
                </a:solidFill>
              </a:rPr>
              <a:t> oleh </a:t>
            </a:r>
            <a:r>
              <a:rPr lang="en-ID" sz="1600" i="1" dirty="0" err="1">
                <a:solidFill>
                  <a:srgbClr val="002060"/>
                </a:solidFill>
              </a:rPr>
              <a:t>semua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komputer</a:t>
            </a:r>
            <a:endParaRPr lang="en-ID" i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4.	</a:t>
            </a:r>
            <a:r>
              <a:rPr lang="en-ID" b="1" dirty="0" err="1">
                <a:solidFill>
                  <a:srgbClr val="002060"/>
                </a:solidFill>
              </a:rPr>
              <a:t>Keamanan</a:t>
            </a:r>
            <a:r>
              <a:rPr lang="en-ID" b="1" dirty="0">
                <a:solidFill>
                  <a:srgbClr val="002060"/>
                </a:solidFill>
              </a:rPr>
              <a:t> Data</a:t>
            </a:r>
          </a:p>
          <a:p>
            <a:pPr>
              <a:lnSpc>
                <a:spcPct val="125000"/>
              </a:lnSpc>
            </a:pPr>
            <a:r>
              <a:rPr lang="en-ID" sz="1600" i="1" dirty="0">
                <a:solidFill>
                  <a:srgbClr val="002060"/>
                </a:solidFill>
              </a:rPr>
              <a:t>	</a:t>
            </a:r>
            <a:r>
              <a:rPr lang="en-ID" sz="1600" i="1" dirty="0" err="1">
                <a:solidFill>
                  <a:srgbClr val="002060"/>
                </a:solidFill>
              </a:rPr>
              <a:t>Pengaturan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hak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akses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pengguna</a:t>
            </a:r>
            <a:r>
              <a:rPr lang="en-ID" sz="1600" i="1" dirty="0">
                <a:solidFill>
                  <a:srgbClr val="002060"/>
                </a:solidFill>
              </a:rPr>
              <a:t> dan password</a:t>
            </a: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5.	Web Browsing</a:t>
            </a: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	</a:t>
            </a:r>
            <a:r>
              <a:rPr lang="en-ID" sz="1600" i="1" dirty="0">
                <a:solidFill>
                  <a:srgbClr val="002060"/>
                </a:solidFill>
              </a:rPr>
              <a:t>Web browser internet</a:t>
            </a:r>
            <a:endParaRPr lang="en-ID" i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b="1" dirty="0">
                <a:solidFill>
                  <a:srgbClr val="002060"/>
                </a:solidFill>
              </a:rPr>
              <a:t>6.	</a:t>
            </a:r>
            <a:r>
              <a:rPr lang="en-ID" b="1" dirty="0" err="1">
                <a:solidFill>
                  <a:srgbClr val="002060"/>
                </a:solidFill>
              </a:rPr>
              <a:t>Hemat</a:t>
            </a:r>
            <a:r>
              <a:rPr lang="en-ID" b="1" dirty="0">
                <a:solidFill>
                  <a:srgbClr val="002060"/>
                </a:solidFill>
              </a:rPr>
              <a:t> Waktu dan </a:t>
            </a:r>
            <a:r>
              <a:rPr lang="en-ID" b="1" dirty="0" err="1">
                <a:solidFill>
                  <a:srgbClr val="002060"/>
                </a:solidFill>
              </a:rPr>
              <a:t>Biaya</a:t>
            </a:r>
            <a:endParaRPr lang="en-ID" b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en-ID" sz="1600" i="1" dirty="0">
                <a:solidFill>
                  <a:srgbClr val="002060"/>
                </a:solidFill>
              </a:rPr>
              <a:t>	</a:t>
            </a:r>
            <a:r>
              <a:rPr lang="en-ID" sz="1600" i="1" dirty="0" err="1">
                <a:solidFill>
                  <a:srgbClr val="002060"/>
                </a:solidFill>
              </a:rPr>
              <a:t>Pengembangan</a:t>
            </a:r>
            <a:r>
              <a:rPr lang="en-ID" sz="1600" i="1" dirty="0">
                <a:solidFill>
                  <a:srgbClr val="002060"/>
                </a:solidFill>
              </a:rPr>
              <a:t> dan </a:t>
            </a:r>
            <a:r>
              <a:rPr lang="en-ID" sz="1600" i="1" dirty="0" err="1">
                <a:solidFill>
                  <a:srgbClr val="002060"/>
                </a:solidFill>
              </a:rPr>
              <a:t>pemeliharaan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operasional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peralatan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lebih</a:t>
            </a:r>
            <a:r>
              <a:rPr lang="en-ID" sz="1600" i="1" dirty="0">
                <a:solidFill>
                  <a:srgbClr val="002060"/>
                </a:solidFill>
              </a:rPr>
              <a:t> </a:t>
            </a:r>
            <a:r>
              <a:rPr lang="en-ID" sz="1600" i="1" dirty="0" err="1">
                <a:solidFill>
                  <a:srgbClr val="002060"/>
                </a:solidFill>
              </a:rPr>
              <a:t>efektif</a:t>
            </a:r>
            <a:endParaRPr lang="en-ID" i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ID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CFCFC-9C74-4C48-B89F-4A94E710801B}"/>
              </a:ext>
            </a:extLst>
          </p:cNvPr>
          <p:cNvSpPr txBox="1"/>
          <p:nvPr/>
        </p:nvSpPr>
        <p:spPr>
          <a:xfrm>
            <a:off x="830511" y="503339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K</a:t>
            </a:r>
            <a:r>
              <a:rPr lang="en-ID" sz="3200" u="sng" dirty="0" err="1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ebutuhan</a:t>
            </a:r>
            <a:r>
              <a:rPr lang="en-ID" sz="3200" u="sng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 User BPPTIK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2D129-B022-4777-921B-732666CD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24721"/>
              </p:ext>
            </p:extLst>
          </p:nvPr>
        </p:nvGraphicFramePr>
        <p:xfrm>
          <a:off x="830511" y="1316013"/>
          <a:ext cx="7777922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272">
                  <a:extLst>
                    <a:ext uri="{9D8B030D-6E8A-4147-A177-3AD203B41FA5}">
                      <a16:colId xmlns:a16="http://schemas.microsoft.com/office/drawing/2014/main" val="1341204971"/>
                    </a:ext>
                  </a:extLst>
                </a:gridCol>
                <a:gridCol w="4980650">
                  <a:extLst>
                    <a:ext uri="{9D8B030D-6E8A-4147-A177-3AD203B41FA5}">
                      <a16:colId xmlns:a16="http://schemas.microsoft.com/office/drawing/2014/main" val="2732550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KATEGORI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URAIAN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7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sz="1600" dirty="0" err="1"/>
                        <a:t>Sumber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manusia</a:t>
                      </a:r>
                      <a:r>
                        <a:rPr lang="en-ID" sz="1600" dirty="0"/>
                        <a:t> (SDM)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/>
                        <a:t>Total </a:t>
                      </a:r>
                      <a:r>
                        <a:rPr lang="en-ID" sz="1600" dirty="0" err="1"/>
                        <a:t>Pegawai</a:t>
                      </a:r>
                      <a:r>
                        <a:rPr lang="en-ID" sz="1600" dirty="0"/>
                        <a:t> PNS dan Non PNS : 90 orang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Peserta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pelatihan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utk</a:t>
                      </a:r>
                      <a:r>
                        <a:rPr lang="en-ID" sz="1600" dirty="0"/>
                        <a:t> 10 </a:t>
                      </a:r>
                      <a:r>
                        <a:rPr lang="en-ID" sz="1600" dirty="0" err="1"/>
                        <a:t>ruang</a:t>
                      </a:r>
                      <a:r>
                        <a:rPr lang="en-ID" sz="1600" dirty="0"/>
                        <a:t> lab : 310 orang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4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/>
                        <a:t>Hardware-Software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/>
                        <a:t>Office tool : MS Word, MS excel, presentation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Terkoneksi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</a:t>
                      </a:r>
                      <a:r>
                        <a:rPr lang="en-ID" sz="1600" dirty="0"/>
                        <a:t>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Transaksi</a:t>
                      </a:r>
                      <a:r>
                        <a:rPr lang="en-ID" sz="1600" dirty="0"/>
                        <a:t> data </a:t>
                      </a:r>
                      <a:r>
                        <a:rPr lang="en-ID" sz="1600" dirty="0" err="1"/>
                        <a:t>antar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dilakukan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</a:t>
                      </a:r>
                      <a:r>
                        <a:rPr lang="en-ID" sz="1600" dirty="0"/>
                        <a:t> hard copy dan </a:t>
                      </a:r>
                      <a:r>
                        <a:rPr lang="en-ID" sz="1600" dirty="0" err="1"/>
                        <a:t>flashdisk</a:t>
                      </a:r>
                      <a:r>
                        <a:rPr lang="en-ID" sz="1600" dirty="0"/>
                        <a:t> (soft copy)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7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Jaringan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Akses</a:t>
                      </a:r>
                      <a:r>
                        <a:rPr lang="en-ID" sz="1600" dirty="0"/>
                        <a:t> internet </a:t>
                      </a:r>
                      <a:r>
                        <a:rPr lang="en-ID" sz="1600" dirty="0" err="1"/>
                        <a:t>hanya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tertentu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menggunakan</a:t>
                      </a:r>
                      <a:r>
                        <a:rPr lang="en-ID" sz="1600" dirty="0"/>
                        <a:t> Speedy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4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600" dirty="0" err="1"/>
                        <a:t>Jaringan</a:t>
                      </a:r>
                      <a:r>
                        <a:rPr lang="en-ID" sz="1600" dirty="0"/>
                        <a:t> computer </a:t>
                      </a:r>
                      <a:r>
                        <a:rPr lang="en-ID" sz="1600" dirty="0" err="1"/>
                        <a:t>hanya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ada</a:t>
                      </a:r>
                      <a:r>
                        <a:rPr lang="en-ID" sz="1600" dirty="0"/>
                        <a:t> di </a:t>
                      </a:r>
                      <a:r>
                        <a:rPr lang="en-ID" sz="1600" dirty="0" err="1"/>
                        <a:t>masing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masing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bagian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0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Server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E learning BPPTIK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5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7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7C5E1-C2EF-4758-9FE4-85B5F30FB8A2}"/>
              </a:ext>
            </a:extLst>
          </p:cNvPr>
          <p:cNvSpPr txBox="1">
            <a:spLocks noChangeAspect="1"/>
          </p:cNvSpPr>
          <p:nvPr/>
        </p:nvSpPr>
        <p:spPr>
          <a:xfrm>
            <a:off x="830672" y="780001"/>
            <a:ext cx="859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7188" algn="l"/>
                <a:tab pos="715963" algn="l"/>
              </a:tabLst>
            </a:pP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Rancangan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Peralatan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dan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Anggaran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tabLst>
                <a:tab pos="357188" algn="l"/>
                <a:tab pos="715963" algn="l"/>
              </a:tabLst>
            </a:pP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tabLst>
                <a:tab pos="357188" algn="l"/>
                <a:tab pos="715963" algn="l"/>
              </a:tabLst>
            </a:pP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249B0-C7C4-4889-B574-80061DD4B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6350"/>
              </p:ext>
            </p:extLst>
          </p:nvPr>
        </p:nvGraphicFramePr>
        <p:xfrm>
          <a:off x="365340" y="1241666"/>
          <a:ext cx="9307404" cy="541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93">
                  <a:extLst>
                    <a:ext uri="{9D8B030D-6E8A-4147-A177-3AD203B41FA5}">
                      <a16:colId xmlns:a16="http://schemas.microsoft.com/office/drawing/2014/main" val="2032396581"/>
                    </a:ext>
                  </a:extLst>
                </a:gridCol>
                <a:gridCol w="1327879">
                  <a:extLst>
                    <a:ext uri="{9D8B030D-6E8A-4147-A177-3AD203B41FA5}">
                      <a16:colId xmlns:a16="http://schemas.microsoft.com/office/drawing/2014/main" val="3184494471"/>
                    </a:ext>
                  </a:extLst>
                </a:gridCol>
                <a:gridCol w="2041647">
                  <a:extLst>
                    <a:ext uri="{9D8B030D-6E8A-4147-A177-3AD203B41FA5}">
                      <a16:colId xmlns:a16="http://schemas.microsoft.com/office/drawing/2014/main" val="3841294671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486373771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3826440388"/>
                    </a:ext>
                  </a:extLst>
                </a:gridCol>
                <a:gridCol w="813621">
                  <a:extLst>
                    <a:ext uri="{9D8B030D-6E8A-4147-A177-3AD203B41FA5}">
                      <a16:colId xmlns:a16="http://schemas.microsoft.com/office/drawing/2014/main" val="2121383938"/>
                    </a:ext>
                  </a:extLst>
                </a:gridCol>
                <a:gridCol w="644476">
                  <a:extLst>
                    <a:ext uri="{9D8B030D-6E8A-4147-A177-3AD203B41FA5}">
                      <a16:colId xmlns:a16="http://schemas.microsoft.com/office/drawing/2014/main" val="793053367"/>
                    </a:ext>
                  </a:extLst>
                </a:gridCol>
                <a:gridCol w="1517285">
                  <a:extLst>
                    <a:ext uri="{9D8B030D-6E8A-4147-A177-3AD203B41FA5}">
                      <a16:colId xmlns:a16="http://schemas.microsoft.com/office/drawing/2014/main" val="3649421620"/>
                    </a:ext>
                  </a:extLst>
                </a:gridCol>
              </a:tblGrid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Uraian</a:t>
                      </a:r>
                      <a:endParaRPr lang="en-ID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Spesifikasi</a:t>
                      </a:r>
                      <a:endParaRPr lang="en-ID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Jumlah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Harga</a:t>
                      </a:r>
                      <a:r>
                        <a:rPr lang="en-ID" sz="1400" dirty="0"/>
                        <a:t> (RP)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Total </a:t>
                      </a:r>
                      <a:r>
                        <a:rPr lang="en-ID" sz="1400" dirty="0" err="1"/>
                        <a:t>Harga</a:t>
                      </a:r>
                      <a:r>
                        <a:rPr lang="en-ID" sz="1400" dirty="0"/>
                        <a:t> (RP)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774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PC Sever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 ProLiant DL120G9-308 (1TB), </a:t>
                      </a:r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Intel® Xeon® Processor E5-2603 v4 (15M Cache, 1.70 GHz),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Intel® C610 Series Chipset, 1 x 8GB RDIMM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video type Integrated Matrox G200eH2, controller HP B140i, 4 LFF HDD Bays, 3 x PCIe Slot,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x Integrated Gigabit Ethernet, 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fans (non-redundant), Rackmount (1U), 900W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25.000.000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25.000.000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310127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Router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Router Enterprise [1921/K9], Integrated Services Router, 2 EHWIC slots, IP Base, 2 GE, 512DRAM</a:t>
                      </a:r>
                      <a:endParaRPr lang="en-ID" sz="1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15.000.000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15.000.000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465377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Switch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TP-LINK TL-SF1024D,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24-ports 10/100Mbps Rackmount Switch, 13 inch Steel Case, 100-240VAC, 50/60Hz</a:t>
                      </a:r>
                      <a:endParaRPr lang="en-ID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6.500.000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70831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Acces</a:t>
                      </a:r>
                      <a:r>
                        <a:rPr lang="en-ID" sz="1400" dirty="0"/>
                        <a:t> Point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TP-LINK Wireless-N Access Point [TL-WA801ND], 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300Mbps, 802.11b/g/n</a:t>
                      </a:r>
                      <a:endParaRPr lang="en-ID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300.000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37984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Kabel UTP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PROLINK UTP LAN Cable Cat6, 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 Meter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1.500.000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1.500.000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88580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RJ45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 RJ45 Connector Cat 5E [ 6-569278-3 ] 100 Pcs</a:t>
                      </a:r>
                      <a:endParaRPr lang="en-ID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550.00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550.000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486112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Stabilizer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PROLINK PVR2000D, </a:t>
                      </a:r>
                      <a:r>
                        <a:rPr lang="en-ID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Voltage Regulator 2000VA, with LCD display, 220 VAC</a:t>
                      </a:r>
                      <a:endParaRPr lang="en-ID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900.000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900.000     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237669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Windows Server 2016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ID" sz="1000" dirty="0"/>
                        <a:t>-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2.800.000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2.800.000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025301"/>
                  </a:ext>
                </a:extLst>
              </a:tr>
              <a:tr h="317114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Angry IP Scanner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ID" sz="1000" dirty="0"/>
                        <a:t>-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513566"/>
                  </a:ext>
                </a:extLst>
              </a:tr>
              <a:tr h="317114">
                <a:tc gridSpan="3"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JUMLAH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400" dirty="0"/>
                        <a:t>52.850.000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C3AB3-BE41-4EF8-ACB3-70007F547505}"/>
              </a:ext>
            </a:extLst>
          </p:cNvPr>
          <p:cNvSpPr txBox="1"/>
          <p:nvPr/>
        </p:nvSpPr>
        <p:spPr>
          <a:xfrm>
            <a:off x="3156268" y="0"/>
            <a:ext cx="562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u="sng" dirty="0" err="1">
                <a:solidFill>
                  <a:srgbClr val="134A9B"/>
                </a:solidFill>
                <a:latin typeface="Britannic Bold" panose="020B0903060703020204" pitchFamily="34" charset="0"/>
              </a:rPr>
              <a:t>Desain</a:t>
            </a:r>
            <a:r>
              <a:rPr lang="en-ID" sz="3200" u="sng" dirty="0">
                <a:solidFill>
                  <a:srgbClr val="134A9B"/>
                </a:solidFill>
                <a:latin typeface="Britannic Bold" panose="020B0903060703020204" pitchFamily="34" charset="0"/>
              </a:rPr>
              <a:t> </a:t>
            </a:r>
            <a:r>
              <a:rPr lang="en-ID" sz="3200" u="sng" dirty="0" err="1">
                <a:solidFill>
                  <a:srgbClr val="134A9B"/>
                </a:solidFill>
                <a:latin typeface="Britannic Bold" panose="020B0903060703020204" pitchFamily="34" charset="0"/>
              </a:rPr>
              <a:t>Infrastruktur</a:t>
            </a:r>
            <a:r>
              <a:rPr lang="en-ID" sz="3200" u="sng" dirty="0">
                <a:solidFill>
                  <a:srgbClr val="134A9B"/>
                </a:solidFill>
                <a:latin typeface="Britannic Bold" panose="020B0903060703020204" pitchFamily="34" charset="0"/>
              </a:rPr>
              <a:t> </a:t>
            </a:r>
            <a:r>
              <a:rPr lang="en-ID" sz="3200" u="sng" dirty="0" err="1">
                <a:solidFill>
                  <a:srgbClr val="134A9B"/>
                </a:solidFill>
                <a:latin typeface="Britannic Bold" panose="020B0903060703020204" pitchFamily="34" charset="0"/>
              </a:rPr>
              <a:t>Jaringan</a:t>
            </a:r>
            <a:endParaRPr lang="en-ID" sz="3200" u="sng" dirty="0">
              <a:solidFill>
                <a:srgbClr val="134A9B"/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76871-E0B2-4530-A167-06984415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25556"/>
            <a:ext cx="10646274" cy="58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C3AB3-BE41-4EF8-ACB3-70007F547505}"/>
              </a:ext>
            </a:extLst>
          </p:cNvPr>
          <p:cNvSpPr txBox="1"/>
          <p:nvPr/>
        </p:nvSpPr>
        <p:spPr>
          <a:xfrm>
            <a:off x="830511" y="503339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u="sng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Tahapan</a:t>
            </a:r>
            <a:r>
              <a:rPr lang="en-ID" sz="3200" u="sng" dirty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en-ID" sz="3200" u="sng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Instalasi</a:t>
            </a:r>
            <a:endParaRPr lang="en-ID" sz="3200" u="sng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7C5E1-C2EF-4758-9FE4-85B5F30FB8A2}"/>
              </a:ext>
            </a:extLst>
          </p:cNvPr>
          <p:cNvSpPr txBox="1">
            <a:spLocks noChangeAspect="1"/>
          </p:cNvSpPr>
          <p:nvPr/>
        </p:nvSpPr>
        <p:spPr>
          <a:xfrm>
            <a:off x="830511" y="1237120"/>
            <a:ext cx="85914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tabLst>
                <a:tab pos="357188" algn="l"/>
              </a:tabLst>
            </a:pP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TAHAP PERENCANAAN</a:t>
            </a:r>
          </a:p>
          <a:p>
            <a:pPr>
              <a:tabLst>
                <a:tab pos="357188" algn="l"/>
                <a:tab pos="715963" algn="l"/>
              </a:tabLst>
            </a:pP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	a.	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Strategi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Perancangan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Sistem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Jaringan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15963">
              <a:tabLst>
                <a:tab pos="357188" algn="l"/>
                <a:tab pos="715963" algn="l"/>
              </a:tabLst>
            </a:pP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Jaringan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dirancang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setiap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komputer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masing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masing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bidang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seksi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saling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terhubung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satu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sama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lain</a:t>
            </a:r>
          </a:p>
          <a:p>
            <a:pPr marL="357188">
              <a:tabLst>
                <a:tab pos="357188" algn="l"/>
                <a:tab pos="715963" algn="l"/>
              </a:tabLst>
            </a:pP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00088" indent="-342900">
              <a:buAutoNum type="alphaLcPeriod" startAt="2"/>
              <a:tabLst>
                <a:tab pos="357188" algn="l"/>
                <a:tab pos="715963" algn="l"/>
              </a:tabLst>
            </a:pP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Diagram dan Layout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Sistem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Jaringan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15963">
              <a:tabLst>
                <a:tab pos="357188" algn="l"/>
                <a:tab pos="715963" algn="l"/>
              </a:tabLst>
            </a:pP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Konfigurasi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jaringan</a:t>
            </a: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93763" indent="-177800">
              <a:buFont typeface="Arial" panose="020B0604020202020204" pitchFamily="34" charset="0"/>
              <a:buChar char="•"/>
              <a:tabLst>
                <a:tab pos="357188" algn="l"/>
                <a:tab pos="715963" algn="l"/>
              </a:tabLst>
            </a:pP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Jumlah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Alamat IP Public</a:t>
            </a:r>
          </a:p>
          <a:p>
            <a:pPr marL="715963">
              <a:tabLst>
                <a:tab pos="357188" algn="l"/>
                <a:tab pos="715963" algn="l"/>
              </a:tabLst>
            </a:pP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	1 IP public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webhosting</a:t>
            </a:r>
          </a:p>
          <a:p>
            <a:pPr marL="893763" indent="-177800">
              <a:buFont typeface="Arial" panose="020B0604020202020204" pitchFamily="34" charset="0"/>
              <a:buChar char="•"/>
              <a:tabLst>
                <a:tab pos="357188" algn="l"/>
                <a:tab pos="715963" algn="l"/>
              </a:tabLst>
            </a:pPr>
            <a:r>
              <a:rPr lang="en-ID" b="1" dirty="0" err="1">
                <a:solidFill>
                  <a:schemeClr val="accent6">
                    <a:lumMod val="50000"/>
                  </a:schemeClr>
                </a:solidFill>
              </a:rPr>
              <a:t>Jumlah</a:t>
            </a:r>
            <a:r>
              <a:rPr lang="en-ID" b="1" dirty="0">
                <a:solidFill>
                  <a:schemeClr val="accent6">
                    <a:lumMod val="50000"/>
                  </a:schemeClr>
                </a:solidFill>
              </a:rPr>
              <a:t> Alamat IP Private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	Kelas 109					  31 IP Private </a:t>
            </a:r>
            <a:r>
              <a:rPr lang="en-ID" sz="1600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ID" sz="1600" dirty="0">
                <a:solidFill>
                  <a:schemeClr val="accent6">
                    <a:lumMod val="50000"/>
                  </a:schemeClr>
                </a:solidFill>
              </a:rPr>
              <a:t> IP 192.168.12.0 /24</a:t>
            </a:r>
          </a:p>
          <a:p>
            <a:pPr marL="893763">
              <a:tabLst>
                <a:tab pos="357188" algn="l"/>
                <a:tab pos="893763" algn="l"/>
              </a:tabLst>
            </a:pPr>
            <a:endParaRPr lang="en-ID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893763">
              <a:tabLst>
                <a:tab pos="357188" algn="l"/>
                <a:tab pos="893763" algn="l"/>
              </a:tabLst>
            </a:pPr>
            <a:endParaRPr lang="en-ID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893763">
              <a:tabLst>
                <a:tab pos="357188" algn="l"/>
                <a:tab pos="893763" algn="l"/>
              </a:tabLst>
            </a:pPr>
            <a:endParaRPr lang="en-ID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SEKRETARIAT				: 13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192.168.0.12 / 24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BIDANG PENTASKER		 	: 11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192.168.0.25 / 35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BIDANG HI SYAKER			: 9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192.168.0.36 / 44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BIDANG LATTAS				: 6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192.168.0.45 / 50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RUANG KEPALA DINAS		: 1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192.168.0.9</a:t>
            </a:r>
          </a:p>
          <a:p>
            <a:pPr marL="893763">
              <a:tabLst>
                <a:tab pos="357188" algn="l"/>
                <a:tab pos="893763" algn="l"/>
              </a:tabLst>
            </a:pPr>
            <a:r>
              <a:rPr lang="en-ID" sz="1600" dirty="0">
                <a:solidFill>
                  <a:srgbClr val="FF0000"/>
                </a:solidFill>
              </a:rPr>
              <a:t>RUANG SEKRETARIS DINAS	: 1 IP Private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IP 192.168.0.51</a:t>
            </a:r>
          </a:p>
          <a:p>
            <a:pPr marL="715963">
              <a:tabLst>
                <a:tab pos="357188" algn="l"/>
                <a:tab pos="715963" algn="l"/>
              </a:tabLst>
            </a:pPr>
            <a:endParaRPr lang="en-ID" dirty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tabLst>
                <a:tab pos="357188" algn="l"/>
                <a:tab pos="715963" algn="l"/>
              </a:tabLst>
            </a:pP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57188">
              <a:tabLst>
                <a:tab pos="357188" algn="l"/>
                <a:tab pos="715963" algn="l"/>
              </a:tabLst>
            </a:pPr>
            <a:endParaRPr lang="en-ID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C3AB3-BE41-4EF8-ACB3-70007F547505}"/>
              </a:ext>
            </a:extLst>
          </p:cNvPr>
          <p:cNvSpPr txBox="1"/>
          <p:nvPr/>
        </p:nvSpPr>
        <p:spPr>
          <a:xfrm>
            <a:off x="1556067" y="2764712"/>
            <a:ext cx="668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u="sng" dirty="0">
                <a:solidFill>
                  <a:srgbClr val="00B050"/>
                </a:solidFill>
                <a:latin typeface="Britannic Bold" panose="020B0903060703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210628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399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Trebuchet MS</vt:lpstr>
      <vt:lpstr>Wingdings</vt:lpstr>
      <vt:lpstr>Wingdings 3</vt:lpstr>
      <vt:lpstr>Facet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CEVEST</dc:creator>
  <cp:lastModifiedBy>BPPTIK</cp:lastModifiedBy>
  <cp:revision>32</cp:revision>
  <dcterms:created xsi:type="dcterms:W3CDTF">2018-04-20T06:14:47Z</dcterms:created>
  <dcterms:modified xsi:type="dcterms:W3CDTF">2019-09-16T08:05:54Z</dcterms:modified>
</cp:coreProperties>
</file>