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5"/>
    <p:sldId id="257" r:id="rId36"/>
    <p:sldId id="258" r:id="rId37"/>
    <p:sldId id="259" r:id="rId38"/>
    <p:sldId id="260" r:id="rId39"/>
    <p:sldId id="261" r:id="rId40"/>
    <p:sldId id="262" r:id="rId41"/>
    <p:sldId id="263" r:id="rId42"/>
    <p:sldId id="264" r:id="rId43"/>
    <p:sldId id="265" r:id="rId44"/>
    <p:sldId id="266" r:id="rId45"/>
    <p:sldId id="267" r:id="rId46"/>
    <p:sldId id="268" r:id="rId47"/>
    <p:sldId id="269" r:id="rId48"/>
    <p:sldId id="270" r:id="rId49"/>
    <p:sldId id="271" r:id="rId50"/>
    <p:sldId id="272" r:id="rId51"/>
    <p:sldId id="273" r:id="rId52"/>
    <p:sldId id="274" r:id="rId53"/>
    <p:sldId id="275" r:id="rId54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Glacial Indifference" charset="1" panose="00000000000000000000"/>
      <p:regular r:id="rId8"/>
    </p:embeddedFont>
    <p:embeddedFont>
      <p:font typeface="Glacial Indifference Bold" charset="1" panose="00000800000000000000"/>
      <p:regular r:id="rId9"/>
    </p:embeddedFont>
    <p:embeddedFont>
      <p:font typeface="Glacial Indifference Italics" charset="1" panose="00000000000000000000"/>
      <p:regular r:id="rId10"/>
    </p:embeddedFont>
    <p:embeddedFont>
      <p:font typeface="Glacial Indifference Bold Italics" charset="1" panose="00000800000000000000"/>
      <p:regular r:id="rId11"/>
    </p:embeddedFont>
    <p:embeddedFont>
      <p:font typeface="Aileron Regular" charset="1" panose="00000500000000000000"/>
      <p:regular r:id="rId12"/>
    </p:embeddedFont>
    <p:embeddedFont>
      <p:font typeface="Aileron Regular Bold" charset="1" panose="00000800000000000000"/>
      <p:regular r:id="rId13"/>
    </p:embeddedFont>
    <p:embeddedFont>
      <p:font typeface="Aileron Regular Italics" charset="1" panose="00000500000000000000"/>
      <p:regular r:id="rId14"/>
    </p:embeddedFont>
    <p:embeddedFont>
      <p:font typeface="Aileron Regular Bold Italics" charset="1" panose="00000800000000000000"/>
      <p:regular r:id="rId15"/>
    </p:embeddedFont>
    <p:embeddedFont>
      <p:font typeface="Arimo" charset="1" panose="020B0604020202020204"/>
      <p:regular r:id="rId16"/>
    </p:embeddedFont>
    <p:embeddedFont>
      <p:font typeface="Arimo Bold" charset="1" panose="020B0704020202020204"/>
      <p:regular r:id="rId17"/>
    </p:embeddedFont>
    <p:embeddedFont>
      <p:font typeface="Arimo Italics" charset="1" panose="020B0604020202090204"/>
      <p:regular r:id="rId18"/>
    </p:embeddedFont>
    <p:embeddedFont>
      <p:font typeface="Arimo Bold Italics" charset="1" panose="020B0704020202090204"/>
      <p:regular r:id="rId19"/>
    </p:embeddedFont>
    <p:embeddedFont>
      <p:font typeface="League Spartan" charset="1" panose="00000800000000000000"/>
      <p:regular r:id="rId20"/>
    </p:embeddedFont>
    <p:embeddedFont>
      <p:font typeface="Montserrat Light" charset="1" panose="00000400000000000000"/>
      <p:regular r:id="rId21"/>
    </p:embeddedFont>
    <p:embeddedFont>
      <p:font typeface="Montserrat Light Bold" charset="1" panose="00000800000000000000"/>
      <p:regular r:id="rId22"/>
    </p:embeddedFont>
    <p:embeddedFont>
      <p:font typeface="Montserrat Light Italics" charset="1" panose="00000400000000000000"/>
      <p:regular r:id="rId23"/>
    </p:embeddedFont>
    <p:embeddedFont>
      <p:font typeface="Montserrat Light Bold Italics" charset="1" panose="00000800000000000000"/>
      <p:regular r:id="rId24"/>
    </p:embeddedFont>
    <p:embeddedFont>
      <p:font typeface="DM Sans" charset="1" panose="00000000000000000000"/>
      <p:regular r:id="rId25"/>
    </p:embeddedFont>
    <p:embeddedFont>
      <p:font typeface="DM Sans Bold" charset="1" panose="00000000000000000000"/>
      <p:regular r:id="rId26"/>
    </p:embeddedFont>
    <p:embeddedFont>
      <p:font typeface="DM Sans Italics" charset="1" panose="00000000000000000000"/>
      <p:regular r:id="rId27"/>
    </p:embeddedFont>
    <p:embeddedFont>
      <p:font typeface="DM Sans Bold Italics" charset="1" panose="00000000000000000000"/>
      <p:regular r:id="rId28"/>
    </p:embeddedFont>
    <p:embeddedFont>
      <p:font typeface="Muli Bold" charset="1" panose="00000800000000000000"/>
      <p:regular r:id="rId29"/>
    </p:embeddedFont>
    <p:embeddedFont>
      <p:font typeface="Muli Bold Bold" charset="1" panose="00000900000000000000"/>
      <p:regular r:id="rId30"/>
    </p:embeddedFont>
    <p:embeddedFont>
      <p:font typeface="Muli Bold Italics" charset="1" panose="00000800000000000000"/>
      <p:regular r:id="rId31"/>
    </p:embeddedFont>
    <p:embeddedFont>
      <p:font typeface="Muli Bold Bold Italics" charset="1" panose="00000900000000000000"/>
      <p:regular r:id="rId32"/>
    </p:embeddedFont>
    <p:embeddedFont>
      <p:font typeface="Muli Black" charset="1" panose="00000A00000000000000"/>
      <p:regular r:id="rId33"/>
    </p:embeddedFont>
    <p:embeddedFont>
      <p:font typeface="Muli Black Italics" charset="1" panose="00000A00000000000000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slides/slide1.xml" Type="http://schemas.openxmlformats.org/officeDocument/2006/relationships/slide"/><Relationship Id="rId36" Target="slides/slide2.xml" Type="http://schemas.openxmlformats.org/officeDocument/2006/relationships/slide"/><Relationship Id="rId37" Target="slides/slide3.xml" Type="http://schemas.openxmlformats.org/officeDocument/2006/relationships/slide"/><Relationship Id="rId38" Target="slides/slide4.xml" Type="http://schemas.openxmlformats.org/officeDocument/2006/relationships/slide"/><Relationship Id="rId39" Target="slides/slide5.xml" Type="http://schemas.openxmlformats.org/officeDocument/2006/relationships/slide"/><Relationship Id="rId4" Target="theme/theme1.xml" Type="http://schemas.openxmlformats.org/officeDocument/2006/relationships/theme"/><Relationship Id="rId40" Target="slides/slide6.xml" Type="http://schemas.openxmlformats.org/officeDocument/2006/relationships/slide"/><Relationship Id="rId41" Target="slides/slide7.xml" Type="http://schemas.openxmlformats.org/officeDocument/2006/relationships/slide"/><Relationship Id="rId42" Target="slides/slide8.xml" Type="http://schemas.openxmlformats.org/officeDocument/2006/relationships/slide"/><Relationship Id="rId43" Target="slides/slide9.xml" Type="http://schemas.openxmlformats.org/officeDocument/2006/relationships/slide"/><Relationship Id="rId44" Target="slides/slide10.xml" Type="http://schemas.openxmlformats.org/officeDocument/2006/relationships/slide"/><Relationship Id="rId45" Target="slides/slide11.xml" Type="http://schemas.openxmlformats.org/officeDocument/2006/relationships/slide"/><Relationship Id="rId46" Target="slides/slide12.xml" Type="http://schemas.openxmlformats.org/officeDocument/2006/relationships/slide"/><Relationship Id="rId47" Target="slides/slide13.xml" Type="http://schemas.openxmlformats.org/officeDocument/2006/relationships/slide"/><Relationship Id="rId48" Target="slides/slide14.xml" Type="http://schemas.openxmlformats.org/officeDocument/2006/relationships/slide"/><Relationship Id="rId49" Target="slides/slide15.xml" Type="http://schemas.openxmlformats.org/officeDocument/2006/relationships/slide"/><Relationship Id="rId5" Target="tableStyles.xml" Type="http://schemas.openxmlformats.org/officeDocument/2006/relationships/tableStyles"/><Relationship Id="rId50" Target="slides/slide16.xml" Type="http://schemas.openxmlformats.org/officeDocument/2006/relationships/slide"/><Relationship Id="rId51" Target="slides/slide17.xml" Type="http://schemas.openxmlformats.org/officeDocument/2006/relationships/slide"/><Relationship Id="rId52" Target="slides/slide18.xml" Type="http://schemas.openxmlformats.org/officeDocument/2006/relationships/slide"/><Relationship Id="rId53" Target="slides/slide19.xml" Type="http://schemas.openxmlformats.org/officeDocument/2006/relationships/slide"/><Relationship Id="rId54" Target="slides/slide20.xml" Type="http://schemas.openxmlformats.org/officeDocument/2006/relationships/slide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Relationship Id="rId3" Target="../media/image14.jpe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jpe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jpeg" Type="http://schemas.openxmlformats.org/officeDocument/2006/relationships/image"/><Relationship Id="rId3" Target="../media/image20.jpeg" Type="http://schemas.openxmlformats.org/officeDocument/2006/relationships/image"/><Relationship Id="rId4" Target="../media/image21.jpeg" Type="http://schemas.openxmlformats.org/officeDocument/2006/relationships/image"/><Relationship Id="rId5" Target="../media/image2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8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DF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726364" y="-188262"/>
            <a:ext cx="7806943" cy="10682539"/>
          </a:xfrm>
          <a:prstGeom prst="rect">
            <a:avLst/>
          </a:prstGeom>
          <a:solidFill>
            <a:srgbClr val="638C80">
              <a:alpha val="29803"/>
            </a:srgbClr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12818" t="0" r="12818" b="0"/>
          <a:stretch>
            <a:fillRect/>
          </a:stretch>
        </p:blipFill>
        <p:spPr>
          <a:xfrm flipH="false" flipV="false" rot="0">
            <a:off x="-223444" y="458249"/>
            <a:ext cx="10478339" cy="9370502"/>
          </a:xfrm>
          <a:prstGeom prst="rect">
            <a:avLst/>
          </a:prstGeom>
        </p:spPr>
      </p:pic>
      <p:sp>
        <p:nvSpPr>
          <p:cNvPr name="AutoShape 4" id="4"/>
          <p:cNvSpPr/>
          <p:nvPr/>
        </p:nvSpPr>
        <p:spPr>
          <a:xfrm rot="0">
            <a:off x="4280270" y="1028700"/>
            <a:ext cx="14443187" cy="8229600"/>
          </a:xfrm>
          <a:prstGeom prst="rect">
            <a:avLst/>
          </a:prstGeom>
          <a:solidFill>
            <a:srgbClr val="638C80">
              <a:alpha val="92941"/>
            </a:srgbClr>
          </a:solidFill>
        </p:spPr>
      </p:sp>
      <p:grpSp>
        <p:nvGrpSpPr>
          <p:cNvPr name="Group 5" id="5"/>
          <p:cNvGrpSpPr/>
          <p:nvPr/>
        </p:nvGrpSpPr>
        <p:grpSpPr>
          <a:xfrm rot="0">
            <a:off x="5434745" y="4742421"/>
            <a:ext cx="11337596" cy="3681538"/>
            <a:chOff x="0" y="0"/>
            <a:chExt cx="15116795" cy="4908718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9525"/>
              <a:ext cx="15116795" cy="39041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680"/>
                </a:lnSpc>
              </a:pPr>
              <a:r>
                <a:rPr lang="en-US" sz="6400" spc="-64">
                  <a:solidFill>
                    <a:srgbClr val="F4F0D9"/>
                  </a:solidFill>
                  <a:latin typeface="Glacial Indifference Bold"/>
                </a:rPr>
                <a:t>Otomasi Sistem Monitoring dan Kontroling Kebun Hidroponik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4291639"/>
              <a:ext cx="15116795" cy="6170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800" spc="84">
                  <a:solidFill>
                    <a:srgbClr val="F4F0D9"/>
                  </a:solidFill>
                  <a:latin typeface="Glacial Indifference"/>
                </a:rPr>
                <a:t>CV. Nydro Agrikultura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5434745" y="1778233"/>
            <a:ext cx="9531168" cy="512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60"/>
              </a:lnSpc>
            </a:pPr>
            <a:r>
              <a:rPr lang="en-US" sz="3200" spc="320">
                <a:solidFill>
                  <a:srgbClr val="F4F0D9"/>
                </a:solidFill>
                <a:latin typeface="Glacial Indifference Bold"/>
              </a:rPr>
              <a:t>PROJECT CHARTER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0" y="9885901"/>
            <a:ext cx="6334477" cy="305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Glacial Indifference"/>
              </a:rPr>
              <a:t>Thematic Academy : IPTM Batch 3 - Fernanda Daymara Hasna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DF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3749754" y="-254797"/>
            <a:ext cx="4916659" cy="10796629"/>
          </a:xfrm>
          <a:prstGeom prst="rect">
            <a:avLst/>
          </a:prstGeom>
          <a:solidFill>
            <a:srgbClr val="638C80">
              <a:alpha val="29803"/>
            </a:srgbClr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11450" t="0" r="11450" b="0"/>
          <a:stretch>
            <a:fillRect/>
          </a:stretch>
        </p:blipFill>
        <p:spPr>
          <a:xfrm flipH="false" flipV="false" rot="0">
            <a:off x="7788757" y="1047715"/>
            <a:ext cx="9470543" cy="819157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215117" y="3383178"/>
            <a:ext cx="6760057" cy="1956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680"/>
              </a:lnSpc>
            </a:pPr>
            <a:r>
              <a:rPr lang="en-US" sz="6400" spc="64">
                <a:solidFill>
                  <a:srgbClr val="638C80"/>
                </a:solidFill>
                <a:latin typeface="Glacial Indifference Bold"/>
              </a:rPr>
              <a:t>Operasional Budidaya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1028700" y="5522429"/>
            <a:ext cx="10735656" cy="3127390"/>
          </a:xfrm>
          <a:prstGeom prst="rect">
            <a:avLst/>
          </a:prstGeom>
          <a:solidFill>
            <a:srgbClr val="638C80"/>
          </a:solidFill>
        </p:spPr>
      </p:sp>
      <p:sp>
        <p:nvSpPr>
          <p:cNvPr name="TextBox 6" id="6"/>
          <p:cNvSpPr txBox="true"/>
          <p:nvPr/>
        </p:nvSpPr>
        <p:spPr>
          <a:xfrm rot="0">
            <a:off x="1725819" y="6007651"/>
            <a:ext cx="9815641" cy="2112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20" indent="-302260" lvl="1">
              <a:lnSpc>
                <a:spcPts val="4200"/>
              </a:lnSpc>
              <a:buFont typeface="Arial"/>
              <a:buChar char="•"/>
            </a:pPr>
            <a:r>
              <a:rPr lang="en-US" sz="2800" spc="28">
                <a:solidFill>
                  <a:srgbClr val="F4F0D9"/>
                </a:solidFill>
                <a:latin typeface="Glacial Indifference"/>
              </a:rPr>
              <a:t>Masih dilakukan secara manual dan tidak terintegrasi</a:t>
            </a:r>
          </a:p>
          <a:p>
            <a:pPr marL="604520" indent="-302260" lvl="1">
              <a:lnSpc>
                <a:spcPts val="4200"/>
              </a:lnSpc>
              <a:buFont typeface="Arial"/>
              <a:buChar char="•"/>
            </a:pPr>
            <a:r>
              <a:rPr lang="en-US" sz="2800" spc="28">
                <a:solidFill>
                  <a:srgbClr val="F4F0D9"/>
                </a:solidFill>
                <a:latin typeface="Glacial Indifference"/>
              </a:rPr>
              <a:t>Pekerjaan rutinitas dan beban kerja yang kompleks</a:t>
            </a:r>
          </a:p>
          <a:p>
            <a:pPr marL="604520" indent="-302260" lvl="1">
              <a:lnSpc>
                <a:spcPts val="4200"/>
              </a:lnSpc>
              <a:buFont typeface="Arial"/>
              <a:buChar char="•"/>
            </a:pPr>
            <a:r>
              <a:rPr lang="en-US" sz="2800" spc="28">
                <a:solidFill>
                  <a:srgbClr val="F4F0D9"/>
                </a:solidFill>
                <a:latin typeface="Glacial Indifference"/>
              </a:rPr>
              <a:t>Pemantauan jarak jauh masih konvensional dan kurang efektif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524029" y="1734802"/>
            <a:ext cx="4416126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60"/>
              </a:lnSpc>
            </a:pPr>
            <a:r>
              <a:rPr lang="en-US" sz="3800" spc="190">
                <a:solidFill>
                  <a:srgbClr val="E6DFB2"/>
                </a:solidFill>
                <a:latin typeface="Glacial Indifference Bold"/>
              </a:rPr>
              <a:t>PROJECT BACKGROUND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0" y="9885901"/>
            <a:ext cx="6334477" cy="305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Glacial Indifference"/>
              </a:rPr>
              <a:t>Thematic Academy : IPTM Batch 3 - Fernanda Daymara Hasna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38C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31035" t="0" r="28015" b="0"/>
          <a:stretch>
            <a:fillRect/>
          </a:stretch>
        </p:blipFill>
        <p:spPr>
          <a:xfrm flipH="false" flipV="false" rot="0">
            <a:off x="9357282" y="-245307"/>
            <a:ext cx="9299408" cy="10796629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1207884" y="8181975"/>
            <a:ext cx="6051416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400"/>
              </a:lnSpc>
            </a:pPr>
            <a:r>
              <a:rPr lang="en-US" sz="7000" spc="70">
                <a:solidFill>
                  <a:srgbClr val="638C80"/>
                </a:solidFill>
                <a:latin typeface="Glacial Indifference Bold"/>
              </a:rPr>
              <a:t>Project Scope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1028700" y="1028700"/>
            <a:ext cx="9080950" cy="8229600"/>
          </a:xfrm>
          <a:prstGeom prst="rect">
            <a:avLst/>
          </a:prstGeom>
          <a:solidFill>
            <a:srgbClr val="F4F0D9"/>
          </a:solidFill>
        </p:spPr>
      </p:sp>
      <p:grpSp>
        <p:nvGrpSpPr>
          <p:cNvPr name="Group 5" id="5"/>
          <p:cNvGrpSpPr/>
          <p:nvPr/>
        </p:nvGrpSpPr>
        <p:grpSpPr>
          <a:xfrm rot="0">
            <a:off x="2001537" y="2299830"/>
            <a:ext cx="7135275" cy="5706355"/>
            <a:chOff x="0" y="0"/>
            <a:chExt cx="9513700" cy="7608473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38100"/>
              <a:ext cx="9513700" cy="7255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20"/>
                </a:lnSpc>
              </a:pPr>
              <a:r>
                <a:rPr lang="en-US" sz="3400" spc="340">
                  <a:solidFill>
                    <a:srgbClr val="638C80"/>
                  </a:solidFill>
                  <a:latin typeface="Glacial Indifference Bold"/>
                </a:rPr>
                <a:t>GEOGRAFIS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933061"/>
              <a:ext cx="9513700" cy="6992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sz="3000" spc="30">
                  <a:solidFill>
                    <a:srgbClr val="545454"/>
                  </a:solidFill>
                  <a:latin typeface="Glacial Indifference"/>
                </a:rPr>
                <a:t>Surabaya, Bandung, Malang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2567066"/>
              <a:ext cx="9513700" cy="7255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20"/>
                </a:lnSpc>
              </a:pPr>
              <a:r>
                <a:rPr lang="en-US" sz="3400" spc="340">
                  <a:solidFill>
                    <a:srgbClr val="638C80"/>
                  </a:solidFill>
                  <a:latin typeface="Glacial Indifference Bold"/>
                </a:rPr>
                <a:t>LUAR PROYEK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3538226"/>
              <a:ext cx="9513700" cy="14555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sz="3000" spc="30">
                  <a:solidFill>
                    <a:srgbClr val="545454"/>
                  </a:solidFill>
                  <a:latin typeface="Glacial Indifference"/>
                </a:rPr>
                <a:t>Tanpa inventaris gudang, proses bisnis </a:t>
              </a:r>
              <a:r>
                <a:rPr lang="en-US" sz="3000" spc="30">
                  <a:solidFill>
                    <a:srgbClr val="545454"/>
                  </a:solidFill>
                  <a:latin typeface="Glacial Indifference Italics"/>
                </a:rPr>
                <a:t>warehousing </a:t>
              </a:r>
              <a:r>
                <a:rPr lang="en-US" sz="3000" spc="30">
                  <a:solidFill>
                    <a:srgbClr val="545454"/>
                  </a:solidFill>
                  <a:latin typeface="Glacial Indifference"/>
                </a:rPr>
                <a:t>maupun </a:t>
              </a:r>
              <a:r>
                <a:rPr lang="en-US" sz="3000" spc="30">
                  <a:solidFill>
                    <a:srgbClr val="545454"/>
                  </a:solidFill>
                  <a:latin typeface="Glacial Indifference Italics"/>
                </a:rPr>
                <a:t>transaction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5938107"/>
              <a:ext cx="9513700" cy="7255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20"/>
                </a:lnSpc>
              </a:pPr>
              <a:r>
                <a:rPr lang="en-US" sz="3400" spc="340">
                  <a:solidFill>
                    <a:srgbClr val="638C80"/>
                  </a:solidFill>
                  <a:latin typeface="Glacial Indifference Bold"/>
                </a:rPr>
                <a:t>PRODUK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6909267"/>
              <a:ext cx="9513700" cy="6992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sz="3000" spc="30">
                  <a:solidFill>
                    <a:srgbClr val="545454"/>
                  </a:solidFill>
                  <a:latin typeface="Glacial Indifference Italics"/>
                </a:rPr>
                <a:t>Hardware</a:t>
              </a:r>
              <a:r>
                <a:rPr lang="en-US" sz="3000" spc="30">
                  <a:solidFill>
                    <a:srgbClr val="545454"/>
                  </a:solidFill>
                  <a:latin typeface="Glacial Indifference"/>
                </a:rPr>
                <a:t> dan </a:t>
              </a:r>
              <a:r>
                <a:rPr lang="en-US" sz="3000" spc="30">
                  <a:solidFill>
                    <a:srgbClr val="545454"/>
                  </a:solidFill>
                  <a:latin typeface="Glacial Indifference Italics"/>
                </a:rPr>
                <a:t>Software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0" y="9885901"/>
            <a:ext cx="6334477" cy="305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Glacial Indifference"/>
              </a:rPr>
              <a:t>Thematic Academy : IPTM Batch 3 - Fernanda Daymara Hasna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1382" t="3680" r="864" b="2891"/>
          <a:stretch>
            <a:fillRect/>
          </a:stretch>
        </p:blipFill>
        <p:spPr>
          <a:xfrm flipH="false" flipV="false" rot="0">
            <a:off x="5647846" y="2044026"/>
            <a:ext cx="11431752" cy="7183817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5448701" y="2044026"/>
            <a:ext cx="11810599" cy="7214274"/>
            <a:chOff x="0" y="0"/>
            <a:chExt cx="6832923" cy="4173757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6832922" cy="4173757"/>
            </a:xfrm>
            <a:custGeom>
              <a:avLst/>
              <a:gdLst/>
              <a:ahLst/>
              <a:cxnLst/>
              <a:rect r="r" b="b" t="t" l="l"/>
              <a:pathLst>
                <a:path h="4173757" w="6832922">
                  <a:moveTo>
                    <a:pt x="6708463" y="4173757"/>
                  </a:moveTo>
                  <a:lnTo>
                    <a:pt x="124460" y="4173757"/>
                  </a:lnTo>
                  <a:cubicBezTo>
                    <a:pt x="55880" y="4173757"/>
                    <a:pt x="0" y="4117877"/>
                    <a:pt x="0" y="404929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708463" y="0"/>
                  </a:lnTo>
                  <a:cubicBezTo>
                    <a:pt x="6777043" y="0"/>
                    <a:pt x="6832922" y="55880"/>
                    <a:pt x="6832922" y="124460"/>
                  </a:cubicBezTo>
                  <a:lnTo>
                    <a:pt x="6832922" y="4049297"/>
                  </a:lnTo>
                  <a:cubicBezTo>
                    <a:pt x="6832922" y="4117877"/>
                    <a:pt x="6777043" y="4173757"/>
                    <a:pt x="6708463" y="4173757"/>
                  </a:cubicBezTo>
                  <a:close/>
                </a:path>
              </a:pathLst>
            </a:custGeom>
            <a:solidFill>
              <a:srgbClr val="100F0D">
                <a:alpha val="4705"/>
              </a:srgbClr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7824720" y="715268"/>
            <a:ext cx="7191910" cy="1958858"/>
            <a:chOff x="0" y="0"/>
            <a:chExt cx="9589214" cy="2611811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9589214" cy="2611811"/>
              <a:chOff x="0" y="0"/>
              <a:chExt cx="21398298" cy="5828247"/>
            </a:xfrm>
          </p:grpSpPr>
          <p:sp>
            <p:nvSpPr>
              <p:cNvPr name="Freeform 7" id="7"/>
              <p:cNvSpPr/>
              <p:nvPr/>
            </p:nvSpPr>
            <p:spPr>
              <a:xfrm>
                <a:off x="0" y="0"/>
                <a:ext cx="21398299" cy="5927307"/>
              </a:xfrm>
              <a:custGeom>
                <a:avLst/>
                <a:gdLst/>
                <a:ahLst/>
                <a:cxnLst/>
                <a:rect r="r" b="b" t="t" l="l"/>
                <a:pathLst>
                  <a:path h="5927307" w="21398299">
                    <a:moveTo>
                      <a:pt x="20775999" y="5357077"/>
                    </a:moveTo>
                    <a:cubicBezTo>
                      <a:pt x="20775999" y="5350727"/>
                      <a:pt x="20777268" y="5345647"/>
                      <a:pt x="20777268" y="5338027"/>
                    </a:cubicBezTo>
                    <a:lnTo>
                      <a:pt x="20777268" y="490220"/>
                    </a:lnTo>
                    <a:cubicBezTo>
                      <a:pt x="20777268" y="220980"/>
                      <a:pt x="20567718" y="0"/>
                      <a:pt x="20311179" y="0"/>
                    </a:cubicBezTo>
                    <a:lnTo>
                      <a:pt x="467360" y="0"/>
                    </a:lnTo>
                    <a:cubicBezTo>
                      <a:pt x="210820" y="0"/>
                      <a:pt x="0" y="220980"/>
                      <a:pt x="0" y="490220"/>
                    </a:cubicBezTo>
                    <a:lnTo>
                      <a:pt x="0" y="5338027"/>
                    </a:lnTo>
                    <a:cubicBezTo>
                      <a:pt x="0" y="5607267"/>
                      <a:pt x="209550" y="5828247"/>
                      <a:pt x="466090" y="5828247"/>
                    </a:cubicBezTo>
                    <a:lnTo>
                      <a:pt x="20309908" y="5828247"/>
                    </a:lnTo>
                    <a:cubicBezTo>
                      <a:pt x="20422938" y="5828247"/>
                      <a:pt x="20527077" y="5785067"/>
                      <a:pt x="20607088" y="5715217"/>
                    </a:cubicBezTo>
                    <a:cubicBezTo>
                      <a:pt x="20737897" y="5786337"/>
                      <a:pt x="21050318" y="5927307"/>
                      <a:pt x="21397027" y="5720297"/>
                    </a:cubicBezTo>
                    <a:cubicBezTo>
                      <a:pt x="21398299" y="5720297"/>
                      <a:pt x="21085877" y="5721567"/>
                      <a:pt x="20775999" y="5357077"/>
                    </a:cubicBezTo>
                    <a:lnTo>
                      <a:pt x="20775999" y="5357077"/>
                    </a:lnTo>
                    <a:close/>
                  </a:path>
                </a:pathLst>
              </a:custGeom>
              <a:solidFill>
                <a:srgbClr val="638C80"/>
              </a:solidFill>
            </p:spPr>
          </p:sp>
        </p:grpSp>
        <p:sp>
          <p:nvSpPr>
            <p:cNvPr name="TextBox 8" id="8"/>
            <p:cNvSpPr txBox="true"/>
            <p:nvPr/>
          </p:nvSpPr>
          <p:spPr>
            <a:xfrm rot="0">
              <a:off x="823188" y="158007"/>
              <a:ext cx="7942839" cy="22005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19"/>
                </a:lnSpc>
              </a:pPr>
              <a:r>
                <a:rPr lang="en-US" sz="4800" spc="-48">
                  <a:solidFill>
                    <a:srgbClr val="FFFFFF"/>
                  </a:solidFill>
                  <a:latin typeface="DM Sans Bold"/>
                </a:rPr>
                <a:t>Product Scope</a:t>
              </a:r>
            </a:p>
            <a:p>
              <a:pPr algn="ctr" marL="0" indent="0" lvl="0">
                <a:lnSpc>
                  <a:spcPts val="6719"/>
                </a:lnSpc>
                <a:spcBef>
                  <a:spcPct val="0"/>
                </a:spcBef>
              </a:pPr>
              <a:r>
                <a:rPr lang="en-US" sz="4800" spc="-48">
                  <a:solidFill>
                    <a:srgbClr val="FFFFFF"/>
                  </a:solidFill>
                  <a:latin typeface="DM Sans Bold"/>
                </a:rPr>
                <a:t>(Final Deliverables)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90600" y="2950218"/>
            <a:ext cx="3944842" cy="570654"/>
            <a:chOff x="0" y="0"/>
            <a:chExt cx="5259789" cy="760872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760872" cy="760872"/>
              <a:chOff x="0" y="0"/>
              <a:chExt cx="6350000" cy="6350000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638C80"/>
              </a:solidFill>
            </p:spPr>
          </p:sp>
        </p:grpSp>
        <p:sp>
          <p:nvSpPr>
            <p:cNvPr name="TextBox 12" id="12"/>
            <p:cNvSpPr txBox="true"/>
            <p:nvPr/>
          </p:nvSpPr>
          <p:spPr>
            <a:xfrm rot="0">
              <a:off x="132931" y="59004"/>
              <a:ext cx="495011" cy="5952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819"/>
                </a:lnSpc>
                <a:spcBef>
                  <a:spcPct val="0"/>
                </a:spcBef>
              </a:pPr>
              <a:r>
                <a:rPr lang="en-US" sz="2728">
                  <a:solidFill>
                    <a:srgbClr val="FFFFFF"/>
                  </a:solidFill>
                  <a:latin typeface="DM Sans Bold"/>
                </a:rPr>
                <a:t>1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1202750" y="79446"/>
              <a:ext cx="4057039" cy="5448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359"/>
                </a:lnSpc>
              </a:pPr>
              <a:r>
                <a:rPr lang="en-US" sz="2400">
                  <a:solidFill>
                    <a:srgbClr val="100F0D"/>
                  </a:solidFill>
                  <a:latin typeface="Glacial Indifference"/>
                </a:rPr>
                <a:t>Penyiraman Tanaman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514350" y="1986876"/>
            <a:ext cx="3792442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919"/>
              </a:lnSpc>
            </a:pPr>
            <a:r>
              <a:rPr lang="en-US" sz="2800">
                <a:solidFill>
                  <a:srgbClr val="100F0D"/>
                </a:solidFill>
                <a:latin typeface="Glacial Indifference"/>
              </a:rPr>
              <a:t>Sistem </a:t>
            </a:r>
            <a:r>
              <a:rPr lang="en-US" sz="2800">
                <a:solidFill>
                  <a:srgbClr val="100F0D"/>
                </a:solidFill>
                <a:latin typeface="Glacial Indifference Bold Italics"/>
              </a:rPr>
              <a:t>Hardware </a:t>
            </a:r>
            <a:r>
              <a:rPr lang="en-US" sz="2800">
                <a:solidFill>
                  <a:srgbClr val="100F0D"/>
                </a:solidFill>
                <a:latin typeface="Glacial Indifference"/>
              </a:rPr>
              <a:t>: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990600" y="4058291"/>
            <a:ext cx="3944842" cy="573461"/>
            <a:chOff x="0" y="0"/>
            <a:chExt cx="5259789" cy="764615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760872" cy="764615"/>
              <a:chOff x="0" y="0"/>
              <a:chExt cx="6350000" cy="6350000"/>
            </a:xfrm>
          </p:grpSpPr>
          <p:sp>
            <p:nvSpPr>
              <p:cNvPr name="Freeform 17" id="1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638C80"/>
              </a:solidFill>
            </p:spPr>
          </p:sp>
        </p:grpSp>
        <p:sp>
          <p:nvSpPr>
            <p:cNvPr name="TextBox 18" id="18"/>
            <p:cNvSpPr txBox="true"/>
            <p:nvPr/>
          </p:nvSpPr>
          <p:spPr>
            <a:xfrm rot="0">
              <a:off x="132931" y="59004"/>
              <a:ext cx="495011" cy="5989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819"/>
                </a:lnSpc>
                <a:spcBef>
                  <a:spcPct val="0"/>
                </a:spcBef>
              </a:pPr>
              <a:r>
                <a:rPr lang="en-US" sz="2728">
                  <a:solidFill>
                    <a:srgbClr val="FFFFFF"/>
                  </a:solidFill>
                  <a:latin typeface="DM Sans Bold"/>
                </a:rPr>
                <a:t>2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1202750" y="81318"/>
              <a:ext cx="4057039" cy="5448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359"/>
                </a:lnSpc>
              </a:pPr>
              <a:r>
                <a:rPr lang="en-US" sz="2400">
                  <a:solidFill>
                    <a:srgbClr val="100F0D"/>
                  </a:solidFill>
                  <a:latin typeface="Glacial Indifference"/>
                </a:rPr>
                <a:t>Pemberian Pupuk Cair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90600" y="5152422"/>
            <a:ext cx="3944842" cy="792480"/>
            <a:chOff x="0" y="0"/>
            <a:chExt cx="5259789" cy="1056640"/>
          </a:xfrm>
        </p:grpSpPr>
        <p:grpSp>
          <p:nvGrpSpPr>
            <p:cNvPr name="Group 21" id="21"/>
            <p:cNvGrpSpPr/>
            <p:nvPr/>
          </p:nvGrpSpPr>
          <p:grpSpPr>
            <a:xfrm rot="0">
              <a:off x="0" y="0"/>
              <a:ext cx="760872" cy="764615"/>
              <a:chOff x="0" y="0"/>
              <a:chExt cx="6350000" cy="6350000"/>
            </a:xfrm>
          </p:grpSpPr>
          <p:sp>
            <p:nvSpPr>
              <p:cNvPr name="Freeform 22" id="2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638C80"/>
              </a:solidFill>
            </p:spPr>
          </p:sp>
        </p:grpSp>
        <p:sp>
          <p:nvSpPr>
            <p:cNvPr name="TextBox 23" id="23"/>
            <p:cNvSpPr txBox="true"/>
            <p:nvPr/>
          </p:nvSpPr>
          <p:spPr>
            <a:xfrm rot="0">
              <a:off x="132931" y="59004"/>
              <a:ext cx="495011" cy="5989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819"/>
                </a:lnSpc>
                <a:spcBef>
                  <a:spcPct val="0"/>
                </a:spcBef>
              </a:pPr>
              <a:r>
                <a:rPr lang="en-US" sz="2728">
                  <a:solidFill>
                    <a:srgbClr val="FFFFFF"/>
                  </a:solidFill>
                  <a:latin typeface="DM Sans Bold"/>
                </a:rPr>
                <a:t>3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1202750" y="-57150"/>
              <a:ext cx="4057039" cy="11137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359"/>
                </a:lnSpc>
              </a:pPr>
              <a:r>
                <a:rPr lang="en-US" sz="2400">
                  <a:solidFill>
                    <a:srgbClr val="100F0D"/>
                  </a:solidFill>
                  <a:latin typeface="Glacial Indifference"/>
                </a:rPr>
                <a:t>Pengurasan Tangki Air Hidroponik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990600" y="6345933"/>
            <a:ext cx="3944842" cy="792480"/>
            <a:chOff x="0" y="0"/>
            <a:chExt cx="5259789" cy="1056640"/>
          </a:xfrm>
        </p:grpSpPr>
        <p:grpSp>
          <p:nvGrpSpPr>
            <p:cNvPr name="Group 26" id="26"/>
            <p:cNvGrpSpPr/>
            <p:nvPr/>
          </p:nvGrpSpPr>
          <p:grpSpPr>
            <a:xfrm rot="0">
              <a:off x="0" y="0"/>
              <a:ext cx="760872" cy="764615"/>
              <a:chOff x="0" y="0"/>
              <a:chExt cx="6350000" cy="6350000"/>
            </a:xfrm>
          </p:grpSpPr>
          <p:sp>
            <p:nvSpPr>
              <p:cNvPr name="Freeform 27" id="2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638C80"/>
              </a:solidFill>
            </p:spPr>
          </p:sp>
        </p:grpSp>
        <p:sp>
          <p:nvSpPr>
            <p:cNvPr name="TextBox 28" id="28"/>
            <p:cNvSpPr txBox="true"/>
            <p:nvPr/>
          </p:nvSpPr>
          <p:spPr>
            <a:xfrm rot="0">
              <a:off x="132931" y="59004"/>
              <a:ext cx="495011" cy="5989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819"/>
                </a:lnSpc>
                <a:spcBef>
                  <a:spcPct val="0"/>
                </a:spcBef>
              </a:pPr>
              <a:r>
                <a:rPr lang="en-US" sz="2728">
                  <a:solidFill>
                    <a:srgbClr val="FFFFFF"/>
                  </a:solidFill>
                  <a:latin typeface="DM Sans Bold"/>
                </a:rPr>
                <a:t>4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1202750" y="-57150"/>
              <a:ext cx="4057039" cy="11137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359"/>
                </a:lnSpc>
              </a:pPr>
              <a:r>
                <a:rPr lang="en-US" sz="2400">
                  <a:solidFill>
                    <a:srgbClr val="100F0D"/>
                  </a:solidFill>
                  <a:latin typeface="Glacial Indifference"/>
                </a:rPr>
                <a:t>Pergerakan </a:t>
              </a:r>
              <a:r>
                <a:rPr lang="en-US" sz="2400">
                  <a:solidFill>
                    <a:srgbClr val="100F0D"/>
                  </a:solidFill>
                  <a:latin typeface="Glacial Indifference Italics"/>
                </a:rPr>
                <a:t>Camera Robot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990600" y="7520791"/>
            <a:ext cx="3944842" cy="573461"/>
            <a:chOff x="0" y="0"/>
            <a:chExt cx="5259789" cy="764615"/>
          </a:xfrm>
        </p:grpSpPr>
        <p:grpSp>
          <p:nvGrpSpPr>
            <p:cNvPr name="Group 31" id="31"/>
            <p:cNvGrpSpPr/>
            <p:nvPr/>
          </p:nvGrpSpPr>
          <p:grpSpPr>
            <a:xfrm rot="0">
              <a:off x="0" y="0"/>
              <a:ext cx="760872" cy="764615"/>
              <a:chOff x="0" y="0"/>
              <a:chExt cx="6350000" cy="6350000"/>
            </a:xfrm>
          </p:grpSpPr>
          <p:sp>
            <p:nvSpPr>
              <p:cNvPr name="Freeform 32" id="3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638C80"/>
              </a:solidFill>
            </p:spPr>
          </p:sp>
        </p:grpSp>
        <p:sp>
          <p:nvSpPr>
            <p:cNvPr name="TextBox 33" id="33"/>
            <p:cNvSpPr txBox="true"/>
            <p:nvPr/>
          </p:nvSpPr>
          <p:spPr>
            <a:xfrm rot="0">
              <a:off x="132931" y="59004"/>
              <a:ext cx="495011" cy="5989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819"/>
                </a:lnSpc>
                <a:spcBef>
                  <a:spcPct val="0"/>
                </a:spcBef>
              </a:pPr>
              <a:r>
                <a:rPr lang="en-US" sz="2728">
                  <a:solidFill>
                    <a:srgbClr val="FFFFFF"/>
                  </a:solidFill>
                  <a:latin typeface="DM Sans Bold"/>
                </a:rPr>
                <a:t>5</a:t>
              </a:r>
            </a:p>
          </p:txBody>
        </p:sp>
        <p:sp>
          <p:nvSpPr>
            <p:cNvPr name="TextBox 34" id="34"/>
            <p:cNvSpPr txBox="true"/>
            <p:nvPr/>
          </p:nvSpPr>
          <p:spPr>
            <a:xfrm rot="0">
              <a:off x="1202750" y="81318"/>
              <a:ext cx="4057039" cy="5448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359"/>
                </a:lnSpc>
              </a:pPr>
              <a:r>
                <a:rPr lang="en-US" sz="2400">
                  <a:solidFill>
                    <a:srgbClr val="100F0D"/>
                  </a:solidFill>
                  <a:latin typeface="Glacial Indifference"/>
                </a:rPr>
                <a:t>Pengambilan Data</a:t>
              </a:r>
            </a:p>
          </p:txBody>
        </p:sp>
      </p:grpSp>
      <p:sp>
        <p:nvSpPr>
          <p:cNvPr name="TextBox 35" id="35"/>
          <p:cNvSpPr txBox="true"/>
          <p:nvPr/>
        </p:nvSpPr>
        <p:spPr>
          <a:xfrm rot="0">
            <a:off x="0" y="9885901"/>
            <a:ext cx="6334477" cy="305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Glacial Indifference"/>
              </a:rPr>
              <a:t>Thematic Academy : IPTM Batch 3 - Fernanda Daymara Hasna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44764" y="1197947"/>
            <a:ext cx="15398472" cy="7783760"/>
            <a:chOff x="0" y="0"/>
            <a:chExt cx="8598814" cy="4346607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8598814" cy="4346607"/>
            </a:xfrm>
            <a:custGeom>
              <a:avLst/>
              <a:gdLst/>
              <a:ahLst/>
              <a:cxnLst/>
              <a:rect r="r" b="b" t="t" l="l"/>
              <a:pathLst>
                <a:path h="4346607" w="8598814">
                  <a:moveTo>
                    <a:pt x="8474354" y="4346607"/>
                  </a:moveTo>
                  <a:lnTo>
                    <a:pt x="124460" y="4346607"/>
                  </a:lnTo>
                  <a:cubicBezTo>
                    <a:pt x="55880" y="4346607"/>
                    <a:pt x="0" y="4290727"/>
                    <a:pt x="0" y="422214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474354" y="0"/>
                  </a:lnTo>
                  <a:cubicBezTo>
                    <a:pt x="8542934" y="0"/>
                    <a:pt x="8598814" y="55880"/>
                    <a:pt x="8598814" y="124460"/>
                  </a:cubicBezTo>
                  <a:lnTo>
                    <a:pt x="8598814" y="4222147"/>
                  </a:lnTo>
                  <a:cubicBezTo>
                    <a:pt x="8598814" y="4290727"/>
                    <a:pt x="8542934" y="4346607"/>
                    <a:pt x="8474354" y="4346607"/>
                  </a:cubicBezTo>
                  <a:close/>
                </a:path>
              </a:pathLst>
            </a:custGeom>
            <a:solidFill>
              <a:srgbClr val="100F0D">
                <a:alpha val="4705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548045" y="218518"/>
            <a:ext cx="7191910" cy="1958858"/>
            <a:chOff x="0" y="0"/>
            <a:chExt cx="9589214" cy="2611811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9589214" cy="2611811"/>
              <a:chOff x="0" y="0"/>
              <a:chExt cx="21398298" cy="5828247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0" y="0"/>
                <a:ext cx="21398299" cy="5927307"/>
              </a:xfrm>
              <a:custGeom>
                <a:avLst/>
                <a:gdLst/>
                <a:ahLst/>
                <a:cxnLst/>
                <a:rect r="r" b="b" t="t" l="l"/>
                <a:pathLst>
                  <a:path h="5927307" w="21398299">
                    <a:moveTo>
                      <a:pt x="20775999" y="5357077"/>
                    </a:moveTo>
                    <a:cubicBezTo>
                      <a:pt x="20775999" y="5350727"/>
                      <a:pt x="20777268" y="5345647"/>
                      <a:pt x="20777268" y="5338027"/>
                    </a:cubicBezTo>
                    <a:lnTo>
                      <a:pt x="20777268" y="490220"/>
                    </a:lnTo>
                    <a:cubicBezTo>
                      <a:pt x="20777268" y="220980"/>
                      <a:pt x="20567718" y="0"/>
                      <a:pt x="20311179" y="0"/>
                    </a:cubicBezTo>
                    <a:lnTo>
                      <a:pt x="467360" y="0"/>
                    </a:lnTo>
                    <a:cubicBezTo>
                      <a:pt x="210820" y="0"/>
                      <a:pt x="0" y="220980"/>
                      <a:pt x="0" y="490220"/>
                    </a:cubicBezTo>
                    <a:lnTo>
                      <a:pt x="0" y="5338027"/>
                    </a:lnTo>
                    <a:cubicBezTo>
                      <a:pt x="0" y="5607267"/>
                      <a:pt x="209550" y="5828247"/>
                      <a:pt x="466090" y="5828247"/>
                    </a:cubicBezTo>
                    <a:lnTo>
                      <a:pt x="20309908" y="5828247"/>
                    </a:lnTo>
                    <a:cubicBezTo>
                      <a:pt x="20422938" y="5828247"/>
                      <a:pt x="20527077" y="5785067"/>
                      <a:pt x="20607088" y="5715217"/>
                    </a:cubicBezTo>
                    <a:cubicBezTo>
                      <a:pt x="20737897" y="5786337"/>
                      <a:pt x="21050318" y="5927307"/>
                      <a:pt x="21397027" y="5720297"/>
                    </a:cubicBezTo>
                    <a:cubicBezTo>
                      <a:pt x="21398299" y="5720297"/>
                      <a:pt x="21085877" y="5721567"/>
                      <a:pt x="20775999" y="5357077"/>
                    </a:cubicBezTo>
                    <a:lnTo>
                      <a:pt x="20775999" y="5357077"/>
                    </a:lnTo>
                    <a:close/>
                  </a:path>
                </a:pathLst>
              </a:custGeom>
              <a:solidFill>
                <a:srgbClr val="638C80"/>
              </a:solidFill>
            </p:spPr>
          </p:sp>
        </p:grpSp>
        <p:sp>
          <p:nvSpPr>
            <p:cNvPr name="TextBox 7" id="7"/>
            <p:cNvSpPr txBox="true"/>
            <p:nvPr/>
          </p:nvSpPr>
          <p:spPr>
            <a:xfrm rot="0">
              <a:off x="823188" y="158007"/>
              <a:ext cx="7942839" cy="22005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19"/>
                </a:lnSpc>
              </a:pPr>
              <a:r>
                <a:rPr lang="en-US" sz="4800" spc="-48">
                  <a:solidFill>
                    <a:srgbClr val="FFFFFF"/>
                  </a:solidFill>
                  <a:latin typeface="DM Sans Bold"/>
                </a:rPr>
                <a:t>Product Scope</a:t>
              </a:r>
            </a:p>
            <a:p>
              <a:pPr algn="ctr" marL="0" indent="0" lvl="0">
                <a:lnSpc>
                  <a:spcPts val="6719"/>
                </a:lnSpc>
                <a:spcBef>
                  <a:spcPct val="0"/>
                </a:spcBef>
              </a:pPr>
              <a:r>
                <a:rPr lang="en-US" sz="4800" spc="-48">
                  <a:solidFill>
                    <a:srgbClr val="FFFFFF"/>
                  </a:solidFill>
                  <a:latin typeface="DM Sans Bold"/>
                </a:rPr>
                <a:t>(Final Deliverables)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0" y="9885901"/>
            <a:ext cx="6334477" cy="305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Glacial Indifference"/>
              </a:rPr>
              <a:t>Thematic Academy : IPTM Batch 3 - Fernanda Daymara Hasna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2038117" y="2955554"/>
            <a:ext cx="3944842" cy="1541633"/>
            <a:chOff x="0" y="0"/>
            <a:chExt cx="5259789" cy="2055510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760872" cy="760872"/>
              <a:chOff x="0" y="0"/>
              <a:chExt cx="6350000" cy="6350000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638C80"/>
              </a:solidFill>
            </p:spPr>
          </p:sp>
        </p:grpSp>
        <p:sp>
          <p:nvSpPr>
            <p:cNvPr name="TextBox 12" id="12"/>
            <p:cNvSpPr txBox="true"/>
            <p:nvPr/>
          </p:nvSpPr>
          <p:spPr>
            <a:xfrm rot="0">
              <a:off x="132931" y="59004"/>
              <a:ext cx="495011" cy="5952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819"/>
                </a:lnSpc>
                <a:spcBef>
                  <a:spcPct val="0"/>
                </a:spcBef>
              </a:pPr>
              <a:r>
                <a:rPr lang="en-US" sz="2728">
                  <a:solidFill>
                    <a:srgbClr val="FFFFFF"/>
                  </a:solidFill>
                  <a:latin typeface="DM Sans Bold"/>
                </a:rPr>
                <a:t>1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1202750" y="79446"/>
              <a:ext cx="4057039" cy="5448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359"/>
                </a:lnSpc>
              </a:pPr>
              <a:r>
                <a:rPr lang="en-US" sz="2400">
                  <a:solidFill>
                    <a:srgbClr val="100F0D"/>
                  </a:solidFill>
                  <a:latin typeface="Glacial Indifference Italics"/>
                </a:rPr>
                <a:t>Homepage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1202750" y="690895"/>
              <a:ext cx="4057039" cy="13646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453390" indent="-226695" lvl="1">
                <a:lnSpc>
                  <a:spcPts val="2730"/>
                </a:lnSpc>
                <a:buFont typeface="Arial"/>
                <a:buChar char="•"/>
              </a:pPr>
              <a:r>
                <a:rPr lang="en-US" sz="2100" spc="84">
                  <a:solidFill>
                    <a:srgbClr val="100F0D"/>
                  </a:solidFill>
                  <a:latin typeface="Glacial Indifference"/>
                </a:rPr>
                <a:t>Informasi </a:t>
              </a:r>
              <a:r>
                <a:rPr lang="en-US" sz="2100" spc="84">
                  <a:solidFill>
                    <a:srgbClr val="100F0D"/>
                  </a:solidFill>
                  <a:latin typeface="Glacial Indifference Italics"/>
                </a:rPr>
                <a:t>next task</a:t>
              </a:r>
            </a:p>
            <a:p>
              <a:pPr marL="453390" indent="-226695" lvl="1">
                <a:lnSpc>
                  <a:spcPts val="2730"/>
                </a:lnSpc>
                <a:buFont typeface="Arial"/>
                <a:buChar char="•"/>
              </a:pPr>
              <a:r>
                <a:rPr lang="en-US" sz="2100" spc="84">
                  <a:solidFill>
                    <a:srgbClr val="100F0D"/>
                  </a:solidFill>
                  <a:latin typeface="Glacial Indifference"/>
                </a:rPr>
                <a:t>Tombol </a:t>
              </a:r>
              <a:r>
                <a:rPr lang="en-US" sz="2100" spc="84">
                  <a:solidFill>
                    <a:srgbClr val="100F0D"/>
                  </a:solidFill>
                  <a:latin typeface="Glacial Indifference Italics"/>
                </a:rPr>
                <a:t>menu page</a:t>
              </a:r>
            </a:p>
            <a:p>
              <a:pPr marL="453390" indent="-226695" lvl="1">
                <a:lnSpc>
                  <a:spcPts val="2730"/>
                </a:lnSpc>
                <a:buFont typeface="Arial"/>
                <a:buChar char="•"/>
              </a:pPr>
              <a:r>
                <a:rPr lang="en-US" sz="2100" spc="84">
                  <a:solidFill>
                    <a:srgbClr val="100F0D"/>
                  </a:solidFill>
                  <a:latin typeface="Glacial Indifference"/>
                </a:rPr>
                <a:t>Tombol </a:t>
              </a:r>
              <a:r>
                <a:rPr lang="en-US" sz="2100" spc="84">
                  <a:solidFill>
                    <a:srgbClr val="100F0D"/>
                  </a:solidFill>
                  <a:latin typeface="Glacial Indifference Italics"/>
                </a:rPr>
                <a:t>Log Out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7171579" y="2955554"/>
            <a:ext cx="3944842" cy="1544440"/>
            <a:chOff x="0" y="0"/>
            <a:chExt cx="5259789" cy="2059253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760872" cy="764615"/>
              <a:chOff x="0" y="0"/>
              <a:chExt cx="6350000" cy="6350000"/>
            </a:xfrm>
          </p:grpSpPr>
          <p:sp>
            <p:nvSpPr>
              <p:cNvPr name="Freeform 17" id="1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638C80"/>
              </a:solidFill>
            </p:spPr>
          </p:sp>
        </p:grpSp>
        <p:sp>
          <p:nvSpPr>
            <p:cNvPr name="TextBox 18" id="18"/>
            <p:cNvSpPr txBox="true"/>
            <p:nvPr/>
          </p:nvSpPr>
          <p:spPr>
            <a:xfrm rot="0">
              <a:off x="132931" y="59004"/>
              <a:ext cx="495011" cy="5989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819"/>
                </a:lnSpc>
                <a:spcBef>
                  <a:spcPct val="0"/>
                </a:spcBef>
              </a:pPr>
              <a:r>
                <a:rPr lang="en-US" sz="2728">
                  <a:solidFill>
                    <a:srgbClr val="FFFFFF"/>
                  </a:solidFill>
                  <a:latin typeface="DM Sans Bold"/>
                </a:rPr>
                <a:t>2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1202750" y="81318"/>
              <a:ext cx="4057039" cy="5448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359"/>
                </a:lnSpc>
              </a:pPr>
              <a:r>
                <a:rPr lang="en-US" sz="2400">
                  <a:solidFill>
                    <a:srgbClr val="100F0D"/>
                  </a:solidFill>
                  <a:latin typeface="Glacial Indifference Italics"/>
                </a:rPr>
                <a:t>User Profile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1202750" y="694638"/>
              <a:ext cx="4057039" cy="13646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453390" indent="-226695" lvl="1">
                <a:lnSpc>
                  <a:spcPts val="2730"/>
                </a:lnSpc>
                <a:buFont typeface="Arial"/>
                <a:buChar char="•"/>
              </a:pPr>
              <a:r>
                <a:rPr lang="en-US" sz="2100" spc="84">
                  <a:solidFill>
                    <a:srgbClr val="100F0D"/>
                  </a:solidFill>
                  <a:latin typeface="Glacial Indifference"/>
                </a:rPr>
                <a:t>Informasi pribadi </a:t>
              </a:r>
            </a:p>
            <a:p>
              <a:pPr marL="453390" indent="-226695" lvl="1">
                <a:lnSpc>
                  <a:spcPts val="2730"/>
                </a:lnSpc>
                <a:buFont typeface="Arial"/>
                <a:buChar char="•"/>
              </a:pPr>
              <a:r>
                <a:rPr lang="en-US" sz="2100" spc="84">
                  <a:solidFill>
                    <a:srgbClr val="100F0D"/>
                  </a:solidFill>
                  <a:latin typeface="Glacial Indifference"/>
                </a:rPr>
                <a:t>Jenis </a:t>
              </a:r>
              <a:r>
                <a:rPr lang="en-US" sz="2100" spc="84">
                  <a:solidFill>
                    <a:srgbClr val="100F0D"/>
                  </a:solidFill>
                  <a:latin typeface="Glacial Indifference Italics"/>
                </a:rPr>
                <a:t>user account</a:t>
              </a:r>
            </a:p>
            <a:p>
              <a:pPr>
                <a:lnSpc>
                  <a:spcPts val="2730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2305042" y="2952747"/>
            <a:ext cx="3944842" cy="1547247"/>
            <a:chOff x="0" y="0"/>
            <a:chExt cx="5259789" cy="2062996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760872" cy="764615"/>
              <a:chOff x="0" y="0"/>
              <a:chExt cx="6350000" cy="6350000"/>
            </a:xfrm>
          </p:grpSpPr>
          <p:sp>
            <p:nvSpPr>
              <p:cNvPr name="Freeform 23" id="2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638C80"/>
              </a:solidFill>
            </p:spPr>
          </p:sp>
        </p:grpSp>
        <p:sp>
          <p:nvSpPr>
            <p:cNvPr name="TextBox 24" id="24"/>
            <p:cNvSpPr txBox="true"/>
            <p:nvPr/>
          </p:nvSpPr>
          <p:spPr>
            <a:xfrm rot="0">
              <a:off x="132931" y="59004"/>
              <a:ext cx="495011" cy="5959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819"/>
                </a:lnSpc>
                <a:spcBef>
                  <a:spcPct val="0"/>
                </a:spcBef>
              </a:pPr>
              <a:r>
                <a:rPr lang="en-US" sz="2728">
                  <a:solidFill>
                    <a:srgbClr val="FFFFFF"/>
                  </a:solidFill>
                  <a:latin typeface="DM Sans Bold"/>
                </a:rPr>
                <a:t>3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1202750" y="81318"/>
              <a:ext cx="4057039" cy="5448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359"/>
                </a:lnSpc>
              </a:pPr>
              <a:r>
                <a:rPr lang="en-US" sz="2400">
                  <a:solidFill>
                    <a:srgbClr val="100F0D"/>
                  </a:solidFill>
                  <a:latin typeface="Glacial Indifference Italics"/>
                </a:rPr>
                <a:t>Farm Profile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1202750" y="698381"/>
              <a:ext cx="4057039" cy="13646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453390" indent="-226695" lvl="1">
                <a:lnSpc>
                  <a:spcPts val="2730"/>
                </a:lnSpc>
                <a:buFont typeface="Arial"/>
                <a:buChar char="•"/>
              </a:pPr>
              <a:r>
                <a:rPr lang="en-US" sz="2100" spc="84">
                  <a:solidFill>
                    <a:srgbClr val="100F0D"/>
                  </a:solidFill>
                  <a:latin typeface="Glacial Indifference"/>
                </a:rPr>
                <a:t>Menu Kebun </a:t>
              </a:r>
            </a:p>
            <a:p>
              <a:pPr>
                <a:lnSpc>
                  <a:spcPts val="2730"/>
                </a:lnSpc>
              </a:pPr>
              <a:r>
                <a:rPr lang="en-US" sz="2100" spc="84">
                  <a:solidFill>
                    <a:srgbClr val="100F0D"/>
                  </a:solidFill>
                  <a:latin typeface="Glacial Indifference"/>
                </a:rPr>
                <a:t>     (MLG-BDG)</a:t>
              </a:r>
            </a:p>
            <a:p>
              <a:pPr marL="453390" indent="-226695" lvl="1">
                <a:lnSpc>
                  <a:spcPts val="2730"/>
                </a:lnSpc>
                <a:buFont typeface="Arial"/>
                <a:buChar char="•"/>
              </a:pPr>
              <a:r>
                <a:rPr lang="en-US" sz="2100" spc="84">
                  <a:solidFill>
                    <a:srgbClr val="100F0D"/>
                  </a:solidFill>
                  <a:latin typeface="Glacial Indifference Italics"/>
                </a:rPr>
                <a:t>Greenhouse Layout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2038117" y="4934839"/>
            <a:ext cx="4171901" cy="1572684"/>
            <a:chOff x="0" y="0"/>
            <a:chExt cx="5562535" cy="2096912"/>
          </a:xfrm>
        </p:grpSpPr>
        <p:grpSp>
          <p:nvGrpSpPr>
            <p:cNvPr name="Group 28" id="28"/>
            <p:cNvGrpSpPr/>
            <p:nvPr/>
          </p:nvGrpSpPr>
          <p:grpSpPr>
            <a:xfrm rot="0">
              <a:off x="0" y="0"/>
              <a:ext cx="760872" cy="760872"/>
              <a:chOff x="0" y="0"/>
              <a:chExt cx="6350000" cy="6350000"/>
            </a:xfrm>
          </p:grpSpPr>
          <p:sp>
            <p:nvSpPr>
              <p:cNvPr name="Freeform 29" id="2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638C80"/>
              </a:solidFill>
            </p:spPr>
          </p:sp>
        </p:grpSp>
        <p:sp>
          <p:nvSpPr>
            <p:cNvPr name="TextBox 30" id="30"/>
            <p:cNvSpPr txBox="true"/>
            <p:nvPr/>
          </p:nvSpPr>
          <p:spPr>
            <a:xfrm rot="0">
              <a:off x="132931" y="59004"/>
              <a:ext cx="495011" cy="5959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819"/>
                </a:lnSpc>
                <a:spcBef>
                  <a:spcPct val="0"/>
                </a:spcBef>
              </a:pPr>
              <a:r>
                <a:rPr lang="en-US" sz="2728">
                  <a:solidFill>
                    <a:srgbClr val="FFFFFF"/>
                  </a:solidFill>
                  <a:latin typeface="DM Sans Bold"/>
                </a:rPr>
                <a:t>4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1202750" y="79446"/>
              <a:ext cx="4057039" cy="5448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359"/>
                </a:lnSpc>
              </a:pPr>
              <a:r>
                <a:rPr lang="en-US" sz="2400">
                  <a:solidFill>
                    <a:srgbClr val="100F0D"/>
                  </a:solidFill>
                  <a:latin typeface="Glacial Indifference Italics"/>
                </a:rPr>
                <a:t>Scheduling Page</a:t>
              </a:r>
            </a:p>
          </p:txBody>
        </p:sp>
        <p:sp>
          <p:nvSpPr>
            <p:cNvPr name="TextBox 32" id="32"/>
            <p:cNvSpPr txBox="true"/>
            <p:nvPr/>
          </p:nvSpPr>
          <p:spPr>
            <a:xfrm rot="0">
              <a:off x="1505496" y="732297"/>
              <a:ext cx="4057039" cy="13646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453390" indent="-226695" lvl="1">
                <a:lnSpc>
                  <a:spcPts val="2730"/>
                </a:lnSpc>
                <a:buFont typeface="Arial"/>
                <a:buChar char="•"/>
              </a:pPr>
              <a:r>
                <a:rPr lang="en-US" sz="2100" spc="84">
                  <a:solidFill>
                    <a:srgbClr val="100F0D"/>
                  </a:solidFill>
                  <a:latin typeface="Glacial Indifference"/>
                </a:rPr>
                <a:t>Informasi jadwal</a:t>
              </a:r>
            </a:p>
            <a:p>
              <a:pPr marL="453390" indent="-226695" lvl="1">
                <a:lnSpc>
                  <a:spcPts val="2730"/>
                </a:lnSpc>
                <a:buFont typeface="Arial"/>
                <a:buChar char="•"/>
              </a:pPr>
              <a:r>
                <a:rPr lang="en-US" sz="2100" spc="84">
                  <a:solidFill>
                    <a:srgbClr val="100F0D"/>
                  </a:solidFill>
                  <a:latin typeface="Glacial Indifference"/>
                </a:rPr>
                <a:t>Tombol </a:t>
              </a:r>
              <a:r>
                <a:rPr lang="en-US" sz="2100" spc="84">
                  <a:solidFill>
                    <a:srgbClr val="100F0D"/>
                  </a:solidFill>
                  <a:latin typeface="Glacial Indifference Italics"/>
                </a:rPr>
                <a:t>Edit</a:t>
              </a:r>
            </a:p>
            <a:p>
              <a:pPr>
                <a:lnSpc>
                  <a:spcPts val="2730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7171579" y="4934839"/>
            <a:ext cx="3944842" cy="2073699"/>
            <a:chOff x="0" y="0"/>
            <a:chExt cx="5259789" cy="2764932"/>
          </a:xfrm>
        </p:grpSpPr>
        <p:grpSp>
          <p:nvGrpSpPr>
            <p:cNvPr name="Group 34" id="34"/>
            <p:cNvGrpSpPr/>
            <p:nvPr/>
          </p:nvGrpSpPr>
          <p:grpSpPr>
            <a:xfrm rot="0">
              <a:off x="0" y="0"/>
              <a:ext cx="760872" cy="764615"/>
              <a:chOff x="0" y="0"/>
              <a:chExt cx="6350000" cy="6350000"/>
            </a:xfrm>
          </p:grpSpPr>
          <p:sp>
            <p:nvSpPr>
              <p:cNvPr name="Freeform 35" id="3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638C80"/>
              </a:solidFill>
            </p:spPr>
          </p:sp>
        </p:grpSp>
        <p:sp>
          <p:nvSpPr>
            <p:cNvPr name="TextBox 36" id="36"/>
            <p:cNvSpPr txBox="true"/>
            <p:nvPr/>
          </p:nvSpPr>
          <p:spPr>
            <a:xfrm rot="0">
              <a:off x="132931" y="59004"/>
              <a:ext cx="495011" cy="5959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819"/>
                </a:lnSpc>
                <a:spcBef>
                  <a:spcPct val="0"/>
                </a:spcBef>
              </a:pPr>
              <a:r>
                <a:rPr lang="en-US" sz="2728">
                  <a:solidFill>
                    <a:srgbClr val="FFFFFF"/>
                  </a:solidFill>
                  <a:latin typeface="DM Sans Bold"/>
                </a:rPr>
                <a:t>5</a:t>
              </a:r>
            </a:p>
          </p:txBody>
        </p:sp>
        <p:sp>
          <p:nvSpPr>
            <p:cNvPr name="TextBox 37" id="37"/>
            <p:cNvSpPr txBox="true"/>
            <p:nvPr/>
          </p:nvSpPr>
          <p:spPr>
            <a:xfrm rot="0">
              <a:off x="1202750" y="-7536"/>
              <a:ext cx="4057039" cy="11137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359"/>
                </a:lnSpc>
              </a:pPr>
              <a:r>
                <a:rPr lang="en-US" sz="2400">
                  <a:solidFill>
                    <a:srgbClr val="100F0D"/>
                  </a:solidFill>
                  <a:latin typeface="Glacial Indifference Italics"/>
                </a:rPr>
                <a:t>Monitoring System Page</a:t>
              </a:r>
            </a:p>
          </p:txBody>
        </p:sp>
        <p:sp>
          <p:nvSpPr>
            <p:cNvPr name="TextBox 38" id="38"/>
            <p:cNvSpPr txBox="true"/>
            <p:nvPr/>
          </p:nvSpPr>
          <p:spPr>
            <a:xfrm rot="0">
              <a:off x="1202750" y="1400317"/>
              <a:ext cx="4057039" cy="13646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453390" indent="-226695" lvl="1">
                <a:lnSpc>
                  <a:spcPts val="2730"/>
                </a:lnSpc>
                <a:buFont typeface="Arial"/>
                <a:buChar char="•"/>
              </a:pPr>
              <a:r>
                <a:rPr lang="en-US" sz="2100" spc="84">
                  <a:solidFill>
                    <a:srgbClr val="100F0D"/>
                  </a:solidFill>
                  <a:latin typeface="Glacial Indifference"/>
                </a:rPr>
                <a:t>Tombol </a:t>
              </a:r>
              <a:r>
                <a:rPr lang="en-US" sz="2100" spc="84">
                  <a:solidFill>
                    <a:srgbClr val="100F0D"/>
                  </a:solidFill>
                  <a:latin typeface="Glacial Indifference Italics"/>
                </a:rPr>
                <a:t>Refresh</a:t>
              </a:r>
            </a:p>
            <a:p>
              <a:pPr marL="453390" indent="-226695" lvl="1">
                <a:lnSpc>
                  <a:spcPts val="2730"/>
                </a:lnSpc>
                <a:buFont typeface="Arial"/>
                <a:buChar char="•"/>
              </a:pPr>
              <a:r>
                <a:rPr lang="en-US" sz="2100" spc="84">
                  <a:solidFill>
                    <a:srgbClr val="100F0D"/>
                  </a:solidFill>
                  <a:latin typeface="Glacial Indifference"/>
                </a:rPr>
                <a:t>Tombol </a:t>
              </a:r>
              <a:r>
                <a:rPr lang="en-US" sz="2100" spc="84">
                  <a:solidFill>
                    <a:srgbClr val="100F0D"/>
                  </a:solidFill>
                  <a:latin typeface="Glacial Indifference Italics"/>
                </a:rPr>
                <a:t>More Detail</a:t>
              </a:r>
            </a:p>
            <a:p>
              <a:pPr>
                <a:lnSpc>
                  <a:spcPts val="2730"/>
                </a:lnSpc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3807788" y="8384005"/>
            <a:ext cx="3451512" cy="765145"/>
            <a:chOff x="0" y="0"/>
            <a:chExt cx="4602017" cy="1020194"/>
          </a:xfrm>
        </p:grpSpPr>
        <p:grpSp>
          <p:nvGrpSpPr>
            <p:cNvPr name="Group 40" id="40"/>
            <p:cNvGrpSpPr/>
            <p:nvPr/>
          </p:nvGrpSpPr>
          <p:grpSpPr>
            <a:xfrm rot="0">
              <a:off x="0" y="0"/>
              <a:ext cx="4602017" cy="1020194"/>
              <a:chOff x="0" y="0"/>
              <a:chExt cx="26568756" cy="5889871"/>
            </a:xfrm>
          </p:grpSpPr>
          <p:sp>
            <p:nvSpPr>
              <p:cNvPr name="Freeform 41" id="41"/>
              <p:cNvSpPr/>
              <p:nvPr/>
            </p:nvSpPr>
            <p:spPr>
              <a:xfrm>
                <a:off x="0" y="0"/>
                <a:ext cx="26568757" cy="5988931"/>
              </a:xfrm>
              <a:custGeom>
                <a:avLst/>
                <a:gdLst/>
                <a:ahLst/>
                <a:cxnLst/>
                <a:rect r="r" b="b" t="t" l="l"/>
                <a:pathLst>
                  <a:path h="5988931" w="26568757">
                    <a:moveTo>
                      <a:pt x="25946457" y="5418701"/>
                    </a:moveTo>
                    <a:cubicBezTo>
                      <a:pt x="25946457" y="5412351"/>
                      <a:pt x="25947726" y="5407271"/>
                      <a:pt x="25947726" y="5399651"/>
                    </a:cubicBezTo>
                    <a:lnTo>
                      <a:pt x="25947726" y="490220"/>
                    </a:lnTo>
                    <a:cubicBezTo>
                      <a:pt x="25947726" y="220980"/>
                      <a:pt x="25738176" y="0"/>
                      <a:pt x="25481635" y="0"/>
                    </a:cubicBezTo>
                    <a:lnTo>
                      <a:pt x="467360" y="0"/>
                    </a:lnTo>
                    <a:cubicBezTo>
                      <a:pt x="210820" y="0"/>
                      <a:pt x="0" y="220980"/>
                      <a:pt x="0" y="490220"/>
                    </a:cubicBezTo>
                    <a:lnTo>
                      <a:pt x="0" y="5399651"/>
                    </a:lnTo>
                    <a:cubicBezTo>
                      <a:pt x="0" y="5668890"/>
                      <a:pt x="209550" y="5889871"/>
                      <a:pt x="466090" y="5889871"/>
                    </a:cubicBezTo>
                    <a:lnTo>
                      <a:pt x="25480366" y="5889871"/>
                    </a:lnTo>
                    <a:cubicBezTo>
                      <a:pt x="25593396" y="5889871"/>
                      <a:pt x="25697535" y="5846690"/>
                      <a:pt x="25777546" y="5776840"/>
                    </a:cubicBezTo>
                    <a:cubicBezTo>
                      <a:pt x="25908355" y="5847960"/>
                      <a:pt x="26220775" y="5988931"/>
                      <a:pt x="26567485" y="5781921"/>
                    </a:cubicBezTo>
                    <a:cubicBezTo>
                      <a:pt x="26568757" y="5781921"/>
                      <a:pt x="26256335" y="5783191"/>
                      <a:pt x="25946457" y="5418701"/>
                    </a:cubicBezTo>
                    <a:lnTo>
                      <a:pt x="25946457" y="5418701"/>
                    </a:lnTo>
                    <a:close/>
                  </a:path>
                </a:pathLst>
              </a:custGeom>
              <a:solidFill>
                <a:srgbClr val="749D91"/>
              </a:solidFill>
            </p:spPr>
          </p:sp>
        </p:grpSp>
        <p:sp>
          <p:nvSpPr>
            <p:cNvPr name="TextBox 42" id="42"/>
            <p:cNvSpPr txBox="true"/>
            <p:nvPr/>
          </p:nvSpPr>
          <p:spPr>
            <a:xfrm rot="0">
              <a:off x="453764" y="170374"/>
              <a:ext cx="3694488" cy="622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19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Glacial Indifference"/>
                </a:rPr>
                <a:t>Sistem </a:t>
              </a:r>
              <a:r>
                <a:rPr lang="en-US" sz="2800">
                  <a:solidFill>
                    <a:srgbClr val="FFFFFF"/>
                  </a:solidFill>
                  <a:latin typeface="Glacial Indifference Bold Italics"/>
                </a:rPr>
                <a:t>Software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12305042" y="4932032"/>
            <a:ext cx="3944842" cy="2076506"/>
            <a:chOff x="0" y="0"/>
            <a:chExt cx="5259789" cy="2768675"/>
          </a:xfrm>
        </p:grpSpPr>
        <p:grpSp>
          <p:nvGrpSpPr>
            <p:cNvPr name="Group 44" id="44"/>
            <p:cNvGrpSpPr/>
            <p:nvPr/>
          </p:nvGrpSpPr>
          <p:grpSpPr>
            <a:xfrm rot="0">
              <a:off x="0" y="0"/>
              <a:ext cx="760872" cy="764615"/>
              <a:chOff x="0" y="0"/>
              <a:chExt cx="6350000" cy="6350000"/>
            </a:xfrm>
          </p:grpSpPr>
          <p:sp>
            <p:nvSpPr>
              <p:cNvPr name="Freeform 45" id="4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638C80"/>
              </a:solidFill>
            </p:spPr>
          </p:sp>
        </p:grpSp>
        <p:sp>
          <p:nvSpPr>
            <p:cNvPr name="TextBox 46" id="46"/>
            <p:cNvSpPr txBox="true"/>
            <p:nvPr/>
          </p:nvSpPr>
          <p:spPr>
            <a:xfrm rot="0">
              <a:off x="132931" y="59004"/>
              <a:ext cx="495011" cy="5959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819"/>
                </a:lnSpc>
                <a:spcBef>
                  <a:spcPct val="0"/>
                </a:spcBef>
              </a:pPr>
              <a:r>
                <a:rPr lang="en-US" sz="2728">
                  <a:solidFill>
                    <a:srgbClr val="FFFFFF"/>
                  </a:solidFill>
                  <a:latin typeface="DM Sans Bold"/>
                </a:rPr>
                <a:t>6</a:t>
              </a:r>
            </a:p>
          </p:txBody>
        </p:sp>
        <p:sp>
          <p:nvSpPr>
            <p:cNvPr name="TextBox 47" id="47"/>
            <p:cNvSpPr txBox="true"/>
            <p:nvPr/>
          </p:nvSpPr>
          <p:spPr>
            <a:xfrm rot="0">
              <a:off x="1202750" y="-3793"/>
              <a:ext cx="4057039" cy="11137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359"/>
                </a:lnSpc>
              </a:pPr>
              <a:r>
                <a:rPr lang="en-US" sz="2400">
                  <a:solidFill>
                    <a:srgbClr val="100F0D"/>
                  </a:solidFill>
                  <a:latin typeface="Glacial Indifference Italics"/>
                </a:rPr>
                <a:t>Controlling System Page</a:t>
              </a:r>
            </a:p>
          </p:txBody>
        </p:sp>
        <p:sp>
          <p:nvSpPr>
            <p:cNvPr name="TextBox 48" id="48"/>
            <p:cNvSpPr txBox="true"/>
            <p:nvPr/>
          </p:nvSpPr>
          <p:spPr>
            <a:xfrm rot="0">
              <a:off x="1202750" y="1404060"/>
              <a:ext cx="4057039" cy="13646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453390" indent="-226695" lvl="1">
                <a:lnSpc>
                  <a:spcPts val="2730"/>
                </a:lnSpc>
                <a:buFont typeface="Arial"/>
                <a:buChar char="•"/>
              </a:pPr>
              <a:r>
                <a:rPr lang="en-US" sz="2100" spc="84">
                  <a:solidFill>
                    <a:srgbClr val="100F0D"/>
                  </a:solidFill>
                  <a:latin typeface="Glacial Indifference"/>
                </a:rPr>
                <a:t>Menu </a:t>
              </a:r>
              <a:r>
                <a:rPr lang="en-US" sz="2100" spc="84">
                  <a:solidFill>
                    <a:srgbClr val="100F0D"/>
                  </a:solidFill>
                  <a:latin typeface="Glacial Indifference Italics"/>
                </a:rPr>
                <a:t>controller input</a:t>
              </a:r>
            </a:p>
            <a:p>
              <a:pPr marL="453390" indent="-226695" lvl="1">
                <a:lnSpc>
                  <a:spcPts val="2730"/>
                </a:lnSpc>
                <a:buFont typeface="Arial"/>
                <a:buChar char="•"/>
              </a:pPr>
              <a:r>
                <a:rPr lang="en-US" sz="2100" spc="84">
                  <a:solidFill>
                    <a:srgbClr val="100F0D"/>
                  </a:solidFill>
                  <a:latin typeface="Glacial Indifference"/>
                </a:rPr>
                <a:t>Tombol </a:t>
              </a:r>
              <a:r>
                <a:rPr lang="en-US" sz="2100" spc="84">
                  <a:solidFill>
                    <a:srgbClr val="100F0D"/>
                  </a:solidFill>
                  <a:latin typeface="Glacial Indifference Italics"/>
                </a:rPr>
                <a:t>Activate </a:t>
              </a: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2038117" y="6722789"/>
            <a:ext cx="4171901" cy="1575491"/>
            <a:chOff x="0" y="0"/>
            <a:chExt cx="5562535" cy="2100655"/>
          </a:xfrm>
        </p:grpSpPr>
        <p:grpSp>
          <p:nvGrpSpPr>
            <p:cNvPr name="Group 50" id="50"/>
            <p:cNvGrpSpPr/>
            <p:nvPr/>
          </p:nvGrpSpPr>
          <p:grpSpPr>
            <a:xfrm rot="0">
              <a:off x="0" y="0"/>
              <a:ext cx="760872" cy="764615"/>
              <a:chOff x="0" y="0"/>
              <a:chExt cx="6350000" cy="6350000"/>
            </a:xfrm>
          </p:grpSpPr>
          <p:sp>
            <p:nvSpPr>
              <p:cNvPr name="Freeform 51" id="5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638C80"/>
              </a:solidFill>
            </p:spPr>
          </p:sp>
        </p:grpSp>
        <p:sp>
          <p:nvSpPr>
            <p:cNvPr name="TextBox 52" id="52"/>
            <p:cNvSpPr txBox="true"/>
            <p:nvPr/>
          </p:nvSpPr>
          <p:spPr>
            <a:xfrm rot="0">
              <a:off x="132931" y="59004"/>
              <a:ext cx="495011" cy="5959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819"/>
                </a:lnSpc>
                <a:spcBef>
                  <a:spcPct val="0"/>
                </a:spcBef>
              </a:pPr>
              <a:r>
                <a:rPr lang="en-US" sz="2728">
                  <a:solidFill>
                    <a:srgbClr val="FFFFFF"/>
                  </a:solidFill>
                  <a:latin typeface="DM Sans Bold"/>
                </a:rPr>
                <a:t>7</a:t>
              </a:r>
            </a:p>
          </p:txBody>
        </p:sp>
        <p:sp>
          <p:nvSpPr>
            <p:cNvPr name="TextBox 53" id="53"/>
            <p:cNvSpPr txBox="true"/>
            <p:nvPr/>
          </p:nvSpPr>
          <p:spPr>
            <a:xfrm rot="0">
              <a:off x="1202750" y="81318"/>
              <a:ext cx="4057039" cy="5448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359"/>
                </a:lnSpc>
              </a:pPr>
              <a:r>
                <a:rPr lang="en-US" sz="2400">
                  <a:solidFill>
                    <a:srgbClr val="100F0D"/>
                  </a:solidFill>
                  <a:latin typeface="Glacial Indifference Italics"/>
                </a:rPr>
                <a:t>Help Page</a:t>
              </a:r>
            </a:p>
          </p:txBody>
        </p:sp>
        <p:sp>
          <p:nvSpPr>
            <p:cNvPr name="TextBox 54" id="54"/>
            <p:cNvSpPr txBox="true"/>
            <p:nvPr/>
          </p:nvSpPr>
          <p:spPr>
            <a:xfrm rot="0">
              <a:off x="1505496" y="736040"/>
              <a:ext cx="4057039" cy="13646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453390" indent="-226695" lvl="1">
                <a:lnSpc>
                  <a:spcPts val="2730"/>
                </a:lnSpc>
                <a:buFont typeface="Arial"/>
                <a:buChar char="•"/>
              </a:pPr>
              <a:r>
                <a:rPr lang="en-US" sz="2100" spc="84">
                  <a:solidFill>
                    <a:srgbClr val="100F0D"/>
                  </a:solidFill>
                  <a:latin typeface="Glacial Indifference"/>
                </a:rPr>
                <a:t>Menu </a:t>
              </a:r>
              <a:r>
                <a:rPr lang="en-US" sz="2100" spc="84">
                  <a:solidFill>
                    <a:srgbClr val="100F0D"/>
                  </a:solidFill>
                  <a:latin typeface="Glacial Indifference Italics"/>
                </a:rPr>
                <a:t>guidebook</a:t>
              </a:r>
            </a:p>
            <a:p>
              <a:pPr marL="453390" indent="-226695" lvl="1">
                <a:lnSpc>
                  <a:spcPts val="2730"/>
                </a:lnSpc>
                <a:buFont typeface="Arial"/>
                <a:buChar char="•"/>
              </a:pPr>
              <a:r>
                <a:rPr lang="en-US" sz="2100" spc="84">
                  <a:solidFill>
                    <a:srgbClr val="100F0D"/>
                  </a:solidFill>
                  <a:latin typeface="Glacial Indifference"/>
                </a:rPr>
                <a:t>Menu </a:t>
              </a:r>
              <a:r>
                <a:rPr lang="en-US" sz="2100" spc="84">
                  <a:solidFill>
                    <a:srgbClr val="100F0D"/>
                  </a:solidFill>
                  <a:latin typeface="Glacial Indifference Italics"/>
                </a:rPr>
                <a:t>tutorial</a:t>
              </a:r>
            </a:p>
            <a:p>
              <a:pPr marL="453390" indent="-226695" lvl="1">
                <a:lnSpc>
                  <a:spcPts val="2730"/>
                </a:lnSpc>
                <a:buFont typeface="Arial"/>
                <a:buChar char="•"/>
              </a:pPr>
              <a:r>
                <a:rPr lang="en-US" sz="2100" spc="84">
                  <a:solidFill>
                    <a:srgbClr val="100F0D"/>
                  </a:solidFill>
                  <a:latin typeface="Glacial Indifference"/>
                </a:rPr>
                <a:t>Menu </a:t>
              </a:r>
              <a:r>
                <a:rPr lang="en-US" sz="2100" spc="84">
                  <a:solidFill>
                    <a:srgbClr val="100F0D"/>
                  </a:solidFill>
                  <a:latin typeface="Glacial Indifference Italics"/>
                </a:rPr>
                <a:t>CC</a:t>
              </a:r>
              <a:r>
                <a:rPr lang="en-US" sz="2100" spc="84">
                  <a:solidFill>
                    <a:srgbClr val="100F0D"/>
                  </a:solidFill>
                  <a:latin typeface="Glacial Indifference"/>
                </a:rPr>
                <a:t> via</a:t>
              </a:r>
              <a:r>
                <a:rPr lang="en-US" sz="2100" spc="84">
                  <a:solidFill>
                    <a:srgbClr val="100F0D"/>
                  </a:solidFill>
                  <a:latin typeface="Glacial Indifference Italics"/>
                </a:rPr>
                <a:t> chat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DF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571500" y="-514350"/>
            <a:ext cx="9715500" cy="11315700"/>
          </a:xfrm>
          <a:prstGeom prst="rect">
            <a:avLst/>
          </a:prstGeom>
          <a:solidFill>
            <a:srgbClr val="638C80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512528" y="2932368"/>
            <a:ext cx="7547444" cy="104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16"/>
              </a:lnSpc>
            </a:pPr>
            <a:r>
              <a:rPr lang="en-US" sz="6600" spc="59">
                <a:solidFill>
                  <a:srgbClr val="D4C87F"/>
                </a:solidFill>
                <a:latin typeface="Montserrat Classic Bold"/>
              </a:rPr>
              <a:t>On Business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12528" y="4216845"/>
            <a:ext cx="7450463" cy="2687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4283"/>
              </a:lnSpc>
              <a:buFont typeface="Arial"/>
              <a:buChar char="•"/>
            </a:pPr>
            <a:r>
              <a:rPr lang="en-US" sz="2800" spc="140">
                <a:solidFill>
                  <a:srgbClr val="E6DFB2"/>
                </a:solidFill>
                <a:latin typeface="Glacial Indifference"/>
              </a:rPr>
              <a:t>Alokasi </a:t>
            </a:r>
            <a:r>
              <a:rPr lang="en-US" sz="2800" spc="140">
                <a:solidFill>
                  <a:srgbClr val="E6DFB2"/>
                </a:solidFill>
                <a:latin typeface="Glacial Indifference Italics"/>
              </a:rPr>
              <a:t>resource </a:t>
            </a:r>
            <a:r>
              <a:rPr lang="en-US" sz="2800" spc="140">
                <a:solidFill>
                  <a:srgbClr val="E6DFB2"/>
                </a:solidFill>
                <a:latin typeface="Glacial Indifference"/>
              </a:rPr>
              <a:t>lebih efisien</a:t>
            </a:r>
          </a:p>
          <a:p>
            <a:pPr marL="604519" indent="-302260" lvl="1">
              <a:lnSpc>
                <a:spcPts val="4283"/>
              </a:lnSpc>
              <a:buFont typeface="Arial"/>
              <a:buChar char="•"/>
            </a:pPr>
            <a:r>
              <a:rPr lang="en-US" sz="2799" spc="139">
                <a:solidFill>
                  <a:srgbClr val="E6DFB2"/>
                </a:solidFill>
                <a:latin typeface="Glacial Indifference"/>
              </a:rPr>
              <a:t>Pekerjaan lebih mudah dan cepat</a:t>
            </a:r>
          </a:p>
          <a:p>
            <a:pPr marL="604519" indent="-302260" lvl="1">
              <a:lnSpc>
                <a:spcPts val="4283"/>
              </a:lnSpc>
              <a:buFont typeface="Arial"/>
              <a:buChar char="•"/>
            </a:pPr>
            <a:r>
              <a:rPr lang="en-US" sz="2799" spc="139">
                <a:solidFill>
                  <a:srgbClr val="E6DFB2"/>
                </a:solidFill>
                <a:latin typeface="Glacial Indifference"/>
              </a:rPr>
              <a:t>Produktivitas budidaya dapat terkendali</a:t>
            </a:r>
          </a:p>
          <a:p>
            <a:pPr marL="604520" indent="-302260" lvl="1">
              <a:lnSpc>
                <a:spcPts val="4284"/>
              </a:lnSpc>
              <a:buFont typeface="Arial"/>
              <a:buChar char="•"/>
            </a:pPr>
            <a:r>
              <a:rPr lang="en-US" sz="2799" spc="139">
                <a:solidFill>
                  <a:srgbClr val="E6DFB2"/>
                </a:solidFill>
                <a:latin typeface="Glacial Indifference"/>
              </a:rPr>
              <a:t>Peningkatan kepuasan </a:t>
            </a:r>
            <a:r>
              <a:rPr lang="en-US" sz="2799" spc="139">
                <a:solidFill>
                  <a:srgbClr val="E6DFB2"/>
                </a:solidFill>
                <a:latin typeface="Glacial Indifference Italics"/>
              </a:rPr>
              <a:t>customer </a:t>
            </a:r>
            <a:r>
              <a:rPr lang="en-US" sz="2799" spc="139">
                <a:solidFill>
                  <a:srgbClr val="E6DFB2"/>
                </a:solidFill>
                <a:latin typeface="Glacial Indifference"/>
              </a:rPr>
              <a:t>dan pegawai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942278" y="2932368"/>
            <a:ext cx="7547444" cy="104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16"/>
              </a:lnSpc>
            </a:pPr>
            <a:r>
              <a:rPr lang="en-US" sz="6600" spc="59">
                <a:solidFill>
                  <a:srgbClr val="638C80"/>
                </a:solidFill>
                <a:latin typeface="Montserrat Classic Bold"/>
              </a:rPr>
              <a:t>By System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942278" y="4216845"/>
            <a:ext cx="7450463" cy="3229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4283"/>
              </a:lnSpc>
              <a:buFont typeface="Arial"/>
              <a:buChar char="•"/>
            </a:pPr>
            <a:r>
              <a:rPr lang="en-US" sz="2800" spc="140">
                <a:solidFill>
                  <a:srgbClr val="749D91"/>
                </a:solidFill>
                <a:latin typeface="Glacial Indifference"/>
              </a:rPr>
              <a:t>Butuh investasi layanan internet, listrik, dan sarana pendukung yang memadai</a:t>
            </a:r>
          </a:p>
          <a:p>
            <a:pPr marL="604519" indent="-302260" lvl="1">
              <a:lnSpc>
                <a:spcPts val="4283"/>
              </a:lnSpc>
              <a:buFont typeface="Arial"/>
              <a:buChar char="•"/>
            </a:pPr>
            <a:r>
              <a:rPr lang="en-US" sz="2799" spc="139">
                <a:solidFill>
                  <a:srgbClr val="749D91"/>
                </a:solidFill>
                <a:latin typeface="Glacial Indifference"/>
              </a:rPr>
              <a:t>Butuh integrasi dengan sistem pelaporan kebun konvensional</a:t>
            </a:r>
          </a:p>
          <a:p>
            <a:pPr marL="604520" indent="-302260" lvl="1">
              <a:lnSpc>
                <a:spcPts val="4284"/>
              </a:lnSpc>
              <a:buFont typeface="Arial"/>
              <a:buChar char="•"/>
            </a:pPr>
            <a:r>
              <a:rPr lang="en-US" sz="2799" spc="139">
                <a:solidFill>
                  <a:srgbClr val="749D91"/>
                </a:solidFill>
                <a:latin typeface="Glacial Indifference"/>
              </a:rPr>
              <a:t>Butuh perancangan mekanisme keamanan informasi pada </a:t>
            </a:r>
            <a:r>
              <a:rPr lang="en-US" sz="2799" spc="139">
                <a:solidFill>
                  <a:srgbClr val="749D91"/>
                </a:solidFill>
                <a:latin typeface="Glacial Indifference Italics"/>
              </a:rPr>
              <a:t>software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2"/>
          <a:srcRect l="34850" t="32426" r="50567" b="0"/>
          <a:stretch>
            <a:fillRect/>
          </a:stretch>
        </p:blipFill>
        <p:spPr>
          <a:xfrm flipH="false" flipV="false" rot="0">
            <a:off x="8314951" y="-136769"/>
            <a:ext cx="1658098" cy="10938119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-675946" y="8832603"/>
            <a:ext cx="2886906" cy="851395"/>
            <a:chOff x="0" y="0"/>
            <a:chExt cx="1722525" cy="508000"/>
          </a:xfrm>
        </p:grpSpPr>
        <p:sp>
          <p:nvSpPr>
            <p:cNvPr name="Freeform 9" id="9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r="r" b="b" t="t" l="l"/>
              <a:pathLst>
                <a:path h="408940" w="1722525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E6DFB2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10800000">
            <a:off x="16202354" y="603003"/>
            <a:ext cx="2886906" cy="851395"/>
            <a:chOff x="0" y="0"/>
            <a:chExt cx="1722525" cy="508000"/>
          </a:xfrm>
        </p:grpSpPr>
        <p:sp>
          <p:nvSpPr>
            <p:cNvPr name="Freeform 11" id="11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r="r" b="b" t="t" l="l"/>
              <a:pathLst>
                <a:path h="408940" w="1722525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638C80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721026" y="2468818"/>
            <a:ext cx="5051578" cy="482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 spc="32">
                <a:solidFill>
                  <a:srgbClr val="DFD699"/>
                </a:solidFill>
                <a:latin typeface="Glacial Indifference Bold"/>
              </a:rPr>
              <a:t>- PROJECT IMPACT -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150776" y="2468818"/>
            <a:ext cx="5051578" cy="482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 spc="32">
                <a:solidFill>
                  <a:srgbClr val="749D91"/>
                </a:solidFill>
                <a:latin typeface="Glacial Indifference Bold"/>
              </a:rPr>
              <a:t>- PROJECT IMPACT -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0" y="9885901"/>
            <a:ext cx="6334477" cy="305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Glacial Indifference"/>
              </a:rPr>
              <a:t>Thematic Academy : IPTM Batch 3 - Fernanda Daymara Hasna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DF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60000"/>
          </a:blip>
          <a:srcRect l="0" t="3388" r="0" b="3388"/>
          <a:stretch>
            <a:fillRect/>
          </a:stretch>
        </p:blipFill>
        <p:spPr>
          <a:xfrm flipH="false" flipV="false" rot="0">
            <a:off x="0" y="0"/>
            <a:ext cx="17241742" cy="10287000"/>
          </a:xfrm>
          <a:prstGeom prst="rect">
            <a:avLst/>
          </a:prstGeom>
        </p:spPr>
      </p:pic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995301" y="1393292"/>
            <a:ext cx="14297398" cy="7500415"/>
            <a:chOff x="0" y="0"/>
            <a:chExt cx="6350000" cy="3331210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6350000" cy="3331210"/>
            </a:xfrm>
            <a:custGeom>
              <a:avLst/>
              <a:gdLst/>
              <a:ahLst/>
              <a:cxnLst/>
              <a:rect r="r" b="b" t="t" l="l"/>
              <a:pathLst>
                <a:path h="3331210" w="6350000">
                  <a:moveTo>
                    <a:pt x="6209030" y="0"/>
                  </a:moveTo>
                  <a:lnTo>
                    <a:pt x="140970" y="0"/>
                  </a:lnTo>
                  <a:cubicBezTo>
                    <a:pt x="63500" y="0"/>
                    <a:pt x="0" y="62230"/>
                    <a:pt x="0" y="138430"/>
                  </a:cubicBezTo>
                  <a:lnTo>
                    <a:pt x="0" y="3192780"/>
                  </a:lnTo>
                  <a:cubicBezTo>
                    <a:pt x="0" y="3268980"/>
                    <a:pt x="63500" y="3331210"/>
                    <a:pt x="140970" y="3331210"/>
                  </a:cubicBezTo>
                  <a:lnTo>
                    <a:pt x="6209030" y="3331210"/>
                  </a:lnTo>
                  <a:cubicBezTo>
                    <a:pt x="6286500" y="3331210"/>
                    <a:pt x="6350000" y="3268980"/>
                    <a:pt x="6350000" y="3192780"/>
                  </a:cubicBezTo>
                  <a:lnTo>
                    <a:pt x="6350000" y="138430"/>
                  </a:lnTo>
                  <a:cubicBezTo>
                    <a:pt x="6350000" y="62230"/>
                    <a:pt x="6286500" y="0"/>
                    <a:pt x="6209030" y="0"/>
                  </a:cubicBezTo>
                  <a:close/>
                </a:path>
              </a:pathLst>
            </a:custGeom>
            <a:solidFill>
              <a:srgbClr val="D9D9D9">
                <a:alpha val="88627"/>
              </a:srgbClr>
            </a:solid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995301" y="1393292"/>
            <a:ext cx="14297398" cy="7500415"/>
            <a:chOff x="0" y="0"/>
            <a:chExt cx="6350000" cy="3331210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6350000" cy="3331210"/>
            </a:xfrm>
            <a:custGeom>
              <a:avLst/>
              <a:gdLst/>
              <a:ahLst/>
              <a:cxnLst/>
              <a:rect r="r" b="b" t="t" l="l"/>
              <a:pathLst>
                <a:path h="3331210" w="6350000">
                  <a:moveTo>
                    <a:pt x="6209030" y="0"/>
                  </a:moveTo>
                  <a:lnTo>
                    <a:pt x="140970" y="0"/>
                  </a:lnTo>
                  <a:cubicBezTo>
                    <a:pt x="63500" y="0"/>
                    <a:pt x="0" y="62230"/>
                    <a:pt x="0" y="138430"/>
                  </a:cubicBezTo>
                  <a:lnTo>
                    <a:pt x="0" y="3192780"/>
                  </a:lnTo>
                  <a:cubicBezTo>
                    <a:pt x="0" y="3268980"/>
                    <a:pt x="63500" y="3331210"/>
                    <a:pt x="140970" y="3331210"/>
                  </a:cubicBezTo>
                  <a:lnTo>
                    <a:pt x="6209030" y="3331210"/>
                  </a:lnTo>
                  <a:cubicBezTo>
                    <a:pt x="6286500" y="3331210"/>
                    <a:pt x="6350000" y="3268980"/>
                    <a:pt x="6350000" y="3192780"/>
                  </a:cubicBezTo>
                  <a:lnTo>
                    <a:pt x="6350000" y="138430"/>
                  </a:lnTo>
                  <a:cubicBezTo>
                    <a:pt x="6350000" y="62230"/>
                    <a:pt x="6286500" y="0"/>
                    <a:pt x="6209030" y="0"/>
                  </a:cubicBezTo>
                  <a:close/>
                </a:path>
              </a:pathLst>
            </a:custGeom>
            <a:blipFill>
              <a:blip r:embed="rId3">
                <a:alphaModFix amt="52000"/>
              </a:blip>
              <a:stretch>
                <a:fillRect l="0" r="0" t="-10998" b="-10998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995301" y="1393292"/>
            <a:ext cx="4746777" cy="7500415"/>
            <a:chOff x="0" y="0"/>
            <a:chExt cx="1695162" cy="2678538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1695162" cy="2678538"/>
            </a:xfrm>
            <a:custGeom>
              <a:avLst/>
              <a:gdLst/>
              <a:ahLst/>
              <a:cxnLst/>
              <a:rect r="r" b="b" t="t" l="l"/>
              <a:pathLst>
                <a:path h="2678538" w="1695162">
                  <a:moveTo>
                    <a:pt x="1570702" y="2678538"/>
                  </a:moveTo>
                  <a:lnTo>
                    <a:pt x="124460" y="2678538"/>
                  </a:lnTo>
                  <a:cubicBezTo>
                    <a:pt x="55880" y="2678538"/>
                    <a:pt x="0" y="2622658"/>
                    <a:pt x="0" y="255407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70702" y="0"/>
                  </a:lnTo>
                  <a:cubicBezTo>
                    <a:pt x="1639282" y="0"/>
                    <a:pt x="1695162" y="55880"/>
                    <a:pt x="1695162" y="124460"/>
                  </a:cubicBezTo>
                  <a:lnTo>
                    <a:pt x="1695162" y="2554078"/>
                  </a:lnTo>
                  <a:cubicBezTo>
                    <a:pt x="1695162" y="2622658"/>
                    <a:pt x="1639282" y="2678538"/>
                    <a:pt x="1570702" y="2678538"/>
                  </a:cubicBezTo>
                  <a:close/>
                </a:path>
              </a:pathLst>
            </a:custGeom>
            <a:solidFill>
              <a:srgbClr val="638C80">
                <a:alpha val="85882"/>
              </a:srgbClr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2276355" y="2266059"/>
            <a:ext cx="4465723" cy="351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40"/>
              </a:lnSpc>
            </a:pPr>
            <a:r>
              <a:rPr lang="en-US" sz="2400" spc="288">
                <a:solidFill>
                  <a:srgbClr val="F4F0D9"/>
                </a:solidFill>
                <a:latin typeface="Glacial Indifference Bold"/>
              </a:rPr>
              <a:t>PROJECT CUSTOMER</a:t>
            </a:r>
          </a:p>
        </p:txBody>
      </p:sp>
      <p:grpSp>
        <p:nvGrpSpPr>
          <p:cNvPr name="Group 10" id="10"/>
          <p:cNvGrpSpPr/>
          <p:nvPr/>
        </p:nvGrpSpPr>
        <p:grpSpPr>
          <a:xfrm rot="-10800000">
            <a:off x="-11161792" y="2617214"/>
            <a:ext cx="17494295" cy="408991"/>
            <a:chOff x="0" y="0"/>
            <a:chExt cx="23325727" cy="545322"/>
          </a:xfrm>
        </p:grpSpPr>
        <p:sp>
          <p:nvSpPr>
            <p:cNvPr name="AutoShape 11" id="11"/>
            <p:cNvSpPr/>
            <p:nvPr/>
          </p:nvSpPr>
          <p:spPr>
            <a:xfrm rot="-10800000">
              <a:off x="250414" y="0"/>
              <a:ext cx="12700" cy="545322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name="AutoShape 12" id="12"/>
            <p:cNvSpPr/>
            <p:nvPr/>
          </p:nvSpPr>
          <p:spPr>
            <a:xfrm rot="0">
              <a:off x="0" y="266311"/>
              <a:ext cx="23325727" cy="12700"/>
            </a:xfrm>
            <a:prstGeom prst="rect">
              <a:avLst/>
            </a:prstGeom>
            <a:solidFill>
              <a:srgbClr val="FFFFFF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0709976" y="8448430"/>
            <a:ext cx="17494295" cy="408991"/>
            <a:chOff x="0" y="0"/>
            <a:chExt cx="23325727" cy="545322"/>
          </a:xfrm>
        </p:grpSpPr>
        <p:sp>
          <p:nvSpPr>
            <p:cNvPr name="AutoShape 14" id="14"/>
            <p:cNvSpPr/>
            <p:nvPr/>
          </p:nvSpPr>
          <p:spPr>
            <a:xfrm rot="-10800000">
              <a:off x="250414" y="0"/>
              <a:ext cx="12700" cy="545322"/>
            </a:xfrm>
            <a:prstGeom prst="rect">
              <a:avLst/>
            </a:prstGeom>
            <a:solidFill>
              <a:srgbClr val="737373"/>
            </a:solidFill>
          </p:spPr>
        </p:sp>
        <p:sp>
          <p:nvSpPr>
            <p:cNvPr name="AutoShape 15" id="15"/>
            <p:cNvSpPr/>
            <p:nvPr/>
          </p:nvSpPr>
          <p:spPr>
            <a:xfrm rot="0">
              <a:off x="0" y="266311"/>
              <a:ext cx="23325727" cy="12700"/>
            </a:xfrm>
            <a:prstGeom prst="rect">
              <a:avLst/>
            </a:prstGeom>
            <a:solidFill>
              <a:srgbClr val="737373"/>
            </a:solidFill>
          </p:spPr>
        </p:sp>
      </p:grpSp>
      <p:sp>
        <p:nvSpPr>
          <p:cNvPr name="AutoShape 16" id="16"/>
          <p:cNvSpPr/>
          <p:nvPr/>
        </p:nvSpPr>
        <p:spPr>
          <a:xfrm rot="0">
            <a:off x="17241742" y="0"/>
            <a:ext cx="1046258" cy="10664950"/>
          </a:xfrm>
          <a:prstGeom prst="rect">
            <a:avLst/>
          </a:prstGeom>
          <a:solidFill>
            <a:srgbClr val="638C80"/>
          </a:solidFill>
        </p:spPr>
      </p:sp>
      <p:pic>
        <p:nvPicPr>
          <p:cNvPr name="Picture 17" id="17"/>
          <p:cNvPicPr>
            <a:picLocks noChangeAspect="true"/>
          </p:cNvPicPr>
          <p:nvPr/>
        </p:nvPicPr>
        <p:blipFill>
          <a:blip r:embed="rId4"/>
          <a:srcRect l="0" t="0" r="0" b="2069"/>
          <a:stretch>
            <a:fillRect/>
          </a:stretch>
        </p:blipFill>
        <p:spPr>
          <a:xfrm flipH="false" flipV="false" rot="0">
            <a:off x="6934200" y="2122690"/>
            <a:ext cx="9204671" cy="5780337"/>
          </a:xfrm>
          <a:prstGeom prst="rect">
            <a:avLst/>
          </a:prstGeom>
        </p:spPr>
      </p:pic>
      <p:sp>
        <p:nvSpPr>
          <p:cNvPr name="TextBox 18" id="18"/>
          <p:cNvSpPr txBox="true"/>
          <p:nvPr/>
        </p:nvSpPr>
        <p:spPr>
          <a:xfrm rot="0">
            <a:off x="11267955" y="8097275"/>
            <a:ext cx="4465723" cy="351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40"/>
              </a:lnSpc>
            </a:pPr>
            <a:r>
              <a:rPr lang="en-US" sz="2400" spc="288">
                <a:solidFill>
                  <a:srgbClr val="638C80"/>
                </a:solidFill>
                <a:latin typeface="Glacial Indifference Bold"/>
              </a:rPr>
              <a:t>PROJECT ORGANIZATION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2276355" y="3270722"/>
            <a:ext cx="4056148" cy="3745555"/>
            <a:chOff x="0" y="0"/>
            <a:chExt cx="5408198" cy="4994074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-95250"/>
              <a:ext cx="5408198" cy="14555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647700" indent="-323850" lvl="1">
                <a:lnSpc>
                  <a:spcPts val="4500"/>
                </a:lnSpc>
                <a:buFont typeface="Arial"/>
                <a:buChar char="•"/>
              </a:pPr>
              <a:r>
                <a:rPr lang="en-US" sz="3000" spc="270">
                  <a:solidFill>
                    <a:srgbClr val="E6DFB2"/>
                  </a:solidFill>
                  <a:latin typeface="Glacial Indifference"/>
                </a:rPr>
                <a:t>CEO CV. Nydro Agrikultura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1619465"/>
              <a:ext cx="5408198" cy="14555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647700" indent="-323850" lvl="1">
                <a:lnSpc>
                  <a:spcPts val="4500"/>
                </a:lnSpc>
                <a:buFont typeface="Arial"/>
                <a:buChar char="•"/>
              </a:pPr>
              <a:r>
                <a:rPr lang="en-US" sz="3000" spc="270">
                  <a:solidFill>
                    <a:srgbClr val="E6DFB2"/>
                  </a:solidFill>
                  <a:latin typeface="Glacial Indifference"/>
                </a:rPr>
                <a:t>Karyawan CV. Nydro Agrikultura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3538512"/>
              <a:ext cx="5408198" cy="14555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647700" indent="-323850" lvl="1">
                <a:lnSpc>
                  <a:spcPts val="4500"/>
                </a:lnSpc>
                <a:buFont typeface="Arial"/>
                <a:buChar char="•"/>
              </a:pPr>
              <a:r>
                <a:rPr lang="en-US" sz="3000" spc="270">
                  <a:solidFill>
                    <a:srgbClr val="E6DFB2"/>
                  </a:solidFill>
                  <a:latin typeface="Glacial Indifference"/>
                </a:rPr>
                <a:t>Masyarakat Umum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0" y="9885901"/>
            <a:ext cx="6334477" cy="305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Glacial Indifference"/>
              </a:rPr>
              <a:t>Thematic Academy : IPTM Batch 3 - Fernanda Daymara Hasna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0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6743700" y="-457200"/>
            <a:ext cx="12077700" cy="110109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2585" t="2773" r="18513" b="2236"/>
          <a:stretch>
            <a:fillRect/>
          </a:stretch>
        </p:blipFill>
        <p:spPr>
          <a:xfrm flipH="false" flipV="false" rot="0">
            <a:off x="6974031" y="507819"/>
            <a:ext cx="11064586" cy="9416181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447931" y="1836179"/>
            <a:ext cx="5386565" cy="2045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920"/>
              </a:lnSpc>
            </a:pPr>
            <a:r>
              <a:rPr lang="en-US" sz="7200" spc="-72">
                <a:solidFill>
                  <a:srgbClr val="638C80"/>
                </a:solidFill>
                <a:latin typeface="Montserrat Classic Bold"/>
              </a:rPr>
              <a:t>Project Plan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9885901"/>
            <a:ext cx="6334477" cy="305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Glacial Indifference"/>
              </a:rPr>
              <a:t>Thematic Academy : IPTM Batch 3 - Fernanda Daymara Hasna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447931" y="4548472"/>
            <a:ext cx="5887599" cy="855980"/>
            <a:chOff x="0" y="0"/>
            <a:chExt cx="7850131" cy="1141307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42100"/>
              <a:ext cx="2959101" cy="6131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04520" indent="-302260" lvl="1">
                <a:lnSpc>
                  <a:spcPts val="3919"/>
                </a:lnSpc>
                <a:buFont typeface="Arial"/>
                <a:buChar char="•"/>
              </a:pPr>
              <a:r>
                <a:rPr lang="en-US" sz="2800">
                  <a:solidFill>
                    <a:srgbClr val="749D91"/>
                  </a:solidFill>
                  <a:latin typeface="Montserrat Light"/>
                </a:rPr>
                <a:t>Durasi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3392430" y="-47625"/>
              <a:ext cx="4457701" cy="11889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800">
                  <a:solidFill>
                    <a:srgbClr val="749D91"/>
                  </a:solidFill>
                  <a:latin typeface="Montserrat Light"/>
                </a:rPr>
                <a:t>: 186 hari</a:t>
              </a:r>
            </a:p>
            <a:p>
              <a:pPr algn="l">
                <a:lnSpc>
                  <a:spcPts val="3359"/>
                </a:lnSpc>
              </a:pPr>
              <a:r>
                <a:rPr lang="en-US" sz="2400">
                  <a:solidFill>
                    <a:srgbClr val="749D91"/>
                  </a:solidFill>
                  <a:latin typeface="Montserrat Light"/>
                </a:rPr>
                <a:t>  02/11/20 - 18/08/21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447931" y="5715000"/>
            <a:ext cx="5887599" cy="918144"/>
            <a:chOff x="0" y="0"/>
            <a:chExt cx="7850131" cy="1224192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47625"/>
              <a:ext cx="3245506" cy="6123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04520" indent="-302260" lvl="1">
                <a:lnSpc>
                  <a:spcPts val="3919"/>
                </a:lnSpc>
                <a:buFont typeface="Arial"/>
                <a:buChar char="•"/>
              </a:pPr>
              <a:r>
                <a:rPr lang="en-US" sz="2800">
                  <a:solidFill>
                    <a:srgbClr val="749D91"/>
                  </a:solidFill>
                  <a:latin typeface="Montserrat Light"/>
                </a:rPr>
                <a:t>Anggaran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3392430" y="-47625"/>
              <a:ext cx="4457701" cy="12718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800">
                  <a:solidFill>
                    <a:srgbClr val="749D91"/>
                  </a:solidFill>
                  <a:latin typeface="Montserrat Light"/>
                </a:rPr>
                <a:t>: Rp 531.595.008,00</a:t>
              </a:r>
            </a:p>
            <a:p>
              <a:pPr algn="l">
                <a:lnSpc>
                  <a:spcPts val="391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447931" y="6633144"/>
            <a:ext cx="5813119" cy="1282700"/>
            <a:chOff x="0" y="0"/>
            <a:chExt cx="7750825" cy="1710267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47625"/>
              <a:ext cx="3245506" cy="6123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04520" indent="-302260" lvl="1">
                <a:lnSpc>
                  <a:spcPts val="3919"/>
                </a:lnSpc>
                <a:buFont typeface="Arial"/>
                <a:buChar char="•"/>
              </a:pPr>
              <a:r>
                <a:rPr lang="en-US" sz="2800">
                  <a:solidFill>
                    <a:srgbClr val="749D91"/>
                  </a:solidFill>
                  <a:latin typeface="Montserrat Light"/>
                </a:rPr>
                <a:t>Timeline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3293124" y="-47625"/>
              <a:ext cx="4457701" cy="17578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800">
                  <a:solidFill>
                    <a:srgbClr val="749D91"/>
                  </a:solidFill>
                  <a:latin typeface="Montserrat Light"/>
                </a:rPr>
                <a:t>: Senin - Jumat</a:t>
              </a:r>
            </a:p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749D91"/>
                  </a:solidFill>
                  <a:latin typeface="Montserrat Light"/>
                </a:rPr>
                <a:t>  Pukul 08.00 - 12.00  </a:t>
              </a:r>
            </a:p>
            <a:p>
              <a:pPr algn="l">
                <a:lnSpc>
                  <a:spcPts val="3359"/>
                </a:lnSpc>
              </a:pPr>
              <a:r>
                <a:rPr lang="en-US" sz="2400">
                  <a:solidFill>
                    <a:srgbClr val="749D91"/>
                  </a:solidFill>
                  <a:latin typeface="Montserrat Light"/>
                </a:rPr>
                <a:t>  dan 13.00 - 17.00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38C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4950" y="863787"/>
            <a:ext cx="17258100" cy="8394513"/>
            <a:chOff x="0" y="0"/>
            <a:chExt cx="24871394" cy="12097696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24871394" cy="12097696"/>
            </a:xfrm>
            <a:custGeom>
              <a:avLst/>
              <a:gdLst/>
              <a:ahLst/>
              <a:cxnLst/>
              <a:rect r="r" b="b" t="t" l="l"/>
              <a:pathLst>
                <a:path h="12097696" w="24871394">
                  <a:moveTo>
                    <a:pt x="24566594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11792896"/>
                  </a:lnTo>
                  <a:cubicBezTo>
                    <a:pt x="0" y="11961806"/>
                    <a:pt x="135890" y="12097696"/>
                    <a:pt x="304800" y="12097696"/>
                  </a:cubicBezTo>
                  <a:lnTo>
                    <a:pt x="24566594" y="12097696"/>
                  </a:lnTo>
                  <a:cubicBezTo>
                    <a:pt x="24735504" y="12097696"/>
                    <a:pt x="24871394" y="11961806"/>
                    <a:pt x="24871394" y="11792896"/>
                  </a:cubicBezTo>
                  <a:lnTo>
                    <a:pt x="24871394" y="304800"/>
                  </a:lnTo>
                  <a:cubicBezTo>
                    <a:pt x="24871394" y="135890"/>
                    <a:pt x="24735504" y="0"/>
                    <a:pt x="2456659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495318" y="468729"/>
            <a:ext cx="7297363" cy="1123880"/>
            <a:chOff x="0" y="0"/>
            <a:chExt cx="9729818" cy="1498506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9729818" cy="1498506"/>
              <a:chOff x="0" y="0"/>
              <a:chExt cx="30429691" cy="468653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0" y="0"/>
                <a:ext cx="30429693" cy="4785590"/>
              </a:xfrm>
              <a:custGeom>
                <a:avLst/>
                <a:gdLst/>
                <a:ahLst/>
                <a:cxnLst/>
                <a:rect r="r" b="b" t="t" l="l"/>
                <a:pathLst>
                  <a:path h="4785590" w="30429693">
                    <a:moveTo>
                      <a:pt x="29807393" y="4215360"/>
                    </a:moveTo>
                    <a:cubicBezTo>
                      <a:pt x="29807393" y="4209010"/>
                      <a:pt x="29808661" y="4203930"/>
                      <a:pt x="29808661" y="4196310"/>
                    </a:cubicBezTo>
                    <a:lnTo>
                      <a:pt x="29808661" y="490220"/>
                    </a:lnTo>
                    <a:cubicBezTo>
                      <a:pt x="29808661" y="220980"/>
                      <a:pt x="29599111" y="0"/>
                      <a:pt x="29342572" y="0"/>
                    </a:cubicBezTo>
                    <a:lnTo>
                      <a:pt x="467360" y="0"/>
                    </a:lnTo>
                    <a:cubicBezTo>
                      <a:pt x="210820" y="0"/>
                      <a:pt x="0" y="220980"/>
                      <a:pt x="0" y="490220"/>
                    </a:cubicBezTo>
                    <a:lnTo>
                      <a:pt x="0" y="4196310"/>
                    </a:lnTo>
                    <a:cubicBezTo>
                      <a:pt x="0" y="4465550"/>
                      <a:pt x="209550" y="4686530"/>
                      <a:pt x="466090" y="4686530"/>
                    </a:cubicBezTo>
                    <a:lnTo>
                      <a:pt x="29341301" y="4686530"/>
                    </a:lnTo>
                    <a:cubicBezTo>
                      <a:pt x="29454332" y="4686530"/>
                      <a:pt x="29558472" y="4643350"/>
                      <a:pt x="29638482" y="4573500"/>
                    </a:cubicBezTo>
                    <a:cubicBezTo>
                      <a:pt x="29769290" y="4644620"/>
                      <a:pt x="30081711" y="4785590"/>
                      <a:pt x="30428422" y="4578580"/>
                    </a:cubicBezTo>
                    <a:cubicBezTo>
                      <a:pt x="30429693" y="4578580"/>
                      <a:pt x="30117272" y="4579850"/>
                      <a:pt x="29807393" y="4215360"/>
                    </a:cubicBezTo>
                    <a:lnTo>
                      <a:pt x="29807393" y="4215360"/>
                    </a:lnTo>
                    <a:close/>
                  </a:path>
                </a:pathLst>
              </a:custGeom>
              <a:solidFill>
                <a:srgbClr val="E6DFB2"/>
              </a:solidFill>
            </p:spPr>
          </p:sp>
        </p:grpSp>
        <p:sp>
          <p:nvSpPr>
            <p:cNvPr name="TextBox 7" id="7"/>
            <p:cNvSpPr txBox="true"/>
            <p:nvPr/>
          </p:nvSpPr>
          <p:spPr>
            <a:xfrm rot="0">
              <a:off x="266940" y="312507"/>
              <a:ext cx="9012077" cy="9211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166"/>
                </a:lnSpc>
              </a:pPr>
              <a:r>
                <a:rPr lang="en-US" sz="4783">
                  <a:solidFill>
                    <a:srgbClr val="638C80"/>
                  </a:solidFill>
                  <a:latin typeface="Glacial Indifference Bold"/>
                </a:rPr>
                <a:t>Based on Resources</a:t>
              </a:r>
            </a:p>
          </p:txBody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rcRect l="438" t="1592" r="3869" b="7695"/>
          <a:stretch>
            <a:fillRect/>
          </a:stretch>
        </p:blipFill>
        <p:spPr>
          <a:xfrm flipH="false" flipV="false" rot="0">
            <a:off x="777716" y="1859309"/>
            <a:ext cx="16732567" cy="7107817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0" y="9885901"/>
            <a:ext cx="6334477" cy="305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Glacial Indifference"/>
              </a:rPr>
              <a:t>Thematic Academy : IPTM Batch 3 - Fernanda Daymara Hasna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3646131" y="8168183"/>
            <a:ext cx="3864153" cy="665593"/>
            <a:chOff x="0" y="0"/>
            <a:chExt cx="5152204" cy="887457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5152204" cy="887457"/>
              <a:chOff x="0" y="0"/>
              <a:chExt cx="34194111" cy="5889871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0" y="0"/>
                <a:ext cx="34194111" cy="5988931"/>
              </a:xfrm>
              <a:custGeom>
                <a:avLst/>
                <a:gdLst/>
                <a:ahLst/>
                <a:cxnLst/>
                <a:rect r="r" b="b" t="t" l="l"/>
                <a:pathLst>
                  <a:path h="5988931" w="34194111">
                    <a:moveTo>
                      <a:pt x="33571811" y="5418701"/>
                    </a:moveTo>
                    <a:cubicBezTo>
                      <a:pt x="33571811" y="5412351"/>
                      <a:pt x="33573083" y="5407271"/>
                      <a:pt x="33573083" y="5399651"/>
                    </a:cubicBezTo>
                    <a:lnTo>
                      <a:pt x="33573083" y="490220"/>
                    </a:lnTo>
                    <a:cubicBezTo>
                      <a:pt x="33573083" y="220980"/>
                      <a:pt x="33363533" y="0"/>
                      <a:pt x="33106990" y="0"/>
                    </a:cubicBezTo>
                    <a:lnTo>
                      <a:pt x="467360" y="0"/>
                    </a:lnTo>
                    <a:cubicBezTo>
                      <a:pt x="210820" y="0"/>
                      <a:pt x="0" y="220980"/>
                      <a:pt x="0" y="490220"/>
                    </a:cubicBezTo>
                    <a:lnTo>
                      <a:pt x="0" y="5399651"/>
                    </a:lnTo>
                    <a:cubicBezTo>
                      <a:pt x="0" y="5668890"/>
                      <a:pt x="209550" y="5889871"/>
                      <a:pt x="466090" y="5889871"/>
                    </a:cubicBezTo>
                    <a:lnTo>
                      <a:pt x="33105722" y="5889871"/>
                    </a:lnTo>
                    <a:cubicBezTo>
                      <a:pt x="33218751" y="5889871"/>
                      <a:pt x="33322890" y="5846690"/>
                      <a:pt x="33402901" y="5776840"/>
                    </a:cubicBezTo>
                    <a:cubicBezTo>
                      <a:pt x="33533711" y="5847960"/>
                      <a:pt x="33846129" y="5988931"/>
                      <a:pt x="34192840" y="5781921"/>
                    </a:cubicBezTo>
                    <a:cubicBezTo>
                      <a:pt x="34194111" y="5781921"/>
                      <a:pt x="33881690" y="5783191"/>
                      <a:pt x="33571811" y="5418701"/>
                    </a:cubicBezTo>
                    <a:lnTo>
                      <a:pt x="33571811" y="5418701"/>
                    </a:lnTo>
                    <a:close/>
                  </a:path>
                </a:pathLst>
              </a:custGeom>
              <a:solidFill>
                <a:srgbClr val="749D91"/>
              </a:solidFill>
            </p:spPr>
          </p:sp>
        </p:grpSp>
        <p:sp>
          <p:nvSpPr>
            <p:cNvPr name="TextBox 13" id="13"/>
            <p:cNvSpPr txBox="true"/>
            <p:nvPr/>
          </p:nvSpPr>
          <p:spPr>
            <a:xfrm rot="0">
              <a:off x="508014" y="150296"/>
              <a:ext cx="4136177" cy="5396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409"/>
                </a:lnSpc>
                <a:spcBef>
                  <a:spcPct val="0"/>
                </a:spcBef>
              </a:pPr>
              <a:r>
                <a:rPr lang="en-US" sz="2435">
                  <a:solidFill>
                    <a:srgbClr val="FFFFFF"/>
                  </a:solidFill>
                  <a:latin typeface="Glacial Indifference Bold"/>
                </a:rPr>
                <a:t>Total </a:t>
              </a:r>
              <a:r>
                <a:rPr lang="en-US" sz="2435">
                  <a:solidFill>
                    <a:srgbClr val="FFFFFF"/>
                  </a:solidFill>
                  <a:latin typeface="Glacial Indifference"/>
                </a:rPr>
                <a:t>: Rp 531.595.008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38C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66279" y="1425726"/>
            <a:ext cx="12595252" cy="6933073"/>
            <a:chOff x="0" y="0"/>
            <a:chExt cx="20996990" cy="1155782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20996990" cy="11557820"/>
            </a:xfrm>
            <a:custGeom>
              <a:avLst/>
              <a:gdLst/>
              <a:ahLst/>
              <a:cxnLst/>
              <a:rect r="r" b="b" t="t" l="l"/>
              <a:pathLst>
                <a:path h="11557820" w="20996990">
                  <a:moveTo>
                    <a:pt x="20692190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11253020"/>
                  </a:lnTo>
                  <a:cubicBezTo>
                    <a:pt x="0" y="11421930"/>
                    <a:pt x="135890" y="11557820"/>
                    <a:pt x="304800" y="11557820"/>
                  </a:cubicBezTo>
                  <a:lnTo>
                    <a:pt x="20692190" y="11557820"/>
                  </a:lnTo>
                  <a:cubicBezTo>
                    <a:pt x="20861100" y="11557820"/>
                    <a:pt x="20996990" y="11421930"/>
                    <a:pt x="20996990" y="11253020"/>
                  </a:cubicBezTo>
                  <a:lnTo>
                    <a:pt x="20996990" y="304800"/>
                  </a:lnTo>
                  <a:cubicBezTo>
                    <a:pt x="20996990" y="135890"/>
                    <a:pt x="20861100" y="0"/>
                    <a:pt x="2069219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03248" y="1028700"/>
            <a:ext cx="7297363" cy="1123880"/>
            <a:chOff x="0" y="0"/>
            <a:chExt cx="9729818" cy="1498506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9729818" cy="1498506"/>
              <a:chOff x="0" y="0"/>
              <a:chExt cx="30429691" cy="468653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0" y="0"/>
                <a:ext cx="30429693" cy="4785590"/>
              </a:xfrm>
              <a:custGeom>
                <a:avLst/>
                <a:gdLst/>
                <a:ahLst/>
                <a:cxnLst/>
                <a:rect r="r" b="b" t="t" l="l"/>
                <a:pathLst>
                  <a:path h="4785590" w="30429693">
                    <a:moveTo>
                      <a:pt x="29807393" y="4215360"/>
                    </a:moveTo>
                    <a:cubicBezTo>
                      <a:pt x="29807393" y="4209010"/>
                      <a:pt x="29808661" y="4203930"/>
                      <a:pt x="29808661" y="4196310"/>
                    </a:cubicBezTo>
                    <a:lnTo>
                      <a:pt x="29808661" y="490220"/>
                    </a:lnTo>
                    <a:cubicBezTo>
                      <a:pt x="29808661" y="220980"/>
                      <a:pt x="29599111" y="0"/>
                      <a:pt x="29342572" y="0"/>
                    </a:cubicBezTo>
                    <a:lnTo>
                      <a:pt x="467360" y="0"/>
                    </a:lnTo>
                    <a:cubicBezTo>
                      <a:pt x="210820" y="0"/>
                      <a:pt x="0" y="220980"/>
                      <a:pt x="0" y="490220"/>
                    </a:cubicBezTo>
                    <a:lnTo>
                      <a:pt x="0" y="4196310"/>
                    </a:lnTo>
                    <a:cubicBezTo>
                      <a:pt x="0" y="4465550"/>
                      <a:pt x="209550" y="4686530"/>
                      <a:pt x="466090" y="4686530"/>
                    </a:cubicBezTo>
                    <a:lnTo>
                      <a:pt x="29341301" y="4686530"/>
                    </a:lnTo>
                    <a:cubicBezTo>
                      <a:pt x="29454332" y="4686530"/>
                      <a:pt x="29558472" y="4643350"/>
                      <a:pt x="29638482" y="4573500"/>
                    </a:cubicBezTo>
                    <a:cubicBezTo>
                      <a:pt x="29769290" y="4644620"/>
                      <a:pt x="30081711" y="4785590"/>
                      <a:pt x="30428422" y="4578580"/>
                    </a:cubicBezTo>
                    <a:cubicBezTo>
                      <a:pt x="30429693" y="4578580"/>
                      <a:pt x="30117272" y="4579850"/>
                      <a:pt x="29807393" y="4215360"/>
                    </a:cubicBezTo>
                    <a:lnTo>
                      <a:pt x="29807393" y="4215360"/>
                    </a:lnTo>
                    <a:close/>
                  </a:path>
                </a:pathLst>
              </a:custGeom>
              <a:solidFill>
                <a:srgbClr val="E6DFB2"/>
              </a:solidFill>
            </p:spPr>
          </p:sp>
        </p:grpSp>
        <p:sp>
          <p:nvSpPr>
            <p:cNvPr name="TextBox 7" id="7"/>
            <p:cNvSpPr txBox="true"/>
            <p:nvPr/>
          </p:nvSpPr>
          <p:spPr>
            <a:xfrm rot="0">
              <a:off x="266940" y="312507"/>
              <a:ext cx="9012077" cy="9211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166"/>
                </a:lnSpc>
              </a:pPr>
              <a:r>
                <a:rPr lang="en-US" sz="4783">
                  <a:solidFill>
                    <a:srgbClr val="638C80"/>
                  </a:solidFill>
                  <a:latin typeface="Glacial Indifference Bold"/>
                </a:rPr>
                <a:t>Based on Activities</a:t>
              </a:r>
            </a:p>
          </p:txBody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rcRect l="3213" t="6016" r="2787" b="6658"/>
          <a:stretch>
            <a:fillRect/>
          </a:stretch>
        </p:blipFill>
        <p:spPr>
          <a:xfrm flipH="false" flipV="false" rot="0">
            <a:off x="980029" y="2676490"/>
            <a:ext cx="11772900" cy="5181600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0" y="9885901"/>
            <a:ext cx="6334477" cy="305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Glacial Indifference"/>
              </a:rPr>
              <a:t>Thematic Academy : IPTM Batch 3 - Fernanda Daymara Hasna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3876879" y="4045558"/>
            <a:ext cx="570654" cy="570654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3976577" y="4077905"/>
            <a:ext cx="371258" cy="458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19"/>
              </a:lnSpc>
              <a:spcBef>
                <a:spcPct val="0"/>
              </a:spcBef>
            </a:pPr>
            <a:r>
              <a:rPr lang="en-US" sz="2728">
                <a:solidFill>
                  <a:srgbClr val="638C80"/>
                </a:solidFill>
                <a:latin typeface="DM Sans Bold"/>
              </a:rPr>
              <a:t>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778942" y="4090855"/>
            <a:ext cx="3042779" cy="422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Glacial Indifference Bold Italics"/>
              </a:rPr>
              <a:t>Initiation (</a:t>
            </a:r>
            <a:r>
              <a:rPr lang="en-US" sz="2400">
                <a:solidFill>
                  <a:srgbClr val="FFFFFF"/>
                </a:solidFill>
                <a:latin typeface="Glacial Indifference Italics"/>
              </a:rPr>
              <a:t>23 days)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400629" y="3082216"/>
            <a:ext cx="3792442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919"/>
              </a:lnSpc>
            </a:pPr>
            <a:r>
              <a:rPr lang="en-US" sz="2800">
                <a:solidFill>
                  <a:srgbClr val="F4F0D9"/>
                </a:solidFill>
                <a:latin typeface="Glacial Indifference"/>
              </a:rPr>
              <a:t>Activity Phases :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3876879" y="5153631"/>
            <a:ext cx="570654" cy="573461"/>
            <a:chOff x="0" y="0"/>
            <a:chExt cx="6350000" cy="6350000"/>
          </a:xfrm>
        </p:grpSpPr>
        <p:sp>
          <p:nvSpPr>
            <p:cNvPr name="Freeform 16" id="1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3976577" y="5185978"/>
            <a:ext cx="371258" cy="461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19"/>
              </a:lnSpc>
              <a:spcBef>
                <a:spcPct val="0"/>
              </a:spcBef>
            </a:pPr>
            <a:r>
              <a:rPr lang="en-US" sz="2728">
                <a:solidFill>
                  <a:srgbClr val="638C80"/>
                </a:solidFill>
                <a:latin typeface="DM Sans Bold"/>
              </a:rPr>
              <a:t>2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778942" y="5200332"/>
            <a:ext cx="3042779" cy="422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Glacial Indifference Bold Italics"/>
              </a:rPr>
              <a:t>Planning (</a:t>
            </a:r>
            <a:r>
              <a:rPr lang="en-US" sz="2400">
                <a:solidFill>
                  <a:srgbClr val="FFFFFF"/>
                </a:solidFill>
                <a:latin typeface="Glacial Indifference Italics"/>
              </a:rPr>
              <a:t>27 days)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3876879" y="6247762"/>
            <a:ext cx="570654" cy="573461"/>
            <a:chOff x="0" y="0"/>
            <a:chExt cx="6350000" cy="6350000"/>
          </a:xfrm>
        </p:grpSpPr>
        <p:sp>
          <p:nvSpPr>
            <p:cNvPr name="Freeform 20" id="2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13976577" y="6280108"/>
            <a:ext cx="371258" cy="461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19"/>
              </a:lnSpc>
              <a:spcBef>
                <a:spcPct val="0"/>
              </a:spcBef>
            </a:pPr>
            <a:r>
              <a:rPr lang="en-US" sz="2728">
                <a:solidFill>
                  <a:srgbClr val="638C80"/>
                </a:solidFill>
                <a:latin typeface="DM Sans Bold"/>
              </a:rPr>
              <a:t>3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4778942" y="6294463"/>
            <a:ext cx="3042779" cy="422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Glacial Indifference Bold Italics"/>
              </a:rPr>
              <a:t>Execution (</a:t>
            </a:r>
            <a:r>
              <a:rPr lang="en-US" sz="2400">
                <a:solidFill>
                  <a:srgbClr val="FFFFFF"/>
                </a:solidFill>
                <a:latin typeface="Glacial Indifference Italics"/>
              </a:rPr>
              <a:t>123 days)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3876879" y="7441273"/>
            <a:ext cx="570654" cy="573461"/>
            <a:chOff x="0" y="0"/>
            <a:chExt cx="6350000" cy="6350000"/>
          </a:xfrm>
        </p:grpSpPr>
        <p:sp>
          <p:nvSpPr>
            <p:cNvPr name="Freeform 24" id="2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13976577" y="7473619"/>
            <a:ext cx="371258" cy="461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19"/>
              </a:lnSpc>
              <a:spcBef>
                <a:spcPct val="0"/>
              </a:spcBef>
            </a:pPr>
            <a:r>
              <a:rPr lang="en-US" sz="2728">
                <a:solidFill>
                  <a:srgbClr val="638C80"/>
                </a:solidFill>
                <a:latin typeface="DM Sans Bold"/>
              </a:rPr>
              <a:t>4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4778942" y="7487973"/>
            <a:ext cx="3042779" cy="422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Glacial Indifference Bold Italics"/>
              </a:rPr>
              <a:t>Clossure</a:t>
            </a:r>
            <a:r>
              <a:rPr lang="en-US" sz="2400">
                <a:solidFill>
                  <a:srgbClr val="FFFFFF"/>
                </a:solidFill>
                <a:latin typeface="Glacial Indifference Italics"/>
              </a:rPr>
              <a:t> (18 days)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38C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1409700" y="-609600"/>
            <a:ext cx="20764500" cy="5753100"/>
          </a:xfrm>
          <a:prstGeom prst="rect">
            <a:avLst/>
          </a:prstGeom>
          <a:solidFill>
            <a:srgbClr val="F4F0D9">
              <a:alpha val="9803"/>
            </a:srgbClr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34850" t="32426" r="50567" b="0"/>
          <a:stretch>
            <a:fillRect/>
          </a:stretch>
        </p:blipFill>
        <p:spPr>
          <a:xfrm flipH="false" flipV="false" rot="0">
            <a:off x="4080542" y="-325560"/>
            <a:ext cx="1658098" cy="10938119"/>
          </a:xfrm>
          <a:prstGeom prst="rect">
            <a:avLst/>
          </a:prstGeom>
        </p:spPr>
      </p:pic>
      <p:sp>
        <p:nvSpPr>
          <p:cNvPr name="AutoShape 4" id="4"/>
          <p:cNvSpPr/>
          <p:nvPr/>
        </p:nvSpPr>
        <p:spPr>
          <a:xfrm rot="0">
            <a:off x="-1409700" y="-476250"/>
            <a:ext cx="6515100" cy="11239500"/>
          </a:xfrm>
          <a:prstGeom prst="rect">
            <a:avLst/>
          </a:prstGeom>
          <a:solidFill>
            <a:srgbClr val="E6DFB2"/>
          </a:solidFill>
        </p:spPr>
      </p:sp>
      <p:sp>
        <p:nvSpPr>
          <p:cNvPr name="TextBox 5" id="5"/>
          <p:cNvSpPr txBox="true"/>
          <p:nvPr/>
        </p:nvSpPr>
        <p:spPr>
          <a:xfrm rot="0">
            <a:off x="716413" y="4077755"/>
            <a:ext cx="3878479" cy="1818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05"/>
              </a:lnSpc>
            </a:pPr>
            <a:r>
              <a:rPr lang="en-US" sz="5500" spc="159">
                <a:solidFill>
                  <a:srgbClr val="638C80"/>
                </a:solidFill>
                <a:latin typeface="Montserrat Classic Bold"/>
              </a:rPr>
              <a:t>Project Method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7060044" y="6661897"/>
            <a:ext cx="9654109" cy="2170705"/>
            <a:chOff x="0" y="0"/>
            <a:chExt cx="12872145" cy="2894274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95250"/>
              <a:ext cx="12872145" cy="7393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896"/>
                </a:lnSpc>
              </a:pPr>
              <a:r>
                <a:rPr lang="en-US" sz="3200" spc="352" u="sng">
                  <a:solidFill>
                    <a:srgbClr val="F4F0D9"/>
                  </a:solidFill>
                  <a:latin typeface="Glacial Indifference Bold"/>
                </a:rPr>
                <a:t>DELIVERY METHOD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096377"/>
              <a:ext cx="12872145" cy="17978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600" spc="155">
                  <a:solidFill>
                    <a:srgbClr val="E8EEF1"/>
                  </a:solidFill>
                  <a:latin typeface="Glacial Indifference Bold"/>
                </a:rPr>
                <a:t>Metode </a:t>
              </a:r>
              <a:r>
                <a:rPr lang="en-US" sz="2600" spc="155">
                  <a:solidFill>
                    <a:srgbClr val="E8EEF1"/>
                  </a:solidFill>
                  <a:latin typeface="Glacial Indifference Bold Italics"/>
                </a:rPr>
                <a:t>Design-Build</a:t>
              </a:r>
              <a:r>
                <a:rPr lang="en-US" sz="2600" spc="155">
                  <a:solidFill>
                    <a:srgbClr val="E8EEF1"/>
                  </a:solidFill>
                  <a:latin typeface="Glacial Indifference Bold"/>
                </a:rPr>
                <a:t> (DB)</a:t>
              </a:r>
              <a:r>
                <a:rPr lang="en-US" sz="2600" spc="155">
                  <a:solidFill>
                    <a:srgbClr val="E8EEF1"/>
                  </a:solidFill>
                  <a:latin typeface="Glacial Indifference"/>
                </a:rPr>
                <a:t> - </a:t>
              </a:r>
              <a:r>
                <a:rPr lang="en-US" sz="2600" spc="155">
                  <a:solidFill>
                    <a:srgbClr val="E8EEF1"/>
                  </a:solidFill>
                  <a:latin typeface="Glacial Indifference Italics"/>
                </a:rPr>
                <a:t>Design Builder </a:t>
              </a:r>
              <a:r>
                <a:rPr lang="en-US" sz="2600" spc="155">
                  <a:solidFill>
                    <a:srgbClr val="E8EEF1"/>
                  </a:solidFill>
                  <a:latin typeface="Glacial Indifference"/>
                </a:rPr>
                <a:t>menjadi 'jembatan' antara </a:t>
              </a:r>
              <a:r>
                <a:rPr lang="en-US" sz="2600" spc="155">
                  <a:solidFill>
                    <a:srgbClr val="E8EEF1"/>
                  </a:solidFill>
                  <a:latin typeface="Glacial Indifference Italics"/>
                </a:rPr>
                <a:t>Owner </a:t>
              </a:r>
              <a:r>
                <a:rPr lang="en-US" sz="2600" spc="155">
                  <a:solidFill>
                    <a:srgbClr val="E8EEF1"/>
                  </a:solidFill>
                  <a:latin typeface="Glacial Indifference"/>
                </a:rPr>
                <a:t>dan </a:t>
              </a:r>
              <a:r>
                <a:rPr lang="en-US" sz="2600" spc="155">
                  <a:solidFill>
                    <a:srgbClr val="E8EEF1"/>
                  </a:solidFill>
                  <a:latin typeface="Glacial Indifference Italics"/>
                </a:rPr>
                <a:t>Engineer </a:t>
              </a:r>
              <a:r>
                <a:rPr lang="en-US" sz="2600" spc="155">
                  <a:solidFill>
                    <a:srgbClr val="E8EEF1"/>
                  </a:solidFill>
                  <a:latin typeface="Glacial Indifference"/>
                </a:rPr>
                <a:t>eksternal sehingga meminimalisir ketidaksepahaman antar </a:t>
              </a:r>
              <a:r>
                <a:rPr lang="en-US" sz="2600" spc="155">
                  <a:solidFill>
                    <a:srgbClr val="E8EEF1"/>
                  </a:solidFill>
                  <a:latin typeface="Glacial Indifference Italics"/>
                </a:rPr>
                <a:t>stakeholder </a:t>
              </a:r>
              <a:r>
                <a:rPr lang="en-US" sz="2600" spc="155">
                  <a:solidFill>
                    <a:srgbClr val="E8EEF1"/>
                  </a:solidFill>
                  <a:latin typeface="Glacial Indifference"/>
                </a:rPr>
                <a:t>proyek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7060044" y="1225156"/>
            <a:ext cx="9654109" cy="2627905"/>
            <a:chOff x="0" y="0"/>
            <a:chExt cx="12872145" cy="3503874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95250"/>
              <a:ext cx="12872145" cy="7393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896"/>
                </a:lnSpc>
              </a:pPr>
              <a:r>
                <a:rPr lang="en-US" sz="3200" spc="352" u="sng">
                  <a:solidFill>
                    <a:srgbClr val="F4F0D9"/>
                  </a:solidFill>
                  <a:latin typeface="Glacial Indifference Bold"/>
                </a:rPr>
                <a:t>MANAGEMET METHOD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1096377"/>
              <a:ext cx="12872145" cy="24074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600" spc="155">
                  <a:solidFill>
                    <a:srgbClr val="E8EEF1"/>
                  </a:solidFill>
                  <a:latin typeface="Glacial Indifference Bold"/>
                </a:rPr>
                <a:t>Metode </a:t>
              </a:r>
              <a:r>
                <a:rPr lang="en-US" sz="2600" spc="155">
                  <a:solidFill>
                    <a:srgbClr val="E8EEF1"/>
                  </a:solidFill>
                  <a:latin typeface="Glacial Indifference Bold Italics"/>
                </a:rPr>
                <a:t>Hybrid</a:t>
              </a:r>
              <a:r>
                <a:rPr lang="en-US" sz="2600" spc="155">
                  <a:solidFill>
                    <a:srgbClr val="E8EEF1"/>
                  </a:solidFill>
                  <a:latin typeface="Glacial Indifference Bold"/>
                </a:rPr>
                <a:t> </a:t>
              </a:r>
              <a:r>
                <a:rPr lang="en-US" sz="2600" spc="155">
                  <a:solidFill>
                    <a:srgbClr val="E8EEF1"/>
                  </a:solidFill>
                  <a:latin typeface="Glacial Indifference"/>
                </a:rPr>
                <a:t>- pengumpulan data dan </a:t>
              </a:r>
              <a:r>
                <a:rPr lang="en-US" sz="2600" spc="155">
                  <a:solidFill>
                    <a:srgbClr val="E8EEF1"/>
                  </a:solidFill>
                  <a:latin typeface="Glacial Indifference Italics"/>
                </a:rPr>
                <a:t>requirement </a:t>
              </a:r>
              <a:r>
                <a:rPr lang="en-US" sz="2600" spc="155">
                  <a:solidFill>
                    <a:srgbClr val="E8EEF1"/>
                  </a:solidFill>
                  <a:latin typeface="Glacial Indifference"/>
                </a:rPr>
                <a:t>sudah mulai terlaksana, tim proyek </a:t>
              </a:r>
              <a:r>
                <a:rPr lang="en-US" sz="2600" spc="155">
                  <a:solidFill>
                    <a:srgbClr val="E8EEF1"/>
                  </a:solidFill>
                  <a:latin typeface="Glacial Indifference Italics"/>
                </a:rPr>
                <a:t>multidisplinary </a:t>
              </a:r>
              <a:r>
                <a:rPr lang="en-US" sz="2600" spc="155">
                  <a:solidFill>
                    <a:srgbClr val="E8EEF1"/>
                  </a:solidFill>
                  <a:latin typeface="Glacial Indifference"/>
                </a:rPr>
                <a:t>sehingga dapat </a:t>
              </a:r>
              <a:r>
                <a:rPr lang="en-US" sz="2600" spc="155">
                  <a:solidFill>
                    <a:srgbClr val="E8EEF1"/>
                  </a:solidFill>
                  <a:latin typeface="Glacial Indifference Italics"/>
                </a:rPr>
                <a:t>multitasking</a:t>
              </a:r>
              <a:r>
                <a:rPr lang="en-US" sz="2600" spc="155">
                  <a:solidFill>
                    <a:srgbClr val="E8EEF1"/>
                  </a:solidFill>
                  <a:latin typeface="Glacial Indifference"/>
                </a:rPr>
                <a:t>, </a:t>
              </a:r>
              <a:r>
                <a:rPr lang="en-US" sz="2600" spc="155">
                  <a:solidFill>
                    <a:srgbClr val="E8EEF1"/>
                  </a:solidFill>
                  <a:latin typeface="Glacial Indifference Italics"/>
                </a:rPr>
                <a:t>stakeholder</a:t>
              </a:r>
              <a:r>
                <a:rPr lang="en-US" sz="2600" spc="155">
                  <a:solidFill>
                    <a:srgbClr val="E8EEF1"/>
                  </a:solidFill>
                  <a:latin typeface="Glacial Indifference"/>
                </a:rPr>
                <a:t> memahami </a:t>
              </a:r>
              <a:r>
                <a:rPr lang="en-US" sz="2600" spc="155">
                  <a:solidFill>
                    <a:srgbClr val="E8EEF1"/>
                  </a:solidFill>
                  <a:latin typeface="Glacial Indifference Italics"/>
                </a:rPr>
                <a:t>prototype</a:t>
              </a:r>
              <a:r>
                <a:rPr lang="en-US" sz="2600" spc="155">
                  <a:solidFill>
                    <a:srgbClr val="E8EEF1"/>
                  </a:solidFill>
                  <a:latin typeface="Glacial Indifference"/>
                </a:rPr>
                <a:t> produk hasil,</a:t>
              </a:r>
              <a:r>
                <a:rPr lang="en-US" sz="2600" spc="155">
                  <a:solidFill>
                    <a:srgbClr val="E8EEF1"/>
                  </a:solidFill>
                  <a:latin typeface="Glacial Indifference Italics"/>
                </a:rPr>
                <a:t> </a:t>
              </a:r>
              <a:r>
                <a:rPr lang="en-US" sz="2600" spc="155">
                  <a:solidFill>
                    <a:srgbClr val="E8EEF1"/>
                  </a:solidFill>
                  <a:latin typeface="Glacial Indifference"/>
                </a:rPr>
                <a:t>butuh fleksibilitas dalam pengerjaan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5400000">
            <a:off x="11419920" y="5377090"/>
            <a:ext cx="934358" cy="467179"/>
            <a:chOff x="0" y="0"/>
            <a:chExt cx="1016000" cy="508000"/>
          </a:xfrm>
        </p:grpSpPr>
        <p:sp>
          <p:nvSpPr>
            <p:cNvPr name="Freeform 13" id="13"/>
            <p:cNvSpPr/>
            <p:nvPr/>
          </p:nvSpPr>
          <p:spPr>
            <a:xfrm>
              <a:off x="0" y="49530"/>
              <a:ext cx="1016000" cy="408940"/>
            </a:xfrm>
            <a:custGeom>
              <a:avLst/>
              <a:gdLst/>
              <a:ahLst/>
              <a:cxnLst/>
              <a:rect r="r" b="b" t="t" l="l"/>
              <a:pathLst>
                <a:path h="408940" w="1016000">
                  <a:moveTo>
                    <a:pt x="810260" y="0"/>
                  </a:moveTo>
                  <a:cubicBezTo>
                    <a:pt x="709930" y="0"/>
                    <a:pt x="627380" y="72390"/>
                    <a:pt x="608330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609600" y="242570"/>
                  </a:lnTo>
                  <a:cubicBezTo>
                    <a:pt x="627380" y="337820"/>
                    <a:pt x="711200" y="408940"/>
                    <a:pt x="811530" y="408940"/>
                  </a:cubicBezTo>
                  <a:cubicBezTo>
                    <a:pt x="924560" y="408940"/>
                    <a:pt x="1016000" y="317500"/>
                    <a:pt x="1016000" y="204470"/>
                  </a:cubicBezTo>
                  <a:cubicBezTo>
                    <a:pt x="1016000" y="91440"/>
                    <a:pt x="924560" y="0"/>
                    <a:pt x="810260" y="0"/>
                  </a:cubicBezTo>
                  <a:close/>
                </a:path>
              </a:pathLst>
            </a:custGeom>
            <a:solidFill>
              <a:srgbClr val="E8EEF1">
                <a:alpha val="9803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-675946" y="8832603"/>
            <a:ext cx="2886906" cy="851395"/>
            <a:chOff x="0" y="0"/>
            <a:chExt cx="1722525" cy="508000"/>
          </a:xfrm>
        </p:grpSpPr>
        <p:sp>
          <p:nvSpPr>
            <p:cNvPr name="Freeform 15" id="15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r="r" b="b" t="t" l="l"/>
              <a:pathLst>
                <a:path h="408940" w="1722525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638C80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0" y="9885901"/>
            <a:ext cx="6334477" cy="305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Glacial Indifference"/>
              </a:rPr>
              <a:t>Thematic Academy : IPTM Batch 3 - Fernanda Daymara Hasna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38C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681549" y="-192313"/>
            <a:ext cx="6577751" cy="10647968"/>
            <a:chOff x="0" y="0"/>
            <a:chExt cx="8770334" cy="1419729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3211" t="0" r="3211" b="0"/>
            <a:stretch>
              <a:fillRect/>
            </a:stretch>
          </p:blipFill>
          <p:spPr>
            <a:xfrm>
              <a:off x="0" y="0"/>
              <a:ext cx="8770334" cy="7035145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/>
            <a:srcRect l="8432" t="0" r="8432" b="0"/>
            <a:stretch>
              <a:fillRect/>
            </a:stretch>
          </p:blipFill>
          <p:spPr>
            <a:xfrm>
              <a:off x="0" y="7162145"/>
              <a:ext cx="8770334" cy="7035145"/>
            </a:xfrm>
            <a:prstGeom prst="rect">
              <a:avLst/>
            </a:prstGeom>
          </p:spPr>
        </p:pic>
      </p:grpSp>
      <p:grpSp>
        <p:nvGrpSpPr>
          <p:cNvPr name="Group 5" id="5"/>
          <p:cNvGrpSpPr/>
          <p:nvPr/>
        </p:nvGrpSpPr>
        <p:grpSpPr>
          <a:xfrm rot="-5400000">
            <a:off x="5880872" y="4949083"/>
            <a:ext cx="9936070" cy="739765"/>
            <a:chOff x="0" y="0"/>
            <a:chExt cx="7676037" cy="571500"/>
          </a:xfrm>
        </p:grpSpPr>
        <p:sp>
          <p:nvSpPr>
            <p:cNvPr name="Freeform 6" id="6"/>
            <p:cNvSpPr/>
            <p:nvPr/>
          </p:nvSpPr>
          <p:spPr>
            <a:xfrm>
              <a:off x="0" y="255270"/>
              <a:ext cx="7676038" cy="69850"/>
            </a:xfrm>
            <a:custGeom>
              <a:avLst/>
              <a:gdLst/>
              <a:ahLst/>
              <a:cxnLst/>
              <a:rect r="r" b="b" t="t" l="l"/>
              <a:pathLst>
                <a:path h="69850" w="7676038">
                  <a:moveTo>
                    <a:pt x="7385207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7676038" y="69850"/>
                  </a:lnTo>
                  <a:lnTo>
                    <a:pt x="7676038" y="0"/>
                  </a:lnTo>
                  <a:close/>
                </a:path>
              </a:pathLst>
            </a:custGeom>
            <a:solidFill>
              <a:srgbClr val="F4F0D9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599515" y="620495"/>
            <a:ext cx="8196549" cy="1015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160"/>
              </a:lnSpc>
            </a:pPr>
            <a:r>
              <a:rPr lang="en-US" sz="6000" spc="60">
                <a:solidFill>
                  <a:srgbClr val="F4F0D9"/>
                </a:solidFill>
                <a:latin typeface="Glacial Indifference"/>
              </a:rPr>
              <a:t>CV. Nydro Agrikultura</a:t>
            </a:r>
          </a:p>
        </p:txBody>
      </p:sp>
      <p:sp>
        <p:nvSpPr>
          <p:cNvPr name="TextBox 8" id="8"/>
          <p:cNvSpPr txBox="true"/>
          <p:nvPr/>
        </p:nvSpPr>
        <p:spPr>
          <a:xfrm rot="5400000">
            <a:off x="13185404" y="3882152"/>
            <a:ext cx="8632199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00"/>
              </a:lnSpc>
            </a:pPr>
            <a:r>
              <a:rPr lang="en-US" sz="7000" spc="70">
                <a:solidFill>
                  <a:srgbClr val="000000"/>
                </a:solidFill>
                <a:latin typeface="Glacial Indifference Bold"/>
              </a:rPr>
              <a:t>Company Profie</a:t>
            </a:r>
          </a:p>
        </p:txBody>
      </p:sp>
      <p:sp>
        <p:nvSpPr>
          <p:cNvPr name="TextBox 9" id="9"/>
          <p:cNvSpPr txBox="true"/>
          <p:nvPr/>
        </p:nvSpPr>
        <p:spPr>
          <a:xfrm rot="5400000">
            <a:off x="13137780" y="3929776"/>
            <a:ext cx="8632199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00"/>
              </a:lnSpc>
            </a:pPr>
            <a:r>
              <a:rPr lang="en-US" sz="7000" spc="70">
                <a:solidFill>
                  <a:srgbClr val="F4F0D9"/>
                </a:solidFill>
                <a:latin typeface="Glacial Indifference Bold"/>
              </a:rPr>
              <a:t>Company Profie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0" y="9885901"/>
            <a:ext cx="6334477" cy="305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Glacial Indifference"/>
              </a:rPr>
              <a:t>Thematic Academy : IPTM Batch 3 - Fernanda Daymara Hasna</a:t>
            </a:r>
          </a:p>
        </p:txBody>
      </p:sp>
      <p:grpSp>
        <p:nvGrpSpPr>
          <p:cNvPr name="Group 11" id="11"/>
          <p:cNvGrpSpPr/>
          <p:nvPr/>
        </p:nvGrpSpPr>
        <p:grpSpPr>
          <a:xfrm rot="-10800000">
            <a:off x="-8679645" y="4820209"/>
            <a:ext cx="18387990" cy="1323719"/>
            <a:chOff x="0" y="0"/>
            <a:chExt cx="17624131" cy="1268730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17624130" cy="1268730"/>
            </a:xfrm>
            <a:custGeom>
              <a:avLst/>
              <a:gdLst/>
              <a:ahLst/>
              <a:cxnLst/>
              <a:rect r="r" b="b" t="t" l="l"/>
              <a:pathLst>
                <a:path h="1268730" w="17624130">
                  <a:moveTo>
                    <a:pt x="735330" y="0"/>
                  </a:moveTo>
                  <a:lnTo>
                    <a:pt x="0" y="1268730"/>
                  </a:lnTo>
                  <a:lnTo>
                    <a:pt x="17624130" y="1268730"/>
                  </a:lnTo>
                  <a:lnTo>
                    <a:pt x="16888802" y="0"/>
                  </a:lnTo>
                  <a:close/>
                </a:path>
              </a:pathLst>
            </a:custGeom>
            <a:solidFill>
              <a:srgbClr val="D4C87F"/>
            </a:solidFill>
          </p:spPr>
        </p:sp>
      </p:grpSp>
      <p:grpSp>
        <p:nvGrpSpPr>
          <p:cNvPr name="Group 13" id="13"/>
          <p:cNvGrpSpPr/>
          <p:nvPr/>
        </p:nvGrpSpPr>
        <p:grpSpPr>
          <a:xfrm rot="-10800000">
            <a:off x="-8495178" y="3496491"/>
            <a:ext cx="18203523" cy="1323719"/>
            <a:chOff x="0" y="0"/>
            <a:chExt cx="17447327" cy="1268730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17447327" cy="1268730"/>
            </a:xfrm>
            <a:custGeom>
              <a:avLst/>
              <a:gdLst/>
              <a:ahLst/>
              <a:cxnLst/>
              <a:rect r="r" b="b" t="t" l="l"/>
              <a:pathLst>
                <a:path h="1268730" w="17447327">
                  <a:moveTo>
                    <a:pt x="735330" y="0"/>
                  </a:moveTo>
                  <a:lnTo>
                    <a:pt x="0" y="1268730"/>
                  </a:lnTo>
                  <a:lnTo>
                    <a:pt x="17447327" y="1268730"/>
                  </a:lnTo>
                  <a:lnTo>
                    <a:pt x="16711997" y="0"/>
                  </a:lnTo>
                  <a:close/>
                </a:path>
              </a:pathLst>
            </a:custGeom>
            <a:solidFill>
              <a:srgbClr val="DFD699"/>
            </a:solidFill>
          </p:spPr>
        </p:sp>
      </p:grpSp>
      <p:grpSp>
        <p:nvGrpSpPr>
          <p:cNvPr name="Group 15" id="15"/>
          <p:cNvGrpSpPr/>
          <p:nvPr/>
        </p:nvGrpSpPr>
        <p:grpSpPr>
          <a:xfrm rot="-10800000">
            <a:off x="-8495178" y="2189436"/>
            <a:ext cx="18203523" cy="1323719"/>
            <a:chOff x="0" y="0"/>
            <a:chExt cx="17447327" cy="1268730"/>
          </a:xfrm>
        </p:grpSpPr>
        <p:sp>
          <p:nvSpPr>
            <p:cNvPr name="Freeform 16" id="16"/>
            <p:cNvSpPr/>
            <p:nvPr/>
          </p:nvSpPr>
          <p:spPr>
            <a:xfrm>
              <a:off x="0" y="0"/>
              <a:ext cx="17447327" cy="1268730"/>
            </a:xfrm>
            <a:custGeom>
              <a:avLst/>
              <a:gdLst/>
              <a:ahLst/>
              <a:cxnLst/>
              <a:rect r="r" b="b" t="t" l="l"/>
              <a:pathLst>
                <a:path h="1268730" w="17447327">
                  <a:moveTo>
                    <a:pt x="735330" y="0"/>
                  </a:moveTo>
                  <a:lnTo>
                    <a:pt x="0" y="1268730"/>
                  </a:lnTo>
                  <a:lnTo>
                    <a:pt x="17447327" y="1268730"/>
                  </a:lnTo>
                  <a:lnTo>
                    <a:pt x="16711997" y="0"/>
                  </a:lnTo>
                  <a:close/>
                </a:path>
              </a:pathLst>
            </a:custGeom>
            <a:solidFill>
              <a:srgbClr val="E6DFB2"/>
            </a:solidFill>
          </p:spPr>
        </p:sp>
      </p:grpSp>
      <p:grpSp>
        <p:nvGrpSpPr>
          <p:cNvPr name="Group 17" id="17"/>
          <p:cNvGrpSpPr/>
          <p:nvPr/>
        </p:nvGrpSpPr>
        <p:grpSpPr>
          <a:xfrm rot="-10800000">
            <a:off x="-8495178" y="6143928"/>
            <a:ext cx="18203523" cy="1323719"/>
            <a:chOff x="0" y="0"/>
            <a:chExt cx="17447327" cy="1268730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17447327" cy="1268730"/>
            </a:xfrm>
            <a:custGeom>
              <a:avLst/>
              <a:gdLst/>
              <a:ahLst/>
              <a:cxnLst/>
              <a:rect r="r" b="b" t="t" l="l"/>
              <a:pathLst>
                <a:path h="1268730" w="17447327">
                  <a:moveTo>
                    <a:pt x="735330" y="0"/>
                  </a:moveTo>
                  <a:lnTo>
                    <a:pt x="0" y="1268730"/>
                  </a:lnTo>
                  <a:lnTo>
                    <a:pt x="17447327" y="1268730"/>
                  </a:lnTo>
                  <a:lnTo>
                    <a:pt x="16711997" y="0"/>
                  </a:lnTo>
                  <a:close/>
                </a:path>
              </a:pathLst>
            </a:custGeom>
            <a:solidFill>
              <a:srgbClr val="AFA563"/>
            </a:solid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7824359" y="2496595"/>
            <a:ext cx="728817" cy="633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7"/>
              </a:lnSpc>
            </a:pPr>
            <a:r>
              <a:rPr lang="en-US" sz="3684" spc="184">
                <a:solidFill>
                  <a:srgbClr val="3D3738"/>
                </a:solidFill>
                <a:latin typeface="Aileron Regular Bold"/>
              </a:rPr>
              <a:t>1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824359" y="3803650"/>
            <a:ext cx="728817" cy="633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7"/>
              </a:lnSpc>
            </a:pPr>
            <a:r>
              <a:rPr lang="en-US" sz="3684" spc="184">
                <a:solidFill>
                  <a:srgbClr val="3D3738"/>
                </a:solidFill>
                <a:latin typeface="Aileron Regular Bold"/>
              </a:rPr>
              <a:t>2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824359" y="5127369"/>
            <a:ext cx="728817" cy="633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7"/>
              </a:lnSpc>
            </a:pPr>
            <a:r>
              <a:rPr lang="en-US" sz="3684" spc="184">
                <a:solidFill>
                  <a:srgbClr val="3D3738"/>
                </a:solidFill>
                <a:latin typeface="Aileron Regular Bold"/>
              </a:rPr>
              <a:t>3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824359" y="6451088"/>
            <a:ext cx="728817" cy="633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7"/>
              </a:lnSpc>
            </a:pPr>
            <a:r>
              <a:rPr lang="en-US" sz="3684" spc="184">
                <a:solidFill>
                  <a:srgbClr val="3D3738"/>
                </a:solidFill>
                <a:latin typeface="Aileron Regular Bold"/>
              </a:rPr>
              <a:t>4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31048" y="2469898"/>
            <a:ext cx="6678961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130">
                <a:solidFill>
                  <a:srgbClr val="3D3738"/>
                </a:solidFill>
                <a:latin typeface="Aileron Regular Bold Italics"/>
              </a:rPr>
              <a:t>Procurement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31048" y="3776953"/>
            <a:ext cx="6678961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130">
                <a:solidFill>
                  <a:srgbClr val="3D3738"/>
                </a:solidFill>
                <a:latin typeface="Aileron Regular Bold Italics"/>
              </a:rPr>
              <a:t>Farming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31048" y="5100672"/>
            <a:ext cx="6678961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130">
                <a:solidFill>
                  <a:srgbClr val="3D3738"/>
                </a:solidFill>
                <a:latin typeface="Aileron Regular Bold Italics"/>
              </a:rPr>
              <a:t>Warehousing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631048" y="6424391"/>
            <a:ext cx="6448576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130">
                <a:solidFill>
                  <a:srgbClr val="3D3738"/>
                </a:solidFill>
                <a:latin typeface="Aileron Regular Bold Italics"/>
              </a:rPr>
              <a:t>Sa</a:t>
            </a:r>
            <a:r>
              <a:rPr lang="en-US" sz="2600" spc="130">
                <a:solidFill>
                  <a:srgbClr val="3D3738"/>
                </a:solidFill>
                <a:latin typeface="Aileron Regular Bold Italics"/>
              </a:rPr>
              <a:t>les and Marketing</a:t>
            </a:r>
          </a:p>
        </p:txBody>
      </p:sp>
      <p:grpSp>
        <p:nvGrpSpPr>
          <p:cNvPr name="Group 27" id="27"/>
          <p:cNvGrpSpPr/>
          <p:nvPr/>
        </p:nvGrpSpPr>
        <p:grpSpPr>
          <a:xfrm rot="-10800000">
            <a:off x="-8495178" y="7460320"/>
            <a:ext cx="18203523" cy="1323719"/>
            <a:chOff x="0" y="0"/>
            <a:chExt cx="17447327" cy="1268730"/>
          </a:xfrm>
        </p:grpSpPr>
        <p:sp>
          <p:nvSpPr>
            <p:cNvPr name="Freeform 28" id="28"/>
            <p:cNvSpPr/>
            <p:nvPr/>
          </p:nvSpPr>
          <p:spPr>
            <a:xfrm>
              <a:off x="0" y="0"/>
              <a:ext cx="17447327" cy="1268730"/>
            </a:xfrm>
            <a:custGeom>
              <a:avLst/>
              <a:gdLst/>
              <a:ahLst/>
              <a:cxnLst/>
              <a:rect r="r" b="b" t="t" l="l"/>
              <a:pathLst>
                <a:path h="1268730" w="17447327">
                  <a:moveTo>
                    <a:pt x="735330" y="0"/>
                  </a:moveTo>
                  <a:lnTo>
                    <a:pt x="0" y="1268730"/>
                  </a:lnTo>
                  <a:lnTo>
                    <a:pt x="17447327" y="1268730"/>
                  </a:lnTo>
                  <a:lnTo>
                    <a:pt x="16711997" y="0"/>
                  </a:lnTo>
                  <a:close/>
                </a:path>
              </a:pathLst>
            </a:custGeom>
            <a:solidFill>
              <a:srgbClr val="82793E">
                <a:alpha val="82745"/>
              </a:srgbClr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7824359" y="7766922"/>
            <a:ext cx="728817" cy="634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7"/>
              </a:lnSpc>
            </a:pPr>
            <a:r>
              <a:rPr lang="en-US" sz="3684" spc="184">
                <a:solidFill>
                  <a:srgbClr val="3D3738"/>
                </a:solidFill>
                <a:latin typeface="Aileron Regular Bold"/>
              </a:rPr>
              <a:t>5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631048" y="7740782"/>
            <a:ext cx="728086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130">
                <a:solidFill>
                  <a:srgbClr val="3D3738"/>
                </a:solidFill>
                <a:latin typeface="Aileron Regular Bold Italics"/>
              </a:rPr>
              <a:t>Servi</a:t>
            </a:r>
            <a:r>
              <a:rPr lang="en-US" sz="2600" spc="130">
                <a:solidFill>
                  <a:srgbClr val="3D3738"/>
                </a:solidFill>
                <a:latin typeface="Aileron Regular Bold Italics"/>
              </a:rPr>
              <a:t>ce &amp; Administration Management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907907" y="2917905"/>
            <a:ext cx="6678961" cy="366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 spc="105">
                <a:solidFill>
                  <a:srgbClr val="3D3738"/>
                </a:solidFill>
                <a:latin typeface="Aileron Regular Italics"/>
              </a:rPr>
              <a:t>Pencarian dan pengadaan alat bahan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907907" y="4224960"/>
            <a:ext cx="6678961" cy="366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 spc="105">
                <a:solidFill>
                  <a:srgbClr val="3D3738"/>
                </a:solidFill>
                <a:latin typeface="Aileron Regular Italics"/>
              </a:rPr>
              <a:t>Budidaya hidroponik sayuran dan buah-buahan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907907" y="5548679"/>
            <a:ext cx="6678961" cy="366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 spc="105">
                <a:solidFill>
                  <a:srgbClr val="3D3738"/>
                </a:solidFill>
                <a:latin typeface="Aileron Regular Italics"/>
              </a:rPr>
              <a:t>Pengolahan dan pengemasan produk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907907" y="6872398"/>
            <a:ext cx="6448576" cy="366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 spc="105">
                <a:solidFill>
                  <a:srgbClr val="3D3738"/>
                </a:solidFill>
                <a:latin typeface="Aileron Regular Italics"/>
              </a:rPr>
              <a:t>Pemasaran dan penjualan produk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907907" y="8188789"/>
            <a:ext cx="7280860" cy="366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 spc="105">
                <a:solidFill>
                  <a:srgbClr val="3D3738"/>
                </a:solidFill>
                <a:latin typeface="Aileron Regular Italics"/>
              </a:rPr>
              <a:t>Pelayanan pelanggan dan administrasi bisnis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0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688334" y="-378412"/>
            <a:ext cx="8187243" cy="6023857"/>
          </a:xfrm>
          <a:prstGeom prst="rect">
            <a:avLst/>
          </a:prstGeom>
          <a:solidFill>
            <a:srgbClr val="638C80">
              <a:alpha val="29803"/>
            </a:srgbClr>
          </a:solidFill>
        </p:spPr>
      </p:sp>
      <p:sp>
        <p:nvSpPr>
          <p:cNvPr name="AutoShape 3" id="3"/>
          <p:cNvSpPr/>
          <p:nvPr/>
        </p:nvSpPr>
        <p:spPr>
          <a:xfrm rot="0">
            <a:off x="9756598" y="1028700"/>
            <a:ext cx="7502702" cy="7982405"/>
          </a:xfrm>
          <a:prstGeom prst="rect">
            <a:avLst/>
          </a:prstGeom>
          <a:solidFill>
            <a:srgbClr val="638C80"/>
          </a:solidFill>
        </p:spPr>
      </p:sp>
      <p:grpSp>
        <p:nvGrpSpPr>
          <p:cNvPr name="Group 4" id="4"/>
          <p:cNvGrpSpPr/>
          <p:nvPr/>
        </p:nvGrpSpPr>
        <p:grpSpPr>
          <a:xfrm rot="0">
            <a:off x="1028700" y="0"/>
            <a:ext cx="3703474" cy="7681941"/>
            <a:chOff x="0" y="0"/>
            <a:chExt cx="4937965" cy="10242588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2"/>
            <a:srcRect l="25426" t="0" r="25426" b="0"/>
            <a:stretch>
              <a:fillRect/>
            </a:stretch>
          </p:blipFill>
          <p:spPr>
            <a:xfrm>
              <a:off x="0" y="0"/>
              <a:ext cx="4937965" cy="4994294"/>
            </a:xfrm>
            <a:prstGeom prst="rect">
              <a:avLst/>
            </a:prstGeom>
          </p:spPr>
        </p:pic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3"/>
            <a:srcRect l="17042" t="0" r="17042" b="0"/>
            <a:stretch>
              <a:fillRect/>
            </a:stretch>
          </p:blipFill>
          <p:spPr>
            <a:xfrm>
              <a:off x="0" y="5248294"/>
              <a:ext cx="4937965" cy="4994294"/>
            </a:xfrm>
            <a:prstGeom prst="rect">
              <a:avLst/>
            </a:prstGeom>
          </p:spPr>
        </p:pic>
      </p:grpSp>
      <p:grpSp>
        <p:nvGrpSpPr>
          <p:cNvPr name="Group 7" id="7"/>
          <p:cNvGrpSpPr/>
          <p:nvPr/>
        </p:nvGrpSpPr>
        <p:grpSpPr>
          <a:xfrm rot="0">
            <a:off x="4965161" y="1823554"/>
            <a:ext cx="3703474" cy="8518602"/>
            <a:chOff x="0" y="0"/>
            <a:chExt cx="4937965" cy="11358137"/>
          </a:xfrm>
        </p:grpSpPr>
        <p:pic>
          <p:nvPicPr>
            <p:cNvPr name="Picture 8" id="8"/>
            <p:cNvPicPr>
              <a:picLocks noChangeAspect="true"/>
            </p:cNvPicPr>
            <p:nvPr/>
          </p:nvPicPr>
          <p:blipFill>
            <a:blip r:embed="rId4"/>
            <a:srcRect l="20344" t="0" r="20344" b="0"/>
            <a:stretch>
              <a:fillRect/>
            </a:stretch>
          </p:blipFill>
          <p:spPr>
            <a:xfrm>
              <a:off x="0" y="0"/>
              <a:ext cx="4937965" cy="5552068"/>
            </a:xfrm>
            <a:prstGeom prst="rect">
              <a:avLst/>
            </a:prstGeom>
          </p:spPr>
        </p:pic>
        <p:pic>
          <p:nvPicPr>
            <p:cNvPr name="Picture 9" id="9"/>
            <p:cNvPicPr>
              <a:picLocks noChangeAspect="true"/>
            </p:cNvPicPr>
            <p:nvPr/>
          </p:nvPicPr>
          <p:blipFill>
            <a:blip r:embed="rId5"/>
            <a:srcRect l="27894" t="0" r="27894" b="0"/>
            <a:stretch>
              <a:fillRect/>
            </a:stretch>
          </p:blipFill>
          <p:spPr>
            <a:xfrm>
              <a:off x="0" y="5806068"/>
              <a:ext cx="4937965" cy="5552068"/>
            </a:xfrm>
            <a:prstGeom prst="rect">
              <a:avLst/>
            </a:prstGeom>
          </p:spPr>
        </p:pic>
      </p:grpSp>
      <p:sp>
        <p:nvSpPr>
          <p:cNvPr name="AutoShape 10" id="10"/>
          <p:cNvSpPr/>
          <p:nvPr/>
        </p:nvSpPr>
        <p:spPr>
          <a:xfrm rot="0">
            <a:off x="1028700" y="7875998"/>
            <a:ext cx="3699697" cy="2411002"/>
          </a:xfrm>
          <a:prstGeom prst="rect">
            <a:avLst/>
          </a:prstGeom>
          <a:solidFill>
            <a:srgbClr val="638C80"/>
          </a:solidFill>
        </p:spPr>
      </p:sp>
      <p:sp>
        <p:nvSpPr>
          <p:cNvPr name="AutoShape 11" id="11"/>
          <p:cNvSpPr/>
          <p:nvPr/>
        </p:nvSpPr>
        <p:spPr>
          <a:xfrm rot="0">
            <a:off x="4965161" y="-205039"/>
            <a:ext cx="3699697" cy="1840551"/>
          </a:xfrm>
          <a:prstGeom prst="rect">
            <a:avLst/>
          </a:prstGeom>
          <a:solidFill>
            <a:srgbClr val="638C80"/>
          </a:solidFill>
        </p:spPr>
      </p:sp>
      <p:grpSp>
        <p:nvGrpSpPr>
          <p:cNvPr name="Group 12" id="12"/>
          <p:cNvGrpSpPr/>
          <p:nvPr/>
        </p:nvGrpSpPr>
        <p:grpSpPr>
          <a:xfrm rot="0">
            <a:off x="10453717" y="4368355"/>
            <a:ext cx="6108464" cy="3783324"/>
            <a:chOff x="0" y="0"/>
            <a:chExt cx="8144618" cy="5044433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0"/>
              <a:ext cx="8144618" cy="2286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60"/>
                </a:lnSpc>
              </a:pPr>
              <a:r>
                <a:rPr lang="en-US" sz="3800" spc="190">
                  <a:solidFill>
                    <a:srgbClr val="F4F0D9"/>
                  </a:solidFill>
                  <a:latin typeface="Glacial Indifference Bold"/>
                </a:rPr>
                <a:t>"Thos</a:t>
              </a:r>
              <a:r>
                <a:rPr lang="en-US" sz="3800" spc="190">
                  <a:solidFill>
                    <a:srgbClr val="F4F0D9"/>
                  </a:solidFill>
                  <a:latin typeface="Glacial Indifference Bold"/>
                </a:rPr>
                <a:t>e who plan do better than those who do not plan"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2815583"/>
              <a:ext cx="8144618" cy="2228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sz="3000" spc="30">
                  <a:solidFill>
                    <a:srgbClr val="F4F0D9"/>
                  </a:solidFill>
                  <a:latin typeface="Glacial Indifference"/>
                </a:rPr>
                <a:t>Fernanda Daymara Hasna</a:t>
              </a:r>
            </a:p>
            <a:p>
              <a:pPr>
                <a:lnSpc>
                  <a:spcPts val="4500"/>
                </a:lnSpc>
              </a:pPr>
              <a:r>
                <a:rPr lang="en-US" sz="3000" spc="30">
                  <a:solidFill>
                    <a:srgbClr val="F4F0D9"/>
                  </a:solidFill>
                  <a:latin typeface="Glacial Indifference"/>
                </a:rPr>
                <a:t>IT Project Management Batch 3</a:t>
              </a:r>
            </a:p>
            <a:p>
              <a:pPr>
                <a:lnSpc>
                  <a:spcPts val="4500"/>
                </a:lnSpc>
              </a:pPr>
              <a:r>
                <a:rPr lang="en-US" sz="3000" spc="30">
                  <a:solidFill>
                    <a:srgbClr val="F4F0D9"/>
                  </a:solidFill>
                  <a:latin typeface="Glacial Indifference"/>
                </a:rPr>
                <a:t>Digitalent - Thematic Academy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38C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6263" r="0" b="6263"/>
          <a:stretch>
            <a:fillRect/>
          </a:stretch>
        </p:blipFill>
        <p:spPr>
          <a:xfrm flipH="false" flipV="false" rot="0">
            <a:off x="-308026" y="1028700"/>
            <a:ext cx="14107950" cy="82296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1083871" y="1844409"/>
            <a:ext cx="7489419" cy="6598181"/>
          </a:xfrm>
          <a:prstGeom prst="rect">
            <a:avLst/>
          </a:prstGeom>
          <a:solidFill>
            <a:srgbClr val="F4F0D9"/>
          </a:solidFill>
        </p:spPr>
      </p:sp>
      <p:sp>
        <p:nvSpPr>
          <p:cNvPr name="TextBox 4" id="4"/>
          <p:cNvSpPr txBox="true"/>
          <p:nvPr/>
        </p:nvSpPr>
        <p:spPr>
          <a:xfrm rot="5400000">
            <a:off x="13089033" y="2907240"/>
            <a:ext cx="5900205" cy="214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00"/>
              </a:lnSpc>
            </a:pPr>
            <a:r>
              <a:rPr lang="en-US" sz="7000" spc="70">
                <a:solidFill>
                  <a:srgbClr val="F4F0D9"/>
                </a:solidFill>
                <a:latin typeface="Glacial Indifference Bold"/>
              </a:rPr>
              <a:t>Business Opportunities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55334" y="2486230"/>
            <a:ext cx="6146494" cy="480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40"/>
              </a:lnSpc>
            </a:pPr>
            <a:r>
              <a:rPr lang="en-US" sz="3200" spc="160" u="sng">
                <a:solidFill>
                  <a:srgbClr val="638C80"/>
                </a:solidFill>
                <a:latin typeface="Glacial Indifference Bold"/>
              </a:rPr>
              <a:t>Otomasi operasional bisnis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55334" y="3321914"/>
            <a:ext cx="6146494" cy="1695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 spc="30">
                <a:solidFill>
                  <a:srgbClr val="638C80"/>
                </a:solidFill>
                <a:latin typeface="Glacial Indifference"/>
              </a:rPr>
              <a:t>Sistem IoT untuk otomasi monitoring dan kontroling budidaya tanaman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0" y="9885901"/>
            <a:ext cx="6334477" cy="305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Glacial Indifference"/>
              </a:rPr>
              <a:t>Thematic Academy : IPTM Batch 3 - Fernanda Daymara Hasna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55334" y="5264027"/>
            <a:ext cx="6146494" cy="112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 spc="30">
                <a:solidFill>
                  <a:srgbClr val="638C80"/>
                </a:solidFill>
                <a:latin typeface="Glacial Indifference"/>
              </a:rPr>
              <a:t>Sistem informasi gudang untuk </a:t>
            </a:r>
            <a:r>
              <a:rPr lang="en-US" sz="3000" spc="30">
                <a:solidFill>
                  <a:srgbClr val="638C80"/>
                </a:solidFill>
                <a:latin typeface="Glacial Indifference Italics"/>
              </a:rPr>
              <a:t>tracking </a:t>
            </a:r>
            <a:r>
              <a:rPr lang="en-US" sz="3000" spc="30">
                <a:solidFill>
                  <a:srgbClr val="638C80"/>
                </a:solidFill>
                <a:latin typeface="Glacial Indifference"/>
              </a:rPr>
              <a:t>stok produk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55334" y="6595867"/>
            <a:ext cx="6146494" cy="112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 spc="30">
                <a:solidFill>
                  <a:srgbClr val="638C80"/>
                </a:solidFill>
                <a:latin typeface="Glacial Indifference"/>
              </a:rPr>
              <a:t>e-Commerce untuk proses transaksi jual-beli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38C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16772" t="0" r="16772" b="0"/>
          <a:stretch>
            <a:fillRect/>
          </a:stretch>
        </p:blipFill>
        <p:spPr>
          <a:xfrm flipH="false" flipV="false" rot="0">
            <a:off x="1028700" y="-245307"/>
            <a:ext cx="9470543" cy="9503607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289466" y="396446"/>
            <a:ext cx="6165509" cy="541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20"/>
              </a:lnSpc>
            </a:pPr>
            <a:r>
              <a:rPr lang="en-US" sz="3600" spc="179">
                <a:solidFill>
                  <a:srgbClr val="3D3738"/>
                </a:solidFill>
                <a:latin typeface="Glacial Indifference Bold"/>
              </a:rPr>
              <a:t>BUSINESS REQUIREMENT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75191" y="434546"/>
            <a:ext cx="6165509" cy="541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20"/>
              </a:lnSpc>
            </a:pPr>
            <a:r>
              <a:rPr lang="en-US" sz="3600" spc="179">
                <a:solidFill>
                  <a:srgbClr val="F4F0D9"/>
                </a:solidFill>
                <a:latin typeface="Glacial Indifference Bold"/>
              </a:rPr>
              <a:t>BUSINESS REQUIREMENT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8938952" y="686430"/>
            <a:ext cx="9727461" cy="3940488"/>
            <a:chOff x="0" y="0"/>
            <a:chExt cx="12969947" cy="5253984"/>
          </a:xfrm>
        </p:grpSpPr>
        <p:sp>
          <p:nvSpPr>
            <p:cNvPr name="AutoShape 6" id="6"/>
            <p:cNvSpPr/>
            <p:nvPr/>
          </p:nvSpPr>
          <p:spPr>
            <a:xfrm rot="0">
              <a:off x="0" y="0"/>
              <a:ext cx="12969947" cy="5253984"/>
            </a:xfrm>
            <a:prstGeom prst="rect">
              <a:avLst/>
            </a:prstGeom>
            <a:solidFill>
              <a:srgbClr val="F4F0D9"/>
            </a:solidFill>
          </p:spPr>
        </p:sp>
        <p:sp>
          <p:nvSpPr>
            <p:cNvPr name="TextBox 7" id="7"/>
            <p:cNvSpPr txBox="true"/>
            <p:nvPr/>
          </p:nvSpPr>
          <p:spPr>
            <a:xfrm rot="0">
              <a:off x="1149091" y="3171375"/>
              <a:ext cx="9767234" cy="1200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604520" indent="-302260" lvl="1">
                <a:lnSpc>
                  <a:spcPts val="3640"/>
                </a:lnSpc>
                <a:buFont typeface="Arial"/>
                <a:buChar char="•"/>
              </a:pPr>
              <a:r>
                <a:rPr lang="en-US" sz="2800" spc="140">
                  <a:solidFill>
                    <a:srgbClr val="545454"/>
                  </a:solidFill>
                  <a:latin typeface="Glacial Indifference"/>
                </a:rPr>
                <a:t>L</a:t>
              </a:r>
              <a:r>
                <a:rPr lang="en-US" sz="2800" spc="140">
                  <a:solidFill>
                    <a:srgbClr val="545454"/>
                  </a:solidFill>
                  <a:latin typeface="Glacial Indifference"/>
                </a:rPr>
                <a:t>ayanan dan fitur sesuai dengan operasional bisnis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938952" y="5143500"/>
            <a:ext cx="9727461" cy="3940488"/>
            <a:chOff x="0" y="0"/>
            <a:chExt cx="12969947" cy="5253984"/>
          </a:xfrm>
        </p:grpSpPr>
        <p:sp>
          <p:nvSpPr>
            <p:cNvPr name="AutoShape 9" id="9"/>
            <p:cNvSpPr/>
            <p:nvPr/>
          </p:nvSpPr>
          <p:spPr>
            <a:xfrm rot="0">
              <a:off x="0" y="0"/>
              <a:ext cx="12969947" cy="5253984"/>
            </a:xfrm>
            <a:prstGeom prst="rect">
              <a:avLst/>
            </a:prstGeom>
            <a:solidFill>
              <a:srgbClr val="F4F0D9"/>
            </a:solid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1149091" y="3171375"/>
              <a:ext cx="9767234" cy="1200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604520" indent="-302260" lvl="1">
                <a:lnSpc>
                  <a:spcPts val="3640"/>
                </a:lnSpc>
                <a:buFont typeface="Arial"/>
                <a:buChar char="•"/>
              </a:pPr>
              <a:r>
                <a:rPr lang="en-US" sz="2800" spc="140">
                  <a:solidFill>
                    <a:srgbClr val="737373"/>
                  </a:solidFill>
                  <a:latin typeface="Glacial Indifference"/>
                </a:rPr>
                <a:t>Sesu</a:t>
              </a:r>
              <a:r>
                <a:rPr lang="en-US" sz="2800" spc="140">
                  <a:solidFill>
                    <a:srgbClr val="737373"/>
                  </a:solidFill>
                  <a:latin typeface="Glacial Indifference"/>
                </a:rPr>
                <a:t>ai jenis customer kapanpun dan dimanapun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9574044" y="1462087"/>
            <a:ext cx="8367408" cy="1425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70"/>
              </a:lnSpc>
            </a:pPr>
            <a:r>
              <a:rPr lang="en-US" sz="4200">
                <a:solidFill>
                  <a:srgbClr val="638C80"/>
                </a:solidFill>
                <a:latin typeface="League Spartan"/>
              </a:rPr>
              <a:t>TERDIRI DARI BEBERAPA SISTEM YANG TERINTEGRASI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574044" y="5704085"/>
            <a:ext cx="8231082" cy="1425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70"/>
              </a:lnSpc>
            </a:pPr>
            <a:r>
              <a:rPr lang="en-US" sz="4200">
                <a:solidFill>
                  <a:srgbClr val="638C80"/>
                </a:solidFill>
                <a:latin typeface="League Spartan"/>
              </a:rPr>
              <a:t>MUDAH DIPAHAMI DAN DIGUNAKAN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0" y="9885901"/>
            <a:ext cx="6334477" cy="305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Glacial Indifference"/>
              </a:rPr>
              <a:t>Thematic Academy : IPTM Batch 3 - Fernanda Daymara Hasna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DF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-5400000">
            <a:off x="-1593896" y="4218160"/>
            <a:ext cx="8562526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00"/>
              </a:lnSpc>
            </a:pPr>
            <a:r>
              <a:rPr lang="en-US" sz="7000" spc="70">
                <a:solidFill>
                  <a:srgbClr val="638C80"/>
                </a:solidFill>
                <a:latin typeface="Glacial Indifference Bold"/>
              </a:rPr>
              <a:t>Project Constraint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5630337" y="-245307"/>
            <a:ext cx="13017060" cy="10777614"/>
          </a:xfrm>
          <a:prstGeom prst="rect">
            <a:avLst/>
          </a:prstGeom>
          <a:solidFill>
            <a:srgbClr val="F4F0D9">
              <a:alpha val="72941"/>
            </a:srgbClr>
          </a:solidFill>
        </p:spPr>
      </p:sp>
      <p:grpSp>
        <p:nvGrpSpPr>
          <p:cNvPr name="Group 4" id="4"/>
          <p:cNvGrpSpPr/>
          <p:nvPr/>
        </p:nvGrpSpPr>
        <p:grpSpPr>
          <a:xfrm rot="0">
            <a:off x="6511170" y="1028700"/>
            <a:ext cx="10748130" cy="1425512"/>
            <a:chOff x="0" y="0"/>
            <a:chExt cx="14330840" cy="1900682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38100"/>
              <a:ext cx="14330840" cy="7255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20"/>
                </a:lnSpc>
              </a:pPr>
              <a:r>
                <a:rPr lang="en-US" sz="3400" spc="340">
                  <a:solidFill>
                    <a:srgbClr val="AFA563"/>
                  </a:solidFill>
                  <a:latin typeface="Glacial Indifference Bold"/>
                </a:rPr>
                <a:t>Kualitas Proyek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894772"/>
              <a:ext cx="14330840" cy="10059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90"/>
                </a:lnSpc>
              </a:pPr>
              <a:r>
                <a:rPr lang="en-US" sz="2600" spc="26">
                  <a:solidFill>
                    <a:srgbClr val="737373"/>
                  </a:solidFill>
                  <a:latin typeface="Glacial Indifference"/>
                </a:rPr>
                <a:t>Mudah dipahami dan digunakan, d</a:t>
              </a:r>
              <a:r>
                <a:rPr lang="en-US" sz="2600" spc="26">
                  <a:solidFill>
                    <a:srgbClr val="737373"/>
                  </a:solidFill>
                  <a:latin typeface="Glacial Indifference"/>
                </a:rPr>
                <a:t>apat bekerja sesuai input, informasi akurat dan real time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6511170" y="8088537"/>
            <a:ext cx="10748130" cy="1389033"/>
            <a:chOff x="0" y="0"/>
            <a:chExt cx="14330840" cy="1852044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38100"/>
              <a:ext cx="14330840" cy="7255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20"/>
                </a:lnSpc>
              </a:pPr>
              <a:r>
                <a:rPr lang="en-US" sz="3400" spc="340">
                  <a:solidFill>
                    <a:srgbClr val="AFA563"/>
                  </a:solidFill>
                  <a:latin typeface="Glacial Indifference Bold"/>
                </a:rPr>
                <a:t>Asumsi Proyek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846133"/>
              <a:ext cx="14330840" cy="10059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90"/>
                </a:lnSpc>
              </a:pPr>
              <a:r>
                <a:rPr lang="en-US" sz="2600" spc="26">
                  <a:solidFill>
                    <a:srgbClr val="737373"/>
                  </a:solidFill>
                  <a:latin typeface="Glacial Indifference"/>
                </a:rPr>
                <a:t>Tidak ada p</a:t>
              </a:r>
              <a:r>
                <a:rPr lang="en-US" sz="2600" spc="26">
                  <a:solidFill>
                    <a:srgbClr val="737373"/>
                  </a:solidFill>
                  <a:latin typeface="Glacial Indifference"/>
                </a:rPr>
                <a:t>erubahan kebutuhan, proses bisnis, atau kebijakan selama proyek berlangsung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5425428" y="1028700"/>
            <a:ext cx="402613" cy="7455246"/>
            <a:chOff x="0" y="0"/>
            <a:chExt cx="536817" cy="9940328"/>
          </a:xfrm>
        </p:grpSpPr>
        <p:pic>
          <p:nvPicPr>
            <p:cNvPr name="Picture 11" id="11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9606" y="0"/>
              <a:ext cx="527211" cy="527211"/>
            </a:xfrm>
            <a:prstGeom prst="rect">
              <a:avLst/>
            </a:prstGeom>
          </p:spPr>
        </p:pic>
        <p:pic>
          <p:nvPicPr>
            <p:cNvPr name="Picture 12" id="12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9606" y="9413116"/>
              <a:ext cx="527211" cy="527211"/>
            </a:xfrm>
            <a:prstGeom prst="rect">
              <a:avLst/>
            </a:prstGeom>
          </p:spPr>
        </p:pic>
        <p:pic>
          <p:nvPicPr>
            <p:cNvPr name="Picture 13" id="13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9606" y="3137705"/>
              <a:ext cx="527211" cy="527211"/>
            </a:xfrm>
            <a:prstGeom prst="rect">
              <a:avLst/>
            </a:prstGeom>
          </p:spPr>
        </p:pic>
        <p:pic>
          <p:nvPicPr>
            <p:cNvPr name="Picture 14" id="14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6275411"/>
              <a:ext cx="527211" cy="527211"/>
            </a:xfrm>
            <a:prstGeom prst="rect">
              <a:avLst/>
            </a:prstGeom>
          </p:spPr>
        </p:pic>
      </p:grpSp>
      <p:grpSp>
        <p:nvGrpSpPr>
          <p:cNvPr name="Group 15" id="15"/>
          <p:cNvGrpSpPr/>
          <p:nvPr/>
        </p:nvGrpSpPr>
        <p:grpSpPr>
          <a:xfrm rot="0">
            <a:off x="6511170" y="5735258"/>
            <a:ext cx="10748130" cy="1389033"/>
            <a:chOff x="0" y="0"/>
            <a:chExt cx="14330840" cy="1852044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38100"/>
              <a:ext cx="14330840" cy="7255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20"/>
                </a:lnSpc>
              </a:pPr>
              <a:r>
                <a:rPr lang="en-US" sz="3400" spc="340">
                  <a:solidFill>
                    <a:srgbClr val="AFA563"/>
                  </a:solidFill>
                  <a:latin typeface="Glacial Indifference Bold"/>
                </a:rPr>
                <a:t>Risiko Proyek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846133"/>
              <a:ext cx="14330840" cy="10059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561341" indent="-280670" lvl="1">
                <a:lnSpc>
                  <a:spcPts val="2990"/>
                </a:lnSpc>
                <a:buFont typeface="Arial"/>
                <a:buChar char="•"/>
              </a:pPr>
              <a:r>
                <a:rPr lang="en-US" sz="2600" spc="26">
                  <a:solidFill>
                    <a:srgbClr val="737373"/>
                  </a:solidFill>
                  <a:latin typeface="Glacial Indifference"/>
                </a:rPr>
                <a:t>Proses pengintegrasian </a:t>
              </a:r>
              <a:r>
                <a:rPr lang="en-US" sz="2600" spc="26">
                  <a:solidFill>
                    <a:srgbClr val="737373"/>
                  </a:solidFill>
                  <a:latin typeface="Glacial Indifference Italics"/>
                </a:rPr>
                <a:t>software</a:t>
              </a:r>
              <a:r>
                <a:rPr lang="en-US" sz="2600" spc="26">
                  <a:solidFill>
                    <a:srgbClr val="737373"/>
                  </a:solidFill>
                  <a:latin typeface="Glacial Indifference"/>
                </a:rPr>
                <a:t> dan </a:t>
              </a:r>
              <a:r>
                <a:rPr lang="en-US" sz="2600" spc="26">
                  <a:solidFill>
                    <a:srgbClr val="737373"/>
                  </a:solidFill>
                  <a:latin typeface="Glacial Indifference Italics"/>
                </a:rPr>
                <a:t>hardware</a:t>
              </a:r>
            </a:p>
            <a:p>
              <a:pPr marL="561340" indent="-280670" lvl="1">
                <a:lnSpc>
                  <a:spcPts val="2990"/>
                </a:lnSpc>
                <a:buFont typeface="Arial"/>
                <a:buChar char="•"/>
              </a:pPr>
              <a:r>
                <a:rPr lang="en-US" sz="2600" spc="26">
                  <a:solidFill>
                    <a:srgbClr val="737373"/>
                  </a:solidFill>
                  <a:latin typeface="Glacial Indifference"/>
                </a:rPr>
                <a:t>Pelaksanaan proyek mencakup daerah operasional yang berbeda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6511170" y="3381979"/>
            <a:ext cx="10748130" cy="1798045"/>
            <a:chOff x="0" y="0"/>
            <a:chExt cx="14330840" cy="2397393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-38100"/>
              <a:ext cx="14330840" cy="7255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20"/>
                </a:lnSpc>
              </a:pPr>
              <a:r>
                <a:rPr lang="en-US" sz="3400" spc="340">
                  <a:solidFill>
                    <a:srgbClr val="AFA563"/>
                  </a:solidFill>
                  <a:latin typeface="Glacial Indifference Bold"/>
                </a:rPr>
                <a:t>Sumber Daya Proyek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894772"/>
              <a:ext cx="4096425" cy="15026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90"/>
                </a:lnSpc>
              </a:pPr>
              <a:r>
                <a:rPr lang="en-US" sz="2600" spc="26">
                  <a:solidFill>
                    <a:srgbClr val="737373"/>
                  </a:solidFill>
                  <a:latin typeface="Glacial Indifference"/>
                </a:rPr>
                <a:t>Anggota Tim</a:t>
              </a:r>
            </a:p>
            <a:p>
              <a:pPr>
                <a:lnSpc>
                  <a:spcPts val="2990"/>
                </a:lnSpc>
              </a:pPr>
              <a:r>
                <a:rPr lang="en-US" sz="2600" spc="26">
                  <a:solidFill>
                    <a:srgbClr val="737373"/>
                  </a:solidFill>
                  <a:latin typeface="Glacial Indifference"/>
                </a:rPr>
                <a:t>Anggaran </a:t>
              </a:r>
            </a:p>
            <a:p>
              <a:pPr>
                <a:lnSpc>
                  <a:spcPts val="2990"/>
                </a:lnSpc>
              </a:pPr>
              <a:r>
                <a:rPr lang="en-US" sz="2600" spc="26">
                  <a:solidFill>
                    <a:srgbClr val="737373"/>
                  </a:solidFill>
                  <a:latin typeface="Glacial Indifference"/>
                </a:rPr>
                <a:t>Jangka Waktu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4096425" y="889043"/>
              <a:ext cx="5819139" cy="15026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90"/>
                </a:lnSpc>
              </a:pPr>
              <a:r>
                <a:rPr lang="en-US" sz="2600" spc="26">
                  <a:solidFill>
                    <a:srgbClr val="737373"/>
                  </a:solidFill>
                  <a:latin typeface="Glacial Indifference"/>
                </a:rPr>
                <a:t>: 7 internal dan 7 eksternal</a:t>
              </a:r>
            </a:p>
            <a:p>
              <a:pPr>
                <a:lnSpc>
                  <a:spcPts val="2990"/>
                </a:lnSpc>
              </a:pPr>
              <a:r>
                <a:rPr lang="en-US" sz="2600" spc="26">
                  <a:solidFill>
                    <a:srgbClr val="737373"/>
                  </a:solidFill>
                  <a:latin typeface="Glacial Indifference"/>
                </a:rPr>
                <a:t>: Rp 600.000.000,00</a:t>
              </a:r>
            </a:p>
            <a:p>
              <a:pPr>
                <a:lnSpc>
                  <a:spcPts val="2990"/>
                </a:lnSpc>
              </a:pPr>
              <a:r>
                <a:rPr lang="en-US" sz="2600" spc="26">
                  <a:solidFill>
                    <a:srgbClr val="737373"/>
                  </a:solidFill>
                  <a:latin typeface="Glacial Indifference"/>
                </a:rPr>
                <a:t>: Sebelum 21 Agustus 2021</a:t>
              </a: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0" y="9885901"/>
            <a:ext cx="6334477" cy="305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Glacial Indifference"/>
              </a:rPr>
              <a:t>Thematic Academy : IPTM Batch 3 - Fernanda Daymara Hasna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4F0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219787" y="5459201"/>
            <a:ext cx="6209680" cy="3799099"/>
          </a:xfrm>
          <a:prstGeom prst="rect">
            <a:avLst/>
          </a:prstGeom>
          <a:solidFill>
            <a:srgbClr val="638C80">
              <a:alpha val="19607"/>
            </a:srgbClr>
          </a:solidFill>
        </p:spPr>
      </p:sp>
      <p:sp>
        <p:nvSpPr>
          <p:cNvPr name="AutoShape 3" id="3"/>
          <p:cNvSpPr/>
          <p:nvPr/>
        </p:nvSpPr>
        <p:spPr>
          <a:xfrm rot="0">
            <a:off x="4219787" y="1028700"/>
            <a:ext cx="6209680" cy="3799099"/>
          </a:xfrm>
          <a:prstGeom prst="rect">
            <a:avLst/>
          </a:prstGeom>
          <a:solidFill>
            <a:srgbClr val="638C80">
              <a:alpha val="19607"/>
            </a:srgbClr>
          </a:solidFill>
        </p:spPr>
      </p:sp>
      <p:sp>
        <p:nvSpPr>
          <p:cNvPr name="AutoShape 4" id="4"/>
          <p:cNvSpPr/>
          <p:nvPr/>
        </p:nvSpPr>
        <p:spPr>
          <a:xfrm rot="0">
            <a:off x="11049620" y="5459201"/>
            <a:ext cx="6209680" cy="3799099"/>
          </a:xfrm>
          <a:prstGeom prst="rect">
            <a:avLst/>
          </a:prstGeom>
          <a:solidFill>
            <a:srgbClr val="638C80">
              <a:alpha val="19607"/>
            </a:srgbClr>
          </a:solidFill>
        </p:spPr>
      </p:sp>
      <p:sp>
        <p:nvSpPr>
          <p:cNvPr name="AutoShape 5" id="5"/>
          <p:cNvSpPr/>
          <p:nvPr/>
        </p:nvSpPr>
        <p:spPr>
          <a:xfrm rot="0">
            <a:off x="11049620" y="1028700"/>
            <a:ext cx="6209680" cy="3799099"/>
          </a:xfrm>
          <a:prstGeom prst="rect">
            <a:avLst/>
          </a:prstGeom>
          <a:solidFill>
            <a:srgbClr val="638C80">
              <a:alpha val="19607"/>
            </a:srgbClr>
          </a:solidFill>
        </p:spPr>
      </p:sp>
      <p:grpSp>
        <p:nvGrpSpPr>
          <p:cNvPr name="Group 6" id="6"/>
          <p:cNvGrpSpPr/>
          <p:nvPr/>
        </p:nvGrpSpPr>
        <p:grpSpPr>
          <a:xfrm rot="0">
            <a:off x="4584144" y="1589360"/>
            <a:ext cx="5480968" cy="2740457"/>
            <a:chOff x="0" y="0"/>
            <a:chExt cx="7307957" cy="3653942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38100"/>
              <a:ext cx="7307957" cy="7255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20"/>
                </a:lnSpc>
              </a:pPr>
              <a:r>
                <a:rPr lang="en-US" sz="3400" spc="340">
                  <a:solidFill>
                    <a:srgbClr val="545454"/>
                  </a:solidFill>
                  <a:latin typeface="Glacial Indifference Bold"/>
                </a:rPr>
                <a:t>FITUR UTAMA IOT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081275"/>
              <a:ext cx="7307957" cy="25726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2600" spc="26">
                  <a:solidFill>
                    <a:srgbClr val="737373"/>
                  </a:solidFill>
                  <a:latin typeface="Glacial Indifference"/>
                </a:rPr>
                <a:t>Penyiraman, pemberian pupuk cair, pengurasan tangki, monitoring, penjadwalan, notifikasi, integrasi data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413976" y="1589360"/>
            <a:ext cx="5663361" cy="1758323"/>
            <a:chOff x="0" y="0"/>
            <a:chExt cx="7551148" cy="2344431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38100"/>
              <a:ext cx="7551148" cy="7255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20"/>
                </a:lnSpc>
              </a:pPr>
              <a:r>
                <a:rPr lang="en-US" sz="3400" spc="340">
                  <a:solidFill>
                    <a:srgbClr val="545454"/>
                  </a:solidFill>
                  <a:latin typeface="Glacial Indifference Bold"/>
                </a:rPr>
                <a:t>AKSES USER SOFTWARE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1081275"/>
              <a:ext cx="7551148" cy="12631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2600" spc="26">
                  <a:solidFill>
                    <a:srgbClr val="737373"/>
                  </a:solidFill>
                  <a:latin typeface="Glacial Indifference"/>
                </a:rPr>
                <a:t>Akun CEO, Manajer Operasional, Staf IT, Petani (</a:t>
              </a:r>
              <a:r>
                <a:rPr lang="en-US" sz="2600" spc="26">
                  <a:solidFill>
                    <a:srgbClr val="737373"/>
                  </a:solidFill>
                  <a:latin typeface="Glacial Indifference Italics"/>
                </a:rPr>
                <a:t>end user</a:t>
              </a:r>
              <a:r>
                <a:rPr lang="en-US" sz="2600" spc="26">
                  <a:solidFill>
                    <a:srgbClr val="737373"/>
                  </a:solidFill>
                  <a:latin typeface="Glacial Indifference"/>
                </a:rPr>
                <a:t>)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4584144" y="6001195"/>
            <a:ext cx="5845324" cy="2249390"/>
            <a:chOff x="0" y="0"/>
            <a:chExt cx="7793765" cy="2999187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38100"/>
              <a:ext cx="7793765" cy="7255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20"/>
                </a:lnSpc>
              </a:pPr>
              <a:r>
                <a:rPr lang="en-US" sz="3400" spc="340">
                  <a:solidFill>
                    <a:srgbClr val="545454"/>
                  </a:solidFill>
                  <a:latin typeface="Glacial Indifference Bold"/>
                </a:rPr>
                <a:t>KEBUTUHAN HARDWARE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1081275"/>
              <a:ext cx="7793765" cy="19179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2600" spc="26">
                  <a:solidFill>
                    <a:srgbClr val="737373"/>
                  </a:solidFill>
                  <a:latin typeface="Glacial Indifference"/>
                </a:rPr>
                <a:t>Penyiraman, pemberian pupuk cair, pengurasan tangki, pergerakan kamera, pembacaan dan pengiriman data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1413976" y="6001195"/>
            <a:ext cx="5663361" cy="2740457"/>
            <a:chOff x="0" y="0"/>
            <a:chExt cx="7551148" cy="3653942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38100"/>
              <a:ext cx="7551148" cy="7255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20"/>
                </a:lnSpc>
              </a:pPr>
              <a:r>
                <a:rPr lang="en-US" sz="3400" spc="340">
                  <a:solidFill>
                    <a:srgbClr val="545454"/>
                  </a:solidFill>
                  <a:latin typeface="Glacial Indifference Bold"/>
                </a:rPr>
                <a:t>KEBUTUHAN SOFTWARE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1081275"/>
              <a:ext cx="7551148" cy="25726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2600" spc="26">
                  <a:solidFill>
                    <a:srgbClr val="737373"/>
                  </a:solidFill>
                  <a:latin typeface="Glacial Indifference Italics"/>
                </a:rPr>
                <a:t>Homepage, User Profile, Farm Profile, Scheduling Page, Monitoring System Page, Controlling System Page, Help Page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-5400000">
            <a:off x="-1831716" y="4788260"/>
            <a:ext cx="7668940" cy="1015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160"/>
              </a:lnSpc>
            </a:pPr>
            <a:r>
              <a:rPr lang="en-US" sz="6000" spc="60">
                <a:solidFill>
                  <a:srgbClr val="638C80"/>
                </a:solidFill>
                <a:latin typeface="Glacial Indifference Bold"/>
              </a:rPr>
              <a:t>Quality Target Plan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0" y="9885901"/>
            <a:ext cx="6334477" cy="305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Glacial Indifference"/>
              </a:rPr>
              <a:t>Thematic Academy : IPTM Batch 3 - Fernanda Daymara Hasna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4F0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219787" y="5459201"/>
            <a:ext cx="6209680" cy="3799099"/>
          </a:xfrm>
          <a:prstGeom prst="rect">
            <a:avLst/>
          </a:prstGeom>
          <a:solidFill>
            <a:srgbClr val="638C80">
              <a:alpha val="19607"/>
            </a:srgbClr>
          </a:solidFill>
        </p:spPr>
      </p:sp>
      <p:sp>
        <p:nvSpPr>
          <p:cNvPr name="AutoShape 3" id="3"/>
          <p:cNvSpPr/>
          <p:nvPr/>
        </p:nvSpPr>
        <p:spPr>
          <a:xfrm rot="0">
            <a:off x="4219787" y="1028700"/>
            <a:ext cx="6209680" cy="3799099"/>
          </a:xfrm>
          <a:prstGeom prst="rect">
            <a:avLst/>
          </a:prstGeom>
          <a:solidFill>
            <a:srgbClr val="638C80">
              <a:alpha val="19607"/>
            </a:srgbClr>
          </a:solidFill>
        </p:spPr>
      </p:sp>
      <p:sp>
        <p:nvSpPr>
          <p:cNvPr name="AutoShape 4" id="4"/>
          <p:cNvSpPr/>
          <p:nvPr/>
        </p:nvSpPr>
        <p:spPr>
          <a:xfrm rot="0">
            <a:off x="11049620" y="5459201"/>
            <a:ext cx="6209680" cy="3799099"/>
          </a:xfrm>
          <a:prstGeom prst="rect">
            <a:avLst/>
          </a:prstGeom>
          <a:solidFill>
            <a:srgbClr val="638C80">
              <a:alpha val="19607"/>
            </a:srgbClr>
          </a:solidFill>
        </p:spPr>
      </p:sp>
      <p:sp>
        <p:nvSpPr>
          <p:cNvPr name="AutoShape 5" id="5"/>
          <p:cNvSpPr/>
          <p:nvPr/>
        </p:nvSpPr>
        <p:spPr>
          <a:xfrm rot="0">
            <a:off x="11049620" y="1028700"/>
            <a:ext cx="6209680" cy="3799099"/>
          </a:xfrm>
          <a:prstGeom prst="rect">
            <a:avLst/>
          </a:prstGeom>
          <a:solidFill>
            <a:srgbClr val="638C80">
              <a:alpha val="19607"/>
            </a:srgbClr>
          </a:solidFill>
        </p:spPr>
      </p:sp>
      <p:grpSp>
        <p:nvGrpSpPr>
          <p:cNvPr name="Group 6" id="6"/>
          <p:cNvGrpSpPr/>
          <p:nvPr/>
        </p:nvGrpSpPr>
        <p:grpSpPr>
          <a:xfrm rot="0">
            <a:off x="4584144" y="1589360"/>
            <a:ext cx="5480968" cy="2740457"/>
            <a:chOff x="0" y="0"/>
            <a:chExt cx="7307957" cy="3653942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38100"/>
              <a:ext cx="7307957" cy="7255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20"/>
                </a:lnSpc>
              </a:pPr>
              <a:r>
                <a:rPr lang="en-US" sz="3400" spc="340">
                  <a:solidFill>
                    <a:srgbClr val="545454"/>
                  </a:solidFill>
                  <a:latin typeface="Glacial Indifference Bold"/>
                </a:rPr>
                <a:t>FITUR UTAMA IOT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081275"/>
              <a:ext cx="7307957" cy="25726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2600" spc="26">
                  <a:solidFill>
                    <a:srgbClr val="737373"/>
                  </a:solidFill>
                  <a:latin typeface="Glacial Indifference"/>
                </a:rPr>
                <a:t>Penyiraman, pemberian pupuk cair, pengurasan tangki, monitoring, penjadwalan, notifikasi, integrasi data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413976" y="1589360"/>
            <a:ext cx="5663361" cy="1758323"/>
            <a:chOff x="0" y="0"/>
            <a:chExt cx="7551148" cy="2344431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38100"/>
              <a:ext cx="7551148" cy="7255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20"/>
                </a:lnSpc>
              </a:pPr>
              <a:r>
                <a:rPr lang="en-US" sz="3400" spc="340">
                  <a:solidFill>
                    <a:srgbClr val="545454"/>
                  </a:solidFill>
                  <a:latin typeface="Glacial Indifference Bold"/>
                </a:rPr>
                <a:t>AKSES USER SOFTWARE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1081275"/>
              <a:ext cx="7551148" cy="12631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2600" spc="26">
                  <a:solidFill>
                    <a:srgbClr val="737373"/>
                  </a:solidFill>
                  <a:latin typeface="Glacial Indifference"/>
                </a:rPr>
                <a:t>Akun CEO, Manajer Operasional, Staf IT, Petani (</a:t>
              </a:r>
              <a:r>
                <a:rPr lang="en-US" sz="2600" spc="26">
                  <a:solidFill>
                    <a:srgbClr val="737373"/>
                  </a:solidFill>
                  <a:latin typeface="Glacial Indifference Italics"/>
                </a:rPr>
                <a:t>end user</a:t>
              </a:r>
              <a:r>
                <a:rPr lang="en-US" sz="2600" spc="26">
                  <a:solidFill>
                    <a:srgbClr val="737373"/>
                  </a:solidFill>
                  <a:latin typeface="Glacial Indifference"/>
                </a:rPr>
                <a:t>)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4584144" y="6001195"/>
            <a:ext cx="5845324" cy="2249390"/>
            <a:chOff x="0" y="0"/>
            <a:chExt cx="7793765" cy="2999187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38100"/>
              <a:ext cx="7793765" cy="7255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20"/>
                </a:lnSpc>
              </a:pPr>
              <a:r>
                <a:rPr lang="en-US" sz="3400" spc="340">
                  <a:solidFill>
                    <a:srgbClr val="545454"/>
                  </a:solidFill>
                  <a:latin typeface="Glacial Indifference Bold"/>
                </a:rPr>
                <a:t>KEBUTUHAN HARDWARE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1081275"/>
              <a:ext cx="7793765" cy="19179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2600" spc="26">
                  <a:solidFill>
                    <a:srgbClr val="737373"/>
                  </a:solidFill>
                  <a:latin typeface="Glacial Indifference"/>
                </a:rPr>
                <a:t>Penyiraman, pemberian pupuk cair, pengurasan tangki, pergerakan kamera, pembacaan dan pengiriman data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1413976" y="6001195"/>
            <a:ext cx="5663361" cy="2740457"/>
            <a:chOff x="0" y="0"/>
            <a:chExt cx="7551148" cy="3653942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38100"/>
              <a:ext cx="7551148" cy="7255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20"/>
                </a:lnSpc>
              </a:pPr>
              <a:r>
                <a:rPr lang="en-US" sz="3400" spc="340">
                  <a:solidFill>
                    <a:srgbClr val="545454"/>
                  </a:solidFill>
                  <a:latin typeface="Glacial Indifference Bold"/>
                </a:rPr>
                <a:t>KEBUTUHAN SOFTWARE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1081275"/>
              <a:ext cx="7551148" cy="25726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2600" spc="26">
                  <a:solidFill>
                    <a:srgbClr val="737373"/>
                  </a:solidFill>
                  <a:latin typeface="Glacial Indifference Italics"/>
                </a:rPr>
                <a:t>Homepage, User Profile, Farm Profile, Scheduling Page, Monitoring System Page, Controlling System Page, Help Page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0" y="0"/>
            <a:ext cx="18288000" cy="10287000"/>
            <a:chOff x="0" y="0"/>
            <a:chExt cx="3402471" cy="1913890"/>
          </a:xfrm>
        </p:grpSpPr>
        <p:sp>
          <p:nvSpPr>
            <p:cNvPr name="Freeform 19" id="19"/>
            <p:cNvSpPr/>
            <p:nvPr/>
          </p:nvSpPr>
          <p:spPr>
            <a:xfrm>
              <a:off x="0" y="0"/>
              <a:ext cx="3402471" cy="1913890"/>
            </a:xfrm>
            <a:custGeom>
              <a:avLst/>
              <a:gdLst/>
              <a:ahLst/>
              <a:cxnLst/>
              <a:rect r="r" b="b" t="t" l="l"/>
              <a:pathLst>
                <a:path h="1913890" w="3402471">
                  <a:moveTo>
                    <a:pt x="0" y="0"/>
                  </a:moveTo>
                  <a:lnTo>
                    <a:pt x="3402471" y="0"/>
                  </a:lnTo>
                  <a:lnTo>
                    <a:pt x="3402471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4F0D9">
                <a:alpha val="42745"/>
              </a:srgbClr>
            </a:solidFill>
          </p:spPr>
        </p:sp>
      </p:grpSp>
      <p:sp>
        <p:nvSpPr>
          <p:cNvPr name="AutoShape 20" id="20"/>
          <p:cNvSpPr/>
          <p:nvPr/>
        </p:nvSpPr>
        <p:spPr>
          <a:xfrm rot="0">
            <a:off x="7701683" y="3116094"/>
            <a:ext cx="6209680" cy="3799099"/>
          </a:xfrm>
          <a:prstGeom prst="rect">
            <a:avLst/>
          </a:prstGeom>
          <a:solidFill>
            <a:srgbClr val="F4F0D9">
              <a:alpha val="45882"/>
            </a:srgbClr>
          </a:solidFill>
        </p:spPr>
      </p:sp>
      <p:sp>
        <p:nvSpPr>
          <p:cNvPr name="AutoShape 21" id="21"/>
          <p:cNvSpPr/>
          <p:nvPr/>
        </p:nvSpPr>
        <p:spPr>
          <a:xfrm rot="0">
            <a:off x="7701683" y="3116094"/>
            <a:ext cx="6209680" cy="3799099"/>
          </a:xfrm>
          <a:prstGeom prst="rect">
            <a:avLst/>
          </a:prstGeom>
          <a:solidFill>
            <a:srgbClr val="638C80">
              <a:alpha val="19607"/>
            </a:srgbClr>
          </a:solidFill>
        </p:spPr>
      </p:sp>
      <p:sp>
        <p:nvSpPr>
          <p:cNvPr name="TextBox 22" id="22"/>
          <p:cNvSpPr txBox="true"/>
          <p:nvPr/>
        </p:nvSpPr>
        <p:spPr>
          <a:xfrm rot="-5400000">
            <a:off x="-1831716" y="4788260"/>
            <a:ext cx="7668940" cy="1015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160"/>
              </a:lnSpc>
            </a:pPr>
            <a:r>
              <a:rPr lang="en-US" sz="6000" spc="60">
                <a:solidFill>
                  <a:srgbClr val="638C80"/>
                </a:solidFill>
                <a:latin typeface="Glacial Indifference Bold"/>
              </a:rPr>
              <a:t>Quality Target Plan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0" y="9885901"/>
            <a:ext cx="6334477" cy="305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Glacial Indifference"/>
              </a:rPr>
              <a:t>Thematic Academy : IPTM Batch 3 - Fernanda Daymara Hasna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8066040" y="3676753"/>
            <a:ext cx="5663361" cy="1758323"/>
            <a:chOff x="0" y="0"/>
            <a:chExt cx="7551148" cy="2344431"/>
          </a:xfrm>
        </p:grpSpPr>
        <p:sp>
          <p:nvSpPr>
            <p:cNvPr name="TextBox 25" id="25"/>
            <p:cNvSpPr txBox="true"/>
            <p:nvPr/>
          </p:nvSpPr>
          <p:spPr>
            <a:xfrm rot="0">
              <a:off x="0" y="-38100"/>
              <a:ext cx="7551148" cy="7255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20"/>
                </a:lnSpc>
              </a:pPr>
              <a:r>
                <a:rPr lang="en-US" sz="3400" spc="340">
                  <a:solidFill>
                    <a:srgbClr val="545454"/>
                  </a:solidFill>
                  <a:latin typeface="Glacial Indifference Bold"/>
                </a:rPr>
                <a:t>PELATIHAN STAFF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0" y="1081275"/>
              <a:ext cx="7551148" cy="12631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2600" spc="26">
                  <a:solidFill>
                    <a:srgbClr val="737373"/>
                  </a:solidFill>
                  <a:latin typeface="Glacial Indifference"/>
                </a:rPr>
                <a:t>Penggunaan dan perawatan </a:t>
              </a:r>
            </a:p>
            <a:p>
              <a:pPr>
                <a:lnSpc>
                  <a:spcPts val="3900"/>
                </a:lnSpc>
              </a:pPr>
              <a:r>
                <a:rPr lang="en-US" sz="2600" spc="26">
                  <a:solidFill>
                    <a:srgbClr val="737373"/>
                  </a:solidFill>
                  <a:latin typeface="Glacial Indifference"/>
                </a:rPr>
                <a:t>sistem IoT 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38C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436401" y="5308540"/>
            <a:ext cx="19160803" cy="4578715"/>
          </a:xfrm>
          <a:prstGeom prst="rect">
            <a:avLst/>
          </a:prstGeom>
          <a:solidFill>
            <a:srgbClr val="F4F0D9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952890" y="6162290"/>
            <a:ext cx="6108464" cy="3199125"/>
            <a:chOff x="0" y="0"/>
            <a:chExt cx="8144618" cy="4265499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0"/>
              <a:ext cx="8144618" cy="7676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60"/>
                </a:lnSpc>
              </a:pPr>
              <a:r>
                <a:rPr lang="en-US" sz="3800" spc="190">
                  <a:solidFill>
                    <a:srgbClr val="638C80"/>
                  </a:solidFill>
                  <a:latin typeface="Glacial Indifference Bold"/>
                </a:rPr>
                <a:t>QUALITY ASSURANCE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297227"/>
              <a:ext cx="8144618" cy="29682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00"/>
                </a:lnSpc>
              </a:pPr>
              <a:r>
                <a:rPr lang="en-US" sz="3000" spc="30">
                  <a:solidFill>
                    <a:srgbClr val="638C80"/>
                  </a:solidFill>
                  <a:latin typeface="Glacial Indifference"/>
                </a:rPr>
                <a:t>Historical Data</a:t>
              </a:r>
            </a:p>
            <a:p>
              <a:pPr algn="ctr">
                <a:lnSpc>
                  <a:spcPts val="4500"/>
                </a:lnSpc>
              </a:pPr>
              <a:r>
                <a:rPr lang="en-US" sz="3000" spc="30">
                  <a:solidFill>
                    <a:srgbClr val="638C80"/>
                  </a:solidFill>
                  <a:latin typeface="Glacial Indifference"/>
                </a:rPr>
                <a:t>Standards Definition</a:t>
              </a:r>
            </a:p>
            <a:p>
              <a:pPr algn="ctr">
                <a:lnSpc>
                  <a:spcPts val="4500"/>
                </a:lnSpc>
              </a:pPr>
              <a:r>
                <a:rPr lang="en-US" sz="3000" spc="30">
                  <a:solidFill>
                    <a:srgbClr val="638C80"/>
                  </a:solidFill>
                  <a:latin typeface="Glacial Indifference"/>
                </a:rPr>
                <a:t>Quality Reviews</a:t>
              </a:r>
            </a:p>
            <a:p>
              <a:pPr algn="ctr">
                <a:lnSpc>
                  <a:spcPts val="4500"/>
                </a:lnSpc>
              </a:pPr>
              <a:r>
                <a:rPr lang="en-US" sz="3000" spc="30">
                  <a:solidFill>
                    <a:srgbClr val="638C80"/>
                  </a:solidFill>
                  <a:latin typeface="Glacial Indifference"/>
                </a:rPr>
                <a:t>Change Control</a:t>
              </a: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2470" r="0" b="2470"/>
          <a:stretch>
            <a:fillRect/>
          </a:stretch>
        </p:blipFill>
        <p:spPr>
          <a:xfrm flipH="false" flipV="false" rot="0">
            <a:off x="1028700" y="-78671"/>
            <a:ext cx="7956844" cy="5044075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rcRect l="0" t="7672" r="0" b="7672"/>
          <a:stretch>
            <a:fillRect/>
          </a:stretch>
        </p:blipFill>
        <p:spPr>
          <a:xfrm flipH="false" flipV="false" rot="0">
            <a:off x="9321471" y="-78671"/>
            <a:ext cx="7937829" cy="5044075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10236154" y="6162290"/>
            <a:ext cx="6108464" cy="3199125"/>
            <a:chOff x="0" y="0"/>
            <a:chExt cx="8144618" cy="4265499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0"/>
              <a:ext cx="8144618" cy="7676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60"/>
                </a:lnSpc>
              </a:pPr>
              <a:r>
                <a:rPr lang="en-US" sz="3800" spc="190">
                  <a:solidFill>
                    <a:srgbClr val="638C80"/>
                  </a:solidFill>
                  <a:latin typeface="Glacial Indifference Bold"/>
                </a:rPr>
                <a:t>QUALITY CONTROL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297227"/>
              <a:ext cx="8144618" cy="29682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00"/>
                </a:lnSpc>
              </a:pPr>
              <a:r>
                <a:rPr lang="en-US" sz="3000" spc="30">
                  <a:solidFill>
                    <a:srgbClr val="638C80"/>
                  </a:solidFill>
                  <a:latin typeface="Glacial Indifference"/>
                </a:rPr>
                <a:t>Peer Reviews</a:t>
              </a:r>
            </a:p>
            <a:p>
              <a:pPr algn="ctr">
                <a:lnSpc>
                  <a:spcPts val="4500"/>
                </a:lnSpc>
              </a:pPr>
              <a:r>
                <a:rPr lang="en-US" sz="3000" spc="30">
                  <a:solidFill>
                    <a:srgbClr val="638C80"/>
                  </a:solidFill>
                  <a:latin typeface="Glacial Indifference"/>
                </a:rPr>
                <a:t>Deliverable Reviews</a:t>
              </a:r>
            </a:p>
            <a:p>
              <a:pPr algn="ctr">
                <a:lnSpc>
                  <a:spcPts val="4500"/>
                </a:lnSpc>
              </a:pPr>
              <a:r>
                <a:rPr lang="en-US" sz="3000" spc="30">
                  <a:solidFill>
                    <a:srgbClr val="638C80"/>
                  </a:solidFill>
                  <a:latin typeface="Glacial Indifference"/>
                </a:rPr>
                <a:t>Documentation Reviews</a:t>
              </a:r>
            </a:p>
            <a:p>
              <a:pPr algn="ctr">
                <a:lnSpc>
                  <a:spcPts val="4500"/>
                </a:lnSpc>
              </a:pPr>
              <a:r>
                <a:rPr lang="en-US" sz="3000" spc="30">
                  <a:solidFill>
                    <a:srgbClr val="638C80"/>
                  </a:solidFill>
                  <a:latin typeface="Glacial Indifference"/>
                </a:rPr>
                <a:t>Stage Gate Reviews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151390" y="6712880"/>
            <a:ext cx="5711464" cy="329615"/>
            <a:chOff x="0" y="0"/>
            <a:chExt cx="9902761" cy="571500"/>
          </a:xfrm>
        </p:grpSpPr>
        <p:sp>
          <p:nvSpPr>
            <p:cNvPr name="Freeform 12" id="12"/>
            <p:cNvSpPr/>
            <p:nvPr/>
          </p:nvSpPr>
          <p:spPr>
            <a:xfrm>
              <a:off x="0" y="255270"/>
              <a:ext cx="9902761" cy="69850"/>
            </a:xfrm>
            <a:custGeom>
              <a:avLst/>
              <a:gdLst/>
              <a:ahLst/>
              <a:cxnLst/>
              <a:rect r="r" b="b" t="t" l="l"/>
              <a:pathLst>
                <a:path h="69850" w="9902761">
                  <a:moveTo>
                    <a:pt x="9611931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9902761" y="69850"/>
                  </a:lnTo>
                  <a:lnTo>
                    <a:pt x="9902761" y="0"/>
                  </a:lnTo>
                  <a:close/>
                </a:path>
              </a:pathLst>
            </a:custGeom>
            <a:solidFill>
              <a:srgbClr val="3D3738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0434653" y="6712880"/>
            <a:ext cx="5711464" cy="329615"/>
            <a:chOff x="0" y="0"/>
            <a:chExt cx="9902761" cy="571500"/>
          </a:xfrm>
        </p:grpSpPr>
        <p:sp>
          <p:nvSpPr>
            <p:cNvPr name="Freeform 14" id="14"/>
            <p:cNvSpPr/>
            <p:nvPr/>
          </p:nvSpPr>
          <p:spPr>
            <a:xfrm>
              <a:off x="0" y="255270"/>
              <a:ext cx="9902761" cy="69850"/>
            </a:xfrm>
            <a:custGeom>
              <a:avLst/>
              <a:gdLst/>
              <a:ahLst/>
              <a:cxnLst/>
              <a:rect r="r" b="b" t="t" l="l"/>
              <a:pathLst>
                <a:path h="69850" w="9902761">
                  <a:moveTo>
                    <a:pt x="9611931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9902761" y="69850"/>
                  </a:lnTo>
                  <a:lnTo>
                    <a:pt x="9902761" y="0"/>
                  </a:lnTo>
                  <a:close/>
                </a:path>
              </a:pathLst>
            </a:custGeom>
            <a:solidFill>
              <a:srgbClr val="3D3738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6117279" y="2287948"/>
            <a:ext cx="6053443" cy="914400"/>
            <a:chOff x="0" y="0"/>
            <a:chExt cx="8071257" cy="1219200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8071257" cy="1214684"/>
              <a:chOff x="0" y="0"/>
              <a:chExt cx="2047708" cy="308170"/>
            </a:xfrm>
          </p:grpSpPr>
          <p:sp>
            <p:nvSpPr>
              <p:cNvPr name="Freeform 17" id="17"/>
              <p:cNvSpPr/>
              <p:nvPr/>
            </p:nvSpPr>
            <p:spPr>
              <a:xfrm>
                <a:off x="0" y="0"/>
                <a:ext cx="2047708" cy="308170"/>
              </a:xfrm>
              <a:custGeom>
                <a:avLst/>
                <a:gdLst/>
                <a:ahLst/>
                <a:cxnLst/>
                <a:rect r="r" b="b" t="t" l="l"/>
                <a:pathLst>
                  <a:path h="308170" w="2047708">
                    <a:moveTo>
                      <a:pt x="0" y="0"/>
                    </a:moveTo>
                    <a:lnTo>
                      <a:pt x="2047708" y="0"/>
                    </a:lnTo>
                    <a:lnTo>
                      <a:pt x="2047708" y="308170"/>
                    </a:lnTo>
                    <a:lnTo>
                      <a:pt x="0" y="308170"/>
                    </a:lnTo>
                    <a:close/>
                  </a:path>
                </a:pathLst>
              </a:custGeom>
              <a:solidFill>
                <a:srgbClr val="545454">
                  <a:alpha val="69803"/>
                </a:srgbClr>
              </a:solidFill>
            </p:spPr>
          </p:sp>
        </p:grpSp>
        <p:sp>
          <p:nvSpPr>
            <p:cNvPr name="TextBox 18" id="18"/>
            <p:cNvSpPr txBox="true"/>
            <p:nvPr/>
          </p:nvSpPr>
          <p:spPr>
            <a:xfrm rot="0">
              <a:off x="396202" y="-104775"/>
              <a:ext cx="7278854" cy="13239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160"/>
                </a:lnSpc>
              </a:pPr>
              <a:r>
                <a:rPr lang="en-US" sz="6000" spc="60">
                  <a:solidFill>
                    <a:srgbClr val="F4F0D9"/>
                  </a:solidFill>
                  <a:latin typeface="Glacial Indifference Bold"/>
                </a:rPr>
                <a:t>QA &amp; QC PLAN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0" y="9885901"/>
            <a:ext cx="6334477" cy="305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Glacial Indifference"/>
              </a:rPr>
              <a:t>Thematic Academy : IPTM Batch 3 - Fernanda Daymara Hasna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638C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4816029"/>
            <a:ext cx="18288000" cy="5472146"/>
          </a:xfrm>
          <a:prstGeom prst="rect">
            <a:avLst/>
          </a:prstGeom>
          <a:solidFill>
            <a:srgbClr val="F4F0D9"/>
          </a:solidFill>
        </p:spPr>
      </p:sp>
      <p:sp>
        <p:nvSpPr>
          <p:cNvPr name="AutoShape 3" id="3"/>
          <p:cNvSpPr/>
          <p:nvPr/>
        </p:nvSpPr>
        <p:spPr>
          <a:xfrm rot="0">
            <a:off x="-190500" y="4814854"/>
            <a:ext cx="18602161" cy="9525"/>
          </a:xfrm>
          <a:prstGeom prst="rect">
            <a:avLst/>
          </a:prstGeom>
          <a:solidFill>
            <a:srgbClr val="1B1A1A"/>
          </a:solidFill>
        </p:spPr>
      </p:sp>
      <p:grpSp>
        <p:nvGrpSpPr>
          <p:cNvPr name="Group 4" id="4"/>
          <p:cNvGrpSpPr/>
          <p:nvPr/>
        </p:nvGrpSpPr>
        <p:grpSpPr>
          <a:xfrm rot="0">
            <a:off x="258721" y="3455837"/>
            <a:ext cx="2538651" cy="5053876"/>
            <a:chOff x="0" y="0"/>
            <a:chExt cx="3384868" cy="6738501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1645356"/>
              <a:ext cx="333333" cy="333333"/>
              <a:chOff x="0" y="0"/>
              <a:chExt cx="6350000" cy="635000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545454"/>
              </a:solidFill>
            </p:spPr>
          </p:sp>
        </p:grpSp>
        <p:sp>
          <p:nvSpPr>
            <p:cNvPr name="TextBox 7" id="7"/>
            <p:cNvSpPr txBox="true"/>
            <p:nvPr/>
          </p:nvSpPr>
          <p:spPr>
            <a:xfrm rot="0">
              <a:off x="0" y="2740689"/>
              <a:ext cx="3384868" cy="16933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800">
                  <a:solidFill>
                    <a:srgbClr val="1B1A1A"/>
                  </a:solidFill>
                  <a:latin typeface="Glacial Indifference"/>
                </a:rPr>
                <a:t>Kesalahan operasional pengerjaan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4656195"/>
              <a:ext cx="3384868" cy="20823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453390" indent="-226695" lvl="1">
                <a:lnSpc>
                  <a:spcPts val="3150"/>
                </a:lnSpc>
                <a:buFont typeface="Arial"/>
                <a:buChar char="•"/>
              </a:pPr>
              <a:r>
                <a:rPr lang="en-US" sz="2100">
                  <a:solidFill>
                    <a:srgbClr val="1B1A1A"/>
                  </a:solidFill>
                  <a:latin typeface="Glacial Indifference"/>
                </a:rPr>
                <a:t>Detailing </a:t>
              </a:r>
              <a:r>
                <a:rPr lang="en-US" sz="2100">
                  <a:solidFill>
                    <a:srgbClr val="1B1A1A"/>
                  </a:solidFill>
                  <a:latin typeface="Glacial Indifference Italics"/>
                </a:rPr>
                <a:t>guide</a:t>
              </a:r>
              <a:r>
                <a:rPr lang="en-US" sz="2100">
                  <a:solidFill>
                    <a:srgbClr val="1B1A1A"/>
                  </a:solidFill>
                  <a:latin typeface="Glacial Indifference"/>
                </a:rPr>
                <a:t> penyusunan teknis</a:t>
              </a:r>
            </a:p>
            <a:p>
              <a:pPr marL="453390" indent="-226695" lvl="1">
                <a:lnSpc>
                  <a:spcPts val="3150"/>
                </a:lnSpc>
                <a:buFont typeface="Arial"/>
                <a:buChar char="•"/>
              </a:pPr>
              <a:r>
                <a:rPr lang="en-US" sz="2100">
                  <a:solidFill>
                    <a:srgbClr val="1B1A1A"/>
                  </a:solidFill>
                  <a:latin typeface="Glacial Indifference"/>
                </a:rPr>
                <a:t>Membekali skill bagi staf 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47625"/>
              <a:ext cx="1382498" cy="9627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500"/>
                </a:lnSpc>
              </a:pPr>
              <a:r>
                <a:rPr lang="en-US" sz="5000">
                  <a:solidFill>
                    <a:srgbClr val="E6DFB2"/>
                  </a:solidFill>
                  <a:latin typeface="Muli Bold"/>
                </a:rPr>
                <a:t>1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2797372" y="3456896"/>
            <a:ext cx="2538651" cy="5053876"/>
            <a:chOff x="0" y="0"/>
            <a:chExt cx="3384868" cy="6738501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1645356"/>
              <a:ext cx="333333" cy="333333"/>
              <a:chOff x="0" y="0"/>
              <a:chExt cx="6350000" cy="6350000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545454"/>
              </a:solidFill>
            </p:spPr>
          </p:sp>
        </p:grpSp>
        <p:sp>
          <p:nvSpPr>
            <p:cNvPr name="TextBox 13" id="13"/>
            <p:cNvSpPr txBox="true"/>
            <p:nvPr/>
          </p:nvSpPr>
          <p:spPr>
            <a:xfrm rot="0">
              <a:off x="0" y="2740689"/>
              <a:ext cx="3384868" cy="16933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800">
                  <a:solidFill>
                    <a:srgbClr val="1B1A1A"/>
                  </a:solidFill>
                  <a:latin typeface="Glacial Indifference"/>
                </a:rPr>
                <a:t>Staf proyek merangkap job di perusahaan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4656195"/>
              <a:ext cx="3384868" cy="20823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453390" indent="-226695" lvl="1">
                <a:lnSpc>
                  <a:spcPts val="3150"/>
                </a:lnSpc>
                <a:buFont typeface="Arial"/>
                <a:buChar char="•"/>
              </a:pPr>
              <a:r>
                <a:rPr lang="en-US" sz="2100">
                  <a:solidFill>
                    <a:srgbClr val="1B1A1A"/>
                  </a:solidFill>
                  <a:latin typeface="Glacial Indifference"/>
                </a:rPr>
                <a:t>Kontrak pembagian kerja</a:t>
              </a:r>
            </a:p>
            <a:p>
              <a:pPr marL="453390" indent="-226695" lvl="1">
                <a:lnSpc>
                  <a:spcPts val="3150"/>
                </a:lnSpc>
                <a:buFont typeface="Arial"/>
                <a:buChar char="•"/>
              </a:pPr>
              <a:r>
                <a:rPr lang="en-US" sz="2100">
                  <a:solidFill>
                    <a:srgbClr val="1B1A1A"/>
                  </a:solidFill>
                  <a:latin typeface="Glacial Indifference"/>
                </a:rPr>
                <a:t>Pastikan kapabilitas staf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47625"/>
              <a:ext cx="1382498" cy="9627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500"/>
                </a:lnSpc>
              </a:pPr>
              <a:r>
                <a:rPr lang="en-US" sz="5000">
                  <a:solidFill>
                    <a:srgbClr val="E6DFB2"/>
                  </a:solidFill>
                  <a:latin typeface="Muli Bold"/>
                </a:rPr>
                <a:t>1.1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5336023" y="3455837"/>
            <a:ext cx="2538651" cy="5452867"/>
            <a:chOff x="0" y="0"/>
            <a:chExt cx="3384868" cy="7270490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1646767"/>
              <a:ext cx="333333" cy="333333"/>
              <a:chOff x="0" y="0"/>
              <a:chExt cx="6350000" cy="6350000"/>
            </a:xfrm>
          </p:grpSpPr>
          <p:sp>
            <p:nvSpPr>
              <p:cNvPr name="Freeform 18" id="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545454"/>
              </a:solidFill>
            </p:spPr>
          </p:sp>
        </p:grpSp>
        <p:sp>
          <p:nvSpPr>
            <p:cNvPr name="TextBox 19" id="19"/>
            <p:cNvSpPr txBox="true"/>
            <p:nvPr/>
          </p:nvSpPr>
          <p:spPr>
            <a:xfrm rot="0">
              <a:off x="0" y="2742100"/>
              <a:ext cx="3384868" cy="16933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800">
                  <a:solidFill>
                    <a:srgbClr val="1B1A1A"/>
                  </a:solidFill>
                  <a:latin typeface="Glacial Indifference"/>
                </a:rPr>
                <a:t>Hambatan kinerja akibat jarak jauh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4657606"/>
              <a:ext cx="3384868" cy="26128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453390" indent="-226695" lvl="1">
                <a:lnSpc>
                  <a:spcPts val="3150"/>
                </a:lnSpc>
                <a:buFont typeface="Arial"/>
                <a:buChar char="•"/>
              </a:pPr>
              <a:r>
                <a:rPr lang="en-US" sz="2100">
                  <a:solidFill>
                    <a:srgbClr val="1B1A1A"/>
                  </a:solidFill>
                  <a:latin typeface="Glacial Indifference"/>
                </a:rPr>
                <a:t>Develop di Malang</a:t>
              </a:r>
            </a:p>
            <a:p>
              <a:pPr marL="453390" indent="-226695" lvl="1">
                <a:lnSpc>
                  <a:spcPts val="3150"/>
                </a:lnSpc>
                <a:buFont typeface="Arial"/>
                <a:buChar char="•"/>
              </a:pPr>
              <a:r>
                <a:rPr lang="en-US" sz="2100">
                  <a:solidFill>
                    <a:srgbClr val="1B1A1A"/>
                  </a:solidFill>
                  <a:latin typeface="Glacial Indifference"/>
                </a:rPr>
                <a:t>Mengirim alat dan staff ke Bandung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47625"/>
              <a:ext cx="1382498" cy="9627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500"/>
                </a:lnSpc>
              </a:pPr>
              <a:r>
                <a:rPr lang="en-US" sz="5000">
                  <a:solidFill>
                    <a:srgbClr val="E6DFB2"/>
                  </a:solidFill>
                  <a:latin typeface="Muli Bold"/>
                </a:rPr>
                <a:t>1.2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7874674" y="3456896"/>
            <a:ext cx="2538651" cy="5875143"/>
            <a:chOff x="0" y="0"/>
            <a:chExt cx="3384868" cy="7833523"/>
          </a:xfrm>
        </p:grpSpPr>
        <p:grpSp>
          <p:nvGrpSpPr>
            <p:cNvPr name="Group 23" id="23"/>
            <p:cNvGrpSpPr/>
            <p:nvPr/>
          </p:nvGrpSpPr>
          <p:grpSpPr>
            <a:xfrm rot="0">
              <a:off x="0" y="1645356"/>
              <a:ext cx="333333" cy="333333"/>
              <a:chOff x="0" y="0"/>
              <a:chExt cx="6350000" cy="6350000"/>
            </a:xfrm>
          </p:grpSpPr>
          <p:sp>
            <p:nvSpPr>
              <p:cNvPr name="Freeform 24" id="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545454"/>
              </a:solidFill>
            </p:spPr>
          </p:sp>
        </p:grpSp>
        <p:sp>
          <p:nvSpPr>
            <p:cNvPr name="TextBox 25" id="25"/>
            <p:cNvSpPr txBox="true"/>
            <p:nvPr/>
          </p:nvSpPr>
          <p:spPr>
            <a:xfrm rot="0">
              <a:off x="0" y="2740689"/>
              <a:ext cx="3384868" cy="22577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800">
                  <a:solidFill>
                    <a:srgbClr val="1B1A1A"/>
                  </a:solidFill>
                  <a:latin typeface="Glacial Indifference"/>
                </a:rPr>
                <a:t>Kesalahan rencana dan akomodir kebutuhan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0" y="5220640"/>
              <a:ext cx="3384868" cy="26128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453390" indent="-226695" lvl="1">
                <a:lnSpc>
                  <a:spcPts val="3150"/>
                </a:lnSpc>
                <a:buFont typeface="Arial"/>
                <a:buChar char="•"/>
              </a:pPr>
              <a:r>
                <a:rPr lang="en-US" sz="2100">
                  <a:solidFill>
                    <a:srgbClr val="1B1A1A"/>
                  </a:solidFill>
                  <a:latin typeface="Glacial Indifference"/>
                </a:rPr>
                <a:t>Detailing </a:t>
              </a:r>
              <a:r>
                <a:rPr lang="en-US" sz="2100">
                  <a:solidFill>
                    <a:srgbClr val="1B1A1A"/>
                  </a:solidFill>
                  <a:latin typeface="Glacial Indifference Italics"/>
                </a:rPr>
                <a:t>requirement</a:t>
              </a:r>
            </a:p>
            <a:p>
              <a:pPr marL="453390" indent="-226695" lvl="1">
                <a:lnSpc>
                  <a:spcPts val="3150"/>
                </a:lnSpc>
                <a:buFont typeface="Arial"/>
                <a:buChar char="•"/>
              </a:pPr>
              <a:r>
                <a:rPr lang="en-US" sz="2100">
                  <a:solidFill>
                    <a:srgbClr val="1B1A1A"/>
                  </a:solidFill>
                  <a:latin typeface="Glacial Indifference"/>
                </a:rPr>
                <a:t>Sediakan &amp; pastikan </a:t>
              </a:r>
              <a:r>
                <a:rPr lang="en-US" sz="2100">
                  <a:solidFill>
                    <a:srgbClr val="1B1A1A"/>
                  </a:solidFill>
                  <a:latin typeface="Glacial Indifference Italics"/>
                </a:rPr>
                <a:t>requirement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0" y="47625"/>
              <a:ext cx="1382498" cy="9627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500"/>
                </a:lnSpc>
              </a:pPr>
              <a:r>
                <a:rPr lang="en-US" sz="5000">
                  <a:solidFill>
                    <a:srgbClr val="E6DFB2"/>
                  </a:solidFill>
                  <a:latin typeface="Muli Bold"/>
                </a:rPr>
                <a:t>2</a:t>
              </a: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1028700" y="1095375"/>
            <a:ext cx="11279091" cy="995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E6DFB2"/>
                </a:solidFill>
                <a:latin typeface="Muli Black Bold"/>
              </a:rPr>
              <a:t>Project Risk &amp; Mitigation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0" y="9885901"/>
            <a:ext cx="6334477" cy="305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Glacial Indifference"/>
              </a:rPr>
              <a:t>Thematic Academy : IPTM Batch 3 - Fernanda Daymara Hasna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10413326" y="3455837"/>
            <a:ext cx="2538651" cy="4681343"/>
            <a:chOff x="0" y="0"/>
            <a:chExt cx="3384868" cy="6241790"/>
          </a:xfrm>
        </p:grpSpPr>
        <p:grpSp>
          <p:nvGrpSpPr>
            <p:cNvPr name="Group 31" id="31"/>
            <p:cNvGrpSpPr/>
            <p:nvPr/>
          </p:nvGrpSpPr>
          <p:grpSpPr>
            <a:xfrm rot="0">
              <a:off x="0" y="1645356"/>
              <a:ext cx="333333" cy="333333"/>
              <a:chOff x="0" y="0"/>
              <a:chExt cx="6350000" cy="6350000"/>
            </a:xfrm>
          </p:grpSpPr>
          <p:sp>
            <p:nvSpPr>
              <p:cNvPr name="Freeform 32" id="3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545454"/>
              </a:solidFill>
            </p:spPr>
          </p:sp>
        </p:grpSp>
        <p:sp>
          <p:nvSpPr>
            <p:cNvPr name="TextBox 33" id="33"/>
            <p:cNvSpPr txBox="true"/>
            <p:nvPr/>
          </p:nvSpPr>
          <p:spPr>
            <a:xfrm rot="0">
              <a:off x="0" y="2740689"/>
              <a:ext cx="3384868" cy="22577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800">
                  <a:solidFill>
                    <a:srgbClr val="1B1A1A"/>
                  </a:solidFill>
                  <a:latin typeface="Glacial Indifference"/>
                </a:rPr>
                <a:t>Peningkatan anggaran akibat </a:t>
              </a:r>
              <a:r>
                <a:rPr lang="en-US" sz="2800">
                  <a:solidFill>
                    <a:srgbClr val="1B1A1A"/>
                  </a:solidFill>
                  <a:latin typeface="Glacial Indifference Italics"/>
                </a:rPr>
                <a:t>project delay</a:t>
              </a:r>
            </a:p>
          </p:txBody>
        </p:sp>
        <p:sp>
          <p:nvSpPr>
            <p:cNvPr name="TextBox 34" id="34"/>
            <p:cNvSpPr txBox="true"/>
            <p:nvPr/>
          </p:nvSpPr>
          <p:spPr>
            <a:xfrm rot="0">
              <a:off x="0" y="5220640"/>
              <a:ext cx="3384868" cy="10211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453390" indent="-226695" lvl="1">
                <a:lnSpc>
                  <a:spcPts val="3150"/>
                </a:lnSpc>
                <a:buFont typeface="Arial"/>
                <a:buChar char="•"/>
              </a:pPr>
              <a:r>
                <a:rPr lang="en-US" sz="2100">
                  <a:solidFill>
                    <a:srgbClr val="1B1A1A"/>
                  </a:solidFill>
                  <a:latin typeface="Glacial Indifference"/>
                </a:rPr>
                <a:t>Max Budget &amp; kontrak suplier</a:t>
              </a:r>
            </a:p>
          </p:txBody>
        </p:sp>
        <p:sp>
          <p:nvSpPr>
            <p:cNvPr name="TextBox 35" id="35"/>
            <p:cNvSpPr txBox="true"/>
            <p:nvPr/>
          </p:nvSpPr>
          <p:spPr>
            <a:xfrm rot="0">
              <a:off x="0" y="47625"/>
              <a:ext cx="1382498" cy="9627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500"/>
                </a:lnSpc>
              </a:pPr>
              <a:r>
                <a:rPr lang="en-US" sz="5000">
                  <a:solidFill>
                    <a:srgbClr val="E6DFB2"/>
                  </a:solidFill>
                  <a:latin typeface="Muli Bold"/>
                </a:rPr>
                <a:t>3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12951977" y="3455837"/>
            <a:ext cx="2538651" cy="4233668"/>
            <a:chOff x="0" y="0"/>
            <a:chExt cx="3384868" cy="5644890"/>
          </a:xfrm>
        </p:grpSpPr>
        <p:grpSp>
          <p:nvGrpSpPr>
            <p:cNvPr name="Group 37" id="37"/>
            <p:cNvGrpSpPr/>
            <p:nvPr/>
          </p:nvGrpSpPr>
          <p:grpSpPr>
            <a:xfrm rot="0">
              <a:off x="0" y="1646767"/>
              <a:ext cx="333333" cy="333333"/>
              <a:chOff x="0" y="0"/>
              <a:chExt cx="6350000" cy="6350000"/>
            </a:xfrm>
          </p:grpSpPr>
          <p:sp>
            <p:nvSpPr>
              <p:cNvPr name="Freeform 38" id="3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545454"/>
              </a:solidFill>
            </p:spPr>
          </p:sp>
        </p:grpSp>
        <p:sp>
          <p:nvSpPr>
            <p:cNvPr name="TextBox 39" id="39"/>
            <p:cNvSpPr txBox="true"/>
            <p:nvPr/>
          </p:nvSpPr>
          <p:spPr>
            <a:xfrm rot="0">
              <a:off x="0" y="2742100"/>
              <a:ext cx="3384868" cy="11288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800">
                  <a:solidFill>
                    <a:srgbClr val="1B1A1A"/>
                  </a:solidFill>
                  <a:latin typeface="Glacial Indifference"/>
                </a:rPr>
                <a:t>Jadwal proyek tidak sesuai</a:t>
              </a:r>
            </a:p>
          </p:txBody>
        </p:sp>
        <p:sp>
          <p:nvSpPr>
            <p:cNvPr name="TextBox 40" id="40"/>
            <p:cNvSpPr txBox="true"/>
            <p:nvPr/>
          </p:nvSpPr>
          <p:spPr>
            <a:xfrm rot="0">
              <a:off x="0" y="4093162"/>
              <a:ext cx="3384868" cy="15517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453390" indent="-226695" lvl="1">
                <a:lnSpc>
                  <a:spcPts val="3150"/>
                </a:lnSpc>
                <a:buFont typeface="Arial"/>
                <a:buChar char="•"/>
              </a:pPr>
              <a:r>
                <a:rPr lang="en-US" sz="2100">
                  <a:solidFill>
                    <a:srgbClr val="1B1A1A"/>
                  </a:solidFill>
                  <a:latin typeface="Glacial Indifference"/>
                </a:rPr>
                <a:t>Detailin jadwal sampe goals per minggu</a:t>
              </a:r>
            </a:p>
          </p:txBody>
        </p:sp>
        <p:sp>
          <p:nvSpPr>
            <p:cNvPr name="TextBox 41" id="41"/>
            <p:cNvSpPr txBox="true"/>
            <p:nvPr/>
          </p:nvSpPr>
          <p:spPr>
            <a:xfrm rot="0">
              <a:off x="0" y="47625"/>
              <a:ext cx="1382498" cy="9627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500"/>
                </a:lnSpc>
              </a:pPr>
              <a:r>
                <a:rPr lang="en-US" sz="5000">
                  <a:solidFill>
                    <a:srgbClr val="E6DFB2"/>
                  </a:solidFill>
                  <a:latin typeface="Muli Bold"/>
                </a:rPr>
                <a:t>4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15490628" y="3480179"/>
            <a:ext cx="2538651" cy="4655942"/>
            <a:chOff x="0" y="0"/>
            <a:chExt cx="3384868" cy="6207923"/>
          </a:xfrm>
        </p:grpSpPr>
        <p:grpSp>
          <p:nvGrpSpPr>
            <p:cNvPr name="Group 43" id="43"/>
            <p:cNvGrpSpPr/>
            <p:nvPr/>
          </p:nvGrpSpPr>
          <p:grpSpPr>
            <a:xfrm rot="0">
              <a:off x="0" y="1645356"/>
              <a:ext cx="333333" cy="333333"/>
              <a:chOff x="0" y="0"/>
              <a:chExt cx="6350000" cy="6350000"/>
            </a:xfrm>
          </p:grpSpPr>
          <p:sp>
            <p:nvSpPr>
              <p:cNvPr name="Freeform 44" id="4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545454"/>
              </a:solidFill>
            </p:spPr>
          </p:sp>
        </p:grpSp>
        <p:sp>
          <p:nvSpPr>
            <p:cNvPr name="TextBox 45" id="45"/>
            <p:cNvSpPr txBox="true"/>
            <p:nvPr/>
          </p:nvSpPr>
          <p:spPr>
            <a:xfrm rot="0">
              <a:off x="0" y="2740689"/>
              <a:ext cx="3384868" cy="16933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800">
                  <a:solidFill>
                    <a:srgbClr val="1B1A1A"/>
                  </a:solidFill>
                  <a:latin typeface="Glacial Indifference"/>
                </a:rPr>
                <a:t>Tim vendor tidak memenuhi spesifikasi IoT</a:t>
              </a:r>
            </a:p>
          </p:txBody>
        </p:sp>
        <p:sp>
          <p:nvSpPr>
            <p:cNvPr name="TextBox 46" id="46"/>
            <p:cNvSpPr txBox="true"/>
            <p:nvPr/>
          </p:nvSpPr>
          <p:spPr>
            <a:xfrm rot="0">
              <a:off x="0" y="4656195"/>
              <a:ext cx="3384868" cy="15517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453390" indent="-226695" lvl="1">
                <a:lnSpc>
                  <a:spcPts val="3150"/>
                </a:lnSpc>
                <a:buFont typeface="Arial"/>
                <a:buChar char="•"/>
              </a:pPr>
              <a:r>
                <a:rPr lang="en-US" sz="2100">
                  <a:solidFill>
                    <a:srgbClr val="1B1A1A"/>
                  </a:solidFill>
                  <a:latin typeface="Glacial Indifference"/>
                </a:rPr>
                <a:t>Pelaporan rutin</a:t>
              </a:r>
            </a:p>
            <a:p>
              <a:pPr marL="453390" indent="-226695" lvl="1">
                <a:lnSpc>
                  <a:spcPts val="3150"/>
                </a:lnSpc>
                <a:buFont typeface="Arial"/>
                <a:buChar char="•"/>
              </a:pPr>
              <a:r>
                <a:rPr lang="en-US" sz="2100">
                  <a:solidFill>
                    <a:srgbClr val="1B1A1A"/>
                  </a:solidFill>
                  <a:latin typeface="Glacial Indifference"/>
                </a:rPr>
                <a:t>Tracking goals perminggu</a:t>
              </a:r>
            </a:p>
          </p:txBody>
        </p:sp>
        <p:sp>
          <p:nvSpPr>
            <p:cNvPr name="TextBox 47" id="47"/>
            <p:cNvSpPr txBox="true"/>
            <p:nvPr/>
          </p:nvSpPr>
          <p:spPr>
            <a:xfrm rot="0">
              <a:off x="0" y="47625"/>
              <a:ext cx="1382498" cy="9627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500"/>
                </a:lnSpc>
              </a:pPr>
              <a:r>
                <a:rPr lang="en-US" sz="5000">
                  <a:solidFill>
                    <a:srgbClr val="E6DFB2"/>
                  </a:solidFill>
                  <a:latin typeface="Muli Bold"/>
                </a:rPr>
                <a:t>5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DAENaFdIiY8</dc:identifier>
  <dcterms:modified xsi:type="dcterms:W3CDTF">2011-08-01T06:04:30Z</dcterms:modified>
  <cp:revision>1</cp:revision>
  <dc:title>Business Plan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3084163</vt:lpwstr>
  </property>
  <property fmtid="{D5CDD505-2E9C-101B-9397-08002B2CF9AE}" name="NXPowerLiteSettings" pid="3">
    <vt:lpwstr>C7000400038000</vt:lpwstr>
  </property>
  <property fmtid="{D5CDD505-2E9C-101B-9397-08002B2CF9AE}" name="NXPowerLiteVersion" pid="4">
    <vt:lpwstr>S9.0.1</vt:lpwstr>
  </property>
</Properties>
</file>