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3" r:id="rId5"/>
    <p:sldId id="264" r:id="rId6"/>
    <p:sldId id="265" r:id="rId7"/>
    <p:sldId id="258" r:id="rId8"/>
    <p:sldId id="259" r:id="rId9"/>
    <p:sldId id="260"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4FF"/>
    <a:srgbClr val="0066FF"/>
    <a:srgbClr val="0071FF"/>
    <a:srgbClr val="529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72C087-68D4-5309-AB89-880CF6252B2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86F4D540-D91B-B6FE-4356-8FD631E9A7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1DFA35CC-88C6-DECD-3139-7AB89AF5A904}"/>
              </a:ext>
            </a:extLst>
          </p:cNvPr>
          <p:cNvSpPr>
            <a:spLocks noGrp="1"/>
          </p:cNvSpPr>
          <p:nvPr>
            <p:ph type="dt" sz="half" idx="10"/>
          </p:nvPr>
        </p:nvSpPr>
        <p:spPr/>
        <p:txBody>
          <a:bodyPr/>
          <a:lstStyle/>
          <a:p>
            <a:fld id="{B7554857-4C07-4CA8-A5AF-09521B4ACF63}" type="datetimeFigureOut">
              <a:rPr lang="it-IT" smtClean="0"/>
              <a:t>21/09/2023</a:t>
            </a:fld>
            <a:endParaRPr lang="it-IT"/>
          </a:p>
        </p:txBody>
      </p:sp>
      <p:sp>
        <p:nvSpPr>
          <p:cNvPr id="5" name="Segnaposto piè di pagina 4">
            <a:extLst>
              <a:ext uri="{FF2B5EF4-FFF2-40B4-BE49-F238E27FC236}">
                <a16:creationId xmlns:a16="http://schemas.microsoft.com/office/drawing/2014/main" id="{A9399428-BE68-104E-71EB-E2B519E87B8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15C5660-65B4-2FA3-9D74-50DC02F4BAC3}"/>
              </a:ext>
            </a:extLst>
          </p:cNvPr>
          <p:cNvSpPr>
            <a:spLocks noGrp="1"/>
          </p:cNvSpPr>
          <p:nvPr>
            <p:ph type="sldNum" sz="quarter" idx="12"/>
          </p:nvPr>
        </p:nvSpPr>
        <p:spPr/>
        <p:txBody>
          <a:bodyPr/>
          <a:lstStyle/>
          <a:p>
            <a:fld id="{AFF84465-5EA0-427A-9A91-BFDCD108C5DC}" type="slidenum">
              <a:rPr lang="it-IT" smtClean="0"/>
              <a:t>‹N›</a:t>
            </a:fld>
            <a:endParaRPr lang="it-IT"/>
          </a:p>
        </p:txBody>
      </p:sp>
    </p:spTree>
    <p:extLst>
      <p:ext uri="{BB962C8B-B14F-4D97-AF65-F5344CB8AC3E}">
        <p14:creationId xmlns:p14="http://schemas.microsoft.com/office/powerpoint/2010/main" val="1423560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027562-F216-CABE-2A4E-6AE26624F491}"/>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A40C308-07A5-2610-32DE-638B8AA5E04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F24C7EC-571C-2F0C-77A4-32AE12CE35B4}"/>
              </a:ext>
            </a:extLst>
          </p:cNvPr>
          <p:cNvSpPr>
            <a:spLocks noGrp="1"/>
          </p:cNvSpPr>
          <p:nvPr>
            <p:ph type="dt" sz="half" idx="10"/>
          </p:nvPr>
        </p:nvSpPr>
        <p:spPr/>
        <p:txBody>
          <a:bodyPr/>
          <a:lstStyle/>
          <a:p>
            <a:fld id="{B7554857-4C07-4CA8-A5AF-09521B4ACF63}" type="datetimeFigureOut">
              <a:rPr lang="it-IT" smtClean="0"/>
              <a:t>21/09/2023</a:t>
            </a:fld>
            <a:endParaRPr lang="it-IT"/>
          </a:p>
        </p:txBody>
      </p:sp>
      <p:sp>
        <p:nvSpPr>
          <p:cNvPr id="5" name="Segnaposto piè di pagina 4">
            <a:extLst>
              <a:ext uri="{FF2B5EF4-FFF2-40B4-BE49-F238E27FC236}">
                <a16:creationId xmlns:a16="http://schemas.microsoft.com/office/drawing/2014/main" id="{FAA3F9B0-C8B5-029E-DE75-AE405568B8B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6814BC5-2522-6461-C44C-F499AD4225BB}"/>
              </a:ext>
            </a:extLst>
          </p:cNvPr>
          <p:cNvSpPr>
            <a:spLocks noGrp="1"/>
          </p:cNvSpPr>
          <p:nvPr>
            <p:ph type="sldNum" sz="quarter" idx="12"/>
          </p:nvPr>
        </p:nvSpPr>
        <p:spPr/>
        <p:txBody>
          <a:bodyPr/>
          <a:lstStyle/>
          <a:p>
            <a:fld id="{AFF84465-5EA0-427A-9A91-BFDCD108C5DC}" type="slidenum">
              <a:rPr lang="it-IT" smtClean="0"/>
              <a:t>‹N›</a:t>
            </a:fld>
            <a:endParaRPr lang="it-IT"/>
          </a:p>
        </p:txBody>
      </p:sp>
    </p:spTree>
    <p:extLst>
      <p:ext uri="{BB962C8B-B14F-4D97-AF65-F5344CB8AC3E}">
        <p14:creationId xmlns:p14="http://schemas.microsoft.com/office/powerpoint/2010/main" val="3518752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58881C96-E879-CA5B-7426-32027D98B822}"/>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7CAF175-8629-FD20-51F8-96472338E23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4E2667E-224F-1431-AFE4-EAFABA5837D2}"/>
              </a:ext>
            </a:extLst>
          </p:cNvPr>
          <p:cNvSpPr>
            <a:spLocks noGrp="1"/>
          </p:cNvSpPr>
          <p:nvPr>
            <p:ph type="dt" sz="half" idx="10"/>
          </p:nvPr>
        </p:nvSpPr>
        <p:spPr/>
        <p:txBody>
          <a:bodyPr/>
          <a:lstStyle/>
          <a:p>
            <a:fld id="{B7554857-4C07-4CA8-A5AF-09521B4ACF63}" type="datetimeFigureOut">
              <a:rPr lang="it-IT" smtClean="0"/>
              <a:t>21/09/2023</a:t>
            </a:fld>
            <a:endParaRPr lang="it-IT"/>
          </a:p>
        </p:txBody>
      </p:sp>
      <p:sp>
        <p:nvSpPr>
          <p:cNvPr id="5" name="Segnaposto piè di pagina 4">
            <a:extLst>
              <a:ext uri="{FF2B5EF4-FFF2-40B4-BE49-F238E27FC236}">
                <a16:creationId xmlns:a16="http://schemas.microsoft.com/office/drawing/2014/main" id="{6FE52293-F4C9-0C07-3064-AB3F46AEAF3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5E20D23-5739-2794-2679-505A1661AF34}"/>
              </a:ext>
            </a:extLst>
          </p:cNvPr>
          <p:cNvSpPr>
            <a:spLocks noGrp="1"/>
          </p:cNvSpPr>
          <p:nvPr>
            <p:ph type="sldNum" sz="quarter" idx="12"/>
          </p:nvPr>
        </p:nvSpPr>
        <p:spPr/>
        <p:txBody>
          <a:bodyPr/>
          <a:lstStyle/>
          <a:p>
            <a:fld id="{AFF84465-5EA0-427A-9A91-BFDCD108C5DC}" type="slidenum">
              <a:rPr lang="it-IT" smtClean="0"/>
              <a:t>‹N›</a:t>
            </a:fld>
            <a:endParaRPr lang="it-IT"/>
          </a:p>
        </p:txBody>
      </p:sp>
    </p:spTree>
    <p:extLst>
      <p:ext uri="{BB962C8B-B14F-4D97-AF65-F5344CB8AC3E}">
        <p14:creationId xmlns:p14="http://schemas.microsoft.com/office/powerpoint/2010/main" val="57534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9659DE-6C62-9337-C9BE-169F3C63AEF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8A19E63-07E5-83FC-D921-8F8C8FD5744D}"/>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373B0F0-2D5F-961A-7C91-A89463164254}"/>
              </a:ext>
            </a:extLst>
          </p:cNvPr>
          <p:cNvSpPr>
            <a:spLocks noGrp="1"/>
          </p:cNvSpPr>
          <p:nvPr>
            <p:ph type="dt" sz="half" idx="10"/>
          </p:nvPr>
        </p:nvSpPr>
        <p:spPr/>
        <p:txBody>
          <a:bodyPr/>
          <a:lstStyle/>
          <a:p>
            <a:fld id="{B7554857-4C07-4CA8-A5AF-09521B4ACF63}" type="datetimeFigureOut">
              <a:rPr lang="it-IT" smtClean="0"/>
              <a:t>21/09/2023</a:t>
            </a:fld>
            <a:endParaRPr lang="it-IT"/>
          </a:p>
        </p:txBody>
      </p:sp>
      <p:sp>
        <p:nvSpPr>
          <p:cNvPr id="5" name="Segnaposto piè di pagina 4">
            <a:extLst>
              <a:ext uri="{FF2B5EF4-FFF2-40B4-BE49-F238E27FC236}">
                <a16:creationId xmlns:a16="http://schemas.microsoft.com/office/drawing/2014/main" id="{D9818593-8F8A-5EC6-F410-3DA353E71E1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E4B4369-B8DF-F82A-34F0-BBA881ECF6CE}"/>
              </a:ext>
            </a:extLst>
          </p:cNvPr>
          <p:cNvSpPr>
            <a:spLocks noGrp="1"/>
          </p:cNvSpPr>
          <p:nvPr>
            <p:ph type="sldNum" sz="quarter" idx="12"/>
          </p:nvPr>
        </p:nvSpPr>
        <p:spPr/>
        <p:txBody>
          <a:bodyPr/>
          <a:lstStyle/>
          <a:p>
            <a:fld id="{AFF84465-5EA0-427A-9A91-BFDCD108C5DC}" type="slidenum">
              <a:rPr lang="it-IT" smtClean="0"/>
              <a:t>‹N›</a:t>
            </a:fld>
            <a:endParaRPr lang="it-IT"/>
          </a:p>
        </p:txBody>
      </p:sp>
    </p:spTree>
    <p:extLst>
      <p:ext uri="{BB962C8B-B14F-4D97-AF65-F5344CB8AC3E}">
        <p14:creationId xmlns:p14="http://schemas.microsoft.com/office/powerpoint/2010/main" val="3209967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A4C522-DB4C-C1B4-1954-A89673F2800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41664AFE-190D-FC27-9088-46F33B81E8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0651623-A403-9FA1-5B07-ABA8BB0F12E6}"/>
              </a:ext>
            </a:extLst>
          </p:cNvPr>
          <p:cNvSpPr>
            <a:spLocks noGrp="1"/>
          </p:cNvSpPr>
          <p:nvPr>
            <p:ph type="dt" sz="half" idx="10"/>
          </p:nvPr>
        </p:nvSpPr>
        <p:spPr/>
        <p:txBody>
          <a:bodyPr/>
          <a:lstStyle/>
          <a:p>
            <a:fld id="{B7554857-4C07-4CA8-A5AF-09521B4ACF63}" type="datetimeFigureOut">
              <a:rPr lang="it-IT" smtClean="0"/>
              <a:t>21/09/2023</a:t>
            </a:fld>
            <a:endParaRPr lang="it-IT"/>
          </a:p>
        </p:txBody>
      </p:sp>
      <p:sp>
        <p:nvSpPr>
          <p:cNvPr id="5" name="Segnaposto piè di pagina 4">
            <a:extLst>
              <a:ext uri="{FF2B5EF4-FFF2-40B4-BE49-F238E27FC236}">
                <a16:creationId xmlns:a16="http://schemas.microsoft.com/office/drawing/2014/main" id="{E9005542-8ACB-AEA7-1666-EA881256F2F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2D802B3-AF9D-6CEE-FCD2-AA9839815B37}"/>
              </a:ext>
            </a:extLst>
          </p:cNvPr>
          <p:cNvSpPr>
            <a:spLocks noGrp="1"/>
          </p:cNvSpPr>
          <p:nvPr>
            <p:ph type="sldNum" sz="quarter" idx="12"/>
          </p:nvPr>
        </p:nvSpPr>
        <p:spPr/>
        <p:txBody>
          <a:bodyPr/>
          <a:lstStyle/>
          <a:p>
            <a:fld id="{AFF84465-5EA0-427A-9A91-BFDCD108C5DC}" type="slidenum">
              <a:rPr lang="it-IT" smtClean="0"/>
              <a:t>‹N›</a:t>
            </a:fld>
            <a:endParaRPr lang="it-IT"/>
          </a:p>
        </p:txBody>
      </p:sp>
    </p:spTree>
    <p:extLst>
      <p:ext uri="{BB962C8B-B14F-4D97-AF65-F5344CB8AC3E}">
        <p14:creationId xmlns:p14="http://schemas.microsoft.com/office/powerpoint/2010/main" val="3017004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8E212B-F1CA-B7FA-18D3-2D0A4AF277A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4D5CF98-96F7-36C4-6DBC-8CE456F3D987}"/>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2D00AF65-6F9F-AC37-94E0-FDEC1F15CD9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4BE2E85-7013-9D0D-051A-152A331D693D}"/>
              </a:ext>
            </a:extLst>
          </p:cNvPr>
          <p:cNvSpPr>
            <a:spLocks noGrp="1"/>
          </p:cNvSpPr>
          <p:nvPr>
            <p:ph type="dt" sz="half" idx="10"/>
          </p:nvPr>
        </p:nvSpPr>
        <p:spPr/>
        <p:txBody>
          <a:bodyPr/>
          <a:lstStyle/>
          <a:p>
            <a:fld id="{B7554857-4C07-4CA8-A5AF-09521B4ACF63}" type="datetimeFigureOut">
              <a:rPr lang="it-IT" smtClean="0"/>
              <a:t>21/09/2023</a:t>
            </a:fld>
            <a:endParaRPr lang="it-IT"/>
          </a:p>
        </p:txBody>
      </p:sp>
      <p:sp>
        <p:nvSpPr>
          <p:cNvPr id="6" name="Segnaposto piè di pagina 5">
            <a:extLst>
              <a:ext uri="{FF2B5EF4-FFF2-40B4-BE49-F238E27FC236}">
                <a16:creationId xmlns:a16="http://schemas.microsoft.com/office/drawing/2014/main" id="{9EFF84A9-1B37-C8D7-519E-EAE8E0F30A1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45E0C31-81E9-A91D-1017-B41E839D3F5B}"/>
              </a:ext>
            </a:extLst>
          </p:cNvPr>
          <p:cNvSpPr>
            <a:spLocks noGrp="1"/>
          </p:cNvSpPr>
          <p:nvPr>
            <p:ph type="sldNum" sz="quarter" idx="12"/>
          </p:nvPr>
        </p:nvSpPr>
        <p:spPr/>
        <p:txBody>
          <a:bodyPr/>
          <a:lstStyle/>
          <a:p>
            <a:fld id="{AFF84465-5EA0-427A-9A91-BFDCD108C5DC}" type="slidenum">
              <a:rPr lang="it-IT" smtClean="0"/>
              <a:t>‹N›</a:t>
            </a:fld>
            <a:endParaRPr lang="it-IT"/>
          </a:p>
        </p:txBody>
      </p:sp>
    </p:spTree>
    <p:extLst>
      <p:ext uri="{BB962C8B-B14F-4D97-AF65-F5344CB8AC3E}">
        <p14:creationId xmlns:p14="http://schemas.microsoft.com/office/powerpoint/2010/main" val="1153776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D5EA59-E949-C8C2-34D4-3343E8B4A49C}"/>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1033A9B-7CBB-17D5-C00A-B1BD036EFA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E9E86C7-F0E3-BB94-A64B-70CCCDF80FB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FC61E41-552D-124F-13BF-5733D40475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881519A8-1479-9C2F-EC0D-864FC930099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01241E8D-502A-8549-96DF-B92824B4F890}"/>
              </a:ext>
            </a:extLst>
          </p:cNvPr>
          <p:cNvSpPr>
            <a:spLocks noGrp="1"/>
          </p:cNvSpPr>
          <p:nvPr>
            <p:ph type="dt" sz="half" idx="10"/>
          </p:nvPr>
        </p:nvSpPr>
        <p:spPr/>
        <p:txBody>
          <a:bodyPr/>
          <a:lstStyle/>
          <a:p>
            <a:fld id="{B7554857-4C07-4CA8-A5AF-09521B4ACF63}" type="datetimeFigureOut">
              <a:rPr lang="it-IT" smtClean="0"/>
              <a:t>21/09/2023</a:t>
            </a:fld>
            <a:endParaRPr lang="it-IT"/>
          </a:p>
        </p:txBody>
      </p:sp>
      <p:sp>
        <p:nvSpPr>
          <p:cNvPr id="8" name="Segnaposto piè di pagina 7">
            <a:extLst>
              <a:ext uri="{FF2B5EF4-FFF2-40B4-BE49-F238E27FC236}">
                <a16:creationId xmlns:a16="http://schemas.microsoft.com/office/drawing/2014/main" id="{40EBAF5F-AA22-1655-55AA-807F0962B83F}"/>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B5185212-61FF-4BB5-9D80-63E06A7860C1}"/>
              </a:ext>
            </a:extLst>
          </p:cNvPr>
          <p:cNvSpPr>
            <a:spLocks noGrp="1"/>
          </p:cNvSpPr>
          <p:nvPr>
            <p:ph type="sldNum" sz="quarter" idx="12"/>
          </p:nvPr>
        </p:nvSpPr>
        <p:spPr/>
        <p:txBody>
          <a:bodyPr/>
          <a:lstStyle/>
          <a:p>
            <a:fld id="{AFF84465-5EA0-427A-9A91-BFDCD108C5DC}" type="slidenum">
              <a:rPr lang="it-IT" smtClean="0"/>
              <a:t>‹N›</a:t>
            </a:fld>
            <a:endParaRPr lang="it-IT"/>
          </a:p>
        </p:txBody>
      </p:sp>
    </p:spTree>
    <p:extLst>
      <p:ext uri="{BB962C8B-B14F-4D97-AF65-F5344CB8AC3E}">
        <p14:creationId xmlns:p14="http://schemas.microsoft.com/office/powerpoint/2010/main" val="155530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C956D1-2A9B-84B1-BA8D-615675AE02B2}"/>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1571AAA3-A7C0-A8C2-D45A-4BE47DB17ABF}"/>
              </a:ext>
            </a:extLst>
          </p:cNvPr>
          <p:cNvSpPr>
            <a:spLocks noGrp="1"/>
          </p:cNvSpPr>
          <p:nvPr>
            <p:ph type="dt" sz="half" idx="10"/>
          </p:nvPr>
        </p:nvSpPr>
        <p:spPr/>
        <p:txBody>
          <a:bodyPr/>
          <a:lstStyle/>
          <a:p>
            <a:fld id="{B7554857-4C07-4CA8-A5AF-09521B4ACF63}" type="datetimeFigureOut">
              <a:rPr lang="it-IT" smtClean="0"/>
              <a:t>21/09/2023</a:t>
            </a:fld>
            <a:endParaRPr lang="it-IT"/>
          </a:p>
        </p:txBody>
      </p:sp>
      <p:sp>
        <p:nvSpPr>
          <p:cNvPr id="4" name="Segnaposto piè di pagina 3">
            <a:extLst>
              <a:ext uri="{FF2B5EF4-FFF2-40B4-BE49-F238E27FC236}">
                <a16:creationId xmlns:a16="http://schemas.microsoft.com/office/drawing/2014/main" id="{A0BF187F-A334-C2F5-1CFF-5A915BDF4D54}"/>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948C8913-6BAD-983B-3C12-D96C9209F794}"/>
              </a:ext>
            </a:extLst>
          </p:cNvPr>
          <p:cNvSpPr>
            <a:spLocks noGrp="1"/>
          </p:cNvSpPr>
          <p:nvPr>
            <p:ph type="sldNum" sz="quarter" idx="12"/>
          </p:nvPr>
        </p:nvSpPr>
        <p:spPr/>
        <p:txBody>
          <a:bodyPr/>
          <a:lstStyle/>
          <a:p>
            <a:fld id="{AFF84465-5EA0-427A-9A91-BFDCD108C5DC}" type="slidenum">
              <a:rPr lang="it-IT" smtClean="0"/>
              <a:t>‹N›</a:t>
            </a:fld>
            <a:endParaRPr lang="it-IT"/>
          </a:p>
        </p:txBody>
      </p:sp>
    </p:spTree>
    <p:extLst>
      <p:ext uri="{BB962C8B-B14F-4D97-AF65-F5344CB8AC3E}">
        <p14:creationId xmlns:p14="http://schemas.microsoft.com/office/powerpoint/2010/main" val="22263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5EC1D266-1A63-8863-B29D-87B6A422550D}"/>
              </a:ext>
            </a:extLst>
          </p:cNvPr>
          <p:cNvSpPr>
            <a:spLocks noGrp="1"/>
          </p:cNvSpPr>
          <p:nvPr>
            <p:ph type="dt" sz="half" idx="10"/>
          </p:nvPr>
        </p:nvSpPr>
        <p:spPr/>
        <p:txBody>
          <a:bodyPr/>
          <a:lstStyle/>
          <a:p>
            <a:fld id="{B7554857-4C07-4CA8-A5AF-09521B4ACF63}" type="datetimeFigureOut">
              <a:rPr lang="it-IT" smtClean="0"/>
              <a:t>21/09/2023</a:t>
            </a:fld>
            <a:endParaRPr lang="it-IT"/>
          </a:p>
        </p:txBody>
      </p:sp>
      <p:sp>
        <p:nvSpPr>
          <p:cNvPr id="3" name="Segnaposto piè di pagina 2">
            <a:extLst>
              <a:ext uri="{FF2B5EF4-FFF2-40B4-BE49-F238E27FC236}">
                <a16:creationId xmlns:a16="http://schemas.microsoft.com/office/drawing/2014/main" id="{F0362030-61C9-5FD5-53A2-C9595B5E50FC}"/>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BB50B6DA-AC86-BBB3-B437-C2F8939E55F5}"/>
              </a:ext>
            </a:extLst>
          </p:cNvPr>
          <p:cNvSpPr>
            <a:spLocks noGrp="1"/>
          </p:cNvSpPr>
          <p:nvPr>
            <p:ph type="sldNum" sz="quarter" idx="12"/>
          </p:nvPr>
        </p:nvSpPr>
        <p:spPr/>
        <p:txBody>
          <a:bodyPr/>
          <a:lstStyle/>
          <a:p>
            <a:fld id="{AFF84465-5EA0-427A-9A91-BFDCD108C5DC}" type="slidenum">
              <a:rPr lang="it-IT" smtClean="0"/>
              <a:t>‹N›</a:t>
            </a:fld>
            <a:endParaRPr lang="it-IT"/>
          </a:p>
        </p:txBody>
      </p:sp>
    </p:spTree>
    <p:extLst>
      <p:ext uri="{BB962C8B-B14F-4D97-AF65-F5344CB8AC3E}">
        <p14:creationId xmlns:p14="http://schemas.microsoft.com/office/powerpoint/2010/main" val="1089602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8AAB99-45B2-829A-C3C9-592A3059A6F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6576A9C-DE93-31E9-749A-7EF0391A3A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FA10082-D268-72B8-D2EC-E42B06CAC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D521619-A882-0E2A-6301-D002B8BBBD01}"/>
              </a:ext>
            </a:extLst>
          </p:cNvPr>
          <p:cNvSpPr>
            <a:spLocks noGrp="1"/>
          </p:cNvSpPr>
          <p:nvPr>
            <p:ph type="dt" sz="half" idx="10"/>
          </p:nvPr>
        </p:nvSpPr>
        <p:spPr/>
        <p:txBody>
          <a:bodyPr/>
          <a:lstStyle/>
          <a:p>
            <a:fld id="{B7554857-4C07-4CA8-A5AF-09521B4ACF63}" type="datetimeFigureOut">
              <a:rPr lang="it-IT" smtClean="0"/>
              <a:t>21/09/2023</a:t>
            </a:fld>
            <a:endParaRPr lang="it-IT"/>
          </a:p>
        </p:txBody>
      </p:sp>
      <p:sp>
        <p:nvSpPr>
          <p:cNvPr id="6" name="Segnaposto piè di pagina 5">
            <a:extLst>
              <a:ext uri="{FF2B5EF4-FFF2-40B4-BE49-F238E27FC236}">
                <a16:creationId xmlns:a16="http://schemas.microsoft.com/office/drawing/2014/main" id="{2A553836-B105-3271-8E34-88AD67DC4A7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FE16C5D-C5FF-E726-D339-782914BFCE43}"/>
              </a:ext>
            </a:extLst>
          </p:cNvPr>
          <p:cNvSpPr>
            <a:spLocks noGrp="1"/>
          </p:cNvSpPr>
          <p:nvPr>
            <p:ph type="sldNum" sz="quarter" idx="12"/>
          </p:nvPr>
        </p:nvSpPr>
        <p:spPr/>
        <p:txBody>
          <a:bodyPr/>
          <a:lstStyle/>
          <a:p>
            <a:fld id="{AFF84465-5EA0-427A-9A91-BFDCD108C5DC}" type="slidenum">
              <a:rPr lang="it-IT" smtClean="0"/>
              <a:t>‹N›</a:t>
            </a:fld>
            <a:endParaRPr lang="it-IT"/>
          </a:p>
        </p:txBody>
      </p:sp>
    </p:spTree>
    <p:extLst>
      <p:ext uri="{BB962C8B-B14F-4D97-AF65-F5344CB8AC3E}">
        <p14:creationId xmlns:p14="http://schemas.microsoft.com/office/powerpoint/2010/main" val="408963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84E5B7-7BE6-0F9B-9059-6184E3AC782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68A8864-D416-2B6F-B8D9-6EDD4E4754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C7409FA-7307-17B3-42F1-401E05CA75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4750932-DF5E-3E1B-E5E2-463C36F0511E}"/>
              </a:ext>
            </a:extLst>
          </p:cNvPr>
          <p:cNvSpPr>
            <a:spLocks noGrp="1"/>
          </p:cNvSpPr>
          <p:nvPr>
            <p:ph type="dt" sz="half" idx="10"/>
          </p:nvPr>
        </p:nvSpPr>
        <p:spPr/>
        <p:txBody>
          <a:bodyPr/>
          <a:lstStyle/>
          <a:p>
            <a:fld id="{B7554857-4C07-4CA8-A5AF-09521B4ACF63}" type="datetimeFigureOut">
              <a:rPr lang="it-IT" smtClean="0"/>
              <a:t>21/09/2023</a:t>
            </a:fld>
            <a:endParaRPr lang="it-IT"/>
          </a:p>
        </p:txBody>
      </p:sp>
      <p:sp>
        <p:nvSpPr>
          <p:cNvPr id="6" name="Segnaposto piè di pagina 5">
            <a:extLst>
              <a:ext uri="{FF2B5EF4-FFF2-40B4-BE49-F238E27FC236}">
                <a16:creationId xmlns:a16="http://schemas.microsoft.com/office/drawing/2014/main" id="{E50F8798-3201-4734-F4BE-BB96803B26E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C62BF4F-8E10-8281-EE51-ED149D5C6E49}"/>
              </a:ext>
            </a:extLst>
          </p:cNvPr>
          <p:cNvSpPr>
            <a:spLocks noGrp="1"/>
          </p:cNvSpPr>
          <p:nvPr>
            <p:ph type="sldNum" sz="quarter" idx="12"/>
          </p:nvPr>
        </p:nvSpPr>
        <p:spPr/>
        <p:txBody>
          <a:bodyPr/>
          <a:lstStyle/>
          <a:p>
            <a:fld id="{AFF84465-5EA0-427A-9A91-BFDCD108C5DC}" type="slidenum">
              <a:rPr lang="it-IT" smtClean="0"/>
              <a:t>‹N›</a:t>
            </a:fld>
            <a:endParaRPr lang="it-IT"/>
          </a:p>
        </p:txBody>
      </p:sp>
    </p:spTree>
    <p:extLst>
      <p:ext uri="{BB962C8B-B14F-4D97-AF65-F5344CB8AC3E}">
        <p14:creationId xmlns:p14="http://schemas.microsoft.com/office/powerpoint/2010/main" val="435238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B1C1335-09CE-C4C2-57AB-A203867FCC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5B7B775-5F0B-989E-4D86-8DE62EEC98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F2F1744-A7BA-FB0F-7C12-A67C2D719E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554857-4C07-4CA8-A5AF-09521B4ACF63}" type="datetimeFigureOut">
              <a:rPr lang="it-IT" smtClean="0"/>
              <a:t>21/09/2023</a:t>
            </a:fld>
            <a:endParaRPr lang="it-IT"/>
          </a:p>
        </p:txBody>
      </p:sp>
      <p:sp>
        <p:nvSpPr>
          <p:cNvPr id="5" name="Segnaposto piè di pagina 4">
            <a:extLst>
              <a:ext uri="{FF2B5EF4-FFF2-40B4-BE49-F238E27FC236}">
                <a16:creationId xmlns:a16="http://schemas.microsoft.com/office/drawing/2014/main" id="{E99B741C-5BE3-13DC-A501-0E8EFEFACF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EBC19742-49DB-134F-945C-DE95445224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84465-5EA0-427A-9A91-BFDCD108C5DC}" type="slidenum">
              <a:rPr lang="it-IT" smtClean="0"/>
              <a:t>‹N›</a:t>
            </a:fld>
            <a:endParaRPr lang="it-IT"/>
          </a:p>
        </p:txBody>
      </p:sp>
    </p:spTree>
    <p:extLst>
      <p:ext uri="{BB962C8B-B14F-4D97-AF65-F5344CB8AC3E}">
        <p14:creationId xmlns:p14="http://schemas.microsoft.com/office/powerpoint/2010/main" val="2859759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4C3B-17C8-0644-349B-0279409B32C7}"/>
              </a:ext>
            </a:extLst>
          </p:cNvPr>
          <p:cNvSpPr>
            <a:spLocks noGrp="1"/>
          </p:cNvSpPr>
          <p:nvPr>
            <p:ph type="ctrTitle"/>
          </p:nvPr>
        </p:nvSpPr>
        <p:spPr>
          <a:xfrm>
            <a:off x="-1688841" y="1214438"/>
            <a:ext cx="12590106" cy="2387600"/>
          </a:xfrm>
        </p:spPr>
        <p:txBody>
          <a:bodyPr/>
          <a:lstStyle/>
          <a:p>
            <a:r>
              <a:rPr lang="en-US" b="1" dirty="0" err="1">
                <a:solidFill>
                  <a:srgbClr val="0066FF"/>
                </a:solidFill>
                <a:latin typeface="+mn-lt"/>
                <a:ea typeface="Noto Serif" panose="02020502060505020204" pitchFamily="18"/>
                <a:cs typeface="Noto Serif" panose="02020502060505020204" pitchFamily="18"/>
              </a:rPr>
              <a:t>DeepLearning</a:t>
            </a:r>
            <a:r>
              <a:rPr lang="en-US" b="1" dirty="0">
                <a:solidFill>
                  <a:srgbClr val="0066FF"/>
                </a:solidFill>
                <a:latin typeface="+mn-lt"/>
                <a:ea typeface="Noto Serif" panose="02020502060505020204" pitchFamily="18"/>
                <a:cs typeface="Noto Serif" panose="02020502060505020204" pitchFamily="18"/>
              </a:rPr>
              <a:t> with Python</a:t>
            </a:r>
            <a:endParaRPr lang="it-IT" b="1" dirty="0">
              <a:solidFill>
                <a:srgbClr val="0066FF"/>
              </a:solidFill>
              <a:latin typeface="+mn-lt"/>
              <a:ea typeface="Noto Serif" panose="02020502060505020204" pitchFamily="18"/>
              <a:cs typeface="Noto Serif" panose="02020502060505020204" pitchFamily="18"/>
            </a:endParaRPr>
          </a:p>
        </p:txBody>
      </p:sp>
      <p:sp>
        <p:nvSpPr>
          <p:cNvPr id="3" name="Sottotitolo 2">
            <a:extLst>
              <a:ext uri="{FF2B5EF4-FFF2-40B4-BE49-F238E27FC236}">
                <a16:creationId xmlns:a16="http://schemas.microsoft.com/office/drawing/2014/main" id="{C48916D7-CA8D-EA36-ED2A-304104801D92}"/>
              </a:ext>
            </a:extLst>
          </p:cNvPr>
          <p:cNvSpPr>
            <a:spLocks noGrp="1"/>
          </p:cNvSpPr>
          <p:nvPr>
            <p:ph type="subTitle" idx="1"/>
          </p:nvPr>
        </p:nvSpPr>
        <p:spPr>
          <a:xfrm>
            <a:off x="130627" y="3751328"/>
            <a:ext cx="2896530" cy="568745"/>
          </a:xfrm>
        </p:spPr>
        <p:txBody>
          <a:bodyPr/>
          <a:lstStyle/>
          <a:p>
            <a:r>
              <a:rPr lang="en-US" b="1" dirty="0">
                <a:solidFill>
                  <a:srgbClr val="0066FF"/>
                </a:solidFill>
                <a:ea typeface="Noto Serif" panose="02020502060505020204" pitchFamily="18"/>
                <a:cs typeface="Noto Serif" panose="02020502060505020204" pitchFamily="18"/>
              </a:rPr>
              <a:t>Workshop</a:t>
            </a:r>
            <a:r>
              <a:rPr lang="en-US" b="1" dirty="0">
                <a:solidFill>
                  <a:srgbClr val="0066FF"/>
                </a:solidFill>
              </a:rPr>
              <a:t> – BASIC</a:t>
            </a:r>
            <a:endParaRPr lang="it-IT" b="1" dirty="0">
              <a:solidFill>
                <a:srgbClr val="0066FF"/>
              </a:solidFill>
            </a:endParaRPr>
          </a:p>
        </p:txBody>
      </p:sp>
      <p:cxnSp>
        <p:nvCxnSpPr>
          <p:cNvPr id="5" name="Connettore diritto 4">
            <a:extLst>
              <a:ext uri="{FF2B5EF4-FFF2-40B4-BE49-F238E27FC236}">
                <a16:creationId xmlns:a16="http://schemas.microsoft.com/office/drawing/2014/main" id="{6710D17B-8FCD-CA2E-E822-5E55FA029AA0}"/>
              </a:ext>
            </a:extLst>
          </p:cNvPr>
          <p:cNvCxnSpPr/>
          <p:nvPr/>
        </p:nvCxnSpPr>
        <p:spPr>
          <a:xfrm>
            <a:off x="391885" y="3602038"/>
            <a:ext cx="9432000"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6" name="Rettangolo 5">
            <a:extLst>
              <a:ext uri="{FF2B5EF4-FFF2-40B4-BE49-F238E27FC236}">
                <a16:creationId xmlns:a16="http://schemas.microsoft.com/office/drawing/2014/main" id="{ECAD2915-791F-BBE6-FC57-74C29AEC4B59}"/>
              </a:ext>
            </a:extLst>
          </p:cNvPr>
          <p:cNvSpPr/>
          <p:nvPr/>
        </p:nvSpPr>
        <p:spPr>
          <a:xfrm>
            <a:off x="0" y="275253"/>
            <a:ext cx="45719" cy="6214188"/>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9" name="CasellaDiTesto 8">
            <a:extLst>
              <a:ext uri="{FF2B5EF4-FFF2-40B4-BE49-F238E27FC236}">
                <a16:creationId xmlns:a16="http://schemas.microsoft.com/office/drawing/2014/main" id="{6DBD4895-D881-CB5B-BF02-C6CB2E8F2795}"/>
              </a:ext>
            </a:extLst>
          </p:cNvPr>
          <p:cNvSpPr txBox="1"/>
          <p:nvPr/>
        </p:nvSpPr>
        <p:spPr>
          <a:xfrm>
            <a:off x="251926" y="5320397"/>
            <a:ext cx="8397551" cy="646331"/>
          </a:xfrm>
          <a:prstGeom prst="rect">
            <a:avLst/>
          </a:prstGeom>
          <a:noFill/>
        </p:spPr>
        <p:txBody>
          <a:bodyPr wrap="square" rtlCol="0">
            <a:spAutoFit/>
          </a:bodyPr>
          <a:lstStyle/>
          <a:p>
            <a:r>
              <a:rPr lang="en-US" b="1" dirty="0"/>
              <a:t>Presented by:</a:t>
            </a:r>
            <a:r>
              <a:rPr lang="en-US" dirty="0"/>
              <a:t> Francesco di Donato - Senior Software Developer @</a:t>
            </a:r>
            <a:r>
              <a:rPr lang="en-US" b="1" dirty="0"/>
              <a:t>Publisys SPA</a:t>
            </a:r>
            <a:endParaRPr lang="en-US" dirty="0"/>
          </a:p>
          <a:p>
            <a:r>
              <a:rPr lang="en-US" b="1" dirty="0"/>
              <a:t>Last Updated: </a:t>
            </a:r>
            <a:r>
              <a:rPr lang="en-US" dirty="0"/>
              <a:t>17/09/2023</a:t>
            </a:r>
            <a:endParaRPr lang="it-IT" dirty="0"/>
          </a:p>
        </p:txBody>
      </p:sp>
    </p:spTree>
    <p:extLst>
      <p:ext uri="{BB962C8B-B14F-4D97-AF65-F5344CB8AC3E}">
        <p14:creationId xmlns:p14="http://schemas.microsoft.com/office/powerpoint/2010/main" val="365269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4C3B-17C8-0644-349B-0279409B32C7}"/>
              </a:ext>
            </a:extLst>
          </p:cNvPr>
          <p:cNvSpPr>
            <a:spLocks noGrp="1"/>
          </p:cNvSpPr>
          <p:nvPr>
            <p:ph type="ctrTitle"/>
          </p:nvPr>
        </p:nvSpPr>
        <p:spPr>
          <a:xfrm>
            <a:off x="2111828" y="41778"/>
            <a:ext cx="7517364" cy="466949"/>
          </a:xfrm>
        </p:spPr>
        <p:txBody>
          <a:bodyPr>
            <a:normAutofit fontScale="90000"/>
          </a:bodyPr>
          <a:lstStyle/>
          <a:p>
            <a:r>
              <a:rPr lang="en-US" sz="2800" b="1" dirty="0">
                <a:latin typeface="+mn-lt"/>
                <a:ea typeface="Noto Serif" panose="02020502060505020204" pitchFamily="18"/>
                <a:cs typeface="Noto Serif" panose="02020502060505020204" pitchFamily="18"/>
              </a:rPr>
              <a:t>ML Example: Linear Regression</a:t>
            </a:r>
            <a:endParaRPr lang="it-IT" sz="2800" b="1" dirty="0">
              <a:latin typeface="+mn-lt"/>
              <a:ea typeface="Noto Serif" panose="02020502060505020204" pitchFamily="18"/>
              <a:cs typeface="Noto Serif" panose="02020502060505020204" pitchFamily="18"/>
            </a:endParaRPr>
          </a:p>
        </p:txBody>
      </p:sp>
      <p:sp>
        <p:nvSpPr>
          <p:cNvPr id="6" name="Rettangolo 5">
            <a:extLst>
              <a:ext uri="{FF2B5EF4-FFF2-40B4-BE49-F238E27FC236}">
                <a16:creationId xmlns:a16="http://schemas.microsoft.com/office/drawing/2014/main" id="{ECAD2915-791F-BBE6-FC57-74C29AEC4B59}"/>
              </a:ext>
            </a:extLst>
          </p:cNvPr>
          <p:cNvSpPr/>
          <p:nvPr/>
        </p:nvSpPr>
        <p:spPr>
          <a:xfrm rot="5400000" flipH="1">
            <a:off x="5902078" y="-1937505"/>
            <a:ext cx="45719" cy="3918857"/>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0" name="Rettangolo 9">
            <a:extLst>
              <a:ext uri="{FF2B5EF4-FFF2-40B4-BE49-F238E27FC236}">
                <a16:creationId xmlns:a16="http://schemas.microsoft.com/office/drawing/2014/main" id="{2B1BF91D-1858-805A-B107-9E170AB59F0C}"/>
              </a:ext>
            </a:extLst>
          </p:cNvPr>
          <p:cNvSpPr/>
          <p:nvPr/>
        </p:nvSpPr>
        <p:spPr>
          <a:xfrm>
            <a:off x="0" y="275253"/>
            <a:ext cx="45719" cy="6214188"/>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5" name="CasellaDiTesto 4">
            <a:extLst>
              <a:ext uri="{FF2B5EF4-FFF2-40B4-BE49-F238E27FC236}">
                <a16:creationId xmlns:a16="http://schemas.microsoft.com/office/drawing/2014/main" id="{AD659625-C3B9-D46C-6820-E313DB412E94}"/>
              </a:ext>
            </a:extLst>
          </p:cNvPr>
          <p:cNvSpPr txBox="1"/>
          <p:nvPr/>
        </p:nvSpPr>
        <p:spPr>
          <a:xfrm>
            <a:off x="7670852" y="1741196"/>
            <a:ext cx="3992880" cy="646331"/>
          </a:xfrm>
          <a:prstGeom prst="rect">
            <a:avLst/>
          </a:prstGeom>
          <a:noFill/>
        </p:spPr>
        <p:txBody>
          <a:bodyPr wrap="square" rtlCol="0">
            <a:spAutoFit/>
          </a:bodyPr>
          <a:lstStyle/>
          <a:p>
            <a:r>
              <a:rPr lang="en-US" sz="3600" b="1" dirty="0">
                <a:solidFill>
                  <a:schemeClr val="bg1"/>
                </a:solidFill>
              </a:rPr>
              <a:t>Machine</a:t>
            </a:r>
            <a:r>
              <a:rPr lang="en-US" dirty="0"/>
              <a:t> </a:t>
            </a:r>
            <a:r>
              <a:rPr lang="en-US" sz="3600" b="1" dirty="0">
                <a:solidFill>
                  <a:schemeClr val="bg1"/>
                </a:solidFill>
              </a:rPr>
              <a:t>Learning</a:t>
            </a:r>
            <a:endParaRPr lang="it-IT" sz="3600" b="1" dirty="0">
              <a:solidFill>
                <a:schemeClr val="bg1"/>
              </a:solidFill>
            </a:endParaRPr>
          </a:p>
        </p:txBody>
      </p:sp>
      <p:sp>
        <p:nvSpPr>
          <p:cNvPr id="8" name="CasellaDiTesto 7">
            <a:extLst>
              <a:ext uri="{FF2B5EF4-FFF2-40B4-BE49-F238E27FC236}">
                <a16:creationId xmlns:a16="http://schemas.microsoft.com/office/drawing/2014/main" id="{5ED1F874-E2DD-D5AE-3AF2-79518109E33E}"/>
              </a:ext>
            </a:extLst>
          </p:cNvPr>
          <p:cNvSpPr txBox="1"/>
          <p:nvPr/>
        </p:nvSpPr>
        <p:spPr>
          <a:xfrm>
            <a:off x="9000532" y="3032750"/>
            <a:ext cx="3028891" cy="646331"/>
          </a:xfrm>
          <a:prstGeom prst="rect">
            <a:avLst/>
          </a:prstGeom>
          <a:noFill/>
        </p:spPr>
        <p:txBody>
          <a:bodyPr wrap="square" rtlCol="0">
            <a:spAutoFit/>
          </a:bodyPr>
          <a:lstStyle/>
          <a:p>
            <a:r>
              <a:rPr lang="en-US" sz="3600" b="1" dirty="0">
                <a:solidFill>
                  <a:schemeClr val="bg1"/>
                </a:solidFill>
              </a:rPr>
              <a:t>Deep Learning</a:t>
            </a:r>
            <a:endParaRPr lang="it-IT" sz="3600" b="1" dirty="0">
              <a:solidFill>
                <a:schemeClr val="bg1"/>
              </a:solidFill>
            </a:endParaRPr>
          </a:p>
        </p:txBody>
      </p:sp>
      <p:cxnSp>
        <p:nvCxnSpPr>
          <p:cNvPr id="15" name="Connettore 2 14">
            <a:extLst>
              <a:ext uri="{FF2B5EF4-FFF2-40B4-BE49-F238E27FC236}">
                <a16:creationId xmlns:a16="http://schemas.microsoft.com/office/drawing/2014/main" id="{8594CE85-A496-353D-8314-30148DA368FB}"/>
              </a:ext>
            </a:extLst>
          </p:cNvPr>
          <p:cNvCxnSpPr/>
          <p:nvPr/>
        </p:nvCxnSpPr>
        <p:spPr>
          <a:xfrm>
            <a:off x="838200" y="351785"/>
            <a:ext cx="0" cy="57650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F8EA1CD3-D659-C470-A0D5-6D887C106005}"/>
              </a:ext>
            </a:extLst>
          </p:cNvPr>
          <p:cNvCxnSpPr>
            <a:cxnSpLocks/>
          </p:cNvCxnSpPr>
          <p:nvPr/>
        </p:nvCxnSpPr>
        <p:spPr>
          <a:xfrm flipH="1">
            <a:off x="838200" y="6116858"/>
            <a:ext cx="10774732"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CasellaDiTesto 20">
            <a:extLst>
              <a:ext uri="{FF2B5EF4-FFF2-40B4-BE49-F238E27FC236}">
                <a16:creationId xmlns:a16="http://schemas.microsoft.com/office/drawing/2014/main" id="{A7427968-B3DC-2E71-EBE7-6F46902620AD}"/>
              </a:ext>
            </a:extLst>
          </p:cNvPr>
          <p:cNvSpPr txBox="1"/>
          <p:nvPr/>
        </p:nvSpPr>
        <p:spPr>
          <a:xfrm>
            <a:off x="415832" y="275252"/>
            <a:ext cx="266700" cy="461665"/>
          </a:xfrm>
          <a:prstGeom prst="rect">
            <a:avLst/>
          </a:prstGeom>
          <a:noFill/>
        </p:spPr>
        <p:txBody>
          <a:bodyPr wrap="square" rtlCol="0">
            <a:spAutoFit/>
          </a:bodyPr>
          <a:lstStyle/>
          <a:p>
            <a:r>
              <a:rPr lang="en-US" sz="2400" b="1" dirty="0"/>
              <a:t>Y</a:t>
            </a:r>
            <a:endParaRPr lang="it-IT" sz="2400" b="1" dirty="0"/>
          </a:p>
        </p:txBody>
      </p:sp>
      <p:sp>
        <p:nvSpPr>
          <p:cNvPr id="22" name="CasellaDiTesto 21">
            <a:extLst>
              <a:ext uri="{FF2B5EF4-FFF2-40B4-BE49-F238E27FC236}">
                <a16:creationId xmlns:a16="http://schemas.microsoft.com/office/drawing/2014/main" id="{EAB4BB7B-5BEA-633C-D619-C47C599DB7A3}"/>
              </a:ext>
            </a:extLst>
          </p:cNvPr>
          <p:cNvSpPr txBox="1"/>
          <p:nvPr/>
        </p:nvSpPr>
        <p:spPr>
          <a:xfrm>
            <a:off x="11118850" y="6258608"/>
            <a:ext cx="266700" cy="461665"/>
          </a:xfrm>
          <a:prstGeom prst="rect">
            <a:avLst/>
          </a:prstGeom>
          <a:noFill/>
        </p:spPr>
        <p:txBody>
          <a:bodyPr wrap="square" rtlCol="0">
            <a:spAutoFit/>
          </a:bodyPr>
          <a:lstStyle/>
          <a:p>
            <a:r>
              <a:rPr lang="en-US" sz="2400" b="1" dirty="0"/>
              <a:t>X</a:t>
            </a:r>
            <a:endParaRPr lang="it-IT" sz="2400" b="1" dirty="0"/>
          </a:p>
        </p:txBody>
      </p:sp>
      <p:sp>
        <p:nvSpPr>
          <p:cNvPr id="23" name="CasellaDiTesto 22">
            <a:extLst>
              <a:ext uri="{FF2B5EF4-FFF2-40B4-BE49-F238E27FC236}">
                <a16:creationId xmlns:a16="http://schemas.microsoft.com/office/drawing/2014/main" id="{1787D9FE-54DE-8A6A-032C-EFA8A9AD5516}"/>
              </a:ext>
            </a:extLst>
          </p:cNvPr>
          <p:cNvSpPr txBox="1"/>
          <p:nvPr/>
        </p:nvSpPr>
        <p:spPr>
          <a:xfrm>
            <a:off x="360316" y="5886025"/>
            <a:ext cx="266700" cy="461665"/>
          </a:xfrm>
          <a:prstGeom prst="rect">
            <a:avLst/>
          </a:prstGeom>
          <a:noFill/>
        </p:spPr>
        <p:txBody>
          <a:bodyPr wrap="square" rtlCol="0">
            <a:spAutoFit/>
          </a:bodyPr>
          <a:lstStyle/>
          <a:p>
            <a:r>
              <a:rPr lang="en-US" sz="2400" b="1" dirty="0"/>
              <a:t>0</a:t>
            </a:r>
            <a:endParaRPr lang="it-IT" sz="2400" b="1" dirty="0"/>
          </a:p>
        </p:txBody>
      </p:sp>
      <p:sp>
        <p:nvSpPr>
          <p:cNvPr id="14" name="Ovale 13">
            <a:extLst>
              <a:ext uri="{FF2B5EF4-FFF2-40B4-BE49-F238E27FC236}">
                <a16:creationId xmlns:a16="http://schemas.microsoft.com/office/drawing/2014/main" id="{C310E3C0-B9AC-F7C0-1871-D338270FB999}"/>
              </a:ext>
            </a:extLst>
          </p:cNvPr>
          <p:cNvSpPr/>
          <p:nvPr/>
        </p:nvSpPr>
        <p:spPr>
          <a:xfrm>
            <a:off x="838201" y="-190500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7F922BF7-65E8-099A-7B15-4C3404169EB8}"/>
              </a:ext>
            </a:extLst>
          </p:cNvPr>
          <p:cNvSpPr/>
          <p:nvPr/>
        </p:nvSpPr>
        <p:spPr>
          <a:xfrm>
            <a:off x="1435101" y="-175260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Ovale 17">
            <a:extLst>
              <a:ext uri="{FF2B5EF4-FFF2-40B4-BE49-F238E27FC236}">
                <a16:creationId xmlns:a16="http://schemas.microsoft.com/office/drawing/2014/main" id="{D5D11A2F-E981-C510-FAA5-D8735EB38EFA}"/>
              </a:ext>
            </a:extLst>
          </p:cNvPr>
          <p:cNvSpPr/>
          <p:nvPr/>
        </p:nvSpPr>
        <p:spPr>
          <a:xfrm>
            <a:off x="990601" y="-123190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Ovale 18">
            <a:extLst>
              <a:ext uri="{FF2B5EF4-FFF2-40B4-BE49-F238E27FC236}">
                <a16:creationId xmlns:a16="http://schemas.microsoft.com/office/drawing/2014/main" id="{2E08EDDD-76EA-D714-C89D-A5BBEEBCA282}"/>
              </a:ext>
            </a:extLst>
          </p:cNvPr>
          <p:cNvSpPr/>
          <p:nvPr/>
        </p:nvSpPr>
        <p:spPr>
          <a:xfrm>
            <a:off x="2603501" y="-175260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Ovale 19">
            <a:extLst>
              <a:ext uri="{FF2B5EF4-FFF2-40B4-BE49-F238E27FC236}">
                <a16:creationId xmlns:a16="http://schemas.microsoft.com/office/drawing/2014/main" id="{E0D7FF8B-8F54-EB95-C45F-859B075A6C5B}"/>
              </a:ext>
            </a:extLst>
          </p:cNvPr>
          <p:cNvSpPr/>
          <p:nvPr/>
        </p:nvSpPr>
        <p:spPr>
          <a:xfrm>
            <a:off x="2971801" y="-132080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Ovale 23">
            <a:extLst>
              <a:ext uri="{FF2B5EF4-FFF2-40B4-BE49-F238E27FC236}">
                <a16:creationId xmlns:a16="http://schemas.microsoft.com/office/drawing/2014/main" id="{4536BFCD-0A6A-7CE7-EFD1-CDDC887A8088}"/>
              </a:ext>
            </a:extLst>
          </p:cNvPr>
          <p:cNvSpPr/>
          <p:nvPr/>
        </p:nvSpPr>
        <p:spPr>
          <a:xfrm>
            <a:off x="5807010" y="-153035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Ovale 24">
            <a:extLst>
              <a:ext uri="{FF2B5EF4-FFF2-40B4-BE49-F238E27FC236}">
                <a16:creationId xmlns:a16="http://schemas.microsoft.com/office/drawing/2014/main" id="{AAB34F37-FB7E-FB3D-7EA2-325D0E92FBC5}"/>
              </a:ext>
            </a:extLst>
          </p:cNvPr>
          <p:cNvSpPr/>
          <p:nvPr/>
        </p:nvSpPr>
        <p:spPr>
          <a:xfrm>
            <a:off x="6985001" y="-95885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Ovale 25">
            <a:extLst>
              <a:ext uri="{FF2B5EF4-FFF2-40B4-BE49-F238E27FC236}">
                <a16:creationId xmlns:a16="http://schemas.microsoft.com/office/drawing/2014/main" id="{8D0620BC-6B2C-4D7B-F222-51C01093447A}"/>
              </a:ext>
            </a:extLst>
          </p:cNvPr>
          <p:cNvSpPr/>
          <p:nvPr/>
        </p:nvSpPr>
        <p:spPr>
          <a:xfrm>
            <a:off x="1295401" y="-144780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Ovale 26">
            <a:extLst>
              <a:ext uri="{FF2B5EF4-FFF2-40B4-BE49-F238E27FC236}">
                <a16:creationId xmlns:a16="http://schemas.microsoft.com/office/drawing/2014/main" id="{7EF02CC4-1CDA-4DE3-1B7C-7AE57943E771}"/>
              </a:ext>
            </a:extLst>
          </p:cNvPr>
          <p:cNvSpPr/>
          <p:nvPr/>
        </p:nvSpPr>
        <p:spPr>
          <a:xfrm>
            <a:off x="965201" y="-36830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Ovale 27">
            <a:extLst>
              <a:ext uri="{FF2B5EF4-FFF2-40B4-BE49-F238E27FC236}">
                <a16:creationId xmlns:a16="http://schemas.microsoft.com/office/drawing/2014/main" id="{8AF4DB7C-322D-42E8-460C-F5A8D885EB9D}"/>
              </a:ext>
            </a:extLst>
          </p:cNvPr>
          <p:cNvSpPr/>
          <p:nvPr/>
        </p:nvSpPr>
        <p:spPr>
          <a:xfrm>
            <a:off x="1600201" y="-114300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Ovale 28">
            <a:extLst>
              <a:ext uri="{FF2B5EF4-FFF2-40B4-BE49-F238E27FC236}">
                <a16:creationId xmlns:a16="http://schemas.microsoft.com/office/drawing/2014/main" id="{61CC9638-5711-4BEC-4024-DB3C10C40668}"/>
              </a:ext>
            </a:extLst>
          </p:cNvPr>
          <p:cNvSpPr/>
          <p:nvPr/>
        </p:nvSpPr>
        <p:spPr>
          <a:xfrm>
            <a:off x="2146301" y="-129540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Ovale 29">
            <a:extLst>
              <a:ext uri="{FF2B5EF4-FFF2-40B4-BE49-F238E27FC236}">
                <a16:creationId xmlns:a16="http://schemas.microsoft.com/office/drawing/2014/main" id="{B9586194-FE2F-D664-BB2B-648F600ECC59}"/>
              </a:ext>
            </a:extLst>
          </p:cNvPr>
          <p:cNvSpPr/>
          <p:nvPr/>
        </p:nvSpPr>
        <p:spPr>
          <a:xfrm>
            <a:off x="3390901" y="-53340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Ovale 30">
            <a:extLst>
              <a:ext uri="{FF2B5EF4-FFF2-40B4-BE49-F238E27FC236}">
                <a16:creationId xmlns:a16="http://schemas.microsoft.com/office/drawing/2014/main" id="{EAC3FEBA-7470-6C54-025B-8CAFCD26A704}"/>
              </a:ext>
            </a:extLst>
          </p:cNvPr>
          <p:cNvSpPr/>
          <p:nvPr/>
        </p:nvSpPr>
        <p:spPr>
          <a:xfrm>
            <a:off x="3902009" y="-125966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Ovale 31">
            <a:extLst>
              <a:ext uri="{FF2B5EF4-FFF2-40B4-BE49-F238E27FC236}">
                <a16:creationId xmlns:a16="http://schemas.microsoft.com/office/drawing/2014/main" id="{AACF6686-656B-BA33-09E2-44012F363400}"/>
              </a:ext>
            </a:extLst>
          </p:cNvPr>
          <p:cNvSpPr/>
          <p:nvPr/>
        </p:nvSpPr>
        <p:spPr>
          <a:xfrm>
            <a:off x="2209801" y="-53340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Ovale 32">
            <a:extLst>
              <a:ext uri="{FF2B5EF4-FFF2-40B4-BE49-F238E27FC236}">
                <a16:creationId xmlns:a16="http://schemas.microsoft.com/office/drawing/2014/main" id="{0860DC38-0640-7019-2CD6-6A96CA4B1CF8}"/>
              </a:ext>
            </a:extLst>
          </p:cNvPr>
          <p:cNvSpPr/>
          <p:nvPr/>
        </p:nvSpPr>
        <p:spPr>
          <a:xfrm>
            <a:off x="4648201" y="-898125"/>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Ovale 33">
            <a:extLst>
              <a:ext uri="{FF2B5EF4-FFF2-40B4-BE49-F238E27FC236}">
                <a16:creationId xmlns:a16="http://schemas.microsoft.com/office/drawing/2014/main" id="{8591F52F-CB5F-69CF-C315-6096FF5B1A59}"/>
              </a:ext>
            </a:extLst>
          </p:cNvPr>
          <p:cNvSpPr/>
          <p:nvPr/>
        </p:nvSpPr>
        <p:spPr>
          <a:xfrm>
            <a:off x="7208521" y="777240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Ovale 34">
            <a:extLst>
              <a:ext uri="{FF2B5EF4-FFF2-40B4-BE49-F238E27FC236}">
                <a16:creationId xmlns:a16="http://schemas.microsoft.com/office/drawing/2014/main" id="{30225A68-8F13-6B87-1B65-1625BD9A2D34}"/>
              </a:ext>
            </a:extLst>
          </p:cNvPr>
          <p:cNvSpPr/>
          <p:nvPr/>
        </p:nvSpPr>
        <p:spPr>
          <a:xfrm>
            <a:off x="7805421" y="792480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Ovale 35">
            <a:extLst>
              <a:ext uri="{FF2B5EF4-FFF2-40B4-BE49-F238E27FC236}">
                <a16:creationId xmlns:a16="http://schemas.microsoft.com/office/drawing/2014/main" id="{37F8F7E8-EB05-2966-4984-5FD8268F8898}"/>
              </a:ext>
            </a:extLst>
          </p:cNvPr>
          <p:cNvSpPr/>
          <p:nvPr/>
        </p:nvSpPr>
        <p:spPr>
          <a:xfrm>
            <a:off x="7360921" y="844550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Ovale 36">
            <a:extLst>
              <a:ext uri="{FF2B5EF4-FFF2-40B4-BE49-F238E27FC236}">
                <a16:creationId xmlns:a16="http://schemas.microsoft.com/office/drawing/2014/main" id="{48E573E8-3D75-AA11-0498-992C6717B8C2}"/>
              </a:ext>
            </a:extLst>
          </p:cNvPr>
          <p:cNvSpPr/>
          <p:nvPr/>
        </p:nvSpPr>
        <p:spPr>
          <a:xfrm>
            <a:off x="8973821" y="792480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Ovale 37">
            <a:extLst>
              <a:ext uri="{FF2B5EF4-FFF2-40B4-BE49-F238E27FC236}">
                <a16:creationId xmlns:a16="http://schemas.microsoft.com/office/drawing/2014/main" id="{264F00A1-0794-438E-31DA-73ADEC17885E}"/>
              </a:ext>
            </a:extLst>
          </p:cNvPr>
          <p:cNvSpPr/>
          <p:nvPr/>
        </p:nvSpPr>
        <p:spPr>
          <a:xfrm>
            <a:off x="9342121" y="835660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Ovale 38">
            <a:extLst>
              <a:ext uri="{FF2B5EF4-FFF2-40B4-BE49-F238E27FC236}">
                <a16:creationId xmlns:a16="http://schemas.microsoft.com/office/drawing/2014/main" id="{74DB7E99-01B8-05A2-9767-2AF54299C752}"/>
              </a:ext>
            </a:extLst>
          </p:cNvPr>
          <p:cNvSpPr/>
          <p:nvPr/>
        </p:nvSpPr>
        <p:spPr>
          <a:xfrm>
            <a:off x="12177330" y="814705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Ovale 39">
            <a:extLst>
              <a:ext uri="{FF2B5EF4-FFF2-40B4-BE49-F238E27FC236}">
                <a16:creationId xmlns:a16="http://schemas.microsoft.com/office/drawing/2014/main" id="{CC6FD377-D749-CF5C-BCF1-288EB4D4BE1E}"/>
              </a:ext>
            </a:extLst>
          </p:cNvPr>
          <p:cNvSpPr/>
          <p:nvPr/>
        </p:nvSpPr>
        <p:spPr>
          <a:xfrm>
            <a:off x="13355321" y="871855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Ovale 40">
            <a:extLst>
              <a:ext uri="{FF2B5EF4-FFF2-40B4-BE49-F238E27FC236}">
                <a16:creationId xmlns:a16="http://schemas.microsoft.com/office/drawing/2014/main" id="{11428CD7-E18C-8231-6469-EE2FBAE60531}"/>
              </a:ext>
            </a:extLst>
          </p:cNvPr>
          <p:cNvSpPr/>
          <p:nvPr/>
        </p:nvSpPr>
        <p:spPr>
          <a:xfrm>
            <a:off x="7665721" y="822960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Ovale 41">
            <a:extLst>
              <a:ext uri="{FF2B5EF4-FFF2-40B4-BE49-F238E27FC236}">
                <a16:creationId xmlns:a16="http://schemas.microsoft.com/office/drawing/2014/main" id="{2B195ECE-C16E-3BEF-C30D-C8F55B2D9CEB}"/>
              </a:ext>
            </a:extLst>
          </p:cNvPr>
          <p:cNvSpPr/>
          <p:nvPr/>
        </p:nvSpPr>
        <p:spPr>
          <a:xfrm>
            <a:off x="7335521" y="930910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Ovale 42">
            <a:extLst>
              <a:ext uri="{FF2B5EF4-FFF2-40B4-BE49-F238E27FC236}">
                <a16:creationId xmlns:a16="http://schemas.microsoft.com/office/drawing/2014/main" id="{31436D89-80C6-368A-E5EE-1C52A21B6755}"/>
              </a:ext>
            </a:extLst>
          </p:cNvPr>
          <p:cNvSpPr/>
          <p:nvPr/>
        </p:nvSpPr>
        <p:spPr>
          <a:xfrm>
            <a:off x="7970521" y="853440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Ovale 43">
            <a:extLst>
              <a:ext uri="{FF2B5EF4-FFF2-40B4-BE49-F238E27FC236}">
                <a16:creationId xmlns:a16="http://schemas.microsoft.com/office/drawing/2014/main" id="{A849C4E0-18E9-A553-932C-AAEECFE2EBD0}"/>
              </a:ext>
            </a:extLst>
          </p:cNvPr>
          <p:cNvSpPr/>
          <p:nvPr/>
        </p:nvSpPr>
        <p:spPr>
          <a:xfrm>
            <a:off x="8516621" y="838200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Ovale 44">
            <a:extLst>
              <a:ext uri="{FF2B5EF4-FFF2-40B4-BE49-F238E27FC236}">
                <a16:creationId xmlns:a16="http://schemas.microsoft.com/office/drawing/2014/main" id="{845C6E54-66BF-E9DD-3B01-7AA4735F377F}"/>
              </a:ext>
            </a:extLst>
          </p:cNvPr>
          <p:cNvSpPr/>
          <p:nvPr/>
        </p:nvSpPr>
        <p:spPr>
          <a:xfrm>
            <a:off x="9761221" y="914400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Ovale 45">
            <a:extLst>
              <a:ext uri="{FF2B5EF4-FFF2-40B4-BE49-F238E27FC236}">
                <a16:creationId xmlns:a16="http://schemas.microsoft.com/office/drawing/2014/main" id="{B83699D1-2353-B666-BBD4-EA274D7CE786}"/>
              </a:ext>
            </a:extLst>
          </p:cNvPr>
          <p:cNvSpPr/>
          <p:nvPr/>
        </p:nvSpPr>
        <p:spPr>
          <a:xfrm>
            <a:off x="10272329" y="841774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Ovale 46">
            <a:extLst>
              <a:ext uri="{FF2B5EF4-FFF2-40B4-BE49-F238E27FC236}">
                <a16:creationId xmlns:a16="http://schemas.microsoft.com/office/drawing/2014/main" id="{DF693BF8-E87E-F99F-1CB4-21060AE9384B}"/>
              </a:ext>
            </a:extLst>
          </p:cNvPr>
          <p:cNvSpPr/>
          <p:nvPr/>
        </p:nvSpPr>
        <p:spPr>
          <a:xfrm>
            <a:off x="8580121" y="914400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Ovale 47">
            <a:extLst>
              <a:ext uri="{FF2B5EF4-FFF2-40B4-BE49-F238E27FC236}">
                <a16:creationId xmlns:a16="http://schemas.microsoft.com/office/drawing/2014/main" id="{9AB2F76D-BE1E-9D24-CC54-E906EDD25F35}"/>
              </a:ext>
            </a:extLst>
          </p:cNvPr>
          <p:cNvSpPr/>
          <p:nvPr/>
        </p:nvSpPr>
        <p:spPr>
          <a:xfrm>
            <a:off x="11018521" y="8779275"/>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47630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4C3B-17C8-0644-349B-0279409B32C7}"/>
              </a:ext>
            </a:extLst>
          </p:cNvPr>
          <p:cNvSpPr>
            <a:spLocks noGrp="1"/>
          </p:cNvSpPr>
          <p:nvPr>
            <p:ph type="ctrTitle"/>
          </p:nvPr>
        </p:nvSpPr>
        <p:spPr>
          <a:xfrm>
            <a:off x="2111828" y="41778"/>
            <a:ext cx="7517364" cy="466949"/>
          </a:xfrm>
        </p:spPr>
        <p:txBody>
          <a:bodyPr>
            <a:normAutofit fontScale="90000"/>
          </a:bodyPr>
          <a:lstStyle/>
          <a:p>
            <a:r>
              <a:rPr lang="en-US" sz="2800" b="1" dirty="0">
                <a:latin typeface="+mn-lt"/>
                <a:ea typeface="Noto Serif" panose="02020502060505020204" pitchFamily="18"/>
                <a:cs typeface="Noto Serif" panose="02020502060505020204" pitchFamily="18"/>
              </a:rPr>
              <a:t>ML Example: Linear Regression</a:t>
            </a:r>
            <a:endParaRPr lang="it-IT" sz="2800" b="1" dirty="0">
              <a:latin typeface="+mn-lt"/>
              <a:ea typeface="Noto Serif" panose="02020502060505020204" pitchFamily="18"/>
              <a:cs typeface="Noto Serif" panose="02020502060505020204" pitchFamily="18"/>
            </a:endParaRPr>
          </a:p>
        </p:txBody>
      </p:sp>
      <p:sp>
        <p:nvSpPr>
          <p:cNvPr id="6" name="Rettangolo 5">
            <a:extLst>
              <a:ext uri="{FF2B5EF4-FFF2-40B4-BE49-F238E27FC236}">
                <a16:creationId xmlns:a16="http://schemas.microsoft.com/office/drawing/2014/main" id="{ECAD2915-791F-BBE6-FC57-74C29AEC4B59}"/>
              </a:ext>
            </a:extLst>
          </p:cNvPr>
          <p:cNvSpPr/>
          <p:nvPr/>
        </p:nvSpPr>
        <p:spPr>
          <a:xfrm rot="5400000" flipH="1">
            <a:off x="5902078" y="-1937505"/>
            <a:ext cx="45719" cy="3918857"/>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0" name="Rettangolo 9">
            <a:extLst>
              <a:ext uri="{FF2B5EF4-FFF2-40B4-BE49-F238E27FC236}">
                <a16:creationId xmlns:a16="http://schemas.microsoft.com/office/drawing/2014/main" id="{2B1BF91D-1858-805A-B107-9E170AB59F0C}"/>
              </a:ext>
            </a:extLst>
          </p:cNvPr>
          <p:cNvSpPr/>
          <p:nvPr/>
        </p:nvSpPr>
        <p:spPr>
          <a:xfrm>
            <a:off x="0" y="275253"/>
            <a:ext cx="45719" cy="6214188"/>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5" name="CasellaDiTesto 4">
            <a:extLst>
              <a:ext uri="{FF2B5EF4-FFF2-40B4-BE49-F238E27FC236}">
                <a16:creationId xmlns:a16="http://schemas.microsoft.com/office/drawing/2014/main" id="{AD659625-C3B9-D46C-6820-E313DB412E94}"/>
              </a:ext>
            </a:extLst>
          </p:cNvPr>
          <p:cNvSpPr txBox="1"/>
          <p:nvPr/>
        </p:nvSpPr>
        <p:spPr>
          <a:xfrm>
            <a:off x="7670852" y="1741196"/>
            <a:ext cx="3992880" cy="646331"/>
          </a:xfrm>
          <a:prstGeom prst="rect">
            <a:avLst/>
          </a:prstGeom>
          <a:noFill/>
        </p:spPr>
        <p:txBody>
          <a:bodyPr wrap="square" rtlCol="0">
            <a:spAutoFit/>
          </a:bodyPr>
          <a:lstStyle/>
          <a:p>
            <a:r>
              <a:rPr lang="en-US" sz="3600" b="1" dirty="0">
                <a:solidFill>
                  <a:schemeClr val="bg1"/>
                </a:solidFill>
              </a:rPr>
              <a:t>Machine</a:t>
            </a:r>
            <a:r>
              <a:rPr lang="en-US" dirty="0"/>
              <a:t> </a:t>
            </a:r>
            <a:r>
              <a:rPr lang="en-US" sz="3600" b="1" dirty="0">
                <a:solidFill>
                  <a:schemeClr val="bg1"/>
                </a:solidFill>
              </a:rPr>
              <a:t>Learning</a:t>
            </a:r>
            <a:endParaRPr lang="it-IT" sz="3600" b="1" dirty="0">
              <a:solidFill>
                <a:schemeClr val="bg1"/>
              </a:solidFill>
            </a:endParaRPr>
          </a:p>
        </p:txBody>
      </p:sp>
      <p:sp>
        <p:nvSpPr>
          <p:cNvPr id="8" name="CasellaDiTesto 7">
            <a:extLst>
              <a:ext uri="{FF2B5EF4-FFF2-40B4-BE49-F238E27FC236}">
                <a16:creationId xmlns:a16="http://schemas.microsoft.com/office/drawing/2014/main" id="{5ED1F874-E2DD-D5AE-3AF2-79518109E33E}"/>
              </a:ext>
            </a:extLst>
          </p:cNvPr>
          <p:cNvSpPr txBox="1"/>
          <p:nvPr/>
        </p:nvSpPr>
        <p:spPr>
          <a:xfrm>
            <a:off x="9000532" y="3032750"/>
            <a:ext cx="3028891" cy="646331"/>
          </a:xfrm>
          <a:prstGeom prst="rect">
            <a:avLst/>
          </a:prstGeom>
          <a:noFill/>
        </p:spPr>
        <p:txBody>
          <a:bodyPr wrap="square" rtlCol="0">
            <a:spAutoFit/>
          </a:bodyPr>
          <a:lstStyle/>
          <a:p>
            <a:r>
              <a:rPr lang="en-US" sz="3600" b="1" dirty="0">
                <a:solidFill>
                  <a:schemeClr val="bg1"/>
                </a:solidFill>
              </a:rPr>
              <a:t>Deep Learning</a:t>
            </a:r>
            <a:endParaRPr lang="it-IT" sz="3600" b="1" dirty="0">
              <a:solidFill>
                <a:schemeClr val="bg1"/>
              </a:solidFill>
            </a:endParaRPr>
          </a:p>
        </p:txBody>
      </p:sp>
      <p:cxnSp>
        <p:nvCxnSpPr>
          <p:cNvPr id="15" name="Connettore 2 14">
            <a:extLst>
              <a:ext uri="{FF2B5EF4-FFF2-40B4-BE49-F238E27FC236}">
                <a16:creationId xmlns:a16="http://schemas.microsoft.com/office/drawing/2014/main" id="{8594CE85-A496-353D-8314-30148DA368FB}"/>
              </a:ext>
            </a:extLst>
          </p:cNvPr>
          <p:cNvCxnSpPr/>
          <p:nvPr/>
        </p:nvCxnSpPr>
        <p:spPr>
          <a:xfrm>
            <a:off x="838200" y="351785"/>
            <a:ext cx="0" cy="57650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F8EA1CD3-D659-C470-A0D5-6D887C106005}"/>
              </a:ext>
            </a:extLst>
          </p:cNvPr>
          <p:cNvCxnSpPr>
            <a:cxnSpLocks/>
          </p:cNvCxnSpPr>
          <p:nvPr/>
        </p:nvCxnSpPr>
        <p:spPr>
          <a:xfrm flipH="1">
            <a:off x="838200" y="6116858"/>
            <a:ext cx="10774732"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CasellaDiTesto 20">
            <a:extLst>
              <a:ext uri="{FF2B5EF4-FFF2-40B4-BE49-F238E27FC236}">
                <a16:creationId xmlns:a16="http://schemas.microsoft.com/office/drawing/2014/main" id="{A7427968-B3DC-2E71-EBE7-6F46902620AD}"/>
              </a:ext>
            </a:extLst>
          </p:cNvPr>
          <p:cNvSpPr txBox="1"/>
          <p:nvPr/>
        </p:nvSpPr>
        <p:spPr>
          <a:xfrm>
            <a:off x="415832" y="275252"/>
            <a:ext cx="266700" cy="461665"/>
          </a:xfrm>
          <a:prstGeom prst="rect">
            <a:avLst/>
          </a:prstGeom>
          <a:noFill/>
        </p:spPr>
        <p:txBody>
          <a:bodyPr wrap="square" rtlCol="0">
            <a:spAutoFit/>
          </a:bodyPr>
          <a:lstStyle/>
          <a:p>
            <a:r>
              <a:rPr lang="en-US" sz="2400" b="1" dirty="0"/>
              <a:t>Y</a:t>
            </a:r>
            <a:endParaRPr lang="it-IT" sz="2400" b="1" dirty="0"/>
          </a:p>
        </p:txBody>
      </p:sp>
      <p:sp>
        <p:nvSpPr>
          <p:cNvPr id="22" name="CasellaDiTesto 21">
            <a:extLst>
              <a:ext uri="{FF2B5EF4-FFF2-40B4-BE49-F238E27FC236}">
                <a16:creationId xmlns:a16="http://schemas.microsoft.com/office/drawing/2014/main" id="{EAB4BB7B-5BEA-633C-D619-C47C599DB7A3}"/>
              </a:ext>
            </a:extLst>
          </p:cNvPr>
          <p:cNvSpPr txBox="1"/>
          <p:nvPr/>
        </p:nvSpPr>
        <p:spPr>
          <a:xfrm>
            <a:off x="11118850" y="6258608"/>
            <a:ext cx="266700" cy="461665"/>
          </a:xfrm>
          <a:prstGeom prst="rect">
            <a:avLst/>
          </a:prstGeom>
          <a:noFill/>
        </p:spPr>
        <p:txBody>
          <a:bodyPr wrap="square" rtlCol="0">
            <a:spAutoFit/>
          </a:bodyPr>
          <a:lstStyle/>
          <a:p>
            <a:r>
              <a:rPr lang="en-US" sz="2400" b="1" dirty="0"/>
              <a:t>X</a:t>
            </a:r>
            <a:endParaRPr lang="it-IT" sz="2400" b="1" dirty="0"/>
          </a:p>
        </p:txBody>
      </p:sp>
      <p:sp>
        <p:nvSpPr>
          <p:cNvPr id="23" name="CasellaDiTesto 22">
            <a:extLst>
              <a:ext uri="{FF2B5EF4-FFF2-40B4-BE49-F238E27FC236}">
                <a16:creationId xmlns:a16="http://schemas.microsoft.com/office/drawing/2014/main" id="{1787D9FE-54DE-8A6A-032C-EFA8A9AD5516}"/>
              </a:ext>
            </a:extLst>
          </p:cNvPr>
          <p:cNvSpPr txBox="1"/>
          <p:nvPr/>
        </p:nvSpPr>
        <p:spPr>
          <a:xfrm>
            <a:off x="360316" y="5886025"/>
            <a:ext cx="266700" cy="461665"/>
          </a:xfrm>
          <a:prstGeom prst="rect">
            <a:avLst/>
          </a:prstGeom>
          <a:noFill/>
        </p:spPr>
        <p:txBody>
          <a:bodyPr wrap="square" rtlCol="0">
            <a:spAutoFit/>
          </a:bodyPr>
          <a:lstStyle/>
          <a:p>
            <a:r>
              <a:rPr lang="en-US" sz="2400" b="1" dirty="0"/>
              <a:t>0</a:t>
            </a:r>
            <a:endParaRPr lang="it-IT" sz="2400" b="1" dirty="0"/>
          </a:p>
        </p:txBody>
      </p:sp>
      <p:sp>
        <p:nvSpPr>
          <p:cNvPr id="14" name="Ovale 13">
            <a:extLst>
              <a:ext uri="{FF2B5EF4-FFF2-40B4-BE49-F238E27FC236}">
                <a16:creationId xmlns:a16="http://schemas.microsoft.com/office/drawing/2014/main" id="{C310E3C0-B9AC-F7C0-1871-D338270FB999}"/>
              </a:ext>
            </a:extLst>
          </p:cNvPr>
          <p:cNvSpPr/>
          <p:nvPr/>
        </p:nvSpPr>
        <p:spPr>
          <a:xfrm>
            <a:off x="2971801" y="402189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7F922BF7-65E8-099A-7B15-4C3404169EB8}"/>
              </a:ext>
            </a:extLst>
          </p:cNvPr>
          <p:cNvSpPr/>
          <p:nvPr/>
        </p:nvSpPr>
        <p:spPr>
          <a:xfrm>
            <a:off x="5306084" y="275951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Ovale 17">
            <a:extLst>
              <a:ext uri="{FF2B5EF4-FFF2-40B4-BE49-F238E27FC236}">
                <a16:creationId xmlns:a16="http://schemas.microsoft.com/office/drawing/2014/main" id="{D5D11A2F-E981-C510-FAA5-D8735EB38EFA}"/>
              </a:ext>
            </a:extLst>
          </p:cNvPr>
          <p:cNvSpPr/>
          <p:nvPr/>
        </p:nvSpPr>
        <p:spPr>
          <a:xfrm>
            <a:off x="4601224" y="275951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Ovale 18">
            <a:extLst>
              <a:ext uri="{FF2B5EF4-FFF2-40B4-BE49-F238E27FC236}">
                <a16:creationId xmlns:a16="http://schemas.microsoft.com/office/drawing/2014/main" id="{2E08EDDD-76EA-D714-C89D-A5BBEEBCA282}"/>
              </a:ext>
            </a:extLst>
          </p:cNvPr>
          <p:cNvSpPr/>
          <p:nvPr/>
        </p:nvSpPr>
        <p:spPr>
          <a:xfrm>
            <a:off x="4371343" y="381234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Ovale 19">
            <a:extLst>
              <a:ext uri="{FF2B5EF4-FFF2-40B4-BE49-F238E27FC236}">
                <a16:creationId xmlns:a16="http://schemas.microsoft.com/office/drawing/2014/main" id="{E0D7FF8B-8F54-EB95-C45F-859B075A6C5B}"/>
              </a:ext>
            </a:extLst>
          </p:cNvPr>
          <p:cNvSpPr/>
          <p:nvPr/>
        </p:nvSpPr>
        <p:spPr>
          <a:xfrm>
            <a:off x="4664724" y="415016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Ovale 23">
            <a:extLst>
              <a:ext uri="{FF2B5EF4-FFF2-40B4-BE49-F238E27FC236}">
                <a16:creationId xmlns:a16="http://schemas.microsoft.com/office/drawing/2014/main" id="{4536BFCD-0A6A-7CE7-EFD1-CDDC887A8088}"/>
              </a:ext>
            </a:extLst>
          </p:cNvPr>
          <p:cNvSpPr/>
          <p:nvPr/>
        </p:nvSpPr>
        <p:spPr>
          <a:xfrm>
            <a:off x="4218083" y="3355915"/>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Ovale 24">
            <a:extLst>
              <a:ext uri="{FF2B5EF4-FFF2-40B4-BE49-F238E27FC236}">
                <a16:creationId xmlns:a16="http://schemas.microsoft.com/office/drawing/2014/main" id="{AAB34F37-FB7E-FB3D-7EA2-325D0E92FBC5}"/>
              </a:ext>
            </a:extLst>
          </p:cNvPr>
          <p:cNvSpPr/>
          <p:nvPr/>
        </p:nvSpPr>
        <p:spPr>
          <a:xfrm>
            <a:off x="3999884" y="4004543"/>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Ovale 25">
            <a:extLst>
              <a:ext uri="{FF2B5EF4-FFF2-40B4-BE49-F238E27FC236}">
                <a16:creationId xmlns:a16="http://schemas.microsoft.com/office/drawing/2014/main" id="{8D0620BC-6B2C-4D7B-F222-51C01093447A}"/>
              </a:ext>
            </a:extLst>
          </p:cNvPr>
          <p:cNvSpPr/>
          <p:nvPr/>
        </p:nvSpPr>
        <p:spPr>
          <a:xfrm>
            <a:off x="3535681" y="3454442"/>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Ovale 26">
            <a:extLst>
              <a:ext uri="{FF2B5EF4-FFF2-40B4-BE49-F238E27FC236}">
                <a16:creationId xmlns:a16="http://schemas.microsoft.com/office/drawing/2014/main" id="{7EF02CC4-1CDA-4DE3-1B7C-7AE57943E771}"/>
              </a:ext>
            </a:extLst>
          </p:cNvPr>
          <p:cNvSpPr/>
          <p:nvPr/>
        </p:nvSpPr>
        <p:spPr>
          <a:xfrm>
            <a:off x="1767842" y="423271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Ovale 27">
            <a:extLst>
              <a:ext uri="{FF2B5EF4-FFF2-40B4-BE49-F238E27FC236}">
                <a16:creationId xmlns:a16="http://schemas.microsoft.com/office/drawing/2014/main" id="{8AF4DB7C-322D-42E8-460C-F5A8D885EB9D}"/>
              </a:ext>
            </a:extLst>
          </p:cNvPr>
          <p:cNvSpPr/>
          <p:nvPr/>
        </p:nvSpPr>
        <p:spPr>
          <a:xfrm>
            <a:off x="4900485" y="326136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Ovale 28">
            <a:extLst>
              <a:ext uri="{FF2B5EF4-FFF2-40B4-BE49-F238E27FC236}">
                <a16:creationId xmlns:a16="http://schemas.microsoft.com/office/drawing/2014/main" id="{61CC9638-5711-4BEC-4024-DB3C10C40668}"/>
              </a:ext>
            </a:extLst>
          </p:cNvPr>
          <p:cNvSpPr/>
          <p:nvPr/>
        </p:nvSpPr>
        <p:spPr>
          <a:xfrm>
            <a:off x="2573022" y="381234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Ovale 29">
            <a:extLst>
              <a:ext uri="{FF2B5EF4-FFF2-40B4-BE49-F238E27FC236}">
                <a16:creationId xmlns:a16="http://schemas.microsoft.com/office/drawing/2014/main" id="{B9586194-FE2F-D664-BB2B-648F600ECC59}"/>
              </a:ext>
            </a:extLst>
          </p:cNvPr>
          <p:cNvSpPr/>
          <p:nvPr/>
        </p:nvSpPr>
        <p:spPr>
          <a:xfrm>
            <a:off x="3271544" y="4004543"/>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Ovale 30">
            <a:extLst>
              <a:ext uri="{FF2B5EF4-FFF2-40B4-BE49-F238E27FC236}">
                <a16:creationId xmlns:a16="http://schemas.microsoft.com/office/drawing/2014/main" id="{EAC3FEBA-7470-6C54-025B-8CAFCD26A704}"/>
              </a:ext>
            </a:extLst>
          </p:cNvPr>
          <p:cNvSpPr/>
          <p:nvPr/>
        </p:nvSpPr>
        <p:spPr>
          <a:xfrm>
            <a:off x="2844801" y="480018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Ovale 31">
            <a:extLst>
              <a:ext uri="{FF2B5EF4-FFF2-40B4-BE49-F238E27FC236}">
                <a16:creationId xmlns:a16="http://schemas.microsoft.com/office/drawing/2014/main" id="{AACF6686-656B-BA33-09E2-44012F363400}"/>
              </a:ext>
            </a:extLst>
          </p:cNvPr>
          <p:cNvSpPr/>
          <p:nvPr/>
        </p:nvSpPr>
        <p:spPr>
          <a:xfrm>
            <a:off x="2446022" y="429621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Ovale 32">
            <a:extLst>
              <a:ext uri="{FF2B5EF4-FFF2-40B4-BE49-F238E27FC236}">
                <a16:creationId xmlns:a16="http://schemas.microsoft.com/office/drawing/2014/main" id="{0860DC38-0640-7019-2CD6-6A96CA4B1CF8}"/>
              </a:ext>
            </a:extLst>
          </p:cNvPr>
          <p:cNvSpPr/>
          <p:nvPr/>
        </p:nvSpPr>
        <p:spPr>
          <a:xfrm>
            <a:off x="3599181" y="4587012"/>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Ovale 33">
            <a:extLst>
              <a:ext uri="{FF2B5EF4-FFF2-40B4-BE49-F238E27FC236}">
                <a16:creationId xmlns:a16="http://schemas.microsoft.com/office/drawing/2014/main" id="{8591F52F-CB5F-69CF-C315-6096FF5B1A59}"/>
              </a:ext>
            </a:extLst>
          </p:cNvPr>
          <p:cNvSpPr/>
          <p:nvPr/>
        </p:nvSpPr>
        <p:spPr>
          <a:xfrm>
            <a:off x="5030026" y="371201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Ovale 34">
            <a:extLst>
              <a:ext uri="{FF2B5EF4-FFF2-40B4-BE49-F238E27FC236}">
                <a16:creationId xmlns:a16="http://schemas.microsoft.com/office/drawing/2014/main" id="{30225A68-8F13-6B87-1B65-1625BD9A2D34}"/>
              </a:ext>
            </a:extLst>
          </p:cNvPr>
          <p:cNvSpPr/>
          <p:nvPr/>
        </p:nvSpPr>
        <p:spPr>
          <a:xfrm>
            <a:off x="5519387" y="334391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Ovale 35">
            <a:extLst>
              <a:ext uri="{FF2B5EF4-FFF2-40B4-BE49-F238E27FC236}">
                <a16:creationId xmlns:a16="http://schemas.microsoft.com/office/drawing/2014/main" id="{37F8F7E8-EB05-2966-4984-5FD8268F8898}"/>
              </a:ext>
            </a:extLst>
          </p:cNvPr>
          <p:cNvSpPr/>
          <p:nvPr/>
        </p:nvSpPr>
        <p:spPr>
          <a:xfrm>
            <a:off x="5384165" y="3982263"/>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Ovale 36">
            <a:extLst>
              <a:ext uri="{FF2B5EF4-FFF2-40B4-BE49-F238E27FC236}">
                <a16:creationId xmlns:a16="http://schemas.microsoft.com/office/drawing/2014/main" id="{48E573E8-3D75-AA11-0498-992C6717B8C2}"/>
              </a:ext>
            </a:extLst>
          </p:cNvPr>
          <p:cNvSpPr/>
          <p:nvPr/>
        </p:nvSpPr>
        <p:spPr>
          <a:xfrm>
            <a:off x="6162066" y="2533209"/>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Ovale 37">
            <a:extLst>
              <a:ext uri="{FF2B5EF4-FFF2-40B4-BE49-F238E27FC236}">
                <a16:creationId xmlns:a16="http://schemas.microsoft.com/office/drawing/2014/main" id="{264F00A1-0794-438E-31DA-73ADEC17885E}"/>
              </a:ext>
            </a:extLst>
          </p:cNvPr>
          <p:cNvSpPr/>
          <p:nvPr/>
        </p:nvSpPr>
        <p:spPr>
          <a:xfrm>
            <a:off x="6752819" y="239913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Ovale 38">
            <a:extLst>
              <a:ext uri="{FF2B5EF4-FFF2-40B4-BE49-F238E27FC236}">
                <a16:creationId xmlns:a16="http://schemas.microsoft.com/office/drawing/2014/main" id="{74DB7E99-01B8-05A2-9767-2AF54299C752}"/>
              </a:ext>
            </a:extLst>
          </p:cNvPr>
          <p:cNvSpPr/>
          <p:nvPr/>
        </p:nvSpPr>
        <p:spPr>
          <a:xfrm>
            <a:off x="7543852" y="2648138"/>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Ovale 39">
            <a:extLst>
              <a:ext uri="{FF2B5EF4-FFF2-40B4-BE49-F238E27FC236}">
                <a16:creationId xmlns:a16="http://schemas.microsoft.com/office/drawing/2014/main" id="{CC6FD377-D749-CF5C-BCF1-288EB4D4BE1E}"/>
              </a:ext>
            </a:extLst>
          </p:cNvPr>
          <p:cNvSpPr/>
          <p:nvPr/>
        </p:nvSpPr>
        <p:spPr>
          <a:xfrm>
            <a:off x="8059036" y="2210882"/>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Ovale 40">
            <a:extLst>
              <a:ext uri="{FF2B5EF4-FFF2-40B4-BE49-F238E27FC236}">
                <a16:creationId xmlns:a16="http://schemas.microsoft.com/office/drawing/2014/main" id="{11428CD7-E18C-8231-6469-EE2FBAE60531}"/>
              </a:ext>
            </a:extLst>
          </p:cNvPr>
          <p:cNvSpPr/>
          <p:nvPr/>
        </p:nvSpPr>
        <p:spPr>
          <a:xfrm>
            <a:off x="6641058" y="3230242"/>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Ovale 41">
            <a:extLst>
              <a:ext uri="{FF2B5EF4-FFF2-40B4-BE49-F238E27FC236}">
                <a16:creationId xmlns:a16="http://schemas.microsoft.com/office/drawing/2014/main" id="{2B195ECE-C16E-3BEF-C30D-C8F55B2D9CEB}"/>
              </a:ext>
            </a:extLst>
          </p:cNvPr>
          <p:cNvSpPr/>
          <p:nvPr/>
        </p:nvSpPr>
        <p:spPr>
          <a:xfrm>
            <a:off x="6469492" y="2904122"/>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Ovale 42">
            <a:extLst>
              <a:ext uri="{FF2B5EF4-FFF2-40B4-BE49-F238E27FC236}">
                <a16:creationId xmlns:a16="http://schemas.microsoft.com/office/drawing/2014/main" id="{31436D89-80C6-368A-E5EE-1C52A21B6755}"/>
              </a:ext>
            </a:extLst>
          </p:cNvPr>
          <p:cNvSpPr/>
          <p:nvPr/>
        </p:nvSpPr>
        <p:spPr>
          <a:xfrm>
            <a:off x="5855271" y="2986672"/>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Ovale 43">
            <a:extLst>
              <a:ext uri="{FF2B5EF4-FFF2-40B4-BE49-F238E27FC236}">
                <a16:creationId xmlns:a16="http://schemas.microsoft.com/office/drawing/2014/main" id="{A849C4E0-18E9-A553-932C-AAEECFE2EBD0}"/>
              </a:ext>
            </a:extLst>
          </p:cNvPr>
          <p:cNvSpPr/>
          <p:nvPr/>
        </p:nvSpPr>
        <p:spPr>
          <a:xfrm>
            <a:off x="5969000" y="363835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Ovale 44">
            <a:extLst>
              <a:ext uri="{FF2B5EF4-FFF2-40B4-BE49-F238E27FC236}">
                <a16:creationId xmlns:a16="http://schemas.microsoft.com/office/drawing/2014/main" id="{845C6E54-66BF-E9DD-3B01-7AA4735F377F}"/>
              </a:ext>
            </a:extLst>
          </p:cNvPr>
          <p:cNvSpPr/>
          <p:nvPr/>
        </p:nvSpPr>
        <p:spPr>
          <a:xfrm>
            <a:off x="7122615" y="3397613"/>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Ovale 45">
            <a:extLst>
              <a:ext uri="{FF2B5EF4-FFF2-40B4-BE49-F238E27FC236}">
                <a16:creationId xmlns:a16="http://schemas.microsoft.com/office/drawing/2014/main" id="{B83699D1-2353-B666-BBD4-EA274D7CE786}"/>
              </a:ext>
            </a:extLst>
          </p:cNvPr>
          <p:cNvSpPr/>
          <p:nvPr/>
        </p:nvSpPr>
        <p:spPr>
          <a:xfrm>
            <a:off x="7187400" y="2135952"/>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Ovale 46">
            <a:extLst>
              <a:ext uri="{FF2B5EF4-FFF2-40B4-BE49-F238E27FC236}">
                <a16:creationId xmlns:a16="http://schemas.microsoft.com/office/drawing/2014/main" id="{DF693BF8-E87E-F99F-1CB4-21060AE9384B}"/>
              </a:ext>
            </a:extLst>
          </p:cNvPr>
          <p:cNvSpPr/>
          <p:nvPr/>
        </p:nvSpPr>
        <p:spPr>
          <a:xfrm>
            <a:off x="7057291" y="292461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Ovale 47">
            <a:extLst>
              <a:ext uri="{FF2B5EF4-FFF2-40B4-BE49-F238E27FC236}">
                <a16:creationId xmlns:a16="http://schemas.microsoft.com/office/drawing/2014/main" id="{9AB2F76D-BE1E-9D24-CC54-E906EDD25F35}"/>
              </a:ext>
            </a:extLst>
          </p:cNvPr>
          <p:cNvSpPr/>
          <p:nvPr/>
        </p:nvSpPr>
        <p:spPr>
          <a:xfrm>
            <a:off x="7921875" y="3065142"/>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 name="Connettore diritto 3">
            <a:extLst>
              <a:ext uri="{FF2B5EF4-FFF2-40B4-BE49-F238E27FC236}">
                <a16:creationId xmlns:a16="http://schemas.microsoft.com/office/drawing/2014/main" id="{CC44C70E-20B8-0B27-9312-09217279B444}"/>
              </a:ext>
            </a:extLst>
          </p:cNvPr>
          <p:cNvCxnSpPr/>
          <p:nvPr/>
        </p:nvCxnSpPr>
        <p:spPr>
          <a:xfrm flipV="1">
            <a:off x="-10286976" y="7140098"/>
            <a:ext cx="9789160" cy="4490403"/>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49705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4C3B-17C8-0644-349B-0279409B32C7}"/>
              </a:ext>
            </a:extLst>
          </p:cNvPr>
          <p:cNvSpPr>
            <a:spLocks noGrp="1"/>
          </p:cNvSpPr>
          <p:nvPr>
            <p:ph type="ctrTitle"/>
          </p:nvPr>
        </p:nvSpPr>
        <p:spPr>
          <a:xfrm>
            <a:off x="2111828" y="41778"/>
            <a:ext cx="7517364" cy="466949"/>
          </a:xfrm>
        </p:spPr>
        <p:txBody>
          <a:bodyPr>
            <a:normAutofit fontScale="90000"/>
          </a:bodyPr>
          <a:lstStyle/>
          <a:p>
            <a:r>
              <a:rPr lang="en-US" sz="2800" b="1" dirty="0">
                <a:latin typeface="+mn-lt"/>
                <a:ea typeface="Noto Serif" panose="02020502060505020204" pitchFamily="18"/>
                <a:cs typeface="Noto Serif" panose="02020502060505020204" pitchFamily="18"/>
              </a:rPr>
              <a:t>ML Example: Linear Regression</a:t>
            </a:r>
            <a:endParaRPr lang="it-IT" sz="2800" b="1" dirty="0">
              <a:latin typeface="+mn-lt"/>
              <a:ea typeface="Noto Serif" panose="02020502060505020204" pitchFamily="18"/>
              <a:cs typeface="Noto Serif" panose="02020502060505020204" pitchFamily="18"/>
            </a:endParaRPr>
          </a:p>
        </p:txBody>
      </p:sp>
      <p:sp>
        <p:nvSpPr>
          <p:cNvPr id="6" name="Rettangolo 5">
            <a:extLst>
              <a:ext uri="{FF2B5EF4-FFF2-40B4-BE49-F238E27FC236}">
                <a16:creationId xmlns:a16="http://schemas.microsoft.com/office/drawing/2014/main" id="{ECAD2915-791F-BBE6-FC57-74C29AEC4B59}"/>
              </a:ext>
            </a:extLst>
          </p:cNvPr>
          <p:cNvSpPr/>
          <p:nvPr/>
        </p:nvSpPr>
        <p:spPr>
          <a:xfrm rot="5400000" flipH="1">
            <a:off x="5902078" y="-1937505"/>
            <a:ext cx="45719" cy="3918857"/>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0" name="Rettangolo 9">
            <a:extLst>
              <a:ext uri="{FF2B5EF4-FFF2-40B4-BE49-F238E27FC236}">
                <a16:creationId xmlns:a16="http://schemas.microsoft.com/office/drawing/2014/main" id="{2B1BF91D-1858-805A-B107-9E170AB59F0C}"/>
              </a:ext>
            </a:extLst>
          </p:cNvPr>
          <p:cNvSpPr/>
          <p:nvPr/>
        </p:nvSpPr>
        <p:spPr>
          <a:xfrm>
            <a:off x="0" y="275253"/>
            <a:ext cx="45719" cy="6214188"/>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5" name="CasellaDiTesto 4">
            <a:extLst>
              <a:ext uri="{FF2B5EF4-FFF2-40B4-BE49-F238E27FC236}">
                <a16:creationId xmlns:a16="http://schemas.microsoft.com/office/drawing/2014/main" id="{AD659625-C3B9-D46C-6820-E313DB412E94}"/>
              </a:ext>
            </a:extLst>
          </p:cNvPr>
          <p:cNvSpPr txBox="1"/>
          <p:nvPr/>
        </p:nvSpPr>
        <p:spPr>
          <a:xfrm>
            <a:off x="7670852" y="1741196"/>
            <a:ext cx="3992880" cy="646331"/>
          </a:xfrm>
          <a:prstGeom prst="rect">
            <a:avLst/>
          </a:prstGeom>
          <a:noFill/>
        </p:spPr>
        <p:txBody>
          <a:bodyPr wrap="square" rtlCol="0">
            <a:spAutoFit/>
          </a:bodyPr>
          <a:lstStyle/>
          <a:p>
            <a:r>
              <a:rPr lang="en-US" sz="3600" b="1" dirty="0">
                <a:solidFill>
                  <a:schemeClr val="bg1"/>
                </a:solidFill>
              </a:rPr>
              <a:t>Machine</a:t>
            </a:r>
            <a:r>
              <a:rPr lang="en-US" dirty="0"/>
              <a:t> </a:t>
            </a:r>
            <a:r>
              <a:rPr lang="en-US" sz="3600" b="1" dirty="0">
                <a:solidFill>
                  <a:schemeClr val="bg1"/>
                </a:solidFill>
              </a:rPr>
              <a:t>Learning</a:t>
            </a:r>
            <a:endParaRPr lang="it-IT" sz="3600" b="1" dirty="0">
              <a:solidFill>
                <a:schemeClr val="bg1"/>
              </a:solidFill>
            </a:endParaRPr>
          </a:p>
        </p:txBody>
      </p:sp>
      <p:sp>
        <p:nvSpPr>
          <p:cNvPr id="8" name="CasellaDiTesto 7">
            <a:extLst>
              <a:ext uri="{FF2B5EF4-FFF2-40B4-BE49-F238E27FC236}">
                <a16:creationId xmlns:a16="http://schemas.microsoft.com/office/drawing/2014/main" id="{5ED1F874-E2DD-D5AE-3AF2-79518109E33E}"/>
              </a:ext>
            </a:extLst>
          </p:cNvPr>
          <p:cNvSpPr txBox="1"/>
          <p:nvPr/>
        </p:nvSpPr>
        <p:spPr>
          <a:xfrm>
            <a:off x="9000532" y="3032750"/>
            <a:ext cx="3028891" cy="646331"/>
          </a:xfrm>
          <a:prstGeom prst="rect">
            <a:avLst/>
          </a:prstGeom>
          <a:noFill/>
        </p:spPr>
        <p:txBody>
          <a:bodyPr wrap="square" rtlCol="0">
            <a:spAutoFit/>
          </a:bodyPr>
          <a:lstStyle/>
          <a:p>
            <a:r>
              <a:rPr lang="en-US" sz="3600" b="1" dirty="0">
                <a:solidFill>
                  <a:schemeClr val="bg1"/>
                </a:solidFill>
              </a:rPr>
              <a:t>Deep Learning</a:t>
            </a:r>
            <a:endParaRPr lang="it-IT" sz="3600" b="1" dirty="0">
              <a:solidFill>
                <a:schemeClr val="bg1"/>
              </a:solidFill>
            </a:endParaRPr>
          </a:p>
        </p:txBody>
      </p:sp>
      <p:cxnSp>
        <p:nvCxnSpPr>
          <p:cNvPr id="15" name="Connettore 2 14">
            <a:extLst>
              <a:ext uri="{FF2B5EF4-FFF2-40B4-BE49-F238E27FC236}">
                <a16:creationId xmlns:a16="http://schemas.microsoft.com/office/drawing/2014/main" id="{8594CE85-A496-353D-8314-30148DA368FB}"/>
              </a:ext>
            </a:extLst>
          </p:cNvPr>
          <p:cNvCxnSpPr/>
          <p:nvPr/>
        </p:nvCxnSpPr>
        <p:spPr>
          <a:xfrm>
            <a:off x="838200" y="351785"/>
            <a:ext cx="0" cy="57650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F8EA1CD3-D659-C470-A0D5-6D887C106005}"/>
              </a:ext>
            </a:extLst>
          </p:cNvPr>
          <p:cNvCxnSpPr>
            <a:cxnSpLocks/>
          </p:cNvCxnSpPr>
          <p:nvPr/>
        </p:nvCxnSpPr>
        <p:spPr>
          <a:xfrm flipH="1">
            <a:off x="838200" y="6116858"/>
            <a:ext cx="10774732"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CasellaDiTesto 20">
            <a:extLst>
              <a:ext uri="{FF2B5EF4-FFF2-40B4-BE49-F238E27FC236}">
                <a16:creationId xmlns:a16="http://schemas.microsoft.com/office/drawing/2014/main" id="{A7427968-B3DC-2E71-EBE7-6F46902620AD}"/>
              </a:ext>
            </a:extLst>
          </p:cNvPr>
          <p:cNvSpPr txBox="1"/>
          <p:nvPr/>
        </p:nvSpPr>
        <p:spPr>
          <a:xfrm>
            <a:off x="415832" y="275252"/>
            <a:ext cx="266700" cy="461665"/>
          </a:xfrm>
          <a:prstGeom prst="rect">
            <a:avLst/>
          </a:prstGeom>
          <a:noFill/>
        </p:spPr>
        <p:txBody>
          <a:bodyPr wrap="square" rtlCol="0">
            <a:spAutoFit/>
          </a:bodyPr>
          <a:lstStyle/>
          <a:p>
            <a:r>
              <a:rPr lang="en-US" sz="2400" b="1" dirty="0"/>
              <a:t>Y</a:t>
            </a:r>
            <a:endParaRPr lang="it-IT" sz="2400" b="1" dirty="0"/>
          </a:p>
        </p:txBody>
      </p:sp>
      <p:sp>
        <p:nvSpPr>
          <p:cNvPr id="22" name="CasellaDiTesto 21">
            <a:extLst>
              <a:ext uri="{FF2B5EF4-FFF2-40B4-BE49-F238E27FC236}">
                <a16:creationId xmlns:a16="http://schemas.microsoft.com/office/drawing/2014/main" id="{EAB4BB7B-5BEA-633C-D619-C47C599DB7A3}"/>
              </a:ext>
            </a:extLst>
          </p:cNvPr>
          <p:cNvSpPr txBox="1"/>
          <p:nvPr/>
        </p:nvSpPr>
        <p:spPr>
          <a:xfrm>
            <a:off x="11118850" y="6258608"/>
            <a:ext cx="266700" cy="461665"/>
          </a:xfrm>
          <a:prstGeom prst="rect">
            <a:avLst/>
          </a:prstGeom>
          <a:noFill/>
        </p:spPr>
        <p:txBody>
          <a:bodyPr wrap="square" rtlCol="0">
            <a:spAutoFit/>
          </a:bodyPr>
          <a:lstStyle/>
          <a:p>
            <a:r>
              <a:rPr lang="en-US" sz="2400" b="1" dirty="0"/>
              <a:t>X</a:t>
            </a:r>
            <a:endParaRPr lang="it-IT" sz="2400" b="1" dirty="0"/>
          </a:p>
        </p:txBody>
      </p:sp>
      <p:sp>
        <p:nvSpPr>
          <p:cNvPr id="23" name="CasellaDiTesto 22">
            <a:extLst>
              <a:ext uri="{FF2B5EF4-FFF2-40B4-BE49-F238E27FC236}">
                <a16:creationId xmlns:a16="http://schemas.microsoft.com/office/drawing/2014/main" id="{1787D9FE-54DE-8A6A-032C-EFA8A9AD5516}"/>
              </a:ext>
            </a:extLst>
          </p:cNvPr>
          <p:cNvSpPr txBox="1"/>
          <p:nvPr/>
        </p:nvSpPr>
        <p:spPr>
          <a:xfrm>
            <a:off x="360316" y="5886025"/>
            <a:ext cx="266700" cy="461665"/>
          </a:xfrm>
          <a:prstGeom prst="rect">
            <a:avLst/>
          </a:prstGeom>
          <a:noFill/>
        </p:spPr>
        <p:txBody>
          <a:bodyPr wrap="square" rtlCol="0">
            <a:spAutoFit/>
          </a:bodyPr>
          <a:lstStyle/>
          <a:p>
            <a:r>
              <a:rPr lang="en-US" sz="2400" b="1" dirty="0"/>
              <a:t>0</a:t>
            </a:r>
            <a:endParaRPr lang="it-IT" sz="2400" b="1" dirty="0"/>
          </a:p>
        </p:txBody>
      </p:sp>
      <p:sp>
        <p:nvSpPr>
          <p:cNvPr id="14" name="Ovale 13">
            <a:extLst>
              <a:ext uri="{FF2B5EF4-FFF2-40B4-BE49-F238E27FC236}">
                <a16:creationId xmlns:a16="http://schemas.microsoft.com/office/drawing/2014/main" id="{C310E3C0-B9AC-F7C0-1871-D338270FB999}"/>
              </a:ext>
            </a:extLst>
          </p:cNvPr>
          <p:cNvSpPr/>
          <p:nvPr/>
        </p:nvSpPr>
        <p:spPr>
          <a:xfrm>
            <a:off x="2971801" y="402189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7F922BF7-65E8-099A-7B15-4C3404169EB8}"/>
              </a:ext>
            </a:extLst>
          </p:cNvPr>
          <p:cNvSpPr/>
          <p:nvPr/>
        </p:nvSpPr>
        <p:spPr>
          <a:xfrm>
            <a:off x="5306084" y="275951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Ovale 17">
            <a:extLst>
              <a:ext uri="{FF2B5EF4-FFF2-40B4-BE49-F238E27FC236}">
                <a16:creationId xmlns:a16="http://schemas.microsoft.com/office/drawing/2014/main" id="{D5D11A2F-E981-C510-FAA5-D8735EB38EFA}"/>
              </a:ext>
            </a:extLst>
          </p:cNvPr>
          <p:cNvSpPr/>
          <p:nvPr/>
        </p:nvSpPr>
        <p:spPr>
          <a:xfrm>
            <a:off x="4601224" y="275951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Ovale 18">
            <a:extLst>
              <a:ext uri="{FF2B5EF4-FFF2-40B4-BE49-F238E27FC236}">
                <a16:creationId xmlns:a16="http://schemas.microsoft.com/office/drawing/2014/main" id="{2E08EDDD-76EA-D714-C89D-A5BBEEBCA282}"/>
              </a:ext>
            </a:extLst>
          </p:cNvPr>
          <p:cNvSpPr/>
          <p:nvPr/>
        </p:nvSpPr>
        <p:spPr>
          <a:xfrm>
            <a:off x="4371343" y="381234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Ovale 19">
            <a:extLst>
              <a:ext uri="{FF2B5EF4-FFF2-40B4-BE49-F238E27FC236}">
                <a16:creationId xmlns:a16="http://schemas.microsoft.com/office/drawing/2014/main" id="{E0D7FF8B-8F54-EB95-C45F-859B075A6C5B}"/>
              </a:ext>
            </a:extLst>
          </p:cNvPr>
          <p:cNvSpPr/>
          <p:nvPr/>
        </p:nvSpPr>
        <p:spPr>
          <a:xfrm>
            <a:off x="4664724" y="415016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Ovale 23">
            <a:extLst>
              <a:ext uri="{FF2B5EF4-FFF2-40B4-BE49-F238E27FC236}">
                <a16:creationId xmlns:a16="http://schemas.microsoft.com/office/drawing/2014/main" id="{4536BFCD-0A6A-7CE7-EFD1-CDDC887A8088}"/>
              </a:ext>
            </a:extLst>
          </p:cNvPr>
          <p:cNvSpPr/>
          <p:nvPr/>
        </p:nvSpPr>
        <p:spPr>
          <a:xfrm>
            <a:off x="4218083" y="3355915"/>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Ovale 24">
            <a:extLst>
              <a:ext uri="{FF2B5EF4-FFF2-40B4-BE49-F238E27FC236}">
                <a16:creationId xmlns:a16="http://schemas.microsoft.com/office/drawing/2014/main" id="{AAB34F37-FB7E-FB3D-7EA2-325D0E92FBC5}"/>
              </a:ext>
            </a:extLst>
          </p:cNvPr>
          <p:cNvSpPr/>
          <p:nvPr/>
        </p:nvSpPr>
        <p:spPr>
          <a:xfrm>
            <a:off x="3999884" y="4004543"/>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Ovale 25">
            <a:extLst>
              <a:ext uri="{FF2B5EF4-FFF2-40B4-BE49-F238E27FC236}">
                <a16:creationId xmlns:a16="http://schemas.microsoft.com/office/drawing/2014/main" id="{8D0620BC-6B2C-4D7B-F222-51C01093447A}"/>
              </a:ext>
            </a:extLst>
          </p:cNvPr>
          <p:cNvSpPr/>
          <p:nvPr/>
        </p:nvSpPr>
        <p:spPr>
          <a:xfrm>
            <a:off x="3535681" y="3454442"/>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Ovale 26">
            <a:extLst>
              <a:ext uri="{FF2B5EF4-FFF2-40B4-BE49-F238E27FC236}">
                <a16:creationId xmlns:a16="http://schemas.microsoft.com/office/drawing/2014/main" id="{7EF02CC4-1CDA-4DE3-1B7C-7AE57943E771}"/>
              </a:ext>
            </a:extLst>
          </p:cNvPr>
          <p:cNvSpPr/>
          <p:nvPr/>
        </p:nvSpPr>
        <p:spPr>
          <a:xfrm>
            <a:off x="1767842" y="423271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Ovale 27">
            <a:extLst>
              <a:ext uri="{FF2B5EF4-FFF2-40B4-BE49-F238E27FC236}">
                <a16:creationId xmlns:a16="http://schemas.microsoft.com/office/drawing/2014/main" id="{8AF4DB7C-322D-42E8-460C-F5A8D885EB9D}"/>
              </a:ext>
            </a:extLst>
          </p:cNvPr>
          <p:cNvSpPr/>
          <p:nvPr/>
        </p:nvSpPr>
        <p:spPr>
          <a:xfrm>
            <a:off x="4900485" y="326136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Ovale 28">
            <a:extLst>
              <a:ext uri="{FF2B5EF4-FFF2-40B4-BE49-F238E27FC236}">
                <a16:creationId xmlns:a16="http://schemas.microsoft.com/office/drawing/2014/main" id="{61CC9638-5711-4BEC-4024-DB3C10C40668}"/>
              </a:ext>
            </a:extLst>
          </p:cNvPr>
          <p:cNvSpPr/>
          <p:nvPr/>
        </p:nvSpPr>
        <p:spPr>
          <a:xfrm>
            <a:off x="2573022" y="381234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Ovale 29">
            <a:extLst>
              <a:ext uri="{FF2B5EF4-FFF2-40B4-BE49-F238E27FC236}">
                <a16:creationId xmlns:a16="http://schemas.microsoft.com/office/drawing/2014/main" id="{B9586194-FE2F-D664-BB2B-648F600ECC59}"/>
              </a:ext>
            </a:extLst>
          </p:cNvPr>
          <p:cNvSpPr/>
          <p:nvPr/>
        </p:nvSpPr>
        <p:spPr>
          <a:xfrm>
            <a:off x="3271544" y="4004543"/>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Ovale 30">
            <a:extLst>
              <a:ext uri="{FF2B5EF4-FFF2-40B4-BE49-F238E27FC236}">
                <a16:creationId xmlns:a16="http://schemas.microsoft.com/office/drawing/2014/main" id="{EAC3FEBA-7470-6C54-025B-8CAFCD26A704}"/>
              </a:ext>
            </a:extLst>
          </p:cNvPr>
          <p:cNvSpPr/>
          <p:nvPr/>
        </p:nvSpPr>
        <p:spPr>
          <a:xfrm>
            <a:off x="2844801" y="480018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Ovale 31">
            <a:extLst>
              <a:ext uri="{FF2B5EF4-FFF2-40B4-BE49-F238E27FC236}">
                <a16:creationId xmlns:a16="http://schemas.microsoft.com/office/drawing/2014/main" id="{AACF6686-656B-BA33-09E2-44012F363400}"/>
              </a:ext>
            </a:extLst>
          </p:cNvPr>
          <p:cNvSpPr/>
          <p:nvPr/>
        </p:nvSpPr>
        <p:spPr>
          <a:xfrm>
            <a:off x="2446022" y="429621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Ovale 32">
            <a:extLst>
              <a:ext uri="{FF2B5EF4-FFF2-40B4-BE49-F238E27FC236}">
                <a16:creationId xmlns:a16="http://schemas.microsoft.com/office/drawing/2014/main" id="{0860DC38-0640-7019-2CD6-6A96CA4B1CF8}"/>
              </a:ext>
            </a:extLst>
          </p:cNvPr>
          <p:cNvSpPr/>
          <p:nvPr/>
        </p:nvSpPr>
        <p:spPr>
          <a:xfrm>
            <a:off x="3599181" y="4587012"/>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Ovale 33">
            <a:extLst>
              <a:ext uri="{FF2B5EF4-FFF2-40B4-BE49-F238E27FC236}">
                <a16:creationId xmlns:a16="http://schemas.microsoft.com/office/drawing/2014/main" id="{8591F52F-CB5F-69CF-C315-6096FF5B1A59}"/>
              </a:ext>
            </a:extLst>
          </p:cNvPr>
          <p:cNvSpPr/>
          <p:nvPr/>
        </p:nvSpPr>
        <p:spPr>
          <a:xfrm>
            <a:off x="5030026" y="371201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Ovale 34">
            <a:extLst>
              <a:ext uri="{FF2B5EF4-FFF2-40B4-BE49-F238E27FC236}">
                <a16:creationId xmlns:a16="http://schemas.microsoft.com/office/drawing/2014/main" id="{30225A68-8F13-6B87-1B65-1625BD9A2D34}"/>
              </a:ext>
            </a:extLst>
          </p:cNvPr>
          <p:cNvSpPr/>
          <p:nvPr/>
        </p:nvSpPr>
        <p:spPr>
          <a:xfrm>
            <a:off x="5519387" y="334391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Ovale 35">
            <a:extLst>
              <a:ext uri="{FF2B5EF4-FFF2-40B4-BE49-F238E27FC236}">
                <a16:creationId xmlns:a16="http://schemas.microsoft.com/office/drawing/2014/main" id="{37F8F7E8-EB05-2966-4984-5FD8268F8898}"/>
              </a:ext>
            </a:extLst>
          </p:cNvPr>
          <p:cNvSpPr/>
          <p:nvPr/>
        </p:nvSpPr>
        <p:spPr>
          <a:xfrm>
            <a:off x="5384165" y="3982263"/>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Ovale 36">
            <a:extLst>
              <a:ext uri="{FF2B5EF4-FFF2-40B4-BE49-F238E27FC236}">
                <a16:creationId xmlns:a16="http://schemas.microsoft.com/office/drawing/2014/main" id="{48E573E8-3D75-AA11-0498-992C6717B8C2}"/>
              </a:ext>
            </a:extLst>
          </p:cNvPr>
          <p:cNvSpPr/>
          <p:nvPr/>
        </p:nvSpPr>
        <p:spPr>
          <a:xfrm>
            <a:off x="6162066" y="2533209"/>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Ovale 37">
            <a:extLst>
              <a:ext uri="{FF2B5EF4-FFF2-40B4-BE49-F238E27FC236}">
                <a16:creationId xmlns:a16="http://schemas.microsoft.com/office/drawing/2014/main" id="{264F00A1-0794-438E-31DA-73ADEC17885E}"/>
              </a:ext>
            </a:extLst>
          </p:cNvPr>
          <p:cNvSpPr/>
          <p:nvPr/>
        </p:nvSpPr>
        <p:spPr>
          <a:xfrm>
            <a:off x="6752819" y="239913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Ovale 38">
            <a:extLst>
              <a:ext uri="{FF2B5EF4-FFF2-40B4-BE49-F238E27FC236}">
                <a16:creationId xmlns:a16="http://schemas.microsoft.com/office/drawing/2014/main" id="{74DB7E99-01B8-05A2-9767-2AF54299C752}"/>
              </a:ext>
            </a:extLst>
          </p:cNvPr>
          <p:cNvSpPr/>
          <p:nvPr/>
        </p:nvSpPr>
        <p:spPr>
          <a:xfrm>
            <a:off x="7543852" y="2648138"/>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Ovale 39">
            <a:extLst>
              <a:ext uri="{FF2B5EF4-FFF2-40B4-BE49-F238E27FC236}">
                <a16:creationId xmlns:a16="http://schemas.microsoft.com/office/drawing/2014/main" id="{CC6FD377-D749-CF5C-BCF1-288EB4D4BE1E}"/>
              </a:ext>
            </a:extLst>
          </p:cNvPr>
          <p:cNvSpPr/>
          <p:nvPr/>
        </p:nvSpPr>
        <p:spPr>
          <a:xfrm>
            <a:off x="8059036" y="2210882"/>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Ovale 40">
            <a:extLst>
              <a:ext uri="{FF2B5EF4-FFF2-40B4-BE49-F238E27FC236}">
                <a16:creationId xmlns:a16="http://schemas.microsoft.com/office/drawing/2014/main" id="{11428CD7-E18C-8231-6469-EE2FBAE60531}"/>
              </a:ext>
            </a:extLst>
          </p:cNvPr>
          <p:cNvSpPr/>
          <p:nvPr/>
        </p:nvSpPr>
        <p:spPr>
          <a:xfrm>
            <a:off x="6641058" y="3230242"/>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Ovale 41">
            <a:extLst>
              <a:ext uri="{FF2B5EF4-FFF2-40B4-BE49-F238E27FC236}">
                <a16:creationId xmlns:a16="http://schemas.microsoft.com/office/drawing/2014/main" id="{2B195ECE-C16E-3BEF-C30D-C8F55B2D9CEB}"/>
              </a:ext>
            </a:extLst>
          </p:cNvPr>
          <p:cNvSpPr/>
          <p:nvPr/>
        </p:nvSpPr>
        <p:spPr>
          <a:xfrm>
            <a:off x="6469492" y="2904122"/>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Ovale 42">
            <a:extLst>
              <a:ext uri="{FF2B5EF4-FFF2-40B4-BE49-F238E27FC236}">
                <a16:creationId xmlns:a16="http://schemas.microsoft.com/office/drawing/2014/main" id="{31436D89-80C6-368A-E5EE-1C52A21B6755}"/>
              </a:ext>
            </a:extLst>
          </p:cNvPr>
          <p:cNvSpPr/>
          <p:nvPr/>
        </p:nvSpPr>
        <p:spPr>
          <a:xfrm>
            <a:off x="5855271" y="2986672"/>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Ovale 43">
            <a:extLst>
              <a:ext uri="{FF2B5EF4-FFF2-40B4-BE49-F238E27FC236}">
                <a16:creationId xmlns:a16="http://schemas.microsoft.com/office/drawing/2014/main" id="{A849C4E0-18E9-A553-932C-AAEECFE2EBD0}"/>
              </a:ext>
            </a:extLst>
          </p:cNvPr>
          <p:cNvSpPr/>
          <p:nvPr/>
        </p:nvSpPr>
        <p:spPr>
          <a:xfrm>
            <a:off x="5969000" y="363835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Ovale 44">
            <a:extLst>
              <a:ext uri="{FF2B5EF4-FFF2-40B4-BE49-F238E27FC236}">
                <a16:creationId xmlns:a16="http://schemas.microsoft.com/office/drawing/2014/main" id="{845C6E54-66BF-E9DD-3B01-7AA4735F377F}"/>
              </a:ext>
            </a:extLst>
          </p:cNvPr>
          <p:cNvSpPr/>
          <p:nvPr/>
        </p:nvSpPr>
        <p:spPr>
          <a:xfrm>
            <a:off x="7122615" y="3397613"/>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Ovale 45">
            <a:extLst>
              <a:ext uri="{FF2B5EF4-FFF2-40B4-BE49-F238E27FC236}">
                <a16:creationId xmlns:a16="http://schemas.microsoft.com/office/drawing/2014/main" id="{B83699D1-2353-B666-BBD4-EA274D7CE786}"/>
              </a:ext>
            </a:extLst>
          </p:cNvPr>
          <p:cNvSpPr/>
          <p:nvPr/>
        </p:nvSpPr>
        <p:spPr>
          <a:xfrm>
            <a:off x="7187400" y="2135952"/>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Ovale 46">
            <a:extLst>
              <a:ext uri="{FF2B5EF4-FFF2-40B4-BE49-F238E27FC236}">
                <a16:creationId xmlns:a16="http://schemas.microsoft.com/office/drawing/2014/main" id="{DF693BF8-E87E-F99F-1CB4-21060AE9384B}"/>
              </a:ext>
            </a:extLst>
          </p:cNvPr>
          <p:cNvSpPr/>
          <p:nvPr/>
        </p:nvSpPr>
        <p:spPr>
          <a:xfrm>
            <a:off x="7057291" y="292461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Ovale 47">
            <a:extLst>
              <a:ext uri="{FF2B5EF4-FFF2-40B4-BE49-F238E27FC236}">
                <a16:creationId xmlns:a16="http://schemas.microsoft.com/office/drawing/2014/main" id="{9AB2F76D-BE1E-9D24-CC54-E906EDD25F35}"/>
              </a:ext>
            </a:extLst>
          </p:cNvPr>
          <p:cNvSpPr/>
          <p:nvPr/>
        </p:nvSpPr>
        <p:spPr>
          <a:xfrm>
            <a:off x="7921875" y="3065142"/>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 name="Connettore diritto 3">
            <a:extLst>
              <a:ext uri="{FF2B5EF4-FFF2-40B4-BE49-F238E27FC236}">
                <a16:creationId xmlns:a16="http://schemas.microsoft.com/office/drawing/2014/main" id="{CC44C70E-20B8-0B27-9312-09217279B444}"/>
              </a:ext>
            </a:extLst>
          </p:cNvPr>
          <p:cNvCxnSpPr/>
          <p:nvPr/>
        </p:nvCxnSpPr>
        <p:spPr>
          <a:xfrm flipV="1">
            <a:off x="360316" y="1162511"/>
            <a:ext cx="9789160" cy="4490403"/>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9424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4C3B-17C8-0644-349B-0279409B32C7}"/>
              </a:ext>
            </a:extLst>
          </p:cNvPr>
          <p:cNvSpPr>
            <a:spLocks noGrp="1"/>
          </p:cNvSpPr>
          <p:nvPr>
            <p:ph type="ctrTitle"/>
          </p:nvPr>
        </p:nvSpPr>
        <p:spPr>
          <a:xfrm>
            <a:off x="2111828" y="41778"/>
            <a:ext cx="7517364" cy="466949"/>
          </a:xfrm>
        </p:spPr>
        <p:txBody>
          <a:bodyPr>
            <a:normAutofit fontScale="90000"/>
          </a:bodyPr>
          <a:lstStyle/>
          <a:p>
            <a:r>
              <a:rPr lang="en-US" sz="2800" b="1" dirty="0">
                <a:latin typeface="+mn-lt"/>
                <a:ea typeface="Noto Serif" panose="02020502060505020204" pitchFamily="18"/>
                <a:cs typeface="Noto Serif" panose="02020502060505020204" pitchFamily="18"/>
              </a:rPr>
              <a:t>ML Example: Linear Regression</a:t>
            </a:r>
            <a:endParaRPr lang="it-IT" sz="2800" b="1" dirty="0">
              <a:latin typeface="+mn-lt"/>
              <a:ea typeface="Noto Serif" panose="02020502060505020204" pitchFamily="18"/>
              <a:cs typeface="Noto Serif" panose="02020502060505020204" pitchFamily="18"/>
            </a:endParaRPr>
          </a:p>
        </p:txBody>
      </p:sp>
      <p:sp>
        <p:nvSpPr>
          <p:cNvPr id="6" name="Rettangolo 5">
            <a:extLst>
              <a:ext uri="{FF2B5EF4-FFF2-40B4-BE49-F238E27FC236}">
                <a16:creationId xmlns:a16="http://schemas.microsoft.com/office/drawing/2014/main" id="{ECAD2915-791F-BBE6-FC57-74C29AEC4B59}"/>
              </a:ext>
            </a:extLst>
          </p:cNvPr>
          <p:cNvSpPr/>
          <p:nvPr/>
        </p:nvSpPr>
        <p:spPr>
          <a:xfrm rot="5400000" flipH="1">
            <a:off x="5902078" y="-1937505"/>
            <a:ext cx="45719" cy="3918857"/>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0" name="Rettangolo 9">
            <a:extLst>
              <a:ext uri="{FF2B5EF4-FFF2-40B4-BE49-F238E27FC236}">
                <a16:creationId xmlns:a16="http://schemas.microsoft.com/office/drawing/2014/main" id="{2B1BF91D-1858-805A-B107-9E170AB59F0C}"/>
              </a:ext>
            </a:extLst>
          </p:cNvPr>
          <p:cNvSpPr/>
          <p:nvPr/>
        </p:nvSpPr>
        <p:spPr>
          <a:xfrm>
            <a:off x="0" y="275253"/>
            <a:ext cx="45719" cy="6214188"/>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5" name="CasellaDiTesto 4">
            <a:extLst>
              <a:ext uri="{FF2B5EF4-FFF2-40B4-BE49-F238E27FC236}">
                <a16:creationId xmlns:a16="http://schemas.microsoft.com/office/drawing/2014/main" id="{AD659625-C3B9-D46C-6820-E313DB412E94}"/>
              </a:ext>
            </a:extLst>
          </p:cNvPr>
          <p:cNvSpPr txBox="1"/>
          <p:nvPr/>
        </p:nvSpPr>
        <p:spPr>
          <a:xfrm>
            <a:off x="7670852" y="1741196"/>
            <a:ext cx="3992880" cy="646331"/>
          </a:xfrm>
          <a:prstGeom prst="rect">
            <a:avLst/>
          </a:prstGeom>
          <a:noFill/>
        </p:spPr>
        <p:txBody>
          <a:bodyPr wrap="square" rtlCol="0">
            <a:spAutoFit/>
          </a:bodyPr>
          <a:lstStyle/>
          <a:p>
            <a:r>
              <a:rPr lang="en-US" sz="3600" b="1" dirty="0">
                <a:solidFill>
                  <a:schemeClr val="bg1"/>
                </a:solidFill>
              </a:rPr>
              <a:t>Machine</a:t>
            </a:r>
            <a:r>
              <a:rPr lang="en-US" dirty="0"/>
              <a:t> </a:t>
            </a:r>
            <a:r>
              <a:rPr lang="en-US" sz="3600" b="1" dirty="0">
                <a:solidFill>
                  <a:schemeClr val="bg1"/>
                </a:solidFill>
              </a:rPr>
              <a:t>Learning</a:t>
            </a:r>
            <a:endParaRPr lang="it-IT" sz="3600" b="1" dirty="0">
              <a:solidFill>
                <a:schemeClr val="bg1"/>
              </a:solidFill>
            </a:endParaRPr>
          </a:p>
        </p:txBody>
      </p:sp>
      <p:sp>
        <p:nvSpPr>
          <p:cNvPr id="8" name="CasellaDiTesto 7">
            <a:extLst>
              <a:ext uri="{FF2B5EF4-FFF2-40B4-BE49-F238E27FC236}">
                <a16:creationId xmlns:a16="http://schemas.microsoft.com/office/drawing/2014/main" id="{5ED1F874-E2DD-D5AE-3AF2-79518109E33E}"/>
              </a:ext>
            </a:extLst>
          </p:cNvPr>
          <p:cNvSpPr txBox="1"/>
          <p:nvPr/>
        </p:nvSpPr>
        <p:spPr>
          <a:xfrm>
            <a:off x="9000532" y="3032750"/>
            <a:ext cx="3028891" cy="646331"/>
          </a:xfrm>
          <a:prstGeom prst="rect">
            <a:avLst/>
          </a:prstGeom>
          <a:noFill/>
        </p:spPr>
        <p:txBody>
          <a:bodyPr wrap="square" rtlCol="0">
            <a:spAutoFit/>
          </a:bodyPr>
          <a:lstStyle/>
          <a:p>
            <a:r>
              <a:rPr lang="en-US" sz="3600" b="1" dirty="0">
                <a:solidFill>
                  <a:schemeClr val="bg1"/>
                </a:solidFill>
              </a:rPr>
              <a:t>Deep Learning</a:t>
            </a:r>
            <a:endParaRPr lang="it-IT" sz="3600" b="1" dirty="0">
              <a:solidFill>
                <a:schemeClr val="bg1"/>
              </a:solidFill>
            </a:endParaRPr>
          </a:p>
        </p:txBody>
      </p:sp>
      <p:cxnSp>
        <p:nvCxnSpPr>
          <p:cNvPr id="15" name="Connettore 2 14">
            <a:extLst>
              <a:ext uri="{FF2B5EF4-FFF2-40B4-BE49-F238E27FC236}">
                <a16:creationId xmlns:a16="http://schemas.microsoft.com/office/drawing/2014/main" id="{8594CE85-A496-353D-8314-30148DA368FB}"/>
              </a:ext>
            </a:extLst>
          </p:cNvPr>
          <p:cNvCxnSpPr/>
          <p:nvPr/>
        </p:nvCxnSpPr>
        <p:spPr>
          <a:xfrm>
            <a:off x="838200" y="351785"/>
            <a:ext cx="0" cy="57650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F8EA1CD3-D659-C470-A0D5-6D887C106005}"/>
              </a:ext>
            </a:extLst>
          </p:cNvPr>
          <p:cNvCxnSpPr>
            <a:cxnSpLocks/>
          </p:cNvCxnSpPr>
          <p:nvPr/>
        </p:nvCxnSpPr>
        <p:spPr>
          <a:xfrm flipH="1">
            <a:off x="838200" y="6116858"/>
            <a:ext cx="10774732"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CasellaDiTesto 20">
            <a:extLst>
              <a:ext uri="{FF2B5EF4-FFF2-40B4-BE49-F238E27FC236}">
                <a16:creationId xmlns:a16="http://schemas.microsoft.com/office/drawing/2014/main" id="{A7427968-B3DC-2E71-EBE7-6F46902620AD}"/>
              </a:ext>
            </a:extLst>
          </p:cNvPr>
          <p:cNvSpPr txBox="1"/>
          <p:nvPr/>
        </p:nvSpPr>
        <p:spPr>
          <a:xfrm>
            <a:off x="415832" y="275252"/>
            <a:ext cx="266700" cy="461665"/>
          </a:xfrm>
          <a:prstGeom prst="rect">
            <a:avLst/>
          </a:prstGeom>
          <a:noFill/>
        </p:spPr>
        <p:txBody>
          <a:bodyPr wrap="square" rtlCol="0">
            <a:spAutoFit/>
          </a:bodyPr>
          <a:lstStyle/>
          <a:p>
            <a:r>
              <a:rPr lang="en-US" sz="2400" b="1" dirty="0"/>
              <a:t>Y</a:t>
            </a:r>
            <a:endParaRPr lang="it-IT" sz="2400" b="1" dirty="0"/>
          </a:p>
        </p:txBody>
      </p:sp>
      <p:sp>
        <p:nvSpPr>
          <p:cNvPr id="22" name="CasellaDiTesto 21">
            <a:extLst>
              <a:ext uri="{FF2B5EF4-FFF2-40B4-BE49-F238E27FC236}">
                <a16:creationId xmlns:a16="http://schemas.microsoft.com/office/drawing/2014/main" id="{EAB4BB7B-5BEA-633C-D619-C47C599DB7A3}"/>
              </a:ext>
            </a:extLst>
          </p:cNvPr>
          <p:cNvSpPr txBox="1"/>
          <p:nvPr/>
        </p:nvSpPr>
        <p:spPr>
          <a:xfrm>
            <a:off x="11118850" y="6258608"/>
            <a:ext cx="266700" cy="461665"/>
          </a:xfrm>
          <a:prstGeom prst="rect">
            <a:avLst/>
          </a:prstGeom>
          <a:noFill/>
        </p:spPr>
        <p:txBody>
          <a:bodyPr wrap="square" rtlCol="0">
            <a:spAutoFit/>
          </a:bodyPr>
          <a:lstStyle/>
          <a:p>
            <a:r>
              <a:rPr lang="en-US" sz="2400" b="1" dirty="0"/>
              <a:t>X</a:t>
            </a:r>
            <a:endParaRPr lang="it-IT" sz="2400" b="1" dirty="0"/>
          </a:p>
        </p:txBody>
      </p:sp>
      <p:sp>
        <p:nvSpPr>
          <p:cNvPr id="23" name="CasellaDiTesto 22">
            <a:extLst>
              <a:ext uri="{FF2B5EF4-FFF2-40B4-BE49-F238E27FC236}">
                <a16:creationId xmlns:a16="http://schemas.microsoft.com/office/drawing/2014/main" id="{1787D9FE-54DE-8A6A-032C-EFA8A9AD5516}"/>
              </a:ext>
            </a:extLst>
          </p:cNvPr>
          <p:cNvSpPr txBox="1"/>
          <p:nvPr/>
        </p:nvSpPr>
        <p:spPr>
          <a:xfrm>
            <a:off x="360316" y="5886025"/>
            <a:ext cx="266700" cy="461665"/>
          </a:xfrm>
          <a:prstGeom prst="rect">
            <a:avLst/>
          </a:prstGeom>
          <a:noFill/>
        </p:spPr>
        <p:txBody>
          <a:bodyPr wrap="square" rtlCol="0">
            <a:spAutoFit/>
          </a:bodyPr>
          <a:lstStyle/>
          <a:p>
            <a:r>
              <a:rPr lang="en-US" sz="2400" b="1" dirty="0"/>
              <a:t>0</a:t>
            </a:r>
            <a:endParaRPr lang="it-IT" sz="2400" b="1" dirty="0"/>
          </a:p>
        </p:txBody>
      </p:sp>
      <p:sp>
        <p:nvSpPr>
          <p:cNvPr id="14" name="Ovale 13">
            <a:extLst>
              <a:ext uri="{FF2B5EF4-FFF2-40B4-BE49-F238E27FC236}">
                <a16:creationId xmlns:a16="http://schemas.microsoft.com/office/drawing/2014/main" id="{C310E3C0-B9AC-F7C0-1871-D338270FB999}"/>
              </a:ext>
            </a:extLst>
          </p:cNvPr>
          <p:cNvSpPr/>
          <p:nvPr/>
        </p:nvSpPr>
        <p:spPr>
          <a:xfrm>
            <a:off x="2971801" y="402189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7F922BF7-65E8-099A-7B15-4C3404169EB8}"/>
              </a:ext>
            </a:extLst>
          </p:cNvPr>
          <p:cNvSpPr/>
          <p:nvPr/>
        </p:nvSpPr>
        <p:spPr>
          <a:xfrm>
            <a:off x="5306084" y="275951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Ovale 17">
            <a:extLst>
              <a:ext uri="{FF2B5EF4-FFF2-40B4-BE49-F238E27FC236}">
                <a16:creationId xmlns:a16="http://schemas.microsoft.com/office/drawing/2014/main" id="{D5D11A2F-E981-C510-FAA5-D8735EB38EFA}"/>
              </a:ext>
            </a:extLst>
          </p:cNvPr>
          <p:cNvSpPr/>
          <p:nvPr/>
        </p:nvSpPr>
        <p:spPr>
          <a:xfrm>
            <a:off x="4601224" y="275951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Ovale 18">
            <a:extLst>
              <a:ext uri="{FF2B5EF4-FFF2-40B4-BE49-F238E27FC236}">
                <a16:creationId xmlns:a16="http://schemas.microsoft.com/office/drawing/2014/main" id="{2E08EDDD-76EA-D714-C89D-A5BBEEBCA282}"/>
              </a:ext>
            </a:extLst>
          </p:cNvPr>
          <p:cNvSpPr/>
          <p:nvPr/>
        </p:nvSpPr>
        <p:spPr>
          <a:xfrm>
            <a:off x="4371343" y="381234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Ovale 19">
            <a:extLst>
              <a:ext uri="{FF2B5EF4-FFF2-40B4-BE49-F238E27FC236}">
                <a16:creationId xmlns:a16="http://schemas.microsoft.com/office/drawing/2014/main" id="{E0D7FF8B-8F54-EB95-C45F-859B075A6C5B}"/>
              </a:ext>
            </a:extLst>
          </p:cNvPr>
          <p:cNvSpPr/>
          <p:nvPr/>
        </p:nvSpPr>
        <p:spPr>
          <a:xfrm>
            <a:off x="4664724" y="415016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Ovale 23">
            <a:extLst>
              <a:ext uri="{FF2B5EF4-FFF2-40B4-BE49-F238E27FC236}">
                <a16:creationId xmlns:a16="http://schemas.microsoft.com/office/drawing/2014/main" id="{4536BFCD-0A6A-7CE7-EFD1-CDDC887A8088}"/>
              </a:ext>
            </a:extLst>
          </p:cNvPr>
          <p:cNvSpPr/>
          <p:nvPr/>
        </p:nvSpPr>
        <p:spPr>
          <a:xfrm>
            <a:off x="4218083" y="3355915"/>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Ovale 24">
            <a:extLst>
              <a:ext uri="{FF2B5EF4-FFF2-40B4-BE49-F238E27FC236}">
                <a16:creationId xmlns:a16="http://schemas.microsoft.com/office/drawing/2014/main" id="{AAB34F37-FB7E-FB3D-7EA2-325D0E92FBC5}"/>
              </a:ext>
            </a:extLst>
          </p:cNvPr>
          <p:cNvSpPr/>
          <p:nvPr/>
        </p:nvSpPr>
        <p:spPr>
          <a:xfrm>
            <a:off x="3999884" y="4004543"/>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Ovale 25">
            <a:extLst>
              <a:ext uri="{FF2B5EF4-FFF2-40B4-BE49-F238E27FC236}">
                <a16:creationId xmlns:a16="http://schemas.microsoft.com/office/drawing/2014/main" id="{8D0620BC-6B2C-4D7B-F222-51C01093447A}"/>
              </a:ext>
            </a:extLst>
          </p:cNvPr>
          <p:cNvSpPr/>
          <p:nvPr/>
        </p:nvSpPr>
        <p:spPr>
          <a:xfrm>
            <a:off x="3535681" y="3454442"/>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Ovale 26">
            <a:extLst>
              <a:ext uri="{FF2B5EF4-FFF2-40B4-BE49-F238E27FC236}">
                <a16:creationId xmlns:a16="http://schemas.microsoft.com/office/drawing/2014/main" id="{7EF02CC4-1CDA-4DE3-1B7C-7AE57943E771}"/>
              </a:ext>
            </a:extLst>
          </p:cNvPr>
          <p:cNvSpPr/>
          <p:nvPr/>
        </p:nvSpPr>
        <p:spPr>
          <a:xfrm>
            <a:off x="1767842" y="423271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Ovale 27">
            <a:extLst>
              <a:ext uri="{FF2B5EF4-FFF2-40B4-BE49-F238E27FC236}">
                <a16:creationId xmlns:a16="http://schemas.microsoft.com/office/drawing/2014/main" id="{8AF4DB7C-322D-42E8-460C-F5A8D885EB9D}"/>
              </a:ext>
            </a:extLst>
          </p:cNvPr>
          <p:cNvSpPr/>
          <p:nvPr/>
        </p:nvSpPr>
        <p:spPr>
          <a:xfrm>
            <a:off x="4900485" y="326136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Ovale 28">
            <a:extLst>
              <a:ext uri="{FF2B5EF4-FFF2-40B4-BE49-F238E27FC236}">
                <a16:creationId xmlns:a16="http://schemas.microsoft.com/office/drawing/2014/main" id="{61CC9638-5711-4BEC-4024-DB3C10C40668}"/>
              </a:ext>
            </a:extLst>
          </p:cNvPr>
          <p:cNvSpPr/>
          <p:nvPr/>
        </p:nvSpPr>
        <p:spPr>
          <a:xfrm>
            <a:off x="2573022" y="381234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Ovale 29">
            <a:extLst>
              <a:ext uri="{FF2B5EF4-FFF2-40B4-BE49-F238E27FC236}">
                <a16:creationId xmlns:a16="http://schemas.microsoft.com/office/drawing/2014/main" id="{B9586194-FE2F-D664-BB2B-648F600ECC59}"/>
              </a:ext>
            </a:extLst>
          </p:cNvPr>
          <p:cNvSpPr/>
          <p:nvPr/>
        </p:nvSpPr>
        <p:spPr>
          <a:xfrm>
            <a:off x="3271544" y="4004543"/>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Ovale 30">
            <a:extLst>
              <a:ext uri="{FF2B5EF4-FFF2-40B4-BE49-F238E27FC236}">
                <a16:creationId xmlns:a16="http://schemas.microsoft.com/office/drawing/2014/main" id="{EAC3FEBA-7470-6C54-025B-8CAFCD26A704}"/>
              </a:ext>
            </a:extLst>
          </p:cNvPr>
          <p:cNvSpPr/>
          <p:nvPr/>
        </p:nvSpPr>
        <p:spPr>
          <a:xfrm>
            <a:off x="2844801" y="480018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Ovale 31">
            <a:extLst>
              <a:ext uri="{FF2B5EF4-FFF2-40B4-BE49-F238E27FC236}">
                <a16:creationId xmlns:a16="http://schemas.microsoft.com/office/drawing/2014/main" id="{AACF6686-656B-BA33-09E2-44012F363400}"/>
              </a:ext>
            </a:extLst>
          </p:cNvPr>
          <p:cNvSpPr/>
          <p:nvPr/>
        </p:nvSpPr>
        <p:spPr>
          <a:xfrm>
            <a:off x="2446022" y="429621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Ovale 32">
            <a:extLst>
              <a:ext uri="{FF2B5EF4-FFF2-40B4-BE49-F238E27FC236}">
                <a16:creationId xmlns:a16="http://schemas.microsoft.com/office/drawing/2014/main" id="{0860DC38-0640-7019-2CD6-6A96CA4B1CF8}"/>
              </a:ext>
            </a:extLst>
          </p:cNvPr>
          <p:cNvSpPr/>
          <p:nvPr/>
        </p:nvSpPr>
        <p:spPr>
          <a:xfrm>
            <a:off x="3599181" y="4587012"/>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Ovale 33">
            <a:extLst>
              <a:ext uri="{FF2B5EF4-FFF2-40B4-BE49-F238E27FC236}">
                <a16:creationId xmlns:a16="http://schemas.microsoft.com/office/drawing/2014/main" id="{8591F52F-CB5F-69CF-C315-6096FF5B1A59}"/>
              </a:ext>
            </a:extLst>
          </p:cNvPr>
          <p:cNvSpPr/>
          <p:nvPr/>
        </p:nvSpPr>
        <p:spPr>
          <a:xfrm>
            <a:off x="5030026" y="371201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Ovale 34">
            <a:extLst>
              <a:ext uri="{FF2B5EF4-FFF2-40B4-BE49-F238E27FC236}">
                <a16:creationId xmlns:a16="http://schemas.microsoft.com/office/drawing/2014/main" id="{30225A68-8F13-6B87-1B65-1625BD9A2D34}"/>
              </a:ext>
            </a:extLst>
          </p:cNvPr>
          <p:cNvSpPr/>
          <p:nvPr/>
        </p:nvSpPr>
        <p:spPr>
          <a:xfrm>
            <a:off x="5519387" y="334391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Ovale 35">
            <a:extLst>
              <a:ext uri="{FF2B5EF4-FFF2-40B4-BE49-F238E27FC236}">
                <a16:creationId xmlns:a16="http://schemas.microsoft.com/office/drawing/2014/main" id="{37F8F7E8-EB05-2966-4984-5FD8268F8898}"/>
              </a:ext>
            </a:extLst>
          </p:cNvPr>
          <p:cNvSpPr/>
          <p:nvPr/>
        </p:nvSpPr>
        <p:spPr>
          <a:xfrm>
            <a:off x="5384165" y="3982263"/>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Ovale 36">
            <a:extLst>
              <a:ext uri="{FF2B5EF4-FFF2-40B4-BE49-F238E27FC236}">
                <a16:creationId xmlns:a16="http://schemas.microsoft.com/office/drawing/2014/main" id="{48E573E8-3D75-AA11-0498-992C6717B8C2}"/>
              </a:ext>
            </a:extLst>
          </p:cNvPr>
          <p:cNvSpPr/>
          <p:nvPr/>
        </p:nvSpPr>
        <p:spPr>
          <a:xfrm>
            <a:off x="6162066" y="2533209"/>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Ovale 37">
            <a:extLst>
              <a:ext uri="{FF2B5EF4-FFF2-40B4-BE49-F238E27FC236}">
                <a16:creationId xmlns:a16="http://schemas.microsoft.com/office/drawing/2014/main" id="{264F00A1-0794-438E-31DA-73ADEC17885E}"/>
              </a:ext>
            </a:extLst>
          </p:cNvPr>
          <p:cNvSpPr/>
          <p:nvPr/>
        </p:nvSpPr>
        <p:spPr>
          <a:xfrm>
            <a:off x="6752819" y="239913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Ovale 38">
            <a:extLst>
              <a:ext uri="{FF2B5EF4-FFF2-40B4-BE49-F238E27FC236}">
                <a16:creationId xmlns:a16="http://schemas.microsoft.com/office/drawing/2014/main" id="{74DB7E99-01B8-05A2-9767-2AF54299C752}"/>
              </a:ext>
            </a:extLst>
          </p:cNvPr>
          <p:cNvSpPr/>
          <p:nvPr/>
        </p:nvSpPr>
        <p:spPr>
          <a:xfrm>
            <a:off x="7543852" y="2648138"/>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Ovale 39">
            <a:extLst>
              <a:ext uri="{FF2B5EF4-FFF2-40B4-BE49-F238E27FC236}">
                <a16:creationId xmlns:a16="http://schemas.microsoft.com/office/drawing/2014/main" id="{CC6FD377-D749-CF5C-BCF1-288EB4D4BE1E}"/>
              </a:ext>
            </a:extLst>
          </p:cNvPr>
          <p:cNvSpPr/>
          <p:nvPr/>
        </p:nvSpPr>
        <p:spPr>
          <a:xfrm>
            <a:off x="8059036" y="2210882"/>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Ovale 40">
            <a:extLst>
              <a:ext uri="{FF2B5EF4-FFF2-40B4-BE49-F238E27FC236}">
                <a16:creationId xmlns:a16="http://schemas.microsoft.com/office/drawing/2014/main" id="{11428CD7-E18C-8231-6469-EE2FBAE60531}"/>
              </a:ext>
            </a:extLst>
          </p:cNvPr>
          <p:cNvSpPr/>
          <p:nvPr/>
        </p:nvSpPr>
        <p:spPr>
          <a:xfrm>
            <a:off x="6641058" y="3230242"/>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Ovale 41">
            <a:extLst>
              <a:ext uri="{FF2B5EF4-FFF2-40B4-BE49-F238E27FC236}">
                <a16:creationId xmlns:a16="http://schemas.microsoft.com/office/drawing/2014/main" id="{2B195ECE-C16E-3BEF-C30D-C8F55B2D9CEB}"/>
              </a:ext>
            </a:extLst>
          </p:cNvPr>
          <p:cNvSpPr/>
          <p:nvPr/>
        </p:nvSpPr>
        <p:spPr>
          <a:xfrm>
            <a:off x="6469492" y="2904122"/>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Ovale 42">
            <a:extLst>
              <a:ext uri="{FF2B5EF4-FFF2-40B4-BE49-F238E27FC236}">
                <a16:creationId xmlns:a16="http://schemas.microsoft.com/office/drawing/2014/main" id="{31436D89-80C6-368A-E5EE-1C52A21B6755}"/>
              </a:ext>
            </a:extLst>
          </p:cNvPr>
          <p:cNvSpPr/>
          <p:nvPr/>
        </p:nvSpPr>
        <p:spPr>
          <a:xfrm>
            <a:off x="5855271" y="2986672"/>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Ovale 43">
            <a:extLst>
              <a:ext uri="{FF2B5EF4-FFF2-40B4-BE49-F238E27FC236}">
                <a16:creationId xmlns:a16="http://schemas.microsoft.com/office/drawing/2014/main" id="{A849C4E0-18E9-A553-932C-AAEECFE2EBD0}"/>
              </a:ext>
            </a:extLst>
          </p:cNvPr>
          <p:cNvSpPr/>
          <p:nvPr/>
        </p:nvSpPr>
        <p:spPr>
          <a:xfrm>
            <a:off x="5969000" y="363835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Ovale 44">
            <a:extLst>
              <a:ext uri="{FF2B5EF4-FFF2-40B4-BE49-F238E27FC236}">
                <a16:creationId xmlns:a16="http://schemas.microsoft.com/office/drawing/2014/main" id="{845C6E54-66BF-E9DD-3B01-7AA4735F377F}"/>
              </a:ext>
            </a:extLst>
          </p:cNvPr>
          <p:cNvSpPr/>
          <p:nvPr/>
        </p:nvSpPr>
        <p:spPr>
          <a:xfrm>
            <a:off x="7122615" y="3397613"/>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Ovale 45">
            <a:extLst>
              <a:ext uri="{FF2B5EF4-FFF2-40B4-BE49-F238E27FC236}">
                <a16:creationId xmlns:a16="http://schemas.microsoft.com/office/drawing/2014/main" id="{B83699D1-2353-B666-BBD4-EA274D7CE786}"/>
              </a:ext>
            </a:extLst>
          </p:cNvPr>
          <p:cNvSpPr/>
          <p:nvPr/>
        </p:nvSpPr>
        <p:spPr>
          <a:xfrm>
            <a:off x="7187400" y="2135952"/>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Ovale 46">
            <a:extLst>
              <a:ext uri="{FF2B5EF4-FFF2-40B4-BE49-F238E27FC236}">
                <a16:creationId xmlns:a16="http://schemas.microsoft.com/office/drawing/2014/main" id="{DF693BF8-E87E-F99F-1CB4-21060AE9384B}"/>
              </a:ext>
            </a:extLst>
          </p:cNvPr>
          <p:cNvSpPr/>
          <p:nvPr/>
        </p:nvSpPr>
        <p:spPr>
          <a:xfrm>
            <a:off x="7057291" y="292461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Ovale 47">
            <a:extLst>
              <a:ext uri="{FF2B5EF4-FFF2-40B4-BE49-F238E27FC236}">
                <a16:creationId xmlns:a16="http://schemas.microsoft.com/office/drawing/2014/main" id="{9AB2F76D-BE1E-9D24-CC54-E906EDD25F35}"/>
              </a:ext>
            </a:extLst>
          </p:cNvPr>
          <p:cNvSpPr/>
          <p:nvPr/>
        </p:nvSpPr>
        <p:spPr>
          <a:xfrm>
            <a:off x="7921875" y="3065142"/>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 name="Connettore diritto 3">
            <a:extLst>
              <a:ext uri="{FF2B5EF4-FFF2-40B4-BE49-F238E27FC236}">
                <a16:creationId xmlns:a16="http://schemas.microsoft.com/office/drawing/2014/main" id="{CC44C70E-20B8-0B27-9312-09217279B444}"/>
              </a:ext>
            </a:extLst>
          </p:cNvPr>
          <p:cNvCxnSpPr/>
          <p:nvPr/>
        </p:nvCxnSpPr>
        <p:spPr>
          <a:xfrm flipV="1">
            <a:off x="360316" y="1162511"/>
            <a:ext cx="9789160" cy="449040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asellaDiTesto 2">
            <a:extLst>
              <a:ext uri="{FF2B5EF4-FFF2-40B4-BE49-F238E27FC236}">
                <a16:creationId xmlns:a16="http://schemas.microsoft.com/office/drawing/2014/main" id="{726E0E48-7AC1-CFB0-ADF2-A066C5FAA550}"/>
              </a:ext>
            </a:extLst>
          </p:cNvPr>
          <p:cNvSpPr txBox="1"/>
          <p:nvPr/>
        </p:nvSpPr>
        <p:spPr>
          <a:xfrm>
            <a:off x="6879819" y="4315267"/>
            <a:ext cx="4199298" cy="707886"/>
          </a:xfrm>
          <a:prstGeom prst="rect">
            <a:avLst/>
          </a:prstGeom>
          <a:noFill/>
        </p:spPr>
        <p:txBody>
          <a:bodyPr wrap="square" rtlCol="0">
            <a:spAutoFit/>
          </a:bodyPr>
          <a:lstStyle/>
          <a:p>
            <a:r>
              <a:rPr lang="en-US" sz="4000" b="1" dirty="0"/>
              <a:t>Y = </a:t>
            </a:r>
            <a:r>
              <a:rPr lang="en-US" sz="4000" b="1" dirty="0" err="1"/>
              <a:t>mX</a:t>
            </a:r>
            <a:r>
              <a:rPr lang="en-US" sz="4000" b="1" dirty="0"/>
              <a:t> + q</a:t>
            </a:r>
            <a:endParaRPr lang="it-IT" sz="4000" b="1" dirty="0"/>
          </a:p>
        </p:txBody>
      </p:sp>
    </p:spTree>
    <p:extLst>
      <p:ext uri="{BB962C8B-B14F-4D97-AF65-F5344CB8AC3E}">
        <p14:creationId xmlns:p14="http://schemas.microsoft.com/office/powerpoint/2010/main" val="3642772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4C3B-17C8-0644-349B-0279409B32C7}"/>
              </a:ext>
            </a:extLst>
          </p:cNvPr>
          <p:cNvSpPr>
            <a:spLocks noGrp="1"/>
          </p:cNvSpPr>
          <p:nvPr>
            <p:ph type="ctrTitle"/>
          </p:nvPr>
        </p:nvSpPr>
        <p:spPr>
          <a:xfrm>
            <a:off x="2111828" y="41778"/>
            <a:ext cx="7517364" cy="466949"/>
          </a:xfrm>
        </p:spPr>
        <p:txBody>
          <a:bodyPr>
            <a:normAutofit fontScale="90000"/>
          </a:bodyPr>
          <a:lstStyle/>
          <a:p>
            <a:r>
              <a:rPr lang="en-US" sz="2800" b="1" dirty="0">
                <a:latin typeface="+mn-lt"/>
                <a:ea typeface="Noto Serif" panose="02020502060505020204" pitchFamily="18"/>
                <a:cs typeface="Noto Serif" panose="02020502060505020204" pitchFamily="18"/>
              </a:rPr>
              <a:t>ML Example: Linear Regression</a:t>
            </a:r>
            <a:endParaRPr lang="it-IT" sz="2800" b="1" dirty="0">
              <a:latin typeface="+mn-lt"/>
              <a:ea typeface="Noto Serif" panose="02020502060505020204" pitchFamily="18"/>
              <a:cs typeface="Noto Serif" panose="02020502060505020204" pitchFamily="18"/>
            </a:endParaRPr>
          </a:p>
        </p:txBody>
      </p:sp>
      <p:sp>
        <p:nvSpPr>
          <p:cNvPr id="6" name="Rettangolo 5">
            <a:extLst>
              <a:ext uri="{FF2B5EF4-FFF2-40B4-BE49-F238E27FC236}">
                <a16:creationId xmlns:a16="http://schemas.microsoft.com/office/drawing/2014/main" id="{ECAD2915-791F-BBE6-FC57-74C29AEC4B59}"/>
              </a:ext>
            </a:extLst>
          </p:cNvPr>
          <p:cNvSpPr/>
          <p:nvPr/>
        </p:nvSpPr>
        <p:spPr>
          <a:xfrm rot="5400000" flipH="1">
            <a:off x="5902078" y="-1937505"/>
            <a:ext cx="45719" cy="3918857"/>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0" name="Rettangolo 9">
            <a:extLst>
              <a:ext uri="{FF2B5EF4-FFF2-40B4-BE49-F238E27FC236}">
                <a16:creationId xmlns:a16="http://schemas.microsoft.com/office/drawing/2014/main" id="{2B1BF91D-1858-805A-B107-9E170AB59F0C}"/>
              </a:ext>
            </a:extLst>
          </p:cNvPr>
          <p:cNvSpPr/>
          <p:nvPr/>
        </p:nvSpPr>
        <p:spPr>
          <a:xfrm>
            <a:off x="0" y="275253"/>
            <a:ext cx="45719" cy="6214188"/>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5" name="CasellaDiTesto 4">
            <a:extLst>
              <a:ext uri="{FF2B5EF4-FFF2-40B4-BE49-F238E27FC236}">
                <a16:creationId xmlns:a16="http://schemas.microsoft.com/office/drawing/2014/main" id="{AD659625-C3B9-D46C-6820-E313DB412E94}"/>
              </a:ext>
            </a:extLst>
          </p:cNvPr>
          <p:cNvSpPr txBox="1"/>
          <p:nvPr/>
        </p:nvSpPr>
        <p:spPr>
          <a:xfrm>
            <a:off x="7670852" y="1741196"/>
            <a:ext cx="3992880" cy="646331"/>
          </a:xfrm>
          <a:prstGeom prst="rect">
            <a:avLst/>
          </a:prstGeom>
          <a:noFill/>
        </p:spPr>
        <p:txBody>
          <a:bodyPr wrap="square" rtlCol="0">
            <a:spAutoFit/>
          </a:bodyPr>
          <a:lstStyle/>
          <a:p>
            <a:r>
              <a:rPr lang="en-US" sz="3600" b="1" dirty="0">
                <a:solidFill>
                  <a:schemeClr val="bg1"/>
                </a:solidFill>
              </a:rPr>
              <a:t>Machine</a:t>
            </a:r>
            <a:r>
              <a:rPr lang="en-US" dirty="0"/>
              <a:t> </a:t>
            </a:r>
            <a:r>
              <a:rPr lang="en-US" sz="3600" b="1" dirty="0">
                <a:solidFill>
                  <a:schemeClr val="bg1"/>
                </a:solidFill>
              </a:rPr>
              <a:t>Learning</a:t>
            </a:r>
            <a:endParaRPr lang="it-IT" sz="3600" b="1" dirty="0">
              <a:solidFill>
                <a:schemeClr val="bg1"/>
              </a:solidFill>
            </a:endParaRPr>
          </a:p>
        </p:txBody>
      </p:sp>
      <p:sp>
        <p:nvSpPr>
          <p:cNvPr id="8" name="CasellaDiTesto 7">
            <a:extLst>
              <a:ext uri="{FF2B5EF4-FFF2-40B4-BE49-F238E27FC236}">
                <a16:creationId xmlns:a16="http://schemas.microsoft.com/office/drawing/2014/main" id="{5ED1F874-E2DD-D5AE-3AF2-79518109E33E}"/>
              </a:ext>
            </a:extLst>
          </p:cNvPr>
          <p:cNvSpPr txBox="1"/>
          <p:nvPr/>
        </p:nvSpPr>
        <p:spPr>
          <a:xfrm>
            <a:off x="9000532" y="3032750"/>
            <a:ext cx="3028891" cy="646331"/>
          </a:xfrm>
          <a:prstGeom prst="rect">
            <a:avLst/>
          </a:prstGeom>
          <a:noFill/>
        </p:spPr>
        <p:txBody>
          <a:bodyPr wrap="square" rtlCol="0">
            <a:spAutoFit/>
          </a:bodyPr>
          <a:lstStyle/>
          <a:p>
            <a:r>
              <a:rPr lang="en-US" sz="3600" b="1" dirty="0">
                <a:solidFill>
                  <a:schemeClr val="bg1"/>
                </a:solidFill>
              </a:rPr>
              <a:t>Deep Learning</a:t>
            </a:r>
            <a:endParaRPr lang="it-IT" sz="3600" b="1" dirty="0">
              <a:solidFill>
                <a:schemeClr val="bg1"/>
              </a:solidFill>
            </a:endParaRPr>
          </a:p>
        </p:txBody>
      </p:sp>
      <p:cxnSp>
        <p:nvCxnSpPr>
          <p:cNvPr id="15" name="Connettore 2 14">
            <a:extLst>
              <a:ext uri="{FF2B5EF4-FFF2-40B4-BE49-F238E27FC236}">
                <a16:creationId xmlns:a16="http://schemas.microsoft.com/office/drawing/2014/main" id="{8594CE85-A496-353D-8314-30148DA368FB}"/>
              </a:ext>
            </a:extLst>
          </p:cNvPr>
          <p:cNvCxnSpPr/>
          <p:nvPr/>
        </p:nvCxnSpPr>
        <p:spPr>
          <a:xfrm>
            <a:off x="838200" y="351785"/>
            <a:ext cx="0" cy="57650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F8EA1CD3-D659-C470-A0D5-6D887C106005}"/>
              </a:ext>
            </a:extLst>
          </p:cNvPr>
          <p:cNvCxnSpPr>
            <a:cxnSpLocks/>
          </p:cNvCxnSpPr>
          <p:nvPr/>
        </p:nvCxnSpPr>
        <p:spPr>
          <a:xfrm flipH="1">
            <a:off x="838200" y="6116858"/>
            <a:ext cx="10774732"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CasellaDiTesto 20">
            <a:extLst>
              <a:ext uri="{FF2B5EF4-FFF2-40B4-BE49-F238E27FC236}">
                <a16:creationId xmlns:a16="http://schemas.microsoft.com/office/drawing/2014/main" id="{A7427968-B3DC-2E71-EBE7-6F46902620AD}"/>
              </a:ext>
            </a:extLst>
          </p:cNvPr>
          <p:cNvSpPr txBox="1"/>
          <p:nvPr/>
        </p:nvSpPr>
        <p:spPr>
          <a:xfrm>
            <a:off x="415832" y="275252"/>
            <a:ext cx="266700" cy="461665"/>
          </a:xfrm>
          <a:prstGeom prst="rect">
            <a:avLst/>
          </a:prstGeom>
          <a:noFill/>
        </p:spPr>
        <p:txBody>
          <a:bodyPr wrap="square" rtlCol="0">
            <a:spAutoFit/>
          </a:bodyPr>
          <a:lstStyle/>
          <a:p>
            <a:r>
              <a:rPr lang="en-US" sz="2400" b="1" dirty="0"/>
              <a:t>Y</a:t>
            </a:r>
            <a:endParaRPr lang="it-IT" sz="2400" b="1" dirty="0"/>
          </a:p>
        </p:txBody>
      </p:sp>
      <p:sp>
        <p:nvSpPr>
          <p:cNvPr id="22" name="CasellaDiTesto 21">
            <a:extLst>
              <a:ext uri="{FF2B5EF4-FFF2-40B4-BE49-F238E27FC236}">
                <a16:creationId xmlns:a16="http://schemas.microsoft.com/office/drawing/2014/main" id="{EAB4BB7B-5BEA-633C-D619-C47C599DB7A3}"/>
              </a:ext>
            </a:extLst>
          </p:cNvPr>
          <p:cNvSpPr txBox="1"/>
          <p:nvPr/>
        </p:nvSpPr>
        <p:spPr>
          <a:xfrm>
            <a:off x="11118850" y="6258608"/>
            <a:ext cx="266700" cy="461665"/>
          </a:xfrm>
          <a:prstGeom prst="rect">
            <a:avLst/>
          </a:prstGeom>
          <a:noFill/>
        </p:spPr>
        <p:txBody>
          <a:bodyPr wrap="square" rtlCol="0">
            <a:spAutoFit/>
          </a:bodyPr>
          <a:lstStyle/>
          <a:p>
            <a:r>
              <a:rPr lang="en-US" sz="2400" b="1" dirty="0"/>
              <a:t>X</a:t>
            </a:r>
            <a:endParaRPr lang="it-IT" sz="2400" b="1" dirty="0"/>
          </a:p>
        </p:txBody>
      </p:sp>
      <p:sp>
        <p:nvSpPr>
          <p:cNvPr id="23" name="CasellaDiTesto 22">
            <a:extLst>
              <a:ext uri="{FF2B5EF4-FFF2-40B4-BE49-F238E27FC236}">
                <a16:creationId xmlns:a16="http://schemas.microsoft.com/office/drawing/2014/main" id="{1787D9FE-54DE-8A6A-032C-EFA8A9AD5516}"/>
              </a:ext>
            </a:extLst>
          </p:cNvPr>
          <p:cNvSpPr txBox="1"/>
          <p:nvPr/>
        </p:nvSpPr>
        <p:spPr>
          <a:xfrm>
            <a:off x="360316" y="5886025"/>
            <a:ext cx="266700" cy="461665"/>
          </a:xfrm>
          <a:prstGeom prst="rect">
            <a:avLst/>
          </a:prstGeom>
          <a:noFill/>
        </p:spPr>
        <p:txBody>
          <a:bodyPr wrap="square" rtlCol="0">
            <a:spAutoFit/>
          </a:bodyPr>
          <a:lstStyle/>
          <a:p>
            <a:r>
              <a:rPr lang="en-US" sz="2400" b="1" dirty="0"/>
              <a:t>0</a:t>
            </a:r>
            <a:endParaRPr lang="it-IT" sz="2400" b="1" dirty="0"/>
          </a:p>
        </p:txBody>
      </p:sp>
      <p:sp>
        <p:nvSpPr>
          <p:cNvPr id="14" name="Ovale 13">
            <a:extLst>
              <a:ext uri="{FF2B5EF4-FFF2-40B4-BE49-F238E27FC236}">
                <a16:creationId xmlns:a16="http://schemas.microsoft.com/office/drawing/2014/main" id="{C310E3C0-B9AC-F7C0-1871-D338270FB999}"/>
              </a:ext>
            </a:extLst>
          </p:cNvPr>
          <p:cNvSpPr/>
          <p:nvPr/>
        </p:nvSpPr>
        <p:spPr>
          <a:xfrm>
            <a:off x="2971801" y="402189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7F922BF7-65E8-099A-7B15-4C3404169EB8}"/>
              </a:ext>
            </a:extLst>
          </p:cNvPr>
          <p:cNvSpPr/>
          <p:nvPr/>
        </p:nvSpPr>
        <p:spPr>
          <a:xfrm>
            <a:off x="5306084" y="275951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Ovale 17">
            <a:extLst>
              <a:ext uri="{FF2B5EF4-FFF2-40B4-BE49-F238E27FC236}">
                <a16:creationId xmlns:a16="http://schemas.microsoft.com/office/drawing/2014/main" id="{D5D11A2F-E981-C510-FAA5-D8735EB38EFA}"/>
              </a:ext>
            </a:extLst>
          </p:cNvPr>
          <p:cNvSpPr/>
          <p:nvPr/>
        </p:nvSpPr>
        <p:spPr>
          <a:xfrm>
            <a:off x="4601224" y="275951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Ovale 18">
            <a:extLst>
              <a:ext uri="{FF2B5EF4-FFF2-40B4-BE49-F238E27FC236}">
                <a16:creationId xmlns:a16="http://schemas.microsoft.com/office/drawing/2014/main" id="{2E08EDDD-76EA-D714-C89D-A5BBEEBCA282}"/>
              </a:ext>
            </a:extLst>
          </p:cNvPr>
          <p:cNvSpPr/>
          <p:nvPr/>
        </p:nvSpPr>
        <p:spPr>
          <a:xfrm>
            <a:off x="4371343" y="381234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Ovale 19">
            <a:extLst>
              <a:ext uri="{FF2B5EF4-FFF2-40B4-BE49-F238E27FC236}">
                <a16:creationId xmlns:a16="http://schemas.microsoft.com/office/drawing/2014/main" id="{E0D7FF8B-8F54-EB95-C45F-859B075A6C5B}"/>
              </a:ext>
            </a:extLst>
          </p:cNvPr>
          <p:cNvSpPr/>
          <p:nvPr/>
        </p:nvSpPr>
        <p:spPr>
          <a:xfrm>
            <a:off x="4664724" y="415016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Ovale 23">
            <a:extLst>
              <a:ext uri="{FF2B5EF4-FFF2-40B4-BE49-F238E27FC236}">
                <a16:creationId xmlns:a16="http://schemas.microsoft.com/office/drawing/2014/main" id="{4536BFCD-0A6A-7CE7-EFD1-CDDC887A8088}"/>
              </a:ext>
            </a:extLst>
          </p:cNvPr>
          <p:cNvSpPr/>
          <p:nvPr/>
        </p:nvSpPr>
        <p:spPr>
          <a:xfrm>
            <a:off x="4218083" y="3355915"/>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Ovale 24">
            <a:extLst>
              <a:ext uri="{FF2B5EF4-FFF2-40B4-BE49-F238E27FC236}">
                <a16:creationId xmlns:a16="http://schemas.microsoft.com/office/drawing/2014/main" id="{AAB34F37-FB7E-FB3D-7EA2-325D0E92FBC5}"/>
              </a:ext>
            </a:extLst>
          </p:cNvPr>
          <p:cNvSpPr/>
          <p:nvPr/>
        </p:nvSpPr>
        <p:spPr>
          <a:xfrm>
            <a:off x="3999884" y="4004543"/>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Ovale 25">
            <a:extLst>
              <a:ext uri="{FF2B5EF4-FFF2-40B4-BE49-F238E27FC236}">
                <a16:creationId xmlns:a16="http://schemas.microsoft.com/office/drawing/2014/main" id="{8D0620BC-6B2C-4D7B-F222-51C01093447A}"/>
              </a:ext>
            </a:extLst>
          </p:cNvPr>
          <p:cNvSpPr/>
          <p:nvPr/>
        </p:nvSpPr>
        <p:spPr>
          <a:xfrm>
            <a:off x="3535681" y="3454442"/>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Ovale 26">
            <a:extLst>
              <a:ext uri="{FF2B5EF4-FFF2-40B4-BE49-F238E27FC236}">
                <a16:creationId xmlns:a16="http://schemas.microsoft.com/office/drawing/2014/main" id="{7EF02CC4-1CDA-4DE3-1B7C-7AE57943E771}"/>
              </a:ext>
            </a:extLst>
          </p:cNvPr>
          <p:cNvSpPr/>
          <p:nvPr/>
        </p:nvSpPr>
        <p:spPr>
          <a:xfrm>
            <a:off x="1767842" y="423271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Ovale 27">
            <a:extLst>
              <a:ext uri="{FF2B5EF4-FFF2-40B4-BE49-F238E27FC236}">
                <a16:creationId xmlns:a16="http://schemas.microsoft.com/office/drawing/2014/main" id="{8AF4DB7C-322D-42E8-460C-F5A8D885EB9D}"/>
              </a:ext>
            </a:extLst>
          </p:cNvPr>
          <p:cNvSpPr/>
          <p:nvPr/>
        </p:nvSpPr>
        <p:spPr>
          <a:xfrm>
            <a:off x="4900485" y="326136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Ovale 28">
            <a:extLst>
              <a:ext uri="{FF2B5EF4-FFF2-40B4-BE49-F238E27FC236}">
                <a16:creationId xmlns:a16="http://schemas.microsoft.com/office/drawing/2014/main" id="{61CC9638-5711-4BEC-4024-DB3C10C40668}"/>
              </a:ext>
            </a:extLst>
          </p:cNvPr>
          <p:cNvSpPr/>
          <p:nvPr/>
        </p:nvSpPr>
        <p:spPr>
          <a:xfrm>
            <a:off x="2573022" y="381234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Ovale 29">
            <a:extLst>
              <a:ext uri="{FF2B5EF4-FFF2-40B4-BE49-F238E27FC236}">
                <a16:creationId xmlns:a16="http://schemas.microsoft.com/office/drawing/2014/main" id="{B9586194-FE2F-D664-BB2B-648F600ECC59}"/>
              </a:ext>
            </a:extLst>
          </p:cNvPr>
          <p:cNvSpPr/>
          <p:nvPr/>
        </p:nvSpPr>
        <p:spPr>
          <a:xfrm>
            <a:off x="3271544" y="4004543"/>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Ovale 30">
            <a:extLst>
              <a:ext uri="{FF2B5EF4-FFF2-40B4-BE49-F238E27FC236}">
                <a16:creationId xmlns:a16="http://schemas.microsoft.com/office/drawing/2014/main" id="{EAC3FEBA-7470-6C54-025B-8CAFCD26A704}"/>
              </a:ext>
            </a:extLst>
          </p:cNvPr>
          <p:cNvSpPr/>
          <p:nvPr/>
        </p:nvSpPr>
        <p:spPr>
          <a:xfrm>
            <a:off x="2844801" y="480018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Ovale 31">
            <a:extLst>
              <a:ext uri="{FF2B5EF4-FFF2-40B4-BE49-F238E27FC236}">
                <a16:creationId xmlns:a16="http://schemas.microsoft.com/office/drawing/2014/main" id="{AACF6686-656B-BA33-09E2-44012F363400}"/>
              </a:ext>
            </a:extLst>
          </p:cNvPr>
          <p:cNvSpPr/>
          <p:nvPr/>
        </p:nvSpPr>
        <p:spPr>
          <a:xfrm>
            <a:off x="2446022" y="429621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Ovale 32">
            <a:extLst>
              <a:ext uri="{FF2B5EF4-FFF2-40B4-BE49-F238E27FC236}">
                <a16:creationId xmlns:a16="http://schemas.microsoft.com/office/drawing/2014/main" id="{0860DC38-0640-7019-2CD6-6A96CA4B1CF8}"/>
              </a:ext>
            </a:extLst>
          </p:cNvPr>
          <p:cNvSpPr/>
          <p:nvPr/>
        </p:nvSpPr>
        <p:spPr>
          <a:xfrm>
            <a:off x="3599181" y="4587012"/>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Ovale 33">
            <a:extLst>
              <a:ext uri="{FF2B5EF4-FFF2-40B4-BE49-F238E27FC236}">
                <a16:creationId xmlns:a16="http://schemas.microsoft.com/office/drawing/2014/main" id="{8591F52F-CB5F-69CF-C315-6096FF5B1A59}"/>
              </a:ext>
            </a:extLst>
          </p:cNvPr>
          <p:cNvSpPr/>
          <p:nvPr/>
        </p:nvSpPr>
        <p:spPr>
          <a:xfrm>
            <a:off x="5030026" y="371201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Ovale 34">
            <a:extLst>
              <a:ext uri="{FF2B5EF4-FFF2-40B4-BE49-F238E27FC236}">
                <a16:creationId xmlns:a16="http://schemas.microsoft.com/office/drawing/2014/main" id="{30225A68-8F13-6B87-1B65-1625BD9A2D34}"/>
              </a:ext>
            </a:extLst>
          </p:cNvPr>
          <p:cNvSpPr/>
          <p:nvPr/>
        </p:nvSpPr>
        <p:spPr>
          <a:xfrm>
            <a:off x="5519387" y="3343910"/>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Ovale 35">
            <a:extLst>
              <a:ext uri="{FF2B5EF4-FFF2-40B4-BE49-F238E27FC236}">
                <a16:creationId xmlns:a16="http://schemas.microsoft.com/office/drawing/2014/main" id="{37F8F7E8-EB05-2966-4984-5FD8268F8898}"/>
              </a:ext>
            </a:extLst>
          </p:cNvPr>
          <p:cNvSpPr/>
          <p:nvPr/>
        </p:nvSpPr>
        <p:spPr>
          <a:xfrm>
            <a:off x="5384165" y="3982263"/>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Ovale 36">
            <a:extLst>
              <a:ext uri="{FF2B5EF4-FFF2-40B4-BE49-F238E27FC236}">
                <a16:creationId xmlns:a16="http://schemas.microsoft.com/office/drawing/2014/main" id="{48E573E8-3D75-AA11-0498-992C6717B8C2}"/>
              </a:ext>
            </a:extLst>
          </p:cNvPr>
          <p:cNvSpPr/>
          <p:nvPr/>
        </p:nvSpPr>
        <p:spPr>
          <a:xfrm>
            <a:off x="6162066" y="2533209"/>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Ovale 37">
            <a:extLst>
              <a:ext uri="{FF2B5EF4-FFF2-40B4-BE49-F238E27FC236}">
                <a16:creationId xmlns:a16="http://schemas.microsoft.com/office/drawing/2014/main" id="{264F00A1-0794-438E-31DA-73ADEC17885E}"/>
              </a:ext>
            </a:extLst>
          </p:cNvPr>
          <p:cNvSpPr/>
          <p:nvPr/>
        </p:nvSpPr>
        <p:spPr>
          <a:xfrm>
            <a:off x="6752819" y="239913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Ovale 38">
            <a:extLst>
              <a:ext uri="{FF2B5EF4-FFF2-40B4-BE49-F238E27FC236}">
                <a16:creationId xmlns:a16="http://schemas.microsoft.com/office/drawing/2014/main" id="{74DB7E99-01B8-05A2-9767-2AF54299C752}"/>
              </a:ext>
            </a:extLst>
          </p:cNvPr>
          <p:cNvSpPr/>
          <p:nvPr/>
        </p:nvSpPr>
        <p:spPr>
          <a:xfrm>
            <a:off x="7543852" y="2648138"/>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Ovale 39">
            <a:extLst>
              <a:ext uri="{FF2B5EF4-FFF2-40B4-BE49-F238E27FC236}">
                <a16:creationId xmlns:a16="http://schemas.microsoft.com/office/drawing/2014/main" id="{CC6FD377-D749-CF5C-BCF1-288EB4D4BE1E}"/>
              </a:ext>
            </a:extLst>
          </p:cNvPr>
          <p:cNvSpPr/>
          <p:nvPr/>
        </p:nvSpPr>
        <p:spPr>
          <a:xfrm>
            <a:off x="8059036" y="2210882"/>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Ovale 40">
            <a:extLst>
              <a:ext uri="{FF2B5EF4-FFF2-40B4-BE49-F238E27FC236}">
                <a16:creationId xmlns:a16="http://schemas.microsoft.com/office/drawing/2014/main" id="{11428CD7-E18C-8231-6469-EE2FBAE60531}"/>
              </a:ext>
            </a:extLst>
          </p:cNvPr>
          <p:cNvSpPr/>
          <p:nvPr/>
        </p:nvSpPr>
        <p:spPr>
          <a:xfrm>
            <a:off x="6641058" y="3230242"/>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Ovale 41">
            <a:extLst>
              <a:ext uri="{FF2B5EF4-FFF2-40B4-BE49-F238E27FC236}">
                <a16:creationId xmlns:a16="http://schemas.microsoft.com/office/drawing/2014/main" id="{2B195ECE-C16E-3BEF-C30D-C8F55B2D9CEB}"/>
              </a:ext>
            </a:extLst>
          </p:cNvPr>
          <p:cNvSpPr/>
          <p:nvPr/>
        </p:nvSpPr>
        <p:spPr>
          <a:xfrm>
            <a:off x="6469492" y="2904122"/>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Ovale 42">
            <a:extLst>
              <a:ext uri="{FF2B5EF4-FFF2-40B4-BE49-F238E27FC236}">
                <a16:creationId xmlns:a16="http://schemas.microsoft.com/office/drawing/2014/main" id="{31436D89-80C6-368A-E5EE-1C52A21B6755}"/>
              </a:ext>
            </a:extLst>
          </p:cNvPr>
          <p:cNvSpPr/>
          <p:nvPr/>
        </p:nvSpPr>
        <p:spPr>
          <a:xfrm>
            <a:off x="5855271" y="2986672"/>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Ovale 43">
            <a:extLst>
              <a:ext uri="{FF2B5EF4-FFF2-40B4-BE49-F238E27FC236}">
                <a16:creationId xmlns:a16="http://schemas.microsoft.com/office/drawing/2014/main" id="{A849C4E0-18E9-A553-932C-AAEECFE2EBD0}"/>
              </a:ext>
            </a:extLst>
          </p:cNvPr>
          <p:cNvSpPr/>
          <p:nvPr/>
        </p:nvSpPr>
        <p:spPr>
          <a:xfrm>
            <a:off x="5969000" y="363835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Ovale 44">
            <a:extLst>
              <a:ext uri="{FF2B5EF4-FFF2-40B4-BE49-F238E27FC236}">
                <a16:creationId xmlns:a16="http://schemas.microsoft.com/office/drawing/2014/main" id="{845C6E54-66BF-E9DD-3B01-7AA4735F377F}"/>
              </a:ext>
            </a:extLst>
          </p:cNvPr>
          <p:cNvSpPr/>
          <p:nvPr/>
        </p:nvSpPr>
        <p:spPr>
          <a:xfrm>
            <a:off x="7122615" y="3397613"/>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Ovale 45">
            <a:extLst>
              <a:ext uri="{FF2B5EF4-FFF2-40B4-BE49-F238E27FC236}">
                <a16:creationId xmlns:a16="http://schemas.microsoft.com/office/drawing/2014/main" id="{B83699D1-2353-B666-BBD4-EA274D7CE786}"/>
              </a:ext>
            </a:extLst>
          </p:cNvPr>
          <p:cNvSpPr/>
          <p:nvPr/>
        </p:nvSpPr>
        <p:spPr>
          <a:xfrm>
            <a:off x="7187400" y="2135952"/>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Ovale 46">
            <a:extLst>
              <a:ext uri="{FF2B5EF4-FFF2-40B4-BE49-F238E27FC236}">
                <a16:creationId xmlns:a16="http://schemas.microsoft.com/office/drawing/2014/main" id="{DF693BF8-E87E-F99F-1CB4-21060AE9384B}"/>
              </a:ext>
            </a:extLst>
          </p:cNvPr>
          <p:cNvSpPr/>
          <p:nvPr/>
        </p:nvSpPr>
        <p:spPr>
          <a:xfrm>
            <a:off x="7057291" y="2924617"/>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Ovale 47">
            <a:extLst>
              <a:ext uri="{FF2B5EF4-FFF2-40B4-BE49-F238E27FC236}">
                <a16:creationId xmlns:a16="http://schemas.microsoft.com/office/drawing/2014/main" id="{9AB2F76D-BE1E-9D24-CC54-E906EDD25F35}"/>
              </a:ext>
            </a:extLst>
          </p:cNvPr>
          <p:cNvSpPr/>
          <p:nvPr/>
        </p:nvSpPr>
        <p:spPr>
          <a:xfrm>
            <a:off x="7921875" y="3065142"/>
            <a:ext cx="127000" cy="1651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 name="Connettore diritto 3">
            <a:extLst>
              <a:ext uri="{FF2B5EF4-FFF2-40B4-BE49-F238E27FC236}">
                <a16:creationId xmlns:a16="http://schemas.microsoft.com/office/drawing/2014/main" id="{CC44C70E-20B8-0B27-9312-09217279B444}"/>
              </a:ext>
            </a:extLst>
          </p:cNvPr>
          <p:cNvCxnSpPr/>
          <p:nvPr/>
        </p:nvCxnSpPr>
        <p:spPr>
          <a:xfrm flipV="1">
            <a:off x="360316" y="1162511"/>
            <a:ext cx="9789160" cy="449040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asellaDiTesto 2">
            <a:extLst>
              <a:ext uri="{FF2B5EF4-FFF2-40B4-BE49-F238E27FC236}">
                <a16:creationId xmlns:a16="http://schemas.microsoft.com/office/drawing/2014/main" id="{726E0E48-7AC1-CFB0-ADF2-A066C5FAA550}"/>
              </a:ext>
            </a:extLst>
          </p:cNvPr>
          <p:cNvSpPr txBox="1"/>
          <p:nvPr/>
        </p:nvSpPr>
        <p:spPr>
          <a:xfrm>
            <a:off x="6879819" y="4315267"/>
            <a:ext cx="4199298" cy="707886"/>
          </a:xfrm>
          <a:prstGeom prst="rect">
            <a:avLst/>
          </a:prstGeom>
          <a:noFill/>
        </p:spPr>
        <p:txBody>
          <a:bodyPr wrap="square" rtlCol="0">
            <a:spAutoFit/>
          </a:bodyPr>
          <a:lstStyle/>
          <a:p>
            <a:r>
              <a:rPr lang="en-US" sz="4000" b="1" dirty="0"/>
              <a:t>Y = </a:t>
            </a:r>
            <a:r>
              <a:rPr lang="en-US" sz="4000" b="1" dirty="0" err="1">
                <a:solidFill>
                  <a:srgbClr val="0074FF"/>
                </a:solidFill>
              </a:rPr>
              <a:t>m</a:t>
            </a:r>
            <a:r>
              <a:rPr lang="en-US" sz="4000" b="1" dirty="0" err="1"/>
              <a:t>X</a:t>
            </a:r>
            <a:r>
              <a:rPr lang="en-US" sz="4000" b="1" dirty="0"/>
              <a:t> + </a:t>
            </a:r>
            <a:r>
              <a:rPr lang="en-US" sz="4000" b="1" dirty="0">
                <a:solidFill>
                  <a:srgbClr val="0074FF"/>
                </a:solidFill>
              </a:rPr>
              <a:t>q</a:t>
            </a:r>
            <a:endParaRPr lang="it-IT" sz="4000" b="1" dirty="0">
              <a:solidFill>
                <a:srgbClr val="0074FF"/>
              </a:solidFill>
            </a:endParaRPr>
          </a:p>
        </p:txBody>
      </p:sp>
    </p:spTree>
    <p:extLst>
      <p:ext uri="{BB962C8B-B14F-4D97-AF65-F5344CB8AC3E}">
        <p14:creationId xmlns:p14="http://schemas.microsoft.com/office/powerpoint/2010/main" val="302896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4C3B-17C8-0644-349B-0279409B32C7}"/>
              </a:ext>
            </a:extLst>
          </p:cNvPr>
          <p:cNvSpPr>
            <a:spLocks noGrp="1"/>
          </p:cNvSpPr>
          <p:nvPr>
            <p:ph type="ctrTitle"/>
          </p:nvPr>
        </p:nvSpPr>
        <p:spPr>
          <a:xfrm>
            <a:off x="2111828" y="41778"/>
            <a:ext cx="7517364" cy="466949"/>
          </a:xfrm>
        </p:spPr>
        <p:txBody>
          <a:bodyPr>
            <a:normAutofit fontScale="90000"/>
          </a:bodyPr>
          <a:lstStyle/>
          <a:p>
            <a:r>
              <a:rPr lang="en-US" sz="2800" b="1" dirty="0">
                <a:latin typeface="+mn-lt"/>
                <a:ea typeface="Noto Serif" panose="02020502060505020204" pitchFamily="18"/>
                <a:cs typeface="Noto Serif" panose="02020502060505020204" pitchFamily="18"/>
              </a:rPr>
              <a:t>ML Example: Linear Regression</a:t>
            </a:r>
            <a:endParaRPr lang="it-IT" sz="2800" b="1" dirty="0">
              <a:latin typeface="+mn-lt"/>
              <a:ea typeface="Noto Serif" panose="02020502060505020204" pitchFamily="18"/>
              <a:cs typeface="Noto Serif" panose="02020502060505020204" pitchFamily="18"/>
            </a:endParaRPr>
          </a:p>
        </p:txBody>
      </p:sp>
      <p:sp>
        <p:nvSpPr>
          <p:cNvPr id="6" name="Rettangolo 5">
            <a:extLst>
              <a:ext uri="{FF2B5EF4-FFF2-40B4-BE49-F238E27FC236}">
                <a16:creationId xmlns:a16="http://schemas.microsoft.com/office/drawing/2014/main" id="{ECAD2915-791F-BBE6-FC57-74C29AEC4B59}"/>
              </a:ext>
            </a:extLst>
          </p:cNvPr>
          <p:cNvSpPr/>
          <p:nvPr/>
        </p:nvSpPr>
        <p:spPr>
          <a:xfrm rot="5400000" flipH="1">
            <a:off x="5902078" y="-1937505"/>
            <a:ext cx="45719" cy="3918857"/>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0" name="Rettangolo 9">
            <a:extLst>
              <a:ext uri="{FF2B5EF4-FFF2-40B4-BE49-F238E27FC236}">
                <a16:creationId xmlns:a16="http://schemas.microsoft.com/office/drawing/2014/main" id="{2B1BF91D-1858-805A-B107-9E170AB59F0C}"/>
              </a:ext>
            </a:extLst>
          </p:cNvPr>
          <p:cNvSpPr/>
          <p:nvPr/>
        </p:nvSpPr>
        <p:spPr>
          <a:xfrm>
            <a:off x="0" y="275253"/>
            <a:ext cx="45719" cy="6214188"/>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5" name="CasellaDiTesto 4">
            <a:extLst>
              <a:ext uri="{FF2B5EF4-FFF2-40B4-BE49-F238E27FC236}">
                <a16:creationId xmlns:a16="http://schemas.microsoft.com/office/drawing/2014/main" id="{AD659625-C3B9-D46C-6820-E313DB412E94}"/>
              </a:ext>
            </a:extLst>
          </p:cNvPr>
          <p:cNvSpPr txBox="1"/>
          <p:nvPr/>
        </p:nvSpPr>
        <p:spPr>
          <a:xfrm>
            <a:off x="7670852" y="1741196"/>
            <a:ext cx="3992880" cy="646331"/>
          </a:xfrm>
          <a:prstGeom prst="rect">
            <a:avLst/>
          </a:prstGeom>
          <a:noFill/>
        </p:spPr>
        <p:txBody>
          <a:bodyPr wrap="square" rtlCol="0">
            <a:spAutoFit/>
          </a:bodyPr>
          <a:lstStyle/>
          <a:p>
            <a:r>
              <a:rPr lang="en-US" sz="3600" b="1" dirty="0">
                <a:solidFill>
                  <a:schemeClr val="bg1"/>
                </a:solidFill>
              </a:rPr>
              <a:t>Machine</a:t>
            </a:r>
            <a:r>
              <a:rPr lang="en-US" dirty="0"/>
              <a:t> </a:t>
            </a:r>
            <a:r>
              <a:rPr lang="en-US" sz="3600" b="1" dirty="0">
                <a:solidFill>
                  <a:schemeClr val="bg1"/>
                </a:solidFill>
              </a:rPr>
              <a:t>Learning</a:t>
            </a:r>
            <a:endParaRPr lang="it-IT" sz="3600" b="1" dirty="0">
              <a:solidFill>
                <a:schemeClr val="bg1"/>
              </a:solidFill>
            </a:endParaRPr>
          </a:p>
        </p:txBody>
      </p:sp>
      <p:sp>
        <p:nvSpPr>
          <p:cNvPr id="8" name="CasellaDiTesto 7">
            <a:extLst>
              <a:ext uri="{FF2B5EF4-FFF2-40B4-BE49-F238E27FC236}">
                <a16:creationId xmlns:a16="http://schemas.microsoft.com/office/drawing/2014/main" id="{5ED1F874-E2DD-D5AE-3AF2-79518109E33E}"/>
              </a:ext>
            </a:extLst>
          </p:cNvPr>
          <p:cNvSpPr txBox="1"/>
          <p:nvPr/>
        </p:nvSpPr>
        <p:spPr>
          <a:xfrm>
            <a:off x="9000532" y="3032750"/>
            <a:ext cx="3028891" cy="646331"/>
          </a:xfrm>
          <a:prstGeom prst="rect">
            <a:avLst/>
          </a:prstGeom>
          <a:noFill/>
        </p:spPr>
        <p:txBody>
          <a:bodyPr wrap="square" rtlCol="0">
            <a:spAutoFit/>
          </a:bodyPr>
          <a:lstStyle/>
          <a:p>
            <a:r>
              <a:rPr lang="en-US" sz="3600" b="1" dirty="0">
                <a:solidFill>
                  <a:schemeClr val="bg1"/>
                </a:solidFill>
              </a:rPr>
              <a:t>Deep Learning</a:t>
            </a:r>
            <a:endParaRPr lang="it-IT" sz="3600" b="1" dirty="0">
              <a:solidFill>
                <a:schemeClr val="bg1"/>
              </a:solidFill>
            </a:endParaRPr>
          </a:p>
        </p:txBody>
      </p:sp>
      <p:sp>
        <p:nvSpPr>
          <p:cNvPr id="3" name="CasellaDiTesto 2">
            <a:extLst>
              <a:ext uri="{FF2B5EF4-FFF2-40B4-BE49-F238E27FC236}">
                <a16:creationId xmlns:a16="http://schemas.microsoft.com/office/drawing/2014/main" id="{726E0E48-7AC1-CFB0-ADF2-A066C5FAA550}"/>
              </a:ext>
            </a:extLst>
          </p:cNvPr>
          <p:cNvSpPr txBox="1"/>
          <p:nvPr/>
        </p:nvSpPr>
        <p:spPr>
          <a:xfrm>
            <a:off x="3996351" y="725533"/>
            <a:ext cx="4199298" cy="1015663"/>
          </a:xfrm>
          <a:prstGeom prst="rect">
            <a:avLst/>
          </a:prstGeom>
          <a:noFill/>
        </p:spPr>
        <p:txBody>
          <a:bodyPr wrap="square" rtlCol="0">
            <a:spAutoFit/>
          </a:bodyPr>
          <a:lstStyle/>
          <a:p>
            <a:r>
              <a:rPr lang="en-US" sz="6000" b="1" dirty="0"/>
              <a:t>Y = </a:t>
            </a:r>
            <a:r>
              <a:rPr lang="en-US" sz="6000" b="1" dirty="0" err="1">
                <a:solidFill>
                  <a:srgbClr val="0074FF"/>
                </a:solidFill>
              </a:rPr>
              <a:t>m</a:t>
            </a:r>
            <a:r>
              <a:rPr lang="en-US" sz="6000" b="1" dirty="0" err="1"/>
              <a:t>X</a:t>
            </a:r>
            <a:r>
              <a:rPr lang="en-US" sz="6000" b="1" dirty="0"/>
              <a:t> + </a:t>
            </a:r>
            <a:r>
              <a:rPr lang="en-US" sz="6000" b="1" dirty="0">
                <a:solidFill>
                  <a:srgbClr val="0074FF"/>
                </a:solidFill>
              </a:rPr>
              <a:t>q</a:t>
            </a:r>
            <a:endParaRPr lang="it-IT" sz="6000" b="1" dirty="0">
              <a:solidFill>
                <a:srgbClr val="0074FF"/>
              </a:solidFill>
            </a:endParaRPr>
          </a:p>
        </p:txBody>
      </p:sp>
    </p:spTree>
    <p:extLst>
      <p:ext uri="{BB962C8B-B14F-4D97-AF65-F5344CB8AC3E}">
        <p14:creationId xmlns:p14="http://schemas.microsoft.com/office/powerpoint/2010/main" val="1240655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4C3B-17C8-0644-349B-0279409B32C7}"/>
              </a:ext>
            </a:extLst>
          </p:cNvPr>
          <p:cNvSpPr>
            <a:spLocks noGrp="1"/>
          </p:cNvSpPr>
          <p:nvPr>
            <p:ph type="ctrTitle"/>
          </p:nvPr>
        </p:nvSpPr>
        <p:spPr>
          <a:xfrm>
            <a:off x="2111828" y="41778"/>
            <a:ext cx="7517364" cy="466949"/>
          </a:xfrm>
        </p:spPr>
        <p:txBody>
          <a:bodyPr>
            <a:normAutofit fontScale="90000"/>
          </a:bodyPr>
          <a:lstStyle/>
          <a:p>
            <a:r>
              <a:rPr lang="en-US" sz="2800" b="1" dirty="0">
                <a:latin typeface="+mn-lt"/>
                <a:ea typeface="Noto Serif" panose="02020502060505020204" pitchFamily="18"/>
                <a:cs typeface="Noto Serif" panose="02020502060505020204" pitchFamily="18"/>
              </a:rPr>
              <a:t>ML Example: Linear Regression</a:t>
            </a:r>
            <a:endParaRPr lang="it-IT" sz="2800" b="1" dirty="0">
              <a:latin typeface="+mn-lt"/>
              <a:ea typeface="Noto Serif" panose="02020502060505020204" pitchFamily="18"/>
              <a:cs typeface="Noto Serif" panose="02020502060505020204" pitchFamily="18"/>
            </a:endParaRPr>
          </a:p>
        </p:txBody>
      </p:sp>
      <p:sp>
        <p:nvSpPr>
          <p:cNvPr id="6" name="Rettangolo 5">
            <a:extLst>
              <a:ext uri="{FF2B5EF4-FFF2-40B4-BE49-F238E27FC236}">
                <a16:creationId xmlns:a16="http://schemas.microsoft.com/office/drawing/2014/main" id="{ECAD2915-791F-BBE6-FC57-74C29AEC4B59}"/>
              </a:ext>
            </a:extLst>
          </p:cNvPr>
          <p:cNvSpPr/>
          <p:nvPr/>
        </p:nvSpPr>
        <p:spPr>
          <a:xfrm rot="5400000" flipH="1">
            <a:off x="5902078" y="-1937505"/>
            <a:ext cx="45719" cy="3918857"/>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0" name="Rettangolo 9">
            <a:extLst>
              <a:ext uri="{FF2B5EF4-FFF2-40B4-BE49-F238E27FC236}">
                <a16:creationId xmlns:a16="http://schemas.microsoft.com/office/drawing/2014/main" id="{2B1BF91D-1858-805A-B107-9E170AB59F0C}"/>
              </a:ext>
            </a:extLst>
          </p:cNvPr>
          <p:cNvSpPr/>
          <p:nvPr/>
        </p:nvSpPr>
        <p:spPr>
          <a:xfrm>
            <a:off x="0" y="275253"/>
            <a:ext cx="45719" cy="6214188"/>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5" name="CasellaDiTesto 4">
            <a:extLst>
              <a:ext uri="{FF2B5EF4-FFF2-40B4-BE49-F238E27FC236}">
                <a16:creationId xmlns:a16="http://schemas.microsoft.com/office/drawing/2014/main" id="{AD659625-C3B9-D46C-6820-E313DB412E94}"/>
              </a:ext>
            </a:extLst>
          </p:cNvPr>
          <p:cNvSpPr txBox="1"/>
          <p:nvPr/>
        </p:nvSpPr>
        <p:spPr>
          <a:xfrm>
            <a:off x="7670852" y="1741196"/>
            <a:ext cx="3992880" cy="646331"/>
          </a:xfrm>
          <a:prstGeom prst="rect">
            <a:avLst/>
          </a:prstGeom>
          <a:noFill/>
        </p:spPr>
        <p:txBody>
          <a:bodyPr wrap="square" rtlCol="0">
            <a:spAutoFit/>
          </a:bodyPr>
          <a:lstStyle/>
          <a:p>
            <a:r>
              <a:rPr lang="en-US" sz="3600" b="1" dirty="0">
                <a:solidFill>
                  <a:schemeClr val="bg1"/>
                </a:solidFill>
              </a:rPr>
              <a:t>Machine</a:t>
            </a:r>
            <a:r>
              <a:rPr lang="en-US" dirty="0"/>
              <a:t> </a:t>
            </a:r>
            <a:r>
              <a:rPr lang="en-US" sz="3600" b="1" dirty="0">
                <a:solidFill>
                  <a:schemeClr val="bg1"/>
                </a:solidFill>
              </a:rPr>
              <a:t>Learning</a:t>
            </a:r>
            <a:endParaRPr lang="it-IT" sz="3600" b="1" dirty="0">
              <a:solidFill>
                <a:schemeClr val="bg1"/>
              </a:solidFill>
            </a:endParaRPr>
          </a:p>
        </p:txBody>
      </p:sp>
      <p:sp>
        <p:nvSpPr>
          <p:cNvPr id="8" name="CasellaDiTesto 7">
            <a:extLst>
              <a:ext uri="{FF2B5EF4-FFF2-40B4-BE49-F238E27FC236}">
                <a16:creationId xmlns:a16="http://schemas.microsoft.com/office/drawing/2014/main" id="{5ED1F874-E2DD-D5AE-3AF2-79518109E33E}"/>
              </a:ext>
            </a:extLst>
          </p:cNvPr>
          <p:cNvSpPr txBox="1"/>
          <p:nvPr/>
        </p:nvSpPr>
        <p:spPr>
          <a:xfrm>
            <a:off x="9000532" y="3032750"/>
            <a:ext cx="3028891" cy="646331"/>
          </a:xfrm>
          <a:prstGeom prst="rect">
            <a:avLst/>
          </a:prstGeom>
          <a:noFill/>
        </p:spPr>
        <p:txBody>
          <a:bodyPr wrap="square" rtlCol="0">
            <a:spAutoFit/>
          </a:bodyPr>
          <a:lstStyle/>
          <a:p>
            <a:r>
              <a:rPr lang="en-US" sz="3600" b="1" dirty="0">
                <a:solidFill>
                  <a:schemeClr val="bg1"/>
                </a:solidFill>
              </a:rPr>
              <a:t>Deep Learning</a:t>
            </a:r>
            <a:endParaRPr lang="it-IT" sz="3600" b="1" dirty="0">
              <a:solidFill>
                <a:schemeClr val="bg1"/>
              </a:solidFill>
            </a:endParaRPr>
          </a:p>
        </p:txBody>
      </p:sp>
      <p:sp>
        <p:nvSpPr>
          <p:cNvPr id="3" name="CasellaDiTesto 2">
            <a:extLst>
              <a:ext uri="{FF2B5EF4-FFF2-40B4-BE49-F238E27FC236}">
                <a16:creationId xmlns:a16="http://schemas.microsoft.com/office/drawing/2014/main" id="{726E0E48-7AC1-CFB0-ADF2-A066C5FAA550}"/>
              </a:ext>
            </a:extLst>
          </p:cNvPr>
          <p:cNvSpPr txBox="1"/>
          <p:nvPr/>
        </p:nvSpPr>
        <p:spPr>
          <a:xfrm>
            <a:off x="3996351" y="725533"/>
            <a:ext cx="4199298" cy="1015663"/>
          </a:xfrm>
          <a:prstGeom prst="rect">
            <a:avLst/>
          </a:prstGeom>
          <a:noFill/>
        </p:spPr>
        <p:txBody>
          <a:bodyPr wrap="square" rtlCol="0">
            <a:spAutoFit/>
          </a:bodyPr>
          <a:lstStyle/>
          <a:p>
            <a:r>
              <a:rPr lang="en-US" sz="6000" b="1" dirty="0"/>
              <a:t>Y = </a:t>
            </a:r>
            <a:r>
              <a:rPr lang="en-US" sz="6000" b="1" dirty="0" err="1">
                <a:solidFill>
                  <a:srgbClr val="0074FF"/>
                </a:solidFill>
              </a:rPr>
              <a:t>m</a:t>
            </a:r>
            <a:r>
              <a:rPr lang="en-US" sz="6000" b="1" dirty="0" err="1"/>
              <a:t>X</a:t>
            </a:r>
            <a:r>
              <a:rPr lang="en-US" sz="6000" b="1" dirty="0"/>
              <a:t> + </a:t>
            </a:r>
            <a:r>
              <a:rPr lang="en-US" sz="6000" b="1" dirty="0">
                <a:solidFill>
                  <a:srgbClr val="0074FF"/>
                </a:solidFill>
              </a:rPr>
              <a:t>q</a:t>
            </a:r>
            <a:endParaRPr lang="it-IT" sz="6000" b="1" dirty="0">
              <a:solidFill>
                <a:srgbClr val="0074FF"/>
              </a:solidFill>
            </a:endParaRPr>
          </a:p>
        </p:txBody>
      </p:sp>
      <p:sp>
        <p:nvSpPr>
          <p:cNvPr id="4" name="CasellaDiTesto 3">
            <a:extLst>
              <a:ext uri="{FF2B5EF4-FFF2-40B4-BE49-F238E27FC236}">
                <a16:creationId xmlns:a16="http://schemas.microsoft.com/office/drawing/2014/main" id="{ABAE5B01-E76B-933C-934A-AA55CF790BCD}"/>
              </a:ext>
            </a:extLst>
          </p:cNvPr>
          <p:cNvSpPr txBox="1"/>
          <p:nvPr/>
        </p:nvSpPr>
        <p:spPr>
          <a:xfrm>
            <a:off x="3996350" y="1879695"/>
            <a:ext cx="4675209" cy="1015663"/>
          </a:xfrm>
          <a:prstGeom prst="rect">
            <a:avLst/>
          </a:prstGeom>
          <a:noFill/>
        </p:spPr>
        <p:txBody>
          <a:bodyPr wrap="square" rtlCol="0">
            <a:spAutoFit/>
          </a:bodyPr>
          <a:lstStyle/>
          <a:p>
            <a:r>
              <a:rPr lang="en-US" sz="6000" b="1" dirty="0"/>
              <a:t>Y = </a:t>
            </a:r>
            <a:r>
              <a:rPr lang="en-US" sz="6000" b="1" dirty="0">
                <a:solidFill>
                  <a:srgbClr val="0074FF"/>
                </a:solidFill>
              </a:rPr>
              <a:t>12</a:t>
            </a:r>
            <a:r>
              <a:rPr lang="en-US" sz="6000" b="1" dirty="0"/>
              <a:t>X + </a:t>
            </a:r>
            <a:r>
              <a:rPr lang="en-US" sz="6000" b="1" dirty="0">
                <a:solidFill>
                  <a:srgbClr val="0074FF"/>
                </a:solidFill>
              </a:rPr>
              <a:t>14</a:t>
            </a:r>
            <a:endParaRPr lang="it-IT" sz="6000" b="1" dirty="0">
              <a:solidFill>
                <a:srgbClr val="0074FF"/>
              </a:solidFill>
            </a:endParaRPr>
          </a:p>
        </p:txBody>
      </p:sp>
    </p:spTree>
    <p:extLst>
      <p:ext uri="{BB962C8B-B14F-4D97-AF65-F5344CB8AC3E}">
        <p14:creationId xmlns:p14="http://schemas.microsoft.com/office/powerpoint/2010/main" val="2516566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4C3B-17C8-0644-349B-0279409B32C7}"/>
              </a:ext>
            </a:extLst>
          </p:cNvPr>
          <p:cNvSpPr>
            <a:spLocks noGrp="1"/>
          </p:cNvSpPr>
          <p:nvPr>
            <p:ph type="ctrTitle"/>
          </p:nvPr>
        </p:nvSpPr>
        <p:spPr>
          <a:xfrm>
            <a:off x="2111828" y="41778"/>
            <a:ext cx="7517364" cy="466949"/>
          </a:xfrm>
        </p:spPr>
        <p:txBody>
          <a:bodyPr>
            <a:normAutofit fontScale="90000"/>
          </a:bodyPr>
          <a:lstStyle/>
          <a:p>
            <a:r>
              <a:rPr lang="en-US" sz="2800" b="1" dirty="0">
                <a:latin typeface="+mn-lt"/>
                <a:ea typeface="Noto Serif" panose="02020502060505020204" pitchFamily="18"/>
                <a:cs typeface="Noto Serif" panose="02020502060505020204" pitchFamily="18"/>
              </a:rPr>
              <a:t>ML Example: Linear Regression</a:t>
            </a:r>
            <a:endParaRPr lang="it-IT" sz="2800" b="1" dirty="0">
              <a:latin typeface="+mn-lt"/>
              <a:ea typeface="Noto Serif" panose="02020502060505020204" pitchFamily="18"/>
              <a:cs typeface="Noto Serif" panose="02020502060505020204" pitchFamily="18"/>
            </a:endParaRPr>
          </a:p>
        </p:txBody>
      </p:sp>
      <p:sp>
        <p:nvSpPr>
          <p:cNvPr id="6" name="Rettangolo 5">
            <a:extLst>
              <a:ext uri="{FF2B5EF4-FFF2-40B4-BE49-F238E27FC236}">
                <a16:creationId xmlns:a16="http://schemas.microsoft.com/office/drawing/2014/main" id="{ECAD2915-791F-BBE6-FC57-74C29AEC4B59}"/>
              </a:ext>
            </a:extLst>
          </p:cNvPr>
          <p:cNvSpPr/>
          <p:nvPr/>
        </p:nvSpPr>
        <p:spPr>
          <a:xfrm rot="5400000" flipH="1">
            <a:off x="5902078" y="-1937505"/>
            <a:ext cx="45719" cy="3918857"/>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0" name="Rettangolo 9">
            <a:extLst>
              <a:ext uri="{FF2B5EF4-FFF2-40B4-BE49-F238E27FC236}">
                <a16:creationId xmlns:a16="http://schemas.microsoft.com/office/drawing/2014/main" id="{2B1BF91D-1858-805A-B107-9E170AB59F0C}"/>
              </a:ext>
            </a:extLst>
          </p:cNvPr>
          <p:cNvSpPr/>
          <p:nvPr/>
        </p:nvSpPr>
        <p:spPr>
          <a:xfrm>
            <a:off x="0" y="275253"/>
            <a:ext cx="45719" cy="6214188"/>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5" name="CasellaDiTesto 4">
            <a:extLst>
              <a:ext uri="{FF2B5EF4-FFF2-40B4-BE49-F238E27FC236}">
                <a16:creationId xmlns:a16="http://schemas.microsoft.com/office/drawing/2014/main" id="{AD659625-C3B9-D46C-6820-E313DB412E94}"/>
              </a:ext>
            </a:extLst>
          </p:cNvPr>
          <p:cNvSpPr txBox="1"/>
          <p:nvPr/>
        </p:nvSpPr>
        <p:spPr>
          <a:xfrm>
            <a:off x="7670852" y="1741196"/>
            <a:ext cx="3992880" cy="646331"/>
          </a:xfrm>
          <a:prstGeom prst="rect">
            <a:avLst/>
          </a:prstGeom>
          <a:noFill/>
        </p:spPr>
        <p:txBody>
          <a:bodyPr wrap="square" rtlCol="0">
            <a:spAutoFit/>
          </a:bodyPr>
          <a:lstStyle/>
          <a:p>
            <a:r>
              <a:rPr lang="en-US" sz="3600" b="1" dirty="0">
                <a:solidFill>
                  <a:schemeClr val="bg1"/>
                </a:solidFill>
              </a:rPr>
              <a:t>Machine</a:t>
            </a:r>
            <a:r>
              <a:rPr lang="en-US" dirty="0"/>
              <a:t> </a:t>
            </a:r>
            <a:r>
              <a:rPr lang="en-US" sz="3600" b="1" dirty="0">
                <a:solidFill>
                  <a:schemeClr val="bg1"/>
                </a:solidFill>
              </a:rPr>
              <a:t>Learning</a:t>
            </a:r>
            <a:endParaRPr lang="it-IT" sz="3600" b="1" dirty="0">
              <a:solidFill>
                <a:schemeClr val="bg1"/>
              </a:solidFill>
            </a:endParaRPr>
          </a:p>
        </p:txBody>
      </p:sp>
      <p:sp>
        <p:nvSpPr>
          <p:cNvPr id="8" name="CasellaDiTesto 7">
            <a:extLst>
              <a:ext uri="{FF2B5EF4-FFF2-40B4-BE49-F238E27FC236}">
                <a16:creationId xmlns:a16="http://schemas.microsoft.com/office/drawing/2014/main" id="{5ED1F874-E2DD-D5AE-3AF2-79518109E33E}"/>
              </a:ext>
            </a:extLst>
          </p:cNvPr>
          <p:cNvSpPr txBox="1"/>
          <p:nvPr/>
        </p:nvSpPr>
        <p:spPr>
          <a:xfrm>
            <a:off x="9000532" y="3032750"/>
            <a:ext cx="3028891" cy="646331"/>
          </a:xfrm>
          <a:prstGeom prst="rect">
            <a:avLst/>
          </a:prstGeom>
          <a:noFill/>
        </p:spPr>
        <p:txBody>
          <a:bodyPr wrap="square" rtlCol="0">
            <a:spAutoFit/>
          </a:bodyPr>
          <a:lstStyle/>
          <a:p>
            <a:r>
              <a:rPr lang="en-US" sz="3600" b="1" dirty="0">
                <a:solidFill>
                  <a:schemeClr val="bg1"/>
                </a:solidFill>
              </a:rPr>
              <a:t>Deep Learning</a:t>
            </a:r>
            <a:endParaRPr lang="it-IT" sz="3600" b="1" dirty="0">
              <a:solidFill>
                <a:schemeClr val="bg1"/>
              </a:solidFill>
            </a:endParaRPr>
          </a:p>
        </p:txBody>
      </p:sp>
      <p:sp>
        <p:nvSpPr>
          <p:cNvPr id="3" name="CasellaDiTesto 2">
            <a:extLst>
              <a:ext uri="{FF2B5EF4-FFF2-40B4-BE49-F238E27FC236}">
                <a16:creationId xmlns:a16="http://schemas.microsoft.com/office/drawing/2014/main" id="{726E0E48-7AC1-CFB0-ADF2-A066C5FAA550}"/>
              </a:ext>
            </a:extLst>
          </p:cNvPr>
          <p:cNvSpPr txBox="1"/>
          <p:nvPr/>
        </p:nvSpPr>
        <p:spPr>
          <a:xfrm>
            <a:off x="3996351" y="725533"/>
            <a:ext cx="4199298" cy="1015663"/>
          </a:xfrm>
          <a:prstGeom prst="rect">
            <a:avLst/>
          </a:prstGeom>
          <a:noFill/>
        </p:spPr>
        <p:txBody>
          <a:bodyPr wrap="square" rtlCol="0">
            <a:spAutoFit/>
          </a:bodyPr>
          <a:lstStyle/>
          <a:p>
            <a:r>
              <a:rPr lang="en-US" sz="6000" b="1" dirty="0"/>
              <a:t>Y = </a:t>
            </a:r>
            <a:r>
              <a:rPr lang="en-US" sz="6000" b="1" dirty="0" err="1">
                <a:solidFill>
                  <a:srgbClr val="0074FF"/>
                </a:solidFill>
              </a:rPr>
              <a:t>m</a:t>
            </a:r>
            <a:r>
              <a:rPr lang="en-US" sz="6000" b="1" dirty="0" err="1"/>
              <a:t>X</a:t>
            </a:r>
            <a:r>
              <a:rPr lang="en-US" sz="6000" b="1" dirty="0"/>
              <a:t> + </a:t>
            </a:r>
            <a:r>
              <a:rPr lang="en-US" sz="6000" b="1" dirty="0">
                <a:solidFill>
                  <a:srgbClr val="0074FF"/>
                </a:solidFill>
              </a:rPr>
              <a:t>q</a:t>
            </a:r>
            <a:endParaRPr lang="it-IT" sz="6000" b="1" dirty="0">
              <a:solidFill>
                <a:srgbClr val="0074FF"/>
              </a:solidFill>
            </a:endParaRPr>
          </a:p>
        </p:txBody>
      </p:sp>
      <p:sp>
        <p:nvSpPr>
          <p:cNvPr id="4" name="CasellaDiTesto 3">
            <a:extLst>
              <a:ext uri="{FF2B5EF4-FFF2-40B4-BE49-F238E27FC236}">
                <a16:creationId xmlns:a16="http://schemas.microsoft.com/office/drawing/2014/main" id="{ABAE5B01-E76B-933C-934A-AA55CF790BCD}"/>
              </a:ext>
            </a:extLst>
          </p:cNvPr>
          <p:cNvSpPr txBox="1"/>
          <p:nvPr/>
        </p:nvSpPr>
        <p:spPr>
          <a:xfrm>
            <a:off x="3996350" y="1879695"/>
            <a:ext cx="4675209" cy="1015663"/>
          </a:xfrm>
          <a:prstGeom prst="rect">
            <a:avLst/>
          </a:prstGeom>
          <a:noFill/>
        </p:spPr>
        <p:txBody>
          <a:bodyPr wrap="square" rtlCol="0">
            <a:spAutoFit/>
          </a:bodyPr>
          <a:lstStyle/>
          <a:p>
            <a:r>
              <a:rPr lang="en-US" sz="6000" b="1" dirty="0"/>
              <a:t>Y = </a:t>
            </a:r>
            <a:r>
              <a:rPr lang="en-US" sz="6000" b="1" dirty="0">
                <a:solidFill>
                  <a:srgbClr val="0074FF"/>
                </a:solidFill>
              </a:rPr>
              <a:t>12</a:t>
            </a:r>
            <a:r>
              <a:rPr lang="en-US" sz="6000" b="1" dirty="0"/>
              <a:t>X + </a:t>
            </a:r>
            <a:r>
              <a:rPr lang="en-US" sz="6000" b="1" dirty="0">
                <a:solidFill>
                  <a:srgbClr val="0074FF"/>
                </a:solidFill>
              </a:rPr>
              <a:t>14</a:t>
            </a:r>
            <a:endParaRPr lang="it-IT" sz="6000" b="1" dirty="0">
              <a:solidFill>
                <a:srgbClr val="0074FF"/>
              </a:solidFill>
            </a:endParaRPr>
          </a:p>
        </p:txBody>
      </p:sp>
      <p:sp>
        <p:nvSpPr>
          <p:cNvPr id="7" name="CasellaDiTesto 6">
            <a:extLst>
              <a:ext uri="{FF2B5EF4-FFF2-40B4-BE49-F238E27FC236}">
                <a16:creationId xmlns:a16="http://schemas.microsoft.com/office/drawing/2014/main" id="{E746EBA8-8B8F-549F-FB35-C7A88EB1F812}"/>
              </a:ext>
            </a:extLst>
          </p:cNvPr>
          <p:cNvSpPr txBox="1"/>
          <p:nvPr/>
        </p:nvSpPr>
        <p:spPr>
          <a:xfrm>
            <a:off x="1234440" y="3276600"/>
            <a:ext cx="4153579" cy="1569660"/>
          </a:xfrm>
          <a:prstGeom prst="rect">
            <a:avLst/>
          </a:prstGeom>
          <a:noFill/>
        </p:spPr>
        <p:txBody>
          <a:bodyPr wrap="square" rtlCol="0">
            <a:spAutoFit/>
          </a:bodyPr>
          <a:lstStyle/>
          <a:p>
            <a:r>
              <a:rPr lang="en-US" sz="2400" b="1" dirty="0"/>
              <a:t>Valore </a:t>
            </a:r>
            <a:r>
              <a:rPr lang="en-US" sz="2400" b="1" dirty="0" err="1"/>
              <a:t>Corretto</a:t>
            </a:r>
            <a:r>
              <a:rPr lang="en-US" sz="2400" b="1" dirty="0"/>
              <a:t>:</a:t>
            </a:r>
          </a:p>
          <a:p>
            <a:r>
              <a:rPr lang="en-US" sz="2400" dirty="0"/>
              <a:t>Dal nostro set di </a:t>
            </a:r>
            <a:r>
              <a:rPr lang="en-US" sz="2400" dirty="0" err="1"/>
              <a:t>dati</a:t>
            </a:r>
            <a:r>
              <a:rPr lang="en-US" sz="2400" dirty="0"/>
              <a:t> </a:t>
            </a:r>
            <a:r>
              <a:rPr lang="en-US" sz="2400" dirty="0" err="1"/>
              <a:t>sappiamo</a:t>
            </a:r>
            <a:r>
              <a:rPr lang="en-US" sz="2400" dirty="0"/>
              <a:t> </a:t>
            </a:r>
            <a:r>
              <a:rPr lang="en-US" sz="2400" dirty="0" err="1"/>
              <a:t>che</a:t>
            </a:r>
            <a:r>
              <a:rPr lang="en-US" sz="2400" dirty="0"/>
              <a:t> </a:t>
            </a:r>
            <a:r>
              <a:rPr lang="en-US" sz="2400" dirty="0" err="1"/>
              <a:t>una</a:t>
            </a:r>
            <a:r>
              <a:rPr lang="en-US" sz="2400" dirty="0"/>
              <a:t> casa di 80 </a:t>
            </a:r>
            <a:r>
              <a:rPr lang="en-US" sz="2400" dirty="0" err="1"/>
              <a:t>metri</a:t>
            </a:r>
            <a:r>
              <a:rPr lang="en-US" sz="2400" dirty="0"/>
              <a:t> </a:t>
            </a:r>
            <a:r>
              <a:rPr lang="en-US" sz="2400" dirty="0" err="1"/>
              <a:t>quadri</a:t>
            </a:r>
            <a:r>
              <a:rPr lang="en-US" sz="2400" dirty="0"/>
              <a:t> </a:t>
            </a:r>
            <a:r>
              <a:rPr lang="en-US" sz="2400" dirty="0" err="1"/>
              <a:t>viene</a:t>
            </a:r>
            <a:r>
              <a:rPr lang="en-US" sz="2400" dirty="0"/>
              <a:t> </a:t>
            </a:r>
            <a:r>
              <a:rPr lang="en-US" sz="2400" dirty="0" err="1"/>
              <a:t>venduta</a:t>
            </a:r>
            <a:r>
              <a:rPr lang="en-US" sz="2400" dirty="0"/>
              <a:t> a 120.000 Euro</a:t>
            </a:r>
            <a:endParaRPr lang="it-IT" sz="2400" dirty="0"/>
          </a:p>
        </p:txBody>
      </p:sp>
    </p:spTree>
    <p:extLst>
      <p:ext uri="{BB962C8B-B14F-4D97-AF65-F5344CB8AC3E}">
        <p14:creationId xmlns:p14="http://schemas.microsoft.com/office/powerpoint/2010/main" val="2052115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4C3B-17C8-0644-349B-0279409B32C7}"/>
              </a:ext>
            </a:extLst>
          </p:cNvPr>
          <p:cNvSpPr>
            <a:spLocks noGrp="1"/>
          </p:cNvSpPr>
          <p:nvPr>
            <p:ph type="ctrTitle"/>
          </p:nvPr>
        </p:nvSpPr>
        <p:spPr>
          <a:xfrm>
            <a:off x="2111828" y="41778"/>
            <a:ext cx="7517364" cy="466949"/>
          </a:xfrm>
        </p:spPr>
        <p:txBody>
          <a:bodyPr>
            <a:normAutofit fontScale="90000"/>
          </a:bodyPr>
          <a:lstStyle/>
          <a:p>
            <a:r>
              <a:rPr lang="en-US" sz="2800" b="1" dirty="0">
                <a:latin typeface="+mn-lt"/>
                <a:ea typeface="Noto Serif" panose="02020502060505020204" pitchFamily="18"/>
                <a:cs typeface="Noto Serif" panose="02020502060505020204" pitchFamily="18"/>
              </a:rPr>
              <a:t>ML Example: Linear Regression</a:t>
            </a:r>
            <a:endParaRPr lang="it-IT" sz="2800" b="1" dirty="0">
              <a:latin typeface="+mn-lt"/>
              <a:ea typeface="Noto Serif" panose="02020502060505020204" pitchFamily="18"/>
              <a:cs typeface="Noto Serif" panose="02020502060505020204" pitchFamily="18"/>
            </a:endParaRPr>
          </a:p>
        </p:txBody>
      </p:sp>
      <p:sp>
        <p:nvSpPr>
          <p:cNvPr id="6" name="Rettangolo 5">
            <a:extLst>
              <a:ext uri="{FF2B5EF4-FFF2-40B4-BE49-F238E27FC236}">
                <a16:creationId xmlns:a16="http://schemas.microsoft.com/office/drawing/2014/main" id="{ECAD2915-791F-BBE6-FC57-74C29AEC4B59}"/>
              </a:ext>
            </a:extLst>
          </p:cNvPr>
          <p:cNvSpPr/>
          <p:nvPr/>
        </p:nvSpPr>
        <p:spPr>
          <a:xfrm rot="5400000" flipH="1">
            <a:off x="5902078" y="-1937505"/>
            <a:ext cx="45719" cy="3918857"/>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0" name="Rettangolo 9">
            <a:extLst>
              <a:ext uri="{FF2B5EF4-FFF2-40B4-BE49-F238E27FC236}">
                <a16:creationId xmlns:a16="http://schemas.microsoft.com/office/drawing/2014/main" id="{2B1BF91D-1858-805A-B107-9E170AB59F0C}"/>
              </a:ext>
            </a:extLst>
          </p:cNvPr>
          <p:cNvSpPr/>
          <p:nvPr/>
        </p:nvSpPr>
        <p:spPr>
          <a:xfrm>
            <a:off x="0" y="275253"/>
            <a:ext cx="45719" cy="6214188"/>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5" name="CasellaDiTesto 4">
            <a:extLst>
              <a:ext uri="{FF2B5EF4-FFF2-40B4-BE49-F238E27FC236}">
                <a16:creationId xmlns:a16="http://schemas.microsoft.com/office/drawing/2014/main" id="{AD659625-C3B9-D46C-6820-E313DB412E94}"/>
              </a:ext>
            </a:extLst>
          </p:cNvPr>
          <p:cNvSpPr txBox="1"/>
          <p:nvPr/>
        </p:nvSpPr>
        <p:spPr>
          <a:xfrm>
            <a:off x="7670852" y="1741196"/>
            <a:ext cx="3992880" cy="646331"/>
          </a:xfrm>
          <a:prstGeom prst="rect">
            <a:avLst/>
          </a:prstGeom>
          <a:noFill/>
        </p:spPr>
        <p:txBody>
          <a:bodyPr wrap="square" rtlCol="0">
            <a:spAutoFit/>
          </a:bodyPr>
          <a:lstStyle/>
          <a:p>
            <a:r>
              <a:rPr lang="en-US" sz="3600" b="1" dirty="0">
                <a:solidFill>
                  <a:schemeClr val="bg1"/>
                </a:solidFill>
              </a:rPr>
              <a:t>Machine</a:t>
            </a:r>
            <a:r>
              <a:rPr lang="en-US" dirty="0"/>
              <a:t> </a:t>
            </a:r>
            <a:r>
              <a:rPr lang="en-US" sz="3600" b="1" dirty="0">
                <a:solidFill>
                  <a:schemeClr val="bg1"/>
                </a:solidFill>
              </a:rPr>
              <a:t>Learning</a:t>
            </a:r>
            <a:endParaRPr lang="it-IT" sz="3600" b="1" dirty="0">
              <a:solidFill>
                <a:schemeClr val="bg1"/>
              </a:solidFill>
            </a:endParaRPr>
          </a:p>
        </p:txBody>
      </p:sp>
      <p:sp>
        <p:nvSpPr>
          <p:cNvPr id="8" name="CasellaDiTesto 7">
            <a:extLst>
              <a:ext uri="{FF2B5EF4-FFF2-40B4-BE49-F238E27FC236}">
                <a16:creationId xmlns:a16="http://schemas.microsoft.com/office/drawing/2014/main" id="{5ED1F874-E2DD-D5AE-3AF2-79518109E33E}"/>
              </a:ext>
            </a:extLst>
          </p:cNvPr>
          <p:cNvSpPr txBox="1"/>
          <p:nvPr/>
        </p:nvSpPr>
        <p:spPr>
          <a:xfrm>
            <a:off x="9000532" y="3032750"/>
            <a:ext cx="3028891" cy="646331"/>
          </a:xfrm>
          <a:prstGeom prst="rect">
            <a:avLst/>
          </a:prstGeom>
          <a:noFill/>
        </p:spPr>
        <p:txBody>
          <a:bodyPr wrap="square" rtlCol="0">
            <a:spAutoFit/>
          </a:bodyPr>
          <a:lstStyle/>
          <a:p>
            <a:r>
              <a:rPr lang="en-US" sz="3600" b="1" dirty="0">
                <a:solidFill>
                  <a:schemeClr val="bg1"/>
                </a:solidFill>
              </a:rPr>
              <a:t>Deep Learning</a:t>
            </a:r>
            <a:endParaRPr lang="it-IT" sz="3600" b="1" dirty="0">
              <a:solidFill>
                <a:schemeClr val="bg1"/>
              </a:solidFill>
            </a:endParaRPr>
          </a:p>
        </p:txBody>
      </p:sp>
      <p:sp>
        <p:nvSpPr>
          <p:cNvPr id="3" name="CasellaDiTesto 2">
            <a:extLst>
              <a:ext uri="{FF2B5EF4-FFF2-40B4-BE49-F238E27FC236}">
                <a16:creationId xmlns:a16="http://schemas.microsoft.com/office/drawing/2014/main" id="{726E0E48-7AC1-CFB0-ADF2-A066C5FAA550}"/>
              </a:ext>
            </a:extLst>
          </p:cNvPr>
          <p:cNvSpPr txBox="1"/>
          <p:nvPr/>
        </p:nvSpPr>
        <p:spPr>
          <a:xfrm>
            <a:off x="3996351" y="725533"/>
            <a:ext cx="4199298" cy="1015663"/>
          </a:xfrm>
          <a:prstGeom prst="rect">
            <a:avLst/>
          </a:prstGeom>
          <a:noFill/>
        </p:spPr>
        <p:txBody>
          <a:bodyPr wrap="square" rtlCol="0">
            <a:spAutoFit/>
          </a:bodyPr>
          <a:lstStyle/>
          <a:p>
            <a:r>
              <a:rPr lang="en-US" sz="6000" b="1" dirty="0"/>
              <a:t>Y = </a:t>
            </a:r>
            <a:r>
              <a:rPr lang="en-US" sz="6000" b="1" dirty="0" err="1">
                <a:solidFill>
                  <a:srgbClr val="0074FF"/>
                </a:solidFill>
              </a:rPr>
              <a:t>m</a:t>
            </a:r>
            <a:r>
              <a:rPr lang="en-US" sz="6000" b="1" dirty="0" err="1"/>
              <a:t>X</a:t>
            </a:r>
            <a:r>
              <a:rPr lang="en-US" sz="6000" b="1" dirty="0"/>
              <a:t> + </a:t>
            </a:r>
            <a:r>
              <a:rPr lang="en-US" sz="6000" b="1" dirty="0">
                <a:solidFill>
                  <a:srgbClr val="0074FF"/>
                </a:solidFill>
              </a:rPr>
              <a:t>q</a:t>
            </a:r>
            <a:endParaRPr lang="it-IT" sz="6000" b="1" dirty="0">
              <a:solidFill>
                <a:srgbClr val="0074FF"/>
              </a:solidFill>
            </a:endParaRPr>
          </a:p>
        </p:txBody>
      </p:sp>
      <p:sp>
        <p:nvSpPr>
          <p:cNvPr id="4" name="CasellaDiTesto 3">
            <a:extLst>
              <a:ext uri="{FF2B5EF4-FFF2-40B4-BE49-F238E27FC236}">
                <a16:creationId xmlns:a16="http://schemas.microsoft.com/office/drawing/2014/main" id="{ABAE5B01-E76B-933C-934A-AA55CF790BCD}"/>
              </a:ext>
            </a:extLst>
          </p:cNvPr>
          <p:cNvSpPr txBox="1"/>
          <p:nvPr/>
        </p:nvSpPr>
        <p:spPr>
          <a:xfrm>
            <a:off x="3996350" y="1879695"/>
            <a:ext cx="4675209" cy="1015663"/>
          </a:xfrm>
          <a:prstGeom prst="rect">
            <a:avLst/>
          </a:prstGeom>
          <a:noFill/>
        </p:spPr>
        <p:txBody>
          <a:bodyPr wrap="square" rtlCol="0">
            <a:spAutoFit/>
          </a:bodyPr>
          <a:lstStyle/>
          <a:p>
            <a:r>
              <a:rPr lang="en-US" sz="6000" b="1" dirty="0"/>
              <a:t>Y = </a:t>
            </a:r>
            <a:r>
              <a:rPr lang="en-US" sz="6000" b="1" dirty="0">
                <a:solidFill>
                  <a:srgbClr val="0074FF"/>
                </a:solidFill>
              </a:rPr>
              <a:t>12</a:t>
            </a:r>
            <a:r>
              <a:rPr lang="en-US" sz="6000" b="1" dirty="0"/>
              <a:t>X + </a:t>
            </a:r>
            <a:r>
              <a:rPr lang="en-US" sz="6000" b="1" dirty="0">
                <a:solidFill>
                  <a:srgbClr val="0074FF"/>
                </a:solidFill>
              </a:rPr>
              <a:t>14</a:t>
            </a:r>
            <a:endParaRPr lang="it-IT" sz="6000" b="1" dirty="0">
              <a:solidFill>
                <a:srgbClr val="0074FF"/>
              </a:solidFill>
            </a:endParaRPr>
          </a:p>
        </p:txBody>
      </p:sp>
      <p:sp>
        <p:nvSpPr>
          <p:cNvPr id="7" name="CasellaDiTesto 6">
            <a:extLst>
              <a:ext uri="{FF2B5EF4-FFF2-40B4-BE49-F238E27FC236}">
                <a16:creationId xmlns:a16="http://schemas.microsoft.com/office/drawing/2014/main" id="{E746EBA8-8B8F-549F-FB35-C7A88EB1F812}"/>
              </a:ext>
            </a:extLst>
          </p:cNvPr>
          <p:cNvSpPr txBox="1"/>
          <p:nvPr/>
        </p:nvSpPr>
        <p:spPr>
          <a:xfrm>
            <a:off x="1234440" y="3276600"/>
            <a:ext cx="4153579" cy="1569660"/>
          </a:xfrm>
          <a:prstGeom prst="rect">
            <a:avLst/>
          </a:prstGeom>
          <a:noFill/>
        </p:spPr>
        <p:txBody>
          <a:bodyPr wrap="square" rtlCol="0">
            <a:spAutoFit/>
          </a:bodyPr>
          <a:lstStyle/>
          <a:p>
            <a:r>
              <a:rPr lang="en-US" sz="2400" b="1" dirty="0"/>
              <a:t>Valore </a:t>
            </a:r>
            <a:r>
              <a:rPr lang="en-US" sz="2400" b="1" dirty="0" err="1"/>
              <a:t>Corretto</a:t>
            </a:r>
            <a:r>
              <a:rPr lang="en-US" sz="2400" b="1" dirty="0"/>
              <a:t>:</a:t>
            </a:r>
          </a:p>
          <a:p>
            <a:r>
              <a:rPr lang="en-US" sz="2400" dirty="0"/>
              <a:t>Dal nostro set di </a:t>
            </a:r>
            <a:r>
              <a:rPr lang="en-US" sz="2400" dirty="0" err="1"/>
              <a:t>dati</a:t>
            </a:r>
            <a:r>
              <a:rPr lang="en-US" sz="2400" dirty="0"/>
              <a:t> </a:t>
            </a:r>
            <a:r>
              <a:rPr lang="en-US" sz="2400" dirty="0" err="1"/>
              <a:t>sappiamo</a:t>
            </a:r>
            <a:r>
              <a:rPr lang="en-US" sz="2400" dirty="0"/>
              <a:t> </a:t>
            </a:r>
            <a:r>
              <a:rPr lang="en-US" sz="2400" dirty="0" err="1"/>
              <a:t>che</a:t>
            </a:r>
            <a:r>
              <a:rPr lang="en-US" sz="2400" dirty="0"/>
              <a:t> </a:t>
            </a:r>
            <a:r>
              <a:rPr lang="en-US" sz="2400" dirty="0" err="1"/>
              <a:t>una</a:t>
            </a:r>
            <a:r>
              <a:rPr lang="en-US" sz="2400" dirty="0"/>
              <a:t> casa di 80 </a:t>
            </a:r>
            <a:r>
              <a:rPr lang="en-US" sz="2400" dirty="0" err="1"/>
              <a:t>metri</a:t>
            </a:r>
            <a:r>
              <a:rPr lang="en-US" sz="2400" dirty="0"/>
              <a:t> </a:t>
            </a:r>
            <a:r>
              <a:rPr lang="en-US" sz="2400" dirty="0" err="1"/>
              <a:t>quadri</a:t>
            </a:r>
            <a:r>
              <a:rPr lang="en-US" sz="2400" dirty="0"/>
              <a:t> </a:t>
            </a:r>
            <a:r>
              <a:rPr lang="en-US" sz="2400" dirty="0" err="1"/>
              <a:t>viene</a:t>
            </a:r>
            <a:r>
              <a:rPr lang="en-US" sz="2400" dirty="0"/>
              <a:t> </a:t>
            </a:r>
            <a:r>
              <a:rPr lang="en-US" sz="2400" dirty="0" err="1"/>
              <a:t>venduta</a:t>
            </a:r>
            <a:r>
              <a:rPr lang="en-US" sz="2400" dirty="0"/>
              <a:t> a </a:t>
            </a:r>
            <a:r>
              <a:rPr lang="en-US" sz="2400" b="1" dirty="0"/>
              <a:t>120.000 Euro</a:t>
            </a:r>
            <a:endParaRPr lang="it-IT" sz="2400" b="1" dirty="0"/>
          </a:p>
        </p:txBody>
      </p:sp>
      <p:sp>
        <p:nvSpPr>
          <p:cNvPr id="9" name="CasellaDiTesto 8">
            <a:extLst>
              <a:ext uri="{FF2B5EF4-FFF2-40B4-BE49-F238E27FC236}">
                <a16:creationId xmlns:a16="http://schemas.microsoft.com/office/drawing/2014/main" id="{83AF1510-5FF7-40F3-5571-3C6D312CEE2C}"/>
              </a:ext>
            </a:extLst>
          </p:cNvPr>
          <p:cNvSpPr txBox="1"/>
          <p:nvPr/>
        </p:nvSpPr>
        <p:spPr>
          <a:xfrm>
            <a:off x="6594769" y="3276600"/>
            <a:ext cx="4153579" cy="830997"/>
          </a:xfrm>
          <a:prstGeom prst="rect">
            <a:avLst/>
          </a:prstGeom>
          <a:noFill/>
        </p:spPr>
        <p:txBody>
          <a:bodyPr wrap="square" rtlCol="0">
            <a:spAutoFit/>
          </a:bodyPr>
          <a:lstStyle/>
          <a:p>
            <a:r>
              <a:rPr lang="en-US" sz="2400" b="1" dirty="0"/>
              <a:t>Valore </a:t>
            </a:r>
            <a:r>
              <a:rPr lang="en-US" sz="2400" b="1" dirty="0" err="1"/>
              <a:t>Predetto</a:t>
            </a:r>
            <a:r>
              <a:rPr lang="en-US" sz="2400" b="1" dirty="0"/>
              <a:t>:</a:t>
            </a:r>
          </a:p>
          <a:p>
            <a:r>
              <a:rPr lang="en-US" sz="2400" dirty="0"/>
              <a:t>Y = 12*80 + 14 = </a:t>
            </a:r>
            <a:r>
              <a:rPr lang="en-US" sz="2400" b="1" dirty="0"/>
              <a:t>970 Euro</a:t>
            </a:r>
          </a:p>
        </p:txBody>
      </p:sp>
    </p:spTree>
    <p:extLst>
      <p:ext uri="{BB962C8B-B14F-4D97-AF65-F5344CB8AC3E}">
        <p14:creationId xmlns:p14="http://schemas.microsoft.com/office/powerpoint/2010/main" val="1079576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4C3B-17C8-0644-349B-0279409B32C7}"/>
              </a:ext>
            </a:extLst>
          </p:cNvPr>
          <p:cNvSpPr>
            <a:spLocks noGrp="1"/>
          </p:cNvSpPr>
          <p:nvPr>
            <p:ph type="ctrTitle"/>
          </p:nvPr>
        </p:nvSpPr>
        <p:spPr>
          <a:xfrm>
            <a:off x="2111828" y="41778"/>
            <a:ext cx="7517364" cy="466949"/>
          </a:xfrm>
        </p:spPr>
        <p:txBody>
          <a:bodyPr>
            <a:normAutofit fontScale="90000"/>
          </a:bodyPr>
          <a:lstStyle/>
          <a:p>
            <a:r>
              <a:rPr lang="en-US" sz="2800" b="1" dirty="0">
                <a:latin typeface="+mn-lt"/>
                <a:ea typeface="Noto Serif" panose="02020502060505020204" pitchFamily="18"/>
                <a:cs typeface="Noto Serif" panose="02020502060505020204" pitchFamily="18"/>
              </a:rPr>
              <a:t>ML Example: Linear Regression</a:t>
            </a:r>
            <a:endParaRPr lang="it-IT" sz="2800" b="1" dirty="0">
              <a:latin typeface="+mn-lt"/>
              <a:ea typeface="Noto Serif" panose="02020502060505020204" pitchFamily="18"/>
              <a:cs typeface="Noto Serif" panose="02020502060505020204" pitchFamily="18"/>
            </a:endParaRPr>
          </a:p>
        </p:txBody>
      </p:sp>
      <p:sp>
        <p:nvSpPr>
          <p:cNvPr id="6" name="Rettangolo 5">
            <a:extLst>
              <a:ext uri="{FF2B5EF4-FFF2-40B4-BE49-F238E27FC236}">
                <a16:creationId xmlns:a16="http://schemas.microsoft.com/office/drawing/2014/main" id="{ECAD2915-791F-BBE6-FC57-74C29AEC4B59}"/>
              </a:ext>
            </a:extLst>
          </p:cNvPr>
          <p:cNvSpPr/>
          <p:nvPr/>
        </p:nvSpPr>
        <p:spPr>
          <a:xfrm rot="5400000" flipH="1">
            <a:off x="5902078" y="-1937505"/>
            <a:ext cx="45719" cy="3918857"/>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0" name="Rettangolo 9">
            <a:extLst>
              <a:ext uri="{FF2B5EF4-FFF2-40B4-BE49-F238E27FC236}">
                <a16:creationId xmlns:a16="http://schemas.microsoft.com/office/drawing/2014/main" id="{2B1BF91D-1858-805A-B107-9E170AB59F0C}"/>
              </a:ext>
            </a:extLst>
          </p:cNvPr>
          <p:cNvSpPr/>
          <p:nvPr/>
        </p:nvSpPr>
        <p:spPr>
          <a:xfrm>
            <a:off x="0" y="275253"/>
            <a:ext cx="45719" cy="6214188"/>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5" name="CasellaDiTesto 4">
            <a:extLst>
              <a:ext uri="{FF2B5EF4-FFF2-40B4-BE49-F238E27FC236}">
                <a16:creationId xmlns:a16="http://schemas.microsoft.com/office/drawing/2014/main" id="{AD659625-C3B9-D46C-6820-E313DB412E94}"/>
              </a:ext>
            </a:extLst>
          </p:cNvPr>
          <p:cNvSpPr txBox="1"/>
          <p:nvPr/>
        </p:nvSpPr>
        <p:spPr>
          <a:xfrm>
            <a:off x="7670852" y="1741196"/>
            <a:ext cx="3992880" cy="646331"/>
          </a:xfrm>
          <a:prstGeom prst="rect">
            <a:avLst/>
          </a:prstGeom>
          <a:noFill/>
        </p:spPr>
        <p:txBody>
          <a:bodyPr wrap="square" rtlCol="0">
            <a:spAutoFit/>
          </a:bodyPr>
          <a:lstStyle/>
          <a:p>
            <a:r>
              <a:rPr lang="en-US" sz="3600" b="1" dirty="0">
                <a:solidFill>
                  <a:schemeClr val="bg1"/>
                </a:solidFill>
              </a:rPr>
              <a:t>Machine</a:t>
            </a:r>
            <a:r>
              <a:rPr lang="en-US" dirty="0"/>
              <a:t> </a:t>
            </a:r>
            <a:r>
              <a:rPr lang="en-US" sz="3600" b="1" dirty="0">
                <a:solidFill>
                  <a:schemeClr val="bg1"/>
                </a:solidFill>
              </a:rPr>
              <a:t>Learning</a:t>
            </a:r>
            <a:endParaRPr lang="it-IT" sz="3600" b="1" dirty="0">
              <a:solidFill>
                <a:schemeClr val="bg1"/>
              </a:solidFill>
            </a:endParaRPr>
          </a:p>
        </p:txBody>
      </p:sp>
      <p:sp>
        <p:nvSpPr>
          <p:cNvPr id="8" name="CasellaDiTesto 7">
            <a:extLst>
              <a:ext uri="{FF2B5EF4-FFF2-40B4-BE49-F238E27FC236}">
                <a16:creationId xmlns:a16="http://schemas.microsoft.com/office/drawing/2014/main" id="{5ED1F874-E2DD-D5AE-3AF2-79518109E33E}"/>
              </a:ext>
            </a:extLst>
          </p:cNvPr>
          <p:cNvSpPr txBox="1"/>
          <p:nvPr/>
        </p:nvSpPr>
        <p:spPr>
          <a:xfrm>
            <a:off x="9000532" y="3032750"/>
            <a:ext cx="3028891" cy="646331"/>
          </a:xfrm>
          <a:prstGeom prst="rect">
            <a:avLst/>
          </a:prstGeom>
          <a:noFill/>
        </p:spPr>
        <p:txBody>
          <a:bodyPr wrap="square" rtlCol="0">
            <a:spAutoFit/>
          </a:bodyPr>
          <a:lstStyle/>
          <a:p>
            <a:r>
              <a:rPr lang="en-US" sz="3600" b="1" dirty="0">
                <a:solidFill>
                  <a:schemeClr val="bg1"/>
                </a:solidFill>
              </a:rPr>
              <a:t>Deep Learning</a:t>
            </a:r>
            <a:endParaRPr lang="it-IT" sz="3600" b="1" dirty="0">
              <a:solidFill>
                <a:schemeClr val="bg1"/>
              </a:solidFill>
            </a:endParaRPr>
          </a:p>
        </p:txBody>
      </p:sp>
      <p:sp>
        <p:nvSpPr>
          <p:cNvPr id="3" name="CasellaDiTesto 2">
            <a:extLst>
              <a:ext uri="{FF2B5EF4-FFF2-40B4-BE49-F238E27FC236}">
                <a16:creationId xmlns:a16="http://schemas.microsoft.com/office/drawing/2014/main" id="{726E0E48-7AC1-CFB0-ADF2-A066C5FAA550}"/>
              </a:ext>
            </a:extLst>
          </p:cNvPr>
          <p:cNvSpPr txBox="1"/>
          <p:nvPr/>
        </p:nvSpPr>
        <p:spPr>
          <a:xfrm>
            <a:off x="3996351" y="725533"/>
            <a:ext cx="4199298" cy="1015663"/>
          </a:xfrm>
          <a:prstGeom prst="rect">
            <a:avLst/>
          </a:prstGeom>
          <a:noFill/>
        </p:spPr>
        <p:txBody>
          <a:bodyPr wrap="square" rtlCol="0">
            <a:spAutoFit/>
          </a:bodyPr>
          <a:lstStyle/>
          <a:p>
            <a:r>
              <a:rPr lang="en-US" sz="6000" b="1" dirty="0"/>
              <a:t>Y = </a:t>
            </a:r>
            <a:r>
              <a:rPr lang="en-US" sz="6000" b="1" dirty="0" err="1">
                <a:solidFill>
                  <a:srgbClr val="0074FF"/>
                </a:solidFill>
              </a:rPr>
              <a:t>m</a:t>
            </a:r>
            <a:r>
              <a:rPr lang="en-US" sz="6000" b="1" dirty="0" err="1"/>
              <a:t>X</a:t>
            </a:r>
            <a:r>
              <a:rPr lang="en-US" sz="6000" b="1" dirty="0"/>
              <a:t> + </a:t>
            </a:r>
            <a:r>
              <a:rPr lang="en-US" sz="6000" b="1" dirty="0">
                <a:solidFill>
                  <a:srgbClr val="0074FF"/>
                </a:solidFill>
              </a:rPr>
              <a:t>q</a:t>
            </a:r>
            <a:endParaRPr lang="it-IT" sz="6000" b="1" dirty="0">
              <a:solidFill>
                <a:srgbClr val="0074FF"/>
              </a:solidFill>
            </a:endParaRPr>
          </a:p>
        </p:txBody>
      </p:sp>
      <p:sp>
        <p:nvSpPr>
          <p:cNvPr id="4" name="CasellaDiTesto 3">
            <a:extLst>
              <a:ext uri="{FF2B5EF4-FFF2-40B4-BE49-F238E27FC236}">
                <a16:creationId xmlns:a16="http://schemas.microsoft.com/office/drawing/2014/main" id="{ABAE5B01-E76B-933C-934A-AA55CF790BCD}"/>
              </a:ext>
            </a:extLst>
          </p:cNvPr>
          <p:cNvSpPr txBox="1"/>
          <p:nvPr/>
        </p:nvSpPr>
        <p:spPr>
          <a:xfrm>
            <a:off x="3996350" y="1879695"/>
            <a:ext cx="4675209" cy="1015663"/>
          </a:xfrm>
          <a:prstGeom prst="rect">
            <a:avLst/>
          </a:prstGeom>
          <a:noFill/>
        </p:spPr>
        <p:txBody>
          <a:bodyPr wrap="square" rtlCol="0">
            <a:spAutoFit/>
          </a:bodyPr>
          <a:lstStyle/>
          <a:p>
            <a:r>
              <a:rPr lang="en-US" sz="6000" b="1" dirty="0"/>
              <a:t>Y = </a:t>
            </a:r>
            <a:r>
              <a:rPr lang="en-US" sz="6000" b="1" dirty="0">
                <a:solidFill>
                  <a:srgbClr val="0074FF"/>
                </a:solidFill>
              </a:rPr>
              <a:t>12</a:t>
            </a:r>
            <a:r>
              <a:rPr lang="en-US" sz="6000" b="1" dirty="0"/>
              <a:t>X + </a:t>
            </a:r>
            <a:r>
              <a:rPr lang="en-US" sz="6000" b="1" dirty="0">
                <a:solidFill>
                  <a:srgbClr val="0074FF"/>
                </a:solidFill>
              </a:rPr>
              <a:t>14</a:t>
            </a:r>
            <a:endParaRPr lang="it-IT" sz="6000" b="1" dirty="0">
              <a:solidFill>
                <a:srgbClr val="0074FF"/>
              </a:solidFill>
            </a:endParaRPr>
          </a:p>
        </p:txBody>
      </p:sp>
      <p:sp>
        <p:nvSpPr>
          <p:cNvPr id="7" name="CasellaDiTesto 6">
            <a:extLst>
              <a:ext uri="{FF2B5EF4-FFF2-40B4-BE49-F238E27FC236}">
                <a16:creationId xmlns:a16="http://schemas.microsoft.com/office/drawing/2014/main" id="{E746EBA8-8B8F-549F-FB35-C7A88EB1F812}"/>
              </a:ext>
            </a:extLst>
          </p:cNvPr>
          <p:cNvSpPr txBox="1"/>
          <p:nvPr/>
        </p:nvSpPr>
        <p:spPr>
          <a:xfrm>
            <a:off x="1234440" y="3276600"/>
            <a:ext cx="4153579" cy="1569660"/>
          </a:xfrm>
          <a:prstGeom prst="rect">
            <a:avLst/>
          </a:prstGeom>
          <a:noFill/>
        </p:spPr>
        <p:txBody>
          <a:bodyPr wrap="square" rtlCol="0">
            <a:spAutoFit/>
          </a:bodyPr>
          <a:lstStyle/>
          <a:p>
            <a:r>
              <a:rPr lang="en-US" sz="2400" b="1" dirty="0"/>
              <a:t>Valore </a:t>
            </a:r>
            <a:r>
              <a:rPr lang="en-US" sz="2400" b="1" dirty="0" err="1"/>
              <a:t>Corretto</a:t>
            </a:r>
            <a:r>
              <a:rPr lang="en-US" sz="2400" b="1" dirty="0"/>
              <a:t>:</a:t>
            </a:r>
          </a:p>
          <a:p>
            <a:r>
              <a:rPr lang="en-US" sz="2400" dirty="0"/>
              <a:t>Dal nostro set di </a:t>
            </a:r>
            <a:r>
              <a:rPr lang="en-US" sz="2400" dirty="0" err="1"/>
              <a:t>dati</a:t>
            </a:r>
            <a:r>
              <a:rPr lang="en-US" sz="2400" dirty="0"/>
              <a:t> </a:t>
            </a:r>
            <a:r>
              <a:rPr lang="en-US" sz="2400" dirty="0" err="1"/>
              <a:t>sappiamo</a:t>
            </a:r>
            <a:r>
              <a:rPr lang="en-US" sz="2400" dirty="0"/>
              <a:t> </a:t>
            </a:r>
            <a:r>
              <a:rPr lang="en-US" sz="2400" dirty="0" err="1"/>
              <a:t>che</a:t>
            </a:r>
            <a:r>
              <a:rPr lang="en-US" sz="2400" dirty="0"/>
              <a:t> </a:t>
            </a:r>
            <a:r>
              <a:rPr lang="en-US" sz="2400" dirty="0" err="1"/>
              <a:t>una</a:t>
            </a:r>
            <a:r>
              <a:rPr lang="en-US" sz="2400" dirty="0"/>
              <a:t> casa di 80 </a:t>
            </a:r>
            <a:r>
              <a:rPr lang="en-US" sz="2400" dirty="0" err="1"/>
              <a:t>metri</a:t>
            </a:r>
            <a:r>
              <a:rPr lang="en-US" sz="2400" dirty="0"/>
              <a:t> </a:t>
            </a:r>
            <a:r>
              <a:rPr lang="en-US" sz="2400" dirty="0" err="1"/>
              <a:t>quadri</a:t>
            </a:r>
            <a:r>
              <a:rPr lang="en-US" sz="2400" dirty="0"/>
              <a:t> </a:t>
            </a:r>
            <a:r>
              <a:rPr lang="en-US" sz="2400" dirty="0" err="1"/>
              <a:t>viene</a:t>
            </a:r>
            <a:r>
              <a:rPr lang="en-US" sz="2400" dirty="0"/>
              <a:t> </a:t>
            </a:r>
            <a:r>
              <a:rPr lang="en-US" sz="2400" dirty="0" err="1"/>
              <a:t>venduta</a:t>
            </a:r>
            <a:r>
              <a:rPr lang="en-US" sz="2400" dirty="0"/>
              <a:t> a </a:t>
            </a:r>
            <a:r>
              <a:rPr lang="en-US" sz="2400" b="1" dirty="0"/>
              <a:t>120.000 Euro</a:t>
            </a:r>
            <a:endParaRPr lang="it-IT" sz="2400" b="1" dirty="0"/>
          </a:p>
        </p:txBody>
      </p:sp>
      <p:sp>
        <p:nvSpPr>
          <p:cNvPr id="9" name="CasellaDiTesto 8">
            <a:extLst>
              <a:ext uri="{FF2B5EF4-FFF2-40B4-BE49-F238E27FC236}">
                <a16:creationId xmlns:a16="http://schemas.microsoft.com/office/drawing/2014/main" id="{83AF1510-5FF7-40F3-5571-3C6D312CEE2C}"/>
              </a:ext>
            </a:extLst>
          </p:cNvPr>
          <p:cNvSpPr txBox="1"/>
          <p:nvPr/>
        </p:nvSpPr>
        <p:spPr>
          <a:xfrm>
            <a:off x="6594769" y="3276600"/>
            <a:ext cx="4153579" cy="830997"/>
          </a:xfrm>
          <a:prstGeom prst="rect">
            <a:avLst/>
          </a:prstGeom>
          <a:noFill/>
        </p:spPr>
        <p:txBody>
          <a:bodyPr wrap="square" rtlCol="0">
            <a:spAutoFit/>
          </a:bodyPr>
          <a:lstStyle/>
          <a:p>
            <a:r>
              <a:rPr lang="en-US" sz="2400" b="1" dirty="0"/>
              <a:t>Valore </a:t>
            </a:r>
            <a:r>
              <a:rPr lang="en-US" sz="2400" b="1" dirty="0" err="1"/>
              <a:t>Predetto</a:t>
            </a:r>
            <a:r>
              <a:rPr lang="en-US" sz="2400" b="1" dirty="0"/>
              <a:t>:</a:t>
            </a:r>
          </a:p>
          <a:p>
            <a:r>
              <a:rPr lang="en-US" sz="2400" dirty="0"/>
              <a:t>Y = 12*80 + 14 = </a:t>
            </a:r>
            <a:r>
              <a:rPr lang="en-US" sz="2400" b="1" dirty="0"/>
              <a:t>970 Euro</a:t>
            </a:r>
          </a:p>
        </p:txBody>
      </p:sp>
      <p:sp>
        <p:nvSpPr>
          <p:cNvPr id="11" name="CasellaDiTesto 10">
            <a:extLst>
              <a:ext uri="{FF2B5EF4-FFF2-40B4-BE49-F238E27FC236}">
                <a16:creationId xmlns:a16="http://schemas.microsoft.com/office/drawing/2014/main" id="{60AE6355-56B9-EB95-25FC-DF294D5FAE0C}"/>
              </a:ext>
            </a:extLst>
          </p:cNvPr>
          <p:cNvSpPr txBox="1"/>
          <p:nvPr/>
        </p:nvSpPr>
        <p:spPr>
          <a:xfrm>
            <a:off x="7345680" y="4724340"/>
            <a:ext cx="2971801" cy="1107996"/>
          </a:xfrm>
          <a:prstGeom prst="rect">
            <a:avLst/>
          </a:prstGeom>
          <a:noFill/>
        </p:spPr>
        <p:txBody>
          <a:bodyPr wrap="square" rtlCol="0">
            <a:spAutoFit/>
          </a:bodyPr>
          <a:lstStyle/>
          <a:p>
            <a:r>
              <a:rPr lang="en-US" sz="6600" b="1" dirty="0">
                <a:solidFill>
                  <a:srgbClr val="FF0000"/>
                </a:solidFill>
              </a:rPr>
              <a:t>119.930</a:t>
            </a:r>
            <a:endParaRPr lang="it-IT" sz="6600" b="1" dirty="0">
              <a:solidFill>
                <a:srgbClr val="FF0000"/>
              </a:solidFill>
            </a:endParaRPr>
          </a:p>
        </p:txBody>
      </p:sp>
    </p:spTree>
    <p:extLst>
      <p:ext uri="{BB962C8B-B14F-4D97-AF65-F5344CB8AC3E}">
        <p14:creationId xmlns:p14="http://schemas.microsoft.com/office/powerpoint/2010/main" val="65596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4C3B-17C8-0644-349B-0279409B32C7}"/>
              </a:ext>
            </a:extLst>
          </p:cNvPr>
          <p:cNvSpPr>
            <a:spLocks noGrp="1"/>
          </p:cNvSpPr>
          <p:nvPr>
            <p:ph type="ctrTitle"/>
          </p:nvPr>
        </p:nvSpPr>
        <p:spPr>
          <a:xfrm>
            <a:off x="2111828" y="41778"/>
            <a:ext cx="7517364" cy="466949"/>
          </a:xfrm>
        </p:spPr>
        <p:txBody>
          <a:bodyPr>
            <a:normAutofit fontScale="90000"/>
          </a:bodyPr>
          <a:lstStyle/>
          <a:p>
            <a:r>
              <a:rPr lang="en-US" sz="2800" b="1" dirty="0">
                <a:latin typeface="+mn-lt"/>
                <a:ea typeface="Noto Serif" panose="02020502060505020204" pitchFamily="18"/>
                <a:cs typeface="Noto Serif" panose="02020502060505020204" pitchFamily="18"/>
              </a:rPr>
              <a:t>Table of contents</a:t>
            </a:r>
            <a:endParaRPr lang="it-IT" sz="2800" b="1" dirty="0">
              <a:latin typeface="+mn-lt"/>
              <a:ea typeface="Noto Serif" panose="02020502060505020204" pitchFamily="18"/>
              <a:cs typeface="Noto Serif" panose="02020502060505020204" pitchFamily="18"/>
            </a:endParaRPr>
          </a:p>
        </p:txBody>
      </p:sp>
      <p:sp>
        <p:nvSpPr>
          <p:cNvPr id="6" name="Rettangolo 5">
            <a:extLst>
              <a:ext uri="{FF2B5EF4-FFF2-40B4-BE49-F238E27FC236}">
                <a16:creationId xmlns:a16="http://schemas.microsoft.com/office/drawing/2014/main" id="{ECAD2915-791F-BBE6-FC57-74C29AEC4B59}"/>
              </a:ext>
            </a:extLst>
          </p:cNvPr>
          <p:cNvSpPr/>
          <p:nvPr/>
        </p:nvSpPr>
        <p:spPr>
          <a:xfrm rot="5400000" flipH="1">
            <a:off x="5902078" y="-1937505"/>
            <a:ext cx="45719" cy="3918857"/>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8" name="CasellaDiTesto 7">
            <a:extLst>
              <a:ext uri="{FF2B5EF4-FFF2-40B4-BE49-F238E27FC236}">
                <a16:creationId xmlns:a16="http://schemas.microsoft.com/office/drawing/2014/main" id="{F3E0615C-ADA7-221A-9598-85F9D366EC22}"/>
              </a:ext>
            </a:extLst>
          </p:cNvPr>
          <p:cNvSpPr txBox="1"/>
          <p:nvPr/>
        </p:nvSpPr>
        <p:spPr>
          <a:xfrm>
            <a:off x="1222308" y="1720840"/>
            <a:ext cx="9872723"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0066FF"/>
                </a:solidFill>
              </a:rPr>
              <a:t>Tipi di </a:t>
            </a:r>
            <a:r>
              <a:rPr lang="en-US" sz="2800" dirty="0" err="1">
                <a:solidFill>
                  <a:srgbClr val="0066FF"/>
                </a:solidFill>
              </a:rPr>
              <a:t>Intelligenza</a:t>
            </a:r>
            <a:endParaRPr lang="en-US" sz="2800" dirty="0">
              <a:solidFill>
                <a:srgbClr val="0066FF"/>
              </a:solidFill>
            </a:endParaRPr>
          </a:p>
          <a:p>
            <a:pPr marL="285750" indent="-285750">
              <a:buFont typeface="Arial" panose="020B0604020202020204" pitchFamily="34" charset="0"/>
              <a:buChar char="•"/>
            </a:pPr>
            <a:r>
              <a:rPr lang="en-US" sz="2800" dirty="0">
                <a:solidFill>
                  <a:srgbClr val="0066FF"/>
                </a:solidFill>
              </a:rPr>
              <a:t>AI, Machine Learning, Deep Learning</a:t>
            </a:r>
          </a:p>
          <a:p>
            <a:pPr marL="285750" indent="-285750">
              <a:buFont typeface="Arial" panose="020B0604020202020204" pitchFamily="34" charset="0"/>
              <a:buChar char="•"/>
            </a:pPr>
            <a:r>
              <a:rPr lang="en-US" sz="2800" dirty="0">
                <a:solidFill>
                  <a:srgbClr val="0066FF"/>
                </a:solidFill>
              </a:rPr>
              <a:t>ML Example : Linear Regression</a:t>
            </a:r>
          </a:p>
          <a:p>
            <a:pPr marL="285750" indent="-285750">
              <a:buFont typeface="Arial" panose="020B0604020202020204" pitchFamily="34" charset="0"/>
              <a:buChar char="•"/>
            </a:pPr>
            <a:r>
              <a:rPr lang="en-US" sz="2800" dirty="0">
                <a:solidFill>
                  <a:srgbClr val="0066FF"/>
                </a:solidFill>
              </a:rPr>
              <a:t>Loss Function, </a:t>
            </a:r>
            <a:r>
              <a:rPr lang="en-US" sz="2800" dirty="0" err="1">
                <a:solidFill>
                  <a:srgbClr val="0066FF"/>
                </a:solidFill>
              </a:rPr>
              <a:t>errore</a:t>
            </a:r>
            <a:r>
              <a:rPr lang="en-US" sz="2800" dirty="0">
                <a:solidFill>
                  <a:srgbClr val="0066FF"/>
                </a:solidFill>
              </a:rPr>
              <a:t>, </a:t>
            </a:r>
            <a:r>
              <a:rPr lang="en-US" sz="2800" dirty="0" err="1">
                <a:solidFill>
                  <a:srgbClr val="0066FF"/>
                </a:solidFill>
              </a:rPr>
              <a:t>correzione</a:t>
            </a:r>
            <a:endParaRPr lang="en-US" sz="2800" dirty="0">
              <a:solidFill>
                <a:srgbClr val="0066FF"/>
              </a:solidFill>
            </a:endParaRPr>
          </a:p>
          <a:p>
            <a:pPr marL="285750" indent="-285750">
              <a:buFont typeface="Arial" panose="020B0604020202020204" pitchFamily="34" charset="0"/>
              <a:buChar char="•"/>
            </a:pPr>
            <a:r>
              <a:rPr lang="en-US" sz="2800" dirty="0">
                <a:solidFill>
                  <a:srgbClr val="0066FF"/>
                </a:solidFill>
              </a:rPr>
              <a:t>Il </a:t>
            </a:r>
            <a:r>
              <a:rPr lang="en-US" sz="2800" dirty="0" err="1">
                <a:solidFill>
                  <a:srgbClr val="0066FF"/>
                </a:solidFill>
              </a:rPr>
              <a:t>neurone</a:t>
            </a:r>
            <a:endParaRPr lang="en-US" sz="2800" dirty="0">
              <a:solidFill>
                <a:srgbClr val="0066FF"/>
              </a:solidFill>
            </a:endParaRPr>
          </a:p>
          <a:p>
            <a:pPr marL="285750" indent="-285750">
              <a:buFont typeface="Arial" panose="020B0604020202020204" pitchFamily="34" charset="0"/>
              <a:buChar char="•"/>
            </a:pPr>
            <a:r>
              <a:rPr lang="en-US" sz="2800" dirty="0">
                <a:solidFill>
                  <a:srgbClr val="0066FF"/>
                </a:solidFill>
              </a:rPr>
              <a:t>Perceptron</a:t>
            </a:r>
          </a:p>
          <a:p>
            <a:pPr marL="285750" indent="-285750">
              <a:buFont typeface="Arial" panose="020B0604020202020204" pitchFamily="34" charset="0"/>
              <a:buChar char="•"/>
            </a:pPr>
            <a:r>
              <a:rPr lang="en-US" sz="2800" dirty="0">
                <a:solidFill>
                  <a:srgbClr val="0066FF"/>
                </a:solidFill>
              </a:rPr>
              <a:t>Deep Neural Networks</a:t>
            </a:r>
          </a:p>
        </p:txBody>
      </p:sp>
      <p:sp>
        <p:nvSpPr>
          <p:cNvPr id="10" name="Rettangolo 9">
            <a:extLst>
              <a:ext uri="{FF2B5EF4-FFF2-40B4-BE49-F238E27FC236}">
                <a16:creationId xmlns:a16="http://schemas.microsoft.com/office/drawing/2014/main" id="{2B1BF91D-1858-805A-B107-9E170AB59F0C}"/>
              </a:ext>
            </a:extLst>
          </p:cNvPr>
          <p:cNvSpPr/>
          <p:nvPr/>
        </p:nvSpPr>
        <p:spPr>
          <a:xfrm>
            <a:off x="0" y="275253"/>
            <a:ext cx="45719" cy="6214188"/>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pic>
        <p:nvPicPr>
          <p:cNvPr id="4" name="Immagine 3">
            <a:extLst>
              <a:ext uri="{FF2B5EF4-FFF2-40B4-BE49-F238E27FC236}">
                <a16:creationId xmlns:a16="http://schemas.microsoft.com/office/drawing/2014/main" id="{FB0177F2-BD3E-F844-D84D-83F65AE04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78530" y="2094121"/>
            <a:ext cx="2332611" cy="2332611"/>
          </a:xfrm>
          <a:prstGeom prst="rect">
            <a:avLst/>
          </a:prstGeom>
        </p:spPr>
      </p:pic>
      <p:pic>
        <p:nvPicPr>
          <p:cNvPr id="7" name="Immagine 6">
            <a:extLst>
              <a:ext uri="{FF2B5EF4-FFF2-40B4-BE49-F238E27FC236}">
                <a16:creationId xmlns:a16="http://schemas.microsoft.com/office/drawing/2014/main" id="{15856227-7FC2-543F-BB90-AB257E1548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4205" y="-2384131"/>
            <a:ext cx="2332610" cy="2332610"/>
          </a:xfrm>
          <a:prstGeom prst="rect">
            <a:avLst/>
          </a:prstGeom>
        </p:spPr>
      </p:pic>
      <p:pic>
        <p:nvPicPr>
          <p:cNvPr id="13" name="Immagine 12">
            <a:extLst>
              <a:ext uri="{FF2B5EF4-FFF2-40B4-BE49-F238E27FC236}">
                <a16:creationId xmlns:a16="http://schemas.microsoft.com/office/drawing/2014/main" id="{CFECB30B-2196-2FC9-FC4E-1A9E596C15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1947" y="6977755"/>
            <a:ext cx="2332610" cy="2332610"/>
          </a:xfrm>
          <a:prstGeom prst="rect">
            <a:avLst/>
          </a:prstGeom>
        </p:spPr>
      </p:pic>
    </p:spTree>
    <p:extLst>
      <p:ext uri="{BB962C8B-B14F-4D97-AF65-F5344CB8AC3E}">
        <p14:creationId xmlns:p14="http://schemas.microsoft.com/office/powerpoint/2010/main" val="1683487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4C3B-17C8-0644-349B-0279409B32C7}"/>
              </a:ext>
            </a:extLst>
          </p:cNvPr>
          <p:cNvSpPr>
            <a:spLocks noGrp="1"/>
          </p:cNvSpPr>
          <p:nvPr>
            <p:ph type="ctrTitle"/>
          </p:nvPr>
        </p:nvSpPr>
        <p:spPr>
          <a:xfrm>
            <a:off x="2111828" y="41778"/>
            <a:ext cx="7517364" cy="466949"/>
          </a:xfrm>
        </p:spPr>
        <p:txBody>
          <a:bodyPr>
            <a:normAutofit fontScale="90000"/>
          </a:bodyPr>
          <a:lstStyle/>
          <a:p>
            <a:r>
              <a:rPr lang="en-US" sz="2800" b="1" dirty="0">
                <a:latin typeface="+mn-lt"/>
                <a:ea typeface="Noto Serif" panose="02020502060505020204" pitchFamily="18"/>
                <a:cs typeface="Noto Serif" panose="02020502060505020204" pitchFamily="18"/>
              </a:rPr>
              <a:t>Loss Function, </a:t>
            </a:r>
            <a:r>
              <a:rPr lang="en-US" sz="2800" b="1" dirty="0" err="1">
                <a:latin typeface="+mn-lt"/>
                <a:ea typeface="Noto Serif" panose="02020502060505020204" pitchFamily="18"/>
                <a:cs typeface="Noto Serif" panose="02020502060505020204" pitchFamily="18"/>
              </a:rPr>
              <a:t>Errore</a:t>
            </a:r>
            <a:r>
              <a:rPr lang="en-US" sz="2800" b="1" dirty="0">
                <a:latin typeface="+mn-lt"/>
                <a:ea typeface="Noto Serif" panose="02020502060505020204" pitchFamily="18"/>
                <a:cs typeface="Noto Serif" panose="02020502060505020204" pitchFamily="18"/>
              </a:rPr>
              <a:t>, </a:t>
            </a:r>
            <a:r>
              <a:rPr lang="en-US" sz="2800" b="1" dirty="0" err="1">
                <a:latin typeface="+mn-lt"/>
                <a:ea typeface="Noto Serif" panose="02020502060505020204" pitchFamily="18"/>
                <a:cs typeface="Noto Serif" panose="02020502060505020204" pitchFamily="18"/>
              </a:rPr>
              <a:t>Correzione</a:t>
            </a:r>
            <a:endParaRPr lang="it-IT" sz="2800" b="1" dirty="0">
              <a:latin typeface="+mn-lt"/>
              <a:ea typeface="Noto Serif" panose="02020502060505020204" pitchFamily="18"/>
              <a:cs typeface="Noto Serif" panose="02020502060505020204" pitchFamily="18"/>
            </a:endParaRPr>
          </a:p>
        </p:txBody>
      </p:sp>
      <p:sp>
        <p:nvSpPr>
          <p:cNvPr id="6" name="Rettangolo 5">
            <a:extLst>
              <a:ext uri="{FF2B5EF4-FFF2-40B4-BE49-F238E27FC236}">
                <a16:creationId xmlns:a16="http://schemas.microsoft.com/office/drawing/2014/main" id="{ECAD2915-791F-BBE6-FC57-74C29AEC4B59}"/>
              </a:ext>
            </a:extLst>
          </p:cNvPr>
          <p:cNvSpPr/>
          <p:nvPr/>
        </p:nvSpPr>
        <p:spPr>
          <a:xfrm rot="5400000" flipH="1">
            <a:off x="5902078" y="-1937505"/>
            <a:ext cx="45719" cy="3918857"/>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0" name="Rettangolo 9">
            <a:extLst>
              <a:ext uri="{FF2B5EF4-FFF2-40B4-BE49-F238E27FC236}">
                <a16:creationId xmlns:a16="http://schemas.microsoft.com/office/drawing/2014/main" id="{2B1BF91D-1858-805A-B107-9E170AB59F0C}"/>
              </a:ext>
            </a:extLst>
          </p:cNvPr>
          <p:cNvSpPr/>
          <p:nvPr/>
        </p:nvSpPr>
        <p:spPr>
          <a:xfrm>
            <a:off x="0" y="275253"/>
            <a:ext cx="45719" cy="6214188"/>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5" name="CasellaDiTesto 4">
            <a:extLst>
              <a:ext uri="{FF2B5EF4-FFF2-40B4-BE49-F238E27FC236}">
                <a16:creationId xmlns:a16="http://schemas.microsoft.com/office/drawing/2014/main" id="{AD659625-C3B9-D46C-6820-E313DB412E94}"/>
              </a:ext>
            </a:extLst>
          </p:cNvPr>
          <p:cNvSpPr txBox="1"/>
          <p:nvPr/>
        </p:nvSpPr>
        <p:spPr>
          <a:xfrm>
            <a:off x="7670852" y="1741196"/>
            <a:ext cx="3992880" cy="646331"/>
          </a:xfrm>
          <a:prstGeom prst="rect">
            <a:avLst/>
          </a:prstGeom>
          <a:noFill/>
        </p:spPr>
        <p:txBody>
          <a:bodyPr wrap="square" rtlCol="0">
            <a:spAutoFit/>
          </a:bodyPr>
          <a:lstStyle/>
          <a:p>
            <a:r>
              <a:rPr lang="en-US" sz="3600" b="1" dirty="0">
                <a:solidFill>
                  <a:schemeClr val="bg1"/>
                </a:solidFill>
              </a:rPr>
              <a:t>Machine</a:t>
            </a:r>
            <a:r>
              <a:rPr lang="en-US" dirty="0"/>
              <a:t> </a:t>
            </a:r>
            <a:r>
              <a:rPr lang="en-US" sz="3600" b="1" dirty="0">
                <a:solidFill>
                  <a:schemeClr val="bg1"/>
                </a:solidFill>
              </a:rPr>
              <a:t>Learning</a:t>
            </a:r>
            <a:endParaRPr lang="it-IT" sz="3600" b="1" dirty="0">
              <a:solidFill>
                <a:schemeClr val="bg1"/>
              </a:solidFill>
            </a:endParaRPr>
          </a:p>
        </p:txBody>
      </p:sp>
      <p:sp>
        <p:nvSpPr>
          <p:cNvPr id="8" name="CasellaDiTesto 7">
            <a:extLst>
              <a:ext uri="{FF2B5EF4-FFF2-40B4-BE49-F238E27FC236}">
                <a16:creationId xmlns:a16="http://schemas.microsoft.com/office/drawing/2014/main" id="{5ED1F874-E2DD-D5AE-3AF2-79518109E33E}"/>
              </a:ext>
            </a:extLst>
          </p:cNvPr>
          <p:cNvSpPr txBox="1"/>
          <p:nvPr/>
        </p:nvSpPr>
        <p:spPr>
          <a:xfrm>
            <a:off x="9000532" y="3032750"/>
            <a:ext cx="3028891" cy="646331"/>
          </a:xfrm>
          <a:prstGeom prst="rect">
            <a:avLst/>
          </a:prstGeom>
          <a:noFill/>
        </p:spPr>
        <p:txBody>
          <a:bodyPr wrap="square" rtlCol="0">
            <a:spAutoFit/>
          </a:bodyPr>
          <a:lstStyle/>
          <a:p>
            <a:r>
              <a:rPr lang="en-US" sz="3600" b="1" dirty="0">
                <a:solidFill>
                  <a:schemeClr val="bg1"/>
                </a:solidFill>
              </a:rPr>
              <a:t>Deep Learning</a:t>
            </a:r>
            <a:endParaRPr lang="it-IT" sz="3600" b="1" dirty="0">
              <a:solidFill>
                <a:schemeClr val="bg1"/>
              </a:solidFill>
            </a:endParaRPr>
          </a:p>
        </p:txBody>
      </p:sp>
      <p:cxnSp>
        <p:nvCxnSpPr>
          <p:cNvPr id="12" name="Connettore 1 6">
            <a:extLst>
              <a:ext uri="{FF2B5EF4-FFF2-40B4-BE49-F238E27FC236}">
                <a16:creationId xmlns:a16="http://schemas.microsoft.com/office/drawing/2014/main" id="{0A6F5550-1250-1DE2-F51B-06886C5D95BF}"/>
              </a:ext>
            </a:extLst>
          </p:cNvPr>
          <p:cNvCxnSpPr/>
          <p:nvPr/>
        </p:nvCxnSpPr>
        <p:spPr>
          <a:xfrm>
            <a:off x="3659870" y="5291707"/>
            <a:ext cx="45655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ttore 1 15">
            <a:extLst>
              <a:ext uri="{FF2B5EF4-FFF2-40B4-BE49-F238E27FC236}">
                <a16:creationId xmlns:a16="http://schemas.microsoft.com/office/drawing/2014/main" id="{571B937D-C797-6D57-FB9C-D802A6687084}"/>
              </a:ext>
            </a:extLst>
          </p:cNvPr>
          <p:cNvCxnSpPr/>
          <p:nvPr/>
        </p:nvCxnSpPr>
        <p:spPr>
          <a:xfrm flipH="1">
            <a:off x="3847938" y="523011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ttore 1 17">
            <a:extLst>
              <a:ext uri="{FF2B5EF4-FFF2-40B4-BE49-F238E27FC236}">
                <a16:creationId xmlns:a16="http://schemas.microsoft.com/office/drawing/2014/main" id="{26716D5B-81E0-2BBC-DA4F-34E461739768}"/>
              </a:ext>
            </a:extLst>
          </p:cNvPr>
          <p:cNvCxnSpPr/>
          <p:nvPr/>
        </p:nvCxnSpPr>
        <p:spPr>
          <a:xfrm flipH="1">
            <a:off x="4006823" y="523660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ttore 1 18">
            <a:extLst>
              <a:ext uri="{FF2B5EF4-FFF2-40B4-BE49-F238E27FC236}">
                <a16:creationId xmlns:a16="http://schemas.microsoft.com/office/drawing/2014/main" id="{8DB33E7D-73CF-A1E2-79C9-8C20886D7D14}"/>
              </a:ext>
            </a:extLst>
          </p:cNvPr>
          <p:cNvCxnSpPr/>
          <p:nvPr/>
        </p:nvCxnSpPr>
        <p:spPr>
          <a:xfrm flipH="1">
            <a:off x="4165708" y="523336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ttore 1 19">
            <a:extLst>
              <a:ext uri="{FF2B5EF4-FFF2-40B4-BE49-F238E27FC236}">
                <a16:creationId xmlns:a16="http://schemas.microsoft.com/office/drawing/2014/main" id="{0773F5E8-1FD8-1188-2DBE-2EED6F008202}"/>
              </a:ext>
            </a:extLst>
          </p:cNvPr>
          <p:cNvCxnSpPr/>
          <p:nvPr/>
        </p:nvCxnSpPr>
        <p:spPr>
          <a:xfrm flipH="1">
            <a:off x="4318108" y="523337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ttore 1 20">
            <a:extLst>
              <a:ext uri="{FF2B5EF4-FFF2-40B4-BE49-F238E27FC236}">
                <a16:creationId xmlns:a16="http://schemas.microsoft.com/office/drawing/2014/main" id="{4009A7CC-3CFD-8402-8D8D-ED6C7354D761}"/>
              </a:ext>
            </a:extLst>
          </p:cNvPr>
          <p:cNvCxnSpPr/>
          <p:nvPr/>
        </p:nvCxnSpPr>
        <p:spPr>
          <a:xfrm flipH="1">
            <a:off x="4470508" y="523336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ttore 1 21">
            <a:extLst>
              <a:ext uri="{FF2B5EF4-FFF2-40B4-BE49-F238E27FC236}">
                <a16:creationId xmlns:a16="http://schemas.microsoft.com/office/drawing/2014/main" id="{C7554DDC-6AD5-478A-29DE-BEC39DB748F7}"/>
              </a:ext>
            </a:extLst>
          </p:cNvPr>
          <p:cNvCxnSpPr/>
          <p:nvPr/>
        </p:nvCxnSpPr>
        <p:spPr>
          <a:xfrm flipH="1">
            <a:off x="4622908" y="523012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ttore 1 22">
            <a:extLst>
              <a:ext uri="{FF2B5EF4-FFF2-40B4-BE49-F238E27FC236}">
                <a16:creationId xmlns:a16="http://schemas.microsoft.com/office/drawing/2014/main" id="{F657CCF6-FD20-536D-7F9C-76A46865CB23}"/>
              </a:ext>
            </a:extLst>
          </p:cNvPr>
          <p:cNvCxnSpPr/>
          <p:nvPr/>
        </p:nvCxnSpPr>
        <p:spPr>
          <a:xfrm flipH="1">
            <a:off x="4775308" y="522688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ttore 1 23">
            <a:extLst>
              <a:ext uri="{FF2B5EF4-FFF2-40B4-BE49-F238E27FC236}">
                <a16:creationId xmlns:a16="http://schemas.microsoft.com/office/drawing/2014/main" id="{868E43CD-5EDE-55B6-2F6F-6FBE0D114ED4}"/>
              </a:ext>
            </a:extLst>
          </p:cNvPr>
          <p:cNvCxnSpPr/>
          <p:nvPr/>
        </p:nvCxnSpPr>
        <p:spPr>
          <a:xfrm flipH="1">
            <a:off x="4914723" y="522687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ttore 1 24">
            <a:extLst>
              <a:ext uri="{FF2B5EF4-FFF2-40B4-BE49-F238E27FC236}">
                <a16:creationId xmlns:a16="http://schemas.microsoft.com/office/drawing/2014/main" id="{122A58CC-7B1B-6C14-F769-984E823BB8B5}"/>
              </a:ext>
            </a:extLst>
          </p:cNvPr>
          <p:cNvCxnSpPr/>
          <p:nvPr/>
        </p:nvCxnSpPr>
        <p:spPr>
          <a:xfrm flipH="1">
            <a:off x="5073608" y="523336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ttore 1 25">
            <a:extLst>
              <a:ext uri="{FF2B5EF4-FFF2-40B4-BE49-F238E27FC236}">
                <a16:creationId xmlns:a16="http://schemas.microsoft.com/office/drawing/2014/main" id="{2D736666-7243-1956-4B63-4F4822D1D392}"/>
              </a:ext>
            </a:extLst>
          </p:cNvPr>
          <p:cNvCxnSpPr/>
          <p:nvPr/>
        </p:nvCxnSpPr>
        <p:spPr>
          <a:xfrm flipH="1">
            <a:off x="5232493" y="523012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ttore 1 26">
            <a:extLst>
              <a:ext uri="{FF2B5EF4-FFF2-40B4-BE49-F238E27FC236}">
                <a16:creationId xmlns:a16="http://schemas.microsoft.com/office/drawing/2014/main" id="{50C9BC3A-1E80-5B7C-BE83-57931EF10C1C}"/>
              </a:ext>
            </a:extLst>
          </p:cNvPr>
          <p:cNvCxnSpPr/>
          <p:nvPr/>
        </p:nvCxnSpPr>
        <p:spPr>
          <a:xfrm flipH="1">
            <a:off x="5384893" y="523013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ttore 1 27">
            <a:extLst>
              <a:ext uri="{FF2B5EF4-FFF2-40B4-BE49-F238E27FC236}">
                <a16:creationId xmlns:a16="http://schemas.microsoft.com/office/drawing/2014/main" id="{338BD5FF-CE3C-807F-F574-391F97FBF2C9}"/>
              </a:ext>
            </a:extLst>
          </p:cNvPr>
          <p:cNvCxnSpPr/>
          <p:nvPr/>
        </p:nvCxnSpPr>
        <p:spPr>
          <a:xfrm flipH="1">
            <a:off x="5537293" y="523012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1 28">
            <a:extLst>
              <a:ext uri="{FF2B5EF4-FFF2-40B4-BE49-F238E27FC236}">
                <a16:creationId xmlns:a16="http://schemas.microsoft.com/office/drawing/2014/main" id="{ABA93643-558B-7FB9-2DEE-43987CF079AC}"/>
              </a:ext>
            </a:extLst>
          </p:cNvPr>
          <p:cNvCxnSpPr/>
          <p:nvPr/>
        </p:nvCxnSpPr>
        <p:spPr>
          <a:xfrm flipH="1">
            <a:off x="5689693" y="522688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nettore 1 29">
            <a:extLst>
              <a:ext uri="{FF2B5EF4-FFF2-40B4-BE49-F238E27FC236}">
                <a16:creationId xmlns:a16="http://schemas.microsoft.com/office/drawing/2014/main" id="{AB89C044-2D39-7044-50D6-C285370C65B3}"/>
              </a:ext>
            </a:extLst>
          </p:cNvPr>
          <p:cNvCxnSpPr/>
          <p:nvPr/>
        </p:nvCxnSpPr>
        <p:spPr>
          <a:xfrm flipH="1">
            <a:off x="5842093" y="522364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nettore 1 30">
            <a:extLst>
              <a:ext uri="{FF2B5EF4-FFF2-40B4-BE49-F238E27FC236}">
                <a16:creationId xmlns:a16="http://schemas.microsoft.com/office/drawing/2014/main" id="{F6664805-DC41-34AC-17DB-F438ED9C705F}"/>
              </a:ext>
            </a:extLst>
          </p:cNvPr>
          <p:cNvCxnSpPr/>
          <p:nvPr/>
        </p:nvCxnSpPr>
        <p:spPr>
          <a:xfrm flipH="1">
            <a:off x="5981508" y="523012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ttore 1 31">
            <a:extLst>
              <a:ext uri="{FF2B5EF4-FFF2-40B4-BE49-F238E27FC236}">
                <a16:creationId xmlns:a16="http://schemas.microsoft.com/office/drawing/2014/main" id="{1F69B8AE-29B0-32A5-F751-985E62E82E09}"/>
              </a:ext>
            </a:extLst>
          </p:cNvPr>
          <p:cNvCxnSpPr/>
          <p:nvPr/>
        </p:nvCxnSpPr>
        <p:spPr>
          <a:xfrm flipH="1">
            <a:off x="6140393" y="523660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nettore 1 32">
            <a:extLst>
              <a:ext uri="{FF2B5EF4-FFF2-40B4-BE49-F238E27FC236}">
                <a16:creationId xmlns:a16="http://schemas.microsoft.com/office/drawing/2014/main" id="{149DED3A-6B28-4FF6-E673-AA023C702A3C}"/>
              </a:ext>
            </a:extLst>
          </p:cNvPr>
          <p:cNvCxnSpPr/>
          <p:nvPr/>
        </p:nvCxnSpPr>
        <p:spPr>
          <a:xfrm flipH="1">
            <a:off x="6299278" y="523336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nettore 1 33">
            <a:extLst>
              <a:ext uri="{FF2B5EF4-FFF2-40B4-BE49-F238E27FC236}">
                <a16:creationId xmlns:a16="http://schemas.microsoft.com/office/drawing/2014/main" id="{A63B9485-96C7-DEAC-21B7-101CC1CDEB4D}"/>
              </a:ext>
            </a:extLst>
          </p:cNvPr>
          <p:cNvCxnSpPr/>
          <p:nvPr/>
        </p:nvCxnSpPr>
        <p:spPr>
          <a:xfrm flipH="1">
            <a:off x="6451678" y="523337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nettore 1 34">
            <a:extLst>
              <a:ext uri="{FF2B5EF4-FFF2-40B4-BE49-F238E27FC236}">
                <a16:creationId xmlns:a16="http://schemas.microsoft.com/office/drawing/2014/main" id="{3493C445-B7E5-9305-5C43-1BA17A2A6FBC}"/>
              </a:ext>
            </a:extLst>
          </p:cNvPr>
          <p:cNvCxnSpPr/>
          <p:nvPr/>
        </p:nvCxnSpPr>
        <p:spPr>
          <a:xfrm flipH="1">
            <a:off x="6604078" y="523337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ttore 1 35">
            <a:extLst>
              <a:ext uri="{FF2B5EF4-FFF2-40B4-BE49-F238E27FC236}">
                <a16:creationId xmlns:a16="http://schemas.microsoft.com/office/drawing/2014/main" id="{DBACF747-AD46-2BA2-DA64-733C434DAA00}"/>
              </a:ext>
            </a:extLst>
          </p:cNvPr>
          <p:cNvCxnSpPr/>
          <p:nvPr/>
        </p:nvCxnSpPr>
        <p:spPr>
          <a:xfrm flipH="1">
            <a:off x="6756478" y="523013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ttore 1 36">
            <a:extLst>
              <a:ext uri="{FF2B5EF4-FFF2-40B4-BE49-F238E27FC236}">
                <a16:creationId xmlns:a16="http://schemas.microsoft.com/office/drawing/2014/main" id="{DD07CE96-7618-B536-DAC9-706386D59A26}"/>
              </a:ext>
            </a:extLst>
          </p:cNvPr>
          <p:cNvCxnSpPr/>
          <p:nvPr/>
        </p:nvCxnSpPr>
        <p:spPr>
          <a:xfrm flipH="1">
            <a:off x="6908878" y="522689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ttore 1 37">
            <a:extLst>
              <a:ext uri="{FF2B5EF4-FFF2-40B4-BE49-F238E27FC236}">
                <a16:creationId xmlns:a16="http://schemas.microsoft.com/office/drawing/2014/main" id="{D2B8B4B7-FDB9-D48D-618D-8EE22A7274A2}"/>
              </a:ext>
            </a:extLst>
          </p:cNvPr>
          <p:cNvCxnSpPr/>
          <p:nvPr/>
        </p:nvCxnSpPr>
        <p:spPr>
          <a:xfrm flipH="1">
            <a:off x="7048293" y="522688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nettore 1 38">
            <a:extLst>
              <a:ext uri="{FF2B5EF4-FFF2-40B4-BE49-F238E27FC236}">
                <a16:creationId xmlns:a16="http://schemas.microsoft.com/office/drawing/2014/main" id="{26725781-4AA4-594D-2487-176D67792A32}"/>
              </a:ext>
            </a:extLst>
          </p:cNvPr>
          <p:cNvCxnSpPr/>
          <p:nvPr/>
        </p:nvCxnSpPr>
        <p:spPr>
          <a:xfrm flipH="1">
            <a:off x="7207178" y="523336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nettore 1 39">
            <a:extLst>
              <a:ext uri="{FF2B5EF4-FFF2-40B4-BE49-F238E27FC236}">
                <a16:creationId xmlns:a16="http://schemas.microsoft.com/office/drawing/2014/main" id="{11D43784-6E43-9FFB-511C-CBEB57615510}"/>
              </a:ext>
            </a:extLst>
          </p:cNvPr>
          <p:cNvCxnSpPr/>
          <p:nvPr/>
        </p:nvCxnSpPr>
        <p:spPr>
          <a:xfrm flipH="1">
            <a:off x="7366063" y="523012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40">
            <a:extLst>
              <a:ext uri="{FF2B5EF4-FFF2-40B4-BE49-F238E27FC236}">
                <a16:creationId xmlns:a16="http://schemas.microsoft.com/office/drawing/2014/main" id="{34F80444-93D7-8200-08A5-E1EB52129F68}"/>
              </a:ext>
            </a:extLst>
          </p:cNvPr>
          <p:cNvCxnSpPr/>
          <p:nvPr/>
        </p:nvCxnSpPr>
        <p:spPr>
          <a:xfrm flipH="1">
            <a:off x="7518463" y="523013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nettore 1 41">
            <a:extLst>
              <a:ext uri="{FF2B5EF4-FFF2-40B4-BE49-F238E27FC236}">
                <a16:creationId xmlns:a16="http://schemas.microsoft.com/office/drawing/2014/main" id="{F825133E-08CF-A248-A7B8-B107005C1DBD}"/>
              </a:ext>
            </a:extLst>
          </p:cNvPr>
          <p:cNvCxnSpPr/>
          <p:nvPr/>
        </p:nvCxnSpPr>
        <p:spPr>
          <a:xfrm flipH="1">
            <a:off x="7670863" y="523013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nettore 1 42">
            <a:extLst>
              <a:ext uri="{FF2B5EF4-FFF2-40B4-BE49-F238E27FC236}">
                <a16:creationId xmlns:a16="http://schemas.microsoft.com/office/drawing/2014/main" id="{9EE784F2-420D-E261-9EB9-D76B1EAC3F20}"/>
              </a:ext>
            </a:extLst>
          </p:cNvPr>
          <p:cNvCxnSpPr/>
          <p:nvPr/>
        </p:nvCxnSpPr>
        <p:spPr>
          <a:xfrm flipH="1">
            <a:off x="7823263" y="522689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nettore 1 43">
            <a:extLst>
              <a:ext uri="{FF2B5EF4-FFF2-40B4-BE49-F238E27FC236}">
                <a16:creationId xmlns:a16="http://schemas.microsoft.com/office/drawing/2014/main" id="{48A403D5-1CA2-7879-44B0-8F0E9FCA8EB5}"/>
              </a:ext>
            </a:extLst>
          </p:cNvPr>
          <p:cNvCxnSpPr/>
          <p:nvPr/>
        </p:nvCxnSpPr>
        <p:spPr>
          <a:xfrm flipH="1">
            <a:off x="7975663" y="522365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ttore 1 45">
            <a:extLst>
              <a:ext uri="{FF2B5EF4-FFF2-40B4-BE49-F238E27FC236}">
                <a16:creationId xmlns:a16="http://schemas.microsoft.com/office/drawing/2014/main" id="{4E215906-13A0-D986-EB5C-1954E2C303B1}"/>
              </a:ext>
            </a:extLst>
          </p:cNvPr>
          <p:cNvCxnSpPr/>
          <p:nvPr/>
        </p:nvCxnSpPr>
        <p:spPr>
          <a:xfrm flipH="1">
            <a:off x="3575564" y="512311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Connettore 1 49">
            <a:extLst>
              <a:ext uri="{FF2B5EF4-FFF2-40B4-BE49-F238E27FC236}">
                <a16:creationId xmlns:a16="http://schemas.microsoft.com/office/drawing/2014/main" id="{9A6367C8-EDDA-F3D5-F4FF-E4BEE63F99BA}"/>
              </a:ext>
            </a:extLst>
          </p:cNvPr>
          <p:cNvCxnSpPr/>
          <p:nvPr/>
        </p:nvCxnSpPr>
        <p:spPr>
          <a:xfrm flipH="1">
            <a:off x="3578809" y="497720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ttore 1 50">
            <a:extLst>
              <a:ext uri="{FF2B5EF4-FFF2-40B4-BE49-F238E27FC236}">
                <a16:creationId xmlns:a16="http://schemas.microsoft.com/office/drawing/2014/main" id="{DA905C16-7418-36BF-8846-7B2CBF3FE89A}"/>
              </a:ext>
            </a:extLst>
          </p:cNvPr>
          <p:cNvCxnSpPr/>
          <p:nvPr/>
        </p:nvCxnSpPr>
        <p:spPr>
          <a:xfrm flipH="1">
            <a:off x="3578809" y="483453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Connettore 1 51">
            <a:extLst>
              <a:ext uri="{FF2B5EF4-FFF2-40B4-BE49-F238E27FC236}">
                <a16:creationId xmlns:a16="http://schemas.microsoft.com/office/drawing/2014/main" id="{1B14C13E-DBF2-B32B-B1CA-D8C979FDF28F}"/>
              </a:ext>
            </a:extLst>
          </p:cNvPr>
          <p:cNvCxnSpPr/>
          <p:nvPr/>
        </p:nvCxnSpPr>
        <p:spPr>
          <a:xfrm flipH="1">
            <a:off x="3582054" y="468862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nettore 1 52">
            <a:extLst>
              <a:ext uri="{FF2B5EF4-FFF2-40B4-BE49-F238E27FC236}">
                <a16:creationId xmlns:a16="http://schemas.microsoft.com/office/drawing/2014/main" id="{D60A5A61-2F5A-4ABA-7910-AD3EA441B82E}"/>
              </a:ext>
            </a:extLst>
          </p:cNvPr>
          <p:cNvCxnSpPr/>
          <p:nvPr/>
        </p:nvCxnSpPr>
        <p:spPr>
          <a:xfrm flipH="1">
            <a:off x="3578809" y="453622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nettore 1 53">
            <a:extLst>
              <a:ext uri="{FF2B5EF4-FFF2-40B4-BE49-F238E27FC236}">
                <a16:creationId xmlns:a16="http://schemas.microsoft.com/office/drawing/2014/main" id="{1FE701E9-D37D-83E3-20D1-491B2ACBB4E8}"/>
              </a:ext>
            </a:extLst>
          </p:cNvPr>
          <p:cNvCxnSpPr/>
          <p:nvPr/>
        </p:nvCxnSpPr>
        <p:spPr>
          <a:xfrm flipH="1">
            <a:off x="3582054" y="439031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ttore 1 54">
            <a:extLst>
              <a:ext uri="{FF2B5EF4-FFF2-40B4-BE49-F238E27FC236}">
                <a16:creationId xmlns:a16="http://schemas.microsoft.com/office/drawing/2014/main" id="{E5FFBFE2-96FA-3956-8184-FA671F14A99C}"/>
              </a:ext>
            </a:extLst>
          </p:cNvPr>
          <p:cNvCxnSpPr/>
          <p:nvPr/>
        </p:nvCxnSpPr>
        <p:spPr>
          <a:xfrm flipH="1">
            <a:off x="3582054" y="424764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nettore 1 55">
            <a:extLst>
              <a:ext uri="{FF2B5EF4-FFF2-40B4-BE49-F238E27FC236}">
                <a16:creationId xmlns:a16="http://schemas.microsoft.com/office/drawing/2014/main" id="{C9B36693-9027-9728-6193-5EC33496A06A}"/>
              </a:ext>
            </a:extLst>
          </p:cNvPr>
          <p:cNvCxnSpPr/>
          <p:nvPr/>
        </p:nvCxnSpPr>
        <p:spPr>
          <a:xfrm flipH="1">
            <a:off x="3585299" y="410173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Connettore 1 56">
            <a:extLst>
              <a:ext uri="{FF2B5EF4-FFF2-40B4-BE49-F238E27FC236}">
                <a16:creationId xmlns:a16="http://schemas.microsoft.com/office/drawing/2014/main" id="{745498D4-B99F-D1B2-84C4-37177FD80830}"/>
              </a:ext>
            </a:extLst>
          </p:cNvPr>
          <p:cNvCxnSpPr/>
          <p:nvPr/>
        </p:nvCxnSpPr>
        <p:spPr>
          <a:xfrm flipH="1">
            <a:off x="3578809" y="393960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onnettore 1 57">
            <a:extLst>
              <a:ext uri="{FF2B5EF4-FFF2-40B4-BE49-F238E27FC236}">
                <a16:creationId xmlns:a16="http://schemas.microsoft.com/office/drawing/2014/main" id="{4782BDD0-87E6-51D6-B0EF-F0F81BAAC413}"/>
              </a:ext>
            </a:extLst>
          </p:cNvPr>
          <p:cNvCxnSpPr/>
          <p:nvPr/>
        </p:nvCxnSpPr>
        <p:spPr>
          <a:xfrm flipH="1">
            <a:off x="3582054" y="379369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Connettore 1 58">
            <a:extLst>
              <a:ext uri="{FF2B5EF4-FFF2-40B4-BE49-F238E27FC236}">
                <a16:creationId xmlns:a16="http://schemas.microsoft.com/office/drawing/2014/main" id="{8F98853B-63CD-C9A4-22D0-68ECF004734B}"/>
              </a:ext>
            </a:extLst>
          </p:cNvPr>
          <p:cNvCxnSpPr/>
          <p:nvPr/>
        </p:nvCxnSpPr>
        <p:spPr>
          <a:xfrm flipH="1">
            <a:off x="3582054" y="365102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ttore 1 59">
            <a:extLst>
              <a:ext uri="{FF2B5EF4-FFF2-40B4-BE49-F238E27FC236}">
                <a16:creationId xmlns:a16="http://schemas.microsoft.com/office/drawing/2014/main" id="{A18F8674-9781-E162-EB31-386EC2D5E2A2}"/>
              </a:ext>
            </a:extLst>
          </p:cNvPr>
          <p:cNvCxnSpPr/>
          <p:nvPr/>
        </p:nvCxnSpPr>
        <p:spPr>
          <a:xfrm flipH="1">
            <a:off x="3585299" y="350511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Connettore 1 60">
            <a:extLst>
              <a:ext uri="{FF2B5EF4-FFF2-40B4-BE49-F238E27FC236}">
                <a16:creationId xmlns:a16="http://schemas.microsoft.com/office/drawing/2014/main" id="{D8799811-0787-A194-7E4F-A9B15E1516A2}"/>
              </a:ext>
            </a:extLst>
          </p:cNvPr>
          <p:cNvCxnSpPr/>
          <p:nvPr/>
        </p:nvCxnSpPr>
        <p:spPr>
          <a:xfrm flipH="1">
            <a:off x="3582054" y="335271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Connettore 1 61">
            <a:extLst>
              <a:ext uri="{FF2B5EF4-FFF2-40B4-BE49-F238E27FC236}">
                <a16:creationId xmlns:a16="http://schemas.microsoft.com/office/drawing/2014/main" id="{9A1DB555-9B4C-A399-98FF-4EC26A40D450}"/>
              </a:ext>
            </a:extLst>
          </p:cNvPr>
          <p:cNvCxnSpPr/>
          <p:nvPr/>
        </p:nvCxnSpPr>
        <p:spPr>
          <a:xfrm flipH="1">
            <a:off x="3585299" y="320680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Connettore 1 62">
            <a:extLst>
              <a:ext uri="{FF2B5EF4-FFF2-40B4-BE49-F238E27FC236}">
                <a16:creationId xmlns:a16="http://schemas.microsoft.com/office/drawing/2014/main" id="{FB3C4001-3E4D-429C-2350-73E728B3B51A}"/>
              </a:ext>
            </a:extLst>
          </p:cNvPr>
          <p:cNvCxnSpPr/>
          <p:nvPr/>
        </p:nvCxnSpPr>
        <p:spPr>
          <a:xfrm flipH="1">
            <a:off x="3585299" y="306413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Connettore 1 63">
            <a:extLst>
              <a:ext uri="{FF2B5EF4-FFF2-40B4-BE49-F238E27FC236}">
                <a16:creationId xmlns:a16="http://schemas.microsoft.com/office/drawing/2014/main" id="{EF45C517-9495-10FE-4204-986F1C43E8CD}"/>
              </a:ext>
            </a:extLst>
          </p:cNvPr>
          <p:cNvCxnSpPr/>
          <p:nvPr/>
        </p:nvCxnSpPr>
        <p:spPr>
          <a:xfrm flipH="1">
            <a:off x="3588544" y="291822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Connettore 1 64">
            <a:extLst>
              <a:ext uri="{FF2B5EF4-FFF2-40B4-BE49-F238E27FC236}">
                <a16:creationId xmlns:a16="http://schemas.microsoft.com/office/drawing/2014/main" id="{17F3A714-4619-127F-E926-0F957489A6C5}"/>
              </a:ext>
            </a:extLst>
          </p:cNvPr>
          <p:cNvCxnSpPr/>
          <p:nvPr/>
        </p:nvCxnSpPr>
        <p:spPr>
          <a:xfrm flipH="1">
            <a:off x="3588539" y="2762576"/>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Connettore 1 65">
            <a:extLst>
              <a:ext uri="{FF2B5EF4-FFF2-40B4-BE49-F238E27FC236}">
                <a16:creationId xmlns:a16="http://schemas.microsoft.com/office/drawing/2014/main" id="{828967FA-F038-8B8D-E390-C786CE5D4722}"/>
              </a:ext>
            </a:extLst>
          </p:cNvPr>
          <p:cNvCxnSpPr/>
          <p:nvPr/>
        </p:nvCxnSpPr>
        <p:spPr>
          <a:xfrm flipH="1">
            <a:off x="3591784" y="2616666"/>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Connettore 1 66">
            <a:extLst>
              <a:ext uri="{FF2B5EF4-FFF2-40B4-BE49-F238E27FC236}">
                <a16:creationId xmlns:a16="http://schemas.microsoft.com/office/drawing/2014/main" id="{31173590-F1E6-D342-A543-9CFD5B26718E}"/>
              </a:ext>
            </a:extLst>
          </p:cNvPr>
          <p:cNvCxnSpPr/>
          <p:nvPr/>
        </p:nvCxnSpPr>
        <p:spPr>
          <a:xfrm flipH="1">
            <a:off x="3591784" y="2473996"/>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Connettore 1 67">
            <a:extLst>
              <a:ext uri="{FF2B5EF4-FFF2-40B4-BE49-F238E27FC236}">
                <a16:creationId xmlns:a16="http://schemas.microsoft.com/office/drawing/2014/main" id="{42E77BBE-ED7C-CEB8-46A1-8C2BDE8E0AF9}"/>
              </a:ext>
            </a:extLst>
          </p:cNvPr>
          <p:cNvCxnSpPr/>
          <p:nvPr/>
        </p:nvCxnSpPr>
        <p:spPr>
          <a:xfrm flipH="1">
            <a:off x="3595029" y="2328086"/>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Connettore 1 68">
            <a:extLst>
              <a:ext uri="{FF2B5EF4-FFF2-40B4-BE49-F238E27FC236}">
                <a16:creationId xmlns:a16="http://schemas.microsoft.com/office/drawing/2014/main" id="{23638B4D-B9C5-D4A9-CE23-54661E1EFE8C}"/>
              </a:ext>
            </a:extLst>
          </p:cNvPr>
          <p:cNvCxnSpPr/>
          <p:nvPr/>
        </p:nvCxnSpPr>
        <p:spPr>
          <a:xfrm flipH="1">
            <a:off x="3591784" y="2175686"/>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Connettore 1 69">
            <a:extLst>
              <a:ext uri="{FF2B5EF4-FFF2-40B4-BE49-F238E27FC236}">
                <a16:creationId xmlns:a16="http://schemas.microsoft.com/office/drawing/2014/main" id="{8ADB4C86-4884-1A3B-B1E3-5B19243DDE06}"/>
              </a:ext>
            </a:extLst>
          </p:cNvPr>
          <p:cNvCxnSpPr/>
          <p:nvPr/>
        </p:nvCxnSpPr>
        <p:spPr>
          <a:xfrm flipH="1">
            <a:off x="3595029" y="2029776"/>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Connettore 1 70">
            <a:extLst>
              <a:ext uri="{FF2B5EF4-FFF2-40B4-BE49-F238E27FC236}">
                <a16:creationId xmlns:a16="http://schemas.microsoft.com/office/drawing/2014/main" id="{28E70026-4BC5-7F1C-F04A-EAFBE82ACB7A}"/>
              </a:ext>
            </a:extLst>
          </p:cNvPr>
          <p:cNvCxnSpPr/>
          <p:nvPr/>
        </p:nvCxnSpPr>
        <p:spPr>
          <a:xfrm flipH="1">
            <a:off x="3595029" y="1887106"/>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nettore 1 71">
            <a:extLst>
              <a:ext uri="{FF2B5EF4-FFF2-40B4-BE49-F238E27FC236}">
                <a16:creationId xmlns:a16="http://schemas.microsoft.com/office/drawing/2014/main" id="{49DFFA53-42E8-2110-282E-7214D8BE3EA4}"/>
              </a:ext>
            </a:extLst>
          </p:cNvPr>
          <p:cNvCxnSpPr/>
          <p:nvPr/>
        </p:nvCxnSpPr>
        <p:spPr>
          <a:xfrm flipH="1">
            <a:off x="3598274" y="1741196"/>
            <a:ext cx="194553" cy="1"/>
          </a:xfrm>
          <a:prstGeom prst="line">
            <a:avLst/>
          </a:prstGeom>
        </p:spPr>
        <p:style>
          <a:lnRef idx="1">
            <a:schemeClr val="accent1"/>
          </a:lnRef>
          <a:fillRef idx="0">
            <a:schemeClr val="accent1"/>
          </a:fillRef>
          <a:effectRef idx="0">
            <a:schemeClr val="accent1"/>
          </a:effectRef>
          <a:fontRef idx="minor">
            <a:schemeClr val="tx1"/>
          </a:fontRef>
        </p:style>
      </p:cxnSp>
      <p:sp>
        <p:nvSpPr>
          <p:cNvPr id="65" name="CasellaDiTesto 64">
            <a:extLst>
              <a:ext uri="{FF2B5EF4-FFF2-40B4-BE49-F238E27FC236}">
                <a16:creationId xmlns:a16="http://schemas.microsoft.com/office/drawing/2014/main" id="{E06A0302-CD6A-8623-A1F8-C38B642AEB45}"/>
              </a:ext>
            </a:extLst>
          </p:cNvPr>
          <p:cNvSpPr txBox="1"/>
          <p:nvPr/>
        </p:nvSpPr>
        <p:spPr>
          <a:xfrm>
            <a:off x="2959479" y="3054127"/>
            <a:ext cx="324255" cy="369332"/>
          </a:xfrm>
          <a:prstGeom prst="rect">
            <a:avLst/>
          </a:prstGeom>
          <a:noFill/>
        </p:spPr>
        <p:txBody>
          <a:bodyPr wrap="square" rtlCol="0">
            <a:spAutoFit/>
          </a:bodyPr>
          <a:lstStyle/>
          <a:p>
            <a:r>
              <a:rPr lang="it-IT" dirty="0"/>
              <a:t>E</a:t>
            </a:r>
          </a:p>
        </p:txBody>
      </p:sp>
      <p:sp>
        <p:nvSpPr>
          <p:cNvPr id="66" name="Figura a mano libera 74">
            <a:extLst>
              <a:ext uri="{FF2B5EF4-FFF2-40B4-BE49-F238E27FC236}">
                <a16:creationId xmlns:a16="http://schemas.microsoft.com/office/drawing/2014/main" id="{8FF076AC-D729-1C8D-7BC9-FCE3379243F4}"/>
              </a:ext>
            </a:extLst>
          </p:cNvPr>
          <p:cNvSpPr/>
          <p:nvPr/>
        </p:nvSpPr>
        <p:spPr>
          <a:xfrm>
            <a:off x="4282440" y="2049171"/>
            <a:ext cx="3339830" cy="3242536"/>
          </a:xfrm>
          <a:custGeom>
            <a:avLst/>
            <a:gdLst>
              <a:gd name="connsiteX0" fmla="*/ 0 w 3339830"/>
              <a:gd name="connsiteY0" fmla="*/ 25940 h 3015583"/>
              <a:gd name="connsiteX1" fmla="*/ 1621277 w 3339830"/>
              <a:gd name="connsiteY1" fmla="*/ 3015574 h 3015583"/>
              <a:gd name="connsiteX2" fmla="*/ 3339830 w 3339830"/>
              <a:gd name="connsiteY2" fmla="*/ 0 h 3015583"/>
            </a:gdLst>
            <a:ahLst/>
            <a:cxnLst>
              <a:cxn ang="0">
                <a:pos x="connsiteX0" y="connsiteY0"/>
              </a:cxn>
              <a:cxn ang="0">
                <a:pos x="connsiteX1" y="connsiteY1"/>
              </a:cxn>
              <a:cxn ang="0">
                <a:pos x="connsiteX2" y="connsiteY2"/>
              </a:cxn>
            </a:cxnLst>
            <a:rect l="l" t="t" r="r" b="b"/>
            <a:pathLst>
              <a:path w="3339830" h="3015583">
                <a:moveTo>
                  <a:pt x="0" y="25940"/>
                </a:moveTo>
                <a:cubicBezTo>
                  <a:pt x="532319" y="1522918"/>
                  <a:pt x="1064639" y="3019897"/>
                  <a:pt x="1621277" y="3015574"/>
                </a:cubicBezTo>
                <a:cubicBezTo>
                  <a:pt x="2177915" y="3011251"/>
                  <a:pt x="2758872" y="1505625"/>
                  <a:pt x="333983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CasellaDiTesto 66">
            <a:extLst>
              <a:ext uri="{FF2B5EF4-FFF2-40B4-BE49-F238E27FC236}">
                <a16:creationId xmlns:a16="http://schemas.microsoft.com/office/drawing/2014/main" id="{7AC12DDB-0139-CD33-9F29-670B0B59C696}"/>
              </a:ext>
            </a:extLst>
          </p:cNvPr>
          <p:cNvSpPr txBox="1"/>
          <p:nvPr/>
        </p:nvSpPr>
        <p:spPr>
          <a:xfrm>
            <a:off x="3406960" y="5246495"/>
            <a:ext cx="285345" cy="369332"/>
          </a:xfrm>
          <a:prstGeom prst="rect">
            <a:avLst/>
          </a:prstGeom>
          <a:noFill/>
        </p:spPr>
        <p:txBody>
          <a:bodyPr wrap="square" rtlCol="0">
            <a:spAutoFit/>
          </a:bodyPr>
          <a:lstStyle/>
          <a:p>
            <a:r>
              <a:rPr lang="it-IT" dirty="0"/>
              <a:t>0</a:t>
            </a:r>
          </a:p>
        </p:txBody>
      </p:sp>
    </p:spTree>
    <p:extLst>
      <p:ext uri="{BB962C8B-B14F-4D97-AF65-F5344CB8AC3E}">
        <p14:creationId xmlns:p14="http://schemas.microsoft.com/office/powerpoint/2010/main" val="1779799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4C3B-17C8-0644-349B-0279409B32C7}"/>
              </a:ext>
            </a:extLst>
          </p:cNvPr>
          <p:cNvSpPr>
            <a:spLocks noGrp="1"/>
          </p:cNvSpPr>
          <p:nvPr>
            <p:ph type="ctrTitle"/>
          </p:nvPr>
        </p:nvSpPr>
        <p:spPr>
          <a:xfrm>
            <a:off x="2111828" y="41778"/>
            <a:ext cx="7517364" cy="466949"/>
          </a:xfrm>
        </p:spPr>
        <p:txBody>
          <a:bodyPr>
            <a:normAutofit fontScale="90000"/>
          </a:bodyPr>
          <a:lstStyle/>
          <a:p>
            <a:r>
              <a:rPr lang="en-US" sz="2800" b="1" dirty="0">
                <a:latin typeface="+mn-lt"/>
                <a:ea typeface="Noto Serif" panose="02020502060505020204" pitchFamily="18"/>
                <a:cs typeface="Noto Serif" panose="02020502060505020204" pitchFamily="18"/>
              </a:rPr>
              <a:t>Loss Function, </a:t>
            </a:r>
            <a:r>
              <a:rPr lang="en-US" sz="2800" b="1" dirty="0" err="1">
                <a:latin typeface="+mn-lt"/>
                <a:ea typeface="Noto Serif" panose="02020502060505020204" pitchFamily="18"/>
                <a:cs typeface="Noto Serif" panose="02020502060505020204" pitchFamily="18"/>
              </a:rPr>
              <a:t>Errore</a:t>
            </a:r>
            <a:r>
              <a:rPr lang="en-US" sz="2800" b="1" dirty="0">
                <a:latin typeface="+mn-lt"/>
                <a:ea typeface="Noto Serif" panose="02020502060505020204" pitchFamily="18"/>
                <a:cs typeface="Noto Serif" panose="02020502060505020204" pitchFamily="18"/>
              </a:rPr>
              <a:t>, </a:t>
            </a:r>
            <a:r>
              <a:rPr lang="en-US" sz="2800" b="1" dirty="0" err="1">
                <a:latin typeface="+mn-lt"/>
                <a:ea typeface="Noto Serif" panose="02020502060505020204" pitchFamily="18"/>
                <a:cs typeface="Noto Serif" panose="02020502060505020204" pitchFamily="18"/>
              </a:rPr>
              <a:t>Correzione</a:t>
            </a:r>
            <a:endParaRPr lang="it-IT" sz="2800" b="1" dirty="0">
              <a:latin typeface="+mn-lt"/>
              <a:ea typeface="Noto Serif" panose="02020502060505020204" pitchFamily="18"/>
              <a:cs typeface="Noto Serif" panose="02020502060505020204" pitchFamily="18"/>
            </a:endParaRPr>
          </a:p>
        </p:txBody>
      </p:sp>
      <p:sp>
        <p:nvSpPr>
          <p:cNvPr id="6" name="Rettangolo 5">
            <a:extLst>
              <a:ext uri="{FF2B5EF4-FFF2-40B4-BE49-F238E27FC236}">
                <a16:creationId xmlns:a16="http://schemas.microsoft.com/office/drawing/2014/main" id="{ECAD2915-791F-BBE6-FC57-74C29AEC4B59}"/>
              </a:ext>
            </a:extLst>
          </p:cNvPr>
          <p:cNvSpPr/>
          <p:nvPr/>
        </p:nvSpPr>
        <p:spPr>
          <a:xfrm rot="5400000" flipH="1">
            <a:off x="5902078" y="-1937505"/>
            <a:ext cx="45719" cy="3918857"/>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0" name="Rettangolo 9">
            <a:extLst>
              <a:ext uri="{FF2B5EF4-FFF2-40B4-BE49-F238E27FC236}">
                <a16:creationId xmlns:a16="http://schemas.microsoft.com/office/drawing/2014/main" id="{2B1BF91D-1858-805A-B107-9E170AB59F0C}"/>
              </a:ext>
            </a:extLst>
          </p:cNvPr>
          <p:cNvSpPr/>
          <p:nvPr/>
        </p:nvSpPr>
        <p:spPr>
          <a:xfrm>
            <a:off x="0" y="275253"/>
            <a:ext cx="45719" cy="6214188"/>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5" name="CasellaDiTesto 4">
            <a:extLst>
              <a:ext uri="{FF2B5EF4-FFF2-40B4-BE49-F238E27FC236}">
                <a16:creationId xmlns:a16="http://schemas.microsoft.com/office/drawing/2014/main" id="{AD659625-C3B9-D46C-6820-E313DB412E94}"/>
              </a:ext>
            </a:extLst>
          </p:cNvPr>
          <p:cNvSpPr txBox="1"/>
          <p:nvPr/>
        </p:nvSpPr>
        <p:spPr>
          <a:xfrm>
            <a:off x="7670852" y="1741196"/>
            <a:ext cx="3992880" cy="646331"/>
          </a:xfrm>
          <a:prstGeom prst="rect">
            <a:avLst/>
          </a:prstGeom>
          <a:noFill/>
        </p:spPr>
        <p:txBody>
          <a:bodyPr wrap="square" rtlCol="0">
            <a:spAutoFit/>
          </a:bodyPr>
          <a:lstStyle/>
          <a:p>
            <a:r>
              <a:rPr lang="en-US" sz="3600" b="1" dirty="0">
                <a:solidFill>
                  <a:schemeClr val="bg1"/>
                </a:solidFill>
              </a:rPr>
              <a:t>Machine</a:t>
            </a:r>
            <a:r>
              <a:rPr lang="en-US" dirty="0"/>
              <a:t> </a:t>
            </a:r>
            <a:r>
              <a:rPr lang="en-US" sz="3600" b="1" dirty="0">
                <a:solidFill>
                  <a:schemeClr val="bg1"/>
                </a:solidFill>
              </a:rPr>
              <a:t>Learning</a:t>
            </a:r>
            <a:endParaRPr lang="it-IT" sz="3600" b="1" dirty="0">
              <a:solidFill>
                <a:schemeClr val="bg1"/>
              </a:solidFill>
            </a:endParaRPr>
          </a:p>
        </p:txBody>
      </p:sp>
      <p:sp>
        <p:nvSpPr>
          <p:cNvPr id="8" name="CasellaDiTesto 7">
            <a:extLst>
              <a:ext uri="{FF2B5EF4-FFF2-40B4-BE49-F238E27FC236}">
                <a16:creationId xmlns:a16="http://schemas.microsoft.com/office/drawing/2014/main" id="{5ED1F874-E2DD-D5AE-3AF2-79518109E33E}"/>
              </a:ext>
            </a:extLst>
          </p:cNvPr>
          <p:cNvSpPr txBox="1"/>
          <p:nvPr/>
        </p:nvSpPr>
        <p:spPr>
          <a:xfrm>
            <a:off x="9000532" y="3032750"/>
            <a:ext cx="3028891" cy="646331"/>
          </a:xfrm>
          <a:prstGeom prst="rect">
            <a:avLst/>
          </a:prstGeom>
          <a:noFill/>
        </p:spPr>
        <p:txBody>
          <a:bodyPr wrap="square" rtlCol="0">
            <a:spAutoFit/>
          </a:bodyPr>
          <a:lstStyle/>
          <a:p>
            <a:r>
              <a:rPr lang="en-US" sz="3600" b="1" dirty="0">
                <a:solidFill>
                  <a:schemeClr val="bg1"/>
                </a:solidFill>
              </a:rPr>
              <a:t>Deep Learning</a:t>
            </a:r>
            <a:endParaRPr lang="it-IT" sz="3600" b="1" dirty="0">
              <a:solidFill>
                <a:schemeClr val="bg1"/>
              </a:solidFill>
            </a:endParaRPr>
          </a:p>
        </p:txBody>
      </p:sp>
      <p:cxnSp>
        <p:nvCxnSpPr>
          <p:cNvPr id="12" name="Connettore 1 6">
            <a:extLst>
              <a:ext uri="{FF2B5EF4-FFF2-40B4-BE49-F238E27FC236}">
                <a16:creationId xmlns:a16="http://schemas.microsoft.com/office/drawing/2014/main" id="{0A6F5550-1250-1DE2-F51B-06886C5D95BF}"/>
              </a:ext>
            </a:extLst>
          </p:cNvPr>
          <p:cNvCxnSpPr/>
          <p:nvPr/>
        </p:nvCxnSpPr>
        <p:spPr>
          <a:xfrm>
            <a:off x="3659870" y="5291707"/>
            <a:ext cx="45655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ttore 1 15">
            <a:extLst>
              <a:ext uri="{FF2B5EF4-FFF2-40B4-BE49-F238E27FC236}">
                <a16:creationId xmlns:a16="http://schemas.microsoft.com/office/drawing/2014/main" id="{571B937D-C797-6D57-FB9C-D802A6687084}"/>
              </a:ext>
            </a:extLst>
          </p:cNvPr>
          <p:cNvCxnSpPr/>
          <p:nvPr/>
        </p:nvCxnSpPr>
        <p:spPr>
          <a:xfrm flipH="1">
            <a:off x="3847938" y="523011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ttore 1 17">
            <a:extLst>
              <a:ext uri="{FF2B5EF4-FFF2-40B4-BE49-F238E27FC236}">
                <a16:creationId xmlns:a16="http://schemas.microsoft.com/office/drawing/2014/main" id="{26716D5B-81E0-2BBC-DA4F-34E461739768}"/>
              </a:ext>
            </a:extLst>
          </p:cNvPr>
          <p:cNvCxnSpPr/>
          <p:nvPr/>
        </p:nvCxnSpPr>
        <p:spPr>
          <a:xfrm flipH="1">
            <a:off x="4006823" y="523660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ttore 1 18">
            <a:extLst>
              <a:ext uri="{FF2B5EF4-FFF2-40B4-BE49-F238E27FC236}">
                <a16:creationId xmlns:a16="http://schemas.microsoft.com/office/drawing/2014/main" id="{8DB33E7D-73CF-A1E2-79C9-8C20886D7D14}"/>
              </a:ext>
            </a:extLst>
          </p:cNvPr>
          <p:cNvCxnSpPr/>
          <p:nvPr/>
        </p:nvCxnSpPr>
        <p:spPr>
          <a:xfrm flipH="1">
            <a:off x="4165708" y="523336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ttore 1 19">
            <a:extLst>
              <a:ext uri="{FF2B5EF4-FFF2-40B4-BE49-F238E27FC236}">
                <a16:creationId xmlns:a16="http://schemas.microsoft.com/office/drawing/2014/main" id="{0773F5E8-1FD8-1188-2DBE-2EED6F008202}"/>
              </a:ext>
            </a:extLst>
          </p:cNvPr>
          <p:cNvCxnSpPr/>
          <p:nvPr/>
        </p:nvCxnSpPr>
        <p:spPr>
          <a:xfrm flipH="1">
            <a:off x="4318108" y="523337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ttore 1 20">
            <a:extLst>
              <a:ext uri="{FF2B5EF4-FFF2-40B4-BE49-F238E27FC236}">
                <a16:creationId xmlns:a16="http://schemas.microsoft.com/office/drawing/2014/main" id="{4009A7CC-3CFD-8402-8D8D-ED6C7354D761}"/>
              </a:ext>
            </a:extLst>
          </p:cNvPr>
          <p:cNvCxnSpPr/>
          <p:nvPr/>
        </p:nvCxnSpPr>
        <p:spPr>
          <a:xfrm flipH="1">
            <a:off x="4470508" y="523336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ttore 1 21">
            <a:extLst>
              <a:ext uri="{FF2B5EF4-FFF2-40B4-BE49-F238E27FC236}">
                <a16:creationId xmlns:a16="http://schemas.microsoft.com/office/drawing/2014/main" id="{C7554DDC-6AD5-478A-29DE-BEC39DB748F7}"/>
              </a:ext>
            </a:extLst>
          </p:cNvPr>
          <p:cNvCxnSpPr/>
          <p:nvPr/>
        </p:nvCxnSpPr>
        <p:spPr>
          <a:xfrm flipH="1">
            <a:off x="4622908" y="523012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ttore 1 22">
            <a:extLst>
              <a:ext uri="{FF2B5EF4-FFF2-40B4-BE49-F238E27FC236}">
                <a16:creationId xmlns:a16="http://schemas.microsoft.com/office/drawing/2014/main" id="{F657CCF6-FD20-536D-7F9C-76A46865CB23}"/>
              </a:ext>
            </a:extLst>
          </p:cNvPr>
          <p:cNvCxnSpPr/>
          <p:nvPr/>
        </p:nvCxnSpPr>
        <p:spPr>
          <a:xfrm flipH="1">
            <a:off x="4775308" y="522688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ttore 1 23">
            <a:extLst>
              <a:ext uri="{FF2B5EF4-FFF2-40B4-BE49-F238E27FC236}">
                <a16:creationId xmlns:a16="http://schemas.microsoft.com/office/drawing/2014/main" id="{868E43CD-5EDE-55B6-2F6F-6FBE0D114ED4}"/>
              </a:ext>
            </a:extLst>
          </p:cNvPr>
          <p:cNvCxnSpPr/>
          <p:nvPr/>
        </p:nvCxnSpPr>
        <p:spPr>
          <a:xfrm flipH="1">
            <a:off x="4914723" y="522687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ttore 1 24">
            <a:extLst>
              <a:ext uri="{FF2B5EF4-FFF2-40B4-BE49-F238E27FC236}">
                <a16:creationId xmlns:a16="http://schemas.microsoft.com/office/drawing/2014/main" id="{122A58CC-7B1B-6C14-F769-984E823BB8B5}"/>
              </a:ext>
            </a:extLst>
          </p:cNvPr>
          <p:cNvCxnSpPr/>
          <p:nvPr/>
        </p:nvCxnSpPr>
        <p:spPr>
          <a:xfrm flipH="1">
            <a:off x="5073608" y="523336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ttore 1 25">
            <a:extLst>
              <a:ext uri="{FF2B5EF4-FFF2-40B4-BE49-F238E27FC236}">
                <a16:creationId xmlns:a16="http://schemas.microsoft.com/office/drawing/2014/main" id="{2D736666-7243-1956-4B63-4F4822D1D392}"/>
              </a:ext>
            </a:extLst>
          </p:cNvPr>
          <p:cNvCxnSpPr/>
          <p:nvPr/>
        </p:nvCxnSpPr>
        <p:spPr>
          <a:xfrm flipH="1">
            <a:off x="5232493" y="523012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ttore 1 26">
            <a:extLst>
              <a:ext uri="{FF2B5EF4-FFF2-40B4-BE49-F238E27FC236}">
                <a16:creationId xmlns:a16="http://schemas.microsoft.com/office/drawing/2014/main" id="{50C9BC3A-1E80-5B7C-BE83-57931EF10C1C}"/>
              </a:ext>
            </a:extLst>
          </p:cNvPr>
          <p:cNvCxnSpPr/>
          <p:nvPr/>
        </p:nvCxnSpPr>
        <p:spPr>
          <a:xfrm flipH="1">
            <a:off x="5384893" y="523013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ttore 1 27">
            <a:extLst>
              <a:ext uri="{FF2B5EF4-FFF2-40B4-BE49-F238E27FC236}">
                <a16:creationId xmlns:a16="http://schemas.microsoft.com/office/drawing/2014/main" id="{338BD5FF-CE3C-807F-F574-391F97FBF2C9}"/>
              </a:ext>
            </a:extLst>
          </p:cNvPr>
          <p:cNvCxnSpPr/>
          <p:nvPr/>
        </p:nvCxnSpPr>
        <p:spPr>
          <a:xfrm flipH="1">
            <a:off x="5537293" y="523012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1 28">
            <a:extLst>
              <a:ext uri="{FF2B5EF4-FFF2-40B4-BE49-F238E27FC236}">
                <a16:creationId xmlns:a16="http://schemas.microsoft.com/office/drawing/2014/main" id="{ABA93643-558B-7FB9-2DEE-43987CF079AC}"/>
              </a:ext>
            </a:extLst>
          </p:cNvPr>
          <p:cNvCxnSpPr/>
          <p:nvPr/>
        </p:nvCxnSpPr>
        <p:spPr>
          <a:xfrm flipH="1">
            <a:off x="5689693" y="522688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nettore 1 29">
            <a:extLst>
              <a:ext uri="{FF2B5EF4-FFF2-40B4-BE49-F238E27FC236}">
                <a16:creationId xmlns:a16="http://schemas.microsoft.com/office/drawing/2014/main" id="{AB89C044-2D39-7044-50D6-C285370C65B3}"/>
              </a:ext>
            </a:extLst>
          </p:cNvPr>
          <p:cNvCxnSpPr/>
          <p:nvPr/>
        </p:nvCxnSpPr>
        <p:spPr>
          <a:xfrm flipH="1">
            <a:off x="5842093" y="522364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nettore 1 30">
            <a:extLst>
              <a:ext uri="{FF2B5EF4-FFF2-40B4-BE49-F238E27FC236}">
                <a16:creationId xmlns:a16="http://schemas.microsoft.com/office/drawing/2014/main" id="{F6664805-DC41-34AC-17DB-F438ED9C705F}"/>
              </a:ext>
            </a:extLst>
          </p:cNvPr>
          <p:cNvCxnSpPr/>
          <p:nvPr/>
        </p:nvCxnSpPr>
        <p:spPr>
          <a:xfrm flipH="1">
            <a:off x="5981508" y="523012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ttore 1 31">
            <a:extLst>
              <a:ext uri="{FF2B5EF4-FFF2-40B4-BE49-F238E27FC236}">
                <a16:creationId xmlns:a16="http://schemas.microsoft.com/office/drawing/2014/main" id="{1F69B8AE-29B0-32A5-F751-985E62E82E09}"/>
              </a:ext>
            </a:extLst>
          </p:cNvPr>
          <p:cNvCxnSpPr/>
          <p:nvPr/>
        </p:nvCxnSpPr>
        <p:spPr>
          <a:xfrm flipH="1">
            <a:off x="6140393" y="523660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nettore 1 32">
            <a:extLst>
              <a:ext uri="{FF2B5EF4-FFF2-40B4-BE49-F238E27FC236}">
                <a16:creationId xmlns:a16="http://schemas.microsoft.com/office/drawing/2014/main" id="{149DED3A-6B28-4FF6-E673-AA023C702A3C}"/>
              </a:ext>
            </a:extLst>
          </p:cNvPr>
          <p:cNvCxnSpPr/>
          <p:nvPr/>
        </p:nvCxnSpPr>
        <p:spPr>
          <a:xfrm flipH="1">
            <a:off x="6299278" y="523336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nettore 1 33">
            <a:extLst>
              <a:ext uri="{FF2B5EF4-FFF2-40B4-BE49-F238E27FC236}">
                <a16:creationId xmlns:a16="http://schemas.microsoft.com/office/drawing/2014/main" id="{A63B9485-96C7-DEAC-21B7-101CC1CDEB4D}"/>
              </a:ext>
            </a:extLst>
          </p:cNvPr>
          <p:cNvCxnSpPr/>
          <p:nvPr/>
        </p:nvCxnSpPr>
        <p:spPr>
          <a:xfrm flipH="1">
            <a:off x="6451678" y="523337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nettore 1 34">
            <a:extLst>
              <a:ext uri="{FF2B5EF4-FFF2-40B4-BE49-F238E27FC236}">
                <a16:creationId xmlns:a16="http://schemas.microsoft.com/office/drawing/2014/main" id="{3493C445-B7E5-9305-5C43-1BA17A2A6FBC}"/>
              </a:ext>
            </a:extLst>
          </p:cNvPr>
          <p:cNvCxnSpPr/>
          <p:nvPr/>
        </p:nvCxnSpPr>
        <p:spPr>
          <a:xfrm flipH="1">
            <a:off x="6604078" y="523337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ttore 1 35">
            <a:extLst>
              <a:ext uri="{FF2B5EF4-FFF2-40B4-BE49-F238E27FC236}">
                <a16:creationId xmlns:a16="http://schemas.microsoft.com/office/drawing/2014/main" id="{DBACF747-AD46-2BA2-DA64-733C434DAA00}"/>
              </a:ext>
            </a:extLst>
          </p:cNvPr>
          <p:cNvCxnSpPr/>
          <p:nvPr/>
        </p:nvCxnSpPr>
        <p:spPr>
          <a:xfrm flipH="1">
            <a:off x="6756478" y="523013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ttore 1 36">
            <a:extLst>
              <a:ext uri="{FF2B5EF4-FFF2-40B4-BE49-F238E27FC236}">
                <a16:creationId xmlns:a16="http://schemas.microsoft.com/office/drawing/2014/main" id="{DD07CE96-7618-B536-DAC9-706386D59A26}"/>
              </a:ext>
            </a:extLst>
          </p:cNvPr>
          <p:cNvCxnSpPr/>
          <p:nvPr/>
        </p:nvCxnSpPr>
        <p:spPr>
          <a:xfrm flipH="1">
            <a:off x="6908878" y="522689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ttore 1 37">
            <a:extLst>
              <a:ext uri="{FF2B5EF4-FFF2-40B4-BE49-F238E27FC236}">
                <a16:creationId xmlns:a16="http://schemas.microsoft.com/office/drawing/2014/main" id="{D2B8B4B7-FDB9-D48D-618D-8EE22A7274A2}"/>
              </a:ext>
            </a:extLst>
          </p:cNvPr>
          <p:cNvCxnSpPr/>
          <p:nvPr/>
        </p:nvCxnSpPr>
        <p:spPr>
          <a:xfrm flipH="1">
            <a:off x="7048293" y="522688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nettore 1 38">
            <a:extLst>
              <a:ext uri="{FF2B5EF4-FFF2-40B4-BE49-F238E27FC236}">
                <a16:creationId xmlns:a16="http://schemas.microsoft.com/office/drawing/2014/main" id="{26725781-4AA4-594D-2487-176D67792A32}"/>
              </a:ext>
            </a:extLst>
          </p:cNvPr>
          <p:cNvCxnSpPr/>
          <p:nvPr/>
        </p:nvCxnSpPr>
        <p:spPr>
          <a:xfrm flipH="1">
            <a:off x="7207178" y="523336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nettore 1 39">
            <a:extLst>
              <a:ext uri="{FF2B5EF4-FFF2-40B4-BE49-F238E27FC236}">
                <a16:creationId xmlns:a16="http://schemas.microsoft.com/office/drawing/2014/main" id="{11D43784-6E43-9FFB-511C-CBEB57615510}"/>
              </a:ext>
            </a:extLst>
          </p:cNvPr>
          <p:cNvCxnSpPr/>
          <p:nvPr/>
        </p:nvCxnSpPr>
        <p:spPr>
          <a:xfrm flipH="1">
            <a:off x="7366063" y="523012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40">
            <a:extLst>
              <a:ext uri="{FF2B5EF4-FFF2-40B4-BE49-F238E27FC236}">
                <a16:creationId xmlns:a16="http://schemas.microsoft.com/office/drawing/2014/main" id="{34F80444-93D7-8200-08A5-E1EB52129F68}"/>
              </a:ext>
            </a:extLst>
          </p:cNvPr>
          <p:cNvCxnSpPr/>
          <p:nvPr/>
        </p:nvCxnSpPr>
        <p:spPr>
          <a:xfrm flipH="1">
            <a:off x="7518463" y="523013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nettore 1 41">
            <a:extLst>
              <a:ext uri="{FF2B5EF4-FFF2-40B4-BE49-F238E27FC236}">
                <a16:creationId xmlns:a16="http://schemas.microsoft.com/office/drawing/2014/main" id="{F825133E-08CF-A248-A7B8-B107005C1DBD}"/>
              </a:ext>
            </a:extLst>
          </p:cNvPr>
          <p:cNvCxnSpPr/>
          <p:nvPr/>
        </p:nvCxnSpPr>
        <p:spPr>
          <a:xfrm flipH="1">
            <a:off x="7670863" y="523013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nettore 1 42">
            <a:extLst>
              <a:ext uri="{FF2B5EF4-FFF2-40B4-BE49-F238E27FC236}">
                <a16:creationId xmlns:a16="http://schemas.microsoft.com/office/drawing/2014/main" id="{9EE784F2-420D-E261-9EB9-D76B1EAC3F20}"/>
              </a:ext>
            </a:extLst>
          </p:cNvPr>
          <p:cNvCxnSpPr/>
          <p:nvPr/>
        </p:nvCxnSpPr>
        <p:spPr>
          <a:xfrm flipH="1">
            <a:off x="7823263" y="522689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nettore 1 43">
            <a:extLst>
              <a:ext uri="{FF2B5EF4-FFF2-40B4-BE49-F238E27FC236}">
                <a16:creationId xmlns:a16="http://schemas.microsoft.com/office/drawing/2014/main" id="{48A403D5-1CA2-7879-44B0-8F0E9FCA8EB5}"/>
              </a:ext>
            </a:extLst>
          </p:cNvPr>
          <p:cNvCxnSpPr/>
          <p:nvPr/>
        </p:nvCxnSpPr>
        <p:spPr>
          <a:xfrm flipH="1">
            <a:off x="7975663" y="522365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ttore 1 45">
            <a:extLst>
              <a:ext uri="{FF2B5EF4-FFF2-40B4-BE49-F238E27FC236}">
                <a16:creationId xmlns:a16="http://schemas.microsoft.com/office/drawing/2014/main" id="{4E215906-13A0-D986-EB5C-1954E2C303B1}"/>
              </a:ext>
            </a:extLst>
          </p:cNvPr>
          <p:cNvCxnSpPr/>
          <p:nvPr/>
        </p:nvCxnSpPr>
        <p:spPr>
          <a:xfrm flipH="1">
            <a:off x="3575564" y="512311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Connettore 1 49">
            <a:extLst>
              <a:ext uri="{FF2B5EF4-FFF2-40B4-BE49-F238E27FC236}">
                <a16:creationId xmlns:a16="http://schemas.microsoft.com/office/drawing/2014/main" id="{9A6367C8-EDDA-F3D5-F4FF-E4BEE63F99BA}"/>
              </a:ext>
            </a:extLst>
          </p:cNvPr>
          <p:cNvCxnSpPr/>
          <p:nvPr/>
        </p:nvCxnSpPr>
        <p:spPr>
          <a:xfrm flipH="1">
            <a:off x="3578809" y="497720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ttore 1 50">
            <a:extLst>
              <a:ext uri="{FF2B5EF4-FFF2-40B4-BE49-F238E27FC236}">
                <a16:creationId xmlns:a16="http://schemas.microsoft.com/office/drawing/2014/main" id="{DA905C16-7418-36BF-8846-7B2CBF3FE89A}"/>
              </a:ext>
            </a:extLst>
          </p:cNvPr>
          <p:cNvCxnSpPr/>
          <p:nvPr/>
        </p:nvCxnSpPr>
        <p:spPr>
          <a:xfrm flipH="1">
            <a:off x="3578809" y="483453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Connettore 1 51">
            <a:extLst>
              <a:ext uri="{FF2B5EF4-FFF2-40B4-BE49-F238E27FC236}">
                <a16:creationId xmlns:a16="http://schemas.microsoft.com/office/drawing/2014/main" id="{1B14C13E-DBF2-B32B-B1CA-D8C979FDF28F}"/>
              </a:ext>
            </a:extLst>
          </p:cNvPr>
          <p:cNvCxnSpPr/>
          <p:nvPr/>
        </p:nvCxnSpPr>
        <p:spPr>
          <a:xfrm flipH="1">
            <a:off x="3582054" y="468862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nettore 1 52">
            <a:extLst>
              <a:ext uri="{FF2B5EF4-FFF2-40B4-BE49-F238E27FC236}">
                <a16:creationId xmlns:a16="http://schemas.microsoft.com/office/drawing/2014/main" id="{D60A5A61-2F5A-4ABA-7910-AD3EA441B82E}"/>
              </a:ext>
            </a:extLst>
          </p:cNvPr>
          <p:cNvCxnSpPr/>
          <p:nvPr/>
        </p:nvCxnSpPr>
        <p:spPr>
          <a:xfrm flipH="1">
            <a:off x="3578809" y="453622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nettore 1 53">
            <a:extLst>
              <a:ext uri="{FF2B5EF4-FFF2-40B4-BE49-F238E27FC236}">
                <a16:creationId xmlns:a16="http://schemas.microsoft.com/office/drawing/2014/main" id="{1FE701E9-D37D-83E3-20D1-491B2ACBB4E8}"/>
              </a:ext>
            </a:extLst>
          </p:cNvPr>
          <p:cNvCxnSpPr/>
          <p:nvPr/>
        </p:nvCxnSpPr>
        <p:spPr>
          <a:xfrm flipH="1">
            <a:off x="3582054" y="439031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ttore 1 54">
            <a:extLst>
              <a:ext uri="{FF2B5EF4-FFF2-40B4-BE49-F238E27FC236}">
                <a16:creationId xmlns:a16="http://schemas.microsoft.com/office/drawing/2014/main" id="{E5FFBFE2-96FA-3956-8184-FA671F14A99C}"/>
              </a:ext>
            </a:extLst>
          </p:cNvPr>
          <p:cNvCxnSpPr/>
          <p:nvPr/>
        </p:nvCxnSpPr>
        <p:spPr>
          <a:xfrm flipH="1">
            <a:off x="3582054" y="424764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nettore 1 55">
            <a:extLst>
              <a:ext uri="{FF2B5EF4-FFF2-40B4-BE49-F238E27FC236}">
                <a16:creationId xmlns:a16="http://schemas.microsoft.com/office/drawing/2014/main" id="{C9B36693-9027-9728-6193-5EC33496A06A}"/>
              </a:ext>
            </a:extLst>
          </p:cNvPr>
          <p:cNvCxnSpPr/>
          <p:nvPr/>
        </p:nvCxnSpPr>
        <p:spPr>
          <a:xfrm flipH="1">
            <a:off x="3585299" y="410173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Connettore 1 56">
            <a:extLst>
              <a:ext uri="{FF2B5EF4-FFF2-40B4-BE49-F238E27FC236}">
                <a16:creationId xmlns:a16="http://schemas.microsoft.com/office/drawing/2014/main" id="{745498D4-B99F-D1B2-84C4-37177FD80830}"/>
              </a:ext>
            </a:extLst>
          </p:cNvPr>
          <p:cNvCxnSpPr/>
          <p:nvPr/>
        </p:nvCxnSpPr>
        <p:spPr>
          <a:xfrm flipH="1">
            <a:off x="3578809" y="393960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onnettore 1 57">
            <a:extLst>
              <a:ext uri="{FF2B5EF4-FFF2-40B4-BE49-F238E27FC236}">
                <a16:creationId xmlns:a16="http://schemas.microsoft.com/office/drawing/2014/main" id="{4782BDD0-87E6-51D6-B0EF-F0F81BAAC413}"/>
              </a:ext>
            </a:extLst>
          </p:cNvPr>
          <p:cNvCxnSpPr/>
          <p:nvPr/>
        </p:nvCxnSpPr>
        <p:spPr>
          <a:xfrm flipH="1">
            <a:off x="3582054" y="379369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Connettore 1 58">
            <a:extLst>
              <a:ext uri="{FF2B5EF4-FFF2-40B4-BE49-F238E27FC236}">
                <a16:creationId xmlns:a16="http://schemas.microsoft.com/office/drawing/2014/main" id="{8F98853B-63CD-C9A4-22D0-68ECF004734B}"/>
              </a:ext>
            </a:extLst>
          </p:cNvPr>
          <p:cNvCxnSpPr/>
          <p:nvPr/>
        </p:nvCxnSpPr>
        <p:spPr>
          <a:xfrm flipH="1">
            <a:off x="3582054" y="365102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ttore 1 59">
            <a:extLst>
              <a:ext uri="{FF2B5EF4-FFF2-40B4-BE49-F238E27FC236}">
                <a16:creationId xmlns:a16="http://schemas.microsoft.com/office/drawing/2014/main" id="{A18F8674-9781-E162-EB31-386EC2D5E2A2}"/>
              </a:ext>
            </a:extLst>
          </p:cNvPr>
          <p:cNvCxnSpPr/>
          <p:nvPr/>
        </p:nvCxnSpPr>
        <p:spPr>
          <a:xfrm flipH="1">
            <a:off x="3585299" y="350511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Connettore 1 60">
            <a:extLst>
              <a:ext uri="{FF2B5EF4-FFF2-40B4-BE49-F238E27FC236}">
                <a16:creationId xmlns:a16="http://schemas.microsoft.com/office/drawing/2014/main" id="{D8799811-0787-A194-7E4F-A9B15E1516A2}"/>
              </a:ext>
            </a:extLst>
          </p:cNvPr>
          <p:cNvCxnSpPr/>
          <p:nvPr/>
        </p:nvCxnSpPr>
        <p:spPr>
          <a:xfrm flipH="1">
            <a:off x="3582054" y="335271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Connettore 1 61">
            <a:extLst>
              <a:ext uri="{FF2B5EF4-FFF2-40B4-BE49-F238E27FC236}">
                <a16:creationId xmlns:a16="http://schemas.microsoft.com/office/drawing/2014/main" id="{9A1DB555-9B4C-A399-98FF-4EC26A40D450}"/>
              </a:ext>
            </a:extLst>
          </p:cNvPr>
          <p:cNvCxnSpPr/>
          <p:nvPr/>
        </p:nvCxnSpPr>
        <p:spPr>
          <a:xfrm flipH="1">
            <a:off x="3585299" y="320680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Connettore 1 62">
            <a:extLst>
              <a:ext uri="{FF2B5EF4-FFF2-40B4-BE49-F238E27FC236}">
                <a16:creationId xmlns:a16="http://schemas.microsoft.com/office/drawing/2014/main" id="{FB3C4001-3E4D-429C-2350-73E728B3B51A}"/>
              </a:ext>
            </a:extLst>
          </p:cNvPr>
          <p:cNvCxnSpPr/>
          <p:nvPr/>
        </p:nvCxnSpPr>
        <p:spPr>
          <a:xfrm flipH="1">
            <a:off x="3585299" y="306413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Connettore 1 63">
            <a:extLst>
              <a:ext uri="{FF2B5EF4-FFF2-40B4-BE49-F238E27FC236}">
                <a16:creationId xmlns:a16="http://schemas.microsoft.com/office/drawing/2014/main" id="{EF45C517-9495-10FE-4204-986F1C43E8CD}"/>
              </a:ext>
            </a:extLst>
          </p:cNvPr>
          <p:cNvCxnSpPr/>
          <p:nvPr/>
        </p:nvCxnSpPr>
        <p:spPr>
          <a:xfrm flipH="1">
            <a:off x="3588544" y="291822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Connettore 1 64">
            <a:extLst>
              <a:ext uri="{FF2B5EF4-FFF2-40B4-BE49-F238E27FC236}">
                <a16:creationId xmlns:a16="http://schemas.microsoft.com/office/drawing/2014/main" id="{17F3A714-4619-127F-E926-0F957489A6C5}"/>
              </a:ext>
            </a:extLst>
          </p:cNvPr>
          <p:cNvCxnSpPr/>
          <p:nvPr/>
        </p:nvCxnSpPr>
        <p:spPr>
          <a:xfrm flipH="1">
            <a:off x="3588539" y="2762576"/>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Connettore 1 65">
            <a:extLst>
              <a:ext uri="{FF2B5EF4-FFF2-40B4-BE49-F238E27FC236}">
                <a16:creationId xmlns:a16="http://schemas.microsoft.com/office/drawing/2014/main" id="{828967FA-F038-8B8D-E390-C786CE5D4722}"/>
              </a:ext>
            </a:extLst>
          </p:cNvPr>
          <p:cNvCxnSpPr/>
          <p:nvPr/>
        </p:nvCxnSpPr>
        <p:spPr>
          <a:xfrm flipH="1">
            <a:off x="3591784" y="2616666"/>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Connettore 1 66">
            <a:extLst>
              <a:ext uri="{FF2B5EF4-FFF2-40B4-BE49-F238E27FC236}">
                <a16:creationId xmlns:a16="http://schemas.microsoft.com/office/drawing/2014/main" id="{31173590-F1E6-D342-A543-9CFD5B26718E}"/>
              </a:ext>
            </a:extLst>
          </p:cNvPr>
          <p:cNvCxnSpPr/>
          <p:nvPr/>
        </p:nvCxnSpPr>
        <p:spPr>
          <a:xfrm flipH="1">
            <a:off x="3591784" y="2473996"/>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Connettore 1 67">
            <a:extLst>
              <a:ext uri="{FF2B5EF4-FFF2-40B4-BE49-F238E27FC236}">
                <a16:creationId xmlns:a16="http://schemas.microsoft.com/office/drawing/2014/main" id="{42E77BBE-ED7C-CEB8-46A1-8C2BDE8E0AF9}"/>
              </a:ext>
            </a:extLst>
          </p:cNvPr>
          <p:cNvCxnSpPr/>
          <p:nvPr/>
        </p:nvCxnSpPr>
        <p:spPr>
          <a:xfrm flipH="1">
            <a:off x="3595029" y="2328086"/>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Connettore 1 68">
            <a:extLst>
              <a:ext uri="{FF2B5EF4-FFF2-40B4-BE49-F238E27FC236}">
                <a16:creationId xmlns:a16="http://schemas.microsoft.com/office/drawing/2014/main" id="{23638B4D-B9C5-D4A9-CE23-54661E1EFE8C}"/>
              </a:ext>
            </a:extLst>
          </p:cNvPr>
          <p:cNvCxnSpPr/>
          <p:nvPr/>
        </p:nvCxnSpPr>
        <p:spPr>
          <a:xfrm flipH="1">
            <a:off x="3591784" y="2175686"/>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Connettore 1 69">
            <a:extLst>
              <a:ext uri="{FF2B5EF4-FFF2-40B4-BE49-F238E27FC236}">
                <a16:creationId xmlns:a16="http://schemas.microsoft.com/office/drawing/2014/main" id="{8ADB4C86-4884-1A3B-B1E3-5B19243DDE06}"/>
              </a:ext>
            </a:extLst>
          </p:cNvPr>
          <p:cNvCxnSpPr/>
          <p:nvPr/>
        </p:nvCxnSpPr>
        <p:spPr>
          <a:xfrm flipH="1">
            <a:off x="3595029" y="2029776"/>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Connettore 1 70">
            <a:extLst>
              <a:ext uri="{FF2B5EF4-FFF2-40B4-BE49-F238E27FC236}">
                <a16:creationId xmlns:a16="http://schemas.microsoft.com/office/drawing/2014/main" id="{28E70026-4BC5-7F1C-F04A-EAFBE82ACB7A}"/>
              </a:ext>
            </a:extLst>
          </p:cNvPr>
          <p:cNvCxnSpPr/>
          <p:nvPr/>
        </p:nvCxnSpPr>
        <p:spPr>
          <a:xfrm flipH="1">
            <a:off x="3595029" y="1887106"/>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nettore 1 71">
            <a:extLst>
              <a:ext uri="{FF2B5EF4-FFF2-40B4-BE49-F238E27FC236}">
                <a16:creationId xmlns:a16="http://schemas.microsoft.com/office/drawing/2014/main" id="{49DFFA53-42E8-2110-282E-7214D8BE3EA4}"/>
              </a:ext>
            </a:extLst>
          </p:cNvPr>
          <p:cNvCxnSpPr/>
          <p:nvPr/>
        </p:nvCxnSpPr>
        <p:spPr>
          <a:xfrm flipH="1">
            <a:off x="3598274" y="1741196"/>
            <a:ext cx="194553" cy="1"/>
          </a:xfrm>
          <a:prstGeom prst="line">
            <a:avLst/>
          </a:prstGeom>
        </p:spPr>
        <p:style>
          <a:lnRef idx="1">
            <a:schemeClr val="accent1"/>
          </a:lnRef>
          <a:fillRef idx="0">
            <a:schemeClr val="accent1"/>
          </a:fillRef>
          <a:effectRef idx="0">
            <a:schemeClr val="accent1"/>
          </a:effectRef>
          <a:fontRef idx="minor">
            <a:schemeClr val="tx1"/>
          </a:fontRef>
        </p:style>
      </p:cxnSp>
      <p:sp>
        <p:nvSpPr>
          <p:cNvPr id="65" name="CasellaDiTesto 64">
            <a:extLst>
              <a:ext uri="{FF2B5EF4-FFF2-40B4-BE49-F238E27FC236}">
                <a16:creationId xmlns:a16="http://schemas.microsoft.com/office/drawing/2014/main" id="{E06A0302-CD6A-8623-A1F8-C38B642AEB45}"/>
              </a:ext>
            </a:extLst>
          </p:cNvPr>
          <p:cNvSpPr txBox="1"/>
          <p:nvPr/>
        </p:nvSpPr>
        <p:spPr>
          <a:xfrm>
            <a:off x="2959479" y="3054127"/>
            <a:ext cx="324255" cy="369332"/>
          </a:xfrm>
          <a:prstGeom prst="rect">
            <a:avLst/>
          </a:prstGeom>
          <a:noFill/>
        </p:spPr>
        <p:txBody>
          <a:bodyPr wrap="square" rtlCol="0">
            <a:spAutoFit/>
          </a:bodyPr>
          <a:lstStyle/>
          <a:p>
            <a:r>
              <a:rPr lang="it-IT" dirty="0"/>
              <a:t>E</a:t>
            </a:r>
          </a:p>
        </p:txBody>
      </p:sp>
      <p:sp>
        <p:nvSpPr>
          <p:cNvPr id="66" name="Figura a mano libera 74">
            <a:extLst>
              <a:ext uri="{FF2B5EF4-FFF2-40B4-BE49-F238E27FC236}">
                <a16:creationId xmlns:a16="http://schemas.microsoft.com/office/drawing/2014/main" id="{8FF076AC-D729-1C8D-7BC9-FCE3379243F4}"/>
              </a:ext>
            </a:extLst>
          </p:cNvPr>
          <p:cNvSpPr/>
          <p:nvPr/>
        </p:nvSpPr>
        <p:spPr>
          <a:xfrm>
            <a:off x="4282440" y="2049171"/>
            <a:ext cx="3339830" cy="3242536"/>
          </a:xfrm>
          <a:custGeom>
            <a:avLst/>
            <a:gdLst>
              <a:gd name="connsiteX0" fmla="*/ 0 w 3339830"/>
              <a:gd name="connsiteY0" fmla="*/ 25940 h 3015583"/>
              <a:gd name="connsiteX1" fmla="*/ 1621277 w 3339830"/>
              <a:gd name="connsiteY1" fmla="*/ 3015574 h 3015583"/>
              <a:gd name="connsiteX2" fmla="*/ 3339830 w 3339830"/>
              <a:gd name="connsiteY2" fmla="*/ 0 h 3015583"/>
            </a:gdLst>
            <a:ahLst/>
            <a:cxnLst>
              <a:cxn ang="0">
                <a:pos x="connsiteX0" y="connsiteY0"/>
              </a:cxn>
              <a:cxn ang="0">
                <a:pos x="connsiteX1" y="connsiteY1"/>
              </a:cxn>
              <a:cxn ang="0">
                <a:pos x="connsiteX2" y="connsiteY2"/>
              </a:cxn>
            </a:cxnLst>
            <a:rect l="l" t="t" r="r" b="b"/>
            <a:pathLst>
              <a:path w="3339830" h="3015583">
                <a:moveTo>
                  <a:pt x="0" y="25940"/>
                </a:moveTo>
                <a:cubicBezTo>
                  <a:pt x="532319" y="1522918"/>
                  <a:pt x="1064639" y="3019897"/>
                  <a:pt x="1621277" y="3015574"/>
                </a:cubicBezTo>
                <a:cubicBezTo>
                  <a:pt x="2177915" y="3011251"/>
                  <a:pt x="2758872" y="1505625"/>
                  <a:pt x="333983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CasellaDiTesto 66">
            <a:extLst>
              <a:ext uri="{FF2B5EF4-FFF2-40B4-BE49-F238E27FC236}">
                <a16:creationId xmlns:a16="http://schemas.microsoft.com/office/drawing/2014/main" id="{7AC12DDB-0139-CD33-9F29-670B0B59C696}"/>
              </a:ext>
            </a:extLst>
          </p:cNvPr>
          <p:cNvSpPr txBox="1"/>
          <p:nvPr/>
        </p:nvSpPr>
        <p:spPr>
          <a:xfrm>
            <a:off x="3406960" y="5246495"/>
            <a:ext cx="285345" cy="369332"/>
          </a:xfrm>
          <a:prstGeom prst="rect">
            <a:avLst/>
          </a:prstGeom>
          <a:noFill/>
        </p:spPr>
        <p:txBody>
          <a:bodyPr wrap="square" rtlCol="0">
            <a:spAutoFit/>
          </a:bodyPr>
          <a:lstStyle/>
          <a:p>
            <a:r>
              <a:rPr lang="it-IT" dirty="0"/>
              <a:t>0</a:t>
            </a:r>
          </a:p>
        </p:txBody>
      </p:sp>
      <p:sp>
        <p:nvSpPr>
          <p:cNvPr id="7" name="Ovale 6">
            <a:extLst>
              <a:ext uri="{FF2B5EF4-FFF2-40B4-BE49-F238E27FC236}">
                <a16:creationId xmlns:a16="http://schemas.microsoft.com/office/drawing/2014/main" id="{D1E05E87-08C3-D129-13DA-44A8F812B93E}"/>
              </a:ext>
            </a:extLst>
          </p:cNvPr>
          <p:cNvSpPr/>
          <p:nvPr/>
        </p:nvSpPr>
        <p:spPr>
          <a:xfrm>
            <a:off x="4565856" y="2996977"/>
            <a:ext cx="90427"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e 8">
            <a:extLst>
              <a:ext uri="{FF2B5EF4-FFF2-40B4-BE49-F238E27FC236}">
                <a16:creationId xmlns:a16="http://schemas.microsoft.com/office/drawing/2014/main" id="{6C2626D4-5D97-9199-773C-AB2BCEC04A96}"/>
              </a:ext>
            </a:extLst>
          </p:cNvPr>
          <p:cNvSpPr/>
          <p:nvPr/>
        </p:nvSpPr>
        <p:spPr>
          <a:xfrm>
            <a:off x="4918006" y="3968405"/>
            <a:ext cx="90427"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e 10">
            <a:extLst>
              <a:ext uri="{FF2B5EF4-FFF2-40B4-BE49-F238E27FC236}">
                <a16:creationId xmlns:a16="http://schemas.microsoft.com/office/drawing/2014/main" id="{3E379DB1-061A-F947-3B2A-A1AADF7C61AE}"/>
              </a:ext>
            </a:extLst>
          </p:cNvPr>
          <p:cNvSpPr/>
          <p:nvPr/>
        </p:nvSpPr>
        <p:spPr>
          <a:xfrm>
            <a:off x="6500909" y="4631471"/>
            <a:ext cx="90427"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Ovale 67">
            <a:extLst>
              <a:ext uri="{FF2B5EF4-FFF2-40B4-BE49-F238E27FC236}">
                <a16:creationId xmlns:a16="http://schemas.microsoft.com/office/drawing/2014/main" id="{EAF61CD1-91D6-54FA-C65B-58C13FC50301}"/>
              </a:ext>
            </a:extLst>
          </p:cNvPr>
          <p:cNvSpPr/>
          <p:nvPr/>
        </p:nvSpPr>
        <p:spPr>
          <a:xfrm>
            <a:off x="6913494" y="3703728"/>
            <a:ext cx="90427"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757703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4C3B-17C8-0644-349B-0279409B32C7}"/>
              </a:ext>
            </a:extLst>
          </p:cNvPr>
          <p:cNvSpPr>
            <a:spLocks noGrp="1"/>
          </p:cNvSpPr>
          <p:nvPr>
            <p:ph type="ctrTitle"/>
          </p:nvPr>
        </p:nvSpPr>
        <p:spPr>
          <a:xfrm>
            <a:off x="2111828" y="41778"/>
            <a:ext cx="7517364" cy="466949"/>
          </a:xfrm>
        </p:spPr>
        <p:txBody>
          <a:bodyPr>
            <a:normAutofit fontScale="90000"/>
          </a:bodyPr>
          <a:lstStyle/>
          <a:p>
            <a:r>
              <a:rPr lang="en-US" sz="2800" b="1" dirty="0">
                <a:latin typeface="+mn-lt"/>
                <a:ea typeface="Noto Serif" panose="02020502060505020204" pitchFamily="18"/>
                <a:cs typeface="Noto Serif" panose="02020502060505020204" pitchFamily="18"/>
              </a:rPr>
              <a:t>Loss Function, </a:t>
            </a:r>
            <a:r>
              <a:rPr lang="en-US" sz="2800" b="1" dirty="0" err="1">
                <a:latin typeface="+mn-lt"/>
                <a:ea typeface="Noto Serif" panose="02020502060505020204" pitchFamily="18"/>
                <a:cs typeface="Noto Serif" panose="02020502060505020204" pitchFamily="18"/>
              </a:rPr>
              <a:t>Errore</a:t>
            </a:r>
            <a:r>
              <a:rPr lang="en-US" sz="2800" b="1" dirty="0">
                <a:latin typeface="+mn-lt"/>
                <a:ea typeface="Noto Serif" panose="02020502060505020204" pitchFamily="18"/>
                <a:cs typeface="Noto Serif" panose="02020502060505020204" pitchFamily="18"/>
              </a:rPr>
              <a:t>, </a:t>
            </a:r>
            <a:r>
              <a:rPr lang="en-US" sz="2800" b="1" dirty="0" err="1">
                <a:latin typeface="+mn-lt"/>
                <a:ea typeface="Noto Serif" panose="02020502060505020204" pitchFamily="18"/>
                <a:cs typeface="Noto Serif" panose="02020502060505020204" pitchFamily="18"/>
              </a:rPr>
              <a:t>Correzione</a:t>
            </a:r>
            <a:endParaRPr lang="it-IT" sz="2800" b="1" dirty="0">
              <a:latin typeface="+mn-lt"/>
              <a:ea typeface="Noto Serif" panose="02020502060505020204" pitchFamily="18"/>
              <a:cs typeface="Noto Serif" panose="02020502060505020204" pitchFamily="18"/>
            </a:endParaRPr>
          </a:p>
        </p:txBody>
      </p:sp>
      <p:sp>
        <p:nvSpPr>
          <p:cNvPr id="6" name="Rettangolo 5">
            <a:extLst>
              <a:ext uri="{FF2B5EF4-FFF2-40B4-BE49-F238E27FC236}">
                <a16:creationId xmlns:a16="http://schemas.microsoft.com/office/drawing/2014/main" id="{ECAD2915-791F-BBE6-FC57-74C29AEC4B59}"/>
              </a:ext>
            </a:extLst>
          </p:cNvPr>
          <p:cNvSpPr/>
          <p:nvPr/>
        </p:nvSpPr>
        <p:spPr>
          <a:xfrm rot="5400000" flipH="1">
            <a:off x="5902078" y="-1937505"/>
            <a:ext cx="45719" cy="3918857"/>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0" name="Rettangolo 9">
            <a:extLst>
              <a:ext uri="{FF2B5EF4-FFF2-40B4-BE49-F238E27FC236}">
                <a16:creationId xmlns:a16="http://schemas.microsoft.com/office/drawing/2014/main" id="{2B1BF91D-1858-805A-B107-9E170AB59F0C}"/>
              </a:ext>
            </a:extLst>
          </p:cNvPr>
          <p:cNvSpPr/>
          <p:nvPr/>
        </p:nvSpPr>
        <p:spPr>
          <a:xfrm>
            <a:off x="0" y="275253"/>
            <a:ext cx="45719" cy="6214188"/>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5" name="CasellaDiTesto 4">
            <a:extLst>
              <a:ext uri="{FF2B5EF4-FFF2-40B4-BE49-F238E27FC236}">
                <a16:creationId xmlns:a16="http://schemas.microsoft.com/office/drawing/2014/main" id="{AD659625-C3B9-D46C-6820-E313DB412E94}"/>
              </a:ext>
            </a:extLst>
          </p:cNvPr>
          <p:cNvSpPr txBox="1"/>
          <p:nvPr/>
        </p:nvSpPr>
        <p:spPr>
          <a:xfrm>
            <a:off x="7670852" y="1741196"/>
            <a:ext cx="3992880" cy="646331"/>
          </a:xfrm>
          <a:prstGeom prst="rect">
            <a:avLst/>
          </a:prstGeom>
          <a:noFill/>
        </p:spPr>
        <p:txBody>
          <a:bodyPr wrap="square" rtlCol="0">
            <a:spAutoFit/>
          </a:bodyPr>
          <a:lstStyle/>
          <a:p>
            <a:r>
              <a:rPr lang="en-US" sz="3600" b="1" dirty="0">
                <a:solidFill>
                  <a:schemeClr val="bg1"/>
                </a:solidFill>
              </a:rPr>
              <a:t>Machine</a:t>
            </a:r>
            <a:r>
              <a:rPr lang="en-US" dirty="0"/>
              <a:t> </a:t>
            </a:r>
            <a:r>
              <a:rPr lang="en-US" sz="3600" b="1" dirty="0">
                <a:solidFill>
                  <a:schemeClr val="bg1"/>
                </a:solidFill>
              </a:rPr>
              <a:t>Learning</a:t>
            </a:r>
            <a:endParaRPr lang="it-IT" sz="3600" b="1" dirty="0">
              <a:solidFill>
                <a:schemeClr val="bg1"/>
              </a:solidFill>
            </a:endParaRPr>
          </a:p>
        </p:txBody>
      </p:sp>
      <p:sp>
        <p:nvSpPr>
          <p:cNvPr id="8" name="CasellaDiTesto 7">
            <a:extLst>
              <a:ext uri="{FF2B5EF4-FFF2-40B4-BE49-F238E27FC236}">
                <a16:creationId xmlns:a16="http://schemas.microsoft.com/office/drawing/2014/main" id="{5ED1F874-E2DD-D5AE-3AF2-79518109E33E}"/>
              </a:ext>
            </a:extLst>
          </p:cNvPr>
          <p:cNvSpPr txBox="1"/>
          <p:nvPr/>
        </p:nvSpPr>
        <p:spPr>
          <a:xfrm>
            <a:off x="9000532" y="3032750"/>
            <a:ext cx="3028891" cy="646331"/>
          </a:xfrm>
          <a:prstGeom prst="rect">
            <a:avLst/>
          </a:prstGeom>
          <a:noFill/>
        </p:spPr>
        <p:txBody>
          <a:bodyPr wrap="square" rtlCol="0">
            <a:spAutoFit/>
          </a:bodyPr>
          <a:lstStyle/>
          <a:p>
            <a:r>
              <a:rPr lang="en-US" sz="3600" b="1" dirty="0">
                <a:solidFill>
                  <a:schemeClr val="bg1"/>
                </a:solidFill>
              </a:rPr>
              <a:t>Deep Learning</a:t>
            </a:r>
            <a:endParaRPr lang="it-IT" sz="3600" b="1" dirty="0">
              <a:solidFill>
                <a:schemeClr val="bg1"/>
              </a:solidFill>
            </a:endParaRPr>
          </a:p>
        </p:txBody>
      </p:sp>
      <p:cxnSp>
        <p:nvCxnSpPr>
          <p:cNvPr id="12" name="Connettore 1 6">
            <a:extLst>
              <a:ext uri="{FF2B5EF4-FFF2-40B4-BE49-F238E27FC236}">
                <a16:creationId xmlns:a16="http://schemas.microsoft.com/office/drawing/2014/main" id="{0A6F5550-1250-1DE2-F51B-06886C5D95BF}"/>
              </a:ext>
            </a:extLst>
          </p:cNvPr>
          <p:cNvCxnSpPr/>
          <p:nvPr/>
        </p:nvCxnSpPr>
        <p:spPr>
          <a:xfrm>
            <a:off x="3659870" y="5291707"/>
            <a:ext cx="45655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ttore 1 15">
            <a:extLst>
              <a:ext uri="{FF2B5EF4-FFF2-40B4-BE49-F238E27FC236}">
                <a16:creationId xmlns:a16="http://schemas.microsoft.com/office/drawing/2014/main" id="{571B937D-C797-6D57-FB9C-D802A6687084}"/>
              </a:ext>
            </a:extLst>
          </p:cNvPr>
          <p:cNvCxnSpPr/>
          <p:nvPr/>
        </p:nvCxnSpPr>
        <p:spPr>
          <a:xfrm flipH="1">
            <a:off x="3847938" y="523011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ttore 1 17">
            <a:extLst>
              <a:ext uri="{FF2B5EF4-FFF2-40B4-BE49-F238E27FC236}">
                <a16:creationId xmlns:a16="http://schemas.microsoft.com/office/drawing/2014/main" id="{26716D5B-81E0-2BBC-DA4F-34E461739768}"/>
              </a:ext>
            </a:extLst>
          </p:cNvPr>
          <p:cNvCxnSpPr/>
          <p:nvPr/>
        </p:nvCxnSpPr>
        <p:spPr>
          <a:xfrm flipH="1">
            <a:off x="4006823" y="523660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ttore 1 18">
            <a:extLst>
              <a:ext uri="{FF2B5EF4-FFF2-40B4-BE49-F238E27FC236}">
                <a16:creationId xmlns:a16="http://schemas.microsoft.com/office/drawing/2014/main" id="{8DB33E7D-73CF-A1E2-79C9-8C20886D7D14}"/>
              </a:ext>
            </a:extLst>
          </p:cNvPr>
          <p:cNvCxnSpPr/>
          <p:nvPr/>
        </p:nvCxnSpPr>
        <p:spPr>
          <a:xfrm flipH="1">
            <a:off x="4165708" y="523336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ttore 1 19">
            <a:extLst>
              <a:ext uri="{FF2B5EF4-FFF2-40B4-BE49-F238E27FC236}">
                <a16:creationId xmlns:a16="http://schemas.microsoft.com/office/drawing/2014/main" id="{0773F5E8-1FD8-1188-2DBE-2EED6F008202}"/>
              </a:ext>
            </a:extLst>
          </p:cNvPr>
          <p:cNvCxnSpPr/>
          <p:nvPr/>
        </p:nvCxnSpPr>
        <p:spPr>
          <a:xfrm flipH="1">
            <a:off x="4318108" y="523337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ttore 1 20">
            <a:extLst>
              <a:ext uri="{FF2B5EF4-FFF2-40B4-BE49-F238E27FC236}">
                <a16:creationId xmlns:a16="http://schemas.microsoft.com/office/drawing/2014/main" id="{4009A7CC-3CFD-8402-8D8D-ED6C7354D761}"/>
              </a:ext>
            </a:extLst>
          </p:cNvPr>
          <p:cNvCxnSpPr/>
          <p:nvPr/>
        </p:nvCxnSpPr>
        <p:spPr>
          <a:xfrm flipH="1">
            <a:off x="4470508" y="523336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ttore 1 21">
            <a:extLst>
              <a:ext uri="{FF2B5EF4-FFF2-40B4-BE49-F238E27FC236}">
                <a16:creationId xmlns:a16="http://schemas.microsoft.com/office/drawing/2014/main" id="{C7554DDC-6AD5-478A-29DE-BEC39DB748F7}"/>
              </a:ext>
            </a:extLst>
          </p:cNvPr>
          <p:cNvCxnSpPr/>
          <p:nvPr/>
        </p:nvCxnSpPr>
        <p:spPr>
          <a:xfrm flipH="1">
            <a:off x="4622908" y="523012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ttore 1 22">
            <a:extLst>
              <a:ext uri="{FF2B5EF4-FFF2-40B4-BE49-F238E27FC236}">
                <a16:creationId xmlns:a16="http://schemas.microsoft.com/office/drawing/2014/main" id="{F657CCF6-FD20-536D-7F9C-76A46865CB23}"/>
              </a:ext>
            </a:extLst>
          </p:cNvPr>
          <p:cNvCxnSpPr/>
          <p:nvPr/>
        </p:nvCxnSpPr>
        <p:spPr>
          <a:xfrm flipH="1">
            <a:off x="4775308" y="522688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ttore 1 23">
            <a:extLst>
              <a:ext uri="{FF2B5EF4-FFF2-40B4-BE49-F238E27FC236}">
                <a16:creationId xmlns:a16="http://schemas.microsoft.com/office/drawing/2014/main" id="{868E43CD-5EDE-55B6-2F6F-6FBE0D114ED4}"/>
              </a:ext>
            </a:extLst>
          </p:cNvPr>
          <p:cNvCxnSpPr/>
          <p:nvPr/>
        </p:nvCxnSpPr>
        <p:spPr>
          <a:xfrm flipH="1">
            <a:off x="4914723" y="522687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ttore 1 24">
            <a:extLst>
              <a:ext uri="{FF2B5EF4-FFF2-40B4-BE49-F238E27FC236}">
                <a16:creationId xmlns:a16="http://schemas.microsoft.com/office/drawing/2014/main" id="{122A58CC-7B1B-6C14-F769-984E823BB8B5}"/>
              </a:ext>
            </a:extLst>
          </p:cNvPr>
          <p:cNvCxnSpPr/>
          <p:nvPr/>
        </p:nvCxnSpPr>
        <p:spPr>
          <a:xfrm flipH="1">
            <a:off x="5073608" y="523336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ttore 1 25">
            <a:extLst>
              <a:ext uri="{FF2B5EF4-FFF2-40B4-BE49-F238E27FC236}">
                <a16:creationId xmlns:a16="http://schemas.microsoft.com/office/drawing/2014/main" id="{2D736666-7243-1956-4B63-4F4822D1D392}"/>
              </a:ext>
            </a:extLst>
          </p:cNvPr>
          <p:cNvCxnSpPr/>
          <p:nvPr/>
        </p:nvCxnSpPr>
        <p:spPr>
          <a:xfrm flipH="1">
            <a:off x="5232493" y="523012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ttore 1 26">
            <a:extLst>
              <a:ext uri="{FF2B5EF4-FFF2-40B4-BE49-F238E27FC236}">
                <a16:creationId xmlns:a16="http://schemas.microsoft.com/office/drawing/2014/main" id="{50C9BC3A-1E80-5B7C-BE83-57931EF10C1C}"/>
              </a:ext>
            </a:extLst>
          </p:cNvPr>
          <p:cNvCxnSpPr/>
          <p:nvPr/>
        </p:nvCxnSpPr>
        <p:spPr>
          <a:xfrm flipH="1">
            <a:off x="5384893" y="523013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ttore 1 27">
            <a:extLst>
              <a:ext uri="{FF2B5EF4-FFF2-40B4-BE49-F238E27FC236}">
                <a16:creationId xmlns:a16="http://schemas.microsoft.com/office/drawing/2014/main" id="{338BD5FF-CE3C-807F-F574-391F97FBF2C9}"/>
              </a:ext>
            </a:extLst>
          </p:cNvPr>
          <p:cNvCxnSpPr/>
          <p:nvPr/>
        </p:nvCxnSpPr>
        <p:spPr>
          <a:xfrm flipH="1">
            <a:off x="5537293" y="523012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1 28">
            <a:extLst>
              <a:ext uri="{FF2B5EF4-FFF2-40B4-BE49-F238E27FC236}">
                <a16:creationId xmlns:a16="http://schemas.microsoft.com/office/drawing/2014/main" id="{ABA93643-558B-7FB9-2DEE-43987CF079AC}"/>
              </a:ext>
            </a:extLst>
          </p:cNvPr>
          <p:cNvCxnSpPr/>
          <p:nvPr/>
        </p:nvCxnSpPr>
        <p:spPr>
          <a:xfrm flipH="1">
            <a:off x="5689693" y="522688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nettore 1 29">
            <a:extLst>
              <a:ext uri="{FF2B5EF4-FFF2-40B4-BE49-F238E27FC236}">
                <a16:creationId xmlns:a16="http://schemas.microsoft.com/office/drawing/2014/main" id="{AB89C044-2D39-7044-50D6-C285370C65B3}"/>
              </a:ext>
            </a:extLst>
          </p:cNvPr>
          <p:cNvCxnSpPr/>
          <p:nvPr/>
        </p:nvCxnSpPr>
        <p:spPr>
          <a:xfrm flipH="1">
            <a:off x="5842093" y="522364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nettore 1 30">
            <a:extLst>
              <a:ext uri="{FF2B5EF4-FFF2-40B4-BE49-F238E27FC236}">
                <a16:creationId xmlns:a16="http://schemas.microsoft.com/office/drawing/2014/main" id="{F6664805-DC41-34AC-17DB-F438ED9C705F}"/>
              </a:ext>
            </a:extLst>
          </p:cNvPr>
          <p:cNvCxnSpPr/>
          <p:nvPr/>
        </p:nvCxnSpPr>
        <p:spPr>
          <a:xfrm flipH="1">
            <a:off x="5981508" y="523012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ttore 1 31">
            <a:extLst>
              <a:ext uri="{FF2B5EF4-FFF2-40B4-BE49-F238E27FC236}">
                <a16:creationId xmlns:a16="http://schemas.microsoft.com/office/drawing/2014/main" id="{1F69B8AE-29B0-32A5-F751-985E62E82E09}"/>
              </a:ext>
            </a:extLst>
          </p:cNvPr>
          <p:cNvCxnSpPr/>
          <p:nvPr/>
        </p:nvCxnSpPr>
        <p:spPr>
          <a:xfrm flipH="1">
            <a:off x="6140393" y="523660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nettore 1 32">
            <a:extLst>
              <a:ext uri="{FF2B5EF4-FFF2-40B4-BE49-F238E27FC236}">
                <a16:creationId xmlns:a16="http://schemas.microsoft.com/office/drawing/2014/main" id="{149DED3A-6B28-4FF6-E673-AA023C702A3C}"/>
              </a:ext>
            </a:extLst>
          </p:cNvPr>
          <p:cNvCxnSpPr/>
          <p:nvPr/>
        </p:nvCxnSpPr>
        <p:spPr>
          <a:xfrm flipH="1">
            <a:off x="6299278" y="523336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nettore 1 33">
            <a:extLst>
              <a:ext uri="{FF2B5EF4-FFF2-40B4-BE49-F238E27FC236}">
                <a16:creationId xmlns:a16="http://schemas.microsoft.com/office/drawing/2014/main" id="{A63B9485-96C7-DEAC-21B7-101CC1CDEB4D}"/>
              </a:ext>
            </a:extLst>
          </p:cNvPr>
          <p:cNvCxnSpPr/>
          <p:nvPr/>
        </p:nvCxnSpPr>
        <p:spPr>
          <a:xfrm flipH="1">
            <a:off x="6451678" y="523337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nettore 1 34">
            <a:extLst>
              <a:ext uri="{FF2B5EF4-FFF2-40B4-BE49-F238E27FC236}">
                <a16:creationId xmlns:a16="http://schemas.microsoft.com/office/drawing/2014/main" id="{3493C445-B7E5-9305-5C43-1BA17A2A6FBC}"/>
              </a:ext>
            </a:extLst>
          </p:cNvPr>
          <p:cNvCxnSpPr/>
          <p:nvPr/>
        </p:nvCxnSpPr>
        <p:spPr>
          <a:xfrm flipH="1">
            <a:off x="6604078" y="523337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ttore 1 35">
            <a:extLst>
              <a:ext uri="{FF2B5EF4-FFF2-40B4-BE49-F238E27FC236}">
                <a16:creationId xmlns:a16="http://schemas.microsoft.com/office/drawing/2014/main" id="{DBACF747-AD46-2BA2-DA64-733C434DAA00}"/>
              </a:ext>
            </a:extLst>
          </p:cNvPr>
          <p:cNvCxnSpPr/>
          <p:nvPr/>
        </p:nvCxnSpPr>
        <p:spPr>
          <a:xfrm flipH="1">
            <a:off x="6756478" y="523013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ttore 1 36">
            <a:extLst>
              <a:ext uri="{FF2B5EF4-FFF2-40B4-BE49-F238E27FC236}">
                <a16:creationId xmlns:a16="http://schemas.microsoft.com/office/drawing/2014/main" id="{DD07CE96-7618-B536-DAC9-706386D59A26}"/>
              </a:ext>
            </a:extLst>
          </p:cNvPr>
          <p:cNvCxnSpPr/>
          <p:nvPr/>
        </p:nvCxnSpPr>
        <p:spPr>
          <a:xfrm flipH="1">
            <a:off x="6908878" y="522689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ttore 1 37">
            <a:extLst>
              <a:ext uri="{FF2B5EF4-FFF2-40B4-BE49-F238E27FC236}">
                <a16:creationId xmlns:a16="http://schemas.microsoft.com/office/drawing/2014/main" id="{D2B8B4B7-FDB9-D48D-618D-8EE22A7274A2}"/>
              </a:ext>
            </a:extLst>
          </p:cNvPr>
          <p:cNvCxnSpPr/>
          <p:nvPr/>
        </p:nvCxnSpPr>
        <p:spPr>
          <a:xfrm flipH="1">
            <a:off x="7048293" y="522688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nettore 1 38">
            <a:extLst>
              <a:ext uri="{FF2B5EF4-FFF2-40B4-BE49-F238E27FC236}">
                <a16:creationId xmlns:a16="http://schemas.microsoft.com/office/drawing/2014/main" id="{26725781-4AA4-594D-2487-176D67792A32}"/>
              </a:ext>
            </a:extLst>
          </p:cNvPr>
          <p:cNvCxnSpPr/>
          <p:nvPr/>
        </p:nvCxnSpPr>
        <p:spPr>
          <a:xfrm flipH="1">
            <a:off x="7207178" y="523336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nettore 1 39">
            <a:extLst>
              <a:ext uri="{FF2B5EF4-FFF2-40B4-BE49-F238E27FC236}">
                <a16:creationId xmlns:a16="http://schemas.microsoft.com/office/drawing/2014/main" id="{11D43784-6E43-9FFB-511C-CBEB57615510}"/>
              </a:ext>
            </a:extLst>
          </p:cNvPr>
          <p:cNvCxnSpPr/>
          <p:nvPr/>
        </p:nvCxnSpPr>
        <p:spPr>
          <a:xfrm flipH="1">
            <a:off x="7366063" y="523012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40">
            <a:extLst>
              <a:ext uri="{FF2B5EF4-FFF2-40B4-BE49-F238E27FC236}">
                <a16:creationId xmlns:a16="http://schemas.microsoft.com/office/drawing/2014/main" id="{34F80444-93D7-8200-08A5-E1EB52129F68}"/>
              </a:ext>
            </a:extLst>
          </p:cNvPr>
          <p:cNvCxnSpPr/>
          <p:nvPr/>
        </p:nvCxnSpPr>
        <p:spPr>
          <a:xfrm flipH="1">
            <a:off x="7518463" y="5230138"/>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nettore 1 41">
            <a:extLst>
              <a:ext uri="{FF2B5EF4-FFF2-40B4-BE49-F238E27FC236}">
                <a16:creationId xmlns:a16="http://schemas.microsoft.com/office/drawing/2014/main" id="{F825133E-08CF-A248-A7B8-B107005C1DBD}"/>
              </a:ext>
            </a:extLst>
          </p:cNvPr>
          <p:cNvCxnSpPr/>
          <p:nvPr/>
        </p:nvCxnSpPr>
        <p:spPr>
          <a:xfrm flipH="1">
            <a:off x="7670863" y="523013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nettore 1 42">
            <a:extLst>
              <a:ext uri="{FF2B5EF4-FFF2-40B4-BE49-F238E27FC236}">
                <a16:creationId xmlns:a16="http://schemas.microsoft.com/office/drawing/2014/main" id="{9EE784F2-420D-E261-9EB9-D76B1EAC3F20}"/>
              </a:ext>
            </a:extLst>
          </p:cNvPr>
          <p:cNvCxnSpPr/>
          <p:nvPr/>
        </p:nvCxnSpPr>
        <p:spPr>
          <a:xfrm flipH="1">
            <a:off x="7823263" y="522689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nettore 1 43">
            <a:extLst>
              <a:ext uri="{FF2B5EF4-FFF2-40B4-BE49-F238E27FC236}">
                <a16:creationId xmlns:a16="http://schemas.microsoft.com/office/drawing/2014/main" id="{48A403D5-1CA2-7879-44B0-8F0E9FCA8EB5}"/>
              </a:ext>
            </a:extLst>
          </p:cNvPr>
          <p:cNvCxnSpPr/>
          <p:nvPr/>
        </p:nvCxnSpPr>
        <p:spPr>
          <a:xfrm flipH="1">
            <a:off x="7975663" y="5223653"/>
            <a:ext cx="1" cy="194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ttore 1 45">
            <a:extLst>
              <a:ext uri="{FF2B5EF4-FFF2-40B4-BE49-F238E27FC236}">
                <a16:creationId xmlns:a16="http://schemas.microsoft.com/office/drawing/2014/main" id="{4E215906-13A0-D986-EB5C-1954E2C303B1}"/>
              </a:ext>
            </a:extLst>
          </p:cNvPr>
          <p:cNvCxnSpPr/>
          <p:nvPr/>
        </p:nvCxnSpPr>
        <p:spPr>
          <a:xfrm flipH="1">
            <a:off x="3575564" y="512311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Connettore 1 49">
            <a:extLst>
              <a:ext uri="{FF2B5EF4-FFF2-40B4-BE49-F238E27FC236}">
                <a16:creationId xmlns:a16="http://schemas.microsoft.com/office/drawing/2014/main" id="{9A6367C8-EDDA-F3D5-F4FF-E4BEE63F99BA}"/>
              </a:ext>
            </a:extLst>
          </p:cNvPr>
          <p:cNvCxnSpPr/>
          <p:nvPr/>
        </p:nvCxnSpPr>
        <p:spPr>
          <a:xfrm flipH="1">
            <a:off x="3578809" y="497720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ttore 1 50">
            <a:extLst>
              <a:ext uri="{FF2B5EF4-FFF2-40B4-BE49-F238E27FC236}">
                <a16:creationId xmlns:a16="http://schemas.microsoft.com/office/drawing/2014/main" id="{DA905C16-7418-36BF-8846-7B2CBF3FE89A}"/>
              </a:ext>
            </a:extLst>
          </p:cNvPr>
          <p:cNvCxnSpPr/>
          <p:nvPr/>
        </p:nvCxnSpPr>
        <p:spPr>
          <a:xfrm flipH="1">
            <a:off x="3578809" y="483453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Connettore 1 51">
            <a:extLst>
              <a:ext uri="{FF2B5EF4-FFF2-40B4-BE49-F238E27FC236}">
                <a16:creationId xmlns:a16="http://schemas.microsoft.com/office/drawing/2014/main" id="{1B14C13E-DBF2-B32B-B1CA-D8C979FDF28F}"/>
              </a:ext>
            </a:extLst>
          </p:cNvPr>
          <p:cNvCxnSpPr/>
          <p:nvPr/>
        </p:nvCxnSpPr>
        <p:spPr>
          <a:xfrm flipH="1">
            <a:off x="3582054" y="468862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nettore 1 52">
            <a:extLst>
              <a:ext uri="{FF2B5EF4-FFF2-40B4-BE49-F238E27FC236}">
                <a16:creationId xmlns:a16="http://schemas.microsoft.com/office/drawing/2014/main" id="{D60A5A61-2F5A-4ABA-7910-AD3EA441B82E}"/>
              </a:ext>
            </a:extLst>
          </p:cNvPr>
          <p:cNvCxnSpPr/>
          <p:nvPr/>
        </p:nvCxnSpPr>
        <p:spPr>
          <a:xfrm flipH="1">
            <a:off x="3578809" y="453622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nettore 1 53">
            <a:extLst>
              <a:ext uri="{FF2B5EF4-FFF2-40B4-BE49-F238E27FC236}">
                <a16:creationId xmlns:a16="http://schemas.microsoft.com/office/drawing/2014/main" id="{1FE701E9-D37D-83E3-20D1-491B2ACBB4E8}"/>
              </a:ext>
            </a:extLst>
          </p:cNvPr>
          <p:cNvCxnSpPr/>
          <p:nvPr/>
        </p:nvCxnSpPr>
        <p:spPr>
          <a:xfrm flipH="1">
            <a:off x="3582054" y="439031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ttore 1 54">
            <a:extLst>
              <a:ext uri="{FF2B5EF4-FFF2-40B4-BE49-F238E27FC236}">
                <a16:creationId xmlns:a16="http://schemas.microsoft.com/office/drawing/2014/main" id="{E5FFBFE2-96FA-3956-8184-FA671F14A99C}"/>
              </a:ext>
            </a:extLst>
          </p:cNvPr>
          <p:cNvCxnSpPr/>
          <p:nvPr/>
        </p:nvCxnSpPr>
        <p:spPr>
          <a:xfrm flipH="1">
            <a:off x="3582054" y="424764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nettore 1 55">
            <a:extLst>
              <a:ext uri="{FF2B5EF4-FFF2-40B4-BE49-F238E27FC236}">
                <a16:creationId xmlns:a16="http://schemas.microsoft.com/office/drawing/2014/main" id="{C9B36693-9027-9728-6193-5EC33496A06A}"/>
              </a:ext>
            </a:extLst>
          </p:cNvPr>
          <p:cNvCxnSpPr/>
          <p:nvPr/>
        </p:nvCxnSpPr>
        <p:spPr>
          <a:xfrm flipH="1">
            <a:off x="3585299" y="410173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Connettore 1 56">
            <a:extLst>
              <a:ext uri="{FF2B5EF4-FFF2-40B4-BE49-F238E27FC236}">
                <a16:creationId xmlns:a16="http://schemas.microsoft.com/office/drawing/2014/main" id="{745498D4-B99F-D1B2-84C4-37177FD80830}"/>
              </a:ext>
            </a:extLst>
          </p:cNvPr>
          <p:cNvCxnSpPr/>
          <p:nvPr/>
        </p:nvCxnSpPr>
        <p:spPr>
          <a:xfrm flipH="1">
            <a:off x="3578809" y="393960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onnettore 1 57">
            <a:extLst>
              <a:ext uri="{FF2B5EF4-FFF2-40B4-BE49-F238E27FC236}">
                <a16:creationId xmlns:a16="http://schemas.microsoft.com/office/drawing/2014/main" id="{4782BDD0-87E6-51D6-B0EF-F0F81BAAC413}"/>
              </a:ext>
            </a:extLst>
          </p:cNvPr>
          <p:cNvCxnSpPr/>
          <p:nvPr/>
        </p:nvCxnSpPr>
        <p:spPr>
          <a:xfrm flipH="1">
            <a:off x="3582054" y="379369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Connettore 1 58">
            <a:extLst>
              <a:ext uri="{FF2B5EF4-FFF2-40B4-BE49-F238E27FC236}">
                <a16:creationId xmlns:a16="http://schemas.microsoft.com/office/drawing/2014/main" id="{8F98853B-63CD-C9A4-22D0-68ECF004734B}"/>
              </a:ext>
            </a:extLst>
          </p:cNvPr>
          <p:cNvCxnSpPr/>
          <p:nvPr/>
        </p:nvCxnSpPr>
        <p:spPr>
          <a:xfrm flipH="1">
            <a:off x="3582054" y="365102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ttore 1 59">
            <a:extLst>
              <a:ext uri="{FF2B5EF4-FFF2-40B4-BE49-F238E27FC236}">
                <a16:creationId xmlns:a16="http://schemas.microsoft.com/office/drawing/2014/main" id="{A18F8674-9781-E162-EB31-386EC2D5E2A2}"/>
              </a:ext>
            </a:extLst>
          </p:cNvPr>
          <p:cNvCxnSpPr/>
          <p:nvPr/>
        </p:nvCxnSpPr>
        <p:spPr>
          <a:xfrm flipH="1">
            <a:off x="3585299" y="350511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Connettore 1 60">
            <a:extLst>
              <a:ext uri="{FF2B5EF4-FFF2-40B4-BE49-F238E27FC236}">
                <a16:creationId xmlns:a16="http://schemas.microsoft.com/office/drawing/2014/main" id="{D8799811-0787-A194-7E4F-A9B15E1516A2}"/>
              </a:ext>
            </a:extLst>
          </p:cNvPr>
          <p:cNvCxnSpPr/>
          <p:nvPr/>
        </p:nvCxnSpPr>
        <p:spPr>
          <a:xfrm flipH="1">
            <a:off x="3582054" y="335271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Connettore 1 61">
            <a:extLst>
              <a:ext uri="{FF2B5EF4-FFF2-40B4-BE49-F238E27FC236}">
                <a16:creationId xmlns:a16="http://schemas.microsoft.com/office/drawing/2014/main" id="{9A1DB555-9B4C-A399-98FF-4EC26A40D450}"/>
              </a:ext>
            </a:extLst>
          </p:cNvPr>
          <p:cNvCxnSpPr/>
          <p:nvPr/>
        </p:nvCxnSpPr>
        <p:spPr>
          <a:xfrm flipH="1">
            <a:off x="3585299" y="320680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Connettore 1 62">
            <a:extLst>
              <a:ext uri="{FF2B5EF4-FFF2-40B4-BE49-F238E27FC236}">
                <a16:creationId xmlns:a16="http://schemas.microsoft.com/office/drawing/2014/main" id="{FB3C4001-3E4D-429C-2350-73E728B3B51A}"/>
              </a:ext>
            </a:extLst>
          </p:cNvPr>
          <p:cNvCxnSpPr/>
          <p:nvPr/>
        </p:nvCxnSpPr>
        <p:spPr>
          <a:xfrm flipH="1">
            <a:off x="3585299" y="306413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Connettore 1 63">
            <a:extLst>
              <a:ext uri="{FF2B5EF4-FFF2-40B4-BE49-F238E27FC236}">
                <a16:creationId xmlns:a16="http://schemas.microsoft.com/office/drawing/2014/main" id="{EF45C517-9495-10FE-4204-986F1C43E8CD}"/>
              </a:ext>
            </a:extLst>
          </p:cNvPr>
          <p:cNvCxnSpPr/>
          <p:nvPr/>
        </p:nvCxnSpPr>
        <p:spPr>
          <a:xfrm flipH="1">
            <a:off x="3588544" y="2918221"/>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Connettore 1 64">
            <a:extLst>
              <a:ext uri="{FF2B5EF4-FFF2-40B4-BE49-F238E27FC236}">
                <a16:creationId xmlns:a16="http://schemas.microsoft.com/office/drawing/2014/main" id="{17F3A714-4619-127F-E926-0F957489A6C5}"/>
              </a:ext>
            </a:extLst>
          </p:cNvPr>
          <p:cNvCxnSpPr/>
          <p:nvPr/>
        </p:nvCxnSpPr>
        <p:spPr>
          <a:xfrm flipH="1">
            <a:off x="3588539" y="2762576"/>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Connettore 1 65">
            <a:extLst>
              <a:ext uri="{FF2B5EF4-FFF2-40B4-BE49-F238E27FC236}">
                <a16:creationId xmlns:a16="http://schemas.microsoft.com/office/drawing/2014/main" id="{828967FA-F038-8B8D-E390-C786CE5D4722}"/>
              </a:ext>
            </a:extLst>
          </p:cNvPr>
          <p:cNvCxnSpPr/>
          <p:nvPr/>
        </p:nvCxnSpPr>
        <p:spPr>
          <a:xfrm flipH="1">
            <a:off x="3591784" y="2616666"/>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Connettore 1 66">
            <a:extLst>
              <a:ext uri="{FF2B5EF4-FFF2-40B4-BE49-F238E27FC236}">
                <a16:creationId xmlns:a16="http://schemas.microsoft.com/office/drawing/2014/main" id="{31173590-F1E6-D342-A543-9CFD5B26718E}"/>
              </a:ext>
            </a:extLst>
          </p:cNvPr>
          <p:cNvCxnSpPr/>
          <p:nvPr/>
        </p:nvCxnSpPr>
        <p:spPr>
          <a:xfrm flipH="1">
            <a:off x="3591784" y="2473996"/>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Connettore 1 67">
            <a:extLst>
              <a:ext uri="{FF2B5EF4-FFF2-40B4-BE49-F238E27FC236}">
                <a16:creationId xmlns:a16="http://schemas.microsoft.com/office/drawing/2014/main" id="{42E77BBE-ED7C-CEB8-46A1-8C2BDE8E0AF9}"/>
              </a:ext>
            </a:extLst>
          </p:cNvPr>
          <p:cNvCxnSpPr/>
          <p:nvPr/>
        </p:nvCxnSpPr>
        <p:spPr>
          <a:xfrm flipH="1">
            <a:off x="3595029" y="2328086"/>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Connettore 1 68">
            <a:extLst>
              <a:ext uri="{FF2B5EF4-FFF2-40B4-BE49-F238E27FC236}">
                <a16:creationId xmlns:a16="http://schemas.microsoft.com/office/drawing/2014/main" id="{23638B4D-B9C5-D4A9-CE23-54661E1EFE8C}"/>
              </a:ext>
            </a:extLst>
          </p:cNvPr>
          <p:cNvCxnSpPr/>
          <p:nvPr/>
        </p:nvCxnSpPr>
        <p:spPr>
          <a:xfrm flipH="1">
            <a:off x="3591784" y="2175686"/>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Connettore 1 69">
            <a:extLst>
              <a:ext uri="{FF2B5EF4-FFF2-40B4-BE49-F238E27FC236}">
                <a16:creationId xmlns:a16="http://schemas.microsoft.com/office/drawing/2014/main" id="{8ADB4C86-4884-1A3B-B1E3-5B19243DDE06}"/>
              </a:ext>
            </a:extLst>
          </p:cNvPr>
          <p:cNvCxnSpPr/>
          <p:nvPr/>
        </p:nvCxnSpPr>
        <p:spPr>
          <a:xfrm flipH="1">
            <a:off x="3595029" y="2029776"/>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Connettore 1 70">
            <a:extLst>
              <a:ext uri="{FF2B5EF4-FFF2-40B4-BE49-F238E27FC236}">
                <a16:creationId xmlns:a16="http://schemas.microsoft.com/office/drawing/2014/main" id="{28E70026-4BC5-7F1C-F04A-EAFBE82ACB7A}"/>
              </a:ext>
            </a:extLst>
          </p:cNvPr>
          <p:cNvCxnSpPr/>
          <p:nvPr/>
        </p:nvCxnSpPr>
        <p:spPr>
          <a:xfrm flipH="1">
            <a:off x="3595029" y="1887106"/>
            <a:ext cx="19455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nettore 1 71">
            <a:extLst>
              <a:ext uri="{FF2B5EF4-FFF2-40B4-BE49-F238E27FC236}">
                <a16:creationId xmlns:a16="http://schemas.microsoft.com/office/drawing/2014/main" id="{49DFFA53-42E8-2110-282E-7214D8BE3EA4}"/>
              </a:ext>
            </a:extLst>
          </p:cNvPr>
          <p:cNvCxnSpPr/>
          <p:nvPr/>
        </p:nvCxnSpPr>
        <p:spPr>
          <a:xfrm flipH="1">
            <a:off x="3598274" y="1741196"/>
            <a:ext cx="194553" cy="1"/>
          </a:xfrm>
          <a:prstGeom prst="line">
            <a:avLst/>
          </a:prstGeom>
        </p:spPr>
        <p:style>
          <a:lnRef idx="1">
            <a:schemeClr val="accent1"/>
          </a:lnRef>
          <a:fillRef idx="0">
            <a:schemeClr val="accent1"/>
          </a:fillRef>
          <a:effectRef idx="0">
            <a:schemeClr val="accent1"/>
          </a:effectRef>
          <a:fontRef idx="minor">
            <a:schemeClr val="tx1"/>
          </a:fontRef>
        </p:style>
      </p:cxnSp>
      <p:sp>
        <p:nvSpPr>
          <p:cNvPr id="65" name="CasellaDiTesto 64">
            <a:extLst>
              <a:ext uri="{FF2B5EF4-FFF2-40B4-BE49-F238E27FC236}">
                <a16:creationId xmlns:a16="http://schemas.microsoft.com/office/drawing/2014/main" id="{E06A0302-CD6A-8623-A1F8-C38B642AEB45}"/>
              </a:ext>
            </a:extLst>
          </p:cNvPr>
          <p:cNvSpPr txBox="1"/>
          <p:nvPr/>
        </p:nvSpPr>
        <p:spPr>
          <a:xfrm>
            <a:off x="2959479" y="3054127"/>
            <a:ext cx="324255" cy="369332"/>
          </a:xfrm>
          <a:prstGeom prst="rect">
            <a:avLst/>
          </a:prstGeom>
          <a:noFill/>
        </p:spPr>
        <p:txBody>
          <a:bodyPr wrap="square" rtlCol="0">
            <a:spAutoFit/>
          </a:bodyPr>
          <a:lstStyle/>
          <a:p>
            <a:r>
              <a:rPr lang="it-IT" dirty="0"/>
              <a:t>E</a:t>
            </a:r>
          </a:p>
        </p:txBody>
      </p:sp>
      <p:sp>
        <p:nvSpPr>
          <p:cNvPr id="66" name="Figura a mano libera 74">
            <a:extLst>
              <a:ext uri="{FF2B5EF4-FFF2-40B4-BE49-F238E27FC236}">
                <a16:creationId xmlns:a16="http://schemas.microsoft.com/office/drawing/2014/main" id="{8FF076AC-D729-1C8D-7BC9-FCE3379243F4}"/>
              </a:ext>
            </a:extLst>
          </p:cNvPr>
          <p:cNvSpPr/>
          <p:nvPr/>
        </p:nvSpPr>
        <p:spPr>
          <a:xfrm>
            <a:off x="4282440" y="2049171"/>
            <a:ext cx="3339830" cy="3242536"/>
          </a:xfrm>
          <a:custGeom>
            <a:avLst/>
            <a:gdLst>
              <a:gd name="connsiteX0" fmla="*/ 0 w 3339830"/>
              <a:gd name="connsiteY0" fmla="*/ 25940 h 3015583"/>
              <a:gd name="connsiteX1" fmla="*/ 1621277 w 3339830"/>
              <a:gd name="connsiteY1" fmla="*/ 3015574 h 3015583"/>
              <a:gd name="connsiteX2" fmla="*/ 3339830 w 3339830"/>
              <a:gd name="connsiteY2" fmla="*/ 0 h 3015583"/>
            </a:gdLst>
            <a:ahLst/>
            <a:cxnLst>
              <a:cxn ang="0">
                <a:pos x="connsiteX0" y="connsiteY0"/>
              </a:cxn>
              <a:cxn ang="0">
                <a:pos x="connsiteX1" y="connsiteY1"/>
              </a:cxn>
              <a:cxn ang="0">
                <a:pos x="connsiteX2" y="connsiteY2"/>
              </a:cxn>
            </a:cxnLst>
            <a:rect l="l" t="t" r="r" b="b"/>
            <a:pathLst>
              <a:path w="3339830" h="3015583">
                <a:moveTo>
                  <a:pt x="0" y="25940"/>
                </a:moveTo>
                <a:cubicBezTo>
                  <a:pt x="532319" y="1522918"/>
                  <a:pt x="1064639" y="3019897"/>
                  <a:pt x="1621277" y="3015574"/>
                </a:cubicBezTo>
                <a:cubicBezTo>
                  <a:pt x="2177915" y="3011251"/>
                  <a:pt x="2758872" y="1505625"/>
                  <a:pt x="333983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CasellaDiTesto 66">
            <a:extLst>
              <a:ext uri="{FF2B5EF4-FFF2-40B4-BE49-F238E27FC236}">
                <a16:creationId xmlns:a16="http://schemas.microsoft.com/office/drawing/2014/main" id="{7AC12DDB-0139-CD33-9F29-670B0B59C696}"/>
              </a:ext>
            </a:extLst>
          </p:cNvPr>
          <p:cNvSpPr txBox="1"/>
          <p:nvPr/>
        </p:nvSpPr>
        <p:spPr>
          <a:xfrm>
            <a:off x="3406960" y="5246495"/>
            <a:ext cx="285345" cy="369332"/>
          </a:xfrm>
          <a:prstGeom prst="rect">
            <a:avLst/>
          </a:prstGeom>
          <a:noFill/>
        </p:spPr>
        <p:txBody>
          <a:bodyPr wrap="square" rtlCol="0">
            <a:spAutoFit/>
          </a:bodyPr>
          <a:lstStyle/>
          <a:p>
            <a:r>
              <a:rPr lang="it-IT" dirty="0"/>
              <a:t>0</a:t>
            </a:r>
          </a:p>
        </p:txBody>
      </p:sp>
      <p:sp>
        <p:nvSpPr>
          <p:cNvPr id="7" name="Ovale 6">
            <a:extLst>
              <a:ext uri="{FF2B5EF4-FFF2-40B4-BE49-F238E27FC236}">
                <a16:creationId xmlns:a16="http://schemas.microsoft.com/office/drawing/2014/main" id="{D1E05E87-08C3-D129-13DA-44A8F812B93E}"/>
              </a:ext>
            </a:extLst>
          </p:cNvPr>
          <p:cNvSpPr/>
          <p:nvPr/>
        </p:nvSpPr>
        <p:spPr>
          <a:xfrm>
            <a:off x="4565856" y="2996977"/>
            <a:ext cx="90427"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e 8">
            <a:extLst>
              <a:ext uri="{FF2B5EF4-FFF2-40B4-BE49-F238E27FC236}">
                <a16:creationId xmlns:a16="http://schemas.microsoft.com/office/drawing/2014/main" id="{6C2626D4-5D97-9199-773C-AB2BCEC04A96}"/>
              </a:ext>
            </a:extLst>
          </p:cNvPr>
          <p:cNvSpPr/>
          <p:nvPr/>
        </p:nvSpPr>
        <p:spPr>
          <a:xfrm>
            <a:off x="4918006" y="3968405"/>
            <a:ext cx="90427"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e 10">
            <a:extLst>
              <a:ext uri="{FF2B5EF4-FFF2-40B4-BE49-F238E27FC236}">
                <a16:creationId xmlns:a16="http://schemas.microsoft.com/office/drawing/2014/main" id="{3E379DB1-061A-F947-3B2A-A1AADF7C61AE}"/>
              </a:ext>
            </a:extLst>
          </p:cNvPr>
          <p:cNvSpPr/>
          <p:nvPr/>
        </p:nvSpPr>
        <p:spPr>
          <a:xfrm>
            <a:off x="6500909" y="4631471"/>
            <a:ext cx="90427"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Ovale 67">
            <a:extLst>
              <a:ext uri="{FF2B5EF4-FFF2-40B4-BE49-F238E27FC236}">
                <a16:creationId xmlns:a16="http://schemas.microsoft.com/office/drawing/2014/main" id="{EAF61CD1-91D6-54FA-C65B-58C13FC50301}"/>
              </a:ext>
            </a:extLst>
          </p:cNvPr>
          <p:cNvSpPr/>
          <p:nvPr/>
        </p:nvSpPr>
        <p:spPr>
          <a:xfrm>
            <a:off x="6913494" y="3703728"/>
            <a:ext cx="90427"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 name="Connettore 2 3">
            <a:extLst>
              <a:ext uri="{FF2B5EF4-FFF2-40B4-BE49-F238E27FC236}">
                <a16:creationId xmlns:a16="http://schemas.microsoft.com/office/drawing/2014/main" id="{BE18222C-4FCB-59F8-36C4-72648051B11E}"/>
              </a:ext>
            </a:extLst>
          </p:cNvPr>
          <p:cNvCxnSpPr>
            <a:cxnSpLocks/>
          </p:cNvCxnSpPr>
          <p:nvPr/>
        </p:nvCxnSpPr>
        <p:spPr>
          <a:xfrm>
            <a:off x="4716172" y="3408768"/>
            <a:ext cx="494094" cy="1272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ttore 2 69">
            <a:extLst>
              <a:ext uri="{FF2B5EF4-FFF2-40B4-BE49-F238E27FC236}">
                <a16:creationId xmlns:a16="http://schemas.microsoft.com/office/drawing/2014/main" id="{00E09FDC-3CC5-6E0D-9A10-1FB5085452D2}"/>
              </a:ext>
            </a:extLst>
          </p:cNvPr>
          <p:cNvCxnSpPr>
            <a:cxnSpLocks/>
          </p:cNvCxnSpPr>
          <p:nvPr/>
        </p:nvCxnSpPr>
        <p:spPr>
          <a:xfrm flipV="1">
            <a:off x="6243821" y="3826590"/>
            <a:ext cx="804508" cy="13897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627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4C3B-17C8-0644-349B-0279409B32C7}"/>
              </a:ext>
            </a:extLst>
          </p:cNvPr>
          <p:cNvSpPr>
            <a:spLocks noGrp="1"/>
          </p:cNvSpPr>
          <p:nvPr>
            <p:ph type="ctrTitle"/>
          </p:nvPr>
        </p:nvSpPr>
        <p:spPr>
          <a:xfrm>
            <a:off x="2111828" y="41778"/>
            <a:ext cx="7517364" cy="466949"/>
          </a:xfrm>
        </p:spPr>
        <p:txBody>
          <a:bodyPr>
            <a:normAutofit fontScale="90000"/>
          </a:bodyPr>
          <a:lstStyle/>
          <a:p>
            <a:r>
              <a:rPr lang="en-US" sz="2800" b="1" dirty="0">
                <a:latin typeface="+mn-lt"/>
                <a:ea typeface="Noto Serif" panose="02020502060505020204" pitchFamily="18"/>
                <a:cs typeface="Noto Serif" panose="02020502060505020204" pitchFamily="18"/>
              </a:rPr>
              <a:t>Loss Function, </a:t>
            </a:r>
            <a:r>
              <a:rPr lang="en-US" sz="2800" b="1" dirty="0" err="1">
                <a:latin typeface="+mn-lt"/>
                <a:ea typeface="Noto Serif" panose="02020502060505020204" pitchFamily="18"/>
                <a:cs typeface="Noto Serif" panose="02020502060505020204" pitchFamily="18"/>
              </a:rPr>
              <a:t>Errore</a:t>
            </a:r>
            <a:r>
              <a:rPr lang="en-US" sz="2800" b="1" dirty="0">
                <a:latin typeface="+mn-lt"/>
                <a:ea typeface="Noto Serif" panose="02020502060505020204" pitchFamily="18"/>
                <a:cs typeface="Noto Serif" panose="02020502060505020204" pitchFamily="18"/>
              </a:rPr>
              <a:t>, </a:t>
            </a:r>
            <a:r>
              <a:rPr lang="en-US" sz="2800" b="1" dirty="0" err="1">
                <a:latin typeface="+mn-lt"/>
                <a:ea typeface="Noto Serif" panose="02020502060505020204" pitchFamily="18"/>
                <a:cs typeface="Noto Serif" panose="02020502060505020204" pitchFamily="18"/>
              </a:rPr>
              <a:t>Correzione</a:t>
            </a:r>
            <a:endParaRPr lang="it-IT" sz="2800" b="1" dirty="0">
              <a:latin typeface="+mn-lt"/>
              <a:ea typeface="Noto Serif" panose="02020502060505020204" pitchFamily="18"/>
              <a:cs typeface="Noto Serif" panose="02020502060505020204" pitchFamily="18"/>
            </a:endParaRPr>
          </a:p>
        </p:txBody>
      </p:sp>
      <p:sp>
        <p:nvSpPr>
          <p:cNvPr id="6" name="Rettangolo 5">
            <a:extLst>
              <a:ext uri="{FF2B5EF4-FFF2-40B4-BE49-F238E27FC236}">
                <a16:creationId xmlns:a16="http://schemas.microsoft.com/office/drawing/2014/main" id="{ECAD2915-791F-BBE6-FC57-74C29AEC4B59}"/>
              </a:ext>
            </a:extLst>
          </p:cNvPr>
          <p:cNvSpPr/>
          <p:nvPr/>
        </p:nvSpPr>
        <p:spPr>
          <a:xfrm rot="5400000" flipH="1">
            <a:off x="5902078" y="-1937505"/>
            <a:ext cx="45719" cy="3918857"/>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0" name="Rettangolo 9">
            <a:extLst>
              <a:ext uri="{FF2B5EF4-FFF2-40B4-BE49-F238E27FC236}">
                <a16:creationId xmlns:a16="http://schemas.microsoft.com/office/drawing/2014/main" id="{2B1BF91D-1858-805A-B107-9E170AB59F0C}"/>
              </a:ext>
            </a:extLst>
          </p:cNvPr>
          <p:cNvSpPr/>
          <p:nvPr/>
        </p:nvSpPr>
        <p:spPr>
          <a:xfrm>
            <a:off x="0" y="275253"/>
            <a:ext cx="45719" cy="6214188"/>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5" name="CasellaDiTesto 4">
            <a:extLst>
              <a:ext uri="{FF2B5EF4-FFF2-40B4-BE49-F238E27FC236}">
                <a16:creationId xmlns:a16="http://schemas.microsoft.com/office/drawing/2014/main" id="{AD659625-C3B9-D46C-6820-E313DB412E94}"/>
              </a:ext>
            </a:extLst>
          </p:cNvPr>
          <p:cNvSpPr txBox="1"/>
          <p:nvPr/>
        </p:nvSpPr>
        <p:spPr>
          <a:xfrm>
            <a:off x="7670852" y="1741196"/>
            <a:ext cx="3992880" cy="646331"/>
          </a:xfrm>
          <a:prstGeom prst="rect">
            <a:avLst/>
          </a:prstGeom>
          <a:noFill/>
        </p:spPr>
        <p:txBody>
          <a:bodyPr wrap="square" rtlCol="0">
            <a:spAutoFit/>
          </a:bodyPr>
          <a:lstStyle/>
          <a:p>
            <a:r>
              <a:rPr lang="en-US" sz="3600" b="1" dirty="0">
                <a:solidFill>
                  <a:schemeClr val="bg1"/>
                </a:solidFill>
              </a:rPr>
              <a:t>Machine</a:t>
            </a:r>
            <a:r>
              <a:rPr lang="en-US" dirty="0"/>
              <a:t> </a:t>
            </a:r>
            <a:r>
              <a:rPr lang="en-US" sz="3600" b="1" dirty="0">
                <a:solidFill>
                  <a:schemeClr val="bg1"/>
                </a:solidFill>
              </a:rPr>
              <a:t>Learning</a:t>
            </a:r>
            <a:endParaRPr lang="it-IT" sz="3600" b="1" dirty="0">
              <a:solidFill>
                <a:schemeClr val="bg1"/>
              </a:solidFill>
            </a:endParaRPr>
          </a:p>
        </p:txBody>
      </p:sp>
      <p:sp>
        <p:nvSpPr>
          <p:cNvPr id="8" name="CasellaDiTesto 7">
            <a:extLst>
              <a:ext uri="{FF2B5EF4-FFF2-40B4-BE49-F238E27FC236}">
                <a16:creationId xmlns:a16="http://schemas.microsoft.com/office/drawing/2014/main" id="{5ED1F874-E2DD-D5AE-3AF2-79518109E33E}"/>
              </a:ext>
            </a:extLst>
          </p:cNvPr>
          <p:cNvSpPr txBox="1"/>
          <p:nvPr/>
        </p:nvSpPr>
        <p:spPr>
          <a:xfrm>
            <a:off x="9000532" y="3032750"/>
            <a:ext cx="3028891" cy="646331"/>
          </a:xfrm>
          <a:prstGeom prst="rect">
            <a:avLst/>
          </a:prstGeom>
          <a:noFill/>
        </p:spPr>
        <p:txBody>
          <a:bodyPr wrap="square" rtlCol="0">
            <a:spAutoFit/>
          </a:bodyPr>
          <a:lstStyle/>
          <a:p>
            <a:r>
              <a:rPr lang="en-US" sz="3600" b="1" dirty="0">
                <a:solidFill>
                  <a:schemeClr val="bg1"/>
                </a:solidFill>
              </a:rPr>
              <a:t>Deep Learning</a:t>
            </a:r>
            <a:endParaRPr lang="it-IT" sz="3600" b="1" dirty="0">
              <a:solidFill>
                <a:schemeClr val="bg1"/>
              </a:solidFill>
            </a:endParaRPr>
          </a:p>
        </p:txBody>
      </p:sp>
      <p:sp>
        <p:nvSpPr>
          <p:cNvPr id="3" name="CasellaDiTesto 2">
            <a:extLst>
              <a:ext uri="{FF2B5EF4-FFF2-40B4-BE49-F238E27FC236}">
                <a16:creationId xmlns:a16="http://schemas.microsoft.com/office/drawing/2014/main" id="{BDAAA31D-D29A-4868-B4D3-1202500954F7}"/>
              </a:ext>
            </a:extLst>
          </p:cNvPr>
          <p:cNvSpPr txBox="1"/>
          <p:nvPr/>
        </p:nvSpPr>
        <p:spPr>
          <a:xfrm>
            <a:off x="2111828" y="2036471"/>
            <a:ext cx="7647982" cy="1015663"/>
          </a:xfrm>
          <a:prstGeom prst="rect">
            <a:avLst/>
          </a:prstGeom>
          <a:noFill/>
        </p:spPr>
        <p:txBody>
          <a:bodyPr wrap="square" rtlCol="0">
            <a:spAutoFit/>
          </a:bodyPr>
          <a:lstStyle/>
          <a:p>
            <a:r>
              <a:rPr lang="en-US" sz="2000" b="1" dirty="0"/>
              <a:t>Dataset:</a:t>
            </a:r>
          </a:p>
          <a:p>
            <a:r>
              <a:rPr lang="en-US" sz="2000" dirty="0" err="1"/>
              <a:t>Insieme</a:t>
            </a:r>
            <a:r>
              <a:rPr lang="en-US" sz="2000" dirty="0"/>
              <a:t> </a:t>
            </a:r>
            <a:r>
              <a:rPr lang="en-US" sz="2000" dirty="0" err="1"/>
              <a:t>dei</a:t>
            </a:r>
            <a:r>
              <a:rPr lang="en-US" sz="2000" dirty="0"/>
              <a:t> </a:t>
            </a:r>
            <a:r>
              <a:rPr lang="en-US" sz="2000" dirty="0" err="1"/>
              <a:t>dati</a:t>
            </a:r>
            <a:r>
              <a:rPr lang="en-US" sz="2000" dirty="0"/>
              <a:t> di </a:t>
            </a:r>
            <a:r>
              <a:rPr lang="en-US" sz="2000" dirty="0" err="1"/>
              <a:t>partenza</a:t>
            </a:r>
            <a:r>
              <a:rPr lang="en-US" sz="2000" dirty="0"/>
              <a:t>, </a:t>
            </a:r>
            <a:r>
              <a:rPr lang="en-US" sz="2000" dirty="0" err="1"/>
              <a:t>contenenti</a:t>
            </a:r>
            <a:r>
              <a:rPr lang="en-US" sz="2000" dirty="0"/>
              <a:t> </a:t>
            </a:r>
            <a:r>
              <a:rPr lang="en-US" sz="2000" dirty="0" err="1"/>
              <a:t>i</a:t>
            </a:r>
            <a:r>
              <a:rPr lang="en-US" sz="2000" dirty="0"/>
              <a:t> </a:t>
            </a:r>
            <a:r>
              <a:rPr lang="en-US" sz="2000" dirty="0" err="1"/>
              <a:t>valori</a:t>
            </a:r>
            <a:r>
              <a:rPr lang="en-US" sz="2000" dirty="0"/>
              <a:t> </a:t>
            </a:r>
            <a:r>
              <a:rPr lang="en-US" sz="2000" dirty="0" err="1"/>
              <a:t>delle</a:t>
            </a:r>
            <a:r>
              <a:rPr lang="en-US" sz="2000" dirty="0"/>
              <a:t> </a:t>
            </a:r>
            <a:r>
              <a:rPr lang="en-US" sz="2000" dirty="0" err="1"/>
              <a:t>nostre</a:t>
            </a:r>
            <a:r>
              <a:rPr lang="en-US" sz="2000" dirty="0"/>
              <a:t> </a:t>
            </a:r>
            <a:r>
              <a:rPr lang="en-US" sz="2000" b="1" dirty="0"/>
              <a:t>features</a:t>
            </a:r>
            <a:r>
              <a:rPr lang="en-US" sz="2000" dirty="0"/>
              <a:t> e </a:t>
            </a:r>
            <a:r>
              <a:rPr lang="en-US" sz="2000" dirty="0" err="1"/>
              <a:t>quelli</a:t>
            </a:r>
            <a:r>
              <a:rPr lang="en-US" sz="2000" dirty="0"/>
              <a:t> </a:t>
            </a:r>
            <a:r>
              <a:rPr lang="en-US" sz="2000" dirty="0" err="1"/>
              <a:t>delle</a:t>
            </a:r>
            <a:r>
              <a:rPr lang="en-US" sz="2000" dirty="0"/>
              <a:t> </a:t>
            </a:r>
            <a:r>
              <a:rPr lang="en-US" sz="2000" dirty="0" err="1"/>
              <a:t>nostre</a:t>
            </a:r>
            <a:r>
              <a:rPr lang="en-US" sz="2000" dirty="0"/>
              <a:t> </a:t>
            </a:r>
            <a:r>
              <a:rPr lang="en-US" sz="2000" b="1" dirty="0"/>
              <a:t>labels</a:t>
            </a:r>
            <a:endParaRPr lang="it-IT" sz="2000" b="1" dirty="0"/>
          </a:p>
        </p:txBody>
      </p:sp>
      <p:sp>
        <p:nvSpPr>
          <p:cNvPr id="69" name="CasellaDiTesto 68">
            <a:extLst>
              <a:ext uri="{FF2B5EF4-FFF2-40B4-BE49-F238E27FC236}">
                <a16:creationId xmlns:a16="http://schemas.microsoft.com/office/drawing/2014/main" id="{16DB8114-0457-6BC1-4303-6A0F494A390C}"/>
              </a:ext>
            </a:extLst>
          </p:cNvPr>
          <p:cNvSpPr txBox="1"/>
          <p:nvPr/>
        </p:nvSpPr>
        <p:spPr>
          <a:xfrm>
            <a:off x="2111828" y="3183955"/>
            <a:ext cx="7647982" cy="707886"/>
          </a:xfrm>
          <a:prstGeom prst="rect">
            <a:avLst/>
          </a:prstGeom>
          <a:noFill/>
        </p:spPr>
        <p:txBody>
          <a:bodyPr wrap="square" rtlCol="0">
            <a:spAutoFit/>
          </a:bodyPr>
          <a:lstStyle/>
          <a:p>
            <a:r>
              <a:rPr lang="en-US" sz="2000" b="1" dirty="0"/>
              <a:t>Loss Function:</a:t>
            </a:r>
          </a:p>
          <a:p>
            <a:r>
              <a:rPr lang="en-US" sz="2000" dirty="0" err="1"/>
              <a:t>Funzione</a:t>
            </a:r>
            <a:r>
              <a:rPr lang="en-US" sz="2000" dirty="0"/>
              <a:t> </a:t>
            </a:r>
            <a:r>
              <a:rPr lang="en-US" sz="2000" dirty="0" err="1"/>
              <a:t>che</a:t>
            </a:r>
            <a:r>
              <a:rPr lang="en-US" sz="2000" dirty="0"/>
              <a:t> </a:t>
            </a:r>
            <a:r>
              <a:rPr lang="en-US" sz="2000" dirty="0" err="1"/>
              <a:t>rappresenta</a:t>
            </a:r>
            <a:r>
              <a:rPr lang="en-US" sz="2000" dirty="0"/>
              <a:t> </a:t>
            </a:r>
            <a:r>
              <a:rPr lang="en-US" sz="2000" dirty="0" err="1"/>
              <a:t>l’andamento</a:t>
            </a:r>
            <a:r>
              <a:rPr lang="en-US" sz="2000" dirty="0"/>
              <a:t> del nostro </a:t>
            </a:r>
            <a:r>
              <a:rPr lang="en-US" sz="2000" dirty="0" err="1"/>
              <a:t>errore</a:t>
            </a:r>
            <a:r>
              <a:rPr lang="en-US" sz="2000" dirty="0"/>
              <a:t> </a:t>
            </a:r>
            <a:r>
              <a:rPr lang="en-US" sz="2000" dirty="0" err="1"/>
              <a:t>nel</a:t>
            </a:r>
            <a:r>
              <a:rPr lang="en-US" sz="2000" dirty="0"/>
              <a:t> tempo</a:t>
            </a:r>
            <a:endParaRPr lang="it-IT" sz="2000" b="1" dirty="0"/>
          </a:p>
        </p:txBody>
      </p:sp>
      <p:sp>
        <p:nvSpPr>
          <p:cNvPr id="71" name="CasellaDiTesto 70">
            <a:extLst>
              <a:ext uri="{FF2B5EF4-FFF2-40B4-BE49-F238E27FC236}">
                <a16:creationId xmlns:a16="http://schemas.microsoft.com/office/drawing/2014/main" id="{B21E0582-60D4-7A95-7B02-BAAB70D87EE9}"/>
              </a:ext>
            </a:extLst>
          </p:cNvPr>
          <p:cNvSpPr txBox="1"/>
          <p:nvPr/>
        </p:nvSpPr>
        <p:spPr>
          <a:xfrm>
            <a:off x="2111828" y="4023662"/>
            <a:ext cx="7647982" cy="1631216"/>
          </a:xfrm>
          <a:prstGeom prst="rect">
            <a:avLst/>
          </a:prstGeom>
          <a:noFill/>
        </p:spPr>
        <p:txBody>
          <a:bodyPr wrap="square" rtlCol="0">
            <a:spAutoFit/>
          </a:bodyPr>
          <a:lstStyle/>
          <a:p>
            <a:r>
              <a:rPr lang="en-US" sz="2000" b="1" dirty="0" err="1"/>
              <a:t>Correzione</a:t>
            </a:r>
            <a:r>
              <a:rPr lang="en-US" sz="2000" b="1" dirty="0"/>
              <a:t> </a:t>
            </a:r>
            <a:r>
              <a:rPr lang="en-US" sz="2000" b="1" dirty="0" err="1"/>
              <a:t>dell’errore</a:t>
            </a:r>
            <a:r>
              <a:rPr lang="en-US" sz="2000" b="1" dirty="0"/>
              <a:t>:</a:t>
            </a:r>
          </a:p>
          <a:p>
            <a:r>
              <a:rPr lang="en-US" sz="2000" dirty="0" err="1"/>
              <a:t>Strategia</a:t>
            </a:r>
            <a:r>
              <a:rPr lang="en-US" sz="2000" dirty="0"/>
              <a:t> </a:t>
            </a:r>
            <a:r>
              <a:rPr lang="en-US" sz="2000" dirty="0" err="1"/>
              <a:t>che</a:t>
            </a:r>
            <a:r>
              <a:rPr lang="en-US" sz="2000" dirty="0"/>
              <a:t> ci </a:t>
            </a:r>
            <a:r>
              <a:rPr lang="en-US" sz="2000" dirty="0" err="1"/>
              <a:t>permette</a:t>
            </a:r>
            <a:r>
              <a:rPr lang="en-US" sz="2000" dirty="0"/>
              <a:t> di </a:t>
            </a:r>
            <a:r>
              <a:rPr lang="en-US" sz="2000" dirty="0" err="1"/>
              <a:t>imparare</a:t>
            </a:r>
            <a:r>
              <a:rPr lang="en-US" sz="2000" dirty="0"/>
              <a:t> </a:t>
            </a:r>
            <a:r>
              <a:rPr lang="en-US" sz="2000" dirty="0" err="1"/>
              <a:t>dall’errore</a:t>
            </a:r>
            <a:r>
              <a:rPr lang="en-US" sz="2000" dirty="0"/>
              <a:t> e </a:t>
            </a:r>
            <a:r>
              <a:rPr lang="en-US" sz="2000" dirty="0" err="1"/>
              <a:t>correggere</a:t>
            </a:r>
            <a:r>
              <a:rPr lang="en-US" sz="2000" dirty="0"/>
              <a:t> </a:t>
            </a:r>
            <a:r>
              <a:rPr lang="en-US" sz="2000" dirty="0" err="1"/>
              <a:t>i</a:t>
            </a:r>
            <a:r>
              <a:rPr lang="en-US" sz="2000" dirty="0"/>
              <a:t> </a:t>
            </a:r>
            <a:r>
              <a:rPr lang="en-US" sz="2000" dirty="0" err="1"/>
              <a:t>valori</a:t>
            </a:r>
            <a:r>
              <a:rPr lang="en-US" sz="2000" dirty="0"/>
              <a:t> </a:t>
            </a:r>
            <a:r>
              <a:rPr lang="en-US" sz="2000" dirty="0" err="1"/>
              <a:t>delle</a:t>
            </a:r>
            <a:r>
              <a:rPr lang="en-US" sz="2000" dirty="0"/>
              <a:t> </a:t>
            </a:r>
            <a:r>
              <a:rPr lang="en-US" sz="2000" dirty="0" err="1"/>
              <a:t>nostre</a:t>
            </a:r>
            <a:r>
              <a:rPr lang="en-US" sz="2000" dirty="0"/>
              <a:t> </a:t>
            </a:r>
            <a:r>
              <a:rPr lang="en-US" sz="2000" dirty="0" err="1"/>
              <a:t>incognite</a:t>
            </a:r>
            <a:r>
              <a:rPr lang="en-US" sz="2000" dirty="0"/>
              <a:t> in modo </a:t>
            </a:r>
            <a:r>
              <a:rPr lang="en-US" sz="2000" dirty="0" err="1"/>
              <a:t>che</a:t>
            </a:r>
            <a:r>
              <a:rPr lang="en-US" sz="2000" dirty="0"/>
              <a:t> </a:t>
            </a:r>
            <a:r>
              <a:rPr lang="en-US" sz="2000" dirty="0" err="1"/>
              <a:t>alla</a:t>
            </a:r>
            <a:r>
              <a:rPr lang="en-US" sz="2000" dirty="0"/>
              <a:t> </a:t>
            </a:r>
            <a:r>
              <a:rPr lang="en-US" sz="2000" dirty="0" err="1"/>
              <a:t>prossima</a:t>
            </a:r>
            <a:r>
              <a:rPr lang="en-US" sz="2000" dirty="0"/>
              <a:t> </a:t>
            </a:r>
            <a:r>
              <a:rPr lang="en-US" sz="2000" dirty="0" err="1"/>
              <a:t>esecuzione</a:t>
            </a:r>
            <a:r>
              <a:rPr lang="en-US" sz="2000" dirty="0"/>
              <a:t> </a:t>
            </a:r>
            <a:r>
              <a:rPr lang="en-US" sz="2000" dirty="0" err="1"/>
              <a:t>dell’algoritmo</a:t>
            </a:r>
            <a:r>
              <a:rPr lang="en-US" sz="2000" dirty="0"/>
              <a:t> </a:t>
            </a:r>
            <a:r>
              <a:rPr lang="en-US" sz="2000" dirty="0" err="1"/>
              <a:t>l’errore</a:t>
            </a:r>
            <a:r>
              <a:rPr lang="en-US" sz="2000" dirty="0"/>
              <a:t> </a:t>
            </a:r>
            <a:r>
              <a:rPr lang="en-US" sz="2000" dirty="0" err="1"/>
              <a:t>sia</a:t>
            </a:r>
            <a:r>
              <a:rPr lang="en-US" sz="2000" dirty="0"/>
              <a:t> </a:t>
            </a:r>
            <a:r>
              <a:rPr lang="en-US" sz="2000" dirty="0" err="1"/>
              <a:t>minore</a:t>
            </a:r>
            <a:r>
              <a:rPr lang="en-US" sz="2000" dirty="0"/>
              <a:t> e </a:t>
            </a:r>
            <a:r>
              <a:rPr lang="en-US" sz="2000" dirty="0" err="1"/>
              <a:t>tenda</a:t>
            </a:r>
            <a:r>
              <a:rPr lang="en-US" sz="2000" dirty="0"/>
              <a:t> </a:t>
            </a:r>
            <a:r>
              <a:rPr lang="en-US" sz="2000" dirty="0" err="1"/>
              <a:t>allo</a:t>
            </a:r>
            <a:r>
              <a:rPr lang="en-US" sz="2000" dirty="0"/>
              <a:t> 0 dopo </a:t>
            </a:r>
            <a:r>
              <a:rPr lang="en-US" sz="2000" dirty="0" err="1"/>
              <a:t>una</a:t>
            </a:r>
            <a:r>
              <a:rPr lang="en-US" sz="2000" dirty="0"/>
              <a:t> </a:t>
            </a:r>
            <a:r>
              <a:rPr lang="en-US" sz="2000" dirty="0" err="1"/>
              <a:t>serie</a:t>
            </a:r>
            <a:r>
              <a:rPr lang="en-US" sz="2000" dirty="0"/>
              <a:t> di N </a:t>
            </a:r>
            <a:r>
              <a:rPr lang="en-US" sz="2000" dirty="0" err="1"/>
              <a:t>passaggi</a:t>
            </a:r>
            <a:r>
              <a:rPr lang="en-US" sz="2000" dirty="0"/>
              <a:t> (SGD – </a:t>
            </a:r>
            <a:r>
              <a:rPr lang="en-US" sz="2000" dirty="0" err="1"/>
              <a:t>Discesa</a:t>
            </a:r>
            <a:r>
              <a:rPr lang="en-US" sz="2000" dirty="0"/>
              <a:t> del </a:t>
            </a:r>
            <a:r>
              <a:rPr lang="en-US" sz="2000" dirty="0" err="1"/>
              <a:t>Gradiente</a:t>
            </a:r>
            <a:r>
              <a:rPr lang="en-US" sz="2000" dirty="0"/>
              <a:t>)</a:t>
            </a:r>
            <a:endParaRPr lang="it-IT" sz="2000" b="1" dirty="0"/>
          </a:p>
        </p:txBody>
      </p:sp>
      <p:sp>
        <p:nvSpPr>
          <p:cNvPr id="72" name="CasellaDiTesto 71">
            <a:extLst>
              <a:ext uri="{FF2B5EF4-FFF2-40B4-BE49-F238E27FC236}">
                <a16:creationId xmlns:a16="http://schemas.microsoft.com/office/drawing/2014/main" id="{4D6D8159-DF53-2214-4308-402D917D7FB2}"/>
              </a:ext>
            </a:extLst>
          </p:cNvPr>
          <p:cNvSpPr txBox="1"/>
          <p:nvPr/>
        </p:nvSpPr>
        <p:spPr>
          <a:xfrm>
            <a:off x="2111828" y="1095282"/>
            <a:ext cx="7647982" cy="707886"/>
          </a:xfrm>
          <a:prstGeom prst="rect">
            <a:avLst/>
          </a:prstGeom>
          <a:noFill/>
        </p:spPr>
        <p:txBody>
          <a:bodyPr wrap="square" rtlCol="0">
            <a:spAutoFit/>
          </a:bodyPr>
          <a:lstStyle/>
          <a:p>
            <a:r>
              <a:rPr lang="en-US" sz="2000" b="1" dirty="0" err="1"/>
              <a:t>Problema</a:t>
            </a:r>
            <a:r>
              <a:rPr lang="en-US" sz="2000" b="1" dirty="0"/>
              <a:t> di </a:t>
            </a:r>
            <a:r>
              <a:rPr lang="en-US" sz="2000" b="1" dirty="0" err="1"/>
              <a:t>Regressione</a:t>
            </a:r>
            <a:r>
              <a:rPr lang="en-US" sz="2000" b="1" dirty="0"/>
              <a:t>:</a:t>
            </a:r>
          </a:p>
          <a:p>
            <a:r>
              <a:rPr lang="en-US" sz="2000" dirty="0"/>
              <a:t>Un </a:t>
            </a:r>
            <a:r>
              <a:rPr lang="en-US" sz="2000" dirty="0" err="1"/>
              <a:t>problema</a:t>
            </a:r>
            <a:r>
              <a:rPr lang="en-US" sz="2000" dirty="0"/>
              <a:t> </a:t>
            </a:r>
            <a:r>
              <a:rPr lang="en-US" sz="2000" dirty="0" err="1"/>
              <a:t>che</a:t>
            </a:r>
            <a:r>
              <a:rPr lang="en-US" sz="2000" dirty="0"/>
              <a:t> </a:t>
            </a:r>
            <a:r>
              <a:rPr lang="en-US" sz="2000" dirty="0" err="1"/>
              <a:t>consiste</a:t>
            </a:r>
            <a:r>
              <a:rPr lang="en-US" sz="2000" dirty="0"/>
              <a:t> </a:t>
            </a:r>
            <a:r>
              <a:rPr lang="en-US" sz="2000" dirty="0" err="1"/>
              <a:t>nell’individuare</a:t>
            </a:r>
            <a:r>
              <a:rPr lang="en-US" sz="2000" dirty="0"/>
              <a:t> un </a:t>
            </a:r>
            <a:r>
              <a:rPr lang="en-US" sz="2000" dirty="0" err="1"/>
              <a:t>numero</a:t>
            </a:r>
            <a:r>
              <a:rPr lang="en-US" sz="2000" dirty="0"/>
              <a:t> (</a:t>
            </a:r>
            <a:r>
              <a:rPr lang="en-US" sz="2000" dirty="0" err="1"/>
              <a:t>infinito</a:t>
            </a:r>
            <a:r>
              <a:rPr lang="en-US" sz="2000" dirty="0"/>
              <a:t>)</a:t>
            </a:r>
            <a:endParaRPr lang="it-IT" sz="2000" b="1" dirty="0"/>
          </a:p>
        </p:txBody>
      </p:sp>
    </p:spTree>
    <p:extLst>
      <p:ext uri="{BB962C8B-B14F-4D97-AF65-F5344CB8AC3E}">
        <p14:creationId xmlns:p14="http://schemas.microsoft.com/office/powerpoint/2010/main" val="1285254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4C3B-17C8-0644-349B-0279409B32C7}"/>
              </a:ext>
            </a:extLst>
          </p:cNvPr>
          <p:cNvSpPr>
            <a:spLocks noGrp="1"/>
          </p:cNvSpPr>
          <p:nvPr>
            <p:ph type="ctrTitle"/>
          </p:nvPr>
        </p:nvSpPr>
        <p:spPr>
          <a:xfrm>
            <a:off x="2111828" y="41778"/>
            <a:ext cx="7517364" cy="466949"/>
          </a:xfrm>
        </p:spPr>
        <p:txBody>
          <a:bodyPr>
            <a:normAutofit fontScale="90000"/>
          </a:bodyPr>
          <a:lstStyle/>
          <a:p>
            <a:r>
              <a:rPr lang="en-US" sz="2800" b="1" dirty="0" err="1">
                <a:latin typeface="+mn-lt"/>
                <a:ea typeface="Noto Serif" panose="02020502060505020204" pitchFamily="18"/>
                <a:cs typeface="Noto Serif" panose="02020502060505020204" pitchFamily="18"/>
              </a:rPr>
              <a:t>Esercizio</a:t>
            </a:r>
            <a:r>
              <a:rPr lang="en-US" sz="2800" b="1" dirty="0">
                <a:latin typeface="+mn-lt"/>
                <a:ea typeface="Noto Serif" panose="02020502060505020204" pitchFamily="18"/>
                <a:cs typeface="Noto Serif" panose="02020502060505020204" pitchFamily="18"/>
              </a:rPr>
              <a:t> di </a:t>
            </a:r>
            <a:r>
              <a:rPr lang="en-US" sz="2800" b="1" dirty="0" err="1">
                <a:latin typeface="+mn-lt"/>
                <a:ea typeface="Noto Serif" panose="02020502060505020204" pitchFamily="18"/>
                <a:cs typeface="Noto Serif" panose="02020502060505020204" pitchFamily="18"/>
              </a:rPr>
              <a:t>Regressione</a:t>
            </a:r>
            <a:r>
              <a:rPr lang="en-US" sz="2800" b="1" dirty="0">
                <a:latin typeface="+mn-lt"/>
                <a:ea typeface="Noto Serif" panose="02020502060505020204" pitchFamily="18"/>
                <a:cs typeface="Noto Serif" panose="02020502060505020204" pitchFamily="18"/>
              </a:rPr>
              <a:t> </a:t>
            </a:r>
            <a:r>
              <a:rPr lang="en-US" sz="2800" b="1" dirty="0" err="1">
                <a:latin typeface="+mn-lt"/>
                <a:ea typeface="Noto Serif" panose="02020502060505020204" pitchFamily="18"/>
                <a:cs typeface="Noto Serif" panose="02020502060505020204" pitchFamily="18"/>
              </a:rPr>
              <a:t>Lineare</a:t>
            </a:r>
            <a:endParaRPr lang="it-IT" sz="2800" b="1" dirty="0">
              <a:latin typeface="+mn-lt"/>
              <a:ea typeface="Noto Serif" panose="02020502060505020204" pitchFamily="18"/>
              <a:cs typeface="Noto Serif" panose="02020502060505020204" pitchFamily="18"/>
            </a:endParaRPr>
          </a:p>
        </p:txBody>
      </p:sp>
      <p:sp>
        <p:nvSpPr>
          <p:cNvPr id="6" name="Rettangolo 5">
            <a:extLst>
              <a:ext uri="{FF2B5EF4-FFF2-40B4-BE49-F238E27FC236}">
                <a16:creationId xmlns:a16="http://schemas.microsoft.com/office/drawing/2014/main" id="{ECAD2915-791F-BBE6-FC57-74C29AEC4B59}"/>
              </a:ext>
            </a:extLst>
          </p:cNvPr>
          <p:cNvSpPr/>
          <p:nvPr/>
        </p:nvSpPr>
        <p:spPr>
          <a:xfrm rot="5400000" flipH="1">
            <a:off x="5902078" y="-1937505"/>
            <a:ext cx="45719" cy="3918857"/>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0" name="Rettangolo 9">
            <a:extLst>
              <a:ext uri="{FF2B5EF4-FFF2-40B4-BE49-F238E27FC236}">
                <a16:creationId xmlns:a16="http://schemas.microsoft.com/office/drawing/2014/main" id="{2B1BF91D-1858-805A-B107-9E170AB59F0C}"/>
              </a:ext>
            </a:extLst>
          </p:cNvPr>
          <p:cNvSpPr/>
          <p:nvPr/>
        </p:nvSpPr>
        <p:spPr>
          <a:xfrm>
            <a:off x="0" y="275253"/>
            <a:ext cx="45719" cy="6214188"/>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5" name="CasellaDiTesto 4">
            <a:extLst>
              <a:ext uri="{FF2B5EF4-FFF2-40B4-BE49-F238E27FC236}">
                <a16:creationId xmlns:a16="http://schemas.microsoft.com/office/drawing/2014/main" id="{AD659625-C3B9-D46C-6820-E313DB412E94}"/>
              </a:ext>
            </a:extLst>
          </p:cNvPr>
          <p:cNvSpPr txBox="1"/>
          <p:nvPr/>
        </p:nvSpPr>
        <p:spPr>
          <a:xfrm>
            <a:off x="7670852" y="1741196"/>
            <a:ext cx="3992880" cy="646331"/>
          </a:xfrm>
          <a:prstGeom prst="rect">
            <a:avLst/>
          </a:prstGeom>
          <a:noFill/>
        </p:spPr>
        <p:txBody>
          <a:bodyPr wrap="square" rtlCol="0">
            <a:spAutoFit/>
          </a:bodyPr>
          <a:lstStyle/>
          <a:p>
            <a:r>
              <a:rPr lang="en-US" sz="3600" b="1" dirty="0">
                <a:solidFill>
                  <a:schemeClr val="bg1"/>
                </a:solidFill>
              </a:rPr>
              <a:t>Machine</a:t>
            </a:r>
            <a:r>
              <a:rPr lang="en-US" dirty="0"/>
              <a:t> </a:t>
            </a:r>
            <a:r>
              <a:rPr lang="en-US" sz="3600" b="1" dirty="0">
                <a:solidFill>
                  <a:schemeClr val="bg1"/>
                </a:solidFill>
              </a:rPr>
              <a:t>Learning</a:t>
            </a:r>
            <a:endParaRPr lang="it-IT" sz="3600" b="1" dirty="0">
              <a:solidFill>
                <a:schemeClr val="bg1"/>
              </a:solidFill>
            </a:endParaRPr>
          </a:p>
        </p:txBody>
      </p:sp>
      <p:sp>
        <p:nvSpPr>
          <p:cNvPr id="8" name="CasellaDiTesto 7">
            <a:extLst>
              <a:ext uri="{FF2B5EF4-FFF2-40B4-BE49-F238E27FC236}">
                <a16:creationId xmlns:a16="http://schemas.microsoft.com/office/drawing/2014/main" id="{5ED1F874-E2DD-D5AE-3AF2-79518109E33E}"/>
              </a:ext>
            </a:extLst>
          </p:cNvPr>
          <p:cNvSpPr txBox="1"/>
          <p:nvPr/>
        </p:nvSpPr>
        <p:spPr>
          <a:xfrm>
            <a:off x="9000532" y="3032750"/>
            <a:ext cx="3028891" cy="646331"/>
          </a:xfrm>
          <a:prstGeom prst="rect">
            <a:avLst/>
          </a:prstGeom>
          <a:noFill/>
        </p:spPr>
        <p:txBody>
          <a:bodyPr wrap="square" rtlCol="0">
            <a:spAutoFit/>
          </a:bodyPr>
          <a:lstStyle/>
          <a:p>
            <a:r>
              <a:rPr lang="en-US" sz="3600" b="1" dirty="0">
                <a:solidFill>
                  <a:schemeClr val="bg1"/>
                </a:solidFill>
              </a:rPr>
              <a:t>Deep Learning</a:t>
            </a:r>
            <a:endParaRPr lang="it-IT" sz="3600" b="1" dirty="0">
              <a:solidFill>
                <a:schemeClr val="bg1"/>
              </a:solidFill>
            </a:endParaRPr>
          </a:p>
        </p:txBody>
      </p:sp>
      <p:sp>
        <p:nvSpPr>
          <p:cNvPr id="3" name="CasellaDiTesto 2">
            <a:extLst>
              <a:ext uri="{FF2B5EF4-FFF2-40B4-BE49-F238E27FC236}">
                <a16:creationId xmlns:a16="http://schemas.microsoft.com/office/drawing/2014/main" id="{BDAAA31D-D29A-4868-B4D3-1202500954F7}"/>
              </a:ext>
            </a:extLst>
          </p:cNvPr>
          <p:cNvSpPr txBox="1"/>
          <p:nvPr/>
        </p:nvSpPr>
        <p:spPr>
          <a:xfrm>
            <a:off x="2111828" y="1741196"/>
            <a:ext cx="7647982" cy="1631216"/>
          </a:xfrm>
          <a:prstGeom prst="rect">
            <a:avLst/>
          </a:prstGeom>
          <a:noFill/>
        </p:spPr>
        <p:txBody>
          <a:bodyPr wrap="square" rtlCol="0">
            <a:spAutoFit/>
          </a:bodyPr>
          <a:lstStyle/>
          <a:p>
            <a:r>
              <a:rPr lang="en-US" sz="2000" b="1" dirty="0"/>
              <a:t>Dataset:</a:t>
            </a:r>
          </a:p>
          <a:p>
            <a:r>
              <a:rPr lang="en-US" sz="2000" dirty="0">
                <a:solidFill>
                  <a:srgbClr val="0074FF"/>
                </a:solidFill>
              </a:rPr>
              <a:t>Housing Prices </a:t>
            </a:r>
            <a:r>
              <a:rPr lang="en-US" sz="2000" dirty="0"/>
              <a:t>– dataset </a:t>
            </a:r>
            <a:r>
              <a:rPr lang="en-US" sz="2000" dirty="0" err="1"/>
              <a:t>che</a:t>
            </a:r>
            <a:r>
              <a:rPr lang="en-US" sz="2000" dirty="0"/>
              <a:t> </a:t>
            </a:r>
            <a:r>
              <a:rPr lang="en-US" sz="2000" dirty="0" err="1"/>
              <a:t>rappresenta</a:t>
            </a:r>
            <a:r>
              <a:rPr lang="en-US" sz="2000" dirty="0"/>
              <a:t> il Prezzo </a:t>
            </a:r>
            <a:r>
              <a:rPr lang="en-US" sz="2000" dirty="0" err="1"/>
              <a:t>delle</a:t>
            </a:r>
            <a:r>
              <a:rPr lang="en-US" sz="2000" dirty="0"/>
              <a:t> case </a:t>
            </a:r>
            <a:r>
              <a:rPr lang="en-US" sz="2000" dirty="0" err="1"/>
              <a:t>negli</a:t>
            </a:r>
            <a:r>
              <a:rPr lang="en-US" sz="2000" dirty="0"/>
              <a:t> </a:t>
            </a:r>
            <a:r>
              <a:rPr lang="en-US" sz="2000" dirty="0" err="1"/>
              <a:t>Stati</a:t>
            </a:r>
            <a:r>
              <a:rPr lang="en-US" sz="2000" dirty="0"/>
              <a:t> </a:t>
            </a:r>
            <a:r>
              <a:rPr lang="en-US" sz="2000" dirty="0" err="1"/>
              <a:t>Uniti</a:t>
            </a:r>
            <a:r>
              <a:rPr lang="en-US" sz="2000" dirty="0"/>
              <a:t> in </a:t>
            </a:r>
            <a:r>
              <a:rPr lang="en-US" sz="2000" dirty="0" err="1"/>
              <a:t>relazione</a:t>
            </a:r>
            <a:r>
              <a:rPr lang="en-US" sz="2000" dirty="0"/>
              <a:t> ad </a:t>
            </a:r>
            <a:r>
              <a:rPr lang="en-US" sz="2000" dirty="0" err="1"/>
              <a:t>alcuni</a:t>
            </a:r>
            <a:r>
              <a:rPr lang="en-US" sz="2000" dirty="0"/>
              <a:t> </a:t>
            </a:r>
            <a:r>
              <a:rPr lang="en-US" sz="2000" dirty="0" err="1"/>
              <a:t>fattori</a:t>
            </a:r>
            <a:r>
              <a:rPr lang="en-US" sz="2000" dirty="0"/>
              <a:t>, come ad </a:t>
            </a:r>
            <a:r>
              <a:rPr lang="en-US" sz="2000" dirty="0" err="1"/>
              <a:t>esempio</a:t>
            </a:r>
            <a:r>
              <a:rPr lang="en-US" sz="2000" dirty="0"/>
              <a:t> </a:t>
            </a:r>
            <a:r>
              <a:rPr lang="en-US" sz="2000" dirty="0" err="1"/>
              <a:t>l’anno</a:t>
            </a:r>
            <a:r>
              <a:rPr lang="en-US" sz="2000" dirty="0"/>
              <a:t> di </a:t>
            </a:r>
            <a:r>
              <a:rPr lang="en-US" sz="2000" dirty="0" err="1"/>
              <a:t>vendita</a:t>
            </a:r>
            <a:r>
              <a:rPr lang="en-US" sz="2000" dirty="0"/>
              <a:t>, I </a:t>
            </a:r>
            <a:r>
              <a:rPr lang="en-US" sz="2000" dirty="0" err="1"/>
              <a:t>metri</a:t>
            </a:r>
            <a:r>
              <a:rPr lang="en-US" sz="2000" dirty="0"/>
              <a:t> </a:t>
            </a:r>
            <a:r>
              <a:rPr lang="en-US" sz="2000" dirty="0" err="1"/>
              <a:t>quadri</a:t>
            </a:r>
            <a:r>
              <a:rPr lang="en-US" sz="2000" dirty="0"/>
              <a:t>, </a:t>
            </a:r>
            <a:r>
              <a:rPr lang="en-US" sz="2000" dirty="0" err="1"/>
              <a:t>l’anno</a:t>
            </a:r>
            <a:r>
              <a:rPr lang="en-US" sz="2000" dirty="0"/>
              <a:t> di </a:t>
            </a:r>
            <a:r>
              <a:rPr lang="en-US" sz="2000" dirty="0" err="1"/>
              <a:t>costruzione</a:t>
            </a:r>
            <a:r>
              <a:rPr lang="en-US" sz="2000" dirty="0"/>
              <a:t> e la </a:t>
            </a:r>
            <a:r>
              <a:rPr lang="en-US" sz="2000" dirty="0" err="1"/>
              <a:t>presenza</a:t>
            </a:r>
            <a:r>
              <a:rPr lang="en-US" sz="2000" dirty="0"/>
              <a:t> di </a:t>
            </a:r>
            <a:r>
              <a:rPr lang="en-US" sz="2000" dirty="0" err="1"/>
              <a:t>negozi</a:t>
            </a:r>
            <a:r>
              <a:rPr lang="en-US" sz="2000" dirty="0"/>
              <a:t> </a:t>
            </a:r>
            <a:r>
              <a:rPr lang="en-US" sz="2000" dirty="0" err="1"/>
              <a:t>nelle</a:t>
            </a:r>
            <a:r>
              <a:rPr lang="en-US" sz="2000" dirty="0"/>
              <a:t> </a:t>
            </a:r>
            <a:r>
              <a:rPr lang="en-US" sz="2000" dirty="0" err="1"/>
              <a:t>vicinanze</a:t>
            </a:r>
            <a:endParaRPr lang="it-IT" sz="2000" b="1" dirty="0"/>
          </a:p>
        </p:txBody>
      </p:sp>
      <p:sp>
        <p:nvSpPr>
          <p:cNvPr id="4" name="CasellaDiTesto 3">
            <a:extLst>
              <a:ext uri="{FF2B5EF4-FFF2-40B4-BE49-F238E27FC236}">
                <a16:creationId xmlns:a16="http://schemas.microsoft.com/office/drawing/2014/main" id="{82473485-E078-259C-C917-357B955DDE1A}"/>
              </a:ext>
            </a:extLst>
          </p:cNvPr>
          <p:cNvSpPr txBox="1"/>
          <p:nvPr/>
        </p:nvSpPr>
        <p:spPr>
          <a:xfrm>
            <a:off x="2100946" y="3619996"/>
            <a:ext cx="7647982" cy="1015663"/>
          </a:xfrm>
          <a:prstGeom prst="rect">
            <a:avLst/>
          </a:prstGeom>
          <a:noFill/>
        </p:spPr>
        <p:txBody>
          <a:bodyPr wrap="square" rtlCol="0">
            <a:spAutoFit/>
          </a:bodyPr>
          <a:lstStyle/>
          <a:p>
            <a:r>
              <a:rPr lang="en-US" sz="2000" b="1" dirty="0" err="1"/>
              <a:t>Obiettivo</a:t>
            </a:r>
            <a:r>
              <a:rPr lang="en-US" sz="2000" b="1" dirty="0"/>
              <a:t>:</a:t>
            </a:r>
          </a:p>
          <a:p>
            <a:r>
              <a:rPr lang="en-US" sz="2000" dirty="0" err="1">
                <a:solidFill>
                  <a:srgbClr val="0074FF"/>
                </a:solidFill>
              </a:rPr>
              <a:t>Creare</a:t>
            </a:r>
            <a:r>
              <a:rPr lang="en-US" sz="2000" dirty="0">
                <a:solidFill>
                  <a:srgbClr val="0074FF"/>
                </a:solidFill>
              </a:rPr>
              <a:t> un </a:t>
            </a:r>
            <a:r>
              <a:rPr lang="en-US" sz="2000" dirty="0" err="1">
                <a:solidFill>
                  <a:srgbClr val="0074FF"/>
                </a:solidFill>
              </a:rPr>
              <a:t>modello</a:t>
            </a:r>
            <a:r>
              <a:rPr lang="en-US" sz="2000" dirty="0">
                <a:solidFill>
                  <a:srgbClr val="0074FF"/>
                </a:solidFill>
              </a:rPr>
              <a:t> di </a:t>
            </a:r>
            <a:r>
              <a:rPr lang="en-US" sz="2000" dirty="0" err="1">
                <a:solidFill>
                  <a:srgbClr val="0074FF"/>
                </a:solidFill>
              </a:rPr>
              <a:t>Regressione</a:t>
            </a:r>
            <a:r>
              <a:rPr lang="en-US" sz="2000" dirty="0">
                <a:solidFill>
                  <a:srgbClr val="0074FF"/>
                </a:solidFill>
              </a:rPr>
              <a:t> </a:t>
            </a:r>
            <a:r>
              <a:rPr lang="en-US" sz="2000" dirty="0" err="1">
                <a:solidFill>
                  <a:srgbClr val="0074FF"/>
                </a:solidFill>
              </a:rPr>
              <a:t>Lineare</a:t>
            </a:r>
            <a:r>
              <a:rPr lang="en-US" sz="2000" dirty="0">
                <a:solidFill>
                  <a:srgbClr val="0074FF"/>
                </a:solidFill>
              </a:rPr>
              <a:t> </a:t>
            </a:r>
            <a:r>
              <a:rPr lang="en-US" sz="2000" dirty="0" err="1">
                <a:solidFill>
                  <a:srgbClr val="0074FF"/>
                </a:solidFill>
              </a:rPr>
              <a:t>che</a:t>
            </a:r>
            <a:r>
              <a:rPr lang="en-US" sz="2000" dirty="0">
                <a:solidFill>
                  <a:srgbClr val="0074FF"/>
                </a:solidFill>
              </a:rPr>
              <a:t> </a:t>
            </a:r>
            <a:r>
              <a:rPr lang="en-US" sz="2000" dirty="0" err="1">
                <a:solidFill>
                  <a:srgbClr val="0074FF"/>
                </a:solidFill>
              </a:rPr>
              <a:t>permetta</a:t>
            </a:r>
            <a:r>
              <a:rPr lang="en-US" sz="2000" dirty="0">
                <a:solidFill>
                  <a:srgbClr val="0074FF"/>
                </a:solidFill>
              </a:rPr>
              <a:t> di </a:t>
            </a:r>
            <a:r>
              <a:rPr lang="en-US" sz="2000" dirty="0" err="1">
                <a:solidFill>
                  <a:srgbClr val="0074FF"/>
                </a:solidFill>
              </a:rPr>
              <a:t>predirre</a:t>
            </a:r>
            <a:r>
              <a:rPr lang="en-US" sz="2000" dirty="0">
                <a:solidFill>
                  <a:srgbClr val="0074FF"/>
                </a:solidFill>
              </a:rPr>
              <a:t>, </a:t>
            </a:r>
            <a:r>
              <a:rPr lang="en-US" sz="2000" dirty="0" err="1">
                <a:solidFill>
                  <a:srgbClr val="0074FF"/>
                </a:solidFill>
              </a:rPr>
              <a:t>dati</a:t>
            </a:r>
            <a:r>
              <a:rPr lang="en-US" sz="2000" dirty="0">
                <a:solidFill>
                  <a:srgbClr val="0074FF"/>
                </a:solidFill>
              </a:rPr>
              <a:t> I </a:t>
            </a:r>
            <a:r>
              <a:rPr lang="en-US" sz="2000" dirty="0" err="1">
                <a:solidFill>
                  <a:srgbClr val="0074FF"/>
                </a:solidFill>
              </a:rPr>
              <a:t>parametri</a:t>
            </a:r>
            <a:r>
              <a:rPr lang="en-US" sz="2000" dirty="0">
                <a:solidFill>
                  <a:srgbClr val="0074FF"/>
                </a:solidFill>
              </a:rPr>
              <a:t> di </a:t>
            </a:r>
            <a:r>
              <a:rPr lang="en-US" sz="2000" dirty="0" err="1">
                <a:solidFill>
                  <a:srgbClr val="0074FF"/>
                </a:solidFill>
              </a:rPr>
              <a:t>una</a:t>
            </a:r>
            <a:r>
              <a:rPr lang="en-US" sz="2000" dirty="0">
                <a:solidFill>
                  <a:srgbClr val="0074FF"/>
                </a:solidFill>
              </a:rPr>
              <a:t> </a:t>
            </a:r>
            <a:r>
              <a:rPr lang="en-US" sz="2000" dirty="0" err="1">
                <a:solidFill>
                  <a:srgbClr val="0074FF"/>
                </a:solidFill>
              </a:rPr>
              <a:t>nuova</a:t>
            </a:r>
            <a:r>
              <a:rPr lang="en-US" sz="2000" dirty="0">
                <a:solidFill>
                  <a:srgbClr val="0074FF"/>
                </a:solidFill>
              </a:rPr>
              <a:t> casa, il </a:t>
            </a:r>
            <a:r>
              <a:rPr lang="en-US" sz="2000" dirty="0" err="1">
                <a:solidFill>
                  <a:srgbClr val="0074FF"/>
                </a:solidFill>
              </a:rPr>
              <a:t>suo</a:t>
            </a:r>
            <a:r>
              <a:rPr lang="en-US" sz="2000" dirty="0">
                <a:solidFill>
                  <a:srgbClr val="0074FF"/>
                </a:solidFill>
              </a:rPr>
              <a:t> Prezzo di </a:t>
            </a:r>
            <a:r>
              <a:rPr lang="en-US" sz="2000" dirty="0" err="1">
                <a:solidFill>
                  <a:srgbClr val="0074FF"/>
                </a:solidFill>
              </a:rPr>
              <a:t>vendita</a:t>
            </a:r>
            <a:endParaRPr lang="it-IT" sz="2000" b="1" dirty="0"/>
          </a:p>
        </p:txBody>
      </p:sp>
    </p:spTree>
    <p:extLst>
      <p:ext uri="{BB962C8B-B14F-4D97-AF65-F5344CB8AC3E}">
        <p14:creationId xmlns:p14="http://schemas.microsoft.com/office/powerpoint/2010/main" val="2381602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4C3B-17C8-0644-349B-0279409B32C7}"/>
              </a:ext>
            </a:extLst>
          </p:cNvPr>
          <p:cNvSpPr>
            <a:spLocks noGrp="1"/>
          </p:cNvSpPr>
          <p:nvPr>
            <p:ph type="ctrTitle"/>
          </p:nvPr>
        </p:nvSpPr>
        <p:spPr>
          <a:xfrm>
            <a:off x="2111828" y="41778"/>
            <a:ext cx="7517364" cy="466949"/>
          </a:xfrm>
        </p:spPr>
        <p:txBody>
          <a:bodyPr>
            <a:normAutofit fontScale="90000"/>
          </a:bodyPr>
          <a:lstStyle/>
          <a:p>
            <a:r>
              <a:rPr lang="en-US" sz="2800" b="1" dirty="0">
                <a:latin typeface="+mn-lt"/>
                <a:ea typeface="Noto Serif" panose="02020502060505020204" pitchFamily="18"/>
                <a:cs typeface="Noto Serif" panose="02020502060505020204" pitchFamily="18"/>
              </a:rPr>
              <a:t>Il </a:t>
            </a:r>
            <a:r>
              <a:rPr lang="en-US" sz="2800" b="1" dirty="0" err="1">
                <a:latin typeface="+mn-lt"/>
                <a:ea typeface="Noto Serif" panose="02020502060505020204" pitchFamily="18"/>
                <a:cs typeface="Noto Serif" panose="02020502060505020204" pitchFamily="18"/>
              </a:rPr>
              <a:t>Neurone</a:t>
            </a:r>
            <a:endParaRPr lang="it-IT" sz="2800" b="1" dirty="0">
              <a:latin typeface="+mn-lt"/>
              <a:ea typeface="Noto Serif" panose="02020502060505020204" pitchFamily="18"/>
              <a:cs typeface="Noto Serif" panose="02020502060505020204" pitchFamily="18"/>
            </a:endParaRPr>
          </a:p>
        </p:txBody>
      </p:sp>
      <p:sp>
        <p:nvSpPr>
          <p:cNvPr id="6" name="Rettangolo 5">
            <a:extLst>
              <a:ext uri="{FF2B5EF4-FFF2-40B4-BE49-F238E27FC236}">
                <a16:creationId xmlns:a16="http://schemas.microsoft.com/office/drawing/2014/main" id="{ECAD2915-791F-BBE6-FC57-74C29AEC4B59}"/>
              </a:ext>
            </a:extLst>
          </p:cNvPr>
          <p:cNvSpPr/>
          <p:nvPr/>
        </p:nvSpPr>
        <p:spPr>
          <a:xfrm rot="5400000" flipH="1">
            <a:off x="5902078" y="-1937505"/>
            <a:ext cx="45719" cy="3918857"/>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0" name="Rettangolo 9">
            <a:extLst>
              <a:ext uri="{FF2B5EF4-FFF2-40B4-BE49-F238E27FC236}">
                <a16:creationId xmlns:a16="http://schemas.microsoft.com/office/drawing/2014/main" id="{2B1BF91D-1858-805A-B107-9E170AB59F0C}"/>
              </a:ext>
            </a:extLst>
          </p:cNvPr>
          <p:cNvSpPr/>
          <p:nvPr/>
        </p:nvSpPr>
        <p:spPr>
          <a:xfrm>
            <a:off x="0" y="275253"/>
            <a:ext cx="45719" cy="6214188"/>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5" name="CasellaDiTesto 4">
            <a:extLst>
              <a:ext uri="{FF2B5EF4-FFF2-40B4-BE49-F238E27FC236}">
                <a16:creationId xmlns:a16="http://schemas.microsoft.com/office/drawing/2014/main" id="{AD659625-C3B9-D46C-6820-E313DB412E94}"/>
              </a:ext>
            </a:extLst>
          </p:cNvPr>
          <p:cNvSpPr txBox="1"/>
          <p:nvPr/>
        </p:nvSpPr>
        <p:spPr>
          <a:xfrm>
            <a:off x="7670852" y="1741196"/>
            <a:ext cx="3992880" cy="646331"/>
          </a:xfrm>
          <a:prstGeom prst="rect">
            <a:avLst/>
          </a:prstGeom>
          <a:noFill/>
        </p:spPr>
        <p:txBody>
          <a:bodyPr wrap="square" rtlCol="0">
            <a:spAutoFit/>
          </a:bodyPr>
          <a:lstStyle/>
          <a:p>
            <a:r>
              <a:rPr lang="en-US" sz="3600" b="1" dirty="0">
                <a:solidFill>
                  <a:schemeClr val="bg1"/>
                </a:solidFill>
              </a:rPr>
              <a:t>Machine</a:t>
            </a:r>
            <a:r>
              <a:rPr lang="en-US" dirty="0"/>
              <a:t> </a:t>
            </a:r>
            <a:r>
              <a:rPr lang="en-US" sz="3600" b="1" dirty="0">
                <a:solidFill>
                  <a:schemeClr val="bg1"/>
                </a:solidFill>
              </a:rPr>
              <a:t>Learning</a:t>
            </a:r>
            <a:endParaRPr lang="it-IT" sz="3600" b="1" dirty="0">
              <a:solidFill>
                <a:schemeClr val="bg1"/>
              </a:solidFill>
            </a:endParaRPr>
          </a:p>
        </p:txBody>
      </p:sp>
      <p:sp>
        <p:nvSpPr>
          <p:cNvPr id="8" name="CasellaDiTesto 7">
            <a:extLst>
              <a:ext uri="{FF2B5EF4-FFF2-40B4-BE49-F238E27FC236}">
                <a16:creationId xmlns:a16="http://schemas.microsoft.com/office/drawing/2014/main" id="{5ED1F874-E2DD-D5AE-3AF2-79518109E33E}"/>
              </a:ext>
            </a:extLst>
          </p:cNvPr>
          <p:cNvSpPr txBox="1"/>
          <p:nvPr/>
        </p:nvSpPr>
        <p:spPr>
          <a:xfrm>
            <a:off x="9000532" y="3032750"/>
            <a:ext cx="3028891" cy="646331"/>
          </a:xfrm>
          <a:prstGeom prst="rect">
            <a:avLst/>
          </a:prstGeom>
          <a:noFill/>
        </p:spPr>
        <p:txBody>
          <a:bodyPr wrap="square" rtlCol="0">
            <a:spAutoFit/>
          </a:bodyPr>
          <a:lstStyle/>
          <a:p>
            <a:r>
              <a:rPr lang="en-US" sz="3600" b="1" dirty="0">
                <a:solidFill>
                  <a:schemeClr val="bg1"/>
                </a:solidFill>
              </a:rPr>
              <a:t>Deep Learning</a:t>
            </a:r>
            <a:endParaRPr lang="it-IT" sz="3600" b="1" dirty="0">
              <a:solidFill>
                <a:schemeClr val="bg1"/>
              </a:solidFill>
            </a:endParaRPr>
          </a:p>
        </p:txBody>
      </p:sp>
      <p:pic>
        <p:nvPicPr>
          <p:cNvPr id="7" name="Immagine 6">
            <a:extLst>
              <a:ext uri="{FF2B5EF4-FFF2-40B4-BE49-F238E27FC236}">
                <a16:creationId xmlns:a16="http://schemas.microsoft.com/office/drawing/2014/main" id="{7C45F2B0-492D-1B84-6483-FD8F324D1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4700" y="551441"/>
            <a:ext cx="5341624" cy="6051058"/>
          </a:xfrm>
          <a:prstGeom prst="rect">
            <a:avLst/>
          </a:prstGeom>
        </p:spPr>
      </p:pic>
    </p:spTree>
    <p:extLst>
      <p:ext uri="{BB962C8B-B14F-4D97-AF65-F5344CB8AC3E}">
        <p14:creationId xmlns:p14="http://schemas.microsoft.com/office/powerpoint/2010/main" val="912548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4C3B-17C8-0644-349B-0279409B32C7}"/>
              </a:ext>
            </a:extLst>
          </p:cNvPr>
          <p:cNvSpPr>
            <a:spLocks noGrp="1"/>
          </p:cNvSpPr>
          <p:nvPr>
            <p:ph type="ctrTitle"/>
          </p:nvPr>
        </p:nvSpPr>
        <p:spPr>
          <a:xfrm>
            <a:off x="2111828" y="41778"/>
            <a:ext cx="7517364" cy="466949"/>
          </a:xfrm>
        </p:spPr>
        <p:txBody>
          <a:bodyPr>
            <a:normAutofit fontScale="90000"/>
          </a:bodyPr>
          <a:lstStyle/>
          <a:p>
            <a:r>
              <a:rPr lang="en-US" sz="2800" b="1" dirty="0">
                <a:latin typeface="+mn-lt"/>
                <a:ea typeface="Noto Serif" panose="02020502060505020204" pitchFamily="18"/>
                <a:cs typeface="Noto Serif" panose="02020502060505020204" pitchFamily="18"/>
              </a:rPr>
              <a:t>Il </a:t>
            </a:r>
            <a:r>
              <a:rPr lang="en-US" sz="2800" b="1" dirty="0" err="1">
                <a:latin typeface="+mn-lt"/>
                <a:ea typeface="Noto Serif" panose="02020502060505020204" pitchFamily="18"/>
                <a:cs typeface="Noto Serif" panose="02020502060505020204" pitchFamily="18"/>
              </a:rPr>
              <a:t>Neurone</a:t>
            </a:r>
            <a:r>
              <a:rPr lang="en-US" sz="2800" b="1" dirty="0">
                <a:latin typeface="+mn-lt"/>
                <a:ea typeface="Noto Serif" panose="02020502060505020204" pitchFamily="18"/>
                <a:cs typeface="Noto Serif" panose="02020502060505020204" pitchFamily="18"/>
              </a:rPr>
              <a:t> </a:t>
            </a:r>
            <a:r>
              <a:rPr lang="en-US" sz="2800" b="1" dirty="0" err="1">
                <a:latin typeface="+mn-lt"/>
                <a:ea typeface="Noto Serif" panose="02020502060505020204" pitchFamily="18"/>
                <a:cs typeface="Noto Serif" panose="02020502060505020204" pitchFamily="18"/>
              </a:rPr>
              <a:t>formale</a:t>
            </a:r>
            <a:r>
              <a:rPr lang="en-US" sz="2800" b="1" dirty="0">
                <a:latin typeface="+mn-lt"/>
                <a:ea typeface="Noto Serif" panose="02020502060505020204" pitchFamily="18"/>
                <a:cs typeface="Noto Serif" panose="02020502060505020204" pitchFamily="18"/>
              </a:rPr>
              <a:t> di </a:t>
            </a:r>
            <a:r>
              <a:rPr lang="en-US" sz="2800" b="1" dirty="0" err="1">
                <a:latin typeface="+mn-lt"/>
                <a:ea typeface="Noto Serif" panose="02020502060505020204" pitchFamily="18"/>
                <a:cs typeface="Noto Serif" panose="02020502060505020204" pitchFamily="18"/>
              </a:rPr>
              <a:t>McCullogh</a:t>
            </a:r>
            <a:r>
              <a:rPr lang="en-US" sz="2800" b="1" dirty="0">
                <a:latin typeface="+mn-lt"/>
                <a:ea typeface="Noto Serif" panose="02020502060505020204" pitchFamily="18"/>
                <a:cs typeface="Noto Serif" panose="02020502060505020204" pitchFamily="18"/>
              </a:rPr>
              <a:t>-Pitts</a:t>
            </a:r>
            <a:endParaRPr lang="it-IT" sz="2800" b="1" dirty="0">
              <a:latin typeface="+mn-lt"/>
              <a:ea typeface="Noto Serif" panose="02020502060505020204" pitchFamily="18"/>
              <a:cs typeface="Noto Serif" panose="02020502060505020204" pitchFamily="18"/>
            </a:endParaRPr>
          </a:p>
        </p:txBody>
      </p:sp>
      <p:sp>
        <p:nvSpPr>
          <p:cNvPr id="6" name="Rettangolo 5">
            <a:extLst>
              <a:ext uri="{FF2B5EF4-FFF2-40B4-BE49-F238E27FC236}">
                <a16:creationId xmlns:a16="http://schemas.microsoft.com/office/drawing/2014/main" id="{ECAD2915-791F-BBE6-FC57-74C29AEC4B59}"/>
              </a:ext>
            </a:extLst>
          </p:cNvPr>
          <p:cNvSpPr/>
          <p:nvPr/>
        </p:nvSpPr>
        <p:spPr>
          <a:xfrm rot="5400000" flipH="1">
            <a:off x="5902078" y="-1937505"/>
            <a:ext cx="45719" cy="3918857"/>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0" name="Rettangolo 9">
            <a:extLst>
              <a:ext uri="{FF2B5EF4-FFF2-40B4-BE49-F238E27FC236}">
                <a16:creationId xmlns:a16="http://schemas.microsoft.com/office/drawing/2014/main" id="{2B1BF91D-1858-805A-B107-9E170AB59F0C}"/>
              </a:ext>
            </a:extLst>
          </p:cNvPr>
          <p:cNvSpPr/>
          <p:nvPr/>
        </p:nvSpPr>
        <p:spPr>
          <a:xfrm>
            <a:off x="0" y="275253"/>
            <a:ext cx="45719" cy="6214188"/>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5" name="CasellaDiTesto 4">
            <a:extLst>
              <a:ext uri="{FF2B5EF4-FFF2-40B4-BE49-F238E27FC236}">
                <a16:creationId xmlns:a16="http://schemas.microsoft.com/office/drawing/2014/main" id="{AD659625-C3B9-D46C-6820-E313DB412E94}"/>
              </a:ext>
            </a:extLst>
          </p:cNvPr>
          <p:cNvSpPr txBox="1"/>
          <p:nvPr/>
        </p:nvSpPr>
        <p:spPr>
          <a:xfrm>
            <a:off x="7670852" y="1741196"/>
            <a:ext cx="3992880" cy="646331"/>
          </a:xfrm>
          <a:prstGeom prst="rect">
            <a:avLst/>
          </a:prstGeom>
          <a:noFill/>
        </p:spPr>
        <p:txBody>
          <a:bodyPr wrap="square" rtlCol="0">
            <a:spAutoFit/>
          </a:bodyPr>
          <a:lstStyle/>
          <a:p>
            <a:r>
              <a:rPr lang="en-US" sz="3600" b="1" dirty="0">
                <a:solidFill>
                  <a:schemeClr val="bg1"/>
                </a:solidFill>
              </a:rPr>
              <a:t>Machine</a:t>
            </a:r>
            <a:r>
              <a:rPr lang="en-US" dirty="0"/>
              <a:t> </a:t>
            </a:r>
            <a:r>
              <a:rPr lang="en-US" sz="3600" b="1" dirty="0">
                <a:solidFill>
                  <a:schemeClr val="bg1"/>
                </a:solidFill>
              </a:rPr>
              <a:t>Learning</a:t>
            </a:r>
            <a:endParaRPr lang="it-IT" sz="3600" b="1" dirty="0">
              <a:solidFill>
                <a:schemeClr val="bg1"/>
              </a:solidFill>
            </a:endParaRPr>
          </a:p>
        </p:txBody>
      </p:sp>
      <p:sp>
        <p:nvSpPr>
          <p:cNvPr id="8" name="CasellaDiTesto 7">
            <a:extLst>
              <a:ext uri="{FF2B5EF4-FFF2-40B4-BE49-F238E27FC236}">
                <a16:creationId xmlns:a16="http://schemas.microsoft.com/office/drawing/2014/main" id="{5ED1F874-E2DD-D5AE-3AF2-79518109E33E}"/>
              </a:ext>
            </a:extLst>
          </p:cNvPr>
          <p:cNvSpPr txBox="1"/>
          <p:nvPr/>
        </p:nvSpPr>
        <p:spPr>
          <a:xfrm>
            <a:off x="9000532" y="3032750"/>
            <a:ext cx="3028891" cy="646331"/>
          </a:xfrm>
          <a:prstGeom prst="rect">
            <a:avLst/>
          </a:prstGeom>
          <a:noFill/>
        </p:spPr>
        <p:txBody>
          <a:bodyPr wrap="square" rtlCol="0">
            <a:spAutoFit/>
          </a:bodyPr>
          <a:lstStyle/>
          <a:p>
            <a:r>
              <a:rPr lang="en-US" sz="3600" b="1" dirty="0">
                <a:solidFill>
                  <a:schemeClr val="bg1"/>
                </a:solidFill>
              </a:rPr>
              <a:t>Deep Learning</a:t>
            </a:r>
            <a:endParaRPr lang="it-IT" sz="3600" b="1" dirty="0">
              <a:solidFill>
                <a:schemeClr val="bg1"/>
              </a:solidFill>
            </a:endParaRPr>
          </a:p>
        </p:txBody>
      </p:sp>
      <p:pic>
        <p:nvPicPr>
          <p:cNvPr id="3" name="Immagine 2">
            <a:extLst>
              <a:ext uri="{FF2B5EF4-FFF2-40B4-BE49-F238E27FC236}">
                <a16:creationId xmlns:a16="http://schemas.microsoft.com/office/drawing/2014/main" id="{FE15F321-B11D-EF17-CB8D-730FEA23E0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198" y="1967324"/>
            <a:ext cx="7368623" cy="3305344"/>
          </a:xfrm>
          <a:prstGeom prst="rect">
            <a:avLst/>
          </a:prstGeom>
        </p:spPr>
      </p:pic>
    </p:spTree>
    <p:extLst>
      <p:ext uri="{BB962C8B-B14F-4D97-AF65-F5344CB8AC3E}">
        <p14:creationId xmlns:p14="http://schemas.microsoft.com/office/powerpoint/2010/main" val="1681007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4C3B-17C8-0644-349B-0279409B32C7}"/>
              </a:ext>
            </a:extLst>
          </p:cNvPr>
          <p:cNvSpPr>
            <a:spLocks noGrp="1"/>
          </p:cNvSpPr>
          <p:nvPr>
            <p:ph type="ctrTitle"/>
          </p:nvPr>
        </p:nvSpPr>
        <p:spPr>
          <a:xfrm>
            <a:off x="2111828" y="41778"/>
            <a:ext cx="7517364" cy="466949"/>
          </a:xfrm>
        </p:spPr>
        <p:txBody>
          <a:bodyPr>
            <a:normAutofit fontScale="90000"/>
          </a:bodyPr>
          <a:lstStyle/>
          <a:p>
            <a:r>
              <a:rPr lang="en-US" sz="2800" b="1" dirty="0">
                <a:latin typeface="+mn-lt"/>
                <a:ea typeface="Noto Serif" panose="02020502060505020204" pitchFamily="18"/>
                <a:cs typeface="Noto Serif" panose="02020502060505020204" pitchFamily="18"/>
              </a:rPr>
              <a:t>Il </a:t>
            </a:r>
            <a:r>
              <a:rPr lang="en-US" sz="2800" b="1" dirty="0" err="1">
                <a:latin typeface="+mn-lt"/>
                <a:ea typeface="Noto Serif" panose="02020502060505020204" pitchFamily="18"/>
                <a:cs typeface="Noto Serif" panose="02020502060505020204" pitchFamily="18"/>
              </a:rPr>
              <a:t>Neurone</a:t>
            </a:r>
            <a:r>
              <a:rPr lang="en-US" sz="2800" b="1" dirty="0">
                <a:latin typeface="+mn-lt"/>
                <a:ea typeface="Noto Serif" panose="02020502060505020204" pitchFamily="18"/>
                <a:cs typeface="Noto Serif" panose="02020502060505020204" pitchFamily="18"/>
              </a:rPr>
              <a:t> </a:t>
            </a:r>
            <a:r>
              <a:rPr lang="en-US" sz="2800" b="1" dirty="0" err="1">
                <a:latin typeface="+mn-lt"/>
                <a:ea typeface="Noto Serif" panose="02020502060505020204" pitchFamily="18"/>
                <a:cs typeface="Noto Serif" panose="02020502060505020204" pitchFamily="18"/>
              </a:rPr>
              <a:t>formale</a:t>
            </a:r>
            <a:r>
              <a:rPr lang="en-US" sz="2800" b="1" dirty="0">
                <a:latin typeface="+mn-lt"/>
                <a:ea typeface="Noto Serif" panose="02020502060505020204" pitchFamily="18"/>
                <a:cs typeface="Noto Serif" panose="02020502060505020204" pitchFamily="18"/>
              </a:rPr>
              <a:t> di </a:t>
            </a:r>
            <a:r>
              <a:rPr lang="en-US" sz="2800" b="1" dirty="0" err="1">
                <a:latin typeface="+mn-lt"/>
                <a:ea typeface="Noto Serif" panose="02020502060505020204" pitchFamily="18"/>
                <a:cs typeface="Noto Serif" panose="02020502060505020204" pitchFamily="18"/>
              </a:rPr>
              <a:t>McCullogh</a:t>
            </a:r>
            <a:r>
              <a:rPr lang="en-US" sz="2800" b="1" dirty="0">
                <a:latin typeface="+mn-lt"/>
                <a:ea typeface="Noto Serif" panose="02020502060505020204" pitchFamily="18"/>
                <a:cs typeface="Noto Serif" panose="02020502060505020204" pitchFamily="18"/>
              </a:rPr>
              <a:t>-Pitts</a:t>
            </a:r>
            <a:endParaRPr lang="it-IT" sz="2800" b="1" dirty="0">
              <a:latin typeface="+mn-lt"/>
              <a:ea typeface="Noto Serif" panose="02020502060505020204" pitchFamily="18"/>
              <a:cs typeface="Noto Serif" panose="02020502060505020204" pitchFamily="18"/>
            </a:endParaRPr>
          </a:p>
        </p:txBody>
      </p:sp>
      <p:sp>
        <p:nvSpPr>
          <p:cNvPr id="6" name="Rettangolo 5">
            <a:extLst>
              <a:ext uri="{FF2B5EF4-FFF2-40B4-BE49-F238E27FC236}">
                <a16:creationId xmlns:a16="http://schemas.microsoft.com/office/drawing/2014/main" id="{ECAD2915-791F-BBE6-FC57-74C29AEC4B59}"/>
              </a:ext>
            </a:extLst>
          </p:cNvPr>
          <p:cNvSpPr/>
          <p:nvPr/>
        </p:nvSpPr>
        <p:spPr>
          <a:xfrm rot="5400000" flipH="1">
            <a:off x="5902078" y="-1937505"/>
            <a:ext cx="45719" cy="3918857"/>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0" name="Rettangolo 9">
            <a:extLst>
              <a:ext uri="{FF2B5EF4-FFF2-40B4-BE49-F238E27FC236}">
                <a16:creationId xmlns:a16="http://schemas.microsoft.com/office/drawing/2014/main" id="{2B1BF91D-1858-805A-B107-9E170AB59F0C}"/>
              </a:ext>
            </a:extLst>
          </p:cNvPr>
          <p:cNvSpPr/>
          <p:nvPr/>
        </p:nvSpPr>
        <p:spPr>
          <a:xfrm>
            <a:off x="0" y="275253"/>
            <a:ext cx="45719" cy="6214188"/>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5" name="CasellaDiTesto 4">
            <a:extLst>
              <a:ext uri="{FF2B5EF4-FFF2-40B4-BE49-F238E27FC236}">
                <a16:creationId xmlns:a16="http://schemas.microsoft.com/office/drawing/2014/main" id="{AD659625-C3B9-D46C-6820-E313DB412E94}"/>
              </a:ext>
            </a:extLst>
          </p:cNvPr>
          <p:cNvSpPr txBox="1"/>
          <p:nvPr/>
        </p:nvSpPr>
        <p:spPr>
          <a:xfrm>
            <a:off x="7670852" y="1741196"/>
            <a:ext cx="3992880" cy="646331"/>
          </a:xfrm>
          <a:prstGeom prst="rect">
            <a:avLst/>
          </a:prstGeom>
          <a:noFill/>
        </p:spPr>
        <p:txBody>
          <a:bodyPr wrap="square" rtlCol="0">
            <a:spAutoFit/>
          </a:bodyPr>
          <a:lstStyle/>
          <a:p>
            <a:r>
              <a:rPr lang="en-US" sz="3600" b="1" dirty="0">
                <a:solidFill>
                  <a:schemeClr val="bg1"/>
                </a:solidFill>
              </a:rPr>
              <a:t>Machine</a:t>
            </a:r>
            <a:r>
              <a:rPr lang="en-US" dirty="0"/>
              <a:t> </a:t>
            </a:r>
            <a:r>
              <a:rPr lang="en-US" sz="3600" b="1" dirty="0">
                <a:solidFill>
                  <a:schemeClr val="bg1"/>
                </a:solidFill>
              </a:rPr>
              <a:t>Learning</a:t>
            </a:r>
            <a:endParaRPr lang="it-IT" sz="3600" b="1" dirty="0">
              <a:solidFill>
                <a:schemeClr val="bg1"/>
              </a:solidFill>
            </a:endParaRPr>
          </a:p>
        </p:txBody>
      </p:sp>
      <p:sp>
        <p:nvSpPr>
          <p:cNvPr id="8" name="CasellaDiTesto 7">
            <a:extLst>
              <a:ext uri="{FF2B5EF4-FFF2-40B4-BE49-F238E27FC236}">
                <a16:creationId xmlns:a16="http://schemas.microsoft.com/office/drawing/2014/main" id="{5ED1F874-E2DD-D5AE-3AF2-79518109E33E}"/>
              </a:ext>
            </a:extLst>
          </p:cNvPr>
          <p:cNvSpPr txBox="1"/>
          <p:nvPr/>
        </p:nvSpPr>
        <p:spPr>
          <a:xfrm>
            <a:off x="9000532" y="3032750"/>
            <a:ext cx="3028891" cy="646331"/>
          </a:xfrm>
          <a:prstGeom prst="rect">
            <a:avLst/>
          </a:prstGeom>
          <a:noFill/>
        </p:spPr>
        <p:txBody>
          <a:bodyPr wrap="square" rtlCol="0">
            <a:spAutoFit/>
          </a:bodyPr>
          <a:lstStyle/>
          <a:p>
            <a:r>
              <a:rPr lang="en-US" sz="3600" b="1" dirty="0">
                <a:solidFill>
                  <a:schemeClr val="bg1"/>
                </a:solidFill>
              </a:rPr>
              <a:t>Deep Learning</a:t>
            </a:r>
            <a:endParaRPr lang="it-IT" sz="3600" b="1" dirty="0">
              <a:solidFill>
                <a:schemeClr val="bg1"/>
              </a:solidFill>
            </a:endParaRPr>
          </a:p>
        </p:txBody>
      </p:sp>
      <p:pic>
        <p:nvPicPr>
          <p:cNvPr id="4" name="Immagine 3">
            <a:extLst>
              <a:ext uri="{FF2B5EF4-FFF2-40B4-BE49-F238E27FC236}">
                <a16:creationId xmlns:a16="http://schemas.microsoft.com/office/drawing/2014/main" id="{A93B24AF-9AFB-D11D-E529-5D9E08417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214" y="1473481"/>
            <a:ext cx="8301572" cy="4171539"/>
          </a:xfrm>
          <a:prstGeom prst="rect">
            <a:avLst/>
          </a:prstGeom>
        </p:spPr>
      </p:pic>
    </p:spTree>
    <p:extLst>
      <p:ext uri="{BB962C8B-B14F-4D97-AF65-F5344CB8AC3E}">
        <p14:creationId xmlns:p14="http://schemas.microsoft.com/office/powerpoint/2010/main" val="2241263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4C3B-17C8-0644-349B-0279409B32C7}"/>
              </a:ext>
            </a:extLst>
          </p:cNvPr>
          <p:cNvSpPr>
            <a:spLocks noGrp="1"/>
          </p:cNvSpPr>
          <p:nvPr>
            <p:ph type="ctrTitle"/>
          </p:nvPr>
        </p:nvSpPr>
        <p:spPr>
          <a:xfrm>
            <a:off x="2111828" y="41778"/>
            <a:ext cx="7517364" cy="466949"/>
          </a:xfrm>
        </p:spPr>
        <p:txBody>
          <a:bodyPr>
            <a:normAutofit fontScale="90000"/>
          </a:bodyPr>
          <a:lstStyle/>
          <a:p>
            <a:r>
              <a:rPr lang="en-US" sz="2800" b="1" dirty="0">
                <a:latin typeface="+mn-lt"/>
                <a:ea typeface="Noto Serif" panose="02020502060505020204" pitchFamily="18"/>
                <a:cs typeface="Noto Serif" panose="02020502060505020204" pitchFamily="18"/>
              </a:rPr>
              <a:t>Il </a:t>
            </a:r>
            <a:r>
              <a:rPr lang="en-US" sz="2800" b="1" dirty="0" err="1">
                <a:latin typeface="+mn-lt"/>
                <a:ea typeface="Noto Serif" panose="02020502060505020204" pitchFamily="18"/>
                <a:cs typeface="Noto Serif" panose="02020502060505020204" pitchFamily="18"/>
              </a:rPr>
              <a:t>Neurone</a:t>
            </a:r>
            <a:r>
              <a:rPr lang="en-US" sz="2800" b="1" dirty="0">
                <a:latin typeface="+mn-lt"/>
                <a:ea typeface="Noto Serif" panose="02020502060505020204" pitchFamily="18"/>
                <a:cs typeface="Noto Serif" panose="02020502060505020204" pitchFamily="18"/>
              </a:rPr>
              <a:t> </a:t>
            </a:r>
            <a:r>
              <a:rPr lang="en-US" sz="2800" b="1" dirty="0" err="1">
                <a:latin typeface="+mn-lt"/>
                <a:ea typeface="Noto Serif" panose="02020502060505020204" pitchFamily="18"/>
                <a:cs typeface="Noto Serif" panose="02020502060505020204" pitchFamily="18"/>
              </a:rPr>
              <a:t>formale</a:t>
            </a:r>
            <a:r>
              <a:rPr lang="en-US" sz="2800" b="1" dirty="0">
                <a:latin typeface="+mn-lt"/>
                <a:ea typeface="Noto Serif" panose="02020502060505020204" pitchFamily="18"/>
                <a:cs typeface="Noto Serif" panose="02020502060505020204" pitchFamily="18"/>
              </a:rPr>
              <a:t> di </a:t>
            </a:r>
            <a:r>
              <a:rPr lang="en-US" sz="2800" b="1" dirty="0" err="1">
                <a:latin typeface="+mn-lt"/>
                <a:ea typeface="Noto Serif" panose="02020502060505020204" pitchFamily="18"/>
                <a:cs typeface="Noto Serif" panose="02020502060505020204" pitchFamily="18"/>
              </a:rPr>
              <a:t>McCullogh</a:t>
            </a:r>
            <a:r>
              <a:rPr lang="en-US" sz="2800" b="1" dirty="0">
                <a:latin typeface="+mn-lt"/>
                <a:ea typeface="Noto Serif" panose="02020502060505020204" pitchFamily="18"/>
                <a:cs typeface="Noto Serif" panose="02020502060505020204" pitchFamily="18"/>
              </a:rPr>
              <a:t>-Pitts</a:t>
            </a:r>
            <a:endParaRPr lang="it-IT" sz="2800" b="1" dirty="0">
              <a:latin typeface="+mn-lt"/>
              <a:ea typeface="Noto Serif" panose="02020502060505020204" pitchFamily="18"/>
              <a:cs typeface="Noto Serif" panose="02020502060505020204" pitchFamily="18"/>
            </a:endParaRPr>
          </a:p>
        </p:txBody>
      </p:sp>
      <p:sp>
        <p:nvSpPr>
          <p:cNvPr id="6" name="Rettangolo 5">
            <a:extLst>
              <a:ext uri="{FF2B5EF4-FFF2-40B4-BE49-F238E27FC236}">
                <a16:creationId xmlns:a16="http://schemas.microsoft.com/office/drawing/2014/main" id="{ECAD2915-791F-BBE6-FC57-74C29AEC4B59}"/>
              </a:ext>
            </a:extLst>
          </p:cNvPr>
          <p:cNvSpPr/>
          <p:nvPr/>
        </p:nvSpPr>
        <p:spPr>
          <a:xfrm rot="5400000" flipH="1">
            <a:off x="5902078" y="-1937505"/>
            <a:ext cx="45719" cy="3918857"/>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0" name="Rettangolo 9">
            <a:extLst>
              <a:ext uri="{FF2B5EF4-FFF2-40B4-BE49-F238E27FC236}">
                <a16:creationId xmlns:a16="http://schemas.microsoft.com/office/drawing/2014/main" id="{2B1BF91D-1858-805A-B107-9E170AB59F0C}"/>
              </a:ext>
            </a:extLst>
          </p:cNvPr>
          <p:cNvSpPr/>
          <p:nvPr/>
        </p:nvSpPr>
        <p:spPr>
          <a:xfrm>
            <a:off x="0" y="275253"/>
            <a:ext cx="45719" cy="6214188"/>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5" name="CasellaDiTesto 4">
            <a:extLst>
              <a:ext uri="{FF2B5EF4-FFF2-40B4-BE49-F238E27FC236}">
                <a16:creationId xmlns:a16="http://schemas.microsoft.com/office/drawing/2014/main" id="{AD659625-C3B9-D46C-6820-E313DB412E94}"/>
              </a:ext>
            </a:extLst>
          </p:cNvPr>
          <p:cNvSpPr txBox="1"/>
          <p:nvPr/>
        </p:nvSpPr>
        <p:spPr>
          <a:xfrm>
            <a:off x="7670852" y="1741196"/>
            <a:ext cx="3992880" cy="646331"/>
          </a:xfrm>
          <a:prstGeom prst="rect">
            <a:avLst/>
          </a:prstGeom>
          <a:noFill/>
        </p:spPr>
        <p:txBody>
          <a:bodyPr wrap="square" rtlCol="0">
            <a:spAutoFit/>
          </a:bodyPr>
          <a:lstStyle/>
          <a:p>
            <a:r>
              <a:rPr lang="en-US" sz="3600" b="1" dirty="0">
                <a:solidFill>
                  <a:schemeClr val="bg1"/>
                </a:solidFill>
              </a:rPr>
              <a:t>Machine</a:t>
            </a:r>
            <a:r>
              <a:rPr lang="en-US" dirty="0"/>
              <a:t> </a:t>
            </a:r>
            <a:r>
              <a:rPr lang="en-US" sz="3600" b="1" dirty="0">
                <a:solidFill>
                  <a:schemeClr val="bg1"/>
                </a:solidFill>
              </a:rPr>
              <a:t>Learning</a:t>
            </a:r>
            <a:endParaRPr lang="it-IT" sz="3600" b="1" dirty="0">
              <a:solidFill>
                <a:schemeClr val="bg1"/>
              </a:solidFill>
            </a:endParaRPr>
          </a:p>
        </p:txBody>
      </p:sp>
      <p:sp>
        <p:nvSpPr>
          <p:cNvPr id="8" name="CasellaDiTesto 7">
            <a:extLst>
              <a:ext uri="{FF2B5EF4-FFF2-40B4-BE49-F238E27FC236}">
                <a16:creationId xmlns:a16="http://schemas.microsoft.com/office/drawing/2014/main" id="{5ED1F874-E2DD-D5AE-3AF2-79518109E33E}"/>
              </a:ext>
            </a:extLst>
          </p:cNvPr>
          <p:cNvSpPr txBox="1"/>
          <p:nvPr/>
        </p:nvSpPr>
        <p:spPr>
          <a:xfrm>
            <a:off x="9000532" y="3032750"/>
            <a:ext cx="3028891" cy="646331"/>
          </a:xfrm>
          <a:prstGeom prst="rect">
            <a:avLst/>
          </a:prstGeom>
          <a:noFill/>
        </p:spPr>
        <p:txBody>
          <a:bodyPr wrap="square" rtlCol="0">
            <a:spAutoFit/>
          </a:bodyPr>
          <a:lstStyle/>
          <a:p>
            <a:r>
              <a:rPr lang="en-US" sz="3600" b="1" dirty="0">
                <a:solidFill>
                  <a:schemeClr val="bg1"/>
                </a:solidFill>
              </a:rPr>
              <a:t>Deep Learning</a:t>
            </a:r>
            <a:endParaRPr lang="it-IT" sz="3600" b="1" dirty="0">
              <a:solidFill>
                <a:schemeClr val="bg1"/>
              </a:solidFill>
            </a:endParaRPr>
          </a:p>
        </p:txBody>
      </p:sp>
      <p:sp>
        <p:nvSpPr>
          <p:cNvPr id="7" name="CasellaDiTesto 6">
            <a:extLst>
              <a:ext uri="{FF2B5EF4-FFF2-40B4-BE49-F238E27FC236}">
                <a16:creationId xmlns:a16="http://schemas.microsoft.com/office/drawing/2014/main" id="{7E145DE0-3A4E-6AAC-BF0C-79301669718E}"/>
              </a:ext>
            </a:extLst>
          </p:cNvPr>
          <p:cNvSpPr txBox="1"/>
          <p:nvPr/>
        </p:nvSpPr>
        <p:spPr>
          <a:xfrm>
            <a:off x="1082351" y="1017037"/>
            <a:ext cx="9890449" cy="4216539"/>
          </a:xfrm>
          <a:prstGeom prst="rect">
            <a:avLst/>
          </a:prstGeom>
          <a:noFill/>
        </p:spPr>
        <p:txBody>
          <a:bodyPr wrap="square">
            <a:spAutoFit/>
          </a:bodyPr>
          <a:lstStyle/>
          <a:p>
            <a:pPr>
              <a:spcBef>
                <a:spcPct val="20000"/>
              </a:spcBef>
            </a:pPr>
            <a:r>
              <a:rPr lang="it-IT" sz="2000" dirty="0"/>
              <a:t>Il funzionamento di questo neurone formale, in gergo chiamato </a:t>
            </a:r>
            <a:r>
              <a:rPr lang="it-IT" sz="2000" dirty="0" err="1"/>
              <a:t>Percettrone</a:t>
            </a:r>
            <a:r>
              <a:rPr lang="it-IT" sz="2000" dirty="0"/>
              <a:t> è definito dai seguenti passaggi :</a:t>
            </a:r>
          </a:p>
          <a:p>
            <a:pPr marL="342900" indent="-342900">
              <a:spcBef>
                <a:spcPct val="20000"/>
              </a:spcBef>
              <a:buFont typeface="Arial" pitchFamily="34" charset="0"/>
              <a:buChar char="•"/>
            </a:pPr>
            <a:r>
              <a:rPr lang="it-IT" sz="2000" dirty="0"/>
              <a:t>Per simulare la condizione iniziale del nostro cervello, ovvero quella condizione di Tabula Rasa che deve essere allenata per risolvere un determinato problema, tutti i pesi e il </a:t>
            </a:r>
            <a:r>
              <a:rPr lang="it-IT" sz="2000" dirty="0" err="1"/>
              <a:t>bias</a:t>
            </a:r>
            <a:r>
              <a:rPr lang="it-IT" sz="2000" dirty="0"/>
              <a:t> della rete vengono inizializzati con dei valori casuali tipicamente nell’intervallo 0-1  (es w0 = 0.01, w1=0.7 ecc.)</a:t>
            </a:r>
          </a:p>
          <a:p>
            <a:pPr marL="342900" indent="-342900">
              <a:spcBef>
                <a:spcPct val="20000"/>
              </a:spcBef>
              <a:buFont typeface="Arial" pitchFamily="34" charset="0"/>
              <a:buChar char="•"/>
            </a:pPr>
            <a:r>
              <a:rPr lang="it-IT" sz="2000" dirty="0"/>
              <a:t>Successivamente vengono dati in pasto al neurone i dati da analizzare (inputs) e questi fornisce un output con i criteri spiegati poco fa. L’output sarà quasi certamente difforme rispetto al valore desiderato. Infatti il neurone non può essere in grado di risolvere il nostro problema ma deve essere allenato, in modo da imparare come risolvere il problema. Imparare significa matematicamente modificare tutti i pesi delle connessioni in input per trovare quelli che, dato un qualsiasi set di dati iniziali, forniscano come risultato in uscita il valore desiderato (o almeno sbaglino meno frequentemente).</a:t>
            </a:r>
          </a:p>
        </p:txBody>
      </p:sp>
    </p:spTree>
    <p:extLst>
      <p:ext uri="{BB962C8B-B14F-4D97-AF65-F5344CB8AC3E}">
        <p14:creationId xmlns:p14="http://schemas.microsoft.com/office/powerpoint/2010/main" val="37376237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4C3B-17C8-0644-349B-0279409B32C7}"/>
              </a:ext>
            </a:extLst>
          </p:cNvPr>
          <p:cNvSpPr>
            <a:spLocks noGrp="1"/>
          </p:cNvSpPr>
          <p:nvPr>
            <p:ph type="ctrTitle"/>
          </p:nvPr>
        </p:nvSpPr>
        <p:spPr>
          <a:xfrm>
            <a:off x="2111828" y="41778"/>
            <a:ext cx="7517364" cy="466949"/>
          </a:xfrm>
        </p:spPr>
        <p:txBody>
          <a:bodyPr>
            <a:normAutofit fontScale="90000"/>
          </a:bodyPr>
          <a:lstStyle/>
          <a:p>
            <a:r>
              <a:rPr lang="en-US" sz="2800" b="1" dirty="0">
                <a:latin typeface="+mn-lt"/>
                <a:ea typeface="Noto Serif" panose="02020502060505020204" pitchFamily="18"/>
                <a:cs typeface="Noto Serif" panose="02020502060505020204" pitchFamily="18"/>
              </a:rPr>
              <a:t>Il </a:t>
            </a:r>
            <a:r>
              <a:rPr lang="en-US" sz="2800" b="1" dirty="0" err="1">
                <a:latin typeface="+mn-lt"/>
                <a:ea typeface="Noto Serif" panose="02020502060505020204" pitchFamily="18"/>
                <a:cs typeface="Noto Serif" panose="02020502060505020204" pitchFamily="18"/>
              </a:rPr>
              <a:t>Neurone</a:t>
            </a:r>
            <a:r>
              <a:rPr lang="en-US" sz="2800" b="1" dirty="0">
                <a:latin typeface="+mn-lt"/>
                <a:ea typeface="Noto Serif" panose="02020502060505020204" pitchFamily="18"/>
                <a:cs typeface="Noto Serif" panose="02020502060505020204" pitchFamily="18"/>
              </a:rPr>
              <a:t> </a:t>
            </a:r>
            <a:r>
              <a:rPr lang="en-US" sz="2800" b="1" dirty="0" err="1">
                <a:latin typeface="+mn-lt"/>
                <a:ea typeface="Noto Serif" panose="02020502060505020204" pitchFamily="18"/>
                <a:cs typeface="Noto Serif" panose="02020502060505020204" pitchFamily="18"/>
              </a:rPr>
              <a:t>formale</a:t>
            </a:r>
            <a:r>
              <a:rPr lang="en-US" sz="2800" b="1" dirty="0">
                <a:latin typeface="+mn-lt"/>
                <a:ea typeface="Noto Serif" panose="02020502060505020204" pitchFamily="18"/>
                <a:cs typeface="Noto Serif" panose="02020502060505020204" pitchFamily="18"/>
              </a:rPr>
              <a:t> di </a:t>
            </a:r>
            <a:r>
              <a:rPr lang="en-US" sz="2800" b="1" dirty="0" err="1">
                <a:latin typeface="+mn-lt"/>
                <a:ea typeface="Noto Serif" panose="02020502060505020204" pitchFamily="18"/>
                <a:cs typeface="Noto Serif" panose="02020502060505020204" pitchFamily="18"/>
              </a:rPr>
              <a:t>McCullogh</a:t>
            </a:r>
            <a:r>
              <a:rPr lang="en-US" sz="2800" b="1" dirty="0">
                <a:latin typeface="+mn-lt"/>
                <a:ea typeface="Noto Serif" panose="02020502060505020204" pitchFamily="18"/>
                <a:cs typeface="Noto Serif" panose="02020502060505020204" pitchFamily="18"/>
              </a:rPr>
              <a:t>-Pitts</a:t>
            </a:r>
            <a:endParaRPr lang="it-IT" sz="2800" b="1" dirty="0">
              <a:latin typeface="+mn-lt"/>
              <a:ea typeface="Noto Serif" panose="02020502060505020204" pitchFamily="18"/>
              <a:cs typeface="Noto Serif" panose="02020502060505020204" pitchFamily="18"/>
            </a:endParaRPr>
          </a:p>
        </p:txBody>
      </p:sp>
      <p:sp>
        <p:nvSpPr>
          <p:cNvPr id="6" name="Rettangolo 5">
            <a:extLst>
              <a:ext uri="{FF2B5EF4-FFF2-40B4-BE49-F238E27FC236}">
                <a16:creationId xmlns:a16="http://schemas.microsoft.com/office/drawing/2014/main" id="{ECAD2915-791F-BBE6-FC57-74C29AEC4B59}"/>
              </a:ext>
            </a:extLst>
          </p:cNvPr>
          <p:cNvSpPr/>
          <p:nvPr/>
        </p:nvSpPr>
        <p:spPr>
          <a:xfrm rot="5400000" flipH="1">
            <a:off x="5902078" y="-1937505"/>
            <a:ext cx="45719" cy="3918857"/>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0" name="Rettangolo 9">
            <a:extLst>
              <a:ext uri="{FF2B5EF4-FFF2-40B4-BE49-F238E27FC236}">
                <a16:creationId xmlns:a16="http://schemas.microsoft.com/office/drawing/2014/main" id="{2B1BF91D-1858-805A-B107-9E170AB59F0C}"/>
              </a:ext>
            </a:extLst>
          </p:cNvPr>
          <p:cNvSpPr/>
          <p:nvPr/>
        </p:nvSpPr>
        <p:spPr>
          <a:xfrm>
            <a:off x="0" y="275253"/>
            <a:ext cx="45719" cy="6214188"/>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5" name="CasellaDiTesto 4">
            <a:extLst>
              <a:ext uri="{FF2B5EF4-FFF2-40B4-BE49-F238E27FC236}">
                <a16:creationId xmlns:a16="http://schemas.microsoft.com/office/drawing/2014/main" id="{AD659625-C3B9-D46C-6820-E313DB412E94}"/>
              </a:ext>
            </a:extLst>
          </p:cNvPr>
          <p:cNvSpPr txBox="1"/>
          <p:nvPr/>
        </p:nvSpPr>
        <p:spPr>
          <a:xfrm>
            <a:off x="7670852" y="1741196"/>
            <a:ext cx="3992880" cy="646331"/>
          </a:xfrm>
          <a:prstGeom prst="rect">
            <a:avLst/>
          </a:prstGeom>
          <a:noFill/>
        </p:spPr>
        <p:txBody>
          <a:bodyPr wrap="square" rtlCol="0">
            <a:spAutoFit/>
          </a:bodyPr>
          <a:lstStyle/>
          <a:p>
            <a:r>
              <a:rPr lang="en-US" sz="3600" b="1" dirty="0">
                <a:solidFill>
                  <a:schemeClr val="bg1"/>
                </a:solidFill>
              </a:rPr>
              <a:t>Machine</a:t>
            </a:r>
            <a:r>
              <a:rPr lang="en-US" dirty="0"/>
              <a:t> </a:t>
            </a:r>
            <a:r>
              <a:rPr lang="en-US" sz="3600" b="1" dirty="0">
                <a:solidFill>
                  <a:schemeClr val="bg1"/>
                </a:solidFill>
              </a:rPr>
              <a:t>Learning</a:t>
            </a:r>
            <a:endParaRPr lang="it-IT" sz="3600" b="1" dirty="0">
              <a:solidFill>
                <a:schemeClr val="bg1"/>
              </a:solidFill>
            </a:endParaRPr>
          </a:p>
        </p:txBody>
      </p:sp>
      <p:sp>
        <p:nvSpPr>
          <p:cNvPr id="8" name="CasellaDiTesto 7">
            <a:extLst>
              <a:ext uri="{FF2B5EF4-FFF2-40B4-BE49-F238E27FC236}">
                <a16:creationId xmlns:a16="http://schemas.microsoft.com/office/drawing/2014/main" id="{5ED1F874-E2DD-D5AE-3AF2-79518109E33E}"/>
              </a:ext>
            </a:extLst>
          </p:cNvPr>
          <p:cNvSpPr txBox="1"/>
          <p:nvPr/>
        </p:nvSpPr>
        <p:spPr>
          <a:xfrm>
            <a:off x="9000532" y="3032750"/>
            <a:ext cx="3028891" cy="646331"/>
          </a:xfrm>
          <a:prstGeom prst="rect">
            <a:avLst/>
          </a:prstGeom>
          <a:noFill/>
        </p:spPr>
        <p:txBody>
          <a:bodyPr wrap="square" rtlCol="0">
            <a:spAutoFit/>
          </a:bodyPr>
          <a:lstStyle/>
          <a:p>
            <a:r>
              <a:rPr lang="en-US" sz="3600" b="1" dirty="0">
                <a:solidFill>
                  <a:schemeClr val="bg1"/>
                </a:solidFill>
              </a:rPr>
              <a:t>Deep Learning</a:t>
            </a:r>
            <a:endParaRPr lang="it-IT" sz="3600" b="1" dirty="0">
              <a:solidFill>
                <a:schemeClr val="bg1"/>
              </a:solidFill>
            </a:endParaRPr>
          </a:p>
        </p:txBody>
      </p:sp>
      <p:sp>
        <p:nvSpPr>
          <p:cNvPr id="11" name="CasellaDiTesto 10">
            <a:extLst>
              <a:ext uri="{FF2B5EF4-FFF2-40B4-BE49-F238E27FC236}">
                <a16:creationId xmlns:a16="http://schemas.microsoft.com/office/drawing/2014/main" id="{4D22B466-FDF3-94CA-26AF-8A15611A3A78}"/>
              </a:ext>
            </a:extLst>
          </p:cNvPr>
          <p:cNvSpPr txBox="1"/>
          <p:nvPr/>
        </p:nvSpPr>
        <p:spPr>
          <a:xfrm>
            <a:off x="905069" y="942392"/>
            <a:ext cx="10291666" cy="5139869"/>
          </a:xfrm>
          <a:prstGeom prst="rect">
            <a:avLst/>
          </a:prstGeom>
          <a:noFill/>
        </p:spPr>
        <p:txBody>
          <a:bodyPr wrap="square">
            <a:spAutoFit/>
          </a:bodyPr>
          <a:lstStyle/>
          <a:p>
            <a:pPr>
              <a:spcBef>
                <a:spcPct val="20000"/>
              </a:spcBef>
            </a:pPr>
            <a:r>
              <a:rPr lang="it-IT" sz="2000" dirty="0"/>
              <a:t>Una volta appreso di quanto sbaglia il nostro neurone, dobbiamo procedere alla correzione dei pesi in funzione dell’errore rilevato. Questo procedimento si chiama addestramento.</a:t>
            </a:r>
          </a:p>
          <a:p>
            <a:pPr>
              <a:spcBef>
                <a:spcPct val="20000"/>
              </a:spcBef>
            </a:pPr>
            <a:r>
              <a:rPr lang="it-IT" sz="2000" dirty="0"/>
              <a:t>Esistono 3 tipi di addestramento :</a:t>
            </a:r>
          </a:p>
          <a:p>
            <a:pPr>
              <a:spcBef>
                <a:spcPct val="20000"/>
              </a:spcBef>
            </a:pPr>
            <a:r>
              <a:rPr lang="it-IT" sz="2000" b="1" dirty="0">
                <a:sym typeface="Century Schoolbook"/>
              </a:rPr>
              <a:t>Addestramento Supervisionato</a:t>
            </a:r>
          </a:p>
          <a:p>
            <a:pPr lvl="0">
              <a:spcBef>
                <a:spcPct val="20000"/>
              </a:spcBef>
              <a:buClr>
                <a:schemeClr val="dk1"/>
              </a:buClr>
              <a:buSzPts val="1800"/>
            </a:pPr>
            <a:r>
              <a:rPr lang="it-IT" sz="2000" dirty="0">
                <a:sym typeface="Century Schoolbook"/>
              </a:rPr>
              <a:t>viene fornito alla rete un dataset di valori di input con gli output corretti. La rete viene addestrata su questi valori fino a quando non restituisce gli stessi valori di output. L’uso tipico è quello della classificazione</a:t>
            </a:r>
          </a:p>
          <a:p>
            <a:pPr lvl="0">
              <a:spcBef>
                <a:spcPct val="20000"/>
              </a:spcBef>
              <a:buClr>
                <a:schemeClr val="dk1"/>
              </a:buClr>
              <a:buSzPts val="1800"/>
            </a:pPr>
            <a:r>
              <a:rPr lang="it-IT" sz="2000" b="1" dirty="0">
                <a:sym typeface="Century Schoolbook"/>
              </a:rPr>
              <a:t>Addestramento non Supervisionato</a:t>
            </a:r>
          </a:p>
          <a:p>
            <a:pPr lvl="0">
              <a:spcBef>
                <a:spcPct val="20000"/>
              </a:spcBef>
              <a:buClr>
                <a:schemeClr val="dk1"/>
              </a:buClr>
              <a:buSzPts val="1800"/>
            </a:pPr>
            <a:r>
              <a:rPr lang="it-IT" sz="2000" dirty="0">
                <a:sym typeface="Century Schoolbook"/>
              </a:rPr>
              <a:t>Alla rete viene fornito un dataset di inputs senza nessun valore di output. La rete si addestra cercando pattern comuni e ricorrenze. L’uso tipico è quello delle raccomandazioni (esempio : motori di ricerca e sistemi di raccomandazione streaming come quello di Netflix)</a:t>
            </a:r>
          </a:p>
          <a:p>
            <a:pPr lvl="0">
              <a:spcBef>
                <a:spcPct val="20000"/>
              </a:spcBef>
              <a:buClr>
                <a:schemeClr val="dk1"/>
              </a:buClr>
              <a:buSzPts val="1800"/>
            </a:pPr>
            <a:r>
              <a:rPr lang="it-IT" sz="2000" b="1" dirty="0">
                <a:sym typeface="Century Schoolbook"/>
              </a:rPr>
              <a:t>Addestramento con Rinforzo</a:t>
            </a:r>
          </a:p>
          <a:p>
            <a:pPr lvl="0">
              <a:spcBef>
                <a:spcPct val="20000"/>
              </a:spcBef>
              <a:buClr>
                <a:schemeClr val="dk1"/>
              </a:buClr>
              <a:buSzPts val="1800"/>
            </a:pPr>
            <a:r>
              <a:rPr lang="it-IT" sz="2000" dirty="0">
                <a:sym typeface="Century Schoolbook"/>
              </a:rPr>
              <a:t>Alla rete vengono forniti degli input e, interagendo con l’ambiente circostante, è in grado di capire quanto siano corrette le azioni che sta intraprendendo modificando di volta in volta il proprio modo di rispondere (esempio : Deep Blue)</a:t>
            </a:r>
          </a:p>
        </p:txBody>
      </p:sp>
    </p:spTree>
    <p:extLst>
      <p:ext uri="{BB962C8B-B14F-4D97-AF65-F5344CB8AC3E}">
        <p14:creationId xmlns:p14="http://schemas.microsoft.com/office/powerpoint/2010/main" val="32701519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4C3B-17C8-0644-349B-0279409B32C7}"/>
              </a:ext>
            </a:extLst>
          </p:cNvPr>
          <p:cNvSpPr>
            <a:spLocks noGrp="1"/>
          </p:cNvSpPr>
          <p:nvPr>
            <p:ph type="ctrTitle"/>
          </p:nvPr>
        </p:nvSpPr>
        <p:spPr>
          <a:xfrm>
            <a:off x="2111828" y="41778"/>
            <a:ext cx="7517364" cy="466949"/>
          </a:xfrm>
        </p:spPr>
        <p:txBody>
          <a:bodyPr>
            <a:normAutofit fontScale="90000"/>
          </a:bodyPr>
          <a:lstStyle/>
          <a:p>
            <a:r>
              <a:rPr lang="en-US" sz="2800" b="1" dirty="0">
                <a:latin typeface="+mn-lt"/>
                <a:ea typeface="Noto Serif" panose="02020502060505020204" pitchFamily="18"/>
                <a:cs typeface="Noto Serif" panose="02020502060505020204" pitchFamily="18"/>
              </a:rPr>
              <a:t>Tipi di </a:t>
            </a:r>
            <a:r>
              <a:rPr lang="en-US" sz="2800" b="1" dirty="0" err="1">
                <a:latin typeface="+mn-lt"/>
                <a:ea typeface="Noto Serif" panose="02020502060505020204" pitchFamily="18"/>
                <a:cs typeface="Noto Serif" panose="02020502060505020204" pitchFamily="18"/>
              </a:rPr>
              <a:t>Intelligenza</a:t>
            </a:r>
            <a:endParaRPr lang="it-IT" sz="2800" b="1" dirty="0">
              <a:latin typeface="+mn-lt"/>
              <a:ea typeface="Noto Serif" panose="02020502060505020204" pitchFamily="18"/>
              <a:cs typeface="Noto Serif" panose="02020502060505020204" pitchFamily="18"/>
            </a:endParaRPr>
          </a:p>
        </p:txBody>
      </p:sp>
      <p:sp>
        <p:nvSpPr>
          <p:cNvPr id="6" name="Rettangolo 5">
            <a:extLst>
              <a:ext uri="{FF2B5EF4-FFF2-40B4-BE49-F238E27FC236}">
                <a16:creationId xmlns:a16="http://schemas.microsoft.com/office/drawing/2014/main" id="{ECAD2915-791F-BBE6-FC57-74C29AEC4B59}"/>
              </a:ext>
            </a:extLst>
          </p:cNvPr>
          <p:cNvSpPr/>
          <p:nvPr/>
        </p:nvSpPr>
        <p:spPr>
          <a:xfrm rot="5400000" flipH="1">
            <a:off x="5902078" y="-1937505"/>
            <a:ext cx="45719" cy="3918857"/>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0" name="Rettangolo 9">
            <a:extLst>
              <a:ext uri="{FF2B5EF4-FFF2-40B4-BE49-F238E27FC236}">
                <a16:creationId xmlns:a16="http://schemas.microsoft.com/office/drawing/2014/main" id="{2B1BF91D-1858-805A-B107-9E170AB59F0C}"/>
              </a:ext>
            </a:extLst>
          </p:cNvPr>
          <p:cNvSpPr/>
          <p:nvPr/>
        </p:nvSpPr>
        <p:spPr>
          <a:xfrm>
            <a:off x="0" y="275253"/>
            <a:ext cx="45719" cy="6214188"/>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pic>
        <p:nvPicPr>
          <p:cNvPr id="13" name="Immagine 12">
            <a:extLst>
              <a:ext uri="{FF2B5EF4-FFF2-40B4-BE49-F238E27FC236}">
                <a16:creationId xmlns:a16="http://schemas.microsoft.com/office/drawing/2014/main" id="{25843DDA-38B7-F0C4-5A96-3E25551E7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2886" y="2262695"/>
            <a:ext cx="2332611" cy="2332611"/>
          </a:xfrm>
          <a:prstGeom prst="rect">
            <a:avLst/>
          </a:prstGeom>
        </p:spPr>
      </p:pic>
      <p:pic>
        <p:nvPicPr>
          <p:cNvPr id="14" name="Immagine 13">
            <a:extLst>
              <a:ext uri="{FF2B5EF4-FFF2-40B4-BE49-F238E27FC236}">
                <a16:creationId xmlns:a16="http://schemas.microsoft.com/office/drawing/2014/main" id="{402A6F51-149D-7A74-DCE1-F4418353A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9405" y="2262695"/>
            <a:ext cx="2332610" cy="2332610"/>
          </a:xfrm>
          <a:prstGeom prst="rect">
            <a:avLst/>
          </a:prstGeom>
        </p:spPr>
      </p:pic>
      <p:pic>
        <p:nvPicPr>
          <p:cNvPr id="15" name="Immagine 14">
            <a:extLst>
              <a:ext uri="{FF2B5EF4-FFF2-40B4-BE49-F238E27FC236}">
                <a16:creationId xmlns:a16="http://schemas.microsoft.com/office/drawing/2014/main" id="{0F581E98-83C0-DF9B-8773-E708C6EF64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5523" y="2262695"/>
            <a:ext cx="2332610" cy="2332610"/>
          </a:xfrm>
          <a:prstGeom prst="rect">
            <a:avLst/>
          </a:prstGeom>
        </p:spPr>
      </p:pic>
    </p:spTree>
    <p:extLst>
      <p:ext uri="{BB962C8B-B14F-4D97-AF65-F5344CB8AC3E}">
        <p14:creationId xmlns:p14="http://schemas.microsoft.com/office/powerpoint/2010/main" val="2328716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4C3B-17C8-0644-349B-0279409B32C7}"/>
              </a:ext>
            </a:extLst>
          </p:cNvPr>
          <p:cNvSpPr>
            <a:spLocks noGrp="1"/>
          </p:cNvSpPr>
          <p:nvPr>
            <p:ph type="ctrTitle"/>
          </p:nvPr>
        </p:nvSpPr>
        <p:spPr>
          <a:xfrm>
            <a:off x="2111828" y="41778"/>
            <a:ext cx="7517364" cy="466949"/>
          </a:xfrm>
        </p:spPr>
        <p:txBody>
          <a:bodyPr>
            <a:normAutofit fontScale="90000"/>
          </a:bodyPr>
          <a:lstStyle/>
          <a:p>
            <a:r>
              <a:rPr lang="en-US" sz="2800" b="1" dirty="0">
                <a:latin typeface="+mn-lt"/>
                <a:ea typeface="Noto Serif" panose="02020502060505020204" pitchFamily="18"/>
                <a:cs typeface="Noto Serif" panose="02020502060505020204" pitchFamily="18"/>
              </a:rPr>
              <a:t>Il </a:t>
            </a:r>
            <a:r>
              <a:rPr lang="en-US" sz="2800" b="1" dirty="0" err="1">
                <a:latin typeface="+mn-lt"/>
                <a:ea typeface="Noto Serif" panose="02020502060505020204" pitchFamily="18"/>
                <a:cs typeface="Noto Serif" panose="02020502060505020204" pitchFamily="18"/>
              </a:rPr>
              <a:t>Neurone</a:t>
            </a:r>
            <a:r>
              <a:rPr lang="en-US" sz="2800" b="1" dirty="0">
                <a:latin typeface="+mn-lt"/>
                <a:ea typeface="Noto Serif" panose="02020502060505020204" pitchFamily="18"/>
                <a:cs typeface="Noto Serif" panose="02020502060505020204" pitchFamily="18"/>
              </a:rPr>
              <a:t> </a:t>
            </a:r>
            <a:r>
              <a:rPr lang="en-US" sz="2800" b="1" dirty="0" err="1">
                <a:latin typeface="+mn-lt"/>
                <a:ea typeface="Noto Serif" panose="02020502060505020204" pitchFamily="18"/>
                <a:cs typeface="Noto Serif" panose="02020502060505020204" pitchFamily="18"/>
              </a:rPr>
              <a:t>formale</a:t>
            </a:r>
            <a:r>
              <a:rPr lang="en-US" sz="2800" b="1" dirty="0">
                <a:latin typeface="+mn-lt"/>
                <a:ea typeface="Noto Serif" panose="02020502060505020204" pitchFamily="18"/>
                <a:cs typeface="Noto Serif" panose="02020502060505020204" pitchFamily="18"/>
              </a:rPr>
              <a:t> di </a:t>
            </a:r>
            <a:r>
              <a:rPr lang="en-US" sz="2800" b="1" dirty="0" err="1">
                <a:latin typeface="+mn-lt"/>
                <a:ea typeface="Noto Serif" panose="02020502060505020204" pitchFamily="18"/>
                <a:cs typeface="Noto Serif" panose="02020502060505020204" pitchFamily="18"/>
              </a:rPr>
              <a:t>McCullogh</a:t>
            </a:r>
            <a:r>
              <a:rPr lang="en-US" sz="2800" b="1" dirty="0">
                <a:latin typeface="+mn-lt"/>
                <a:ea typeface="Noto Serif" panose="02020502060505020204" pitchFamily="18"/>
                <a:cs typeface="Noto Serif" panose="02020502060505020204" pitchFamily="18"/>
              </a:rPr>
              <a:t>-Pitts</a:t>
            </a:r>
            <a:endParaRPr lang="it-IT" sz="2800" b="1" dirty="0">
              <a:latin typeface="+mn-lt"/>
              <a:ea typeface="Noto Serif" panose="02020502060505020204" pitchFamily="18"/>
              <a:cs typeface="Noto Serif" panose="02020502060505020204" pitchFamily="18"/>
            </a:endParaRPr>
          </a:p>
        </p:txBody>
      </p:sp>
      <p:sp>
        <p:nvSpPr>
          <p:cNvPr id="6" name="Rettangolo 5">
            <a:extLst>
              <a:ext uri="{FF2B5EF4-FFF2-40B4-BE49-F238E27FC236}">
                <a16:creationId xmlns:a16="http://schemas.microsoft.com/office/drawing/2014/main" id="{ECAD2915-791F-BBE6-FC57-74C29AEC4B59}"/>
              </a:ext>
            </a:extLst>
          </p:cNvPr>
          <p:cNvSpPr/>
          <p:nvPr/>
        </p:nvSpPr>
        <p:spPr>
          <a:xfrm rot="5400000" flipH="1">
            <a:off x="5902078" y="-1937505"/>
            <a:ext cx="45719" cy="3918857"/>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0" name="Rettangolo 9">
            <a:extLst>
              <a:ext uri="{FF2B5EF4-FFF2-40B4-BE49-F238E27FC236}">
                <a16:creationId xmlns:a16="http://schemas.microsoft.com/office/drawing/2014/main" id="{2B1BF91D-1858-805A-B107-9E170AB59F0C}"/>
              </a:ext>
            </a:extLst>
          </p:cNvPr>
          <p:cNvSpPr/>
          <p:nvPr/>
        </p:nvSpPr>
        <p:spPr>
          <a:xfrm>
            <a:off x="0" y="275253"/>
            <a:ext cx="45719" cy="6214188"/>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5" name="CasellaDiTesto 4">
            <a:extLst>
              <a:ext uri="{FF2B5EF4-FFF2-40B4-BE49-F238E27FC236}">
                <a16:creationId xmlns:a16="http://schemas.microsoft.com/office/drawing/2014/main" id="{AD659625-C3B9-D46C-6820-E313DB412E94}"/>
              </a:ext>
            </a:extLst>
          </p:cNvPr>
          <p:cNvSpPr txBox="1"/>
          <p:nvPr/>
        </p:nvSpPr>
        <p:spPr>
          <a:xfrm>
            <a:off x="7670852" y="1741196"/>
            <a:ext cx="3992880" cy="646331"/>
          </a:xfrm>
          <a:prstGeom prst="rect">
            <a:avLst/>
          </a:prstGeom>
          <a:noFill/>
        </p:spPr>
        <p:txBody>
          <a:bodyPr wrap="square" rtlCol="0">
            <a:spAutoFit/>
          </a:bodyPr>
          <a:lstStyle/>
          <a:p>
            <a:r>
              <a:rPr lang="en-US" sz="3600" b="1" dirty="0">
                <a:solidFill>
                  <a:schemeClr val="bg1"/>
                </a:solidFill>
              </a:rPr>
              <a:t>Machine</a:t>
            </a:r>
            <a:r>
              <a:rPr lang="en-US" dirty="0"/>
              <a:t> </a:t>
            </a:r>
            <a:r>
              <a:rPr lang="en-US" sz="3600" b="1" dirty="0">
                <a:solidFill>
                  <a:schemeClr val="bg1"/>
                </a:solidFill>
              </a:rPr>
              <a:t>Learning</a:t>
            </a:r>
            <a:endParaRPr lang="it-IT" sz="3600" b="1" dirty="0">
              <a:solidFill>
                <a:schemeClr val="bg1"/>
              </a:solidFill>
            </a:endParaRPr>
          </a:p>
        </p:txBody>
      </p:sp>
      <p:sp>
        <p:nvSpPr>
          <p:cNvPr id="8" name="CasellaDiTesto 7">
            <a:extLst>
              <a:ext uri="{FF2B5EF4-FFF2-40B4-BE49-F238E27FC236}">
                <a16:creationId xmlns:a16="http://schemas.microsoft.com/office/drawing/2014/main" id="{5ED1F874-E2DD-D5AE-3AF2-79518109E33E}"/>
              </a:ext>
            </a:extLst>
          </p:cNvPr>
          <p:cNvSpPr txBox="1"/>
          <p:nvPr/>
        </p:nvSpPr>
        <p:spPr>
          <a:xfrm>
            <a:off x="9000532" y="3032750"/>
            <a:ext cx="3028891" cy="646331"/>
          </a:xfrm>
          <a:prstGeom prst="rect">
            <a:avLst/>
          </a:prstGeom>
          <a:noFill/>
        </p:spPr>
        <p:txBody>
          <a:bodyPr wrap="square" rtlCol="0">
            <a:spAutoFit/>
          </a:bodyPr>
          <a:lstStyle/>
          <a:p>
            <a:r>
              <a:rPr lang="en-US" sz="3600" b="1" dirty="0">
                <a:solidFill>
                  <a:schemeClr val="bg1"/>
                </a:solidFill>
              </a:rPr>
              <a:t>Deep Learning</a:t>
            </a:r>
            <a:endParaRPr lang="it-IT" sz="3600" b="1" dirty="0">
              <a:solidFill>
                <a:schemeClr val="bg1"/>
              </a:solidFill>
            </a:endParaRPr>
          </a:p>
        </p:txBody>
      </p:sp>
      <p:pic>
        <p:nvPicPr>
          <p:cNvPr id="3" name="Immagine 2">
            <a:extLst>
              <a:ext uri="{FF2B5EF4-FFF2-40B4-BE49-F238E27FC236}">
                <a16:creationId xmlns:a16="http://schemas.microsoft.com/office/drawing/2014/main" id="{D210862C-50DD-C1CC-9A7F-1103F8058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8492" y="888460"/>
            <a:ext cx="5214467" cy="3910850"/>
          </a:xfrm>
          <a:prstGeom prst="rect">
            <a:avLst/>
          </a:prstGeom>
        </p:spPr>
      </p:pic>
      <p:sp>
        <p:nvSpPr>
          <p:cNvPr id="4" name="CasellaDiTesto 3">
            <a:extLst>
              <a:ext uri="{FF2B5EF4-FFF2-40B4-BE49-F238E27FC236}">
                <a16:creationId xmlns:a16="http://schemas.microsoft.com/office/drawing/2014/main" id="{45ED247E-F894-6522-78E2-F171AE2863E3}"/>
              </a:ext>
            </a:extLst>
          </p:cNvPr>
          <p:cNvSpPr txBox="1"/>
          <p:nvPr/>
        </p:nvSpPr>
        <p:spPr>
          <a:xfrm>
            <a:off x="2251722" y="4982868"/>
            <a:ext cx="7156340" cy="923330"/>
          </a:xfrm>
          <a:prstGeom prst="rect">
            <a:avLst/>
          </a:prstGeom>
          <a:noFill/>
        </p:spPr>
        <p:txBody>
          <a:bodyPr wrap="square" rtlCol="0">
            <a:spAutoFit/>
          </a:bodyPr>
          <a:lstStyle/>
          <a:p>
            <a:r>
              <a:rPr lang="it-IT" dirty="0"/>
              <a:t>Il </a:t>
            </a:r>
            <a:r>
              <a:rPr lang="it-IT" dirty="0" err="1"/>
              <a:t>perceptron</a:t>
            </a:r>
            <a:r>
              <a:rPr lang="it-IT" dirty="0"/>
              <a:t> è un classificatore lineare, per questo ha molti limiti. Oltre </a:t>
            </a:r>
          </a:p>
          <a:p>
            <a:r>
              <a:rPr lang="it-IT" dirty="0"/>
              <a:t>alla classificazione è anche in grado di approssimare funzioni</a:t>
            </a:r>
          </a:p>
          <a:p>
            <a:r>
              <a:rPr lang="it-IT" dirty="0"/>
              <a:t>(regressione), ma sempre con una linea….</a:t>
            </a:r>
          </a:p>
        </p:txBody>
      </p:sp>
    </p:spTree>
    <p:extLst>
      <p:ext uri="{BB962C8B-B14F-4D97-AF65-F5344CB8AC3E}">
        <p14:creationId xmlns:p14="http://schemas.microsoft.com/office/powerpoint/2010/main" val="29598068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4C3B-17C8-0644-349B-0279409B32C7}"/>
              </a:ext>
            </a:extLst>
          </p:cNvPr>
          <p:cNvSpPr>
            <a:spLocks noGrp="1"/>
          </p:cNvSpPr>
          <p:nvPr>
            <p:ph type="ctrTitle"/>
          </p:nvPr>
        </p:nvSpPr>
        <p:spPr>
          <a:xfrm>
            <a:off x="2111828" y="41778"/>
            <a:ext cx="7517364" cy="466949"/>
          </a:xfrm>
        </p:spPr>
        <p:txBody>
          <a:bodyPr>
            <a:normAutofit fontScale="90000"/>
          </a:bodyPr>
          <a:lstStyle/>
          <a:p>
            <a:r>
              <a:rPr lang="en-US" sz="2800" b="1" dirty="0">
                <a:latin typeface="+mn-lt"/>
                <a:ea typeface="Noto Serif" panose="02020502060505020204" pitchFamily="18"/>
                <a:cs typeface="Noto Serif" panose="02020502060505020204" pitchFamily="18"/>
              </a:rPr>
              <a:t>Il </a:t>
            </a:r>
            <a:r>
              <a:rPr lang="en-US" sz="2800" b="1" dirty="0" err="1">
                <a:latin typeface="+mn-lt"/>
                <a:ea typeface="Noto Serif" panose="02020502060505020204" pitchFamily="18"/>
                <a:cs typeface="Noto Serif" panose="02020502060505020204" pitchFamily="18"/>
              </a:rPr>
              <a:t>Neurone</a:t>
            </a:r>
            <a:r>
              <a:rPr lang="en-US" sz="2800" b="1" dirty="0">
                <a:latin typeface="+mn-lt"/>
                <a:ea typeface="Noto Serif" panose="02020502060505020204" pitchFamily="18"/>
                <a:cs typeface="Noto Serif" panose="02020502060505020204" pitchFamily="18"/>
              </a:rPr>
              <a:t> </a:t>
            </a:r>
            <a:r>
              <a:rPr lang="en-US" sz="2800" b="1" dirty="0" err="1">
                <a:latin typeface="+mn-lt"/>
                <a:ea typeface="Noto Serif" panose="02020502060505020204" pitchFamily="18"/>
                <a:cs typeface="Noto Serif" panose="02020502060505020204" pitchFamily="18"/>
              </a:rPr>
              <a:t>formale</a:t>
            </a:r>
            <a:r>
              <a:rPr lang="en-US" sz="2800" b="1" dirty="0">
                <a:latin typeface="+mn-lt"/>
                <a:ea typeface="Noto Serif" panose="02020502060505020204" pitchFamily="18"/>
                <a:cs typeface="Noto Serif" panose="02020502060505020204" pitchFamily="18"/>
              </a:rPr>
              <a:t> di </a:t>
            </a:r>
            <a:r>
              <a:rPr lang="en-US" sz="2800" b="1" dirty="0" err="1">
                <a:latin typeface="+mn-lt"/>
                <a:ea typeface="Noto Serif" panose="02020502060505020204" pitchFamily="18"/>
                <a:cs typeface="Noto Serif" panose="02020502060505020204" pitchFamily="18"/>
              </a:rPr>
              <a:t>McCullogh</a:t>
            </a:r>
            <a:r>
              <a:rPr lang="en-US" sz="2800" b="1" dirty="0">
                <a:latin typeface="+mn-lt"/>
                <a:ea typeface="Noto Serif" panose="02020502060505020204" pitchFamily="18"/>
                <a:cs typeface="Noto Serif" panose="02020502060505020204" pitchFamily="18"/>
              </a:rPr>
              <a:t>-Pitts</a:t>
            </a:r>
            <a:endParaRPr lang="it-IT" sz="2800" b="1" dirty="0">
              <a:latin typeface="+mn-lt"/>
              <a:ea typeface="Noto Serif" panose="02020502060505020204" pitchFamily="18"/>
              <a:cs typeface="Noto Serif" panose="02020502060505020204" pitchFamily="18"/>
            </a:endParaRPr>
          </a:p>
        </p:txBody>
      </p:sp>
      <p:sp>
        <p:nvSpPr>
          <p:cNvPr id="6" name="Rettangolo 5">
            <a:extLst>
              <a:ext uri="{FF2B5EF4-FFF2-40B4-BE49-F238E27FC236}">
                <a16:creationId xmlns:a16="http://schemas.microsoft.com/office/drawing/2014/main" id="{ECAD2915-791F-BBE6-FC57-74C29AEC4B59}"/>
              </a:ext>
            </a:extLst>
          </p:cNvPr>
          <p:cNvSpPr/>
          <p:nvPr/>
        </p:nvSpPr>
        <p:spPr>
          <a:xfrm rot="5400000" flipH="1">
            <a:off x="5902078" y="-1937505"/>
            <a:ext cx="45719" cy="3918857"/>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0" name="Rettangolo 9">
            <a:extLst>
              <a:ext uri="{FF2B5EF4-FFF2-40B4-BE49-F238E27FC236}">
                <a16:creationId xmlns:a16="http://schemas.microsoft.com/office/drawing/2014/main" id="{2B1BF91D-1858-805A-B107-9E170AB59F0C}"/>
              </a:ext>
            </a:extLst>
          </p:cNvPr>
          <p:cNvSpPr/>
          <p:nvPr/>
        </p:nvSpPr>
        <p:spPr>
          <a:xfrm>
            <a:off x="0" y="275253"/>
            <a:ext cx="45719" cy="6214188"/>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5" name="CasellaDiTesto 4">
            <a:extLst>
              <a:ext uri="{FF2B5EF4-FFF2-40B4-BE49-F238E27FC236}">
                <a16:creationId xmlns:a16="http://schemas.microsoft.com/office/drawing/2014/main" id="{AD659625-C3B9-D46C-6820-E313DB412E94}"/>
              </a:ext>
            </a:extLst>
          </p:cNvPr>
          <p:cNvSpPr txBox="1"/>
          <p:nvPr/>
        </p:nvSpPr>
        <p:spPr>
          <a:xfrm>
            <a:off x="7670852" y="1741196"/>
            <a:ext cx="3992880" cy="646331"/>
          </a:xfrm>
          <a:prstGeom prst="rect">
            <a:avLst/>
          </a:prstGeom>
          <a:noFill/>
        </p:spPr>
        <p:txBody>
          <a:bodyPr wrap="square" rtlCol="0">
            <a:spAutoFit/>
          </a:bodyPr>
          <a:lstStyle/>
          <a:p>
            <a:r>
              <a:rPr lang="en-US" sz="3600" b="1" dirty="0">
                <a:solidFill>
                  <a:schemeClr val="bg1"/>
                </a:solidFill>
              </a:rPr>
              <a:t>Machine</a:t>
            </a:r>
            <a:r>
              <a:rPr lang="en-US" dirty="0"/>
              <a:t> </a:t>
            </a:r>
            <a:r>
              <a:rPr lang="en-US" sz="3600" b="1" dirty="0">
                <a:solidFill>
                  <a:schemeClr val="bg1"/>
                </a:solidFill>
              </a:rPr>
              <a:t>Learning</a:t>
            </a:r>
            <a:endParaRPr lang="it-IT" sz="3600" b="1" dirty="0">
              <a:solidFill>
                <a:schemeClr val="bg1"/>
              </a:solidFill>
            </a:endParaRPr>
          </a:p>
        </p:txBody>
      </p:sp>
      <p:sp>
        <p:nvSpPr>
          <p:cNvPr id="8" name="CasellaDiTesto 7">
            <a:extLst>
              <a:ext uri="{FF2B5EF4-FFF2-40B4-BE49-F238E27FC236}">
                <a16:creationId xmlns:a16="http://schemas.microsoft.com/office/drawing/2014/main" id="{5ED1F874-E2DD-D5AE-3AF2-79518109E33E}"/>
              </a:ext>
            </a:extLst>
          </p:cNvPr>
          <p:cNvSpPr txBox="1"/>
          <p:nvPr/>
        </p:nvSpPr>
        <p:spPr>
          <a:xfrm>
            <a:off x="9000532" y="3032750"/>
            <a:ext cx="3028891" cy="646331"/>
          </a:xfrm>
          <a:prstGeom prst="rect">
            <a:avLst/>
          </a:prstGeom>
          <a:noFill/>
        </p:spPr>
        <p:txBody>
          <a:bodyPr wrap="square" rtlCol="0">
            <a:spAutoFit/>
          </a:bodyPr>
          <a:lstStyle/>
          <a:p>
            <a:r>
              <a:rPr lang="en-US" sz="3600" b="1" dirty="0">
                <a:solidFill>
                  <a:schemeClr val="bg1"/>
                </a:solidFill>
              </a:rPr>
              <a:t>Deep Learning</a:t>
            </a:r>
            <a:endParaRPr lang="it-IT" sz="3600" b="1" dirty="0">
              <a:solidFill>
                <a:schemeClr val="bg1"/>
              </a:solidFill>
            </a:endParaRPr>
          </a:p>
        </p:txBody>
      </p:sp>
      <p:sp>
        <p:nvSpPr>
          <p:cNvPr id="7" name="CasellaDiTesto 6">
            <a:extLst>
              <a:ext uri="{FF2B5EF4-FFF2-40B4-BE49-F238E27FC236}">
                <a16:creationId xmlns:a16="http://schemas.microsoft.com/office/drawing/2014/main" id="{4E4F0185-1399-CBE5-ECCE-03CD9DF386CC}"/>
              </a:ext>
            </a:extLst>
          </p:cNvPr>
          <p:cNvSpPr txBox="1"/>
          <p:nvPr/>
        </p:nvSpPr>
        <p:spPr>
          <a:xfrm>
            <a:off x="1893651" y="979252"/>
            <a:ext cx="9629655" cy="1200329"/>
          </a:xfrm>
          <a:prstGeom prst="rect">
            <a:avLst/>
          </a:prstGeom>
          <a:noFill/>
        </p:spPr>
        <p:txBody>
          <a:bodyPr wrap="square" rtlCol="0">
            <a:spAutoFit/>
          </a:bodyPr>
          <a:lstStyle/>
          <a:p>
            <a:r>
              <a:rPr lang="it-IT" dirty="0"/>
              <a:t>Si intuì ad un certo punto che il solo neurone non bastava ad affrontare</a:t>
            </a:r>
          </a:p>
          <a:p>
            <a:r>
              <a:rPr lang="it-IT" dirty="0"/>
              <a:t>problemi di regressione/classificazione più complessi, quindi nacquero le</a:t>
            </a:r>
          </a:p>
          <a:p>
            <a:r>
              <a:rPr lang="it-IT" dirty="0"/>
              <a:t>prime reti neurali profonde (</a:t>
            </a:r>
            <a:r>
              <a:rPr lang="it-IT" dirty="0" err="1"/>
              <a:t>deep</a:t>
            </a:r>
            <a:r>
              <a:rPr lang="it-IT" dirty="0"/>
              <a:t>), composte da più strati intermedi di </a:t>
            </a:r>
          </a:p>
          <a:p>
            <a:r>
              <a:rPr lang="it-IT" dirty="0"/>
              <a:t>interconnessi fino all’output.</a:t>
            </a:r>
          </a:p>
        </p:txBody>
      </p:sp>
      <p:pic>
        <p:nvPicPr>
          <p:cNvPr id="9" name="Immagine 8">
            <a:extLst>
              <a:ext uri="{FF2B5EF4-FFF2-40B4-BE49-F238E27FC236}">
                <a16:creationId xmlns:a16="http://schemas.microsoft.com/office/drawing/2014/main" id="{F9077221-9781-5539-0064-099C7B1620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2953" y="2283642"/>
            <a:ext cx="6457790" cy="3538659"/>
          </a:xfrm>
          <a:prstGeom prst="rect">
            <a:avLst/>
          </a:prstGeom>
        </p:spPr>
      </p:pic>
    </p:spTree>
    <p:extLst>
      <p:ext uri="{BB962C8B-B14F-4D97-AF65-F5344CB8AC3E}">
        <p14:creationId xmlns:p14="http://schemas.microsoft.com/office/powerpoint/2010/main" val="33298364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4C3B-17C8-0644-349B-0279409B32C7}"/>
              </a:ext>
            </a:extLst>
          </p:cNvPr>
          <p:cNvSpPr>
            <a:spLocks noGrp="1"/>
          </p:cNvSpPr>
          <p:nvPr>
            <p:ph type="ctrTitle"/>
          </p:nvPr>
        </p:nvSpPr>
        <p:spPr>
          <a:xfrm>
            <a:off x="2111828" y="41778"/>
            <a:ext cx="7517364" cy="466949"/>
          </a:xfrm>
        </p:spPr>
        <p:txBody>
          <a:bodyPr>
            <a:normAutofit fontScale="90000"/>
          </a:bodyPr>
          <a:lstStyle/>
          <a:p>
            <a:r>
              <a:rPr lang="en-US" sz="2800" b="1" dirty="0">
                <a:latin typeface="+mn-lt"/>
                <a:ea typeface="Noto Serif" panose="02020502060505020204" pitchFamily="18"/>
                <a:cs typeface="Noto Serif" panose="02020502060505020204" pitchFamily="18"/>
              </a:rPr>
              <a:t>Il </a:t>
            </a:r>
            <a:r>
              <a:rPr lang="en-US" sz="2800" b="1" dirty="0" err="1">
                <a:latin typeface="+mn-lt"/>
                <a:ea typeface="Noto Serif" panose="02020502060505020204" pitchFamily="18"/>
                <a:cs typeface="Noto Serif" panose="02020502060505020204" pitchFamily="18"/>
              </a:rPr>
              <a:t>Neurone</a:t>
            </a:r>
            <a:r>
              <a:rPr lang="en-US" sz="2800" b="1" dirty="0">
                <a:latin typeface="+mn-lt"/>
                <a:ea typeface="Noto Serif" panose="02020502060505020204" pitchFamily="18"/>
                <a:cs typeface="Noto Serif" panose="02020502060505020204" pitchFamily="18"/>
              </a:rPr>
              <a:t> </a:t>
            </a:r>
            <a:r>
              <a:rPr lang="en-US" sz="2800" b="1" dirty="0" err="1">
                <a:latin typeface="+mn-lt"/>
                <a:ea typeface="Noto Serif" panose="02020502060505020204" pitchFamily="18"/>
                <a:cs typeface="Noto Serif" panose="02020502060505020204" pitchFamily="18"/>
              </a:rPr>
              <a:t>formale</a:t>
            </a:r>
            <a:r>
              <a:rPr lang="en-US" sz="2800" b="1" dirty="0">
                <a:latin typeface="+mn-lt"/>
                <a:ea typeface="Noto Serif" panose="02020502060505020204" pitchFamily="18"/>
                <a:cs typeface="Noto Serif" panose="02020502060505020204" pitchFamily="18"/>
              </a:rPr>
              <a:t> di </a:t>
            </a:r>
            <a:r>
              <a:rPr lang="en-US" sz="2800" b="1" dirty="0" err="1">
                <a:latin typeface="+mn-lt"/>
                <a:ea typeface="Noto Serif" panose="02020502060505020204" pitchFamily="18"/>
                <a:cs typeface="Noto Serif" panose="02020502060505020204" pitchFamily="18"/>
              </a:rPr>
              <a:t>McCullogh</a:t>
            </a:r>
            <a:r>
              <a:rPr lang="en-US" sz="2800" b="1" dirty="0">
                <a:latin typeface="+mn-lt"/>
                <a:ea typeface="Noto Serif" panose="02020502060505020204" pitchFamily="18"/>
                <a:cs typeface="Noto Serif" panose="02020502060505020204" pitchFamily="18"/>
              </a:rPr>
              <a:t>-Pitts</a:t>
            </a:r>
            <a:endParaRPr lang="it-IT" sz="2800" b="1" dirty="0">
              <a:latin typeface="+mn-lt"/>
              <a:ea typeface="Noto Serif" panose="02020502060505020204" pitchFamily="18"/>
              <a:cs typeface="Noto Serif" panose="02020502060505020204" pitchFamily="18"/>
            </a:endParaRPr>
          </a:p>
        </p:txBody>
      </p:sp>
      <p:sp>
        <p:nvSpPr>
          <p:cNvPr id="6" name="Rettangolo 5">
            <a:extLst>
              <a:ext uri="{FF2B5EF4-FFF2-40B4-BE49-F238E27FC236}">
                <a16:creationId xmlns:a16="http://schemas.microsoft.com/office/drawing/2014/main" id="{ECAD2915-791F-BBE6-FC57-74C29AEC4B59}"/>
              </a:ext>
            </a:extLst>
          </p:cNvPr>
          <p:cNvSpPr/>
          <p:nvPr/>
        </p:nvSpPr>
        <p:spPr>
          <a:xfrm rot="5400000" flipH="1">
            <a:off x="5902078" y="-1937505"/>
            <a:ext cx="45719" cy="3918857"/>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0" name="Rettangolo 9">
            <a:extLst>
              <a:ext uri="{FF2B5EF4-FFF2-40B4-BE49-F238E27FC236}">
                <a16:creationId xmlns:a16="http://schemas.microsoft.com/office/drawing/2014/main" id="{2B1BF91D-1858-805A-B107-9E170AB59F0C}"/>
              </a:ext>
            </a:extLst>
          </p:cNvPr>
          <p:cNvSpPr/>
          <p:nvPr/>
        </p:nvSpPr>
        <p:spPr>
          <a:xfrm>
            <a:off x="0" y="275253"/>
            <a:ext cx="45719" cy="6214188"/>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5" name="CasellaDiTesto 4">
            <a:extLst>
              <a:ext uri="{FF2B5EF4-FFF2-40B4-BE49-F238E27FC236}">
                <a16:creationId xmlns:a16="http://schemas.microsoft.com/office/drawing/2014/main" id="{AD659625-C3B9-D46C-6820-E313DB412E94}"/>
              </a:ext>
            </a:extLst>
          </p:cNvPr>
          <p:cNvSpPr txBox="1"/>
          <p:nvPr/>
        </p:nvSpPr>
        <p:spPr>
          <a:xfrm>
            <a:off x="7670852" y="1741196"/>
            <a:ext cx="3992880" cy="646331"/>
          </a:xfrm>
          <a:prstGeom prst="rect">
            <a:avLst/>
          </a:prstGeom>
          <a:noFill/>
        </p:spPr>
        <p:txBody>
          <a:bodyPr wrap="square" rtlCol="0">
            <a:spAutoFit/>
          </a:bodyPr>
          <a:lstStyle/>
          <a:p>
            <a:r>
              <a:rPr lang="en-US" sz="3600" b="1" dirty="0">
                <a:solidFill>
                  <a:schemeClr val="bg1"/>
                </a:solidFill>
              </a:rPr>
              <a:t>Machine</a:t>
            </a:r>
            <a:r>
              <a:rPr lang="en-US" dirty="0"/>
              <a:t> </a:t>
            </a:r>
            <a:r>
              <a:rPr lang="en-US" sz="3600" b="1" dirty="0">
                <a:solidFill>
                  <a:schemeClr val="bg1"/>
                </a:solidFill>
              </a:rPr>
              <a:t>Learning</a:t>
            </a:r>
            <a:endParaRPr lang="it-IT" sz="3600" b="1" dirty="0">
              <a:solidFill>
                <a:schemeClr val="bg1"/>
              </a:solidFill>
            </a:endParaRPr>
          </a:p>
        </p:txBody>
      </p:sp>
      <p:sp>
        <p:nvSpPr>
          <p:cNvPr id="8" name="CasellaDiTesto 7">
            <a:extLst>
              <a:ext uri="{FF2B5EF4-FFF2-40B4-BE49-F238E27FC236}">
                <a16:creationId xmlns:a16="http://schemas.microsoft.com/office/drawing/2014/main" id="{5ED1F874-E2DD-D5AE-3AF2-79518109E33E}"/>
              </a:ext>
            </a:extLst>
          </p:cNvPr>
          <p:cNvSpPr txBox="1"/>
          <p:nvPr/>
        </p:nvSpPr>
        <p:spPr>
          <a:xfrm>
            <a:off x="9000532" y="3032750"/>
            <a:ext cx="3028891" cy="646331"/>
          </a:xfrm>
          <a:prstGeom prst="rect">
            <a:avLst/>
          </a:prstGeom>
          <a:noFill/>
        </p:spPr>
        <p:txBody>
          <a:bodyPr wrap="square" rtlCol="0">
            <a:spAutoFit/>
          </a:bodyPr>
          <a:lstStyle/>
          <a:p>
            <a:r>
              <a:rPr lang="en-US" sz="3600" b="1" dirty="0">
                <a:solidFill>
                  <a:schemeClr val="bg1"/>
                </a:solidFill>
              </a:rPr>
              <a:t>Deep Learning</a:t>
            </a:r>
            <a:endParaRPr lang="it-IT" sz="3600" b="1" dirty="0">
              <a:solidFill>
                <a:schemeClr val="bg1"/>
              </a:solidFill>
            </a:endParaRPr>
          </a:p>
        </p:txBody>
      </p:sp>
      <p:sp>
        <p:nvSpPr>
          <p:cNvPr id="4" name="CasellaDiTesto 3">
            <a:extLst>
              <a:ext uri="{FF2B5EF4-FFF2-40B4-BE49-F238E27FC236}">
                <a16:creationId xmlns:a16="http://schemas.microsoft.com/office/drawing/2014/main" id="{1383E39A-6F60-AC19-E4C6-91F32B70B38D}"/>
              </a:ext>
            </a:extLst>
          </p:cNvPr>
          <p:cNvSpPr txBox="1"/>
          <p:nvPr/>
        </p:nvSpPr>
        <p:spPr>
          <a:xfrm>
            <a:off x="1184987" y="1832421"/>
            <a:ext cx="10030408" cy="3693319"/>
          </a:xfrm>
          <a:prstGeom prst="rect">
            <a:avLst/>
          </a:prstGeom>
          <a:noFill/>
        </p:spPr>
        <p:txBody>
          <a:bodyPr wrap="square">
            <a:spAutoFit/>
          </a:bodyPr>
          <a:lstStyle/>
          <a:p>
            <a:r>
              <a:rPr lang="it-IT" sz="1800" dirty="0"/>
              <a:t>Significa decidere se un insieme di dati in input appartiene oppure no ad una classe.</a:t>
            </a:r>
          </a:p>
          <a:p>
            <a:endParaRPr lang="it-IT" sz="1800" dirty="0"/>
          </a:p>
          <a:p>
            <a:r>
              <a:rPr lang="it-IT" sz="1800" b="1" dirty="0"/>
              <a:t>Classificazione binaria : </a:t>
            </a:r>
          </a:p>
          <a:p>
            <a:r>
              <a:rPr lang="it-IT" sz="1800" dirty="0"/>
              <a:t>Il nostro output è un valore binario (vero o falso, tumore benigno o maligno) e può essere rappresentato con un singolo neurone in uscita (0 oppure 1). In questo caso si usano solitamente la </a:t>
            </a:r>
            <a:r>
              <a:rPr lang="it-IT" sz="1800" b="1" dirty="0"/>
              <a:t>RELU</a:t>
            </a:r>
            <a:r>
              <a:rPr lang="it-IT" sz="1800" dirty="0"/>
              <a:t> come funzione di attivazione degli strati nascosti, e la </a:t>
            </a:r>
            <a:r>
              <a:rPr lang="it-IT" sz="1800" b="1" dirty="0"/>
              <a:t>SIGMOIDE</a:t>
            </a:r>
            <a:r>
              <a:rPr lang="it-IT" sz="1800" dirty="0"/>
              <a:t> come funzione di attivazione dell’ultimo strato.</a:t>
            </a:r>
          </a:p>
          <a:p>
            <a:endParaRPr lang="it-IT" sz="1800" dirty="0"/>
          </a:p>
          <a:p>
            <a:r>
              <a:rPr lang="it-IT" sz="1800" dirty="0"/>
              <a:t>Si dice che la classificazione binaria è sempre </a:t>
            </a:r>
            <a:r>
              <a:rPr lang="it-IT" sz="1800" b="1" dirty="0"/>
              <a:t>CATEGORICA</a:t>
            </a:r>
            <a:r>
              <a:rPr lang="it-IT" sz="1800" dirty="0"/>
              <a:t>, ovvero che un insieme di dati appartiene ad una classe oppure ad un’altra e MAI a tutte e due. Il nostro output può essere interpretato come la probabilità che il set di dati in input appartenga alla classe vera (1).</a:t>
            </a:r>
          </a:p>
          <a:p>
            <a:endParaRPr lang="it-IT" sz="1800" dirty="0"/>
          </a:p>
          <a:p>
            <a:r>
              <a:rPr lang="it-IT" sz="1800" dirty="0"/>
              <a:t>Solitamente, per i problemi di classificazione si usa una LOSS FUNCTION chiamata </a:t>
            </a:r>
            <a:r>
              <a:rPr lang="it-IT" sz="1800" b="1" dirty="0"/>
              <a:t>CROSS ENTROPY (o </a:t>
            </a:r>
            <a:r>
              <a:rPr lang="it-IT" sz="1800" b="1" dirty="0" err="1"/>
              <a:t>binary</a:t>
            </a:r>
            <a:r>
              <a:rPr lang="it-IT" sz="1800" b="1" dirty="0"/>
              <a:t> cross </a:t>
            </a:r>
            <a:r>
              <a:rPr lang="it-IT" sz="1800" b="1" dirty="0" err="1"/>
              <a:t>entropy</a:t>
            </a:r>
            <a:r>
              <a:rPr lang="it-IT" sz="1800" b="1" dirty="0"/>
              <a:t>) </a:t>
            </a:r>
            <a:r>
              <a:rPr lang="it-IT" sz="1800" dirty="0"/>
              <a:t>come funzione di errore (ricordate l’errore quadratico medio usato prima ?)</a:t>
            </a:r>
          </a:p>
        </p:txBody>
      </p:sp>
      <p:sp>
        <p:nvSpPr>
          <p:cNvPr id="12" name="CasellaDiTesto 11">
            <a:extLst>
              <a:ext uri="{FF2B5EF4-FFF2-40B4-BE49-F238E27FC236}">
                <a16:creationId xmlns:a16="http://schemas.microsoft.com/office/drawing/2014/main" id="{DCDD9B1B-E3A6-5548-0C35-EFD150414DF6}"/>
              </a:ext>
            </a:extLst>
          </p:cNvPr>
          <p:cNvSpPr txBox="1"/>
          <p:nvPr/>
        </p:nvSpPr>
        <p:spPr>
          <a:xfrm>
            <a:off x="4417423" y="975243"/>
            <a:ext cx="6097554" cy="369332"/>
          </a:xfrm>
          <a:prstGeom prst="rect">
            <a:avLst/>
          </a:prstGeom>
          <a:noFill/>
        </p:spPr>
        <p:txBody>
          <a:bodyPr wrap="square">
            <a:spAutoFit/>
          </a:bodyPr>
          <a:lstStyle/>
          <a:p>
            <a:r>
              <a:rPr lang="en-US" sz="1800" b="1" dirty="0">
                <a:latin typeface="+mn-lt"/>
                <a:ea typeface="Noto Serif" panose="02020502060505020204" pitchFamily="18"/>
                <a:cs typeface="Noto Serif" panose="02020502060505020204" pitchFamily="18"/>
              </a:rPr>
              <a:t>CLASSIFICAZIONE BINARIA</a:t>
            </a:r>
          </a:p>
        </p:txBody>
      </p:sp>
    </p:spTree>
    <p:extLst>
      <p:ext uri="{BB962C8B-B14F-4D97-AF65-F5344CB8AC3E}">
        <p14:creationId xmlns:p14="http://schemas.microsoft.com/office/powerpoint/2010/main" val="34161095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4C3B-17C8-0644-349B-0279409B32C7}"/>
              </a:ext>
            </a:extLst>
          </p:cNvPr>
          <p:cNvSpPr>
            <a:spLocks noGrp="1"/>
          </p:cNvSpPr>
          <p:nvPr>
            <p:ph type="ctrTitle"/>
          </p:nvPr>
        </p:nvSpPr>
        <p:spPr>
          <a:xfrm>
            <a:off x="2111828" y="41778"/>
            <a:ext cx="7517364" cy="466949"/>
          </a:xfrm>
        </p:spPr>
        <p:txBody>
          <a:bodyPr>
            <a:normAutofit fontScale="90000"/>
          </a:bodyPr>
          <a:lstStyle/>
          <a:p>
            <a:r>
              <a:rPr lang="en-US" sz="2800" b="1" dirty="0">
                <a:latin typeface="+mn-lt"/>
                <a:ea typeface="Noto Serif" panose="02020502060505020204" pitchFamily="18"/>
                <a:cs typeface="Noto Serif" panose="02020502060505020204" pitchFamily="18"/>
              </a:rPr>
              <a:t>Il </a:t>
            </a:r>
            <a:r>
              <a:rPr lang="en-US" sz="2800" b="1" dirty="0" err="1">
                <a:latin typeface="+mn-lt"/>
                <a:ea typeface="Noto Serif" panose="02020502060505020204" pitchFamily="18"/>
                <a:cs typeface="Noto Serif" panose="02020502060505020204" pitchFamily="18"/>
              </a:rPr>
              <a:t>Neurone</a:t>
            </a:r>
            <a:r>
              <a:rPr lang="en-US" sz="2800" b="1" dirty="0">
                <a:latin typeface="+mn-lt"/>
                <a:ea typeface="Noto Serif" panose="02020502060505020204" pitchFamily="18"/>
                <a:cs typeface="Noto Serif" panose="02020502060505020204" pitchFamily="18"/>
              </a:rPr>
              <a:t> </a:t>
            </a:r>
            <a:r>
              <a:rPr lang="en-US" sz="2800" b="1" dirty="0" err="1">
                <a:latin typeface="+mn-lt"/>
                <a:ea typeface="Noto Serif" panose="02020502060505020204" pitchFamily="18"/>
                <a:cs typeface="Noto Serif" panose="02020502060505020204" pitchFamily="18"/>
              </a:rPr>
              <a:t>formale</a:t>
            </a:r>
            <a:r>
              <a:rPr lang="en-US" sz="2800" b="1" dirty="0">
                <a:latin typeface="+mn-lt"/>
                <a:ea typeface="Noto Serif" panose="02020502060505020204" pitchFamily="18"/>
                <a:cs typeface="Noto Serif" panose="02020502060505020204" pitchFamily="18"/>
              </a:rPr>
              <a:t> di </a:t>
            </a:r>
            <a:r>
              <a:rPr lang="en-US" sz="2800" b="1" dirty="0" err="1">
                <a:latin typeface="+mn-lt"/>
                <a:ea typeface="Noto Serif" panose="02020502060505020204" pitchFamily="18"/>
                <a:cs typeface="Noto Serif" panose="02020502060505020204" pitchFamily="18"/>
              </a:rPr>
              <a:t>McCullogh</a:t>
            </a:r>
            <a:r>
              <a:rPr lang="en-US" sz="2800" b="1" dirty="0">
                <a:latin typeface="+mn-lt"/>
                <a:ea typeface="Noto Serif" panose="02020502060505020204" pitchFamily="18"/>
                <a:cs typeface="Noto Serif" panose="02020502060505020204" pitchFamily="18"/>
              </a:rPr>
              <a:t>-Pitts</a:t>
            </a:r>
            <a:endParaRPr lang="it-IT" sz="2800" b="1" dirty="0">
              <a:latin typeface="+mn-lt"/>
              <a:ea typeface="Noto Serif" panose="02020502060505020204" pitchFamily="18"/>
              <a:cs typeface="Noto Serif" panose="02020502060505020204" pitchFamily="18"/>
            </a:endParaRPr>
          </a:p>
        </p:txBody>
      </p:sp>
      <p:sp>
        <p:nvSpPr>
          <p:cNvPr id="6" name="Rettangolo 5">
            <a:extLst>
              <a:ext uri="{FF2B5EF4-FFF2-40B4-BE49-F238E27FC236}">
                <a16:creationId xmlns:a16="http://schemas.microsoft.com/office/drawing/2014/main" id="{ECAD2915-791F-BBE6-FC57-74C29AEC4B59}"/>
              </a:ext>
            </a:extLst>
          </p:cNvPr>
          <p:cNvSpPr/>
          <p:nvPr/>
        </p:nvSpPr>
        <p:spPr>
          <a:xfrm rot="5400000" flipH="1">
            <a:off x="5902078" y="-1937505"/>
            <a:ext cx="45719" cy="3918857"/>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0" name="Rettangolo 9">
            <a:extLst>
              <a:ext uri="{FF2B5EF4-FFF2-40B4-BE49-F238E27FC236}">
                <a16:creationId xmlns:a16="http://schemas.microsoft.com/office/drawing/2014/main" id="{2B1BF91D-1858-805A-B107-9E170AB59F0C}"/>
              </a:ext>
            </a:extLst>
          </p:cNvPr>
          <p:cNvSpPr/>
          <p:nvPr/>
        </p:nvSpPr>
        <p:spPr>
          <a:xfrm>
            <a:off x="0" y="275253"/>
            <a:ext cx="45719" cy="6214188"/>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5" name="CasellaDiTesto 4">
            <a:extLst>
              <a:ext uri="{FF2B5EF4-FFF2-40B4-BE49-F238E27FC236}">
                <a16:creationId xmlns:a16="http://schemas.microsoft.com/office/drawing/2014/main" id="{AD659625-C3B9-D46C-6820-E313DB412E94}"/>
              </a:ext>
            </a:extLst>
          </p:cNvPr>
          <p:cNvSpPr txBox="1"/>
          <p:nvPr/>
        </p:nvSpPr>
        <p:spPr>
          <a:xfrm>
            <a:off x="7670852" y="1741196"/>
            <a:ext cx="3992880" cy="646331"/>
          </a:xfrm>
          <a:prstGeom prst="rect">
            <a:avLst/>
          </a:prstGeom>
          <a:noFill/>
        </p:spPr>
        <p:txBody>
          <a:bodyPr wrap="square" rtlCol="0">
            <a:spAutoFit/>
          </a:bodyPr>
          <a:lstStyle/>
          <a:p>
            <a:r>
              <a:rPr lang="en-US" sz="3600" b="1" dirty="0">
                <a:solidFill>
                  <a:schemeClr val="bg1"/>
                </a:solidFill>
              </a:rPr>
              <a:t>Machine</a:t>
            </a:r>
            <a:r>
              <a:rPr lang="en-US" dirty="0"/>
              <a:t> </a:t>
            </a:r>
            <a:r>
              <a:rPr lang="en-US" sz="3600" b="1" dirty="0">
                <a:solidFill>
                  <a:schemeClr val="bg1"/>
                </a:solidFill>
              </a:rPr>
              <a:t>Learning</a:t>
            </a:r>
            <a:endParaRPr lang="it-IT" sz="3600" b="1" dirty="0">
              <a:solidFill>
                <a:schemeClr val="bg1"/>
              </a:solidFill>
            </a:endParaRPr>
          </a:p>
        </p:txBody>
      </p:sp>
      <p:sp>
        <p:nvSpPr>
          <p:cNvPr id="8" name="CasellaDiTesto 7">
            <a:extLst>
              <a:ext uri="{FF2B5EF4-FFF2-40B4-BE49-F238E27FC236}">
                <a16:creationId xmlns:a16="http://schemas.microsoft.com/office/drawing/2014/main" id="{5ED1F874-E2DD-D5AE-3AF2-79518109E33E}"/>
              </a:ext>
            </a:extLst>
          </p:cNvPr>
          <p:cNvSpPr txBox="1"/>
          <p:nvPr/>
        </p:nvSpPr>
        <p:spPr>
          <a:xfrm>
            <a:off x="9000532" y="3032750"/>
            <a:ext cx="3028891" cy="646331"/>
          </a:xfrm>
          <a:prstGeom prst="rect">
            <a:avLst/>
          </a:prstGeom>
          <a:noFill/>
        </p:spPr>
        <p:txBody>
          <a:bodyPr wrap="square" rtlCol="0">
            <a:spAutoFit/>
          </a:bodyPr>
          <a:lstStyle/>
          <a:p>
            <a:r>
              <a:rPr lang="en-US" sz="3600" b="1" dirty="0">
                <a:solidFill>
                  <a:schemeClr val="bg1"/>
                </a:solidFill>
              </a:rPr>
              <a:t>Deep Learning</a:t>
            </a:r>
            <a:endParaRPr lang="it-IT" sz="3600" b="1" dirty="0">
              <a:solidFill>
                <a:schemeClr val="bg1"/>
              </a:solidFill>
            </a:endParaRPr>
          </a:p>
        </p:txBody>
      </p:sp>
      <p:sp>
        <p:nvSpPr>
          <p:cNvPr id="4" name="CasellaDiTesto 3">
            <a:extLst>
              <a:ext uri="{FF2B5EF4-FFF2-40B4-BE49-F238E27FC236}">
                <a16:creationId xmlns:a16="http://schemas.microsoft.com/office/drawing/2014/main" id="{1383E39A-6F60-AC19-E4C6-91F32B70B38D}"/>
              </a:ext>
            </a:extLst>
          </p:cNvPr>
          <p:cNvSpPr txBox="1"/>
          <p:nvPr/>
        </p:nvSpPr>
        <p:spPr>
          <a:xfrm>
            <a:off x="951722" y="1344575"/>
            <a:ext cx="10263673" cy="4801314"/>
          </a:xfrm>
          <a:prstGeom prst="rect">
            <a:avLst/>
          </a:prstGeom>
          <a:noFill/>
        </p:spPr>
        <p:txBody>
          <a:bodyPr wrap="square">
            <a:spAutoFit/>
          </a:bodyPr>
          <a:lstStyle/>
          <a:p>
            <a:r>
              <a:rPr lang="it-IT" sz="1800" dirty="0"/>
              <a:t>Significa decidere se un insieme di dati in input appartiene oppure no  a più classi.</a:t>
            </a:r>
          </a:p>
          <a:p>
            <a:endParaRPr lang="it-IT" sz="1800" dirty="0"/>
          </a:p>
          <a:p>
            <a:r>
              <a:rPr lang="it-IT" sz="1800" b="1" dirty="0"/>
              <a:t>Classificazione </a:t>
            </a:r>
            <a:r>
              <a:rPr lang="it-IT" sz="1800" b="1" dirty="0" err="1"/>
              <a:t>multiclasse</a:t>
            </a:r>
            <a:r>
              <a:rPr lang="it-IT" sz="1800" b="1" dirty="0"/>
              <a:t> : </a:t>
            </a:r>
          </a:p>
          <a:p>
            <a:r>
              <a:rPr lang="it-IT" sz="1800" dirty="0"/>
              <a:t>Il nostro output è costituito da un neurone per ognuna delle classi nelle quali vogliamo classificare gli inputs.</a:t>
            </a:r>
          </a:p>
          <a:p>
            <a:endParaRPr lang="it-IT" sz="1800" dirty="0"/>
          </a:p>
          <a:p>
            <a:pPr marL="285750" indent="-285750">
              <a:buFont typeface="Arial" panose="020B0604020202020204" pitchFamily="34" charset="0"/>
              <a:buChar char="•"/>
            </a:pPr>
            <a:r>
              <a:rPr lang="it-IT" sz="1800" b="1" i="1" dirty="0"/>
              <a:t>Classificazione </a:t>
            </a:r>
            <a:r>
              <a:rPr lang="it-IT" sz="1800" b="1" i="1" dirty="0" err="1"/>
              <a:t>multiclasse</a:t>
            </a:r>
            <a:r>
              <a:rPr lang="it-IT" sz="1800" b="1" i="1" dirty="0"/>
              <a:t> semplice : </a:t>
            </a:r>
            <a:r>
              <a:rPr lang="it-IT" sz="1800" dirty="0"/>
              <a:t>quando il nostro output può appartenere a più di una classe (es articolo di giornale). In questo caso la funzione di trasferimento degli strati intermedi è </a:t>
            </a:r>
            <a:r>
              <a:rPr lang="it-IT" sz="1800" b="1" dirty="0"/>
              <a:t>RELU</a:t>
            </a:r>
            <a:r>
              <a:rPr lang="it-IT" sz="1800" dirty="0"/>
              <a:t>, mentre quella dello strato di output è </a:t>
            </a:r>
            <a:r>
              <a:rPr lang="it-IT" sz="1800" b="1" dirty="0"/>
              <a:t>SIGMOIDE</a:t>
            </a:r>
            <a:r>
              <a:rPr lang="it-IT" sz="1800" dirty="0"/>
              <a:t>. La LOSS FUNCTION è la </a:t>
            </a:r>
            <a:r>
              <a:rPr lang="it-IT" sz="1800" b="1" dirty="0" err="1"/>
              <a:t>binary</a:t>
            </a:r>
            <a:r>
              <a:rPr lang="it-IT" sz="1800" b="1" dirty="0"/>
              <a:t> cross </a:t>
            </a:r>
            <a:r>
              <a:rPr lang="it-IT" sz="1800" b="1" dirty="0" err="1"/>
              <a:t>entropy</a:t>
            </a:r>
            <a:r>
              <a:rPr lang="it-IT" sz="1800" b="1" dirty="0"/>
              <a:t>. </a:t>
            </a:r>
            <a:r>
              <a:rPr lang="it-IT" sz="1800" dirty="0"/>
              <a:t>Ogni neurone di output ci fornirà un valore che rappresenta la probabilità di appartenenza a quella classe ma la somma di queste probabilità non sarà 1!!</a:t>
            </a:r>
          </a:p>
          <a:p>
            <a:pPr marL="285750" indent="-285750">
              <a:buFont typeface="Arial" panose="020B0604020202020204" pitchFamily="34" charset="0"/>
              <a:buChar char="•"/>
            </a:pPr>
            <a:endParaRPr lang="it-IT" sz="1800" b="1" i="1" dirty="0"/>
          </a:p>
          <a:p>
            <a:pPr marL="285750" indent="-285750">
              <a:buFont typeface="Arial" panose="020B0604020202020204" pitchFamily="34" charset="0"/>
              <a:buChar char="•"/>
            </a:pPr>
            <a:r>
              <a:rPr lang="it-IT" sz="1800" b="1" i="1" dirty="0"/>
              <a:t>Classificazione </a:t>
            </a:r>
            <a:r>
              <a:rPr lang="it-IT" sz="1800" b="1" i="1" dirty="0" err="1"/>
              <a:t>multiclasse</a:t>
            </a:r>
            <a:r>
              <a:rPr lang="it-IT" sz="1800" b="1" i="1" dirty="0"/>
              <a:t> categorica : </a:t>
            </a:r>
            <a:r>
              <a:rPr lang="it-IT" sz="1800" dirty="0"/>
              <a:t>quando i nostri dati in input appartengono ad </a:t>
            </a:r>
            <a:r>
              <a:rPr lang="it-IT" sz="1800" b="1" dirty="0"/>
              <a:t>una</a:t>
            </a:r>
            <a:r>
              <a:rPr lang="it-IT" sz="1800" dirty="0"/>
              <a:t> </a:t>
            </a:r>
            <a:r>
              <a:rPr lang="it-IT" sz="1800" b="1" dirty="0"/>
              <a:t>sola</a:t>
            </a:r>
            <a:r>
              <a:rPr lang="it-IT" sz="1800" dirty="0"/>
              <a:t> delle classi disponibili (es iris). ). In questo caso la funzione di trasferimento degli strati intermedi è </a:t>
            </a:r>
            <a:r>
              <a:rPr lang="it-IT" sz="1800" b="1" dirty="0"/>
              <a:t>RELU</a:t>
            </a:r>
            <a:r>
              <a:rPr lang="it-IT" sz="1800" dirty="0"/>
              <a:t>, mentre quella dello strato di output è </a:t>
            </a:r>
            <a:r>
              <a:rPr lang="it-IT" sz="1800" b="1" dirty="0"/>
              <a:t>SOFTMAX</a:t>
            </a:r>
            <a:r>
              <a:rPr lang="it-IT" sz="1800" dirty="0"/>
              <a:t>, una funzione di trasferimento che farà in modo che la somma delle probabilità di appartenenza di una classe sia sempre uguale a 1 ! Come funzione di errore o </a:t>
            </a:r>
            <a:r>
              <a:rPr lang="it-IT" sz="1800" dirty="0" err="1"/>
              <a:t>loss</a:t>
            </a:r>
            <a:r>
              <a:rPr lang="it-IT" sz="1800" dirty="0"/>
              <a:t> si utilizza la </a:t>
            </a:r>
            <a:r>
              <a:rPr lang="it-IT" sz="1800" b="1" dirty="0" err="1"/>
              <a:t>categorical</a:t>
            </a:r>
            <a:r>
              <a:rPr lang="it-IT" sz="1800" b="1" dirty="0"/>
              <a:t> cross </a:t>
            </a:r>
            <a:r>
              <a:rPr lang="it-IT" sz="1800" b="1" dirty="0" err="1"/>
              <a:t>entropy</a:t>
            </a:r>
            <a:endParaRPr lang="it-IT" sz="1800" b="1" dirty="0"/>
          </a:p>
          <a:p>
            <a:endParaRPr lang="it-IT" b="1" dirty="0"/>
          </a:p>
        </p:txBody>
      </p:sp>
      <p:sp>
        <p:nvSpPr>
          <p:cNvPr id="12" name="CasellaDiTesto 11">
            <a:extLst>
              <a:ext uri="{FF2B5EF4-FFF2-40B4-BE49-F238E27FC236}">
                <a16:creationId xmlns:a16="http://schemas.microsoft.com/office/drawing/2014/main" id="{DCDD9B1B-E3A6-5548-0C35-EFD150414DF6}"/>
              </a:ext>
            </a:extLst>
          </p:cNvPr>
          <p:cNvSpPr txBox="1"/>
          <p:nvPr/>
        </p:nvSpPr>
        <p:spPr>
          <a:xfrm>
            <a:off x="4417423" y="908855"/>
            <a:ext cx="6097554" cy="369332"/>
          </a:xfrm>
          <a:prstGeom prst="rect">
            <a:avLst/>
          </a:prstGeom>
          <a:noFill/>
        </p:spPr>
        <p:txBody>
          <a:bodyPr wrap="square">
            <a:spAutoFit/>
          </a:bodyPr>
          <a:lstStyle/>
          <a:p>
            <a:r>
              <a:rPr lang="en-US" sz="1800" b="1" dirty="0">
                <a:latin typeface="+mn-lt"/>
                <a:ea typeface="Noto Serif" panose="02020502060505020204" pitchFamily="18"/>
                <a:cs typeface="Noto Serif" panose="02020502060505020204" pitchFamily="18"/>
              </a:rPr>
              <a:t>CLASSIFICAZIONE MULTICLASSE</a:t>
            </a:r>
          </a:p>
        </p:txBody>
      </p:sp>
    </p:spTree>
    <p:extLst>
      <p:ext uri="{BB962C8B-B14F-4D97-AF65-F5344CB8AC3E}">
        <p14:creationId xmlns:p14="http://schemas.microsoft.com/office/powerpoint/2010/main" val="2271378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4C3B-17C8-0644-349B-0279409B32C7}"/>
              </a:ext>
            </a:extLst>
          </p:cNvPr>
          <p:cNvSpPr>
            <a:spLocks noGrp="1"/>
          </p:cNvSpPr>
          <p:nvPr>
            <p:ph type="ctrTitle"/>
          </p:nvPr>
        </p:nvSpPr>
        <p:spPr>
          <a:xfrm>
            <a:off x="2111828" y="41778"/>
            <a:ext cx="7517364" cy="466949"/>
          </a:xfrm>
        </p:spPr>
        <p:txBody>
          <a:bodyPr>
            <a:normAutofit fontScale="90000"/>
          </a:bodyPr>
          <a:lstStyle/>
          <a:p>
            <a:r>
              <a:rPr lang="en-US" sz="2800" b="1" dirty="0">
                <a:latin typeface="+mn-lt"/>
                <a:ea typeface="Noto Serif" panose="02020502060505020204" pitchFamily="18"/>
                <a:cs typeface="Noto Serif" panose="02020502060505020204" pitchFamily="18"/>
              </a:rPr>
              <a:t>Tipi di </a:t>
            </a:r>
            <a:r>
              <a:rPr lang="en-US" sz="2800" b="1" dirty="0" err="1">
                <a:latin typeface="+mn-lt"/>
                <a:ea typeface="Noto Serif" panose="02020502060505020204" pitchFamily="18"/>
                <a:cs typeface="Noto Serif" panose="02020502060505020204" pitchFamily="18"/>
              </a:rPr>
              <a:t>Intelligenza</a:t>
            </a:r>
            <a:endParaRPr lang="it-IT" sz="2800" b="1" dirty="0">
              <a:latin typeface="+mn-lt"/>
              <a:ea typeface="Noto Serif" panose="02020502060505020204" pitchFamily="18"/>
              <a:cs typeface="Noto Serif" panose="02020502060505020204" pitchFamily="18"/>
            </a:endParaRPr>
          </a:p>
        </p:txBody>
      </p:sp>
      <p:sp>
        <p:nvSpPr>
          <p:cNvPr id="6" name="Rettangolo 5">
            <a:extLst>
              <a:ext uri="{FF2B5EF4-FFF2-40B4-BE49-F238E27FC236}">
                <a16:creationId xmlns:a16="http://schemas.microsoft.com/office/drawing/2014/main" id="{ECAD2915-791F-BBE6-FC57-74C29AEC4B59}"/>
              </a:ext>
            </a:extLst>
          </p:cNvPr>
          <p:cNvSpPr/>
          <p:nvPr/>
        </p:nvSpPr>
        <p:spPr>
          <a:xfrm rot="5400000" flipH="1">
            <a:off x="5902078" y="-1937505"/>
            <a:ext cx="45719" cy="3918857"/>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0" name="Rettangolo 9">
            <a:extLst>
              <a:ext uri="{FF2B5EF4-FFF2-40B4-BE49-F238E27FC236}">
                <a16:creationId xmlns:a16="http://schemas.microsoft.com/office/drawing/2014/main" id="{2B1BF91D-1858-805A-B107-9E170AB59F0C}"/>
              </a:ext>
            </a:extLst>
          </p:cNvPr>
          <p:cNvSpPr/>
          <p:nvPr/>
        </p:nvSpPr>
        <p:spPr>
          <a:xfrm>
            <a:off x="0" y="275253"/>
            <a:ext cx="45719" cy="6214188"/>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pic>
        <p:nvPicPr>
          <p:cNvPr id="13" name="Immagine 12">
            <a:extLst>
              <a:ext uri="{FF2B5EF4-FFF2-40B4-BE49-F238E27FC236}">
                <a16:creationId xmlns:a16="http://schemas.microsoft.com/office/drawing/2014/main" id="{25843DDA-38B7-F0C4-5A96-3E25551E7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2046" y="2262694"/>
            <a:ext cx="2332611" cy="2332611"/>
          </a:xfrm>
          <a:prstGeom prst="rect">
            <a:avLst/>
          </a:prstGeom>
        </p:spPr>
      </p:pic>
      <p:pic>
        <p:nvPicPr>
          <p:cNvPr id="14" name="Immagine 13">
            <a:extLst>
              <a:ext uri="{FF2B5EF4-FFF2-40B4-BE49-F238E27FC236}">
                <a16:creationId xmlns:a16="http://schemas.microsoft.com/office/drawing/2014/main" id="{402A6F51-149D-7A74-DCE1-F4418353A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8565" y="2262694"/>
            <a:ext cx="2332610" cy="2332610"/>
          </a:xfrm>
          <a:prstGeom prst="rect">
            <a:avLst/>
          </a:prstGeom>
        </p:spPr>
      </p:pic>
      <p:pic>
        <p:nvPicPr>
          <p:cNvPr id="15" name="Immagine 14">
            <a:extLst>
              <a:ext uri="{FF2B5EF4-FFF2-40B4-BE49-F238E27FC236}">
                <a16:creationId xmlns:a16="http://schemas.microsoft.com/office/drawing/2014/main" id="{0F581E98-83C0-DF9B-8773-E708C6EF64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1241" y="1531941"/>
            <a:ext cx="3794117" cy="3794117"/>
          </a:xfrm>
          <a:prstGeom prst="rect">
            <a:avLst/>
          </a:prstGeom>
        </p:spPr>
      </p:pic>
    </p:spTree>
    <p:extLst>
      <p:ext uri="{BB962C8B-B14F-4D97-AF65-F5344CB8AC3E}">
        <p14:creationId xmlns:p14="http://schemas.microsoft.com/office/powerpoint/2010/main" val="2247071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4C3B-17C8-0644-349B-0279409B32C7}"/>
              </a:ext>
            </a:extLst>
          </p:cNvPr>
          <p:cNvSpPr>
            <a:spLocks noGrp="1"/>
          </p:cNvSpPr>
          <p:nvPr>
            <p:ph type="ctrTitle"/>
          </p:nvPr>
        </p:nvSpPr>
        <p:spPr>
          <a:xfrm>
            <a:off x="2111828" y="41778"/>
            <a:ext cx="7517364" cy="466949"/>
          </a:xfrm>
        </p:spPr>
        <p:txBody>
          <a:bodyPr>
            <a:normAutofit fontScale="90000"/>
          </a:bodyPr>
          <a:lstStyle/>
          <a:p>
            <a:r>
              <a:rPr lang="en-US" sz="2800" b="1" dirty="0">
                <a:latin typeface="+mn-lt"/>
                <a:ea typeface="Noto Serif" panose="02020502060505020204" pitchFamily="18"/>
                <a:cs typeface="Noto Serif" panose="02020502060505020204" pitchFamily="18"/>
              </a:rPr>
              <a:t>Tipi di </a:t>
            </a:r>
            <a:r>
              <a:rPr lang="en-US" sz="2800" b="1" dirty="0" err="1">
                <a:latin typeface="+mn-lt"/>
                <a:ea typeface="Noto Serif" panose="02020502060505020204" pitchFamily="18"/>
                <a:cs typeface="Noto Serif" panose="02020502060505020204" pitchFamily="18"/>
              </a:rPr>
              <a:t>Intelligenza</a:t>
            </a:r>
            <a:endParaRPr lang="it-IT" sz="2800" b="1" dirty="0">
              <a:latin typeface="+mn-lt"/>
              <a:ea typeface="Noto Serif" panose="02020502060505020204" pitchFamily="18"/>
              <a:cs typeface="Noto Serif" panose="02020502060505020204" pitchFamily="18"/>
            </a:endParaRPr>
          </a:p>
        </p:txBody>
      </p:sp>
      <p:sp>
        <p:nvSpPr>
          <p:cNvPr id="6" name="Rettangolo 5">
            <a:extLst>
              <a:ext uri="{FF2B5EF4-FFF2-40B4-BE49-F238E27FC236}">
                <a16:creationId xmlns:a16="http://schemas.microsoft.com/office/drawing/2014/main" id="{ECAD2915-791F-BBE6-FC57-74C29AEC4B59}"/>
              </a:ext>
            </a:extLst>
          </p:cNvPr>
          <p:cNvSpPr/>
          <p:nvPr/>
        </p:nvSpPr>
        <p:spPr>
          <a:xfrm rot="5400000" flipH="1">
            <a:off x="5902078" y="-1937505"/>
            <a:ext cx="45719" cy="3918857"/>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0" name="Rettangolo 9">
            <a:extLst>
              <a:ext uri="{FF2B5EF4-FFF2-40B4-BE49-F238E27FC236}">
                <a16:creationId xmlns:a16="http://schemas.microsoft.com/office/drawing/2014/main" id="{2B1BF91D-1858-805A-B107-9E170AB59F0C}"/>
              </a:ext>
            </a:extLst>
          </p:cNvPr>
          <p:cNvSpPr/>
          <p:nvPr/>
        </p:nvSpPr>
        <p:spPr>
          <a:xfrm>
            <a:off x="0" y="275253"/>
            <a:ext cx="45719" cy="6214188"/>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pic>
        <p:nvPicPr>
          <p:cNvPr id="13" name="Immagine 12">
            <a:extLst>
              <a:ext uri="{FF2B5EF4-FFF2-40B4-BE49-F238E27FC236}">
                <a16:creationId xmlns:a16="http://schemas.microsoft.com/office/drawing/2014/main" id="{25843DDA-38B7-F0C4-5A96-3E25551E7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2886" y="2262695"/>
            <a:ext cx="2332611" cy="2332611"/>
          </a:xfrm>
          <a:prstGeom prst="rect">
            <a:avLst/>
          </a:prstGeom>
        </p:spPr>
      </p:pic>
      <p:pic>
        <p:nvPicPr>
          <p:cNvPr id="14" name="Immagine 13">
            <a:extLst>
              <a:ext uri="{FF2B5EF4-FFF2-40B4-BE49-F238E27FC236}">
                <a16:creationId xmlns:a16="http://schemas.microsoft.com/office/drawing/2014/main" id="{402A6F51-149D-7A74-DCE1-F4418353A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5509" y="1523998"/>
            <a:ext cx="3657602" cy="3657602"/>
          </a:xfrm>
          <a:prstGeom prst="rect">
            <a:avLst/>
          </a:prstGeom>
        </p:spPr>
      </p:pic>
      <p:pic>
        <p:nvPicPr>
          <p:cNvPr id="15" name="Immagine 14">
            <a:extLst>
              <a:ext uri="{FF2B5EF4-FFF2-40B4-BE49-F238E27FC236}">
                <a16:creationId xmlns:a16="http://schemas.microsoft.com/office/drawing/2014/main" id="{0F581E98-83C0-DF9B-8773-E708C6EF64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5522" y="2262694"/>
            <a:ext cx="2332612" cy="2332612"/>
          </a:xfrm>
          <a:prstGeom prst="rect">
            <a:avLst/>
          </a:prstGeom>
        </p:spPr>
      </p:pic>
    </p:spTree>
    <p:extLst>
      <p:ext uri="{BB962C8B-B14F-4D97-AF65-F5344CB8AC3E}">
        <p14:creationId xmlns:p14="http://schemas.microsoft.com/office/powerpoint/2010/main" val="12639802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4C3B-17C8-0644-349B-0279409B32C7}"/>
              </a:ext>
            </a:extLst>
          </p:cNvPr>
          <p:cNvSpPr>
            <a:spLocks noGrp="1"/>
          </p:cNvSpPr>
          <p:nvPr>
            <p:ph type="ctrTitle"/>
          </p:nvPr>
        </p:nvSpPr>
        <p:spPr>
          <a:xfrm>
            <a:off x="2111828" y="41778"/>
            <a:ext cx="7517364" cy="466949"/>
          </a:xfrm>
        </p:spPr>
        <p:txBody>
          <a:bodyPr>
            <a:normAutofit fontScale="90000"/>
          </a:bodyPr>
          <a:lstStyle/>
          <a:p>
            <a:r>
              <a:rPr lang="en-US" sz="2800" b="1" dirty="0">
                <a:latin typeface="+mn-lt"/>
                <a:ea typeface="Noto Serif" panose="02020502060505020204" pitchFamily="18"/>
                <a:cs typeface="Noto Serif" panose="02020502060505020204" pitchFamily="18"/>
              </a:rPr>
              <a:t>Tipi di </a:t>
            </a:r>
            <a:r>
              <a:rPr lang="en-US" sz="2800" b="1" dirty="0" err="1">
                <a:latin typeface="+mn-lt"/>
                <a:ea typeface="Noto Serif" panose="02020502060505020204" pitchFamily="18"/>
                <a:cs typeface="Noto Serif" panose="02020502060505020204" pitchFamily="18"/>
              </a:rPr>
              <a:t>Intelligenza</a:t>
            </a:r>
            <a:endParaRPr lang="it-IT" sz="2800" b="1" dirty="0">
              <a:latin typeface="+mn-lt"/>
              <a:ea typeface="Noto Serif" panose="02020502060505020204" pitchFamily="18"/>
              <a:cs typeface="Noto Serif" panose="02020502060505020204" pitchFamily="18"/>
            </a:endParaRPr>
          </a:p>
        </p:txBody>
      </p:sp>
      <p:sp>
        <p:nvSpPr>
          <p:cNvPr id="6" name="Rettangolo 5">
            <a:extLst>
              <a:ext uri="{FF2B5EF4-FFF2-40B4-BE49-F238E27FC236}">
                <a16:creationId xmlns:a16="http://schemas.microsoft.com/office/drawing/2014/main" id="{ECAD2915-791F-BBE6-FC57-74C29AEC4B59}"/>
              </a:ext>
            </a:extLst>
          </p:cNvPr>
          <p:cNvSpPr/>
          <p:nvPr/>
        </p:nvSpPr>
        <p:spPr>
          <a:xfrm rot="5400000" flipH="1">
            <a:off x="5902078" y="-1937505"/>
            <a:ext cx="45719" cy="3918857"/>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0" name="Rettangolo 9">
            <a:extLst>
              <a:ext uri="{FF2B5EF4-FFF2-40B4-BE49-F238E27FC236}">
                <a16:creationId xmlns:a16="http://schemas.microsoft.com/office/drawing/2014/main" id="{2B1BF91D-1858-805A-B107-9E170AB59F0C}"/>
              </a:ext>
            </a:extLst>
          </p:cNvPr>
          <p:cNvSpPr/>
          <p:nvPr/>
        </p:nvSpPr>
        <p:spPr>
          <a:xfrm>
            <a:off x="0" y="275253"/>
            <a:ext cx="45719" cy="6214188"/>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pic>
        <p:nvPicPr>
          <p:cNvPr id="13" name="Immagine 12">
            <a:extLst>
              <a:ext uri="{FF2B5EF4-FFF2-40B4-BE49-F238E27FC236}">
                <a16:creationId xmlns:a16="http://schemas.microsoft.com/office/drawing/2014/main" id="{25843DDA-38B7-F0C4-5A96-3E25551E7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2281" y="1236929"/>
            <a:ext cx="4175759" cy="4175759"/>
          </a:xfrm>
          <a:prstGeom prst="rect">
            <a:avLst/>
          </a:prstGeom>
        </p:spPr>
      </p:pic>
      <p:pic>
        <p:nvPicPr>
          <p:cNvPr id="14" name="Immagine 13">
            <a:extLst>
              <a:ext uri="{FF2B5EF4-FFF2-40B4-BE49-F238E27FC236}">
                <a16:creationId xmlns:a16="http://schemas.microsoft.com/office/drawing/2014/main" id="{402A6F51-149D-7A74-DCE1-F4418353A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3388" y="2216041"/>
            <a:ext cx="2332612" cy="2332612"/>
          </a:xfrm>
          <a:prstGeom prst="rect">
            <a:avLst/>
          </a:prstGeom>
        </p:spPr>
      </p:pic>
      <p:pic>
        <p:nvPicPr>
          <p:cNvPr id="15" name="Immagine 14">
            <a:extLst>
              <a:ext uri="{FF2B5EF4-FFF2-40B4-BE49-F238E27FC236}">
                <a16:creationId xmlns:a16="http://schemas.microsoft.com/office/drawing/2014/main" id="{0F581E98-83C0-DF9B-8773-E708C6EF64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5522" y="2262694"/>
            <a:ext cx="2332612" cy="2332612"/>
          </a:xfrm>
          <a:prstGeom prst="rect">
            <a:avLst/>
          </a:prstGeom>
        </p:spPr>
      </p:pic>
      <p:sp>
        <p:nvSpPr>
          <p:cNvPr id="3" name="Rettangolo 2">
            <a:extLst>
              <a:ext uri="{FF2B5EF4-FFF2-40B4-BE49-F238E27FC236}">
                <a16:creationId xmlns:a16="http://schemas.microsoft.com/office/drawing/2014/main" id="{DC8DE09A-050C-8437-3141-6738F97F3634}"/>
              </a:ext>
            </a:extLst>
          </p:cNvPr>
          <p:cNvSpPr/>
          <p:nvPr/>
        </p:nvSpPr>
        <p:spPr>
          <a:xfrm>
            <a:off x="14031998" y="598905"/>
            <a:ext cx="5514392" cy="621418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13ABBEF6-0DD5-7E27-3D3F-D0BD1460FB46}"/>
              </a:ext>
            </a:extLst>
          </p:cNvPr>
          <p:cNvSpPr txBox="1"/>
          <p:nvPr/>
        </p:nvSpPr>
        <p:spPr>
          <a:xfrm>
            <a:off x="14327934" y="697914"/>
            <a:ext cx="4495800" cy="646331"/>
          </a:xfrm>
          <a:prstGeom prst="rect">
            <a:avLst/>
          </a:prstGeom>
          <a:noFill/>
        </p:spPr>
        <p:txBody>
          <a:bodyPr wrap="square" rtlCol="0">
            <a:spAutoFit/>
          </a:bodyPr>
          <a:lstStyle/>
          <a:p>
            <a:r>
              <a:rPr lang="en-US" sz="3600" b="1" dirty="0" err="1">
                <a:solidFill>
                  <a:schemeClr val="bg1"/>
                </a:solidFill>
              </a:rPr>
              <a:t>Intelligenza</a:t>
            </a:r>
            <a:r>
              <a:rPr lang="en-US" sz="3600" b="1" dirty="0">
                <a:solidFill>
                  <a:schemeClr val="bg1"/>
                </a:solidFill>
              </a:rPr>
              <a:t> </a:t>
            </a:r>
            <a:r>
              <a:rPr lang="en-US" sz="3600" b="1" dirty="0" err="1">
                <a:solidFill>
                  <a:schemeClr val="bg1"/>
                </a:solidFill>
              </a:rPr>
              <a:t>Artificiale</a:t>
            </a:r>
            <a:endParaRPr lang="it-IT" sz="3600" b="1" dirty="0">
              <a:solidFill>
                <a:schemeClr val="bg1"/>
              </a:solidFill>
            </a:endParaRPr>
          </a:p>
        </p:txBody>
      </p:sp>
    </p:spTree>
    <p:extLst>
      <p:ext uri="{BB962C8B-B14F-4D97-AF65-F5344CB8AC3E}">
        <p14:creationId xmlns:p14="http://schemas.microsoft.com/office/powerpoint/2010/main" val="6743583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4C3B-17C8-0644-349B-0279409B32C7}"/>
              </a:ext>
            </a:extLst>
          </p:cNvPr>
          <p:cNvSpPr>
            <a:spLocks noGrp="1"/>
          </p:cNvSpPr>
          <p:nvPr>
            <p:ph type="ctrTitle"/>
          </p:nvPr>
        </p:nvSpPr>
        <p:spPr>
          <a:xfrm>
            <a:off x="2111828" y="41778"/>
            <a:ext cx="7517364" cy="466949"/>
          </a:xfrm>
        </p:spPr>
        <p:txBody>
          <a:bodyPr>
            <a:normAutofit fontScale="90000"/>
          </a:bodyPr>
          <a:lstStyle/>
          <a:p>
            <a:r>
              <a:rPr lang="en-US" sz="2800" b="1" dirty="0">
                <a:latin typeface="+mn-lt"/>
                <a:ea typeface="Noto Serif" panose="02020502060505020204" pitchFamily="18"/>
                <a:cs typeface="Noto Serif" panose="02020502060505020204" pitchFamily="18"/>
              </a:rPr>
              <a:t>AI, Machine Learning, Deep Learning</a:t>
            </a:r>
            <a:endParaRPr lang="it-IT" sz="2800" b="1" dirty="0">
              <a:latin typeface="+mn-lt"/>
              <a:ea typeface="Noto Serif" panose="02020502060505020204" pitchFamily="18"/>
              <a:cs typeface="Noto Serif" panose="02020502060505020204" pitchFamily="18"/>
            </a:endParaRPr>
          </a:p>
        </p:txBody>
      </p:sp>
      <p:sp>
        <p:nvSpPr>
          <p:cNvPr id="6" name="Rettangolo 5">
            <a:extLst>
              <a:ext uri="{FF2B5EF4-FFF2-40B4-BE49-F238E27FC236}">
                <a16:creationId xmlns:a16="http://schemas.microsoft.com/office/drawing/2014/main" id="{ECAD2915-791F-BBE6-FC57-74C29AEC4B59}"/>
              </a:ext>
            </a:extLst>
          </p:cNvPr>
          <p:cNvSpPr/>
          <p:nvPr/>
        </p:nvSpPr>
        <p:spPr>
          <a:xfrm rot="5400000" flipH="1">
            <a:off x="5902078" y="-1937505"/>
            <a:ext cx="45719" cy="3918857"/>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0" name="Rettangolo 9">
            <a:extLst>
              <a:ext uri="{FF2B5EF4-FFF2-40B4-BE49-F238E27FC236}">
                <a16:creationId xmlns:a16="http://schemas.microsoft.com/office/drawing/2014/main" id="{2B1BF91D-1858-805A-B107-9E170AB59F0C}"/>
              </a:ext>
            </a:extLst>
          </p:cNvPr>
          <p:cNvSpPr/>
          <p:nvPr/>
        </p:nvSpPr>
        <p:spPr>
          <a:xfrm>
            <a:off x="0" y="275253"/>
            <a:ext cx="45719" cy="6214188"/>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1" name="Rettangolo 10">
            <a:extLst>
              <a:ext uri="{FF2B5EF4-FFF2-40B4-BE49-F238E27FC236}">
                <a16:creationId xmlns:a16="http://schemas.microsoft.com/office/drawing/2014/main" id="{944C491E-847F-4CBB-7510-90190C8A0EFA}"/>
              </a:ext>
            </a:extLst>
          </p:cNvPr>
          <p:cNvSpPr/>
          <p:nvPr/>
        </p:nvSpPr>
        <p:spPr>
          <a:xfrm>
            <a:off x="6871996" y="643812"/>
            <a:ext cx="5514392" cy="621418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7A902CB3-E757-9127-4BBD-7B435C63FC02}"/>
              </a:ext>
            </a:extLst>
          </p:cNvPr>
          <p:cNvSpPr/>
          <p:nvPr/>
        </p:nvSpPr>
        <p:spPr>
          <a:xfrm>
            <a:off x="13030200" y="1531672"/>
            <a:ext cx="4934028" cy="5326328"/>
          </a:xfrm>
          <a:prstGeom prst="rect">
            <a:avLst/>
          </a:prstGeom>
          <a:gradFill flip="none" rotWithShape="1">
            <a:gsLst>
              <a:gs pos="0">
                <a:schemeClr val="accent4">
                  <a:lumMod val="75000"/>
                </a:schemeClr>
              </a:gs>
              <a:gs pos="75000">
                <a:schemeClr val="accent1">
                  <a:tint val="44500"/>
                  <a:satMod val="160000"/>
                </a:schemeClr>
              </a:gs>
              <a:gs pos="100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CasellaDiTesto 13">
            <a:extLst>
              <a:ext uri="{FF2B5EF4-FFF2-40B4-BE49-F238E27FC236}">
                <a16:creationId xmlns:a16="http://schemas.microsoft.com/office/drawing/2014/main" id="{D3008151-7899-8BBE-C1B8-CA32C3EA7F5F}"/>
              </a:ext>
            </a:extLst>
          </p:cNvPr>
          <p:cNvSpPr txBox="1"/>
          <p:nvPr/>
        </p:nvSpPr>
        <p:spPr>
          <a:xfrm>
            <a:off x="7320332" y="895221"/>
            <a:ext cx="4495800" cy="646331"/>
          </a:xfrm>
          <a:prstGeom prst="rect">
            <a:avLst/>
          </a:prstGeom>
          <a:noFill/>
        </p:spPr>
        <p:txBody>
          <a:bodyPr wrap="square" rtlCol="0">
            <a:spAutoFit/>
          </a:bodyPr>
          <a:lstStyle/>
          <a:p>
            <a:r>
              <a:rPr lang="en-US" sz="3600" b="1" dirty="0" err="1">
                <a:solidFill>
                  <a:schemeClr val="bg1"/>
                </a:solidFill>
              </a:rPr>
              <a:t>Intelligenza</a:t>
            </a:r>
            <a:r>
              <a:rPr lang="en-US" sz="3600" b="1" dirty="0">
                <a:solidFill>
                  <a:schemeClr val="bg1"/>
                </a:solidFill>
              </a:rPr>
              <a:t> </a:t>
            </a:r>
            <a:r>
              <a:rPr lang="en-US" sz="3600" b="1" dirty="0" err="1">
                <a:solidFill>
                  <a:schemeClr val="bg1"/>
                </a:solidFill>
              </a:rPr>
              <a:t>Artificiale</a:t>
            </a:r>
            <a:endParaRPr lang="it-IT" sz="3600" b="1" dirty="0">
              <a:solidFill>
                <a:schemeClr val="bg1"/>
              </a:solidFill>
            </a:endParaRPr>
          </a:p>
        </p:txBody>
      </p:sp>
      <p:sp>
        <p:nvSpPr>
          <p:cNvPr id="15" name="CasellaDiTesto 14">
            <a:extLst>
              <a:ext uri="{FF2B5EF4-FFF2-40B4-BE49-F238E27FC236}">
                <a16:creationId xmlns:a16="http://schemas.microsoft.com/office/drawing/2014/main" id="{DE8C8FCD-38A0-0854-6B95-29C52D1FBF79}"/>
              </a:ext>
            </a:extLst>
          </p:cNvPr>
          <p:cNvSpPr txBox="1"/>
          <p:nvPr/>
        </p:nvSpPr>
        <p:spPr>
          <a:xfrm>
            <a:off x="13380720" y="1950720"/>
            <a:ext cx="3992880" cy="646331"/>
          </a:xfrm>
          <a:prstGeom prst="rect">
            <a:avLst/>
          </a:prstGeom>
          <a:noFill/>
        </p:spPr>
        <p:txBody>
          <a:bodyPr wrap="square" rtlCol="0">
            <a:spAutoFit/>
          </a:bodyPr>
          <a:lstStyle/>
          <a:p>
            <a:r>
              <a:rPr lang="en-US" sz="3600" b="1" dirty="0">
                <a:solidFill>
                  <a:schemeClr val="bg1"/>
                </a:solidFill>
              </a:rPr>
              <a:t>Machine</a:t>
            </a:r>
            <a:r>
              <a:rPr lang="en-US" dirty="0"/>
              <a:t> </a:t>
            </a:r>
            <a:r>
              <a:rPr lang="en-US" sz="3600" b="1" dirty="0">
                <a:solidFill>
                  <a:schemeClr val="bg1"/>
                </a:solidFill>
              </a:rPr>
              <a:t>Learning</a:t>
            </a:r>
            <a:endParaRPr lang="it-IT" sz="3600" b="1" dirty="0">
              <a:solidFill>
                <a:schemeClr val="bg1"/>
              </a:solidFill>
            </a:endParaRPr>
          </a:p>
        </p:txBody>
      </p:sp>
      <p:sp>
        <p:nvSpPr>
          <p:cNvPr id="16" name="CasellaDiTesto 15">
            <a:extLst>
              <a:ext uri="{FF2B5EF4-FFF2-40B4-BE49-F238E27FC236}">
                <a16:creationId xmlns:a16="http://schemas.microsoft.com/office/drawing/2014/main" id="{ABDE24F0-063A-BE45-C84F-9D40489E1090}"/>
              </a:ext>
            </a:extLst>
          </p:cNvPr>
          <p:cNvSpPr txBox="1"/>
          <p:nvPr/>
        </p:nvSpPr>
        <p:spPr>
          <a:xfrm>
            <a:off x="457200" y="860802"/>
            <a:ext cx="5334000" cy="1015663"/>
          </a:xfrm>
          <a:prstGeom prst="rect">
            <a:avLst/>
          </a:prstGeom>
          <a:noFill/>
        </p:spPr>
        <p:txBody>
          <a:bodyPr wrap="square" rtlCol="0">
            <a:spAutoFit/>
          </a:bodyPr>
          <a:lstStyle/>
          <a:p>
            <a:r>
              <a:rPr lang="en-US" sz="2000" b="1" dirty="0" err="1"/>
              <a:t>Intelligenza</a:t>
            </a:r>
            <a:r>
              <a:rPr lang="en-US" sz="2000" b="1" dirty="0"/>
              <a:t> </a:t>
            </a:r>
            <a:r>
              <a:rPr lang="en-US" sz="2000" b="1" dirty="0" err="1"/>
              <a:t>Artificiale</a:t>
            </a:r>
            <a:r>
              <a:rPr lang="en-US" sz="2000" b="1" dirty="0"/>
              <a:t> :</a:t>
            </a:r>
          </a:p>
          <a:p>
            <a:r>
              <a:rPr lang="en-US" sz="2000" dirty="0" err="1"/>
              <a:t>Disciplina</a:t>
            </a:r>
            <a:r>
              <a:rPr lang="en-US" sz="2000" dirty="0"/>
              <a:t> </a:t>
            </a:r>
            <a:r>
              <a:rPr lang="en-US" sz="2000" dirty="0" err="1"/>
              <a:t>che</a:t>
            </a:r>
            <a:r>
              <a:rPr lang="en-US" sz="2000" dirty="0"/>
              <a:t> </a:t>
            </a:r>
            <a:r>
              <a:rPr lang="en-US" sz="2000" dirty="0" err="1"/>
              <a:t>studia</a:t>
            </a:r>
            <a:r>
              <a:rPr lang="en-US" sz="2000" dirty="0"/>
              <a:t> il </a:t>
            </a:r>
            <a:r>
              <a:rPr lang="en-US" sz="2000" dirty="0" err="1"/>
              <a:t>funzionamento</a:t>
            </a:r>
            <a:r>
              <a:rPr lang="en-US" sz="2000" dirty="0"/>
              <a:t> di </a:t>
            </a:r>
            <a:r>
              <a:rPr lang="en-US" sz="2000" dirty="0" err="1"/>
              <a:t>sistemi</a:t>
            </a:r>
            <a:r>
              <a:rPr lang="en-US" sz="2000" dirty="0"/>
              <a:t> </a:t>
            </a:r>
            <a:r>
              <a:rPr lang="en-US" sz="2000" dirty="0" err="1"/>
              <a:t>dotati</a:t>
            </a:r>
            <a:r>
              <a:rPr lang="en-US" sz="2000" dirty="0"/>
              <a:t> di </a:t>
            </a:r>
            <a:r>
              <a:rPr lang="en-US" sz="2000" dirty="0" err="1"/>
              <a:t>una</a:t>
            </a:r>
            <a:r>
              <a:rPr lang="en-US" sz="2000" dirty="0"/>
              <a:t> </a:t>
            </a:r>
            <a:r>
              <a:rPr lang="en-US" sz="2000" dirty="0" err="1"/>
              <a:t>intelligenza</a:t>
            </a:r>
            <a:r>
              <a:rPr lang="en-US" sz="2000" dirty="0"/>
              <a:t> simile a </a:t>
            </a:r>
            <a:r>
              <a:rPr lang="en-US" sz="2000" dirty="0" err="1"/>
              <a:t>quella</a:t>
            </a:r>
            <a:r>
              <a:rPr lang="en-US" sz="2000" dirty="0"/>
              <a:t> </a:t>
            </a:r>
            <a:r>
              <a:rPr lang="en-US" sz="2000" dirty="0" err="1"/>
              <a:t>umana</a:t>
            </a:r>
            <a:endParaRPr lang="it-IT" sz="2000" dirty="0"/>
          </a:p>
        </p:txBody>
      </p:sp>
    </p:spTree>
    <p:extLst>
      <p:ext uri="{BB962C8B-B14F-4D97-AF65-F5344CB8AC3E}">
        <p14:creationId xmlns:p14="http://schemas.microsoft.com/office/powerpoint/2010/main" val="3588894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4C3B-17C8-0644-349B-0279409B32C7}"/>
              </a:ext>
            </a:extLst>
          </p:cNvPr>
          <p:cNvSpPr>
            <a:spLocks noGrp="1"/>
          </p:cNvSpPr>
          <p:nvPr>
            <p:ph type="ctrTitle"/>
          </p:nvPr>
        </p:nvSpPr>
        <p:spPr>
          <a:xfrm>
            <a:off x="2111828" y="41778"/>
            <a:ext cx="7517364" cy="466949"/>
          </a:xfrm>
        </p:spPr>
        <p:txBody>
          <a:bodyPr>
            <a:normAutofit fontScale="90000"/>
          </a:bodyPr>
          <a:lstStyle/>
          <a:p>
            <a:r>
              <a:rPr lang="en-US" sz="2800" b="1" dirty="0">
                <a:latin typeface="+mn-lt"/>
                <a:ea typeface="Noto Serif" panose="02020502060505020204" pitchFamily="18"/>
                <a:cs typeface="Noto Serif" panose="02020502060505020204" pitchFamily="18"/>
              </a:rPr>
              <a:t>AI, Machine Learning, Deep Learning</a:t>
            </a:r>
            <a:endParaRPr lang="it-IT" sz="2800" b="1" dirty="0">
              <a:latin typeface="+mn-lt"/>
              <a:ea typeface="Noto Serif" panose="02020502060505020204" pitchFamily="18"/>
              <a:cs typeface="Noto Serif" panose="02020502060505020204" pitchFamily="18"/>
            </a:endParaRPr>
          </a:p>
        </p:txBody>
      </p:sp>
      <p:sp>
        <p:nvSpPr>
          <p:cNvPr id="6" name="Rettangolo 5">
            <a:extLst>
              <a:ext uri="{FF2B5EF4-FFF2-40B4-BE49-F238E27FC236}">
                <a16:creationId xmlns:a16="http://schemas.microsoft.com/office/drawing/2014/main" id="{ECAD2915-791F-BBE6-FC57-74C29AEC4B59}"/>
              </a:ext>
            </a:extLst>
          </p:cNvPr>
          <p:cNvSpPr/>
          <p:nvPr/>
        </p:nvSpPr>
        <p:spPr>
          <a:xfrm rot="5400000" flipH="1">
            <a:off x="5902078" y="-1937505"/>
            <a:ext cx="45719" cy="3918857"/>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0" name="Rettangolo 9">
            <a:extLst>
              <a:ext uri="{FF2B5EF4-FFF2-40B4-BE49-F238E27FC236}">
                <a16:creationId xmlns:a16="http://schemas.microsoft.com/office/drawing/2014/main" id="{2B1BF91D-1858-805A-B107-9E170AB59F0C}"/>
              </a:ext>
            </a:extLst>
          </p:cNvPr>
          <p:cNvSpPr/>
          <p:nvPr/>
        </p:nvSpPr>
        <p:spPr>
          <a:xfrm>
            <a:off x="0" y="275253"/>
            <a:ext cx="45719" cy="6214188"/>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1" name="Rettangolo 10">
            <a:extLst>
              <a:ext uri="{FF2B5EF4-FFF2-40B4-BE49-F238E27FC236}">
                <a16:creationId xmlns:a16="http://schemas.microsoft.com/office/drawing/2014/main" id="{944C491E-847F-4CBB-7510-90190C8A0EFA}"/>
              </a:ext>
            </a:extLst>
          </p:cNvPr>
          <p:cNvSpPr/>
          <p:nvPr/>
        </p:nvSpPr>
        <p:spPr>
          <a:xfrm>
            <a:off x="6871996" y="643812"/>
            <a:ext cx="5514392" cy="621418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a:extLst>
              <a:ext uri="{FF2B5EF4-FFF2-40B4-BE49-F238E27FC236}">
                <a16:creationId xmlns:a16="http://schemas.microsoft.com/office/drawing/2014/main" id="{71A79726-2BB9-C063-90F9-2A499505F35F}"/>
              </a:ext>
            </a:extLst>
          </p:cNvPr>
          <p:cNvSpPr txBox="1"/>
          <p:nvPr/>
        </p:nvSpPr>
        <p:spPr>
          <a:xfrm>
            <a:off x="7167932" y="742821"/>
            <a:ext cx="4495800" cy="646331"/>
          </a:xfrm>
          <a:prstGeom prst="rect">
            <a:avLst/>
          </a:prstGeom>
          <a:noFill/>
        </p:spPr>
        <p:txBody>
          <a:bodyPr wrap="square" rtlCol="0">
            <a:spAutoFit/>
          </a:bodyPr>
          <a:lstStyle/>
          <a:p>
            <a:r>
              <a:rPr lang="en-US" sz="3600" b="1" dirty="0" err="1">
                <a:solidFill>
                  <a:schemeClr val="bg1"/>
                </a:solidFill>
              </a:rPr>
              <a:t>Intelligenza</a:t>
            </a:r>
            <a:r>
              <a:rPr lang="en-US" sz="3600" b="1" dirty="0">
                <a:solidFill>
                  <a:schemeClr val="bg1"/>
                </a:solidFill>
              </a:rPr>
              <a:t> </a:t>
            </a:r>
            <a:r>
              <a:rPr lang="en-US" sz="3600" b="1" dirty="0" err="1">
                <a:solidFill>
                  <a:schemeClr val="bg1"/>
                </a:solidFill>
              </a:rPr>
              <a:t>Artificiale</a:t>
            </a:r>
            <a:endParaRPr lang="it-IT" sz="3600" b="1" dirty="0">
              <a:solidFill>
                <a:schemeClr val="bg1"/>
              </a:solidFill>
            </a:endParaRPr>
          </a:p>
        </p:txBody>
      </p:sp>
      <p:sp>
        <p:nvSpPr>
          <p:cNvPr id="4" name="Rettangolo 3">
            <a:extLst>
              <a:ext uri="{FF2B5EF4-FFF2-40B4-BE49-F238E27FC236}">
                <a16:creationId xmlns:a16="http://schemas.microsoft.com/office/drawing/2014/main" id="{5BD7DEC2-2E8E-A2AC-B47A-3FCC48341EEB}"/>
              </a:ext>
            </a:extLst>
          </p:cNvPr>
          <p:cNvSpPr/>
          <p:nvPr/>
        </p:nvSpPr>
        <p:spPr>
          <a:xfrm>
            <a:off x="7452360" y="1531672"/>
            <a:ext cx="4934028" cy="5326328"/>
          </a:xfrm>
          <a:prstGeom prst="rect">
            <a:avLst/>
          </a:prstGeom>
          <a:gradFill flip="none" rotWithShape="1">
            <a:gsLst>
              <a:gs pos="0">
                <a:schemeClr val="accent4">
                  <a:lumMod val="75000"/>
                </a:schemeClr>
              </a:gs>
              <a:gs pos="75000">
                <a:schemeClr val="accent1">
                  <a:tint val="44500"/>
                  <a:satMod val="160000"/>
                </a:schemeClr>
              </a:gs>
              <a:gs pos="100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AD659625-C3B9-D46C-6820-E313DB412E94}"/>
              </a:ext>
            </a:extLst>
          </p:cNvPr>
          <p:cNvSpPr txBox="1"/>
          <p:nvPr/>
        </p:nvSpPr>
        <p:spPr>
          <a:xfrm>
            <a:off x="7802880" y="1950720"/>
            <a:ext cx="3992880" cy="646331"/>
          </a:xfrm>
          <a:prstGeom prst="rect">
            <a:avLst/>
          </a:prstGeom>
          <a:noFill/>
        </p:spPr>
        <p:txBody>
          <a:bodyPr wrap="square" rtlCol="0">
            <a:spAutoFit/>
          </a:bodyPr>
          <a:lstStyle/>
          <a:p>
            <a:r>
              <a:rPr lang="en-US" sz="3600" b="1" dirty="0">
                <a:solidFill>
                  <a:schemeClr val="bg1"/>
                </a:solidFill>
              </a:rPr>
              <a:t>Machine</a:t>
            </a:r>
            <a:r>
              <a:rPr lang="en-US" dirty="0"/>
              <a:t> </a:t>
            </a:r>
            <a:r>
              <a:rPr lang="en-US" sz="3600" b="1" dirty="0">
                <a:solidFill>
                  <a:schemeClr val="bg1"/>
                </a:solidFill>
              </a:rPr>
              <a:t>Learning</a:t>
            </a:r>
            <a:endParaRPr lang="it-IT" sz="3600" b="1" dirty="0">
              <a:solidFill>
                <a:schemeClr val="bg1"/>
              </a:solidFill>
            </a:endParaRPr>
          </a:p>
        </p:txBody>
      </p:sp>
      <p:sp>
        <p:nvSpPr>
          <p:cNvPr id="7" name="Rettangolo 6">
            <a:extLst>
              <a:ext uri="{FF2B5EF4-FFF2-40B4-BE49-F238E27FC236}">
                <a16:creationId xmlns:a16="http://schemas.microsoft.com/office/drawing/2014/main" id="{4A17FBE1-3FB7-11B5-F11A-1C889B020D3D}"/>
              </a:ext>
            </a:extLst>
          </p:cNvPr>
          <p:cNvSpPr/>
          <p:nvPr/>
        </p:nvSpPr>
        <p:spPr>
          <a:xfrm>
            <a:off x="13868400" y="2967871"/>
            <a:ext cx="3742820" cy="4008120"/>
          </a:xfrm>
          <a:prstGeom prst="rect">
            <a:avLst/>
          </a:prstGeom>
          <a:gradFill flip="none" rotWithShape="1">
            <a:gsLst>
              <a:gs pos="0">
                <a:schemeClr val="accent4">
                  <a:lumMod val="75000"/>
                </a:schemeClr>
              </a:gs>
              <a:gs pos="40000">
                <a:schemeClr val="accent6">
                  <a:lumMod val="60000"/>
                  <a:lumOff val="40000"/>
                </a:schemeClr>
              </a:gs>
              <a:gs pos="100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5ED1F874-E2DD-D5AE-3AF2-79518109E33E}"/>
              </a:ext>
            </a:extLst>
          </p:cNvPr>
          <p:cNvSpPr txBox="1"/>
          <p:nvPr/>
        </p:nvSpPr>
        <p:spPr>
          <a:xfrm>
            <a:off x="14225364" y="3150741"/>
            <a:ext cx="3028891" cy="646331"/>
          </a:xfrm>
          <a:prstGeom prst="rect">
            <a:avLst/>
          </a:prstGeom>
          <a:noFill/>
        </p:spPr>
        <p:txBody>
          <a:bodyPr wrap="square" rtlCol="0">
            <a:spAutoFit/>
          </a:bodyPr>
          <a:lstStyle/>
          <a:p>
            <a:r>
              <a:rPr lang="en-US" sz="3600" b="1" dirty="0">
                <a:solidFill>
                  <a:schemeClr val="bg1"/>
                </a:solidFill>
              </a:rPr>
              <a:t>Deep Learning</a:t>
            </a:r>
            <a:endParaRPr lang="it-IT" sz="3600" b="1" dirty="0">
              <a:solidFill>
                <a:schemeClr val="bg1"/>
              </a:solidFill>
            </a:endParaRPr>
          </a:p>
        </p:txBody>
      </p:sp>
      <p:sp>
        <p:nvSpPr>
          <p:cNvPr id="9" name="CasellaDiTesto 8">
            <a:extLst>
              <a:ext uri="{FF2B5EF4-FFF2-40B4-BE49-F238E27FC236}">
                <a16:creationId xmlns:a16="http://schemas.microsoft.com/office/drawing/2014/main" id="{38D4C9C7-A2D8-7934-0913-93045366281B}"/>
              </a:ext>
            </a:extLst>
          </p:cNvPr>
          <p:cNvSpPr txBox="1"/>
          <p:nvPr/>
        </p:nvSpPr>
        <p:spPr>
          <a:xfrm>
            <a:off x="457200" y="860802"/>
            <a:ext cx="5334000" cy="1015663"/>
          </a:xfrm>
          <a:prstGeom prst="rect">
            <a:avLst/>
          </a:prstGeom>
          <a:noFill/>
        </p:spPr>
        <p:txBody>
          <a:bodyPr wrap="square" rtlCol="0">
            <a:spAutoFit/>
          </a:bodyPr>
          <a:lstStyle/>
          <a:p>
            <a:r>
              <a:rPr lang="en-US" sz="2000" b="1" dirty="0" err="1"/>
              <a:t>Intelligenza</a:t>
            </a:r>
            <a:r>
              <a:rPr lang="en-US" sz="2000" b="1" dirty="0"/>
              <a:t> </a:t>
            </a:r>
            <a:r>
              <a:rPr lang="en-US" sz="2000" b="1" dirty="0" err="1"/>
              <a:t>Artificiale</a:t>
            </a:r>
            <a:r>
              <a:rPr lang="en-US" sz="2000" b="1" dirty="0"/>
              <a:t> :</a:t>
            </a:r>
          </a:p>
          <a:p>
            <a:r>
              <a:rPr lang="en-US" sz="2000" dirty="0" err="1"/>
              <a:t>Disciplina</a:t>
            </a:r>
            <a:r>
              <a:rPr lang="en-US" sz="2000" dirty="0"/>
              <a:t> </a:t>
            </a:r>
            <a:r>
              <a:rPr lang="en-US" sz="2000" dirty="0" err="1"/>
              <a:t>che</a:t>
            </a:r>
            <a:r>
              <a:rPr lang="en-US" sz="2000" dirty="0"/>
              <a:t> </a:t>
            </a:r>
            <a:r>
              <a:rPr lang="en-US" sz="2000" dirty="0" err="1"/>
              <a:t>studia</a:t>
            </a:r>
            <a:r>
              <a:rPr lang="en-US" sz="2000" dirty="0"/>
              <a:t> il </a:t>
            </a:r>
            <a:r>
              <a:rPr lang="en-US" sz="2000" dirty="0" err="1"/>
              <a:t>funzionamento</a:t>
            </a:r>
            <a:r>
              <a:rPr lang="en-US" sz="2000" dirty="0"/>
              <a:t> di </a:t>
            </a:r>
            <a:r>
              <a:rPr lang="en-US" sz="2000" dirty="0" err="1"/>
              <a:t>sistemi</a:t>
            </a:r>
            <a:r>
              <a:rPr lang="en-US" sz="2000" dirty="0"/>
              <a:t> </a:t>
            </a:r>
            <a:r>
              <a:rPr lang="en-US" sz="2000" dirty="0" err="1"/>
              <a:t>dotati</a:t>
            </a:r>
            <a:r>
              <a:rPr lang="en-US" sz="2000" dirty="0"/>
              <a:t> di </a:t>
            </a:r>
            <a:r>
              <a:rPr lang="en-US" sz="2000" dirty="0" err="1"/>
              <a:t>una</a:t>
            </a:r>
            <a:r>
              <a:rPr lang="en-US" sz="2000" dirty="0"/>
              <a:t> </a:t>
            </a:r>
            <a:r>
              <a:rPr lang="en-US" sz="2000" dirty="0" err="1"/>
              <a:t>intelligenza</a:t>
            </a:r>
            <a:r>
              <a:rPr lang="en-US" sz="2000" dirty="0"/>
              <a:t> simile a </a:t>
            </a:r>
            <a:r>
              <a:rPr lang="en-US" sz="2000" dirty="0" err="1"/>
              <a:t>quella</a:t>
            </a:r>
            <a:r>
              <a:rPr lang="en-US" sz="2000" dirty="0"/>
              <a:t> </a:t>
            </a:r>
            <a:r>
              <a:rPr lang="en-US" sz="2000" dirty="0" err="1"/>
              <a:t>umana</a:t>
            </a:r>
            <a:endParaRPr lang="it-IT" sz="2000" dirty="0"/>
          </a:p>
        </p:txBody>
      </p:sp>
      <p:sp>
        <p:nvSpPr>
          <p:cNvPr id="13" name="CasellaDiTesto 12">
            <a:extLst>
              <a:ext uri="{FF2B5EF4-FFF2-40B4-BE49-F238E27FC236}">
                <a16:creationId xmlns:a16="http://schemas.microsoft.com/office/drawing/2014/main" id="{815D915E-84E8-4326-F74F-B59F03DD0D47}"/>
              </a:ext>
            </a:extLst>
          </p:cNvPr>
          <p:cNvSpPr txBox="1"/>
          <p:nvPr/>
        </p:nvSpPr>
        <p:spPr>
          <a:xfrm>
            <a:off x="457200" y="2476983"/>
            <a:ext cx="5334000" cy="1323439"/>
          </a:xfrm>
          <a:prstGeom prst="rect">
            <a:avLst/>
          </a:prstGeom>
          <a:noFill/>
        </p:spPr>
        <p:txBody>
          <a:bodyPr wrap="square" rtlCol="0">
            <a:spAutoFit/>
          </a:bodyPr>
          <a:lstStyle/>
          <a:p>
            <a:r>
              <a:rPr lang="en-US" sz="2000" b="1" dirty="0"/>
              <a:t>Machine Learning:</a:t>
            </a:r>
          </a:p>
          <a:p>
            <a:r>
              <a:rPr lang="en-US" sz="2000" dirty="0" err="1"/>
              <a:t>Branca</a:t>
            </a:r>
            <a:r>
              <a:rPr lang="en-US" sz="2000" dirty="0"/>
              <a:t> </a:t>
            </a:r>
            <a:r>
              <a:rPr lang="en-US" sz="2000" dirty="0" err="1"/>
              <a:t>dell’AI</a:t>
            </a:r>
            <a:r>
              <a:rPr lang="en-US" sz="2000" dirty="0"/>
              <a:t> </a:t>
            </a:r>
            <a:r>
              <a:rPr lang="en-US" sz="2000" dirty="0" err="1"/>
              <a:t>che</a:t>
            </a:r>
            <a:r>
              <a:rPr lang="en-US" sz="2000" dirty="0"/>
              <a:t> </a:t>
            </a:r>
            <a:r>
              <a:rPr lang="en-US" sz="2000" dirty="0" err="1"/>
              <a:t>studia</a:t>
            </a:r>
            <a:r>
              <a:rPr lang="en-US" sz="2000" dirty="0"/>
              <a:t> </a:t>
            </a:r>
            <a:r>
              <a:rPr lang="en-US" sz="2000" dirty="0" err="1"/>
              <a:t>metodologie</a:t>
            </a:r>
            <a:r>
              <a:rPr lang="en-US" sz="2000" dirty="0"/>
              <a:t> e </a:t>
            </a:r>
            <a:r>
              <a:rPr lang="en-US" sz="2000" dirty="0" err="1"/>
              <a:t>algoritmi</a:t>
            </a:r>
            <a:r>
              <a:rPr lang="en-US" sz="2000" dirty="0"/>
              <a:t> </a:t>
            </a:r>
            <a:r>
              <a:rPr lang="en-US" sz="2000" dirty="0" err="1"/>
              <a:t>che</a:t>
            </a:r>
            <a:r>
              <a:rPr lang="en-US" sz="2000" dirty="0"/>
              <a:t> </a:t>
            </a:r>
            <a:r>
              <a:rPr lang="en-US" sz="2000" dirty="0" err="1"/>
              <a:t>risolvono</a:t>
            </a:r>
            <a:r>
              <a:rPr lang="en-US" sz="2000" dirty="0"/>
              <a:t> problem </a:t>
            </a:r>
            <a:r>
              <a:rPr lang="en-US" sz="2000" dirty="0" err="1"/>
              <a:t>apprendendo</a:t>
            </a:r>
            <a:r>
              <a:rPr lang="en-US" sz="2000" dirty="0"/>
              <a:t> </a:t>
            </a:r>
            <a:r>
              <a:rPr lang="en-US" sz="2000" dirty="0" err="1"/>
              <a:t>dai</a:t>
            </a:r>
            <a:r>
              <a:rPr lang="en-US" sz="2000" dirty="0"/>
              <a:t> </a:t>
            </a:r>
            <a:r>
              <a:rPr lang="en-US" sz="2000" dirty="0" err="1"/>
              <a:t>propri</a:t>
            </a:r>
            <a:r>
              <a:rPr lang="en-US" sz="2000" dirty="0"/>
              <a:t> </a:t>
            </a:r>
            <a:r>
              <a:rPr lang="en-US" sz="2000" dirty="0" err="1"/>
              <a:t>errori</a:t>
            </a:r>
            <a:endParaRPr lang="it-IT" sz="2000" dirty="0"/>
          </a:p>
        </p:txBody>
      </p:sp>
    </p:spTree>
    <p:extLst>
      <p:ext uri="{BB962C8B-B14F-4D97-AF65-F5344CB8AC3E}">
        <p14:creationId xmlns:p14="http://schemas.microsoft.com/office/powerpoint/2010/main" val="1450974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4C3B-17C8-0644-349B-0279409B32C7}"/>
              </a:ext>
            </a:extLst>
          </p:cNvPr>
          <p:cNvSpPr>
            <a:spLocks noGrp="1"/>
          </p:cNvSpPr>
          <p:nvPr>
            <p:ph type="ctrTitle"/>
          </p:nvPr>
        </p:nvSpPr>
        <p:spPr>
          <a:xfrm>
            <a:off x="2111828" y="41778"/>
            <a:ext cx="7517364" cy="466949"/>
          </a:xfrm>
        </p:spPr>
        <p:txBody>
          <a:bodyPr>
            <a:normAutofit fontScale="90000"/>
          </a:bodyPr>
          <a:lstStyle/>
          <a:p>
            <a:r>
              <a:rPr lang="en-US" sz="2800" b="1" dirty="0">
                <a:latin typeface="+mn-lt"/>
                <a:ea typeface="Noto Serif" panose="02020502060505020204" pitchFamily="18"/>
                <a:cs typeface="Noto Serif" panose="02020502060505020204" pitchFamily="18"/>
              </a:rPr>
              <a:t>AI, Machine Learning, Deep Learning</a:t>
            </a:r>
            <a:endParaRPr lang="it-IT" sz="2800" b="1" dirty="0">
              <a:latin typeface="+mn-lt"/>
              <a:ea typeface="Noto Serif" panose="02020502060505020204" pitchFamily="18"/>
              <a:cs typeface="Noto Serif" panose="02020502060505020204" pitchFamily="18"/>
            </a:endParaRPr>
          </a:p>
        </p:txBody>
      </p:sp>
      <p:sp>
        <p:nvSpPr>
          <p:cNvPr id="6" name="Rettangolo 5">
            <a:extLst>
              <a:ext uri="{FF2B5EF4-FFF2-40B4-BE49-F238E27FC236}">
                <a16:creationId xmlns:a16="http://schemas.microsoft.com/office/drawing/2014/main" id="{ECAD2915-791F-BBE6-FC57-74C29AEC4B59}"/>
              </a:ext>
            </a:extLst>
          </p:cNvPr>
          <p:cNvSpPr/>
          <p:nvPr/>
        </p:nvSpPr>
        <p:spPr>
          <a:xfrm rot="5400000" flipH="1">
            <a:off x="5902078" y="-1937505"/>
            <a:ext cx="45719" cy="3918857"/>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0" name="Rettangolo 9">
            <a:extLst>
              <a:ext uri="{FF2B5EF4-FFF2-40B4-BE49-F238E27FC236}">
                <a16:creationId xmlns:a16="http://schemas.microsoft.com/office/drawing/2014/main" id="{2B1BF91D-1858-805A-B107-9E170AB59F0C}"/>
              </a:ext>
            </a:extLst>
          </p:cNvPr>
          <p:cNvSpPr/>
          <p:nvPr/>
        </p:nvSpPr>
        <p:spPr>
          <a:xfrm>
            <a:off x="0" y="275253"/>
            <a:ext cx="45719" cy="6214188"/>
          </a:xfrm>
          <a:prstGeom prst="rect">
            <a:avLst/>
          </a:prstGeom>
          <a:solidFill>
            <a:srgbClr val="007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74FF"/>
              </a:solidFill>
            </a:endParaRPr>
          </a:p>
        </p:txBody>
      </p:sp>
      <p:sp>
        <p:nvSpPr>
          <p:cNvPr id="11" name="Rettangolo 10">
            <a:extLst>
              <a:ext uri="{FF2B5EF4-FFF2-40B4-BE49-F238E27FC236}">
                <a16:creationId xmlns:a16="http://schemas.microsoft.com/office/drawing/2014/main" id="{944C491E-847F-4CBB-7510-90190C8A0EFA}"/>
              </a:ext>
            </a:extLst>
          </p:cNvPr>
          <p:cNvSpPr/>
          <p:nvPr/>
        </p:nvSpPr>
        <p:spPr>
          <a:xfrm>
            <a:off x="6871996" y="643812"/>
            <a:ext cx="5514392" cy="621418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a:extLst>
              <a:ext uri="{FF2B5EF4-FFF2-40B4-BE49-F238E27FC236}">
                <a16:creationId xmlns:a16="http://schemas.microsoft.com/office/drawing/2014/main" id="{71A79726-2BB9-C063-90F9-2A499505F35F}"/>
              </a:ext>
            </a:extLst>
          </p:cNvPr>
          <p:cNvSpPr txBox="1"/>
          <p:nvPr/>
        </p:nvSpPr>
        <p:spPr>
          <a:xfrm>
            <a:off x="7167932" y="742821"/>
            <a:ext cx="4495800" cy="646331"/>
          </a:xfrm>
          <a:prstGeom prst="rect">
            <a:avLst/>
          </a:prstGeom>
          <a:noFill/>
        </p:spPr>
        <p:txBody>
          <a:bodyPr wrap="square" rtlCol="0">
            <a:spAutoFit/>
          </a:bodyPr>
          <a:lstStyle/>
          <a:p>
            <a:r>
              <a:rPr lang="en-US" sz="3600" b="1" dirty="0" err="1">
                <a:solidFill>
                  <a:schemeClr val="bg1"/>
                </a:solidFill>
              </a:rPr>
              <a:t>Intelligenza</a:t>
            </a:r>
            <a:r>
              <a:rPr lang="en-US" sz="3600" b="1" dirty="0">
                <a:solidFill>
                  <a:schemeClr val="bg1"/>
                </a:solidFill>
              </a:rPr>
              <a:t> </a:t>
            </a:r>
            <a:r>
              <a:rPr lang="en-US" sz="3600" b="1" dirty="0" err="1">
                <a:solidFill>
                  <a:schemeClr val="bg1"/>
                </a:solidFill>
              </a:rPr>
              <a:t>Artificiale</a:t>
            </a:r>
            <a:endParaRPr lang="it-IT" sz="3600" b="1" dirty="0">
              <a:solidFill>
                <a:schemeClr val="bg1"/>
              </a:solidFill>
            </a:endParaRPr>
          </a:p>
        </p:txBody>
      </p:sp>
      <p:sp>
        <p:nvSpPr>
          <p:cNvPr id="4" name="Rettangolo 3">
            <a:extLst>
              <a:ext uri="{FF2B5EF4-FFF2-40B4-BE49-F238E27FC236}">
                <a16:creationId xmlns:a16="http://schemas.microsoft.com/office/drawing/2014/main" id="{5BD7DEC2-2E8E-A2AC-B47A-3FCC48341EEB}"/>
              </a:ext>
            </a:extLst>
          </p:cNvPr>
          <p:cNvSpPr/>
          <p:nvPr/>
        </p:nvSpPr>
        <p:spPr>
          <a:xfrm>
            <a:off x="7452360" y="1531672"/>
            <a:ext cx="4934028" cy="5326328"/>
          </a:xfrm>
          <a:prstGeom prst="rect">
            <a:avLst/>
          </a:prstGeom>
          <a:gradFill flip="none" rotWithShape="1">
            <a:gsLst>
              <a:gs pos="0">
                <a:schemeClr val="accent4">
                  <a:lumMod val="75000"/>
                </a:schemeClr>
              </a:gs>
              <a:gs pos="75000">
                <a:schemeClr val="accent1">
                  <a:tint val="44500"/>
                  <a:satMod val="160000"/>
                </a:schemeClr>
              </a:gs>
              <a:gs pos="100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AD659625-C3B9-D46C-6820-E313DB412E94}"/>
              </a:ext>
            </a:extLst>
          </p:cNvPr>
          <p:cNvSpPr txBox="1"/>
          <p:nvPr/>
        </p:nvSpPr>
        <p:spPr>
          <a:xfrm>
            <a:off x="7670852" y="1741196"/>
            <a:ext cx="3992880" cy="646331"/>
          </a:xfrm>
          <a:prstGeom prst="rect">
            <a:avLst/>
          </a:prstGeom>
          <a:noFill/>
        </p:spPr>
        <p:txBody>
          <a:bodyPr wrap="square" rtlCol="0">
            <a:spAutoFit/>
          </a:bodyPr>
          <a:lstStyle/>
          <a:p>
            <a:r>
              <a:rPr lang="en-US" sz="3600" b="1" dirty="0">
                <a:solidFill>
                  <a:schemeClr val="bg1"/>
                </a:solidFill>
              </a:rPr>
              <a:t>Machine</a:t>
            </a:r>
            <a:r>
              <a:rPr lang="en-US" dirty="0"/>
              <a:t> </a:t>
            </a:r>
            <a:r>
              <a:rPr lang="en-US" sz="3600" b="1" dirty="0">
                <a:solidFill>
                  <a:schemeClr val="bg1"/>
                </a:solidFill>
              </a:rPr>
              <a:t>Learning</a:t>
            </a:r>
            <a:endParaRPr lang="it-IT" sz="3600" b="1" dirty="0">
              <a:solidFill>
                <a:schemeClr val="bg1"/>
              </a:solidFill>
            </a:endParaRPr>
          </a:p>
        </p:txBody>
      </p:sp>
      <p:sp>
        <p:nvSpPr>
          <p:cNvPr id="7" name="Rettangolo 6">
            <a:extLst>
              <a:ext uri="{FF2B5EF4-FFF2-40B4-BE49-F238E27FC236}">
                <a16:creationId xmlns:a16="http://schemas.microsoft.com/office/drawing/2014/main" id="{4A17FBE1-3FB7-11B5-F11A-1C889B020D3D}"/>
              </a:ext>
            </a:extLst>
          </p:cNvPr>
          <p:cNvSpPr/>
          <p:nvPr/>
        </p:nvSpPr>
        <p:spPr>
          <a:xfrm>
            <a:off x="8393508" y="2597051"/>
            <a:ext cx="3992880" cy="4260949"/>
          </a:xfrm>
          <a:prstGeom prst="rect">
            <a:avLst/>
          </a:prstGeom>
          <a:gradFill flip="none" rotWithShape="1">
            <a:gsLst>
              <a:gs pos="0">
                <a:schemeClr val="accent4">
                  <a:lumMod val="75000"/>
                </a:schemeClr>
              </a:gs>
              <a:gs pos="40000">
                <a:schemeClr val="accent6">
                  <a:lumMod val="60000"/>
                  <a:lumOff val="40000"/>
                </a:schemeClr>
              </a:gs>
              <a:gs pos="100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5ED1F874-E2DD-D5AE-3AF2-79518109E33E}"/>
              </a:ext>
            </a:extLst>
          </p:cNvPr>
          <p:cNvSpPr txBox="1"/>
          <p:nvPr/>
        </p:nvSpPr>
        <p:spPr>
          <a:xfrm>
            <a:off x="9000532" y="3032750"/>
            <a:ext cx="3028891" cy="646331"/>
          </a:xfrm>
          <a:prstGeom prst="rect">
            <a:avLst/>
          </a:prstGeom>
          <a:noFill/>
        </p:spPr>
        <p:txBody>
          <a:bodyPr wrap="square" rtlCol="0">
            <a:spAutoFit/>
          </a:bodyPr>
          <a:lstStyle/>
          <a:p>
            <a:r>
              <a:rPr lang="en-US" sz="3600" b="1" dirty="0">
                <a:solidFill>
                  <a:schemeClr val="bg1"/>
                </a:solidFill>
              </a:rPr>
              <a:t>Deep Learning</a:t>
            </a:r>
            <a:endParaRPr lang="it-IT" sz="3600" b="1" dirty="0">
              <a:solidFill>
                <a:schemeClr val="bg1"/>
              </a:solidFill>
            </a:endParaRPr>
          </a:p>
        </p:txBody>
      </p:sp>
      <p:sp>
        <p:nvSpPr>
          <p:cNvPr id="3" name="CasellaDiTesto 2">
            <a:extLst>
              <a:ext uri="{FF2B5EF4-FFF2-40B4-BE49-F238E27FC236}">
                <a16:creationId xmlns:a16="http://schemas.microsoft.com/office/drawing/2014/main" id="{265DFFB2-B7CB-8B19-787E-26E76E7C5BBB}"/>
              </a:ext>
            </a:extLst>
          </p:cNvPr>
          <p:cNvSpPr txBox="1"/>
          <p:nvPr/>
        </p:nvSpPr>
        <p:spPr>
          <a:xfrm>
            <a:off x="457200" y="860802"/>
            <a:ext cx="5334000" cy="1015663"/>
          </a:xfrm>
          <a:prstGeom prst="rect">
            <a:avLst/>
          </a:prstGeom>
          <a:noFill/>
        </p:spPr>
        <p:txBody>
          <a:bodyPr wrap="square" rtlCol="0">
            <a:spAutoFit/>
          </a:bodyPr>
          <a:lstStyle/>
          <a:p>
            <a:r>
              <a:rPr lang="en-US" sz="2000" b="1" dirty="0" err="1"/>
              <a:t>Intelligenza</a:t>
            </a:r>
            <a:r>
              <a:rPr lang="en-US" sz="2000" b="1" dirty="0"/>
              <a:t> </a:t>
            </a:r>
            <a:r>
              <a:rPr lang="en-US" sz="2000" b="1" dirty="0" err="1"/>
              <a:t>Artificiale</a:t>
            </a:r>
            <a:r>
              <a:rPr lang="en-US" sz="2000" b="1" dirty="0"/>
              <a:t> :</a:t>
            </a:r>
          </a:p>
          <a:p>
            <a:r>
              <a:rPr lang="en-US" sz="2000" dirty="0" err="1"/>
              <a:t>Disciplina</a:t>
            </a:r>
            <a:r>
              <a:rPr lang="en-US" sz="2000" dirty="0"/>
              <a:t> </a:t>
            </a:r>
            <a:r>
              <a:rPr lang="en-US" sz="2000" dirty="0" err="1"/>
              <a:t>che</a:t>
            </a:r>
            <a:r>
              <a:rPr lang="en-US" sz="2000" dirty="0"/>
              <a:t> </a:t>
            </a:r>
            <a:r>
              <a:rPr lang="en-US" sz="2000" dirty="0" err="1"/>
              <a:t>studia</a:t>
            </a:r>
            <a:r>
              <a:rPr lang="en-US" sz="2000" dirty="0"/>
              <a:t> il </a:t>
            </a:r>
            <a:r>
              <a:rPr lang="en-US" sz="2000" dirty="0" err="1"/>
              <a:t>funzionamento</a:t>
            </a:r>
            <a:r>
              <a:rPr lang="en-US" sz="2000" dirty="0"/>
              <a:t> di </a:t>
            </a:r>
            <a:r>
              <a:rPr lang="en-US" sz="2000" dirty="0" err="1"/>
              <a:t>sistemi</a:t>
            </a:r>
            <a:r>
              <a:rPr lang="en-US" sz="2000" dirty="0"/>
              <a:t> </a:t>
            </a:r>
            <a:r>
              <a:rPr lang="en-US" sz="2000" dirty="0" err="1"/>
              <a:t>dotati</a:t>
            </a:r>
            <a:r>
              <a:rPr lang="en-US" sz="2000" dirty="0"/>
              <a:t> di </a:t>
            </a:r>
            <a:r>
              <a:rPr lang="en-US" sz="2000" dirty="0" err="1"/>
              <a:t>una</a:t>
            </a:r>
            <a:r>
              <a:rPr lang="en-US" sz="2000" dirty="0"/>
              <a:t> </a:t>
            </a:r>
            <a:r>
              <a:rPr lang="en-US" sz="2000" dirty="0" err="1"/>
              <a:t>intelligenza</a:t>
            </a:r>
            <a:r>
              <a:rPr lang="en-US" sz="2000" dirty="0"/>
              <a:t> simile a </a:t>
            </a:r>
            <a:r>
              <a:rPr lang="en-US" sz="2000" dirty="0" err="1"/>
              <a:t>quella</a:t>
            </a:r>
            <a:r>
              <a:rPr lang="en-US" sz="2000" dirty="0"/>
              <a:t> </a:t>
            </a:r>
            <a:r>
              <a:rPr lang="en-US" sz="2000" dirty="0" err="1"/>
              <a:t>umana</a:t>
            </a:r>
            <a:endParaRPr lang="it-IT" sz="2000" dirty="0"/>
          </a:p>
        </p:txBody>
      </p:sp>
      <p:sp>
        <p:nvSpPr>
          <p:cNvPr id="9" name="CasellaDiTesto 8">
            <a:extLst>
              <a:ext uri="{FF2B5EF4-FFF2-40B4-BE49-F238E27FC236}">
                <a16:creationId xmlns:a16="http://schemas.microsoft.com/office/drawing/2014/main" id="{0C71805D-270C-8066-F10F-3CC0FB5A9803}"/>
              </a:ext>
            </a:extLst>
          </p:cNvPr>
          <p:cNvSpPr txBox="1"/>
          <p:nvPr/>
        </p:nvSpPr>
        <p:spPr>
          <a:xfrm>
            <a:off x="457200" y="2476983"/>
            <a:ext cx="5334000" cy="1323439"/>
          </a:xfrm>
          <a:prstGeom prst="rect">
            <a:avLst/>
          </a:prstGeom>
          <a:noFill/>
        </p:spPr>
        <p:txBody>
          <a:bodyPr wrap="square" rtlCol="0">
            <a:spAutoFit/>
          </a:bodyPr>
          <a:lstStyle/>
          <a:p>
            <a:r>
              <a:rPr lang="en-US" sz="2000" b="1" dirty="0"/>
              <a:t>Machine Learning:</a:t>
            </a:r>
          </a:p>
          <a:p>
            <a:r>
              <a:rPr lang="en-US" sz="2000" dirty="0" err="1"/>
              <a:t>Branca</a:t>
            </a:r>
            <a:r>
              <a:rPr lang="en-US" sz="2000" dirty="0"/>
              <a:t> </a:t>
            </a:r>
            <a:r>
              <a:rPr lang="en-US" sz="2000" dirty="0" err="1"/>
              <a:t>dell’AI</a:t>
            </a:r>
            <a:r>
              <a:rPr lang="en-US" sz="2000" dirty="0"/>
              <a:t> </a:t>
            </a:r>
            <a:r>
              <a:rPr lang="en-US" sz="2000" dirty="0" err="1"/>
              <a:t>che</a:t>
            </a:r>
            <a:r>
              <a:rPr lang="en-US" sz="2000" dirty="0"/>
              <a:t> </a:t>
            </a:r>
            <a:r>
              <a:rPr lang="en-US" sz="2000" dirty="0" err="1"/>
              <a:t>studia</a:t>
            </a:r>
            <a:r>
              <a:rPr lang="en-US" sz="2000" dirty="0"/>
              <a:t> </a:t>
            </a:r>
            <a:r>
              <a:rPr lang="en-US" sz="2000" dirty="0" err="1"/>
              <a:t>metodologie</a:t>
            </a:r>
            <a:r>
              <a:rPr lang="en-US" sz="2000" dirty="0"/>
              <a:t> e </a:t>
            </a:r>
            <a:r>
              <a:rPr lang="en-US" sz="2000" dirty="0" err="1"/>
              <a:t>algoritmi</a:t>
            </a:r>
            <a:r>
              <a:rPr lang="en-US" sz="2000" dirty="0"/>
              <a:t> </a:t>
            </a:r>
            <a:r>
              <a:rPr lang="en-US" sz="2000" dirty="0" err="1"/>
              <a:t>che</a:t>
            </a:r>
            <a:r>
              <a:rPr lang="en-US" sz="2000" dirty="0"/>
              <a:t> </a:t>
            </a:r>
            <a:r>
              <a:rPr lang="en-US" sz="2000" dirty="0" err="1"/>
              <a:t>risolvono</a:t>
            </a:r>
            <a:r>
              <a:rPr lang="en-US" sz="2000" dirty="0"/>
              <a:t> problem </a:t>
            </a:r>
            <a:r>
              <a:rPr lang="en-US" sz="2000" dirty="0" err="1"/>
              <a:t>apprendendo</a:t>
            </a:r>
            <a:r>
              <a:rPr lang="en-US" sz="2000" dirty="0"/>
              <a:t> </a:t>
            </a:r>
            <a:r>
              <a:rPr lang="en-US" sz="2000" dirty="0" err="1"/>
              <a:t>dai</a:t>
            </a:r>
            <a:r>
              <a:rPr lang="en-US" sz="2000" dirty="0"/>
              <a:t> </a:t>
            </a:r>
            <a:r>
              <a:rPr lang="en-US" sz="2000" dirty="0" err="1"/>
              <a:t>propri</a:t>
            </a:r>
            <a:r>
              <a:rPr lang="en-US" sz="2000" dirty="0"/>
              <a:t> </a:t>
            </a:r>
            <a:r>
              <a:rPr lang="en-US" sz="2000" dirty="0" err="1"/>
              <a:t>errori</a:t>
            </a:r>
            <a:endParaRPr lang="it-IT" sz="2000" dirty="0"/>
          </a:p>
        </p:txBody>
      </p:sp>
      <p:sp>
        <p:nvSpPr>
          <p:cNvPr id="13" name="CasellaDiTesto 12">
            <a:extLst>
              <a:ext uri="{FF2B5EF4-FFF2-40B4-BE49-F238E27FC236}">
                <a16:creationId xmlns:a16="http://schemas.microsoft.com/office/drawing/2014/main" id="{A0A57784-9B7E-4599-743A-7B35ADC752B4}"/>
              </a:ext>
            </a:extLst>
          </p:cNvPr>
          <p:cNvSpPr txBox="1"/>
          <p:nvPr/>
        </p:nvSpPr>
        <p:spPr>
          <a:xfrm>
            <a:off x="457200" y="4319816"/>
            <a:ext cx="5334000" cy="1631216"/>
          </a:xfrm>
          <a:prstGeom prst="rect">
            <a:avLst/>
          </a:prstGeom>
          <a:noFill/>
        </p:spPr>
        <p:txBody>
          <a:bodyPr wrap="square" rtlCol="0">
            <a:spAutoFit/>
          </a:bodyPr>
          <a:lstStyle/>
          <a:p>
            <a:r>
              <a:rPr lang="en-US" sz="2000" b="1" dirty="0"/>
              <a:t>Deep Learning:</a:t>
            </a:r>
          </a:p>
          <a:p>
            <a:r>
              <a:rPr lang="en-US" sz="2000" dirty="0" err="1"/>
              <a:t>Branca</a:t>
            </a:r>
            <a:r>
              <a:rPr lang="en-US" sz="2000" dirty="0"/>
              <a:t> del Machine Learning </a:t>
            </a:r>
            <a:r>
              <a:rPr lang="en-US" sz="2000" dirty="0" err="1"/>
              <a:t>che</a:t>
            </a:r>
            <a:r>
              <a:rPr lang="en-US" sz="2000" dirty="0"/>
              <a:t> </a:t>
            </a:r>
            <a:r>
              <a:rPr lang="en-US" sz="2000" dirty="0" err="1"/>
              <a:t>affronta</a:t>
            </a:r>
            <a:r>
              <a:rPr lang="en-US" sz="2000" dirty="0"/>
              <a:t> e resolve </a:t>
            </a:r>
            <a:r>
              <a:rPr lang="en-US" sz="2000" dirty="0" err="1"/>
              <a:t>gli</a:t>
            </a:r>
            <a:r>
              <a:rPr lang="en-US" sz="2000" dirty="0"/>
              <a:t> </a:t>
            </a:r>
            <a:r>
              <a:rPr lang="en-US" sz="2000" dirty="0" err="1"/>
              <a:t>stessi</a:t>
            </a:r>
            <a:r>
              <a:rPr lang="en-US" sz="2000" dirty="0"/>
              <a:t> problem con un </a:t>
            </a:r>
            <a:r>
              <a:rPr lang="en-US" sz="2000" dirty="0" err="1"/>
              <a:t>approccio</a:t>
            </a:r>
            <a:r>
              <a:rPr lang="en-US" sz="2000" dirty="0"/>
              <a:t> </a:t>
            </a:r>
            <a:r>
              <a:rPr lang="en-US" sz="2000" dirty="0" err="1"/>
              <a:t>che</a:t>
            </a:r>
            <a:r>
              <a:rPr lang="en-US" sz="2000" dirty="0"/>
              <a:t> </a:t>
            </a:r>
            <a:r>
              <a:rPr lang="en-US" sz="2000" dirty="0" err="1"/>
              <a:t>simula</a:t>
            </a:r>
            <a:r>
              <a:rPr lang="en-US" sz="2000" dirty="0"/>
              <a:t> il </a:t>
            </a:r>
            <a:r>
              <a:rPr lang="en-US" sz="2000" dirty="0" err="1"/>
              <a:t>funzionamento</a:t>
            </a:r>
            <a:r>
              <a:rPr lang="en-US" sz="2000" dirty="0"/>
              <a:t> </a:t>
            </a:r>
            <a:r>
              <a:rPr lang="en-US" sz="2000" dirty="0" err="1"/>
              <a:t>dei</a:t>
            </a:r>
            <a:r>
              <a:rPr lang="en-US" sz="2000" dirty="0"/>
              <a:t> </a:t>
            </a:r>
            <a:r>
              <a:rPr lang="en-US" sz="2000" dirty="0" err="1"/>
              <a:t>neuroni</a:t>
            </a:r>
            <a:r>
              <a:rPr lang="en-US" sz="2000" dirty="0"/>
              <a:t> del </a:t>
            </a:r>
            <a:r>
              <a:rPr lang="en-US" sz="2000" dirty="0" err="1"/>
              <a:t>cervello</a:t>
            </a:r>
            <a:r>
              <a:rPr lang="en-US" sz="2000" dirty="0"/>
              <a:t> </a:t>
            </a:r>
            <a:r>
              <a:rPr lang="en-US" sz="2000" dirty="0" err="1"/>
              <a:t>umano</a:t>
            </a:r>
            <a:endParaRPr lang="it-IT" sz="2000" dirty="0"/>
          </a:p>
        </p:txBody>
      </p:sp>
      <p:cxnSp>
        <p:nvCxnSpPr>
          <p:cNvPr id="15" name="Connettore 2 14">
            <a:extLst>
              <a:ext uri="{FF2B5EF4-FFF2-40B4-BE49-F238E27FC236}">
                <a16:creationId xmlns:a16="http://schemas.microsoft.com/office/drawing/2014/main" id="{8594CE85-A496-353D-8314-30148DA368FB}"/>
              </a:ext>
            </a:extLst>
          </p:cNvPr>
          <p:cNvCxnSpPr/>
          <p:nvPr/>
        </p:nvCxnSpPr>
        <p:spPr>
          <a:xfrm>
            <a:off x="889000" y="-6139112"/>
            <a:ext cx="0" cy="57650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F8EA1CD3-D659-C470-A0D5-6D887C106005}"/>
              </a:ext>
            </a:extLst>
          </p:cNvPr>
          <p:cNvCxnSpPr>
            <a:cxnSpLocks/>
          </p:cNvCxnSpPr>
          <p:nvPr/>
        </p:nvCxnSpPr>
        <p:spPr>
          <a:xfrm flipH="1">
            <a:off x="13690600" y="6400177"/>
            <a:ext cx="10774732"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CasellaDiTesto 20">
            <a:extLst>
              <a:ext uri="{FF2B5EF4-FFF2-40B4-BE49-F238E27FC236}">
                <a16:creationId xmlns:a16="http://schemas.microsoft.com/office/drawing/2014/main" id="{A7427968-B3DC-2E71-EBE7-6F46902620AD}"/>
              </a:ext>
            </a:extLst>
          </p:cNvPr>
          <p:cNvSpPr txBox="1"/>
          <p:nvPr/>
        </p:nvSpPr>
        <p:spPr>
          <a:xfrm>
            <a:off x="190500" y="-1962150"/>
            <a:ext cx="266700" cy="461665"/>
          </a:xfrm>
          <a:prstGeom prst="rect">
            <a:avLst/>
          </a:prstGeom>
          <a:noFill/>
        </p:spPr>
        <p:txBody>
          <a:bodyPr wrap="square" rtlCol="0">
            <a:spAutoFit/>
          </a:bodyPr>
          <a:lstStyle/>
          <a:p>
            <a:r>
              <a:rPr lang="en-US" sz="2400" b="1" dirty="0"/>
              <a:t>Y</a:t>
            </a:r>
            <a:endParaRPr lang="it-IT" sz="2400" b="1" dirty="0"/>
          </a:p>
        </p:txBody>
      </p:sp>
      <p:sp>
        <p:nvSpPr>
          <p:cNvPr id="22" name="CasellaDiTesto 21">
            <a:extLst>
              <a:ext uri="{FF2B5EF4-FFF2-40B4-BE49-F238E27FC236}">
                <a16:creationId xmlns:a16="http://schemas.microsoft.com/office/drawing/2014/main" id="{EAB4BB7B-5BEA-633C-D619-C47C599DB7A3}"/>
              </a:ext>
            </a:extLst>
          </p:cNvPr>
          <p:cNvSpPr txBox="1"/>
          <p:nvPr/>
        </p:nvSpPr>
        <p:spPr>
          <a:xfrm>
            <a:off x="13887450" y="6512956"/>
            <a:ext cx="266700" cy="461665"/>
          </a:xfrm>
          <a:prstGeom prst="rect">
            <a:avLst/>
          </a:prstGeom>
          <a:noFill/>
        </p:spPr>
        <p:txBody>
          <a:bodyPr wrap="square" rtlCol="0">
            <a:spAutoFit/>
          </a:bodyPr>
          <a:lstStyle/>
          <a:p>
            <a:r>
              <a:rPr lang="en-US" sz="2400" b="1" dirty="0"/>
              <a:t>X</a:t>
            </a:r>
            <a:endParaRPr lang="it-IT" sz="2400" b="1" dirty="0"/>
          </a:p>
        </p:txBody>
      </p:sp>
      <p:sp>
        <p:nvSpPr>
          <p:cNvPr id="23" name="CasellaDiTesto 22">
            <a:extLst>
              <a:ext uri="{FF2B5EF4-FFF2-40B4-BE49-F238E27FC236}">
                <a16:creationId xmlns:a16="http://schemas.microsoft.com/office/drawing/2014/main" id="{1787D9FE-54DE-8A6A-032C-EFA8A9AD5516}"/>
              </a:ext>
            </a:extLst>
          </p:cNvPr>
          <p:cNvSpPr txBox="1"/>
          <p:nvPr/>
        </p:nvSpPr>
        <p:spPr>
          <a:xfrm>
            <a:off x="-1257300" y="7217806"/>
            <a:ext cx="266700" cy="461665"/>
          </a:xfrm>
          <a:prstGeom prst="rect">
            <a:avLst/>
          </a:prstGeom>
          <a:noFill/>
        </p:spPr>
        <p:txBody>
          <a:bodyPr wrap="square" rtlCol="0">
            <a:spAutoFit/>
          </a:bodyPr>
          <a:lstStyle/>
          <a:p>
            <a:r>
              <a:rPr lang="en-US" sz="2400" b="1" dirty="0"/>
              <a:t>0</a:t>
            </a:r>
            <a:endParaRPr lang="it-IT" sz="2400" b="1" dirty="0"/>
          </a:p>
        </p:txBody>
      </p:sp>
    </p:spTree>
    <p:extLst>
      <p:ext uri="{BB962C8B-B14F-4D97-AF65-F5344CB8AC3E}">
        <p14:creationId xmlns:p14="http://schemas.microsoft.com/office/powerpoint/2010/main" val="1012959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1532</Words>
  <Application>Microsoft Office PowerPoint</Application>
  <PresentationFormat>Widescreen</PresentationFormat>
  <Paragraphs>206</Paragraphs>
  <Slides>33</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33</vt:i4>
      </vt:variant>
    </vt:vector>
  </HeadingPairs>
  <TitlesOfParts>
    <vt:vector size="37" baseType="lpstr">
      <vt:lpstr>Arial</vt:lpstr>
      <vt:lpstr>Calibri</vt:lpstr>
      <vt:lpstr>Calibri Light</vt:lpstr>
      <vt:lpstr>Tema di Office</vt:lpstr>
      <vt:lpstr>DeepLearning with Python</vt:lpstr>
      <vt:lpstr>Table of contents</vt:lpstr>
      <vt:lpstr>Tipi di Intelligenza</vt:lpstr>
      <vt:lpstr>Tipi di Intelligenza</vt:lpstr>
      <vt:lpstr>Tipi di Intelligenza</vt:lpstr>
      <vt:lpstr>Tipi di Intelligenza</vt:lpstr>
      <vt:lpstr>AI, Machine Learning, Deep Learning</vt:lpstr>
      <vt:lpstr>AI, Machine Learning, Deep Learning</vt:lpstr>
      <vt:lpstr>AI, Machine Learning, Deep Learning</vt:lpstr>
      <vt:lpstr>ML Example: Linear Regression</vt:lpstr>
      <vt:lpstr>ML Example: Linear Regression</vt:lpstr>
      <vt:lpstr>ML Example: Linear Regression</vt:lpstr>
      <vt:lpstr>ML Example: Linear Regression</vt:lpstr>
      <vt:lpstr>ML Example: Linear Regression</vt:lpstr>
      <vt:lpstr>ML Example: Linear Regression</vt:lpstr>
      <vt:lpstr>ML Example: Linear Regression</vt:lpstr>
      <vt:lpstr>ML Example: Linear Regression</vt:lpstr>
      <vt:lpstr>ML Example: Linear Regression</vt:lpstr>
      <vt:lpstr>ML Example: Linear Regression</vt:lpstr>
      <vt:lpstr>Loss Function, Errore, Correzione</vt:lpstr>
      <vt:lpstr>Loss Function, Errore, Correzione</vt:lpstr>
      <vt:lpstr>Loss Function, Errore, Correzione</vt:lpstr>
      <vt:lpstr>Loss Function, Errore, Correzione</vt:lpstr>
      <vt:lpstr>Esercizio di Regressione Lineare</vt:lpstr>
      <vt:lpstr>Il Neurone</vt:lpstr>
      <vt:lpstr>Il Neurone formale di McCullogh-Pitts</vt:lpstr>
      <vt:lpstr>Il Neurone formale di McCullogh-Pitts</vt:lpstr>
      <vt:lpstr>Il Neurone formale di McCullogh-Pitts</vt:lpstr>
      <vt:lpstr>Il Neurone formale di McCullogh-Pitts</vt:lpstr>
      <vt:lpstr>Il Neurone formale di McCullogh-Pitts</vt:lpstr>
      <vt:lpstr>Il Neurone formale di McCullogh-Pitts</vt:lpstr>
      <vt:lpstr>Il Neurone formale di McCullogh-Pitts</vt:lpstr>
      <vt:lpstr>Il Neurone formale di McCullogh-Pitts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DeepLearning with Python</dc:title>
  <dc:creator>Francesco di Donato</dc:creator>
  <cp:lastModifiedBy>Francesco di Donato</cp:lastModifiedBy>
  <cp:revision>9</cp:revision>
  <dcterms:created xsi:type="dcterms:W3CDTF">2023-09-17T17:24:42Z</dcterms:created>
  <dcterms:modified xsi:type="dcterms:W3CDTF">2023-09-21T10:53:47Z</dcterms:modified>
</cp:coreProperties>
</file>