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Proxima Nova"/>
      <p:regular r:id="rId22"/>
      <p:bold r:id="rId23"/>
      <p:italic r:id="rId24"/>
      <p:boldItalic r:id="rId25"/>
    </p:embeddedFont>
    <p:embeddedFont>
      <p:font typeface="Roboto"/>
      <p:regular r:id="rId26"/>
      <p:bold r:id="rId27"/>
      <p:italic r:id="rId28"/>
      <p:boldItalic r:id="rId29"/>
    </p:embeddedFont>
    <p:embeddedFont>
      <p:font typeface="Alfa Slab One"/>
      <p:regular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31" roundtripDataSignature="AMtx7miC9X8oFp/VRWw7u0HuuCAeLC3X9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roximaNova-regular.fntdata"/><Relationship Id="rId21" Type="http://schemas.openxmlformats.org/officeDocument/2006/relationships/slide" Target="slides/slide16.xml"/><Relationship Id="rId24" Type="http://schemas.openxmlformats.org/officeDocument/2006/relationships/font" Target="fonts/ProximaNova-italic.fntdata"/><Relationship Id="rId23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font" Target="fonts/ProximaNova-boldItalic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font" Target="fonts/AlfaSlabOn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2f5b9cd5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f2f5b9cd5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f2f5b9cd5f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f2f5b9cd5f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f2f5b9cd5f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f2f5b9cd5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f3e0eff9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f3e0eff9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f3e0eff9d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f3e0eff9d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f3e0eff9d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f3e0eff9d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f3e0eff9d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f3e0eff9d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f2f5b9cd5f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g1f2f5b9cd5f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f2f5b9cd5f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g1f2f5b9cd5f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f2f5b9cd5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f2f5b9cd5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f2f5b9cd5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f2f5b9cd5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f2f5b9cd5f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f2f5b9cd5f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f2f5b9cd5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f2f5b9cd5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14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3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23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6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19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21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21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2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b="1" lang="pt-BR">
                <a:highlight>
                  <a:srgbClr val="FFFFFF"/>
                </a:highlight>
              </a:rPr>
              <a:t>CQRS e Mediator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f2f5b9cd5f_0_33"/>
          <p:cNvSpPr txBox="1"/>
          <p:nvPr>
            <p:ph type="title"/>
          </p:nvPr>
        </p:nvSpPr>
        <p:spPr>
          <a:xfrm>
            <a:off x="192475" y="1640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Abordagem</a:t>
            </a:r>
            <a:endParaRPr/>
          </a:p>
        </p:txBody>
      </p:sp>
      <p:pic>
        <p:nvPicPr>
          <p:cNvPr id="113" name="Google Shape;113;g1f2f5b9cd5f_0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9575" y="652525"/>
            <a:ext cx="5696999" cy="442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f2f5b9cd5f_0_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 - Controller</a:t>
            </a:r>
            <a:endParaRPr/>
          </a:p>
        </p:txBody>
      </p:sp>
      <p:pic>
        <p:nvPicPr>
          <p:cNvPr id="119" name="Google Shape;119;g1f2f5b9cd5f_0_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675" y="1152475"/>
            <a:ext cx="7042526" cy="3756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f2f5b9cd5f_0_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 - Handler</a:t>
            </a:r>
            <a:endParaRPr/>
          </a:p>
        </p:txBody>
      </p:sp>
      <p:pic>
        <p:nvPicPr>
          <p:cNvPr id="125" name="Google Shape;125;g1f2f5b9cd5f_0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175" y="1302952"/>
            <a:ext cx="7874527" cy="176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1f2f5b9cd5f_0_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0600" y="3356252"/>
            <a:ext cx="7875665" cy="1767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f3e0eff9d7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 - Service</a:t>
            </a:r>
            <a:endParaRPr/>
          </a:p>
        </p:txBody>
      </p:sp>
      <p:pic>
        <p:nvPicPr>
          <p:cNvPr id="132" name="Google Shape;132;g1f3e0eff9d7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501852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g1f3e0eff9d7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5625" y="1896500"/>
            <a:ext cx="4238625" cy="14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f3e0eff9d7_0_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 - Repository(Mongo)</a:t>
            </a:r>
            <a:endParaRPr/>
          </a:p>
        </p:txBody>
      </p:sp>
      <p:pic>
        <p:nvPicPr>
          <p:cNvPr id="139" name="Google Shape;139;g1f3e0eff9d7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8700" y="1161625"/>
            <a:ext cx="528530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g1f3e0eff9d7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950" y="987207"/>
            <a:ext cx="4394050" cy="1834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g1f3e0eff9d7_0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860130"/>
            <a:ext cx="4331375" cy="2130969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1f3e0eff9d7_0_10"/>
          <p:cNvSpPr txBox="1"/>
          <p:nvPr>
            <p:ph type="title"/>
          </p:nvPr>
        </p:nvSpPr>
        <p:spPr>
          <a:xfrm>
            <a:off x="252100" y="121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Banco de dados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f3e0eff9d7_0_15"/>
          <p:cNvSpPr txBox="1"/>
          <p:nvPr>
            <p:ph type="title"/>
          </p:nvPr>
        </p:nvSpPr>
        <p:spPr>
          <a:xfrm>
            <a:off x="3847200" y="1999050"/>
            <a:ext cx="144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FIM!!!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f2f5b9cd5f_0_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Agenda</a:t>
            </a:r>
            <a:endParaRPr/>
          </a:p>
        </p:txBody>
      </p:sp>
      <p:sp>
        <p:nvSpPr>
          <p:cNvPr id="62" name="Google Shape;62;g1f2f5b9cd5f_0_108"/>
          <p:cNvSpPr txBox="1"/>
          <p:nvPr>
            <p:ph idx="1" type="body"/>
          </p:nvPr>
        </p:nvSpPr>
        <p:spPr>
          <a:xfrm>
            <a:off x="311700" y="1152475"/>
            <a:ext cx="8520600" cy="38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3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Design Patterns e DDD</a:t>
            </a:r>
            <a:r>
              <a:rPr lang="pt-BR" sz="2400"/>
              <a:t>;</a:t>
            </a:r>
            <a:endParaRPr sz="2400"/>
          </a:p>
          <a:p>
            <a:pPr indent="-3810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O que é CQRS?</a:t>
            </a:r>
            <a:endParaRPr sz="2400"/>
          </a:p>
          <a:p>
            <a:pPr indent="-3810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Mediador(MediatR)</a:t>
            </a:r>
            <a:endParaRPr sz="2400"/>
          </a:p>
          <a:p>
            <a:pPr indent="-38103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Vantagens e desvantagens;</a:t>
            </a:r>
            <a:endParaRPr sz="2400"/>
          </a:p>
          <a:p>
            <a:pPr indent="-38103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>
                <a:highlight>
                  <a:schemeClr val="lt1"/>
                </a:highlight>
              </a:rPr>
              <a:t>Algumas </a:t>
            </a:r>
            <a:r>
              <a:rPr lang="pt-BR" sz="2400"/>
              <a:t>Abordagens</a:t>
            </a:r>
            <a:endParaRPr sz="2400">
              <a:highlight>
                <a:schemeClr val="lt1"/>
              </a:highlight>
            </a:endParaRPr>
          </a:p>
          <a:p>
            <a:pPr indent="-38103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>
                <a:highlight>
                  <a:schemeClr val="lt1"/>
                </a:highlight>
              </a:rPr>
              <a:t>Prova de Conceito (POC) </a:t>
            </a:r>
            <a:r>
              <a:rPr lang="pt-BR" sz="2400">
                <a:highlight>
                  <a:schemeClr val="lt1"/>
                </a:highlight>
              </a:rPr>
              <a:t>;</a:t>
            </a:r>
            <a:endParaRPr sz="2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323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f2f5b9cd5f_0_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Importância</a:t>
            </a:r>
            <a:r>
              <a:rPr lang="pt-BR"/>
              <a:t> do Design Patterns</a:t>
            </a:r>
            <a:endParaRPr/>
          </a:p>
        </p:txBody>
      </p:sp>
      <p:sp>
        <p:nvSpPr>
          <p:cNvPr id="68" name="Google Shape;68;g1f2f5b9cd5f_0_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37415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uso de padrões em projetos é crucial para promover boas práticas de desenvolvimento, modularidade e escalabilidade. Padrões como CQRS e Mediator (MediatR) podem aprimorar a arquitetura, facilitar a manutenção e melhorar a organização do código. </a:t>
            </a:r>
            <a:endParaRPr sz="1100">
              <a:solidFill>
                <a:srgbClr val="37415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7415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37415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Exemplos de outros Design Patterns:</a:t>
            </a:r>
            <a:endParaRPr sz="1100">
              <a:solidFill>
                <a:srgbClr val="37415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80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Arial"/>
              <a:buChar char="●"/>
            </a:pPr>
            <a:r>
              <a:rPr lang="pt-BR" sz="1100">
                <a:solidFill>
                  <a:srgbClr val="37415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Singleton: Garante que uma classe tenha apenas uma instância e fornece um ponto global de acesso a essa instância.</a:t>
            </a:r>
            <a:endParaRPr sz="1100">
              <a:solidFill>
                <a:srgbClr val="37415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Arial"/>
              <a:buChar char="●"/>
            </a:pPr>
            <a:r>
              <a:rPr lang="pt-BR" sz="1100">
                <a:solidFill>
                  <a:srgbClr val="37415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Observer: Define uma dependência um-para-muitos entre objetos, de modo que quando um objeto muda de estado, todos os seus dependentes são notificados e atualizados automaticamente.</a:t>
            </a:r>
            <a:endParaRPr sz="1100">
              <a:solidFill>
                <a:srgbClr val="37415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7415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37415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Vale ressaltar que o Domain-Driven Design (DDD) não é um padrão, mas uma abordagem holística para modelar e resolver problemas complexos de negócios, complementando o uso de padrões específicos no contexto de projetos.</a:t>
            </a:r>
            <a:endParaRPr sz="1100">
              <a:solidFill>
                <a:srgbClr val="37415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700"/>
              </a:spcBef>
              <a:spcAft>
                <a:spcPts val="2700"/>
              </a:spcAft>
              <a:buNone/>
            </a:pPr>
            <a:r>
              <a:rPr lang="pt-BR" sz="1100">
                <a:highlight>
                  <a:schemeClr val="lt1"/>
                </a:highlight>
              </a:rPr>
              <a:t>							</a:t>
            </a:r>
            <a:endParaRPr sz="110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O que é CQRS?</a:t>
            </a:r>
            <a:endParaRPr/>
          </a:p>
        </p:txBody>
      </p:sp>
      <p:sp>
        <p:nvSpPr>
          <p:cNvPr id="74" name="Google Shape;74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>
                <a:solidFill>
                  <a:srgbClr val="37415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CQRS, que significa Segregação de Responsabilidade de Consulta e Comando, utiliza abordagens distintas para manipular operações de leitura e atualização de dados. Os benefícios advindos do emprego do CQRS incluem a gestão eficaz da complexidade, aprimoramento de desempenho, escalabilidade e reforço da segurança.</a:t>
            </a:r>
            <a:endParaRPr sz="1350">
              <a:solidFill>
                <a:srgbClr val="37415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>
                <a:solidFill>
                  <a:srgbClr val="37415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Ter modelos separados para comandos e consultas permite escalá-los de forma independente. A separação pode ser lógica ao usar o mesmo banco de dados. Você poderia dividir os subsistemas para comandos e consultas em serviços separados. E você pode até ter vários bancos de dados otimizados para gravação ou leitura de dados.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2500"/>
              <a:buNone/>
            </a:pPr>
            <a:r>
              <a:t/>
            </a:r>
            <a:endParaRPr sz="16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pt-BR" sz="1350">
                <a:solidFill>
                  <a:srgbClr val="37415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Algumas abordagens:</a:t>
            </a:r>
            <a:endParaRPr sz="1350">
              <a:solidFill>
                <a:srgbClr val="37415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1466" lvl="0" marL="457200" rtl="0" algn="l">
              <a:spcBef>
                <a:spcPts val="270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Arial"/>
              <a:buChar char="●"/>
            </a:pPr>
            <a:r>
              <a:rPr lang="pt-BR" sz="1350">
                <a:solidFill>
                  <a:srgbClr val="37415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Banco de dados SQL no lado de gravação e banco de dados NoSQL (por exemplo, MongoDB ) no lado de leitura</a:t>
            </a:r>
            <a:endParaRPr sz="1350">
              <a:solidFill>
                <a:srgbClr val="37415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1466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Arial"/>
              <a:buChar char="●"/>
            </a:pPr>
            <a:r>
              <a:rPr lang="pt-BR" sz="1350">
                <a:solidFill>
                  <a:srgbClr val="37415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Fonte de eventos no lado de gravação e banco de dados NoSQL no lado de leitura</a:t>
            </a:r>
            <a:endParaRPr sz="1350">
              <a:solidFill>
                <a:srgbClr val="37415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1466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Arial"/>
              <a:buChar char="●"/>
            </a:pPr>
            <a:r>
              <a:rPr lang="pt-BR" sz="1350">
                <a:solidFill>
                  <a:srgbClr val="37415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Usando Redis ou algum outro cache distribuído no lado de leitura</a:t>
            </a:r>
            <a:r>
              <a:rPr lang="pt-BR" sz="1650">
                <a:highlight>
                  <a:schemeClr val="lt1"/>
                </a:highlight>
              </a:rPr>
              <a:t>											</a:t>
            </a:r>
            <a:endParaRPr sz="165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"/>
          <p:cNvSpPr txBox="1"/>
          <p:nvPr>
            <p:ph type="title"/>
          </p:nvPr>
        </p:nvSpPr>
        <p:spPr>
          <a:xfrm>
            <a:off x="311700" y="3672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9902"/>
              <a:buFont typeface="Arial"/>
              <a:buNone/>
            </a:pPr>
            <a:r>
              <a:rPr lang="pt-BR" sz="3033"/>
              <a:t>Mediador</a:t>
            </a:r>
            <a:r>
              <a:rPr lang="pt-BR" sz="3033"/>
              <a:t>;</a:t>
            </a:r>
            <a:endParaRPr sz="3033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80" name="Google Shape;80;p4"/>
          <p:cNvSpPr txBox="1"/>
          <p:nvPr>
            <p:ph idx="1" type="body"/>
          </p:nvPr>
        </p:nvSpPr>
        <p:spPr>
          <a:xfrm>
            <a:off x="311700" y="1012213"/>
            <a:ext cx="8391900" cy="18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padrão mediador define um objeto que encapsula como um conjunto de objetos interage. Este padrão é considerado um padrão comportamental devido à forma como pode alterar o comportamento de execução do programa. Na programação orientada a objetos, os programas geralmente consistem em muitas classes.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700"/>
              </a:spcBef>
              <a:spcAft>
                <a:spcPts val="1700"/>
              </a:spcAft>
              <a:buNone/>
            </a:pPr>
            <a:r>
              <a:rPr lang="pt-BR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 forma simples, podemos ver que o padrão Mediator é outro padrão de design que reduz drasticamente o acoplamento entre vários componentes de um aplicativo, fazendo com que eles se comuniquem indiretamente, geralmente por meio de um objeto mediador.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4"/>
          <p:cNvSpPr txBox="1"/>
          <p:nvPr>
            <p:ph type="title"/>
          </p:nvPr>
        </p:nvSpPr>
        <p:spPr>
          <a:xfrm>
            <a:off x="311700" y="2977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9902"/>
              <a:buNone/>
            </a:pPr>
            <a:r>
              <a:rPr lang="pt-BR" sz="3033"/>
              <a:t>MediatR</a:t>
            </a:r>
            <a:r>
              <a:rPr lang="pt-BR" sz="3033"/>
              <a:t>;</a:t>
            </a:r>
            <a:endParaRPr sz="3033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82" name="Google Shape;82;p4"/>
          <p:cNvSpPr txBox="1"/>
          <p:nvPr>
            <p:ph idx="1" type="body"/>
          </p:nvPr>
        </p:nvSpPr>
        <p:spPr>
          <a:xfrm>
            <a:off x="376050" y="3550525"/>
            <a:ext cx="8391900" cy="14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700"/>
              </a:spcAft>
              <a:buNone/>
            </a:pPr>
            <a:r>
              <a:rPr lang="pt-BR" sz="12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MediatR é um pacote NuGet que implementa a infraestrutura necessária para construir aplicativos baseados no padrão Mediator. Ao adicionar o componente MediatR à nossa aplicação, podemos reduzir as dependências entre nossos componentes; ou seja, nossa aplicação será menos acoplada, ou seja, mais fácil de gerenciar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f2f5b9cd5f_0_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Observação</a:t>
            </a:r>
            <a:endParaRPr/>
          </a:p>
        </p:txBody>
      </p:sp>
      <p:sp>
        <p:nvSpPr>
          <p:cNvPr id="88" name="Google Shape;88;g1f2f5b9cd5f_0_44"/>
          <p:cNvSpPr txBox="1"/>
          <p:nvPr>
            <p:ph idx="1" type="body"/>
          </p:nvPr>
        </p:nvSpPr>
        <p:spPr>
          <a:xfrm>
            <a:off x="311700" y="1265650"/>
            <a:ext cx="8520600" cy="12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 padrão mediador </a:t>
            </a:r>
            <a:r>
              <a:rPr b="1" lang="pt-BR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NÃO É</a:t>
            </a:r>
            <a:r>
              <a:rPr lang="pt-BR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 mesma coisa que CQRS, eles não são limitados. Mas você pode usar o MediaTR para ajudá-lo ao trabalhar com o padrão CQRS, pois ajuda a segregar seus modelos de leitura (com consultas) e gravação (com comandos).</a:t>
            </a:r>
            <a:br>
              <a:rPr lang="pt-BR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</a:b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f2f5b9cd5f_0_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400"/>
              <a:t>Vantagens do uso de CQRS e Mediator </a:t>
            </a:r>
            <a:endParaRPr sz="2400"/>
          </a:p>
        </p:txBody>
      </p:sp>
      <p:sp>
        <p:nvSpPr>
          <p:cNvPr id="94" name="Google Shape;94;g1f2f5b9cd5f_0_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45"/>
              <a:t>Vantagens</a:t>
            </a:r>
            <a:r>
              <a:rPr lang="pt-BR"/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Desacoplamento:  Facilita a manutenção e evolução do sistema, uma vez que as operações de leitura e escrita estão desacopladas, permitindo mudanças em uma parte do sistema sem afetar diretamente a outra.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Escalabilidade Independente: Permite a escalabilidade independente das operações de leitura e escrita, adaptando-se melhor a requisitos específicos de carga em cada uma dessas operações.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Otimização de Desempenho: Possibilita a otimização de desempenho ao projetar modelos específicos para leitura e escrita, adequados às necessidades particulares de cada operação.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Manutenção Simplificada: Facilita a manutenção do código ao oferecer uma estrutura modular e organizada, onde cada parte do sistema tem uma responsabilidade clara.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Flexibilidade na Escolha de Tecnologias:Facilita a escolha de tecnologias mais adequadas para leitura e escrita, permitindo a utilização de diferentes tipos de armazenamento de dados otimizados para cada operação.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Facilita Testabilidade: Torna os testes mais simples, pois as operações são separadas e podem ser testadas de forma mais granular, garantindo maior confiabilidade.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f2f5b9cd5f_0_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400"/>
              <a:t>Desvantagens </a:t>
            </a:r>
            <a:r>
              <a:rPr lang="pt-BR" sz="2400"/>
              <a:t>do uso de CQRS e Mediator</a:t>
            </a:r>
            <a:endParaRPr sz="2400"/>
          </a:p>
        </p:txBody>
      </p:sp>
      <p:sp>
        <p:nvSpPr>
          <p:cNvPr id="100" name="Google Shape;100;g1f2f5b9cd5f_0_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45"/>
              <a:t>Desvantagens</a:t>
            </a:r>
            <a:r>
              <a:rPr lang="pt-BR"/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Complexidade Inicial: Implementar CQRS pode adicionar complexidade inicial ao projeto, especialmente se a separação de leitura e escrita não for clara desde o início.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Aumento na Quantidade de Código: A separação de operações pode resultar em mais código, o que pode aumentar a complexidade do projeto se não for gerenciado adequadamente.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Curva de Aprendizado: Introduz uma curva de aprendizado para a equipe, especialmente se não estiver familiarizada com esses padrões, podendo demandar tempo para adaptação.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Requisitos de Infraestrutura Adicionais: Pode requerer infraestrutura adicional, especialmente se optar por diferentes sistemas de armazenamento para leitura e escrita.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Necessidade de Sincronização: Em alguns casos, pode ser necessário implementar mecanismos de sincronização entre os modelos de leitura e escrita, o que pode adicionar complexidade.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f2f5b9cd5f_0_38"/>
          <p:cNvSpPr txBox="1"/>
          <p:nvPr>
            <p:ph type="title"/>
          </p:nvPr>
        </p:nvSpPr>
        <p:spPr>
          <a:xfrm>
            <a:off x="132875" y="232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Abordagem</a:t>
            </a:r>
            <a:endParaRPr/>
          </a:p>
        </p:txBody>
      </p:sp>
      <p:pic>
        <p:nvPicPr>
          <p:cNvPr id="106" name="Google Shape;106;g1f2f5b9cd5f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225" y="1963625"/>
            <a:ext cx="4348025" cy="220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g1f2f5b9cd5f_0_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0487" y="1943513"/>
            <a:ext cx="3758249" cy="224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