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49" r:id="rId1"/>
  </p:sldMasterIdLst>
  <p:notesMasterIdLst>
    <p:notesMasterId r:id="rId65"/>
  </p:notesMasterIdLst>
  <p:sldIdLst>
    <p:sldId id="256" r:id="rId2"/>
    <p:sldId id="426" r:id="rId3"/>
    <p:sldId id="375" r:id="rId4"/>
    <p:sldId id="269" r:id="rId5"/>
    <p:sldId id="407" r:id="rId6"/>
    <p:sldId id="408" r:id="rId7"/>
    <p:sldId id="409" r:id="rId8"/>
    <p:sldId id="410" r:id="rId9"/>
    <p:sldId id="411" r:id="rId10"/>
    <p:sldId id="398" r:id="rId11"/>
    <p:sldId id="448" r:id="rId12"/>
    <p:sldId id="329" r:id="rId13"/>
    <p:sldId id="270" r:id="rId14"/>
    <p:sldId id="271" r:id="rId15"/>
    <p:sldId id="272" r:id="rId16"/>
    <p:sldId id="273" r:id="rId17"/>
    <p:sldId id="274" r:id="rId18"/>
    <p:sldId id="427" r:id="rId19"/>
    <p:sldId id="428" r:id="rId20"/>
    <p:sldId id="275" r:id="rId21"/>
    <p:sldId id="441" r:id="rId22"/>
    <p:sldId id="421" r:id="rId23"/>
    <p:sldId id="338" r:id="rId24"/>
    <p:sldId id="401" r:id="rId25"/>
    <p:sldId id="417" r:id="rId26"/>
    <p:sldId id="368" r:id="rId27"/>
    <p:sldId id="276" r:id="rId28"/>
    <p:sldId id="429" r:id="rId29"/>
    <p:sldId id="364" r:id="rId30"/>
    <p:sldId id="365" r:id="rId31"/>
    <p:sldId id="440" r:id="rId32"/>
    <p:sldId id="343" r:id="rId33"/>
    <p:sldId id="344" r:id="rId34"/>
    <p:sldId id="422" r:id="rId35"/>
    <p:sldId id="418" r:id="rId36"/>
    <p:sldId id="371" r:id="rId37"/>
    <p:sldId id="277" r:id="rId38"/>
    <p:sldId id="327" r:id="rId39"/>
    <p:sldId id="366" r:id="rId40"/>
    <p:sldId id="367" r:id="rId41"/>
    <p:sldId id="340" r:id="rId42"/>
    <p:sldId id="278" r:id="rId43"/>
    <p:sldId id="369" r:id="rId44"/>
    <p:sldId id="280" r:id="rId45"/>
    <p:sldId id="419" r:id="rId46"/>
    <p:sldId id="430" r:id="rId47"/>
    <p:sldId id="431" r:id="rId48"/>
    <p:sldId id="432" r:id="rId49"/>
    <p:sldId id="433" r:id="rId50"/>
    <p:sldId id="434" r:id="rId51"/>
    <p:sldId id="435" r:id="rId52"/>
    <p:sldId id="436" r:id="rId53"/>
    <p:sldId id="437" r:id="rId54"/>
    <p:sldId id="438" r:id="rId55"/>
    <p:sldId id="439" r:id="rId56"/>
    <p:sldId id="355" r:id="rId57"/>
    <p:sldId id="330" r:id="rId58"/>
    <p:sldId id="442" r:id="rId59"/>
    <p:sldId id="444" r:id="rId60"/>
    <p:sldId id="443" r:id="rId61"/>
    <p:sldId id="446" r:id="rId62"/>
    <p:sldId id="445" r:id="rId63"/>
    <p:sldId id="447" r:id="rId64"/>
  </p:sldIdLst>
  <p:sldSz cx="9144000" cy="6858000" type="screen4x3"/>
  <p:notesSz cx="6858000" cy="9144000"/>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1" d="100"/>
          <a:sy n="81" d="100"/>
        </p:scale>
        <p:origin x="1498" y="7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B62CA38-8DD1-4245-A299-53B6CAE9AF8B}"/>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3" name="Rectangle 3">
            <a:extLst>
              <a:ext uri="{FF2B5EF4-FFF2-40B4-BE49-F238E27FC236}">
                <a16:creationId xmlns:a16="http://schemas.microsoft.com/office/drawing/2014/main" id="{447732CE-BB0C-471B-B3A1-BE35FDFCC98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7558F8F-001F-4040-BF86-020CD3ADACB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7234F97F-364B-46F6-940F-DD8FE829BCA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8AD03AB-1ED6-4096-AB35-E588237AFA5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8A6AFFF0-6D1C-4EDD-9896-0FC70A82FCE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CB2C85F-5A45-44A6-974B-A5335624A1A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5FCC25F8-9874-424D-BBD1-A3DDC10EC56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8F9C85B-6833-4BC4-AB33-84C28268F3B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C3DF5351-1508-4142-A586-5A149F0E348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012CDDA-5CC3-439A-8346-5E3B295A5FD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D2862412-883C-4AA3-9BC9-CDFC602B819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331E5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6932"/>
            <a:ext cx="7772400" cy="1691194"/>
          </a:xfrm>
          <a:prstGeom prst="rect">
            <a:avLst/>
          </a:prstGeom>
        </p:spPr>
        <p:txBody>
          <a:bodyPr anchor="ctr">
            <a:normAutofit/>
          </a:bodyPr>
          <a:lstStyle>
            <a:lvl1pPr algn="ctr">
              <a:lnSpc>
                <a:spcPct val="100000"/>
              </a:lnSpc>
              <a:defRPr sz="4400" spc="6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PROJECT</a:t>
            </a:r>
            <a:br>
              <a:rPr lang="en-US" dirty="0"/>
            </a:br>
            <a:r>
              <a:rPr lang="en-US" dirty="0"/>
              <a:t>TITLE</a:t>
            </a:r>
          </a:p>
        </p:txBody>
      </p:sp>
      <p:sp>
        <p:nvSpPr>
          <p:cNvPr id="3" name="Subtitle 2"/>
          <p:cNvSpPr>
            <a:spLocks noGrp="1"/>
          </p:cNvSpPr>
          <p:nvPr>
            <p:ph type="subTitle" idx="1"/>
          </p:nvPr>
        </p:nvSpPr>
        <p:spPr>
          <a:xfrm>
            <a:off x="1371600" y="3886200"/>
            <a:ext cx="6400800" cy="1739189"/>
          </a:xfrm>
          <a:prstGeom prst="rect">
            <a:avLst/>
          </a:prstGeom>
        </p:spPr>
        <p:txBody>
          <a:bodyPr>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000" i="1">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sz="1000" i="0" spc="300"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2"/>
          <a:stretch>
            <a:fillRect/>
          </a:stretch>
        </p:blipFill>
        <p:spPr>
          <a:xfrm>
            <a:off x="2933700" y="3454995"/>
            <a:ext cx="3276600" cy="381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578" y="6001752"/>
            <a:ext cx="1969783" cy="426785"/>
          </a:xfrm>
          <a:prstGeom prst="rect">
            <a:avLst/>
          </a:prstGeom>
        </p:spPr>
      </p:pic>
    </p:spTree>
    <p:extLst>
      <p:ext uri="{BB962C8B-B14F-4D97-AF65-F5344CB8AC3E}">
        <p14:creationId xmlns:p14="http://schemas.microsoft.com/office/powerpoint/2010/main" val="341629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57513"/>
            <a:ext cx="8229600" cy="742184"/>
          </a:xfrm>
          <a:prstGeom prst="rect">
            <a:avLst/>
          </a:prstGeom>
        </p:spPr>
        <p:txBody>
          <a:bodyPr anchor="t">
            <a:noAutofit/>
          </a:bodyPr>
          <a:lstStyle>
            <a:lvl1pPr algn="l">
              <a:defRPr sz="4000" baseline="0">
                <a:solidFill>
                  <a:srgbClr val="331E54"/>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SLIDE TITLE</a:t>
            </a:r>
          </a:p>
        </p:txBody>
      </p:sp>
      <p:sp>
        <p:nvSpPr>
          <p:cNvPr id="3" name="Content Placeholder 2"/>
          <p:cNvSpPr>
            <a:spLocks noGrp="1"/>
          </p:cNvSpPr>
          <p:nvPr>
            <p:ph idx="1"/>
          </p:nvPr>
        </p:nvSpPr>
        <p:spPr>
          <a:xfrm>
            <a:off x="457200" y="2048256"/>
            <a:ext cx="8229600" cy="3503981"/>
          </a:xfrm>
          <a:prstGeom prst="rect">
            <a:avLst/>
          </a:prstGeom>
        </p:spPr>
        <p:txBody>
          <a:bodyPr>
            <a:normAutofit/>
          </a:bodyPr>
          <a:lstStyle>
            <a:lvl1pPr>
              <a:defRPr sz="150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vl2pPr>
              <a:defRPr sz="150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2pPr>
            <a:lvl3pPr>
              <a:defRPr sz="150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3pPr>
            <a:lvl4pPr>
              <a:defRPr sz="150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4pPr>
            <a:lvl5pPr>
              <a:defRPr sz="150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a:stretch>
            <a:fillRect/>
          </a:stretch>
        </p:blipFill>
        <p:spPr>
          <a:xfrm>
            <a:off x="228600" y="5743195"/>
            <a:ext cx="8686800" cy="889000"/>
          </a:xfrm>
          <a:prstGeom prst="rect">
            <a:avLst/>
          </a:prstGeom>
        </p:spPr>
      </p:pic>
      <p:sp>
        <p:nvSpPr>
          <p:cNvPr id="12" name="Text Placeholder 11"/>
          <p:cNvSpPr>
            <a:spLocks noGrp="1"/>
          </p:cNvSpPr>
          <p:nvPr>
            <p:ph type="body" sz="quarter" idx="10"/>
          </p:nvPr>
        </p:nvSpPr>
        <p:spPr>
          <a:xfrm>
            <a:off x="457200" y="1309688"/>
            <a:ext cx="8229600" cy="658101"/>
          </a:xfrm>
          <a:prstGeom prst="rect">
            <a:avLst/>
          </a:prstGeom>
        </p:spPr>
        <p:txBody>
          <a:bodyPr/>
          <a:lstStyle>
            <a:lvl1pPr marL="0" indent="0">
              <a:buNone/>
              <a:defRPr sz="1800" b="1" i="1">
                <a:solidFill>
                  <a:srgbClr val="6A4C92"/>
                </a:solidFill>
                <a:latin typeface="Times New Roman" panose="02020603050405020304" pitchFamily="18" charset="0"/>
                <a:cs typeface="Times New Roman" panose="020206030504050203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84346675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Title">
    <p:bg>
      <p:bgPr>
        <a:solidFill>
          <a:srgbClr val="6A4C9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451576"/>
            <a:ext cx="8069881" cy="2015829"/>
          </a:xfrm>
          <a:prstGeom prst="rect">
            <a:avLst/>
          </a:prstGeom>
        </p:spPr>
        <p:txBody>
          <a:bodyPr anchor="t"/>
          <a:lstStyle>
            <a:lvl1pPr algn="l">
              <a:defRPr sz="4000" b="0" cap="none">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000" spc="300" dirty="0">
                <a:solidFill>
                  <a:srgbClr val="FFFFFF"/>
                </a:solidFill>
                <a:latin typeface="Verdana"/>
                <a:cs typeface="Verdana"/>
              </a:rPr>
              <a:t>EPERIBUS QUUNT </a:t>
            </a:r>
            <a:br>
              <a:rPr lang="en-US" sz="4000" spc="300" dirty="0">
                <a:solidFill>
                  <a:srgbClr val="FFFFFF"/>
                </a:solidFill>
                <a:latin typeface="Verdana"/>
                <a:cs typeface="Verdana"/>
              </a:rPr>
            </a:br>
            <a:r>
              <a:rPr lang="en-US" sz="4000" spc="300" dirty="0">
                <a:solidFill>
                  <a:srgbClr val="FFFFFF"/>
                </a:solidFill>
                <a:latin typeface="Verdana"/>
                <a:cs typeface="Verdana"/>
              </a:rPr>
              <a:t>MILIS MINTENT UTENDEM APIS REM?</a:t>
            </a:r>
          </a:p>
        </p:txBody>
      </p:sp>
      <p:sp>
        <p:nvSpPr>
          <p:cNvPr id="3" name="Text Placeholder 2"/>
          <p:cNvSpPr>
            <a:spLocks noGrp="1"/>
          </p:cNvSpPr>
          <p:nvPr>
            <p:ph type="body" idx="1" hasCustomPrompt="1"/>
          </p:nvPr>
        </p:nvSpPr>
        <p:spPr>
          <a:xfrm>
            <a:off x="548640" y="3557765"/>
            <a:ext cx="8069881" cy="1500187"/>
          </a:xfrm>
          <a:prstGeom prst="rect">
            <a:avLst/>
          </a:prstGeom>
        </p:spPr>
        <p:txBody>
          <a:bodyPr anchor="t">
            <a:normAutofit/>
          </a:bodyPr>
          <a:lstStyle>
            <a:lvl1pPr marL="0" indent="0">
              <a:buNone/>
              <a:defRPr sz="1800" i="1">
                <a:solidFill>
                  <a:schemeClr val="bg1"/>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i="1" dirty="0" err="1">
                <a:solidFill>
                  <a:srgbClr val="FFFFFF"/>
                </a:solidFill>
                <a:latin typeface="Times New Roman"/>
                <a:cs typeface="Times New Roman"/>
              </a:rPr>
              <a:t>Maxime</a:t>
            </a:r>
            <a:r>
              <a:rPr lang="en-US" i="1" dirty="0">
                <a:solidFill>
                  <a:srgbClr val="FFFFFF"/>
                </a:solidFill>
                <a:latin typeface="Times New Roman"/>
                <a:cs typeface="Times New Roman"/>
              </a:rPr>
              <a:t> nus </a:t>
            </a:r>
            <a:r>
              <a:rPr lang="en-US" i="1" dirty="0" err="1">
                <a:solidFill>
                  <a:srgbClr val="FFFFFF"/>
                </a:solidFill>
                <a:latin typeface="Times New Roman"/>
                <a:cs typeface="Times New Roman"/>
              </a:rPr>
              <a:t>maximil</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ictation</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endis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natio</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Ut</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fugias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verciis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eumquis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saectatibus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sitat</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eaquis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simolorum</a:t>
            </a:r>
            <a:r>
              <a:rPr lang="en-US" i="1" dirty="0">
                <a:solidFill>
                  <a:srgbClr val="FFFFFF"/>
                </a:solidFill>
                <a:latin typeface="Times New Roman"/>
                <a:cs typeface="Times New Roman"/>
              </a:rPr>
              <a:t> re </a:t>
            </a:r>
            <a:r>
              <a:rPr lang="en-US" i="1" dirty="0" err="1">
                <a:solidFill>
                  <a:srgbClr val="FFFFFF"/>
                </a:solidFill>
                <a:latin typeface="Times New Roman"/>
                <a:cs typeface="Times New Roman"/>
              </a:rPr>
              <a:t>cuptat</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laute</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volor</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magnis</a:t>
            </a:r>
            <a:r>
              <a:rPr lang="en-US" i="1" dirty="0">
                <a:solidFill>
                  <a:srgbClr val="FFFFFF"/>
                </a:solidFill>
                <a:latin typeface="Times New Roman"/>
                <a:cs typeface="Times New Roman"/>
              </a:rPr>
              <a:t> et </a:t>
            </a:r>
            <a:r>
              <a:rPr lang="en-US" i="1" dirty="0" err="1">
                <a:solidFill>
                  <a:srgbClr val="FFFFFF"/>
                </a:solidFill>
                <a:latin typeface="Times New Roman"/>
                <a:cs typeface="Times New Roman"/>
              </a:rPr>
              <a:t>quia</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coriaecta</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si</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aut</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evellaceaqui</a:t>
            </a:r>
            <a:r>
              <a:rPr lang="en-US" i="1" dirty="0">
                <a:solidFill>
                  <a:srgbClr val="FFFFFF"/>
                </a:solidFill>
                <a:latin typeface="Times New Roman"/>
                <a:cs typeface="Times New Roman"/>
              </a:rPr>
              <a:t> nus </a:t>
            </a:r>
            <a:r>
              <a:rPr lang="en-US" i="1" dirty="0" err="1">
                <a:solidFill>
                  <a:srgbClr val="FFFFFF"/>
                </a:solidFill>
                <a:latin typeface="Times New Roman"/>
                <a:cs typeface="Times New Roman"/>
              </a:rPr>
              <a:t>ducilig</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nienditis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ello</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mos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volestiisin</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nonsenderspe</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dolorum</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consequas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nimperi</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omnis</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dundam</a:t>
            </a:r>
            <a:r>
              <a:rPr lang="en-US" i="1" dirty="0">
                <a:solidFill>
                  <a:srgbClr val="FFFFFF"/>
                </a:solidFill>
                <a:latin typeface="Times New Roman"/>
                <a:cs typeface="Times New Roman"/>
              </a:rPr>
              <a:t> con non </a:t>
            </a:r>
            <a:r>
              <a:rPr lang="en-US" i="1" dirty="0" err="1">
                <a:solidFill>
                  <a:srgbClr val="FFFFFF"/>
                </a:solidFill>
                <a:latin typeface="Times New Roman"/>
                <a:cs typeface="Times New Roman"/>
              </a:rPr>
              <a:t>reium</a:t>
            </a:r>
            <a:r>
              <a:rPr lang="en-US" i="1" dirty="0">
                <a:solidFill>
                  <a:srgbClr val="FFFFFF"/>
                </a:solidFill>
                <a:latin typeface="Times New Roman"/>
                <a:cs typeface="Times New Roman"/>
              </a:rPr>
              <a:t> </a:t>
            </a:r>
            <a:r>
              <a:rPr lang="en-US" i="1" dirty="0" err="1">
                <a:solidFill>
                  <a:srgbClr val="FFFFFF"/>
                </a:solidFill>
                <a:latin typeface="Times New Roman"/>
                <a:cs typeface="Times New Roman"/>
              </a:rPr>
              <a:t>fugitatus</a:t>
            </a:r>
            <a:r>
              <a:rPr lang="en-US" i="1" dirty="0">
                <a:solidFill>
                  <a:srgbClr val="FFFFFF"/>
                </a:solidFill>
                <a:latin typeface="Times New Roman"/>
                <a:cs typeface="Times New Roman"/>
              </a:rPr>
              <a:t>.</a:t>
            </a:r>
          </a:p>
        </p:txBody>
      </p:sp>
      <p:sp>
        <p:nvSpPr>
          <p:cNvPr id="9" name="Text Placeholder 8"/>
          <p:cNvSpPr>
            <a:spLocks noGrp="1"/>
          </p:cNvSpPr>
          <p:nvPr>
            <p:ph type="body" sz="quarter" idx="10" hasCustomPrompt="1"/>
          </p:nvPr>
        </p:nvSpPr>
        <p:spPr>
          <a:xfrm>
            <a:off x="547688" y="322228"/>
            <a:ext cx="8069618" cy="475145"/>
          </a:xfrm>
          <a:prstGeom prst="rect">
            <a:avLst/>
          </a:prstGeom>
        </p:spPr>
        <p:txBody>
          <a:bodyPr anchor="ctr"/>
          <a:lstStyle>
            <a:lvl1pPr marL="0" indent="0">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a:t>
            </a:r>
          </a:p>
        </p:txBody>
      </p:sp>
    </p:spTree>
    <p:extLst>
      <p:ext uri="{BB962C8B-B14F-4D97-AF65-F5344CB8AC3E}">
        <p14:creationId xmlns:p14="http://schemas.microsoft.com/office/powerpoint/2010/main" val="18743045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0A93D-15B6-41A2-BEB5-0B3461BF031D}"/>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7CE9066E-0683-43EF-97D5-7C903DF24DD0}"/>
              </a:ext>
            </a:extLst>
          </p:cNvPr>
          <p:cNvSpPr>
            <a:spLocks noGrp="1"/>
          </p:cNvSpPr>
          <p:nvPr>
            <p:ph type="sldNum" sz="quarter" idx="11"/>
          </p:nvPr>
        </p:nvSpPr>
        <p:spPr/>
        <p:txBody>
          <a:bodyPr/>
          <a:lstStyle>
            <a:lvl1pPr>
              <a:defRPr/>
            </a:lvl1pPr>
          </a:lstStyle>
          <a:p>
            <a:pPr>
              <a:defRPr/>
            </a:pPr>
            <a:fld id="{92F55303-58E6-4F99-99F6-540DC26DC17D}" type="slidenum">
              <a:rPr lang="en-US" altLang="en-US"/>
              <a:pPr>
                <a:defRPr/>
              </a:pPr>
              <a:t>‹#›</a:t>
            </a:fld>
            <a:endParaRPr lang="en-US" altLang="en-US"/>
          </a:p>
        </p:txBody>
      </p:sp>
    </p:spTree>
    <p:extLst>
      <p:ext uri="{BB962C8B-B14F-4D97-AF65-F5344CB8AC3E}">
        <p14:creationId xmlns:p14="http://schemas.microsoft.com/office/powerpoint/2010/main" val="4461202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6"/>
          <a:stretch>
            <a:fillRect/>
          </a:stretch>
        </p:blipFill>
        <p:spPr>
          <a:xfrm>
            <a:off x="228600" y="5743195"/>
            <a:ext cx="8686800" cy="889000"/>
          </a:xfrm>
          <a:prstGeom prst="rect">
            <a:avLst/>
          </a:prstGeom>
        </p:spPr>
      </p:pic>
    </p:spTree>
    <p:extLst>
      <p:ext uri="{BB962C8B-B14F-4D97-AF65-F5344CB8AC3E}">
        <p14:creationId xmlns:p14="http://schemas.microsoft.com/office/powerpoint/2010/main" val="990117024"/>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Lst>
  <p:hf hdr="0" ftr="0" dt="0"/>
  <p:txStyles>
    <p:titleStyle>
      <a:lvl1pPr algn="l" defTabSz="457200" rtl="0" eaLnBrk="1" latinLnBrk="0" hangingPunct="1">
        <a:spcBef>
          <a:spcPct val="0"/>
        </a:spcBef>
        <a:buNone/>
        <a:defRPr sz="4000" kern="1200">
          <a:solidFill>
            <a:srgbClr val="331E54"/>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ml/ComputeAverage.bat" TargetMode="External"/><Relationship Id="rId2" Type="http://schemas.openxmlformats.org/officeDocument/2006/relationships/hyperlink" Target="html/ComputeAreaWithConsoleInput.bat" TargetMode="External"/><Relationship Id="rId1" Type="http://schemas.openxmlformats.org/officeDocument/2006/relationships/slideLayout" Target="../slideLayouts/slideLayout4.xml"/><Relationship Id="rId5" Type="http://schemas.openxmlformats.org/officeDocument/2006/relationships/hyperlink" Target="https://liveexample.pearsoncmg.com/html/ComputeAverage.html" TargetMode="External"/><Relationship Id="rId4" Type="http://schemas.openxmlformats.org/officeDocument/2006/relationships/hyperlink" Target="https://liveexample.pearsoncmg.com/html/ComputeAreaWithConsoleInput.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hyperlink" Target="https://liveexample.pearsoncmg.com/html/DisplayTime.html" TargetMode="External"/><Relationship Id="rId2" Type="http://schemas.openxmlformats.org/officeDocument/2006/relationships/hyperlink" Target="html/DisplayTime.bat"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35.xml.rels><?xml version="1.0" encoding="UTF-8" standalone="yes"?>
<Relationships xmlns="http://schemas.openxmlformats.org/package/2006/relationships"><Relationship Id="rId3" Type="http://schemas.openxmlformats.org/officeDocument/2006/relationships/hyperlink" Target="html/FahrenheitToCelsius.bat" TargetMode="Externa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hyperlink" Target="https://liveexample.pearsoncmg.com/html/FahrenheitToCelsius.html" TargetMode="Externa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36.xml.rels><?xml version="1.0" encoding="UTF-8" standalone="yes"?>
<Relationships xmlns="http://schemas.openxmlformats.org/package/2006/relationships"><Relationship Id="rId3" Type="http://schemas.openxmlformats.org/officeDocument/2006/relationships/hyperlink" Target="html/ShowCurrentTime.bat" TargetMode="Externa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hyperlink" Target="https://liveexample.pearsoncmg.com/html/ShowCurrentTime.html" TargetMode="Externa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hyperlink" Target="html/ComputeArea.bat"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3" Type="http://schemas.openxmlformats.org/officeDocument/2006/relationships/hyperlink" Target="https://liveexample.pearsoncmg.com/html/SalesTax.html" TargetMode="External"/><Relationship Id="rId2" Type="http://schemas.openxmlformats.org/officeDocument/2006/relationships/hyperlink" Target="html/SalesTax.bat"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2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2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2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2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2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29.wmf"/></Relationships>
</file>

<file path=ppt/slides/_rels/slide56.xml.rels><?xml version="1.0" encoding="UTF-8" standalone="yes"?>
<Relationships xmlns="http://schemas.openxmlformats.org/package/2006/relationships"><Relationship Id="rId3" Type="http://schemas.openxmlformats.org/officeDocument/2006/relationships/hyperlink" Target="html/ComputeLoan.bat" TargetMode="External"/><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hyperlink" Target="https://liveexample.pearsoncmg.com/html/ComputeLoan.html" TargetMode="External"/><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57.xml.rels><?xml version="1.0" encoding="UTF-8" standalone="yes"?>
<Relationships xmlns="http://schemas.openxmlformats.org/package/2006/relationships"><Relationship Id="rId3" Type="http://schemas.openxmlformats.org/officeDocument/2006/relationships/hyperlink" Target="https://liveexample.pearsoncmg.com/html/ComputeChange.html" TargetMode="External"/><Relationship Id="rId2" Type="http://schemas.openxmlformats.org/officeDocument/2006/relationships/hyperlink" Target="html/ComputeChange.bat" TargetMode="Externa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image" Target="../media/image3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dirty="0"/>
              <a:t>Chapter 2 </a:t>
            </a:r>
            <a:endParaRPr lang="en-US" dirty="0"/>
          </a:p>
        </p:txBody>
      </p:sp>
      <p:sp>
        <p:nvSpPr>
          <p:cNvPr id="4" name="Subtitle 2">
            <a:extLst>
              <a:ext uri="{FF2B5EF4-FFF2-40B4-BE49-F238E27FC236}">
                <a16:creationId xmlns:a16="http://schemas.microsoft.com/office/drawing/2014/main" id="{31B3A47F-4A2B-43DE-855D-E7C4A71A6845}"/>
              </a:ext>
            </a:extLst>
          </p:cNvPr>
          <p:cNvSpPr>
            <a:spLocks noGrp="1" noChangeArrowheads="1"/>
          </p:cNvSpPr>
          <p:nvPr>
            <p:ph type="subTitle" idx="1"/>
          </p:nvPr>
        </p:nvSpPr>
        <p:spPr bwMode="auto">
          <a:xfrm>
            <a:off x="1371600" y="3886200"/>
            <a:ext cx="6400800" cy="173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Aft>
                <a:spcPct val="0"/>
              </a:spcAft>
              <a:buFont typeface="Arial" panose="020B0604020202020204" pitchFamily="34" charset="0"/>
              <a:buNone/>
            </a:pPr>
            <a:r>
              <a:rPr lang="en-US" altLang="en-US" dirty="0"/>
              <a:t>Introduction to Computers, Programs, and Java</a:t>
            </a:r>
          </a:p>
          <a:p>
            <a:pPr fontAlgn="base">
              <a:spcAft>
                <a:spcPct val="0"/>
              </a:spcAft>
              <a:buFont typeface="Arial" panose="020B0604020202020204" pitchFamily="34" charset="0"/>
              <a:buNone/>
            </a:pPr>
            <a:r>
              <a:rPr lang="en-US" altLang="en-US" dirty="0"/>
              <a:t>CS-210</a:t>
            </a:r>
          </a:p>
        </p:txBody>
      </p:sp>
      <p:pic>
        <p:nvPicPr>
          <p:cNvPr id="5" name="Picture 3">
            <a:extLst>
              <a:ext uri="{FF2B5EF4-FFF2-40B4-BE49-F238E27FC236}">
                <a16:creationId xmlns:a16="http://schemas.microsoft.com/office/drawing/2014/main" id="{FC6D7E27-6600-40F3-B04D-79B763C52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76800"/>
            <a:ext cx="55149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58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3E21AF60-8756-4C46-B475-73A9F2A57797}"/>
              </a:ext>
            </a:extLst>
          </p:cNvPr>
          <p:cNvSpPr>
            <a:spLocks noGrp="1" noChangeArrowheads="1"/>
          </p:cNvSpPr>
          <p:nvPr>
            <p:ph type="title"/>
          </p:nvPr>
        </p:nvSpPr>
        <p:spPr>
          <a:xfrm>
            <a:off x="78615" y="296863"/>
            <a:ext cx="8679623" cy="417512"/>
          </a:xfrm>
        </p:spPr>
        <p:txBody>
          <a:bodyPr/>
          <a:lstStyle/>
          <a:p>
            <a:r>
              <a:rPr lang="en-US" altLang="en-US" dirty="0"/>
              <a:t>Reading Input from the Console</a:t>
            </a:r>
            <a:endParaRPr lang="en-US" altLang="en-US" dirty="0">
              <a:cs typeface="Times New Roman" panose="02020603050405020304" pitchFamily="18" charset="0"/>
            </a:endParaRPr>
          </a:p>
        </p:txBody>
      </p:sp>
      <p:sp>
        <p:nvSpPr>
          <p:cNvPr id="13314" name="Slide Number Placeholder 4">
            <a:extLst>
              <a:ext uri="{FF2B5EF4-FFF2-40B4-BE49-F238E27FC236}">
                <a16:creationId xmlns:a16="http://schemas.microsoft.com/office/drawing/2014/main" id="{14ADBD40-217C-4E7C-9EF8-4FA6156584D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6643F6-668C-41DC-A803-A59BF0374179}" type="slidenum">
              <a:rPr lang="en-US" altLang="en-US" sz="1400" smtClean="0"/>
              <a:pPr>
                <a:spcBef>
                  <a:spcPct val="0"/>
                </a:spcBef>
                <a:buClrTx/>
                <a:buSzTx/>
                <a:buFontTx/>
                <a:buNone/>
              </a:pPr>
              <a:t>10</a:t>
            </a:fld>
            <a:endParaRPr lang="en-US" altLang="en-US" sz="1400"/>
          </a:p>
        </p:txBody>
      </p:sp>
      <p:sp>
        <p:nvSpPr>
          <p:cNvPr id="13316" name="Text Box 3">
            <a:extLst>
              <a:ext uri="{FF2B5EF4-FFF2-40B4-BE49-F238E27FC236}">
                <a16:creationId xmlns:a16="http://schemas.microsoft.com/office/drawing/2014/main" id="{04E8A15E-F3B6-4AA3-9D5C-B8FB43F2D4CE}"/>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3317" name="Text Box 4">
            <a:extLst>
              <a:ext uri="{FF2B5EF4-FFF2-40B4-BE49-F238E27FC236}">
                <a16:creationId xmlns:a16="http://schemas.microsoft.com/office/drawing/2014/main" id="{F807A8FC-8D2C-46C7-A22D-383B9CC5B706}"/>
              </a:ext>
            </a:extLst>
          </p:cNvPr>
          <p:cNvSpPr txBox="1">
            <a:spLocks noChangeArrowheads="1"/>
          </p:cNvSpPr>
          <p:nvPr/>
        </p:nvSpPr>
        <p:spPr bwMode="auto">
          <a:xfrm>
            <a:off x="228600" y="990600"/>
            <a:ext cx="8763000" cy="344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1. Create a Scanner object </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charset="0"/>
              <a:ea typeface="PMingLiU" panose="02020500000000000000" pitchFamily="18" charset="-120"/>
            </a:endParaRPr>
          </a:p>
          <a:p>
            <a:pPr>
              <a:spcBef>
                <a:spcPct val="50000"/>
              </a:spcBef>
              <a:buClrTx/>
              <a:buSzTx/>
              <a:buFontTx/>
              <a:buNone/>
            </a:pPr>
            <a:r>
              <a:rPr lang="en-US" altLang="en-US" sz="2800">
                <a:cs typeface="Courier New" panose="02070309020205020404" pitchFamily="49" charset="0"/>
              </a:rPr>
              <a:t>2. Use the method</a:t>
            </a:r>
            <a:r>
              <a:rPr lang="en-US" altLang="en-US" sz="2800">
                <a:latin typeface="Palatino" pitchFamily="18" charset="0"/>
                <a:ea typeface="PMingLiU" panose="02020500000000000000" pitchFamily="18" charset="-120"/>
              </a:rPr>
              <a:t> nextDouble() to obtain to a double value. For example,</a:t>
            </a:r>
          </a:p>
          <a:p>
            <a:pPr lvl="1">
              <a:spcBef>
                <a:spcPct val="50000"/>
              </a:spcBef>
              <a:buClrTx/>
              <a:buFontTx/>
              <a:buNone/>
            </a:pPr>
            <a:r>
              <a:rPr lang="en-US" altLang="en-US" sz="2400" b="1">
                <a:latin typeface="Courier New" panose="02070309020205020404" pitchFamily="49" charset="0"/>
                <a:cs typeface="Courier New" panose="02070309020205020404" pitchFamily="49" charset="0"/>
              </a:rPr>
              <a:t>System.out.print("Enter a double value: ");</a:t>
            </a:r>
            <a:endParaRPr lang="en-US" altLang="en-US" sz="2400" b="1">
              <a:latin typeface="Courier" charset="0"/>
              <a:ea typeface="PMingLiU" panose="02020500000000000000"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Scanner input = new Scanner(System.in);</a:t>
            </a:r>
            <a:endParaRPr lang="en-US" altLang="en-US" sz="2400" b="1">
              <a:latin typeface="Courier" charset="0"/>
              <a:ea typeface="PMingLiU" panose="02020500000000000000" pitchFamily="18" charset="-120"/>
            </a:endParaRPr>
          </a:p>
          <a:p>
            <a:pPr lvl="1">
              <a:spcBef>
                <a:spcPct val="0"/>
              </a:spcBef>
              <a:buClrTx/>
              <a:buFontTx/>
              <a:buNone/>
            </a:pPr>
            <a:r>
              <a:rPr lang="en-US" altLang="en-US" sz="2400" b="1">
                <a:latin typeface="Courier New" panose="02070309020205020404" pitchFamily="49" charset="0"/>
                <a:cs typeface="Courier New" panose="02070309020205020404" pitchFamily="49" charset="0"/>
              </a:rPr>
              <a:t>double d = input.nextDouble();</a:t>
            </a:r>
            <a:endParaRPr lang="en-US" altLang="en-US" sz="2400" b="1">
              <a:cs typeface="Courier New" panose="02070309020205020404" pitchFamily="49" charset="0"/>
            </a:endParaRPr>
          </a:p>
        </p:txBody>
      </p:sp>
      <p:sp>
        <p:nvSpPr>
          <p:cNvPr id="13318" name="AutoShape 6">
            <a:hlinkClick r:id="rId2" action="ppaction://program" highlightClick="1"/>
            <a:extLst>
              <a:ext uri="{FF2B5EF4-FFF2-40B4-BE49-F238E27FC236}">
                <a16:creationId xmlns:a16="http://schemas.microsoft.com/office/drawing/2014/main" id="{D25F14AD-A711-4C7F-A821-2E9DD061E09D}"/>
              </a:ext>
            </a:extLst>
          </p:cNvPr>
          <p:cNvSpPr>
            <a:spLocks noChangeArrowheads="1"/>
          </p:cNvSpPr>
          <p:nvPr/>
        </p:nvSpPr>
        <p:spPr bwMode="auto">
          <a:xfrm>
            <a:off x="7607300" y="4773175"/>
            <a:ext cx="833438" cy="39211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13319" name="AutoShape 9">
            <a:hlinkClick r:id="rId3" action="ppaction://program" highlightClick="1"/>
            <a:extLst>
              <a:ext uri="{FF2B5EF4-FFF2-40B4-BE49-F238E27FC236}">
                <a16:creationId xmlns:a16="http://schemas.microsoft.com/office/drawing/2014/main" id="{1AFFF4C5-D3B8-417A-85E1-C2136BE1408A}"/>
              </a:ext>
            </a:extLst>
          </p:cNvPr>
          <p:cNvSpPr>
            <a:spLocks noChangeArrowheads="1"/>
          </p:cNvSpPr>
          <p:nvPr/>
        </p:nvSpPr>
        <p:spPr bwMode="auto">
          <a:xfrm>
            <a:off x="7607300" y="5309750"/>
            <a:ext cx="833438" cy="34607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13320" name="Rectangle 12">
            <a:hlinkClick r:id="rId4"/>
            <a:extLst>
              <a:ext uri="{FF2B5EF4-FFF2-40B4-BE49-F238E27FC236}">
                <a16:creationId xmlns:a16="http://schemas.microsoft.com/office/drawing/2014/main" id="{EDBC9581-DB48-4048-B7B3-1ADF5806E9D3}"/>
              </a:ext>
            </a:extLst>
          </p:cNvPr>
          <p:cNvSpPr>
            <a:spLocks noChangeArrowheads="1"/>
          </p:cNvSpPr>
          <p:nvPr/>
        </p:nvSpPr>
        <p:spPr bwMode="auto">
          <a:xfrm>
            <a:off x="4024313" y="4784288"/>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ComputeAreaWithConsoleInput</a:t>
            </a:r>
          </a:p>
        </p:txBody>
      </p:sp>
      <p:sp>
        <p:nvSpPr>
          <p:cNvPr id="13321" name="Rectangle 14">
            <a:hlinkClick r:id="rId5"/>
            <a:extLst>
              <a:ext uri="{FF2B5EF4-FFF2-40B4-BE49-F238E27FC236}">
                <a16:creationId xmlns:a16="http://schemas.microsoft.com/office/drawing/2014/main" id="{95209191-90B8-4A47-914D-2E53F4ADFBDB}"/>
              </a:ext>
            </a:extLst>
          </p:cNvPr>
          <p:cNvSpPr>
            <a:spLocks noChangeArrowheads="1"/>
          </p:cNvSpPr>
          <p:nvPr/>
        </p:nvSpPr>
        <p:spPr bwMode="auto">
          <a:xfrm>
            <a:off x="4024313" y="5293875"/>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4CEA8619-B6DC-4BE9-BFC3-87F5280BFBCB}"/>
              </a:ext>
            </a:extLst>
          </p:cNvPr>
          <p:cNvSpPr>
            <a:spLocks noGrp="1" noChangeArrowheads="1"/>
          </p:cNvSpPr>
          <p:nvPr>
            <p:ph type="title"/>
          </p:nvPr>
        </p:nvSpPr>
        <p:spPr>
          <a:xfrm>
            <a:off x="304800" y="228600"/>
            <a:ext cx="8458200" cy="762000"/>
          </a:xfrm>
          <a:noFill/>
        </p:spPr>
        <p:txBody>
          <a:bodyPr/>
          <a:lstStyle/>
          <a:p>
            <a:r>
              <a:rPr lang="en-US" altLang="en-US"/>
              <a:t>Implicit Import and Explicit Import</a:t>
            </a:r>
          </a:p>
        </p:txBody>
      </p:sp>
      <p:sp>
        <p:nvSpPr>
          <p:cNvPr id="14340" name="Rectangle 3">
            <a:extLst>
              <a:ext uri="{FF2B5EF4-FFF2-40B4-BE49-F238E27FC236}">
                <a16:creationId xmlns:a16="http://schemas.microsoft.com/office/drawing/2014/main" id="{6CF6592F-8272-4785-8CF5-02245D8DFF4D}"/>
              </a:ext>
            </a:extLst>
          </p:cNvPr>
          <p:cNvSpPr>
            <a:spLocks noGrp="1" noChangeArrowheads="1"/>
          </p:cNvSpPr>
          <p:nvPr>
            <p:ph idx="1"/>
          </p:nvPr>
        </p:nvSpPr>
        <p:spPr>
          <a:xfrm>
            <a:off x="152400" y="1524000"/>
            <a:ext cx="8839200" cy="4343400"/>
          </a:xfrm>
          <a:noFill/>
        </p:spPr>
        <p:txBody>
          <a:bodyPr/>
          <a:lstStyle/>
          <a:p>
            <a:pPr marL="0" indent="0">
              <a:buFont typeface="Monotype Sorts" pitchFamily="2" charset="2"/>
              <a:buNone/>
            </a:pPr>
            <a:r>
              <a:rPr lang="en-US" altLang="en-US" sz="2400">
                <a:latin typeface="Courier New" panose="02070309020205020404" pitchFamily="49" charset="0"/>
                <a:cs typeface="Courier New" panose="02070309020205020404" pitchFamily="49" charset="0"/>
              </a:rPr>
              <a:t>java.util.* ; // Implicit import</a:t>
            </a:r>
          </a:p>
          <a:p>
            <a:pPr marL="0" indent="0">
              <a:buFont typeface="Monotype Sorts" pitchFamily="2" charset="2"/>
              <a:buNone/>
            </a:pPr>
            <a:endParaRPr lang="en-US" altLang="en-US" sz="3000"/>
          </a:p>
          <a:p>
            <a:pPr marL="0" indent="0">
              <a:buFont typeface="Monotype Sorts" pitchFamily="2" charset="2"/>
              <a:buNone/>
            </a:pPr>
            <a:r>
              <a:rPr lang="en-US" altLang="en-US" sz="2400">
                <a:latin typeface="Courier New" panose="02070309020205020404" pitchFamily="49" charset="0"/>
                <a:cs typeface="Courier New" panose="02070309020205020404" pitchFamily="49" charset="0"/>
              </a:rPr>
              <a:t>java.util.Scanner; // Explicit Import</a:t>
            </a:r>
          </a:p>
          <a:p>
            <a:pPr marL="0" indent="0">
              <a:buFont typeface="Monotype Sorts" pitchFamily="2" charset="2"/>
              <a:buNone/>
            </a:pPr>
            <a:endParaRPr lang="en-US" altLang="en-US" sz="2800">
              <a:latin typeface="Courier New" panose="02070309020205020404" pitchFamily="49" charset="0"/>
              <a:cs typeface="Courier New" panose="02070309020205020404" pitchFamily="49" charset="0"/>
            </a:endParaRPr>
          </a:p>
          <a:p>
            <a:pPr marL="0" indent="0">
              <a:buFont typeface="Monotype Sorts" pitchFamily="2" charset="2"/>
              <a:buNone/>
            </a:pPr>
            <a:endParaRPr lang="en-US" altLang="en-US" sz="3000"/>
          </a:p>
          <a:p>
            <a:pPr marL="0" indent="0">
              <a:buFont typeface="Monotype Sorts" pitchFamily="2" charset="2"/>
              <a:buNone/>
            </a:pPr>
            <a:r>
              <a:rPr lang="en-US" altLang="en-US" sz="3000"/>
              <a:t>No performance difference</a:t>
            </a:r>
          </a:p>
        </p:txBody>
      </p:sp>
      <p:sp>
        <p:nvSpPr>
          <p:cNvPr id="14338" name="Slide Number Placeholder 4">
            <a:extLst>
              <a:ext uri="{FF2B5EF4-FFF2-40B4-BE49-F238E27FC236}">
                <a16:creationId xmlns:a16="http://schemas.microsoft.com/office/drawing/2014/main" id="{75B6B933-EA50-4CAB-B500-8EC685FDECD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E8B8FD-22E2-4153-B838-901F37730072}" type="slidenum">
              <a:rPr lang="en-US" altLang="en-US" sz="1400" smtClean="0"/>
              <a:pPr>
                <a:spcBef>
                  <a:spcPct val="0"/>
                </a:spcBef>
                <a:buClrTx/>
                <a:buSzTx/>
                <a:buFontTx/>
                <a:buNone/>
              </a:pPr>
              <a:t>11</a:t>
            </a:fld>
            <a:endParaRPr lang="en-US" altLang="en-US" sz="1400"/>
          </a:p>
        </p:txBody>
      </p:sp>
      <p:sp>
        <p:nvSpPr>
          <p:cNvPr id="14341" name="Rectangle 4">
            <a:extLst>
              <a:ext uri="{FF2B5EF4-FFF2-40B4-BE49-F238E27FC236}">
                <a16:creationId xmlns:a16="http://schemas.microsoft.com/office/drawing/2014/main" id="{D0ACF896-B1A8-4F9A-93DC-C015947E0791}"/>
              </a:ext>
            </a:extLst>
          </p:cNvPr>
          <p:cNvSpPr>
            <a:spLocks noChangeArrowheads="1"/>
          </p:cNvSpPr>
          <p:nvPr/>
        </p:nvSpPr>
        <p:spPr bwMode="auto">
          <a:xfrm>
            <a:off x="3543300" y="2617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D55CF2CC-D843-4709-A21E-FF5C3C65BF1E}"/>
              </a:ext>
            </a:extLst>
          </p:cNvPr>
          <p:cNvSpPr>
            <a:spLocks noGrp="1" noChangeArrowheads="1"/>
          </p:cNvSpPr>
          <p:nvPr>
            <p:ph type="title"/>
          </p:nvPr>
        </p:nvSpPr>
        <p:spPr>
          <a:xfrm>
            <a:off x="685800" y="228600"/>
            <a:ext cx="7772400" cy="685800"/>
          </a:xfrm>
        </p:spPr>
        <p:txBody>
          <a:bodyPr/>
          <a:lstStyle/>
          <a:p>
            <a:r>
              <a:rPr lang="en-US" altLang="en-US"/>
              <a:t>Identifiers</a:t>
            </a:r>
          </a:p>
        </p:txBody>
      </p:sp>
      <p:sp>
        <p:nvSpPr>
          <p:cNvPr id="16388" name="Rectangle 3">
            <a:extLst>
              <a:ext uri="{FF2B5EF4-FFF2-40B4-BE49-F238E27FC236}">
                <a16:creationId xmlns:a16="http://schemas.microsoft.com/office/drawing/2014/main" id="{7B7DD4FF-4F88-4A9C-A501-D9E31D9DCF64}"/>
              </a:ext>
            </a:extLst>
          </p:cNvPr>
          <p:cNvSpPr>
            <a:spLocks noGrp="1" noChangeArrowheads="1"/>
          </p:cNvSpPr>
          <p:nvPr>
            <p:ph idx="1"/>
          </p:nvPr>
        </p:nvSpPr>
        <p:spPr>
          <a:xfrm>
            <a:off x="228600" y="1143000"/>
            <a:ext cx="8686800" cy="4876800"/>
          </a:xfrm>
        </p:spPr>
        <p:txBody>
          <a:bodyPr/>
          <a:lstStyle/>
          <a:p>
            <a:r>
              <a:rPr lang="en-US" altLang="en-US" sz="2800"/>
              <a:t>An identifier is a sequence of characters that consist of letters, digits, underscores (_), and dollar signs ($). </a:t>
            </a:r>
          </a:p>
          <a:p>
            <a:r>
              <a:rPr lang="en-US" altLang="en-US" sz="2800"/>
              <a:t>An identifier must start with a letter, an underscore (_), or a dollar sign ($). It cannot start with a digit. </a:t>
            </a:r>
          </a:p>
          <a:p>
            <a:r>
              <a:rPr lang="en-US" altLang="en-US" sz="2800"/>
              <a:t>An identifier cannot be a reserved word. (See Appendix A, “Java Keywords,” for a list of reserved words).</a:t>
            </a:r>
          </a:p>
          <a:p>
            <a:r>
              <a:rPr lang="en-US" altLang="en-US" sz="2800"/>
              <a:t>An identifier cannot be </a:t>
            </a:r>
            <a:r>
              <a:rPr lang="en-US" altLang="en-US" sz="2800">
                <a:latin typeface="Courier New" panose="02070309020205020404" pitchFamily="49" charset="0"/>
              </a:rPr>
              <a:t>true</a:t>
            </a:r>
            <a:r>
              <a:rPr lang="en-US" altLang="en-US" sz="2800"/>
              <a:t>, </a:t>
            </a:r>
            <a:r>
              <a:rPr lang="en-US" altLang="en-US" sz="2800">
                <a:latin typeface="Courier New" panose="02070309020205020404" pitchFamily="49" charset="0"/>
              </a:rPr>
              <a:t>false</a:t>
            </a:r>
            <a:r>
              <a:rPr lang="en-US" altLang="en-US" sz="2800"/>
              <a:t>, or</a:t>
            </a:r>
            <a:br>
              <a:rPr lang="en-US" altLang="en-US" sz="2800"/>
            </a:br>
            <a:r>
              <a:rPr lang="en-US" altLang="en-US" sz="2800">
                <a:latin typeface="Courier New" panose="02070309020205020404" pitchFamily="49" charset="0"/>
              </a:rPr>
              <a:t>null</a:t>
            </a:r>
            <a:r>
              <a:rPr lang="en-US" altLang="en-US" sz="2800"/>
              <a:t>.</a:t>
            </a:r>
          </a:p>
          <a:p>
            <a:r>
              <a:rPr lang="en-US" altLang="en-US" sz="2800"/>
              <a:t>An identifier can be of any length.</a:t>
            </a:r>
          </a:p>
        </p:txBody>
      </p:sp>
      <p:sp>
        <p:nvSpPr>
          <p:cNvPr id="16386" name="Slide Number Placeholder 4">
            <a:extLst>
              <a:ext uri="{FF2B5EF4-FFF2-40B4-BE49-F238E27FC236}">
                <a16:creationId xmlns:a16="http://schemas.microsoft.com/office/drawing/2014/main" id="{6AA42E60-593E-4E92-8ABB-49A37A1E038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4A448E-6F3E-40D3-9522-4203A11D98F0}" type="slidenum">
              <a:rPr lang="en-US" altLang="en-US" sz="1400" smtClean="0"/>
              <a:pPr>
                <a:spcBef>
                  <a:spcPct val="0"/>
                </a:spcBef>
                <a:buClrTx/>
                <a:buSzTx/>
                <a:buFontTx/>
                <a:buNone/>
              </a:pPr>
              <a:t>12</a:t>
            </a:fld>
            <a:endParaRPr lang="en-US" altLang="en-US" sz="1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5241034A-99F7-493D-9D5B-9E44C8D89C22}"/>
              </a:ext>
            </a:extLst>
          </p:cNvPr>
          <p:cNvSpPr>
            <a:spLocks noGrp="1" noChangeArrowheads="1"/>
          </p:cNvSpPr>
          <p:nvPr>
            <p:ph type="title"/>
          </p:nvPr>
        </p:nvSpPr>
        <p:spPr>
          <a:xfrm>
            <a:off x="685800" y="0"/>
            <a:ext cx="7772400" cy="1428750"/>
          </a:xfrm>
        </p:spPr>
        <p:txBody>
          <a:bodyPr/>
          <a:lstStyle/>
          <a:p>
            <a:r>
              <a:rPr lang="en-US" altLang="en-US"/>
              <a:t>Variables</a:t>
            </a:r>
          </a:p>
        </p:txBody>
      </p:sp>
      <p:sp>
        <p:nvSpPr>
          <p:cNvPr id="17412" name="Rectangle 3">
            <a:extLst>
              <a:ext uri="{FF2B5EF4-FFF2-40B4-BE49-F238E27FC236}">
                <a16:creationId xmlns:a16="http://schemas.microsoft.com/office/drawing/2014/main" id="{727B4159-FA70-4D6A-96C6-B1DB6C8729EF}"/>
              </a:ext>
            </a:extLst>
          </p:cNvPr>
          <p:cNvSpPr>
            <a:spLocks noGrp="1" noChangeArrowheads="1"/>
          </p:cNvSpPr>
          <p:nvPr>
            <p:ph idx="1"/>
          </p:nvPr>
        </p:nvSpPr>
        <p:spPr>
          <a:xfrm>
            <a:off x="609600" y="817460"/>
            <a:ext cx="7924800" cy="4953000"/>
          </a:xfrm>
        </p:spPr>
        <p:txBody>
          <a:bodyPr/>
          <a:lstStyle/>
          <a:p>
            <a:pPr>
              <a:lnSpc>
                <a:spcPct val="90000"/>
              </a:lnSpc>
              <a:buFont typeface="Monotype Sorts" pitchFamily="2" charset="2"/>
              <a:buNone/>
            </a:pPr>
            <a:r>
              <a:rPr lang="en-US" altLang="en-US" sz="2600" b="1" dirty="0">
                <a:latin typeface="Courier New" panose="02070309020205020404" pitchFamily="49" charset="0"/>
              </a:rPr>
              <a:t>// Compute the first area</a:t>
            </a:r>
          </a:p>
          <a:p>
            <a:pPr>
              <a:lnSpc>
                <a:spcPct val="90000"/>
              </a:lnSpc>
              <a:buFont typeface="Monotype Sorts" pitchFamily="2" charset="2"/>
              <a:buNone/>
            </a:pPr>
            <a:r>
              <a:rPr lang="en-US" altLang="en-US" sz="2600" b="1" dirty="0">
                <a:latin typeface="Courier New" panose="02070309020205020404" pitchFamily="49" charset="0"/>
              </a:rPr>
              <a:t>radius = 1.0;</a:t>
            </a:r>
          </a:p>
          <a:p>
            <a:pPr>
              <a:lnSpc>
                <a:spcPct val="90000"/>
              </a:lnSpc>
              <a:buFont typeface="Monotype Sorts" pitchFamily="2" charset="2"/>
              <a:buNone/>
            </a:pPr>
            <a:r>
              <a:rPr lang="en-US" altLang="en-US" sz="2600" b="1" dirty="0">
                <a:latin typeface="Courier New" panose="02070309020205020404" pitchFamily="49" charset="0"/>
              </a:rPr>
              <a:t>area = radius * radius * 3.14159;</a:t>
            </a:r>
          </a:p>
          <a:p>
            <a:pPr>
              <a:lnSpc>
                <a:spcPct val="90000"/>
              </a:lnSpc>
              <a:buFont typeface="Monotype Sorts" pitchFamily="2" charset="2"/>
              <a:buNone/>
            </a:pPr>
            <a:r>
              <a:rPr lang="en-US" altLang="en-US" sz="2600" b="1" dirty="0" err="1">
                <a:latin typeface="Courier New" panose="02070309020205020404" pitchFamily="49" charset="0"/>
              </a:rPr>
              <a:t>System.out.println</a:t>
            </a:r>
            <a:r>
              <a:rPr lang="en-US" altLang="en-US" sz="2600" b="1" dirty="0">
                <a:latin typeface="Courier New" panose="02070309020205020404" pitchFamily="49" charset="0"/>
              </a:rPr>
              <a:t>("The area is “ + area + " for radius "+radius);</a:t>
            </a:r>
          </a:p>
          <a:p>
            <a:pPr>
              <a:lnSpc>
                <a:spcPct val="90000"/>
              </a:lnSpc>
              <a:buFont typeface="Monotype Sorts" pitchFamily="2" charset="2"/>
              <a:buNone/>
            </a:pPr>
            <a:endParaRPr lang="en-US" altLang="en-US" sz="2600" b="1" dirty="0">
              <a:latin typeface="Courier New" panose="02070309020205020404" pitchFamily="49" charset="0"/>
            </a:endParaRPr>
          </a:p>
          <a:p>
            <a:pPr>
              <a:lnSpc>
                <a:spcPct val="90000"/>
              </a:lnSpc>
              <a:buFont typeface="Monotype Sorts" pitchFamily="2" charset="2"/>
              <a:buNone/>
            </a:pPr>
            <a:r>
              <a:rPr lang="en-US" altLang="en-US" sz="2600" b="1" dirty="0">
                <a:latin typeface="Courier New" panose="02070309020205020404" pitchFamily="49" charset="0"/>
              </a:rPr>
              <a:t>// Compute the second area</a:t>
            </a:r>
          </a:p>
          <a:p>
            <a:pPr>
              <a:lnSpc>
                <a:spcPct val="90000"/>
              </a:lnSpc>
              <a:buFont typeface="Monotype Sorts" pitchFamily="2" charset="2"/>
              <a:buNone/>
            </a:pPr>
            <a:r>
              <a:rPr lang="en-US" altLang="en-US" sz="2600" b="1" dirty="0">
                <a:latin typeface="Courier New" panose="02070309020205020404" pitchFamily="49" charset="0"/>
              </a:rPr>
              <a:t>radius = 2.0;</a:t>
            </a:r>
          </a:p>
          <a:p>
            <a:pPr>
              <a:lnSpc>
                <a:spcPct val="90000"/>
              </a:lnSpc>
              <a:buFont typeface="Monotype Sorts" pitchFamily="2" charset="2"/>
              <a:buNone/>
            </a:pPr>
            <a:r>
              <a:rPr lang="en-US" altLang="en-US" sz="2600" b="1" dirty="0">
                <a:latin typeface="Courier New" panose="02070309020205020404" pitchFamily="49" charset="0"/>
              </a:rPr>
              <a:t>area = radius * radius * 3.14159;</a:t>
            </a:r>
          </a:p>
          <a:p>
            <a:pPr>
              <a:lnSpc>
                <a:spcPct val="90000"/>
              </a:lnSpc>
              <a:buFont typeface="Monotype Sorts" pitchFamily="2" charset="2"/>
              <a:buNone/>
            </a:pPr>
            <a:r>
              <a:rPr lang="en-US" altLang="en-US" sz="2600" b="1" dirty="0" err="1">
                <a:latin typeface="Courier New" panose="02070309020205020404" pitchFamily="49" charset="0"/>
              </a:rPr>
              <a:t>System.out.println</a:t>
            </a:r>
            <a:r>
              <a:rPr lang="en-US" altLang="en-US" sz="2600" b="1" dirty="0">
                <a:latin typeface="Courier New" panose="02070309020205020404" pitchFamily="49" charset="0"/>
              </a:rPr>
              <a:t>("The area is “ + area + " for radius "+radius);</a:t>
            </a:r>
          </a:p>
        </p:txBody>
      </p:sp>
      <p:sp>
        <p:nvSpPr>
          <p:cNvPr id="17410" name="Slide Number Placeholder 4">
            <a:extLst>
              <a:ext uri="{FF2B5EF4-FFF2-40B4-BE49-F238E27FC236}">
                <a16:creationId xmlns:a16="http://schemas.microsoft.com/office/drawing/2014/main" id="{E3CCD22C-821D-4C24-A776-FDACB9E5BF7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9D5F4B-7CD4-4C9F-8D14-CAFD78B48E3B}" type="slidenum">
              <a:rPr lang="en-US" altLang="en-US" sz="1400" smtClean="0"/>
              <a:pPr>
                <a:spcBef>
                  <a:spcPct val="0"/>
                </a:spcBef>
                <a:buClrTx/>
                <a:buSzTx/>
                <a:buFontTx/>
                <a:buNone/>
              </a:pPr>
              <a:t>13</a:t>
            </a:fld>
            <a:endParaRPr lang="en-US" altLang="en-US" sz="14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183295A3-020D-4FBF-96F1-19A7E1EB063A}"/>
              </a:ext>
            </a:extLst>
          </p:cNvPr>
          <p:cNvSpPr>
            <a:spLocks noGrp="1" noChangeArrowheads="1"/>
          </p:cNvSpPr>
          <p:nvPr>
            <p:ph type="title"/>
          </p:nvPr>
        </p:nvSpPr>
        <p:spPr>
          <a:xfrm>
            <a:off x="685800" y="0"/>
            <a:ext cx="7772400" cy="1428750"/>
          </a:xfrm>
        </p:spPr>
        <p:txBody>
          <a:bodyPr/>
          <a:lstStyle/>
          <a:p>
            <a:r>
              <a:rPr lang="en-US" altLang="en-US"/>
              <a:t>Declaring Variables</a:t>
            </a:r>
          </a:p>
        </p:txBody>
      </p:sp>
      <p:sp>
        <p:nvSpPr>
          <p:cNvPr id="18436" name="Rectangle 3">
            <a:extLst>
              <a:ext uri="{FF2B5EF4-FFF2-40B4-BE49-F238E27FC236}">
                <a16:creationId xmlns:a16="http://schemas.microsoft.com/office/drawing/2014/main" id="{C7043458-771F-48AF-AC88-D826676A471A}"/>
              </a:ext>
            </a:extLst>
          </p:cNvPr>
          <p:cNvSpPr>
            <a:spLocks noGrp="1" noChangeArrowheads="1"/>
          </p:cNvSpPr>
          <p:nvPr>
            <p:ph idx="1"/>
          </p:nvPr>
        </p:nvSpPr>
        <p:spPr>
          <a:xfrm>
            <a:off x="347663" y="1371600"/>
            <a:ext cx="8720137" cy="2914650"/>
          </a:xfrm>
        </p:spPr>
        <p:txBody>
          <a:bodyPr/>
          <a:lstStyle/>
          <a:p>
            <a:pPr>
              <a:lnSpc>
                <a:spcPct val="90000"/>
              </a:lnSpc>
              <a:buFont typeface="Monotype Sorts" pitchFamily="2" charset="2"/>
              <a:buNone/>
            </a:pPr>
            <a:r>
              <a:rPr lang="en-US" altLang="en-US" sz="2600" b="1">
                <a:latin typeface="Courier New" panose="02070309020205020404" pitchFamily="49" charset="0"/>
              </a:rPr>
              <a:t>int x;         // Declare x to be an</a:t>
            </a:r>
          </a:p>
          <a:p>
            <a:pPr>
              <a:lnSpc>
                <a:spcPct val="90000"/>
              </a:lnSpc>
              <a:buFont typeface="Monotype Sorts" pitchFamily="2" charset="2"/>
              <a:buNone/>
            </a:pPr>
            <a:r>
              <a:rPr lang="en-US" altLang="en-US" sz="2600" b="1">
                <a:latin typeface="Courier New" panose="02070309020205020404" pitchFamily="49" charset="0"/>
              </a:rPr>
              <a:t>               // integer variable;</a:t>
            </a:r>
          </a:p>
          <a:p>
            <a:pPr>
              <a:lnSpc>
                <a:spcPct val="90000"/>
              </a:lnSpc>
              <a:spcBef>
                <a:spcPct val="50000"/>
              </a:spcBef>
              <a:buFont typeface="Monotype Sorts" pitchFamily="2" charset="2"/>
              <a:buNone/>
            </a:pPr>
            <a:r>
              <a:rPr lang="en-US" altLang="en-US" sz="2600" b="1">
                <a:latin typeface="Courier New" panose="02070309020205020404" pitchFamily="49" charset="0"/>
              </a:rPr>
              <a:t>double radius; // Declare radius to</a:t>
            </a:r>
          </a:p>
          <a:p>
            <a:pPr>
              <a:lnSpc>
                <a:spcPct val="90000"/>
              </a:lnSpc>
              <a:buFont typeface="Monotype Sorts" pitchFamily="2" charset="2"/>
              <a:buNone/>
            </a:pPr>
            <a:r>
              <a:rPr lang="en-US" altLang="en-US" sz="2600" b="1">
                <a:latin typeface="Courier New" panose="02070309020205020404" pitchFamily="49" charset="0"/>
              </a:rPr>
              <a:t>               // be a double variable;</a:t>
            </a:r>
          </a:p>
          <a:p>
            <a:pPr>
              <a:lnSpc>
                <a:spcPct val="90000"/>
              </a:lnSpc>
              <a:spcBef>
                <a:spcPct val="50000"/>
              </a:spcBef>
              <a:buFont typeface="Monotype Sorts" pitchFamily="2" charset="2"/>
              <a:buNone/>
            </a:pPr>
            <a:r>
              <a:rPr lang="en-US" altLang="en-US" sz="2600" b="1">
                <a:latin typeface="Courier New" panose="02070309020205020404" pitchFamily="49" charset="0"/>
              </a:rPr>
              <a:t>char a;        // Declare a to be a</a:t>
            </a:r>
          </a:p>
          <a:p>
            <a:pPr>
              <a:lnSpc>
                <a:spcPct val="90000"/>
              </a:lnSpc>
              <a:buFont typeface="Monotype Sorts" pitchFamily="2" charset="2"/>
              <a:buNone/>
            </a:pPr>
            <a:r>
              <a:rPr lang="en-US" altLang="en-US" sz="2600" b="1">
                <a:latin typeface="Courier New" panose="02070309020205020404" pitchFamily="49" charset="0"/>
              </a:rPr>
              <a:t>               // character variable;</a:t>
            </a:r>
            <a:endParaRPr lang="en-US" altLang="en-US" sz="2800" b="1">
              <a:latin typeface="Courier New" panose="02070309020205020404" pitchFamily="49" charset="0"/>
            </a:endParaRPr>
          </a:p>
        </p:txBody>
      </p:sp>
      <p:sp>
        <p:nvSpPr>
          <p:cNvPr id="18434" name="Slide Number Placeholder 4">
            <a:extLst>
              <a:ext uri="{FF2B5EF4-FFF2-40B4-BE49-F238E27FC236}">
                <a16:creationId xmlns:a16="http://schemas.microsoft.com/office/drawing/2014/main" id="{5A31EED7-C68B-4290-85E6-02760052AAF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BAA758-235F-47C3-895B-D10F0D3A68C8}" type="slidenum">
              <a:rPr lang="en-US" altLang="en-US" sz="1400" smtClean="0"/>
              <a:pPr>
                <a:spcBef>
                  <a:spcPct val="0"/>
                </a:spcBef>
                <a:buClrTx/>
                <a:buSzTx/>
                <a:buFontTx/>
                <a:buNone/>
              </a:pPr>
              <a:t>14</a:t>
            </a:fld>
            <a:endParaRPr lang="en-US" altLang="en-US" sz="14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5A00C434-26E7-4C7D-A9EF-86B109F51934}"/>
              </a:ext>
            </a:extLst>
          </p:cNvPr>
          <p:cNvSpPr>
            <a:spLocks noGrp="1" noChangeArrowheads="1"/>
          </p:cNvSpPr>
          <p:nvPr>
            <p:ph type="title"/>
          </p:nvPr>
        </p:nvSpPr>
        <p:spPr>
          <a:xfrm>
            <a:off x="685800" y="0"/>
            <a:ext cx="7772400" cy="1428750"/>
          </a:xfrm>
        </p:spPr>
        <p:txBody>
          <a:bodyPr/>
          <a:lstStyle/>
          <a:p>
            <a:r>
              <a:rPr lang="en-US" altLang="en-US"/>
              <a:t>Assignment Statements</a:t>
            </a:r>
            <a:endParaRPr lang="en-US" altLang="en-US" b="1"/>
          </a:p>
        </p:txBody>
      </p:sp>
      <p:sp>
        <p:nvSpPr>
          <p:cNvPr id="19460" name="Rectangle 3">
            <a:extLst>
              <a:ext uri="{FF2B5EF4-FFF2-40B4-BE49-F238E27FC236}">
                <a16:creationId xmlns:a16="http://schemas.microsoft.com/office/drawing/2014/main" id="{49EDEB6A-D3CA-4371-BE69-BA7FE95794EF}"/>
              </a:ext>
            </a:extLst>
          </p:cNvPr>
          <p:cNvSpPr>
            <a:spLocks noGrp="1" noChangeArrowheads="1"/>
          </p:cNvSpPr>
          <p:nvPr>
            <p:ph idx="1"/>
          </p:nvPr>
        </p:nvSpPr>
        <p:spPr>
          <a:xfrm>
            <a:off x="309563" y="1371600"/>
            <a:ext cx="8529637" cy="2990850"/>
          </a:xfrm>
        </p:spPr>
        <p:txBody>
          <a:bodyPr/>
          <a:lstStyle/>
          <a:p>
            <a:pPr>
              <a:spcAft>
                <a:spcPct val="25000"/>
              </a:spcAft>
              <a:buFont typeface="Monotype Sorts" pitchFamily="2" charset="2"/>
              <a:buNone/>
            </a:pPr>
            <a:r>
              <a:rPr lang="en-US" altLang="en-US" sz="2600" b="1">
                <a:latin typeface="Courier New" panose="02070309020205020404" pitchFamily="49" charset="0"/>
              </a:rPr>
              <a:t>x = 1;          // Assign 1 to x;</a:t>
            </a:r>
          </a:p>
          <a:p>
            <a:pPr>
              <a:spcBef>
                <a:spcPct val="50000"/>
              </a:spcBef>
              <a:buFont typeface="Monotype Sorts" pitchFamily="2" charset="2"/>
              <a:buNone/>
            </a:pPr>
            <a:r>
              <a:rPr lang="en-US" altLang="en-US" sz="2600" b="1">
                <a:latin typeface="Courier New" panose="02070309020205020404" pitchFamily="49" charset="0"/>
              </a:rPr>
              <a:t>radius = 1.0;   // Assign 1.0 to radius;</a:t>
            </a:r>
          </a:p>
          <a:p>
            <a:pPr>
              <a:spcBef>
                <a:spcPct val="50000"/>
              </a:spcBef>
              <a:buFont typeface="Monotype Sorts" pitchFamily="2" charset="2"/>
              <a:buNone/>
            </a:pPr>
            <a:r>
              <a:rPr lang="en-US" altLang="en-US" sz="2600" b="1">
                <a:latin typeface="Courier New" panose="02070309020205020404" pitchFamily="49" charset="0"/>
              </a:rPr>
              <a:t>a = 'A';        // Assign 'A' to a;</a:t>
            </a:r>
            <a:br>
              <a:rPr lang="en-US" altLang="en-US" sz="2800">
                <a:latin typeface="Courier New" panose="02070309020205020404" pitchFamily="49" charset="0"/>
              </a:rPr>
            </a:br>
            <a:endParaRPr lang="en-US" altLang="en-US" sz="4400">
              <a:solidFill>
                <a:schemeClr val="tx2"/>
              </a:solidFill>
            </a:endParaRPr>
          </a:p>
        </p:txBody>
      </p:sp>
      <p:sp>
        <p:nvSpPr>
          <p:cNvPr id="19458" name="Slide Number Placeholder 4">
            <a:extLst>
              <a:ext uri="{FF2B5EF4-FFF2-40B4-BE49-F238E27FC236}">
                <a16:creationId xmlns:a16="http://schemas.microsoft.com/office/drawing/2014/main" id="{F41AFEDC-90FE-40F5-B5E9-825E5B55C1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E97F4E-EAE3-4541-8D88-B1EECA585557}" type="slidenum">
              <a:rPr lang="en-US" altLang="en-US" sz="1400" smtClean="0"/>
              <a:pPr>
                <a:spcBef>
                  <a:spcPct val="0"/>
                </a:spcBef>
                <a:buClrTx/>
                <a:buSzTx/>
                <a:buFontTx/>
                <a:buNone/>
              </a:pPr>
              <a:t>15</a:t>
            </a:fld>
            <a:endParaRPr lang="en-US" altLang="en-US" sz="1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A4531688-ED92-4BBB-981D-AD7A38C529BF}"/>
              </a:ext>
            </a:extLst>
          </p:cNvPr>
          <p:cNvSpPr>
            <a:spLocks noGrp="1" noChangeArrowheads="1"/>
          </p:cNvSpPr>
          <p:nvPr>
            <p:ph type="title"/>
          </p:nvPr>
        </p:nvSpPr>
        <p:spPr>
          <a:xfrm>
            <a:off x="685800" y="228600"/>
            <a:ext cx="7772400" cy="1676400"/>
          </a:xfrm>
        </p:spPr>
        <p:txBody>
          <a:bodyPr/>
          <a:lstStyle/>
          <a:p>
            <a:r>
              <a:rPr lang="en-US" altLang="en-US"/>
              <a:t>Declaring and Initializing</a:t>
            </a:r>
            <a:br>
              <a:rPr lang="en-US" altLang="en-US"/>
            </a:br>
            <a:r>
              <a:rPr lang="en-US" altLang="en-US"/>
              <a:t>in One Step</a:t>
            </a:r>
            <a:endParaRPr lang="en-US" altLang="en-US" sz="3600" b="1"/>
          </a:p>
        </p:txBody>
      </p:sp>
      <p:sp>
        <p:nvSpPr>
          <p:cNvPr id="20484" name="Rectangle 3">
            <a:extLst>
              <a:ext uri="{FF2B5EF4-FFF2-40B4-BE49-F238E27FC236}">
                <a16:creationId xmlns:a16="http://schemas.microsoft.com/office/drawing/2014/main" id="{7B9F8D7A-4245-417C-8D0B-06921B692E0A}"/>
              </a:ext>
            </a:extLst>
          </p:cNvPr>
          <p:cNvSpPr>
            <a:spLocks noGrp="1" noChangeArrowheads="1"/>
          </p:cNvSpPr>
          <p:nvPr>
            <p:ph idx="1"/>
          </p:nvPr>
        </p:nvSpPr>
        <p:spPr>
          <a:xfrm>
            <a:off x="685800" y="2057400"/>
            <a:ext cx="6324600" cy="3373438"/>
          </a:xfrm>
        </p:spPr>
        <p:txBody>
          <a:bodyPr/>
          <a:lstStyle/>
          <a:p>
            <a:r>
              <a:rPr lang="en-US" altLang="en-US" sz="3000" b="1">
                <a:latin typeface="Courier New" panose="02070309020205020404" pitchFamily="49" charset="0"/>
              </a:rPr>
              <a:t>int x = 1;</a:t>
            </a:r>
          </a:p>
          <a:p>
            <a:pPr>
              <a:spcBef>
                <a:spcPct val="50000"/>
              </a:spcBef>
            </a:pPr>
            <a:r>
              <a:rPr lang="en-US" altLang="en-US" sz="3000" b="1">
                <a:latin typeface="Courier New" panose="02070309020205020404" pitchFamily="49" charset="0"/>
              </a:rPr>
              <a:t>double d = 1.4;</a:t>
            </a:r>
          </a:p>
          <a:p>
            <a:pPr>
              <a:spcBef>
                <a:spcPct val="50000"/>
              </a:spcBef>
              <a:buFont typeface="Monotype Sorts" pitchFamily="2" charset="2"/>
              <a:buNone/>
            </a:pPr>
            <a:endParaRPr lang="en-US" altLang="en-US" sz="2800">
              <a:latin typeface="Courier New" panose="02070309020205020404" pitchFamily="49" charset="0"/>
            </a:endParaRPr>
          </a:p>
        </p:txBody>
      </p:sp>
      <p:sp>
        <p:nvSpPr>
          <p:cNvPr id="20482" name="Slide Number Placeholder 4">
            <a:extLst>
              <a:ext uri="{FF2B5EF4-FFF2-40B4-BE49-F238E27FC236}">
                <a16:creationId xmlns:a16="http://schemas.microsoft.com/office/drawing/2014/main" id="{6385AD02-2BBA-4006-B5B0-0F3F832ABA6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E0F304-82CC-406F-8BD8-C8C426C702AF}" type="slidenum">
              <a:rPr lang="en-US" altLang="en-US" sz="1400" smtClean="0"/>
              <a:pPr>
                <a:spcBef>
                  <a:spcPct val="0"/>
                </a:spcBef>
                <a:buClrTx/>
                <a:buSzTx/>
                <a:buFontTx/>
                <a:buNone/>
              </a:pPr>
              <a:t>16</a:t>
            </a:fld>
            <a:endParaRPr lang="en-US" altLang="en-US" sz="14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FAE1B9A2-6C41-41ED-9138-8FA4132349A2}"/>
              </a:ext>
            </a:extLst>
          </p:cNvPr>
          <p:cNvSpPr>
            <a:spLocks noGrp="1" noChangeArrowheads="1"/>
          </p:cNvSpPr>
          <p:nvPr>
            <p:ph type="title"/>
          </p:nvPr>
        </p:nvSpPr>
        <p:spPr>
          <a:xfrm>
            <a:off x="685800" y="0"/>
            <a:ext cx="7772400" cy="1428750"/>
          </a:xfrm>
        </p:spPr>
        <p:txBody>
          <a:bodyPr/>
          <a:lstStyle/>
          <a:p>
            <a:r>
              <a:rPr lang="en-US" altLang="en-US"/>
              <a:t>Named Constants</a:t>
            </a:r>
          </a:p>
        </p:txBody>
      </p:sp>
      <p:sp>
        <p:nvSpPr>
          <p:cNvPr id="21508" name="Rectangle 3">
            <a:extLst>
              <a:ext uri="{FF2B5EF4-FFF2-40B4-BE49-F238E27FC236}">
                <a16:creationId xmlns:a16="http://schemas.microsoft.com/office/drawing/2014/main" id="{99E59F7E-2BC5-4E0D-82A5-0C7F450B29F3}"/>
              </a:ext>
            </a:extLst>
          </p:cNvPr>
          <p:cNvSpPr>
            <a:spLocks noGrp="1" noChangeArrowheads="1"/>
          </p:cNvSpPr>
          <p:nvPr>
            <p:ph idx="1"/>
          </p:nvPr>
        </p:nvSpPr>
        <p:spPr>
          <a:xfrm>
            <a:off x="914400" y="1371600"/>
            <a:ext cx="7772400" cy="4114800"/>
          </a:xfrm>
        </p:spPr>
        <p:txBody>
          <a:bodyPr/>
          <a:lstStyle/>
          <a:p>
            <a:pPr>
              <a:buFont typeface="Monotype Sorts" pitchFamily="2" charset="2"/>
              <a:buNone/>
            </a:pPr>
            <a:r>
              <a:rPr lang="en-US" altLang="en-US" sz="2600" b="1">
                <a:latin typeface="Courier New" panose="02070309020205020404" pitchFamily="49" charset="0"/>
              </a:rPr>
              <a:t>final datatype CONSTANTNAME = VALUE;   </a:t>
            </a:r>
          </a:p>
          <a:p>
            <a:pPr>
              <a:buFont typeface="Monotype Sorts" pitchFamily="2" charset="2"/>
              <a:buNone/>
            </a:pPr>
            <a:endParaRPr lang="en-US" altLang="en-US" sz="2600" b="1">
              <a:latin typeface="Courier New" panose="02070309020205020404" pitchFamily="49" charset="0"/>
            </a:endParaRPr>
          </a:p>
          <a:p>
            <a:pPr>
              <a:buFont typeface="Monotype Sorts" pitchFamily="2" charset="2"/>
              <a:buNone/>
            </a:pPr>
            <a:r>
              <a:rPr lang="en-US" altLang="en-US" sz="2600" b="1">
                <a:latin typeface="Courier New" panose="02070309020205020404" pitchFamily="49" charset="0"/>
              </a:rPr>
              <a:t>final double PI = 3.14159; </a:t>
            </a:r>
          </a:p>
          <a:p>
            <a:pPr>
              <a:buFont typeface="Monotype Sorts" pitchFamily="2" charset="2"/>
              <a:buNone/>
            </a:pPr>
            <a:r>
              <a:rPr lang="en-US" altLang="en-US" sz="2600" b="1">
                <a:latin typeface="Courier New" panose="02070309020205020404" pitchFamily="49" charset="0"/>
              </a:rPr>
              <a:t>final int SIZE = 3;</a:t>
            </a:r>
          </a:p>
        </p:txBody>
      </p:sp>
      <p:sp>
        <p:nvSpPr>
          <p:cNvPr id="21506" name="Slide Number Placeholder 4">
            <a:extLst>
              <a:ext uri="{FF2B5EF4-FFF2-40B4-BE49-F238E27FC236}">
                <a16:creationId xmlns:a16="http://schemas.microsoft.com/office/drawing/2014/main" id="{BA56A5F2-CB2B-4C1C-8582-B5E9149477A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4D9CD3F-A42D-4083-A44F-5021E25AE680}" type="slidenum">
              <a:rPr lang="en-US" altLang="en-US" sz="1400" smtClean="0"/>
              <a:pPr>
                <a:spcBef>
                  <a:spcPct val="0"/>
                </a:spcBef>
                <a:buClrTx/>
                <a:buSzTx/>
                <a:buFontTx/>
                <a:buNone/>
              </a:pPr>
              <a:t>17</a:t>
            </a:fld>
            <a:endParaRPr lang="en-US" altLang="en-US" sz="14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55AD97A5-3152-4254-92F1-DDA24177C87D}"/>
              </a:ext>
            </a:extLst>
          </p:cNvPr>
          <p:cNvSpPr>
            <a:spLocks noGrp="1" noChangeArrowheads="1"/>
          </p:cNvSpPr>
          <p:nvPr>
            <p:ph type="title"/>
          </p:nvPr>
        </p:nvSpPr>
        <p:spPr>
          <a:xfrm>
            <a:off x="685800" y="0"/>
            <a:ext cx="7772400" cy="1428750"/>
          </a:xfrm>
        </p:spPr>
        <p:txBody>
          <a:bodyPr/>
          <a:lstStyle/>
          <a:p>
            <a:r>
              <a:rPr lang="en-US" altLang="en-US"/>
              <a:t>Naming Conventions</a:t>
            </a:r>
          </a:p>
        </p:txBody>
      </p:sp>
      <p:sp>
        <p:nvSpPr>
          <p:cNvPr id="22532" name="Rectangle 3">
            <a:extLst>
              <a:ext uri="{FF2B5EF4-FFF2-40B4-BE49-F238E27FC236}">
                <a16:creationId xmlns:a16="http://schemas.microsoft.com/office/drawing/2014/main" id="{F15395E7-B88C-494F-BA18-0C81C6A56727}"/>
              </a:ext>
            </a:extLst>
          </p:cNvPr>
          <p:cNvSpPr>
            <a:spLocks noGrp="1" noChangeArrowheads="1"/>
          </p:cNvSpPr>
          <p:nvPr>
            <p:ph idx="1"/>
          </p:nvPr>
        </p:nvSpPr>
        <p:spPr>
          <a:xfrm>
            <a:off x="685800" y="1371600"/>
            <a:ext cx="7696200" cy="4495800"/>
          </a:xfrm>
        </p:spPr>
        <p:txBody>
          <a:bodyPr/>
          <a:lstStyle/>
          <a:p>
            <a:pPr algn="just"/>
            <a:r>
              <a:rPr lang="en-US" altLang="en-US"/>
              <a:t>Choose meaningful and descriptive names.</a:t>
            </a:r>
          </a:p>
          <a:p>
            <a:pPr algn="just"/>
            <a:r>
              <a:rPr lang="en-US" altLang="en-US"/>
              <a:t>Variables and method names:  </a:t>
            </a:r>
          </a:p>
          <a:p>
            <a:pPr lvl="1"/>
            <a:r>
              <a:rPr lang="en-US" altLang="en-US"/>
              <a:t>Use lowercase. If the name consists of several words, concatenate all in one, use lowercase for the first word, and capitalize the first letter of each subsequent word in the name. For example, the variables </a:t>
            </a:r>
            <a:r>
              <a:rPr lang="en-US" altLang="en-US" sz="2600">
                <a:latin typeface="Courier New" panose="02070309020205020404" pitchFamily="49" charset="0"/>
              </a:rPr>
              <a:t>radius</a:t>
            </a:r>
            <a:r>
              <a:rPr lang="en-US" altLang="en-US"/>
              <a:t> and </a:t>
            </a:r>
            <a:r>
              <a:rPr lang="en-US" altLang="en-US" sz="2600">
                <a:latin typeface="Courier New" panose="02070309020205020404" pitchFamily="49" charset="0"/>
              </a:rPr>
              <a:t>area</a:t>
            </a:r>
            <a:r>
              <a:rPr lang="en-US" altLang="en-US"/>
              <a:t>, and the method </a:t>
            </a:r>
            <a:r>
              <a:rPr lang="en-US" altLang="en-US" sz="2600">
                <a:latin typeface="Courier New" panose="02070309020205020404" pitchFamily="49" charset="0"/>
              </a:rPr>
              <a:t>computeArea</a:t>
            </a:r>
            <a:r>
              <a:rPr lang="en-US" altLang="en-US"/>
              <a:t>. </a:t>
            </a:r>
          </a:p>
        </p:txBody>
      </p:sp>
      <p:sp>
        <p:nvSpPr>
          <p:cNvPr id="22530" name="Slide Number Placeholder 4">
            <a:extLst>
              <a:ext uri="{FF2B5EF4-FFF2-40B4-BE49-F238E27FC236}">
                <a16:creationId xmlns:a16="http://schemas.microsoft.com/office/drawing/2014/main" id="{778BCDCD-D656-407A-AFDD-6E0999C2EE3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B8E263-B74A-4F0B-927E-EC7B63CCB656}" type="slidenum">
              <a:rPr lang="en-US" altLang="en-US" sz="1400" smtClean="0"/>
              <a:pPr>
                <a:spcBef>
                  <a:spcPct val="0"/>
                </a:spcBef>
                <a:buClrTx/>
                <a:buSzTx/>
                <a:buFontTx/>
                <a:buNone/>
              </a:pPr>
              <a:t>18</a:t>
            </a:fld>
            <a:endParaRPr lang="en-US" altLang="en-US" sz="1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00DC17AA-4CB3-4F9D-95E6-5510276DE3AA}"/>
              </a:ext>
            </a:extLst>
          </p:cNvPr>
          <p:cNvSpPr>
            <a:spLocks noGrp="1" noChangeArrowheads="1"/>
          </p:cNvSpPr>
          <p:nvPr>
            <p:ph type="title"/>
          </p:nvPr>
        </p:nvSpPr>
        <p:spPr>
          <a:xfrm>
            <a:off x="685800" y="0"/>
            <a:ext cx="7772400" cy="1428750"/>
          </a:xfrm>
        </p:spPr>
        <p:txBody>
          <a:bodyPr/>
          <a:lstStyle/>
          <a:p>
            <a:r>
              <a:rPr lang="en-US" altLang="en-US" sz="4000"/>
              <a:t>Naming Conventions, cont.</a:t>
            </a:r>
            <a:endParaRPr lang="en-US" altLang="en-US"/>
          </a:p>
        </p:txBody>
      </p:sp>
      <p:sp>
        <p:nvSpPr>
          <p:cNvPr id="23556" name="Rectangle 3">
            <a:extLst>
              <a:ext uri="{FF2B5EF4-FFF2-40B4-BE49-F238E27FC236}">
                <a16:creationId xmlns:a16="http://schemas.microsoft.com/office/drawing/2014/main" id="{8F77A792-BBDD-4210-9C98-642E16712B82}"/>
              </a:ext>
            </a:extLst>
          </p:cNvPr>
          <p:cNvSpPr>
            <a:spLocks noGrp="1" noChangeArrowheads="1"/>
          </p:cNvSpPr>
          <p:nvPr>
            <p:ph idx="1"/>
          </p:nvPr>
        </p:nvSpPr>
        <p:spPr>
          <a:xfrm>
            <a:off x="685800" y="1371600"/>
            <a:ext cx="6172200" cy="4114800"/>
          </a:xfrm>
        </p:spPr>
        <p:txBody>
          <a:bodyPr/>
          <a:lstStyle/>
          <a:p>
            <a:pPr algn="just">
              <a:lnSpc>
                <a:spcPct val="90000"/>
              </a:lnSpc>
            </a:pPr>
            <a:r>
              <a:rPr lang="en-US" altLang="en-US" sz="2800"/>
              <a:t>Class names:</a:t>
            </a:r>
            <a:r>
              <a:rPr lang="en-US" altLang="en-US" sz="2800">
                <a:latin typeface="Book Antiqua" panose="02040602050305030304" pitchFamily="18" charset="0"/>
              </a:rPr>
              <a:t> </a:t>
            </a:r>
          </a:p>
          <a:p>
            <a:pPr lvl="1">
              <a:lnSpc>
                <a:spcPct val="90000"/>
              </a:lnSpc>
            </a:pPr>
            <a:r>
              <a:rPr lang="en-US" altLang="en-US" sz="2400"/>
              <a:t>Capitalize the first letter of each word in the name.  For example, the class name </a:t>
            </a:r>
            <a:r>
              <a:rPr lang="en-US" altLang="en-US" sz="2200">
                <a:latin typeface="Courier New" panose="02070309020205020404" pitchFamily="49" charset="0"/>
              </a:rPr>
              <a:t>ComputeArea</a:t>
            </a:r>
            <a:r>
              <a:rPr lang="en-US" altLang="en-US" sz="2400"/>
              <a:t>.</a:t>
            </a:r>
            <a:endParaRPr lang="en-US" altLang="en-US" sz="2400">
              <a:latin typeface="Book Antiqua" panose="02040602050305030304" pitchFamily="18" charset="0"/>
            </a:endParaRPr>
          </a:p>
          <a:p>
            <a:pPr algn="just">
              <a:lnSpc>
                <a:spcPct val="90000"/>
              </a:lnSpc>
            </a:pPr>
            <a:endParaRPr lang="en-US" altLang="en-US" sz="2800">
              <a:latin typeface="Book Antiqua" panose="02040602050305030304" pitchFamily="18" charset="0"/>
            </a:endParaRPr>
          </a:p>
          <a:p>
            <a:pPr algn="just">
              <a:lnSpc>
                <a:spcPct val="90000"/>
              </a:lnSpc>
              <a:spcBef>
                <a:spcPct val="0"/>
              </a:spcBef>
            </a:pPr>
            <a:r>
              <a:rPr lang="en-US" altLang="en-US" sz="2800"/>
              <a:t>Constants: </a:t>
            </a:r>
          </a:p>
          <a:p>
            <a:pPr lvl="1">
              <a:lnSpc>
                <a:spcPct val="90000"/>
              </a:lnSpc>
            </a:pPr>
            <a:r>
              <a:rPr lang="en-US" altLang="en-US" sz="2400"/>
              <a:t>Capitalize all letters in constants, and use underscores to connect words.  For example, the constant </a:t>
            </a:r>
            <a:r>
              <a:rPr lang="en-US" altLang="en-US" sz="2200">
                <a:latin typeface="Courier New" panose="02070309020205020404" pitchFamily="49" charset="0"/>
              </a:rPr>
              <a:t>PI and </a:t>
            </a:r>
            <a:r>
              <a:rPr lang="en-US" altLang="en-US" sz="2400"/>
              <a:t>MAX_VALUE</a:t>
            </a:r>
          </a:p>
        </p:txBody>
      </p:sp>
      <p:sp>
        <p:nvSpPr>
          <p:cNvPr id="23554" name="Slide Number Placeholder 4">
            <a:extLst>
              <a:ext uri="{FF2B5EF4-FFF2-40B4-BE49-F238E27FC236}">
                <a16:creationId xmlns:a16="http://schemas.microsoft.com/office/drawing/2014/main" id="{44BDD0BF-62B4-4702-ABBE-372CD78016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302C7C-8AF3-47B6-994B-09A07172B821}" type="slidenum">
              <a:rPr lang="en-US" altLang="en-US" sz="1400" smtClean="0"/>
              <a:pPr>
                <a:spcBef>
                  <a:spcPct val="0"/>
                </a:spcBef>
                <a:buClrTx/>
                <a:buSzTx/>
                <a:buFontTx/>
                <a:buNone/>
              </a:pPr>
              <a:t>19</a:t>
            </a:fld>
            <a:endParaRPr lang="en-US" altLang="en-US" sz="14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2929ADA8-DFE7-4E01-A41E-3DDA336B0E2C}"/>
              </a:ext>
            </a:extLst>
          </p:cNvPr>
          <p:cNvSpPr>
            <a:spLocks noGrp="1" noChangeArrowheads="1"/>
          </p:cNvSpPr>
          <p:nvPr>
            <p:ph type="title"/>
          </p:nvPr>
        </p:nvSpPr>
        <p:spPr>
          <a:xfrm>
            <a:off x="152400" y="228600"/>
            <a:ext cx="8763000" cy="1066800"/>
          </a:xfrm>
        </p:spPr>
        <p:txBody>
          <a:bodyPr/>
          <a:lstStyle/>
          <a:p>
            <a:r>
              <a:rPr lang="en-US" altLang="en-US"/>
              <a:t>Motivations</a:t>
            </a:r>
          </a:p>
        </p:txBody>
      </p:sp>
      <p:sp>
        <p:nvSpPr>
          <p:cNvPr id="5124" name="Rectangle 3">
            <a:extLst>
              <a:ext uri="{FF2B5EF4-FFF2-40B4-BE49-F238E27FC236}">
                <a16:creationId xmlns:a16="http://schemas.microsoft.com/office/drawing/2014/main" id="{58E0DB16-71C1-4E54-8181-B0FEECC4BA1F}"/>
              </a:ext>
            </a:extLst>
          </p:cNvPr>
          <p:cNvSpPr>
            <a:spLocks noGrp="1" noChangeArrowheads="1"/>
          </p:cNvSpPr>
          <p:nvPr>
            <p:ph idx="1"/>
          </p:nvPr>
        </p:nvSpPr>
        <p:spPr>
          <a:xfrm>
            <a:off x="304800" y="1371600"/>
            <a:ext cx="8610600" cy="4114800"/>
          </a:xfrm>
        </p:spPr>
        <p:txBody>
          <a:bodyPr/>
          <a:lstStyle/>
          <a:p>
            <a:pPr marL="0" indent="0">
              <a:buFont typeface="Monotype Sorts" pitchFamily="2" charset="2"/>
              <a:buNone/>
            </a:pPr>
            <a:r>
              <a:rPr lang="en-US" altLang="en-US"/>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
        <p:nvSpPr>
          <p:cNvPr id="5122" name="Slide Number Placeholder 4">
            <a:extLst>
              <a:ext uri="{FF2B5EF4-FFF2-40B4-BE49-F238E27FC236}">
                <a16:creationId xmlns:a16="http://schemas.microsoft.com/office/drawing/2014/main" id="{ECAACABE-B93B-49B7-A186-709D545DAE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766412-6088-415A-89A5-EFCFAE63A1C9}" type="slidenum">
              <a:rPr lang="en-US" altLang="en-US" sz="1400" smtClean="0"/>
              <a:pPr>
                <a:spcBef>
                  <a:spcPct val="0"/>
                </a:spcBef>
                <a:buClrTx/>
                <a:buSzTx/>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603313E9-FEE7-4EE1-BF10-712D6DC51EA3}"/>
              </a:ext>
            </a:extLst>
          </p:cNvPr>
          <p:cNvSpPr>
            <a:spLocks noGrp="1" noChangeArrowheads="1"/>
          </p:cNvSpPr>
          <p:nvPr>
            <p:ph type="title"/>
          </p:nvPr>
        </p:nvSpPr>
        <p:spPr>
          <a:xfrm>
            <a:off x="685800" y="317500"/>
            <a:ext cx="7772400" cy="538163"/>
          </a:xfrm>
        </p:spPr>
        <p:txBody>
          <a:bodyPr/>
          <a:lstStyle/>
          <a:p>
            <a:r>
              <a:rPr lang="en-US" altLang="en-US" sz="4000"/>
              <a:t>Numerical Data Types</a:t>
            </a:r>
          </a:p>
        </p:txBody>
      </p:sp>
      <p:sp>
        <p:nvSpPr>
          <p:cNvPr id="24578" name="Slide Number Placeholder 4">
            <a:extLst>
              <a:ext uri="{FF2B5EF4-FFF2-40B4-BE49-F238E27FC236}">
                <a16:creationId xmlns:a16="http://schemas.microsoft.com/office/drawing/2014/main" id="{35B64E94-43AE-45E7-AB4F-1082C8B481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97B221-A8FE-4477-9AAF-719741CF0F87}" type="slidenum">
              <a:rPr lang="en-US" altLang="en-US" sz="1400" smtClean="0"/>
              <a:pPr>
                <a:spcBef>
                  <a:spcPct val="0"/>
                </a:spcBef>
                <a:buClrTx/>
                <a:buSzTx/>
                <a:buFontTx/>
                <a:buNone/>
              </a:pPr>
              <a:t>20</a:t>
            </a:fld>
            <a:endParaRPr lang="en-US" altLang="en-US" sz="1400"/>
          </a:p>
        </p:txBody>
      </p:sp>
      <p:sp>
        <p:nvSpPr>
          <p:cNvPr id="24580" name="Rectangle 7">
            <a:extLst>
              <a:ext uri="{FF2B5EF4-FFF2-40B4-BE49-F238E27FC236}">
                <a16:creationId xmlns:a16="http://schemas.microsoft.com/office/drawing/2014/main" id="{22F30A87-2794-4D7A-B1F6-8D76A601EFD0}"/>
              </a:ext>
            </a:extLst>
          </p:cNvPr>
          <p:cNvSpPr>
            <a:spLocks noChangeArrowheads="1"/>
          </p:cNvSpPr>
          <p:nvPr/>
        </p:nvSpPr>
        <p:spPr bwMode="auto">
          <a:xfrm>
            <a:off x="0"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4581" name="Rectangle 9">
            <a:extLst>
              <a:ext uri="{FF2B5EF4-FFF2-40B4-BE49-F238E27FC236}">
                <a16:creationId xmlns:a16="http://schemas.microsoft.com/office/drawing/2014/main" id="{3FC57F3E-1B4F-4CEC-AB46-4EABBF5F13C4}"/>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4582" name="Object 8">
            <a:extLst>
              <a:ext uri="{FF2B5EF4-FFF2-40B4-BE49-F238E27FC236}">
                <a16:creationId xmlns:a16="http://schemas.microsoft.com/office/drawing/2014/main" id="{09085B64-8C66-4767-88F6-4A3BB50EB839}"/>
              </a:ext>
            </a:extLst>
          </p:cNvPr>
          <p:cNvGraphicFramePr>
            <a:graphicFrameLocks noChangeAspect="1"/>
          </p:cNvGraphicFramePr>
          <p:nvPr/>
        </p:nvGraphicFramePr>
        <p:xfrm>
          <a:off x="153988" y="1203325"/>
          <a:ext cx="8875712" cy="4011613"/>
        </p:xfrm>
        <a:graphic>
          <a:graphicData uri="http://schemas.openxmlformats.org/presentationml/2006/ole">
            <mc:AlternateContent xmlns:mc="http://schemas.openxmlformats.org/markup-compatibility/2006">
              <mc:Choice xmlns:v="urn:schemas-microsoft-com:vml" Requires="v">
                <p:oleObj spid="_x0000_s24585" name="Picture" r:id="rId3" imgW="5300472" imgH="2557272" progId="Word.Picture.8">
                  <p:embed/>
                </p:oleObj>
              </mc:Choice>
              <mc:Fallback>
                <p:oleObj name="Picture" r:id="rId3" imgW="5300472" imgH="2557272"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8" y="1203325"/>
                        <a:ext cx="8875712"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9BA2209D-943A-4C47-B177-A3BD19DD2ABA}"/>
              </a:ext>
            </a:extLst>
          </p:cNvPr>
          <p:cNvSpPr>
            <a:spLocks noGrp="1" noChangeArrowheads="1"/>
          </p:cNvSpPr>
          <p:nvPr>
            <p:ph type="title"/>
          </p:nvPr>
        </p:nvSpPr>
        <p:spPr>
          <a:xfrm>
            <a:off x="231775" y="152400"/>
            <a:ext cx="8642350" cy="762000"/>
          </a:xfrm>
        </p:spPr>
        <p:txBody>
          <a:bodyPr/>
          <a:lstStyle/>
          <a:p>
            <a:r>
              <a:rPr lang="en-US" altLang="en-US"/>
              <a:t>Reading Numbers from the Keyboard</a:t>
            </a:r>
          </a:p>
        </p:txBody>
      </p:sp>
      <p:sp>
        <p:nvSpPr>
          <p:cNvPr id="25604" name="Rectangle 3">
            <a:extLst>
              <a:ext uri="{FF2B5EF4-FFF2-40B4-BE49-F238E27FC236}">
                <a16:creationId xmlns:a16="http://schemas.microsoft.com/office/drawing/2014/main" id="{B596C624-284A-4CD4-A4EC-46D7CF331CA0}"/>
              </a:ext>
            </a:extLst>
          </p:cNvPr>
          <p:cNvSpPr>
            <a:spLocks noGrp="1" noChangeArrowheads="1"/>
          </p:cNvSpPr>
          <p:nvPr>
            <p:ph idx="1"/>
          </p:nvPr>
        </p:nvSpPr>
        <p:spPr>
          <a:xfrm>
            <a:off x="193675" y="1430830"/>
            <a:ext cx="8756650" cy="1460500"/>
          </a:xfrm>
        </p:spPr>
        <p:txBody>
          <a:bodyPr/>
          <a:lstStyle/>
          <a:p>
            <a:pPr marL="0" indent="0">
              <a:spcBef>
                <a:spcPct val="0"/>
              </a:spcBef>
              <a:buFont typeface="Monotype Sorts" pitchFamily="2" charset="2"/>
              <a:buNone/>
            </a:pPr>
            <a:r>
              <a:rPr lang="en-US" altLang="en-US" sz="2800" b="1" dirty="0">
                <a:latin typeface="Courier New" panose="02070309020205020404" pitchFamily="49" charset="0"/>
                <a:cs typeface="Courier New" panose="02070309020205020404" pitchFamily="49" charset="0"/>
              </a:rPr>
              <a:t>Scanner input = new Scanner(System.in);</a:t>
            </a:r>
          </a:p>
          <a:p>
            <a:pPr marL="0" indent="0">
              <a:spcBef>
                <a:spcPct val="0"/>
              </a:spcBef>
              <a:buFont typeface="Monotype Sorts" pitchFamily="2" charset="2"/>
              <a:buNone/>
            </a:pPr>
            <a:r>
              <a:rPr lang="en-US" altLang="en-US" sz="2800" b="1" dirty="0">
                <a:latin typeface="Courier New" panose="02070309020205020404" pitchFamily="49" charset="0"/>
                <a:cs typeface="Courier New" panose="02070309020205020404" pitchFamily="49" charset="0"/>
              </a:rPr>
              <a:t>int value = </a:t>
            </a:r>
            <a:r>
              <a:rPr lang="en-US" altLang="en-US" sz="2800" b="1" dirty="0" err="1">
                <a:latin typeface="Courier New" panose="02070309020205020404" pitchFamily="49" charset="0"/>
                <a:cs typeface="Courier New" panose="02070309020205020404" pitchFamily="49" charset="0"/>
              </a:rPr>
              <a:t>input.nextInt</a:t>
            </a:r>
            <a:r>
              <a:rPr lang="en-US" altLang="en-US" sz="2800" b="1" dirty="0">
                <a:latin typeface="Courier New" panose="02070309020205020404" pitchFamily="49" charset="0"/>
                <a:cs typeface="Courier New" panose="02070309020205020404" pitchFamily="49" charset="0"/>
              </a:rPr>
              <a:t>();</a:t>
            </a:r>
          </a:p>
        </p:txBody>
      </p:sp>
      <p:sp>
        <p:nvSpPr>
          <p:cNvPr id="25602" name="Slide Number Placeholder 4">
            <a:extLst>
              <a:ext uri="{FF2B5EF4-FFF2-40B4-BE49-F238E27FC236}">
                <a16:creationId xmlns:a16="http://schemas.microsoft.com/office/drawing/2014/main" id="{50D89626-E360-47DF-9554-45638690A01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92EE7A-7AD1-473A-B8AB-1D9B6A01713C}" type="slidenum">
              <a:rPr lang="en-US" altLang="en-US" sz="1400" smtClean="0"/>
              <a:pPr>
                <a:spcBef>
                  <a:spcPct val="0"/>
                </a:spcBef>
                <a:buClrTx/>
                <a:buSzTx/>
                <a:buFontTx/>
                <a:buNone/>
              </a:pPr>
              <a:t>21</a:t>
            </a:fld>
            <a:endParaRPr lang="en-US" altLang="en-US" sz="1400"/>
          </a:p>
        </p:txBody>
      </p:sp>
      <p:sp>
        <p:nvSpPr>
          <p:cNvPr id="25605" name="Rectangle 4">
            <a:extLst>
              <a:ext uri="{FF2B5EF4-FFF2-40B4-BE49-F238E27FC236}">
                <a16:creationId xmlns:a16="http://schemas.microsoft.com/office/drawing/2014/main" id="{BA667D53-22A9-4BD3-A77B-7FBEAAF2F793}"/>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 name="Rectangle 2">
            <a:extLst>
              <a:ext uri="{FF2B5EF4-FFF2-40B4-BE49-F238E27FC236}">
                <a16:creationId xmlns:a16="http://schemas.microsoft.com/office/drawing/2014/main" id="{8A12AC59-099E-412E-8A60-AB4D4ABF61E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cs typeface="+mn-cs"/>
            </a:endParaRPr>
          </a:p>
        </p:txBody>
      </p:sp>
      <p:graphicFrame>
        <p:nvGraphicFramePr>
          <p:cNvPr id="25607" name="Object 3">
            <a:extLst>
              <a:ext uri="{FF2B5EF4-FFF2-40B4-BE49-F238E27FC236}">
                <a16:creationId xmlns:a16="http://schemas.microsoft.com/office/drawing/2014/main" id="{F2FEA714-715B-4594-9190-AAC5F5CA5A6D}"/>
              </a:ext>
            </a:extLst>
          </p:cNvPr>
          <p:cNvGraphicFramePr>
            <a:graphicFrameLocks noChangeAspect="1"/>
          </p:cNvGraphicFramePr>
          <p:nvPr>
            <p:extLst>
              <p:ext uri="{D42A27DB-BD31-4B8C-83A1-F6EECF244321}">
                <p14:modId xmlns:p14="http://schemas.microsoft.com/office/powerpoint/2010/main" val="1851462445"/>
              </p:ext>
            </p:extLst>
          </p:nvPr>
        </p:nvGraphicFramePr>
        <p:xfrm>
          <a:off x="1000125" y="2546350"/>
          <a:ext cx="5953125" cy="3234544"/>
        </p:xfrm>
        <a:graphic>
          <a:graphicData uri="http://schemas.openxmlformats.org/presentationml/2006/ole">
            <mc:AlternateContent xmlns:mc="http://schemas.openxmlformats.org/markup-compatibility/2006">
              <mc:Choice xmlns:v="urn:schemas-microsoft-com:vml" Requires="v">
                <p:oleObj spid="_x0000_s25610" name="Picture" r:id="rId3" imgW="3249295" imgH="1767611" progId="Word.Picture.8">
                  <p:embed/>
                </p:oleObj>
              </mc:Choice>
              <mc:Fallback>
                <p:oleObj name="Picture" r:id="rId3" imgW="3249295" imgH="1767611"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546350"/>
                        <a:ext cx="5953125" cy="3234544"/>
                      </a:xfrm>
                      <a:prstGeom prst="rect">
                        <a:avLst/>
                      </a:prstGeom>
                      <a:noFill/>
                      <a:ln>
                        <a:noFill/>
                      </a:ln>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6244BCFA-985E-4513-8FC9-2350BA5B1BE4}"/>
              </a:ext>
            </a:extLst>
          </p:cNvPr>
          <p:cNvSpPr>
            <a:spLocks noGrp="1" noChangeArrowheads="1"/>
          </p:cNvSpPr>
          <p:nvPr>
            <p:ph type="title"/>
          </p:nvPr>
        </p:nvSpPr>
        <p:spPr>
          <a:xfrm>
            <a:off x="693738" y="241300"/>
            <a:ext cx="7772400" cy="611188"/>
          </a:xfrm>
        </p:spPr>
        <p:txBody>
          <a:bodyPr/>
          <a:lstStyle/>
          <a:p>
            <a:r>
              <a:rPr lang="en-US" altLang="en-US" sz="4000"/>
              <a:t>Numeric Operators</a:t>
            </a:r>
          </a:p>
        </p:txBody>
      </p:sp>
      <p:sp>
        <p:nvSpPr>
          <p:cNvPr id="26626" name="Slide Number Placeholder 4">
            <a:extLst>
              <a:ext uri="{FF2B5EF4-FFF2-40B4-BE49-F238E27FC236}">
                <a16:creationId xmlns:a16="http://schemas.microsoft.com/office/drawing/2014/main" id="{17D98A1D-8A44-499D-AE4F-07B7971403E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E25217-AF7D-4DA0-9512-54B882B9051A}" type="slidenum">
              <a:rPr lang="en-US" altLang="en-US" sz="1400" smtClean="0"/>
              <a:pPr>
                <a:spcBef>
                  <a:spcPct val="0"/>
                </a:spcBef>
                <a:buClrTx/>
                <a:buSzTx/>
                <a:buFontTx/>
                <a:buNone/>
              </a:pPr>
              <a:t>22</a:t>
            </a:fld>
            <a:endParaRPr lang="en-US" altLang="en-US" sz="1400"/>
          </a:p>
        </p:txBody>
      </p:sp>
      <p:sp>
        <p:nvSpPr>
          <p:cNvPr id="26628" name="Rectangle 6">
            <a:extLst>
              <a:ext uri="{FF2B5EF4-FFF2-40B4-BE49-F238E27FC236}">
                <a16:creationId xmlns:a16="http://schemas.microsoft.com/office/drawing/2014/main" id="{A4E96EFB-199D-48AA-A800-33082C4B6932}"/>
              </a:ext>
            </a:extLst>
          </p:cNvPr>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6629" name="Object 5">
            <a:extLst>
              <a:ext uri="{FF2B5EF4-FFF2-40B4-BE49-F238E27FC236}">
                <a16:creationId xmlns:a16="http://schemas.microsoft.com/office/drawing/2014/main" id="{6A3C0D6A-8C66-4445-89FC-60F0D3835517}"/>
              </a:ext>
            </a:extLst>
          </p:cNvPr>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spid="_x0000_s26632" name="Picture" r:id="rId3" imgW="3414166" imgH="1510814" progId="Word.Picture.8">
                  <p:embed/>
                </p:oleObj>
              </mc:Choice>
              <mc:Fallback>
                <p:oleObj name="Picture" r:id="rId3" imgW="3414166" imgH="151081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E78A3A25-1259-4081-8E74-F6DF552D348C}"/>
              </a:ext>
            </a:extLst>
          </p:cNvPr>
          <p:cNvSpPr>
            <a:spLocks noGrp="1" noChangeArrowheads="1"/>
          </p:cNvSpPr>
          <p:nvPr>
            <p:ph type="title"/>
          </p:nvPr>
        </p:nvSpPr>
        <p:spPr>
          <a:xfrm>
            <a:off x="693738" y="241300"/>
            <a:ext cx="7772400" cy="611188"/>
          </a:xfrm>
        </p:spPr>
        <p:txBody>
          <a:bodyPr/>
          <a:lstStyle/>
          <a:p>
            <a:r>
              <a:rPr lang="en-US" altLang="en-US" sz="4000"/>
              <a:t>Integer Division</a:t>
            </a:r>
          </a:p>
        </p:txBody>
      </p:sp>
      <p:sp>
        <p:nvSpPr>
          <p:cNvPr id="27652" name="Rectangle 3">
            <a:extLst>
              <a:ext uri="{FF2B5EF4-FFF2-40B4-BE49-F238E27FC236}">
                <a16:creationId xmlns:a16="http://schemas.microsoft.com/office/drawing/2014/main" id="{7BE501A3-3ED5-426D-9BD8-95723A62BDC9}"/>
              </a:ext>
            </a:extLst>
          </p:cNvPr>
          <p:cNvSpPr>
            <a:spLocks noGrp="1" noChangeArrowheads="1"/>
          </p:cNvSpPr>
          <p:nvPr>
            <p:ph idx="1"/>
          </p:nvPr>
        </p:nvSpPr>
        <p:spPr>
          <a:xfrm>
            <a:off x="309563" y="1277938"/>
            <a:ext cx="8524875" cy="4208462"/>
          </a:xfrm>
        </p:spPr>
        <p:txBody>
          <a:bodyPr/>
          <a:lstStyle/>
          <a:p>
            <a:pPr algn="just">
              <a:lnSpc>
                <a:spcPct val="90000"/>
              </a:lnSpc>
              <a:spcAft>
                <a:spcPct val="25000"/>
              </a:spcAft>
              <a:buFont typeface="Monotype Sorts" pitchFamily="2" charset="2"/>
              <a:buNone/>
            </a:pPr>
            <a:r>
              <a:rPr lang="en-US" altLang="en-US" sz="3400"/>
              <a:t>+, -, *, /, and %</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an integer 2.</a:t>
            </a:r>
          </a:p>
          <a:p>
            <a:pPr algn="just">
              <a:lnSpc>
                <a:spcPct val="90000"/>
              </a:lnSpc>
              <a:spcAft>
                <a:spcPct val="25000"/>
              </a:spcAft>
              <a:buFont typeface="Monotype Sorts" pitchFamily="2" charset="2"/>
              <a:buNone/>
            </a:pPr>
            <a:r>
              <a:rPr lang="en-US" altLang="en-US" sz="3400"/>
              <a:t>5.0 / 2 yields a double value 2.5</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1 (the remainder of the division)</a:t>
            </a:r>
            <a:r>
              <a:rPr lang="en-US" altLang="en-US" sz="3400">
                <a:latin typeface="Book Antiqua" panose="02040602050305030304" pitchFamily="18" charset="0"/>
              </a:rPr>
              <a:t> </a:t>
            </a:r>
          </a:p>
        </p:txBody>
      </p:sp>
      <p:sp>
        <p:nvSpPr>
          <p:cNvPr id="27650" name="Slide Number Placeholder 4">
            <a:extLst>
              <a:ext uri="{FF2B5EF4-FFF2-40B4-BE49-F238E27FC236}">
                <a16:creationId xmlns:a16="http://schemas.microsoft.com/office/drawing/2014/main" id="{0C2D6AAF-B234-474B-B457-1AFB5464BCB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C4BDCB-1C18-4CC7-B2D9-5A15393AF44D}" type="slidenum">
              <a:rPr lang="en-US" altLang="en-US" sz="1400" smtClean="0"/>
              <a:pPr>
                <a:spcBef>
                  <a:spcPct val="0"/>
                </a:spcBef>
                <a:buClrTx/>
                <a:buSzTx/>
                <a:buFontTx/>
                <a:buNone/>
              </a:pPr>
              <a:t>23</a:t>
            </a:fld>
            <a:endParaRPr lang="en-US" altLang="en-US" sz="14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14346EC0-C971-4C69-9226-82E984B49B12}"/>
              </a:ext>
            </a:extLst>
          </p:cNvPr>
          <p:cNvSpPr>
            <a:spLocks noGrp="1" noChangeArrowheads="1"/>
          </p:cNvSpPr>
          <p:nvPr>
            <p:ph type="title"/>
          </p:nvPr>
        </p:nvSpPr>
        <p:spPr>
          <a:xfrm>
            <a:off x="685800" y="152400"/>
            <a:ext cx="7772400" cy="762000"/>
          </a:xfrm>
        </p:spPr>
        <p:txBody>
          <a:bodyPr/>
          <a:lstStyle/>
          <a:p>
            <a:r>
              <a:rPr lang="en-US" altLang="en-US"/>
              <a:t>Remainder Operator</a:t>
            </a:r>
          </a:p>
        </p:txBody>
      </p:sp>
      <p:sp>
        <p:nvSpPr>
          <p:cNvPr id="28676" name="Rectangle 3">
            <a:extLst>
              <a:ext uri="{FF2B5EF4-FFF2-40B4-BE49-F238E27FC236}">
                <a16:creationId xmlns:a16="http://schemas.microsoft.com/office/drawing/2014/main" id="{F668C246-9DAF-413D-B860-C1F6A44E6A03}"/>
              </a:ext>
            </a:extLst>
          </p:cNvPr>
          <p:cNvSpPr>
            <a:spLocks noGrp="1" noChangeArrowheads="1"/>
          </p:cNvSpPr>
          <p:nvPr>
            <p:ph idx="1"/>
          </p:nvPr>
        </p:nvSpPr>
        <p:spPr>
          <a:xfrm>
            <a:off x="228600" y="1085850"/>
            <a:ext cx="8686800" cy="2876550"/>
          </a:xfrm>
        </p:spPr>
        <p:txBody>
          <a:bodyPr/>
          <a:lstStyle/>
          <a:p>
            <a:pPr marL="0" indent="0">
              <a:lnSpc>
                <a:spcPct val="90000"/>
              </a:lnSpc>
              <a:spcBef>
                <a:spcPct val="0"/>
              </a:spcBef>
              <a:buFont typeface="Monotype Sorts" pitchFamily="2" charset="2"/>
              <a:buNone/>
            </a:pPr>
            <a:r>
              <a:rPr lang="en-US" altLang="en-US" sz="2600"/>
              <a:t>Remainder is very useful in programming. For example, an even number % 2 is always 0 and an odd number % 2 is always 1. So you can use this property to determine whether a number is even or odd. </a:t>
            </a:r>
            <a:r>
              <a:rPr lang="en-US" altLang="en-US" sz="2800"/>
              <a:t>Suppose today is Saturday and you and your friends are going to meet in 10 days. What day is in 10 days? You can find that day is Tuesday using the following expression: </a:t>
            </a:r>
          </a:p>
        </p:txBody>
      </p:sp>
      <p:sp>
        <p:nvSpPr>
          <p:cNvPr id="28674" name="Slide Number Placeholder 4">
            <a:extLst>
              <a:ext uri="{FF2B5EF4-FFF2-40B4-BE49-F238E27FC236}">
                <a16:creationId xmlns:a16="http://schemas.microsoft.com/office/drawing/2014/main" id="{F81DC5FC-2839-4AF8-A29B-17E22C99AF4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3A75E7-8277-4A9B-AD08-FA67F728BD32}" type="slidenum">
              <a:rPr lang="en-US" altLang="en-US" sz="1400" smtClean="0"/>
              <a:pPr>
                <a:spcBef>
                  <a:spcPct val="0"/>
                </a:spcBef>
                <a:buClrTx/>
                <a:buSzTx/>
                <a:buFontTx/>
                <a:buNone/>
              </a:pPr>
              <a:t>24</a:t>
            </a:fld>
            <a:endParaRPr lang="en-US" altLang="en-US" sz="1400"/>
          </a:p>
        </p:txBody>
      </p:sp>
      <p:sp>
        <p:nvSpPr>
          <p:cNvPr id="28677" name="Rectangle 5">
            <a:extLst>
              <a:ext uri="{FF2B5EF4-FFF2-40B4-BE49-F238E27FC236}">
                <a16:creationId xmlns:a16="http://schemas.microsoft.com/office/drawing/2014/main" id="{26DE265C-3EBA-4648-864C-6ED81B2FD18F}"/>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8678" name="Rectangle 7">
            <a:extLst>
              <a:ext uri="{FF2B5EF4-FFF2-40B4-BE49-F238E27FC236}">
                <a16:creationId xmlns:a16="http://schemas.microsoft.com/office/drawing/2014/main" id="{1B09B785-4056-49FF-B3D5-92ADA46D9886}"/>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8679" name="Object 6">
            <a:extLst>
              <a:ext uri="{FF2B5EF4-FFF2-40B4-BE49-F238E27FC236}">
                <a16:creationId xmlns:a16="http://schemas.microsoft.com/office/drawing/2014/main" id="{5559B347-258C-45CA-9802-9D103213CF84}"/>
              </a:ext>
            </a:extLst>
          </p:cNvPr>
          <p:cNvGraphicFramePr>
            <a:graphicFrameLocks noChangeAspect="1"/>
          </p:cNvGraphicFramePr>
          <p:nvPr>
            <p:extLst>
              <p:ext uri="{D42A27DB-BD31-4B8C-83A1-F6EECF244321}">
                <p14:modId xmlns:p14="http://schemas.microsoft.com/office/powerpoint/2010/main" val="1142575039"/>
              </p:ext>
            </p:extLst>
          </p:nvPr>
        </p:nvGraphicFramePr>
        <p:xfrm>
          <a:off x="577850" y="3851455"/>
          <a:ext cx="8064500" cy="1844675"/>
        </p:xfrm>
        <a:graphic>
          <a:graphicData uri="http://schemas.openxmlformats.org/presentationml/2006/ole">
            <mc:AlternateContent xmlns:mc="http://schemas.openxmlformats.org/markup-compatibility/2006">
              <mc:Choice xmlns:v="urn:schemas-microsoft-com:vml" Requires="v">
                <p:oleObj spid="_x0000_s28682" name="Picture" r:id="rId3" imgW="4762500" imgH="1091184" progId="Word.Picture.8">
                  <p:embed/>
                </p:oleObj>
              </mc:Choice>
              <mc:Fallback>
                <p:oleObj name="Picture" r:id="rId3" imgW="4762500" imgH="1091184"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3851455"/>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9481B618-C0AF-4A12-9F1A-06358FA36A11}"/>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29700" name="Rectangle 3">
            <a:extLst>
              <a:ext uri="{FF2B5EF4-FFF2-40B4-BE49-F238E27FC236}">
                <a16:creationId xmlns:a16="http://schemas.microsoft.com/office/drawing/2014/main" id="{7842BFCA-83F8-4EAA-89DE-6184DE6B8A22}"/>
              </a:ext>
            </a:extLst>
          </p:cNvPr>
          <p:cNvSpPr>
            <a:spLocks noGrp="1" noChangeArrowheads="1"/>
          </p:cNvSpPr>
          <p:nvPr>
            <p:ph idx="1"/>
          </p:nvPr>
        </p:nvSpPr>
        <p:spPr>
          <a:xfrm>
            <a:off x="228600" y="990600"/>
            <a:ext cx="8686800" cy="2971800"/>
          </a:xfrm>
        </p:spPr>
        <p:txBody>
          <a:bodyPr/>
          <a:lstStyle/>
          <a:p>
            <a:pPr marL="0" indent="0">
              <a:spcBef>
                <a:spcPct val="0"/>
              </a:spcBef>
              <a:buFont typeface="Monotype Sorts" pitchFamily="2" charset="2"/>
              <a:buNone/>
            </a:pPr>
            <a:r>
              <a:rPr lang="en-US" altLang="en-US" sz="3600" dirty="0"/>
              <a:t>Write a program that obtains minutes and remaining seconds from seconds. </a:t>
            </a:r>
          </a:p>
        </p:txBody>
      </p:sp>
      <p:sp>
        <p:nvSpPr>
          <p:cNvPr id="29698" name="Slide Number Placeholder 4">
            <a:extLst>
              <a:ext uri="{FF2B5EF4-FFF2-40B4-BE49-F238E27FC236}">
                <a16:creationId xmlns:a16="http://schemas.microsoft.com/office/drawing/2014/main" id="{9A5C9DE6-E598-49A3-9236-A4A3C0614ED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1445C2-E736-4C21-B43D-526331DB1A50}" type="slidenum">
              <a:rPr lang="en-US" altLang="en-US" sz="1400" smtClean="0"/>
              <a:pPr>
                <a:spcBef>
                  <a:spcPct val="0"/>
                </a:spcBef>
                <a:buClrTx/>
                <a:buSzTx/>
                <a:buFontTx/>
                <a:buNone/>
              </a:pPr>
              <a:t>25</a:t>
            </a:fld>
            <a:endParaRPr lang="en-US" altLang="en-US" sz="1400"/>
          </a:p>
        </p:txBody>
      </p:sp>
      <p:sp>
        <p:nvSpPr>
          <p:cNvPr id="29701" name="Rectangle 4">
            <a:extLst>
              <a:ext uri="{FF2B5EF4-FFF2-40B4-BE49-F238E27FC236}">
                <a16:creationId xmlns:a16="http://schemas.microsoft.com/office/drawing/2014/main" id="{BD0673C6-06C5-4AA0-96E2-19E1531B185A}"/>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9702" name="AutoShape 7">
            <a:hlinkClick r:id="rId2" action="ppaction://program" highlightClick="1"/>
            <a:extLst>
              <a:ext uri="{FF2B5EF4-FFF2-40B4-BE49-F238E27FC236}">
                <a16:creationId xmlns:a16="http://schemas.microsoft.com/office/drawing/2014/main" id="{41BA5C84-5686-4E2B-BF0A-CA3EF81F4110}"/>
              </a:ext>
            </a:extLst>
          </p:cNvPr>
          <p:cNvSpPr>
            <a:spLocks noChangeArrowheads="1"/>
          </p:cNvSpPr>
          <p:nvPr/>
        </p:nvSpPr>
        <p:spPr bwMode="auto">
          <a:xfrm>
            <a:off x="5838825" y="4005075"/>
            <a:ext cx="6921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latin typeface="Book Antiqua" panose="02040602050305030304" pitchFamily="18" charset="0"/>
              </a:rPr>
              <a:t>Run</a:t>
            </a:r>
            <a:endParaRPr lang="en-US" altLang="en-US" sz="1800" dirty="0"/>
          </a:p>
        </p:txBody>
      </p:sp>
      <p:sp>
        <p:nvSpPr>
          <p:cNvPr id="29703" name="Rectangle 8">
            <a:hlinkClick r:id="rId3"/>
            <a:extLst>
              <a:ext uri="{FF2B5EF4-FFF2-40B4-BE49-F238E27FC236}">
                <a16:creationId xmlns:a16="http://schemas.microsoft.com/office/drawing/2014/main" id="{F57EEAC1-0F7E-4CAB-B6CD-3C1345E3EB16}"/>
              </a:ext>
            </a:extLst>
          </p:cNvPr>
          <p:cNvSpPr>
            <a:spLocks noChangeArrowheads="1"/>
          </p:cNvSpPr>
          <p:nvPr/>
        </p:nvSpPr>
        <p:spPr bwMode="auto">
          <a:xfrm>
            <a:off x="4024313" y="4005075"/>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DisplayTime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D2651339-8513-4A47-9CE4-3F096B9CEBF2}"/>
              </a:ext>
            </a:extLst>
          </p:cNvPr>
          <p:cNvSpPr>
            <a:spLocks noGrp="1" noChangeArrowheads="1"/>
          </p:cNvSpPr>
          <p:nvPr>
            <p:ph type="title"/>
          </p:nvPr>
        </p:nvSpPr>
        <p:spPr>
          <a:xfrm>
            <a:off x="685800" y="152400"/>
            <a:ext cx="7772400" cy="762000"/>
          </a:xfrm>
        </p:spPr>
        <p:txBody>
          <a:bodyPr/>
          <a:lstStyle/>
          <a:p>
            <a:r>
              <a:rPr lang="en-US" altLang="en-US"/>
              <a:t>NOTE</a:t>
            </a:r>
          </a:p>
        </p:txBody>
      </p:sp>
      <p:sp>
        <p:nvSpPr>
          <p:cNvPr id="30724" name="Rectangle 3">
            <a:extLst>
              <a:ext uri="{FF2B5EF4-FFF2-40B4-BE49-F238E27FC236}">
                <a16:creationId xmlns:a16="http://schemas.microsoft.com/office/drawing/2014/main" id="{6281BAF5-6B48-40DB-ABC3-3ACF31DA23BA}"/>
              </a:ext>
            </a:extLst>
          </p:cNvPr>
          <p:cNvSpPr>
            <a:spLocks noGrp="1" noChangeArrowheads="1"/>
          </p:cNvSpPr>
          <p:nvPr>
            <p:ph idx="1"/>
          </p:nvPr>
        </p:nvSpPr>
        <p:spPr>
          <a:xfrm>
            <a:off x="381000" y="779055"/>
            <a:ext cx="8610600" cy="5257800"/>
          </a:xfrm>
        </p:spPr>
        <p:txBody>
          <a:bodyPr/>
          <a:lstStyle/>
          <a:p>
            <a:pPr marL="0" indent="0">
              <a:spcAft>
                <a:spcPct val="25000"/>
              </a:spcAft>
              <a:buFont typeface="Monotype Sorts" pitchFamily="2" charset="2"/>
              <a:buNone/>
            </a:pPr>
            <a:r>
              <a:rPr lang="en-US" altLang="en-US" sz="3000" dirty="0"/>
              <a:t>Calculations involving floating-point numbers are approximated because these numbers are not stored with complete accuracy. For example, </a:t>
            </a:r>
          </a:p>
          <a:p>
            <a:pPr marL="0" indent="0" algn="just">
              <a:spcAft>
                <a:spcPct val="25000"/>
              </a:spcAft>
              <a:buFont typeface="Monotype Sorts" pitchFamily="2" charset="2"/>
              <a:buNone/>
            </a:pPr>
            <a:r>
              <a:rPr lang="en-US" altLang="en-US" sz="3000" dirty="0" err="1"/>
              <a:t>System.out.println</a:t>
            </a:r>
            <a:r>
              <a:rPr lang="en-US" altLang="en-US" sz="3000" dirty="0"/>
              <a:t>(1.0 - 0.1 - 0.1 - 0.1 - 0.1 - 0.1);</a:t>
            </a:r>
          </a:p>
          <a:p>
            <a:pPr marL="0" indent="0" algn="just">
              <a:spcAft>
                <a:spcPct val="25000"/>
              </a:spcAft>
              <a:buFont typeface="Monotype Sorts" pitchFamily="2" charset="2"/>
              <a:buNone/>
            </a:pPr>
            <a:r>
              <a:rPr lang="en-US" altLang="en-US" sz="3000" dirty="0"/>
              <a:t>displays 0.5000000000000001, not 0.5, and </a:t>
            </a:r>
          </a:p>
          <a:p>
            <a:pPr marL="0" indent="0" algn="just">
              <a:spcAft>
                <a:spcPct val="25000"/>
              </a:spcAft>
              <a:buFont typeface="Monotype Sorts" pitchFamily="2" charset="2"/>
              <a:buNone/>
            </a:pPr>
            <a:r>
              <a:rPr lang="en-US" altLang="en-US" sz="3000" dirty="0" err="1"/>
              <a:t>System.out.println</a:t>
            </a:r>
            <a:r>
              <a:rPr lang="en-US" altLang="en-US" sz="3000" dirty="0"/>
              <a:t>(1.0 - 0.9);</a:t>
            </a:r>
          </a:p>
          <a:p>
            <a:pPr marL="0" indent="0">
              <a:spcAft>
                <a:spcPct val="25000"/>
              </a:spcAft>
              <a:buFont typeface="Monotype Sorts" pitchFamily="2" charset="2"/>
              <a:buNone/>
            </a:pPr>
            <a:r>
              <a:rPr lang="en-US" altLang="en-US" sz="3000" dirty="0"/>
              <a:t>displays 0.09999999999999998, not 0.1. Integers are stored precisely. Therefore, calculations with integers yield a precise integer result. </a:t>
            </a:r>
          </a:p>
        </p:txBody>
      </p:sp>
      <p:sp>
        <p:nvSpPr>
          <p:cNvPr id="30722" name="Slide Number Placeholder 4">
            <a:extLst>
              <a:ext uri="{FF2B5EF4-FFF2-40B4-BE49-F238E27FC236}">
                <a16:creationId xmlns:a16="http://schemas.microsoft.com/office/drawing/2014/main" id="{6399C8AC-D557-4C96-BDC5-9D315B1F170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906A6D-0166-401B-A9F9-29DE7AC2A3A7}" type="slidenum">
              <a:rPr lang="en-US" altLang="en-US" sz="1400" smtClean="0"/>
              <a:pPr>
                <a:spcBef>
                  <a:spcPct val="0"/>
                </a:spcBef>
                <a:buClrTx/>
                <a:buSzTx/>
                <a:buFontTx/>
                <a:buNone/>
              </a:pPr>
              <a:t>26</a:t>
            </a:fld>
            <a:endParaRPr lang="en-US" altLang="en-US" sz="14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58D10792-9A89-4C6B-ACCB-C11B6883323E}"/>
              </a:ext>
            </a:extLst>
          </p:cNvPr>
          <p:cNvSpPr>
            <a:spLocks noGrp="1" noChangeArrowheads="1"/>
          </p:cNvSpPr>
          <p:nvPr>
            <p:ph type="title"/>
          </p:nvPr>
        </p:nvSpPr>
        <p:spPr>
          <a:xfrm>
            <a:off x="685800" y="0"/>
            <a:ext cx="7772400" cy="1428750"/>
          </a:xfrm>
        </p:spPr>
        <p:txBody>
          <a:bodyPr/>
          <a:lstStyle/>
          <a:p>
            <a:r>
              <a:rPr lang="en-US" altLang="en-US"/>
              <a:t>Exponent Operations </a:t>
            </a:r>
          </a:p>
        </p:txBody>
      </p:sp>
      <p:sp>
        <p:nvSpPr>
          <p:cNvPr id="31748" name="Rectangle 3">
            <a:extLst>
              <a:ext uri="{FF2B5EF4-FFF2-40B4-BE49-F238E27FC236}">
                <a16:creationId xmlns:a16="http://schemas.microsoft.com/office/drawing/2014/main" id="{BEE10EE7-BE6C-40B7-BDA0-92A1F3B6235C}"/>
              </a:ext>
            </a:extLst>
          </p:cNvPr>
          <p:cNvSpPr>
            <a:spLocks noGrp="1" noChangeArrowheads="1"/>
          </p:cNvSpPr>
          <p:nvPr>
            <p:ph idx="1"/>
          </p:nvPr>
        </p:nvSpPr>
        <p:spPr>
          <a:xfrm>
            <a:off x="269875" y="1470025"/>
            <a:ext cx="8642350" cy="4416425"/>
          </a:xfrm>
        </p:spPr>
        <p:txBody>
          <a:bodyPr/>
          <a:lstStyle/>
          <a:p>
            <a:pPr marL="0" indent="0">
              <a:lnSpc>
                <a:spcPct val="90000"/>
              </a:lnSpc>
              <a:buFont typeface="Monotype Sorts" pitchFamily="2" charset="2"/>
              <a:buNone/>
            </a:pPr>
            <a:r>
              <a:rPr lang="en-US" altLang="en-US" sz="2800" b="1">
                <a:latin typeface="Courier New" panose="02070309020205020404" pitchFamily="49" charset="0"/>
              </a:rPr>
              <a:t>System.out.println(Math.pow(2, 3)); </a:t>
            </a:r>
          </a:p>
          <a:p>
            <a:pPr marL="0" indent="0">
              <a:lnSpc>
                <a:spcPct val="90000"/>
              </a:lnSpc>
              <a:buFont typeface="Monotype Sorts" pitchFamily="2" charset="2"/>
              <a:buNone/>
            </a:pPr>
            <a:r>
              <a:rPr lang="en-US" altLang="en-US" sz="2800" b="1">
                <a:latin typeface="Courier New" panose="02070309020205020404" pitchFamily="49" charset="0"/>
              </a:rPr>
              <a:t>// Displays 8.0 </a:t>
            </a:r>
          </a:p>
          <a:p>
            <a:pPr marL="0" indent="0">
              <a:lnSpc>
                <a:spcPct val="90000"/>
              </a:lnSpc>
              <a:buFont typeface="Monotype Sorts" pitchFamily="2" charset="2"/>
              <a:buNone/>
            </a:pPr>
            <a:r>
              <a:rPr lang="en-US" altLang="en-US" sz="2800" b="1">
                <a:latin typeface="Courier New" panose="02070309020205020404" pitchFamily="49" charset="0"/>
              </a:rPr>
              <a:t>System.out.println(Math.pow(4, 0.5)); </a:t>
            </a:r>
          </a:p>
          <a:p>
            <a:pPr marL="0" indent="0">
              <a:lnSpc>
                <a:spcPct val="90000"/>
              </a:lnSpc>
              <a:buFont typeface="Monotype Sorts" pitchFamily="2" charset="2"/>
              <a:buNone/>
            </a:pPr>
            <a:r>
              <a:rPr lang="en-US" altLang="en-US" sz="2800" b="1">
                <a:latin typeface="Courier New" panose="02070309020205020404" pitchFamily="49" charset="0"/>
              </a:rPr>
              <a:t>// Displays 2.0</a:t>
            </a:r>
          </a:p>
          <a:p>
            <a:pPr marL="0" indent="0">
              <a:lnSpc>
                <a:spcPct val="90000"/>
              </a:lnSpc>
              <a:buFont typeface="Monotype Sorts" pitchFamily="2" charset="2"/>
              <a:buNone/>
            </a:pPr>
            <a:r>
              <a:rPr lang="en-US" altLang="en-US" sz="2800" b="1">
                <a:latin typeface="Courier New" panose="02070309020205020404" pitchFamily="49" charset="0"/>
              </a:rPr>
              <a:t>System.out.println(Math.pow(2.5, 2));</a:t>
            </a:r>
          </a:p>
          <a:p>
            <a:pPr marL="0" indent="0">
              <a:lnSpc>
                <a:spcPct val="90000"/>
              </a:lnSpc>
              <a:buFont typeface="Monotype Sorts" pitchFamily="2" charset="2"/>
              <a:buNone/>
            </a:pPr>
            <a:r>
              <a:rPr lang="en-US" altLang="en-US" sz="2800" b="1">
                <a:latin typeface="Courier New" panose="02070309020205020404" pitchFamily="49" charset="0"/>
              </a:rPr>
              <a:t>// Displays 6.25</a:t>
            </a:r>
          </a:p>
          <a:p>
            <a:pPr marL="0" indent="0">
              <a:lnSpc>
                <a:spcPct val="90000"/>
              </a:lnSpc>
              <a:buFont typeface="Monotype Sorts" pitchFamily="2" charset="2"/>
              <a:buNone/>
            </a:pPr>
            <a:r>
              <a:rPr lang="en-US" altLang="en-US" sz="2800" b="1">
                <a:latin typeface="Courier New" panose="02070309020205020404" pitchFamily="49" charset="0"/>
              </a:rPr>
              <a:t>System.out.println(Math.pow(2.5, -2)); </a:t>
            </a:r>
          </a:p>
          <a:p>
            <a:pPr marL="0" indent="0">
              <a:lnSpc>
                <a:spcPct val="90000"/>
              </a:lnSpc>
              <a:buFont typeface="Monotype Sorts" pitchFamily="2" charset="2"/>
              <a:buNone/>
            </a:pPr>
            <a:r>
              <a:rPr lang="en-US" altLang="en-US" sz="2800" b="1">
                <a:latin typeface="Courier New" panose="02070309020205020404" pitchFamily="49" charset="0"/>
              </a:rPr>
              <a:t>// Displays 0.16</a:t>
            </a:r>
          </a:p>
        </p:txBody>
      </p:sp>
      <p:sp>
        <p:nvSpPr>
          <p:cNvPr id="31746" name="Slide Number Placeholder 4">
            <a:extLst>
              <a:ext uri="{FF2B5EF4-FFF2-40B4-BE49-F238E27FC236}">
                <a16:creationId xmlns:a16="http://schemas.microsoft.com/office/drawing/2014/main" id="{3C1C2C02-70A7-48C2-AE60-B4C0E04BBF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05A90B-735E-4935-A8E1-29B60CB309DF}" type="slidenum">
              <a:rPr lang="en-US" altLang="en-US" sz="1400" smtClean="0"/>
              <a:pPr>
                <a:spcBef>
                  <a:spcPct val="0"/>
                </a:spcBef>
                <a:buClrTx/>
                <a:buSzTx/>
                <a:buFontTx/>
                <a:buNone/>
              </a:pPr>
              <a:t>27</a:t>
            </a:fld>
            <a:endParaRPr lang="en-US" altLang="en-US" sz="14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FE08A2F6-091C-478F-A14E-1D845BE8C8E3}"/>
              </a:ext>
            </a:extLst>
          </p:cNvPr>
          <p:cNvSpPr>
            <a:spLocks noGrp="1" noChangeArrowheads="1"/>
          </p:cNvSpPr>
          <p:nvPr>
            <p:ph type="title"/>
          </p:nvPr>
        </p:nvSpPr>
        <p:spPr>
          <a:xfrm>
            <a:off x="685800" y="0"/>
            <a:ext cx="7772400" cy="1428750"/>
          </a:xfrm>
        </p:spPr>
        <p:txBody>
          <a:bodyPr/>
          <a:lstStyle/>
          <a:p>
            <a:r>
              <a:rPr lang="en-US" altLang="en-US"/>
              <a:t>Number Literals</a:t>
            </a:r>
          </a:p>
        </p:txBody>
      </p:sp>
      <p:sp>
        <p:nvSpPr>
          <p:cNvPr id="32772" name="Rectangle 3">
            <a:extLst>
              <a:ext uri="{FF2B5EF4-FFF2-40B4-BE49-F238E27FC236}">
                <a16:creationId xmlns:a16="http://schemas.microsoft.com/office/drawing/2014/main" id="{E36DF9AA-592A-4CF9-A296-D0BD5BE4F163}"/>
              </a:ext>
            </a:extLst>
          </p:cNvPr>
          <p:cNvSpPr>
            <a:spLocks noGrp="1" noChangeArrowheads="1"/>
          </p:cNvSpPr>
          <p:nvPr>
            <p:ph idx="1"/>
          </p:nvPr>
        </p:nvSpPr>
        <p:spPr>
          <a:xfrm>
            <a:off x="685800" y="1371600"/>
            <a:ext cx="7772400" cy="4114800"/>
          </a:xfrm>
        </p:spPr>
        <p:txBody>
          <a:bodyPr/>
          <a:lstStyle/>
          <a:p>
            <a:pPr marL="0" indent="0">
              <a:lnSpc>
                <a:spcPct val="90000"/>
              </a:lnSpc>
              <a:spcAft>
                <a:spcPct val="25000"/>
              </a:spcAft>
              <a:buFont typeface="Monotype Sorts" pitchFamily="2" charset="2"/>
              <a:buNone/>
            </a:pPr>
            <a:r>
              <a:rPr lang="en-US" altLang="en-US" sz="3000">
                <a:cs typeface="Times New Roman" panose="02020603050405020304" pitchFamily="18" charset="0"/>
              </a:rPr>
              <a:t>A </a:t>
            </a:r>
            <a:r>
              <a:rPr lang="en-US" altLang="en-US" sz="3000" i="1">
                <a:cs typeface="Times New Roman" panose="02020603050405020304" pitchFamily="18" charset="0"/>
              </a:rPr>
              <a:t>literal</a:t>
            </a:r>
            <a:r>
              <a:rPr lang="en-US" altLang="en-US" sz="3000">
                <a:cs typeface="Times New Roman" panose="02020603050405020304" pitchFamily="18" charset="0"/>
              </a:rPr>
              <a:t> is a constant value that appears directly in the program. For example, 34, 1,000,000, and 5.0 are literals in the following statements:</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 </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int i = 34;</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long x = 1000000;</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double d = 5.0;</a:t>
            </a:r>
            <a:r>
              <a:rPr lang="en-US" altLang="en-US" sz="3000">
                <a:latin typeface="Courier New" panose="02070309020205020404" pitchFamily="49" charset="0"/>
              </a:rPr>
              <a:t> </a:t>
            </a:r>
          </a:p>
        </p:txBody>
      </p:sp>
      <p:sp>
        <p:nvSpPr>
          <p:cNvPr id="32770" name="Slide Number Placeholder 4">
            <a:extLst>
              <a:ext uri="{FF2B5EF4-FFF2-40B4-BE49-F238E27FC236}">
                <a16:creationId xmlns:a16="http://schemas.microsoft.com/office/drawing/2014/main" id="{C2C459C6-F30A-4F98-9E1F-547C48B8EF5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BD5D50-C6FF-4339-BB85-159FE99E5688}" type="slidenum">
              <a:rPr lang="en-US" altLang="en-US" sz="1400" smtClean="0"/>
              <a:pPr>
                <a:spcBef>
                  <a:spcPct val="0"/>
                </a:spcBef>
                <a:buClrTx/>
                <a:buSzTx/>
                <a:buFontTx/>
                <a:buNone/>
              </a:pPr>
              <a:t>28</a:t>
            </a:fld>
            <a:endParaRPr lang="en-US" altLang="en-US" sz="14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BEA0E0BE-BDD6-4293-9FCF-0669F4DD7D4D}"/>
              </a:ext>
            </a:extLst>
          </p:cNvPr>
          <p:cNvSpPr>
            <a:spLocks noGrp="1" noChangeArrowheads="1"/>
          </p:cNvSpPr>
          <p:nvPr>
            <p:ph type="title"/>
          </p:nvPr>
        </p:nvSpPr>
        <p:spPr>
          <a:xfrm>
            <a:off x="685800" y="152400"/>
            <a:ext cx="7772400" cy="762000"/>
          </a:xfrm>
        </p:spPr>
        <p:txBody>
          <a:bodyPr/>
          <a:lstStyle/>
          <a:p>
            <a:r>
              <a:rPr lang="en-US" altLang="en-US"/>
              <a:t>Integer Literals</a:t>
            </a:r>
          </a:p>
        </p:txBody>
      </p:sp>
      <p:sp>
        <p:nvSpPr>
          <p:cNvPr id="33796" name="Rectangle 3">
            <a:extLst>
              <a:ext uri="{FF2B5EF4-FFF2-40B4-BE49-F238E27FC236}">
                <a16:creationId xmlns:a16="http://schemas.microsoft.com/office/drawing/2014/main" id="{7D92CD79-4F08-4911-9516-4C8BF822E40B}"/>
              </a:ext>
            </a:extLst>
          </p:cNvPr>
          <p:cNvSpPr>
            <a:spLocks noGrp="1" noChangeArrowheads="1"/>
          </p:cNvSpPr>
          <p:nvPr>
            <p:ph idx="1"/>
          </p:nvPr>
        </p:nvSpPr>
        <p:spPr>
          <a:xfrm>
            <a:off x="228600" y="914400"/>
            <a:ext cx="8610600" cy="5715000"/>
          </a:xfrm>
        </p:spPr>
        <p:txBody>
          <a:bodyPr/>
          <a:lstStyle/>
          <a:p>
            <a:pPr marL="0" indent="0" algn="just">
              <a:spcAft>
                <a:spcPct val="25000"/>
              </a:spcAft>
              <a:buFont typeface="Monotype Sorts" pitchFamily="2" charset="2"/>
              <a:buNone/>
            </a:pPr>
            <a:r>
              <a:rPr lang="en-US" altLang="en-US" sz="2400" dirty="0">
                <a:cs typeface="Times New Roman" panose="02020603050405020304" pitchFamily="18" charset="0"/>
              </a:rPr>
              <a:t>An integer literal can be assigned to an integer variable as long as it can fit into the variable. A compilation error would occur if the literal were too large for the variable to hold. For example, the statement byte b = 1000 would cause a compilation error, because 1000 cannot be stored in a variable of the byte type.</a:t>
            </a:r>
          </a:p>
          <a:p>
            <a:pPr marL="0" indent="0" algn="just">
              <a:spcAft>
                <a:spcPct val="25000"/>
              </a:spcAft>
              <a:buFont typeface="Monotype Sorts" pitchFamily="2" charset="2"/>
              <a:buNone/>
            </a:pPr>
            <a:r>
              <a:rPr lang="en-US" altLang="en-US" sz="2400" dirty="0">
                <a:cs typeface="Times New Roman" panose="02020603050405020304" pitchFamily="18" charset="0"/>
              </a:rPr>
              <a:t>An integer literal is assumed to be of the int type, whose value is between -2</a:t>
            </a:r>
            <a:r>
              <a:rPr lang="en-US" altLang="en-US" sz="2400" baseline="30000" dirty="0">
                <a:cs typeface="Times New Roman" panose="02020603050405020304" pitchFamily="18" charset="0"/>
              </a:rPr>
              <a:t>31</a:t>
            </a:r>
            <a:r>
              <a:rPr lang="en-US" altLang="en-US" sz="2400" dirty="0">
                <a:cs typeface="Times New Roman" panose="02020603050405020304" pitchFamily="18" charset="0"/>
              </a:rPr>
              <a:t> (-2147483648) to 2</a:t>
            </a:r>
            <a:r>
              <a:rPr lang="en-US" altLang="en-US" sz="2400" baseline="30000" dirty="0">
                <a:cs typeface="Times New Roman" panose="02020603050405020304" pitchFamily="18" charset="0"/>
              </a:rPr>
              <a:t>31</a:t>
            </a:r>
            <a:r>
              <a:rPr lang="en-US" altLang="en-US" sz="2400" dirty="0">
                <a:cs typeface="Times New Roman" panose="02020603050405020304" pitchFamily="18" charset="0"/>
              </a:rPr>
              <a:t>–1 (2147483647). To denote an integer literal of the long type, append it with the letter L or l. L is preferred because l (lowercase L) can easily be confused with 1 (the digit one). </a:t>
            </a:r>
          </a:p>
        </p:txBody>
      </p:sp>
      <p:sp>
        <p:nvSpPr>
          <p:cNvPr id="33794" name="Slide Number Placeholder 4">
            <a:extLst>
              <a:ext uri="{FF2B5EF4-FFF2-40B4-BE49-F238E27FC236}">
                <a16:creationId xmlns:a16="http://schemas.microsoft.com/office/drawing/2014/main" id="{1F7C1541-3911-4240-9D94-A49C407ED3E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A57591-FBA6-4AFE-A3F7-8E8D304C501E}" type="slidenum">
              <a:rPr lang="en-US" altLang="en-US" sz="1400" smtClean="0"/>
              <a:pPr>
                <a:spcBef>
                  <a:spcPct val="0"/>
                </a:spcBef>
                <a:buClrTx/>
                <a:buSzTx/>
                <a:buFontTx/>
                <a:buNone/>
              </a:pPr>
              <a:t>29</a:t>
            </a:fld>
            <a:endParaRPr lang="en-US" altLang="en-US" sz="14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57023815-40F0-4BCA-8DB7-94CFF0F948BE}"/>
              </a:ext>
            </a:extLst>
          </p:cNvPr>
          <p:cNvSpPr>
            <a:spLocks noGrp="1" noChangeArrowheads="1"/>
          </p:cNvSpPr>
          <p:nvPr>
            <p:ph type="title"/>
          </p:nvPr>
        </p:nvSpPr>
        <p:spPr>
          <a:xfrm>
            <a:off x="457200" y="228600"/>
            <a:ext cx="8458200" cy="381000"/>
          </a:xfrm>
        </p:spPr>
        <p:txBody>
          <a:bodyPr/>
          <a:lstStyle/>
          <a:p>
            <a:r>
              <a:rPr lang="en-US" altLang="en-US" sz="3600"/>
              <a:t>Objectives</a:t>
            </a:r>
          </a:p>
        </p:txBody>
      </p:sp>
      <p:sp>
        <p:nvSpPr>
          <p:cNvPr id="6148" name="Rectangle 3">
            <a:extLst>
              <a:ext uri="{FF2B5EF4-FFF2-40B4-BE49-F238E27FC236}">
                <a16:creationId xmlns:a16="http://schemas.microsoft.com/office/drawing/2014/main" id="{0459EAF9-940D-49A4-8C40-4EC8BAA599E5}"/>
              </a:ext>
            </a:extLst>
          </p:cNvPr>
          <p:cNvSpPr>
            <a:spLocks noGrp="1" noChangeArrowheads="1"/>
          </p:cNvSpPr>
          <p:nvPr>
            <p:ph idx="1"/>
          </p:nvPr>
        </p:nvSpPr>
        <p:spPr>
          <a:xfrm>
            <a:off x="155575" y="817563"/>
            <a:ext cx="8839200" cy="5568950"/>
          </a:xfrm>
        </p:spPr>
        <p:txBody>
          <a:bodyPr/>
          <a:lstStyle/>
          <a:p>
            <a:pPr hangingPunct="1"/>
            <a:r>
              <a:rPr lang="en-US" altLang="en-US" sz="1400"/>
              <a:t>To write Java programs to perform simple computations (§2.2).</a:t>
            </a:r>
          </a:p>
          <a:p>
            <a:pPr hangingPunct="1"/>
            <a:r>
              <a:rPr lang="en-US" altLang="en-US" sz="1400"/>
              <a:t>To obtain input from the console using the </a:t>
            </a:r>
            <a:r>
              <a:rPr lang="en-US" altLang="en-US" sz="1400" b="1"/>
              <a:t>Scanner</a:t>
            </a:r>
            <a:r>
              <a:rPr lang="en-US" altLang="en-US" sz="1400"/>
              <a:t> class (§2.3).</a:t>
            </a:r>
          </a:p>
          <a:p>
            <a:pPr hangingPunct="1"/>
            <a:r>
              <a:rPr lang="en-US" altLang="en-US" sz="1400"/>
              <a:t>To use identifiers to name variables, constants, methods, and classes (§2.4).</a:t>
            </a:r>
          </a:p>
          <a:p>
            <a:pPr hangingPunct="1"/>
            <a:r>
              <a:rPr lang="en-US" altLang="en-US" sz="1400"/>
              <a:t>To use variables to store data (§§2.5–2.6).</a:t>
            </a:r>
          </a:p>
          <a:p>
            <a:pPr hangingPunct="1"/>
            <a:r>
              <a:rPr lang="en-US" altLang="en-US" sz="1400"/>
              <a:t>To program with assignment statements and assignment expressions (§2.6).</a:t>
            </a:r>
          </a:p>
          <a:p>
            <a:pPr hangingPunct="1"/>
            <a:r>
              <a:rPr lang="en-US" altLang="en-US" sz="1400"/>
              <a:t>To use constants to store permanent data (§2.7).</a:t>
            </a:r>
          </a:p>
          <a:p>
            <a:pPr hangingPunct="1"/>
            <a:r>
              <a:rPr lang="en-US" altLang="en-US" sz="1400"/>
              <a:t>To name classes, methods, variables, and constants by following their naming conventions (§2.8).</a:t>
            </a:r>
          </a:p>
          <a:p>
            <a:pPr hangingPunct="1"/>
            <a:r>
              <a:rPr lang="en-US" altLang="en-US" sz="1400"/>
              <a:t>To explore Java numeric primitive data types: </a:t>
            </a:r>
            <a:r>
              <a:rPr lang="en-US" altLang="en-US" sz="1400" b="1"/>
              <a:t>byte</a:t>
            </a:r>
            <a:r>
              <a:rPr lang="en-US" altLang="en-US" sz="1400"/>
              <a:t>, </a:t>
            </a:r>
            <a:r>
              <a:rPr lang="en-US" altLang="en-US" sz="1400" b="1"/>
              <a:t>short</a:t>
            </a:r>
            <a:r>
              <a:rPr lang="en-US" altLang="en-US" sz="1400"/>
              <a:t>, </a:t>
            </a:r>
            <a:r>
              <a:rPr lang="en-US" altLang="en-US" sz="1400" b="1"/>
              <a:t>int</a:t>
            </a:r>
            <a:r>
              <a:rPr lang="en-US" altLang="en-US" sz="1400"/>
              <a:t>, </a:t>
            </a:r>
            <a:r>
              <a:rPr lang="en-US" altLang="en-US" sz="1400" b="1"/>
              <a:t>long</a:t>
            </a:r>
            <a:r>
              <a:rPr lang="en-US" altLang="en-US" sz="1400"/>
              <a:t>, </a:t>
            </a:r>
            <a:r>
              <a:rPr lang="en-US" altLang="en-US" sz="1400" b="1"/>
              <a:t>float</a:t>
            </a:r>
            <a:r>
              <a:rPr lang="en-US" altLang="en-US" sz="1400"/>
              <a:t>, and </a:t>
            </a:r>
            <a:r>
              <a:rPr lang="en-US" altLang="en-US" sz="1400" b="1"/>
              <a:t>double</a:t>
            </a:r>
            <a:r>
              <a:rPr lang="en-US" altLang="en-US" sz="1400"/>
              <a:t> (§2.9.1).</a:t>
            </a:r>
          </a:p>
          <a:p>
            <a:pPr hangingPunct="1"/>
            <a:r>
              <a:rPr lang="en-US" altLang="en-US" sz="1400"/>
              <a:t>To read a </a:t>
            </a:r>
            <a:r>
              <a:rPr lang="en-US" altLang="en-US" sz="1400" b="1"/>
              <a:t>byte</a:t>
            </a:r>
            <a:r>
              <a:rPr lang="en-US" altLang="en-US" sz="1400"/>
              <a:t>, </a:t>
            </a:r>
            <a:r>
              <a:rPr lang="en-US" altLang="en-US" sz="1400" b="1"/>
              <a:t>short</a:t>
            </a:r>
            <a:r>
              <a:rPr lang="en-US" altLang="en-US" sz="1400"/>
              <a:t>, </a:t>
            </a:r>
            <a:r>
              <a:rPr lang="en-US" altLang="en-US" sz="1400" b="1"/>
              <a:t>int</a:t>
            </a:r>
            <a:r>
              <a:rPr lang="en-US" altLang="en-US" sz="1400"/>
              <a:t>, </a:t>
            </a:r>
            <a:r>
              <a:rPr lang="en-US" altLang="en-US" sz="1400" b="1"/>
              <a:t>long</a:t>
            </a:r>
            <a:r>
              <a:rPr lang="en-US" altLang="en-US" sz="1400"/>
              <a:t>,  </a:t>
            </a:r>
            <a:r>
              <a:rPr lang="en-US" altLang="en-US" sz="1400" b="1"/>
              <a:t>float</a:t>
            </a:r>
            <a:r>
              <a:rPr lang="en-US" altLang="en-US" sz="1400"/>
              <a:t>, or </a:t>
            </a:r>
            <a:r>
              <a:rPr lang="en-US" altLang="en-US" sz="1400" b="1"/>
              <a:t>double</a:t>
            </a:r>
            <a:r>
              <a:rPr lang="en-US" altLang="en-US" sz="1400"/>
              <a:t> value from the keyboard (§2.9.2).</a:t>
            </a:r>
          </a:p>
          <a:p>
            <a:pPr hangingPunct="1"/>
            <a:r>
              <a:rPr lang="en-US" altLang="en-US" sz="1400"/>
              <a:t>To perform operations using operators </a:t>
            </a:r>
            <a:r>
              <a:rPr lang="en-US" altLang="en-US" sz="1400" b="1"/>
              <a:t>+</a:t>
            </a:r>
            <a:r>
              <a:rPr lang="en-US" altLang="en-US" sz="1400"/>
              <a:t>, </a:t>
            </a:r>
            <a:r>
              <a:rPr lang="en-US" altLang="en-US" sz="1400" b="1"/>
              <a:t>-</a:t>
            </a:r>
            <a:r>
              <a:rPr lang="en-US" altLang="en-US" sz="1400"/>
              <a:t>, </a:t>
            </a:r>
            <a:r>
              <a:rPr lang="en-US" altLang="en-US" sz="1400" b="1"/>
              <a:t>*</a:t>
            </a:r>
            <a:r>
              <a:rPr lang="en-US" altLang="en-US" sz="1400"/>
              <a:t>, </a:t>
            </a:r>
            <a:r>
              <a:rPr lang="en-US" altLang="en-US" sz="1400" b="1"/>
              <a:t>/</a:t>
            </a:r>
            <a:r>
              <a:rPr lang="en-US" altLang="en-US" sz="1400"/>
              <a:t>, and </a:t>
            </a:r>
            <a:r>
              <a:rPr lang="en-US" altLang="en-US" sz="1400" b="1"/>
              <a:t>%</a:t>
            </a:r>
            <a:r>
              <a:rPr lang="en-US" altLang="en-US" sz="1400"/>
              <a:t> (§2.9.3).</a:t>
            </a:r>
          </a:p>
          <a:p>
            <a:pPr hangingPunct="1"/>
            <a:r>
              <a:rPr lang="en-US" altLang="en-US" sz="1400"/>
              <a:t>To perform exponent operations using </a:t>
            </a:r>
            <a:r>
              <a:rPr lang="en-US" altLang="en-US" sz="1400" b="1"/>
              <a:t>Math.pow(a, b)</a:t>
            </a:r>
            <a:r>
              <a:rPr lang="en-US" altLang="en-US" sz="1400"/>
              <a:t> (§2.9.4).</a:t>
            </a:r>
          </a:p>
          <a:p>
            <a:pPr hangingPunct="1"/>
            <a:r>
              <a:rPr lang="en-US" altLang="en-US" sz="1400"/>
              <a:t>To write integer literals, floating-point literals, and literals in scientific notation (§2.10).</a:t>
            </a:r>
          </a:p>
          <a:p>
            <a:pPr hangingPunct="1"/>
            <a:r>
              <a:rPr lang="en-US" altLang="en-US" sz="1400"/>
              <a:t>To write and evaluate numeric expressions (§2.11).</a:t>
            </a:r>
          </a:p>
          <a:p>
            <a:pPr hangingPunct="1"/>
            <a:r>
              <a:rPr lang="en-US" altLang="en-US" sz="1400"/>
              <a:t>To obtain the current system time using </a:t>
            </a:r>
            <a:r>
              <a:rPr lang="en-US" altLang="en-US" sz="1400" b="1"/>
              <a:t>System.currentTimeMillis()</a:t>
            </a:r>
            <a:r>
              <a:rPr lang="en-US" altLang="en-US" sz="1400"/>
              <a:t> (§2.12).</a:t>
            </a:r>
          </a:p>
          <a:p>
            <a:pPr hangingPunct="1"/>
            <a:r>
              <a:rPr lang="en-US" altLang="en-US" sz="1400"/>
              <a:t>To use augmented assignment operators (§2.13).</a:t>
            </a:r>
          </a:p>
          <a:p>
            <a:pPr hangingPunct="1"/>
            <a:r>
              <a:rPr lang="en-US" altLang="en-US" sz="1400"/>
              <a:t>To distinguish between postincrement and preincrement and between postdecrement and predecrement (§2.14).</a:t>
            </a:r>
          </a:p>
          <a:p>
            <a:pPr hangingPunct="1"/>
            <a:r>
              <a:rPr lang="en-US" altLang="en-US" sz="1400"/>
              <a:t>To cast the value of one type to another type (§2.15).</a:t>
            </a:r>
          </a:p>
          <a:p>
            <a:pPr hangingPunct="1"/>
            <a:r>
              <a:rPr lang="en-US" altLang="en-US" sz="1400"/>
              <a:t>To describe the software development process and apply it to develop the loan payment program (§2.16).</a:t>
            </a:r>
          </a:p>
          <a:p>
            <a:r>
              <a:rPr lang="en-US" altLang="en-US" sz="1400"/>
              <a:t>To write a program that converts a large amount of money into smaller units (§2.17).</a:t>
            </a:r>
          </a:p>
          <a:p>
            <a:pPr hangingPunct="1"/>
            <a:r>
              <a:rPr lang="en-US" altLang="en-US" sz="1400"/>
              <a:t>To avoid common errors and pitfalls in elementary programming (§2.18).</a:t>
            </a:r>
            <a:endParaRPr lang="en-US" altLang="en-US" sz="1600"/>
          </a:p>
        </p:txBody>
      </p:sp>
      <p:sp>
        <p:nvSpPr>
          <p:cNvPr id="6146" name="Slide Number Placeholder 4">
            <a:extLst>
              <a:ext uri="{FF2B5EF4-FFF2-40B4-BE49-F238E27FC236}">
                <a16:creationId xmlns:a16="http://schemas.microsoft.com/office/drawing/2014/main" id="{0C781B79-E724-4D40-AA38-09E7B4BDF1E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EC272A-30BD-4B33-968B-1FA722490CC4}" type="slidenum">
              <a:rPr lang="en-US" altLang="en-US" sz="1400" smtClean="0"/>
              <a:pPr>
                <a:spcBef>
                  <a:spcPct val="0"/>
                </a:spcBef>
                <a:buClrTx/>
                <a:buSzTx/>
                <a:buFontTx/>
                <a:buNone/>
              </a:pPr>
              <a:t>3</a:t>
            </a:fld>
            <a:endParaRPr lang="en-US" altLang="en-US" sz="14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BF8A13C7-ED32-4285-A04A-8AF8428EA4C5}"/>
              </a:ext>
            </a:extLst>
          </p:cNvPr>
          <p:cNvSpPr>
            <a:spLocks noGrp="1" noChangeArrowheads="1"/>
          </p:cNvSpPr>
          <p:nvPr>
            <p:ph type="title"/>
          </p:nvPr>
        </p:nvSpPr>
        <p:spPr>
          <a:xfrm>
            <a:off x="685800" y="152400"/>
            <a:ext cx="7772400" cy="762000"/>
          </a:xfrm>
        </p:spPr>
        <p:txBody>
          <a:bodyPr/>
          <a:lstStyle/>
          <a:p>
            <a:r>
              <a:rPr lang="en-US" altLang="en-US"/>
              <a:t>Floating-Point Literals</a:t>
            </a:r>
          </a:p>
        </p:txBody>
      </p:sp>
      <p:sp>
        <p:nvSpPr>
          <p:cNvPr id="34820" name="Rectangle 3">
            <a:extLst>
              <a:ext uri="{FF2B5EF4-FFF2-40B4-BE49-F238E27FC236}">
                <a16:creationId xmlns:a16="http://schemas.microsoft.com/office/drawing/2014/main" id="{F39FADE4-0193-4B04-A33A-2DA318B0F394}"/>
              </a:ext>
            </a:extLst>
          </p:cNvPr>
          <p:cNvSpPr>
            <a:spLocks noGrp="1" noChangeArrowheads="1"/>
          </p:cNvSpPr>
          <p:nvPr>
            <p:ph idx="1"/>
          </p:nvPr>
        </p:nvSpPr>
        <p:spPr>
          <a:xfrm>
            <a:off x="228600" y="1143000"/>
            <a:ext cx="8610600" cy="5486400"/>
          </a:xfrm>
        </p:spPr>
        <p:txBody>
          <a:bodyPr/>
          <a:lstStyle/>
          <a:p>
            <a:pPr marL="0" indent="0" algn="just">
              <a:spcAft>
                <a:spcPct val="25000"/>
              </a:spcAft>
              <a:buFont typeface="Monotype Sorts" pitchFamily="2" charset="2"/>
              <a:buNone/>
            </a:pPr>
            <a:r>
              <a:rPr lang="en-US" altLang="en-US">
                <a:cs typeface="Times New Roman" panose="02020603050405020304" pitchFamily="18" charset="0"/>
              </a:rPr>
              <a:t>Floating-point literals are written with a decimal point. By default, a floating-point literal is treated as a double type value. For example, 5.0 is considered a double value, not a float value. You can make a number a float by appending the letter f or F, and make a number a double by appending the letter d or D. For example, you can use 100.2f or 100.2F for a float number, and 100.2d or 100.2D for a double number.</a:t>
            </a:r>
            <a:r>
              <a:rPr lang="en-US" altLang="en-US">
                <a:latin typeface="Courier" charset="0"/>
                <a:cs typeface="Times New Roman" panose="02020603050405020304" pitchFamily="18" charset="0"/>
              </a:rPr>
              <a:t> </a:t>
            </a:r>
          </a:p>
        </p:txBody>
      </p:sp>
      <p:sp>
        <p:nvSpPr>
          <p:cNvPr id="34818" name="Slide Number Placeholder 4">
            <a:extLst>
              <a:ext uri="{FF2B5EF4-FFF2-40B4-BE49-F238E27FC236}">
                <a16:creationId xmlns:a16="http://schemas.microsoft.com/office/drawing/2014/main" id="{CBA735B8-7AB9-450D-A6DC-A109F44EB78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3337A5-AFE3-4FCA-A414-46FED1334DC9}" type="slidenum">
              <a:rPr lang="en-US" altLang="en-US" sz="1400" smtClean="0"/>
              <a:pPr>
                <a:spcBef>
                  <a:spcPct val="0"/>
                </a:spcBef>
                <a:buClrTx/>
                <a:buSzTx/>
                <a:buFontTx/>
                <a:buNone/>
              </a:pPr>
              <a:t>30</a:t>
            </a:fld>
            <a:endParaRPr lang="en-US" altLang="en-US" sz="14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E8FBD8C4-5283-4A0E-B3AC-24654FDFD18E}"/>
              </a:ext>
            </a:extLst>
          </p:cNvPr>
          <p:cNvSpPr>
            <a:spLocks noGrp="1" noChangeArrowheads="1"/>
          </p:cNvSpPr>
          <p:nvPr>
            <p:ph type="title"/>
          </p:nvPr>
        </p:nvSpPr>
        <p:spPr>
          <a:xfrm>
            <a:off x="685800" y="0"/>
            <a:ext cx="7772400" cy="1428750"/>
          </a:xfrm>
        </p:spPr>
        <p:txBody>
          <a:bodyPr/>
          <a:lstStyle/>
          <a:p>
            <a:r>
              <a:rPr lang="en-US" altLang="en-US"/>
              <a:t>double vs. float </a:t>
            </a:r>
          </a:p>
        </p:txBody>
      </p:sp>
      <p:sp>
        <p:nvSpPr>
          <p:cNvPr id="35844" name="Rectangle 3">
            <a:extLst>
              <a:ext uri="{FF2B5EF4-FFF2-40B4-BE49-F238E27FC236}">
                <a16:creationId xmlns:a16="http://schemas.microsoft.com/office/drawing/2014/main" id="{8B1BEB36-B520-499C-9813-C9600BFE0DD2}"/>
              </a:ext>
            </a:extLst>
          </p:cNvPr>
          <p:cNvSpPr>
            <a:spLocks noGrp="1" noChangeArrowheads="1"/>
          </p:cNvSpPr>
          <p:nvPr>
            <p:ph idx="1"/>
          </p:nvPr>
        </p:nvSpPr>
        <p:spPr>
          <a:xfrm>
            <a:off x="269875" y="1355725"/>
            <a:ext cx="8680450" cy="1150938"/>
          </a:xfrm>
        </p:spPr>
        <p:txBody>
          <a:bodyPr/>
          <a:lstStyle/>
          <a:p>
            <a:pPr marL="0" indent="0">
              <a:buFont typeface="Monotype Sorts" pitchFamily="2" charset="2"/>
              <a:buNone/>
            </a:pPr>
            <a:r>
              <a:rPr lang="en-US" altLang="en-US" dirty="0"/>
              <a:t>The double type values are more accurate than the float type values. For example,</a:t>
            </a:r>
          </a:p>
        </p:txBody>
      </p:sp>
      <p:sp>
        <p:nvSpPr>
          <p:cNvPr id="35842" name="Slide Number Placeholder 4">
            <a:extLst>
              <a:ext uri="{FF2B5EF4-FFF2-40B4-BE49-F238E27FC236}">
                <a16:creationId xmlns:a16="http://schemas.microsoft.com/office/drawing/2014/main" id="{E94D5E9A-C542-41E8-B070-22ABBA5761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0CF6BF-8DBC-4FB2-A9FB-5515F2493CA7}" type="slidenum">
              <a:rPr lang="en-US" altLang="en-US" sz="1400" smtClean="0"/>
              <a:pPr>
                <a:spcBef>
                  <a:spcPct val="0"/>
                </a:spcBef>
                <a:buClrTx/>
                <a:buSzTx/>
                <a:buFontTx/>
                <a:buNone/>
              </a:pPr>
              <a:t>31</a:t>
            </a:fld>
            <a:endParaRPr lang="en-US" altLang="en-US" sz="1400"/>
          </a:p>
        </p:txBody>
      </p:sp>
      <p:sp>
        <p:nvSpPr>
          <p:cNvPr id="35845" name="Rectangle 4">
            <a:extLst>
              <a:ext uri="{FF2B5EF4-FFF2-40B4-BE49-F238E27FC236}">
                <a16:creationId xmlns:a16="http://schemas.microsoft.com/office/drawing/2014/main" id="{F911AEB8-77C4-4BD5-8C05-344D8B0F6C50}"/>
              </a:ext>
            </a:extLst>
          </p:cNvPr>
          <p:cNvSpPr>
            <a:spLocks noChangeArrowheads="1"/>
          </p:cNvSpPr>
          <p:nvPr/>
        </p:nvSpPr>
        <p:spPr bwMode="auto">
          <a:xfrm>
            <a:off x="231775" y="2622550"/>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 / 3.0 is " + 1.0 / 3.0);</a:t>
            </a:r>
          </a:p>
        </p:txBody>
      </p:sp>
      <p:sp>
        <p:nvSpPr>
          <p:cNvPr id="35846" name="Rectangle 5">
            <a:extLst>
              <a:ext uri="{FF2B5EF4-FFF2-40B4-BE49-F238E27FC236}">
                <a16:creationId xmlns:a16="http://schemas.microsoft.com/office/drawing/2014/main" id="{A44B1C6D-D8AD-4606-8305-7E084DC475F3}"/>
              </a:ext>
            </a:extLst>
          </p:cNvPr>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7" name="Object 6">
            <a:extLst>
              <a:ext uri="{FF2B5EF4-FFF2-40B4-BE49-F238E27FC236}">
                <a16:creationId xmlns:a16="http://schemas.microsoft.com/office/drawing/2014/main" id="{64E1D7D2-73A1-4DAE-8A9B-CEDE28294C0C}"/>
              </a:ext>
            </a:extLst>
          </p:cNvPr>
          <p:cNvGraphicFramePr>
            <a:graphicFrameLocks noChangeAspect="1"/>
          </p:cNvGraphicFramePr>
          <p:nvPr/>
        </p:nvGraphicFramePr>
        <p:xfrm>
          <a:off x="231775" y="3429000"/>
          <a:ext cx="5492750" cy="906463"/>
        </p:xfrm>
        <a:graphic>
          <a:graphicData uri="http://schemas.openxmlformats.org/presentationml/2006/ole">
            <mc:AlternateContent xmlns:mc="http://schemas.openxmlformats.org/markup-compatibility/2006">
              <mc:Choice xmlns:v="urn:schemas-microsoft-com:vml" Requires="v">
                <p:oleObj spid="_x0000_s35855" name="Picture" r:id="rId3" imgW="3149600" imgH="520700" progId="Word.Picture.8">
                  <p:embed/>
                </p:oleObj>
              </mc:Choice>
              <mc:Fallback>
                <p:oleObj name="Picture" r:id="rId3" imgW="3149600" imgH="5207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429000"/>
                        <a:ext cx="54927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8">
            <a:extLst>
              <a:ext uri="{FF2B5EF4-FFF2-40B4-BE49-F238E27FC236}">
                <a16:creationId xmlns:a16="http://schemas.microsoft.com/office/drawing/2014/main" id="{5C70D431-E1C0-4AA4-91A9-6C536A90967C}"/>
              </a:ext>
            </a:extLst>
          </p:cNvPr>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9" name="Object 9">
            <a:extLst>
              <a:ext uri="{FF2B5EF4-FFF2-40B4-BE49-F238E27FC236}">
                <a16:creationId xmlns:a16="http://schemas.microsoft.com/office/drawing/2014/main" id="{F359FF8B-A609-4086-ACD5-CB731B3AA451}"/>
              </a:ext>
            </a:extLst>
          </p:cNvPr>
          <p:cNvGraphicFramePr>
            <a:graphicFrameLocks noChangeAspect="1"/>
          </p:cNvGraphicFramePr>
          <p:nvPr>
            <p:extLst>
              <p:ext uri="{D42A27DB-BD31-4B8C-83A1-F6EECF244321}">
                <p14:modId xmlns:p14="http://schemas.microsoft.com/office/powerpoint/2010/main" val="1426118892"/>
              </p:ext>
            </p:extLst>
          </p:nvPr>
        </p:nvGraphicFramePr>
        <p:xfrm>
          <a:off x="277813" y="4965200"/>
          <a:ext cx="5476875" cy="903288"/>
        </p:xfrm>
        <a:graphic>
          <a:graphicData uri="http://schemas.openxmlformats.org/presentationml/2006/ole">
            <mc:AlternateContent xmlns:mc="http://schemas.openxmlformats.org/markup-compatibility/2006">
              <mc:Choice xmlns:v="urn:schemas-microsoft-com:vml" Requires="v">
                <p:oleObj spid="_x0000_s35856" name="Picture" r:id="rId5" imgW="3149600" imgH="520700" progId="Word.Picture.8">
                  <p:embed/>
                </p:oleObj>
              </mc:Choice>
              <mc:Fallback>
                <p:oleObj name="Picture" r:id="rId5" imgW="3149600" imgH="52070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813" y="4965200"/>
                        <a:ext cx="547687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0" name="Rectangle 10">
            <a:extLst>
              <a:ext uri="{FF2B5EF4-FFF2-40B4-BE49-F238E27FC236}">
                <a16:creationId xmlns:a16="http://schemas.microsoft.com/office/drawing/2014/main" id="{E2A455D1-96DC-449A-9C78-6FA6E49F15D1}"/>
              </a:ext>
            </a:extLst>
          </p:cNvPr>
          <p:cNvSpPr>
            <a:spLocks noChangeArrowheads="1"/>
          </p:cNvSpPr>
          <p:nvPr/>
        </p:nvSpPr>
        <p:spPr bwMode="auto">
          <a:xfrm>
            <a:off x="231775" y="4389125"/>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dirty="0" err="1">
                <a:latin typeface="Courier New" panose="02070309020205020404" pitchFamily="49" charset="0"/>
              </a:rPr>
              <a:t>System.out.println</a:t>
            </a:r>
            <a:r>
              <a:rPr lang="en-US" altLang="en-US" sz="2000" b="1" dirty="0">
                <a:latin typeface="Courier New" panose="02070309020205020404" pitchFamily="49" charset="0"/>
              </a:rPr>
              <a:t>("1.0F / 3.0F is " + 1.0F / 3.0F);</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1DB98C40-A3FA-40B8-A5B1-EAB75895F032}"/>
              </a:ext>
            </a:extLst>
          </p:cNvPr>
          <p:cNvSpPr>
            <a:spLocks noGrp="1" noChangeArrowheads="1"/>
          </p:cNvSpPr>
          <p:nvPr>
            <p:ph type="title"/>
          </p:nvPr>
        </p:nvSpPr>
        <p:spPr>
          <a:xfrm>
            <a:off x="685800" y="0"/>
            <a:ext cx="7772400" cy="1428750"/>
          </a:xfrm>
        </p:spPr>
        <p:txBody>
          <a:bodyPr/>
          <a:lstStyle/>
          <a:p>
            <a:r>
              <a:rPr lang="en-US" altLang="en-US"/>
              <a:t>Scientific Notation</a:t>
            </a:r>
          </a:p>
        </p:txBody>
      </p:sp>
      <p:sp>
        <p:nvSpPr>
          <p:cNvPr id="36868" name="Rectangle 3">
            <a:extLst>
              <a:ext uri="{FF2B5EF4-FFF2-40B4-BE49-F238E27FC236}">
                <a16:creationId xmlns:a16="http://schemas.microsoft.com/office/drawing/2014/main" id="{574F7DA1-99DE-463A-8F54-C48061A483C6}"/>
              </a:ext>
            </a:extLst>
          </p:cNvPr>
          <p:cNvSpPr>
            <a:spLocks noGrp="1" noChangeArrowheads="1"/>
          </p:cNvSpPr>
          <p:nvPr>
            <p:ph idx="1"/>
          </p:nvPr>
        </p:nvSpPr>
        <p:spPr>
          <a:xfrm>
            <a:off x="347663" y="1371600"/>
            <a:ext cx="8334375" cy="4114800"/>
          </a:xfrm>
        </p:spPr>
        <p:txBody>
          <a:bodyPr/>
          <a:lstStyle/>
          <a:p>
            <a:pPr marL="0" indent="0" algn="just">
              <a:spcAft>
                <a:spcPct val="25000"/>
              </a:spcAft>
              <a:buFont typeface="Monotype Sorts" pitchFamily="2" charset="2"/>
              <a:buNone/>
            </a:pPr>
            <a:r>
              <a:rPr lang="en-US" altLang="en-US" sz="300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
        <p:nvSpPr>
          <p:cNvPr id="36866" name="Slide Number Placeholder 4">
            <a:extLst>
              <a:ext uri="{FF2B5EF4-FFF2-40B4-BE49-F238E27FC236}">
                <a16:creationId xmlns:a16="http://schemas.microsoft.com/office/drawing/2014/main" id="{9C286BFF-F029-43B2-BDB9-F4C3AAA325C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6C1B21-90DE-48D4-A53C-0D2AACCF9145}" type="slidenum">
              <a:rPr lang="en-US" altLang="en-US" sz="1400" smtClean="0"/>
              <a:pPr>
                <a:spcBef>
                  <a:spcPct val="0"/>
                </a:spcBef>
                <a:buClrTx/>
                <a:buSzTx/>
                <a:buFontTx/>
                <a:buNone/>
              </a:pPr>
              <a:t>32</a:t>
            </a:fld>
            <a:endParaRPr lang="en-US" altLang="en-US" sz="14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C3E78FFF-DC54-49AC-88CD-3A7DDEBEAC82}"/>
              </a:ext>
            </a:extLst>
          </p:cNvPr>
          <p:cNvSpPr>
            <a:spLocks noGrp="1" noChangeArrowheads="1"/>
          </p:cNvSpPr>
          <p:nvPr>
            <p:ph type="title"/>
          </p:nvPr>
        </p:nvSpPr>
        <p:spPr>
          <a:xfrm>
            <a:off x="685800" y="0"/>
            <a:ext cx="7772400" cy="1428750"/>
          </a:xfrm>
        </p:spPr>
        <p:txBody>
          <a:bodyPr/>
          <a:lstStyle/>
          <a:p>
            <a:r>
              <a:rPr lang="en-US" altLang="en-US"/>
              <a:t>Arithmetic Expressions</a:t>
            </a:r>
          </a:p>
        </p:txBody>
      </p:sp>
      <p:sp>
        <p:nvSpPr>
          <p:cNvPr id="37890" name="Slide Number Placeholder 4">
            <a:extLst>
              <a:ext uri="{FF2B5EF4-FFF2-40B4-BE49-F238E27FC236}">
                <a16:creationId xmlns:a16="http://schemas.microsoft.com/office/drawing/2014/main" id="{82CEC5D4-0DC6-4911-8C98-437A0D8B244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EA0923-EDE1-4CB5-83F7-018D3B3F5D98}" type="slidenum">
              <a:rPr lang="en-US" altLang="en-US" sz="1400" smtClean="0"/>
              <a:pPr>
                <a:spcBef>
                  <a:spcPct val="0"/>
                </a:spcBef>
                <a:buClrTx/>
                <a:buSzTx/>
                <a:buFontTx/>
                <a:buNone/>
              </a:pPr>
              <a:t>33</a:t>
            </a:fld>
            <a:endParaRPr lang="en-US" altLang="en-US" sz="1400"/>
          </a:p>
        </p:txBody>
      </p:sp>
      <p:sp>
        <p:nvSpPr>
          <p:cNvPr id="37892" name="Rectangle 5">
            <a:extLst>
              <a:ext uri="{FF2B5EF4-FFF2-40B4-BE49-F238E27FC236}">
                <a16:creationId xmlns:a16="http://schemas.microsoft.com/office/drawing/2014/main" id="{C8416B3C-E3E7-4909-82DD-87A4368A61BE}"/>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7893" name="Object 4">
            <a:extLst>
              <a:ext uri="{FF2B5EF4-FFF2-40B4-BE49-F238E27FC236}">
                <a16:creationId xmlns:a16="http://schemas.microsoft.com/office/drawing/2014/main" id="{1F04CC40-9649-44EB-BD4E-1EC03F90D618}"/>
              </a:ext>
            </a:extLst>
          </p:cNvPr>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spid="_x0000_s37897" name="Equation" r:id="rId3" imgW="2667000" imgH="419100" progId="Equation.3">
                  <p:embed/>
                </p:oleObj>
              </mc:Choice>
              <mc:Fallback>
                <p:oleObj name="Equation" r:id="rId3" imgW="26670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4" name="Text Box 6">
            <a:extLst>
              <a:ext uri="{FF2B5EF4-FFF2-40B4-BE49-F238E27FC236}">
                <a16:creationId xmlns:a16="http://schemas.microsoft.com/office/drawing/2014/main" id="{D93D5D6D-D630-4E24-AFE4-122372BDE172}"/>
              </a:ext>
            </a:extLst>
          </p:cNvPr>
          <p:cNvSpPr txBox="1">
            <a:spLocks noChangeArrowheads="1"/>
          </p:cNvSpPr>
          <p:nvPr/>
        </p:nvSpPr>
        <p:spPr bwMode="auto">
          <a:xfrm>
            <a:off x="304800" y="2895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CB75754A-324D-4DD6-9EA2-8045CB170648}"/>
              </a:ext>
            </a:extLst>
          </p:cNvPr>
          <p:cNvSpPr>
            <a:spLocks noGrp="1" noChangeArrowheads="1"/>
          </p:cNvSpPr>
          <p:nvPr>
            <p:ph type="title"/>
          </p:nvPr>
        </p:nvSpPr>
        <p:spPr>
          <a:xfrm>
            <a:off x="269875" y="153822"/>
            <a:ext cx="8296275" cy="855663"/>
          </a:xfrm>
        </p:spPr>
        <p:txBody>
          <a:bodyPr/>
          <a:lstStyle/>
          <a:p>
            <a:r>
              <a:rPr lang="en-US" altLang="en-US" dirty="0"/>
              <a:t>How to Evaluate an Expression</a:t>
            </a:r>
          </a:p>
        </p:txBody>
      </p:sp>
      <p:sp>
        <p:nvSpPr>
          <p:cNvPr id="38914" name="Slide Number Placeholder 4">
            <a:extLst>
              <a:ext uri="{FF2B5EF4-FFF2-40B4-BE49-F238E27FC236}">
                <a16:creationId xmlns:a16="http://schemas.microsoft.com/office/drawing/2014/main" id="{0FE4D1FD-5B0E-4D9A-A36A-2AF986F3991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D989ED-CEFD-44AA-BCE8-46560DF0F6A5}" type="slidenum">
              <a:rPr lang="en-US" altLang="en-US" sz="1400" smtClean="0"/>
              <a:pPr>
                <a:spcBef>
                  <a:spcPct val="0"/>
                </a:spcBef>
                <a:buClrTx/>
                <a:buSzTx/>
                <a:buFontTx/>
                <a:buNone/>
              </a:pPr>
              <a:t>34</a:t>
            </a:fld>
            <a:endParaRPr lang="en-US" altLang="en-US" sz="1400"/>
          </a:p>
        </p:txBody>
      </p:sp>
      <p:sp>
        <p:nvSpPr>
          <p:cNvPr id="38916" name="Rectangle 3">
            <a:extLst>
              <a:ext uri="{FF2B5EF4-FFF2-40B4-BE49-F238E27FC236}">
                <a16:creationId xmlns:a16="http://schemas.microsoft.com/office/drawing/2014/main" id="{A50C1890-4D48-4C89-A614-B0F5CF8D0844}"/>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7" name="Text Box 5">
            <a:extLst>
              <a:ext uri="{FF2B5EF4-FFF2-40B4-BE49-F238E27FC236}">
                <a16:creationId xmlns:a16="http://schemas.microsoft.com/office/drawing/2014/main" id="{458D0812-4771-4EA1-88E6-B453A71646C0}"/>
              </a:ext>
            </a:extLst>
          </p:cNvPr>
          <p:cNvSpPr txBox="1">
            <a:spLocks noChangeArrowheads="1"/>
          </p:cNvSpPr>
          <p:nvPr/>
        </p:nvSpPr>
        <p:spPr bwMode="auto">
          <a:xfrm>
            <a:off x="269875" y="1163105"/>
            <a:ext cx="8874125"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t>Though Java has its own way to evaluate an expression behind the scene, the result of a Java expression and its corresponding arithmetic expression are the same. Therefore, you can safely apply the arithmetic rule for evaluating a Java expression. </a:t>
            </a:r>
          </a:p>
        </p:txBody>
      </p:sp>
      <p:graphicFrame>
        <p:nvGraphicFramePr>
          <p:cNvPr id="38918" name="Object 6">
            <a:extLst>
              <a:ext uri="{FF2B5EF4-FFF2-40B4-BE49-F238E27FC236}">
                <a16:creationId xmlns:a16="http://schemas.microsoft.com/office/drawing/2014/main" id="{3F4A4E4D-2A2A-42B0-A91E-82013AB1141A}"/>
              </a:ext>
            </a:extLst>
          </p:cNvPr>
          <p:cNvGraphicFramePr>
            <a:graphicFrameLocks noChangeAspect="1"/>
          </p:cNvGraphicFramePr>
          <p:nvPr>
            <p:extLst>
              <p:ext uri="{D42A27DB-BD31-4B8C-83A1-F6EECF244321}">
                <p14:modId xmlns:p14="http://schemas.microsoft.com/office/powerpoint/2010/main" val="3977126323"/>
              </p:ext>
            </p:extLst>
          </p:nvPr>
        </p:nvGraphicFramePr>
        <p:xfrm>
          <a:off x="5532125" y="3621088"/>
          <a:ext cx="3356288" cy="2021507"/>
        </p:xfrm>
        <a:graphic>
          <a:graphicData uri="http://schemas.openxmlformats.org/presentationml/2006/ole">
            <mc:AlternateContent xmlns:mc="http://schemas.openxmlformats.org/markup-compatibility/2006">
              <mc:Choice xmlns:v="urn:schemas-microsoft-com:vml" Requires="v">
                <p:oleObj spid="_x0000_s38921" name="Picture" r:id="rId3" imgW="3383280" imgH="2033016" progId="Word.Picture.8">
                  <p:embed/>
                </p:oleObj>
              </mc:Choice>
              <mc:Fallback>
                <p:oleObj name="Picture" r:id="rId3" imgW="3383280" imgH="203301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125" y="3621088"/>
                        <a:ext cx="3356288" cy="2021507"/>
                      </a:xfrm>
                      <a:prstGeom prst="rect">
                        <a:avLst/>
                      </a:prstGeom>
                      <a:noFill/>
                      <a:ln>
                        <a:noFill/>
                      </a:ln>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E3C9B005-956B-4E02-9663-92E470D01ED3}"/>
              </a:ext>
            </a:extLst>
          </p:cNvPr>
          <p:cNvSpPr>
            <a:spLocks noGrp="1" noChangeArrowheads="1"/>
          </p:cNvSpPr>
          <p:nvPr>
            <p:ph type="title"/>
          </p:nvPr>
        </p:nvSpPr>
        <p:spPr>
          <a:xfrm>
            <a:off x="78615" y="152400"/>
            <a:ext cx="8836785" cy="762000"/>
          </a:xfrm>
        </p:spPr>
        <p:txBody>
          <a:bodyPr/>
          <a:lstStyle/>
          <a:p>
            <a:r>
              <a:rPr lang="en-US" altLang="en-US" sz="3600" dirty="0"/>
              <a:t>Problem: Converting Temperatures</a:t>
            </a:r>
          </a:p>
        </p:txBody>
      </p:sp>
      <p:sp>
        <p:nvSpPr>
          <p:cNvPr id="39940" name="Rectangle 3">
            <a:extLst>
              <a:ext uri="{FF2B5EF4-FFF2-40B4-BE49-F238E27FC236}">
                <a16:creationId xmlns:a16="http://schemas.microsoft.com/office/drawing/2014/main" id="{30188F6F-07DF-4AAB-B8EF-6C7B01ED05ED}"/>
              </a:ext>
            </a:extLst>
          </p:cNvPr>
          <p:cNvSpPr>
            <a:spLocks noGrp="1" noChangeArrowheads="1"/>
          </p:cNvSpPr>
          <p:nvPr>
            <p:ph idx="1"/>
          </p:nvPr>
        </p:nvSpPr>
        <p:spPr>
          <a:xfrm>
            <a:off x="228600" y="990600"/>
            <a:ext cx="8686800" cy="2092325"/>
          </a:xfrm>
        </p:spPr>
        <p:txBody>
          <a:bodyPr/>
          <a:lstStyle/>
          <a:p>
            <a:pPr marL="0" indent="0">
              <a:spcBef>
                <a:spcPct val="0"/>
              </a:spcBef>
              <a:buFont typeface="Monotype Sorts" pitchFamily="2" charset="2"/>
              <a:buNone/>
            </a:pPr>
            <a:r>
              <a:rPr lang="en-US" altLang="en-US"/>
              <a:t>Write a program that converts a Fahrenheit degree to Celsius using the formula:</a:t>
            </a:r>
          </a:p>
        </p:txBody>
      </p:sp>
      <p:sp>
        <p:nvSpPr>
          <p:cNvPr id="39938" name="Slide Number Placeholder 4">
            <a:extLst>
              <a:ext uri="{FF2B5EF4-FFF2-40B4-BE49-F238E27FC236}">
                <a16:creationId xmlns:a16="http://schemas.microsoft.com/office/drawing/2014/main" id="{CE1BF72A-6DE3-4D44-9315-C4CB08A84C6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852DE5-A831-4E5F-923A-43CD016DB9F0}" type="slidenum">
              <a:rPr lang="en-US" altLang="en-US" sz="1400" smtClean="0"/>
              <a:pPr>
                <a:spcBef>
                  <a:spcPct val="0"/>
                </a:spcBef>
                <a:buClrTx/>
                <a:buSzTx/>
                <a:buFontTx/>
                <a:buNone/>
              </a:pPr>
              <a:t>35</a:t>
            </a:fld>
            <a:endParaRPr lang="en-US" altLang="en-US" sz="1400"/>
          </a:p>
        </p:txBody>
      </p:sp>
      <p:sp>
        <p:nvSpPr>
          <p:cNvPr id="39941" name="Rectangle 4">
            <a:extLst>
              <a:ext uri="{FF2B5EF4-FFF2-40B4-BE49-F238E27FC236}">
                <a16:creationId xmlns:a16="http://schemas.microsoft.com/office/drawing/2014/main" id="{29206588-A973-43BB-A5FA-D7C5EEC4F03D}"/>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9942" name="AutoShape 6">
            <a:hlinkClick r:id="rId3" action="ppaction://program" highlightClick="1"/>
            <a:extLst>
              <a:ext uri="{FF2B5EF4-FFF2-40B4-BE49-F238E27FC236}">
                <a16:creationId xmlns:a16="http://schemas.microsoft.com/office/drawing/2014/main" id="{7DC6B5EC-F94A-4B51-99B6-C7A4F433D94B}"/>
              </a:ext>
            </a:extLst>
          </p:cNvPr>
          <p:cNvSpPr>
            <a:spLocks noChangeArrowheads="1"/>
          </p:cNvSpPr>
          <p:nvPr/>
        </p:nvSpPr>
        <p:spPr bwMode="auto">
          <a:xfrm>
            <a:off x="6877050" y="5157225"/>
            <a:ext cx="8064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39943" name="Rectangle 8">
            <a:extLst>
              <a:ext uri="{FF2B5EF4-FFF2-40B4-BE49-F238E27FC236}">
                <a16:creationId xmlns:a16="http://schemas.microsoft.com/office/drawing/2014/main" id="{1609D676-39C2-47E0-B143-CD84B78C77AC}"/>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9944" name="Object 7">
            <a:extLst>
              <a:ext uri="{FF2B5EF4-FFF2-40B4-BE49-F238E27FC236}">
                <a16:creationId xmlns:a16="http://schemas.microsoft.com/office/drawing/2014/main" id="{2E5A5EF7-AD09-44C6-B7B2-C5B0D5C6758F}"/>
              </a:ext>
            </a:extLst>
          </p:cNvPr>
          <p:cNvGraphicFramePr>
            <a:graphicFrameLocks noChangeAspect="1"/>
          </p:cNvGraphicFramePr>
          <p:nvPr/>
        </p:nvGraphicFramePr>
        <p:xfrm>
          <a:off x="1960563" y="2238375"/>
          <a:ext cx="4840287" cy="587375"/>
        </p:xfrm>
        <a:graphic>
          <a:graphicData uri="http://schemas.openxmlformats.org/presentationml/2006/ole">
            <mc:AlternateContent xmlns:mc="http://schemas.openxmlformats.org/markup-compatibility/2006">
              <mc:Choice xmlns:v="urn:schemas-microsoft-com:vml" Requires="v">
                <p:oleObj spid="_x0000_s39949" name="Equation" r:id="rId4" imgW="1879997" imgH="228997" progId="Equation.3">
                  <p:embed/>
                </p:oleObj>
              </mc:Choice>
              <mc:Fallback>
                <p:oleObj name="Equation" r:id="rId4" imgW="1879997" imgH="228997"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0563" y="2238375"/>
                        <a:ext cx="48402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9">
            <a:extLst>
              <a:ext uri="{FF2B5EF4-FFF2-40B4-BE49-F238E27FC236}">
                <a16:creationId xmlns:a16="http://schemas.microsoft.com/office/drawing/2014/main" id="{40C9ABC4-E0A9-451D-A407-7EB82A1569D9}"/>
              </a:ext>
            </a:extLst>
          </p:cNvPr>
          <p:cNvSpPr>
            <a:spLocks noChangeArrowheads="1"/>
          </p:cNvSpPr>
          <p:nvPr/>
        </p:nvSpPr>
        <p:spPr bwMode="auto">
          <a:xfrm>
            <a:off x="457200" y="3467100"/>
            <a:ext cx="69945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a:t>Note: you have to write</a:t>
            </a:r>
          </a:p>
          <a:p>
            <a:pPr>
              <a:spcBef>
                <a:spcPct val="0"/>
              </a:spcBef>
              <a:buFont typeface="Monotype Sorts" pitchFamily="2" charset="2"/>
              <a:buNone/>
            </a:pPr>
            <a:r>
              <a:rPr lang="en-US" altLang="en-US"/>
              <a:t>celsius = (5.0 / 9) * (fahrenheit – 32)</a:t>
            </a:r>
          </a:p>
        </p:txBody>
      </p:sp>
      <p:sp>
        <p:nvSpPr>
          <p:cNvPr id="39946" name="Rectangle 11">
            <a:hlinkClick r:id="rId6"/>
            <a:extLst>
              <a:ext uri="{FF2B5EF4-FFF2-40B4-BE49-F238E27FC236}">
                <a16:creationId xmlns:a16="http://schemas.microsoft.com/office/drawing/2014/main" id="{E873DDD0-18EA-4627-9DFB-7891480B9E2D}"/>
              </a:ext>
            </a:extLst>
          </p:cNvPr>
          <p:cNvSpPr>
            <a:spLocks noChangeArrowheads="1"/>
          </p:cNvSpPr>
          <p:nvPr/>
        </p:nvSpPr>
        <p:spPr bwMode="auto">
          <a:xfrm>
            <a:off x="4024313" y="5157225"/>
            <a:ext cx="27384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FahrenheitToCelsius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9D672BA3-B4C1-4C77-BE27-602F1DD17DA2}"/>
              </a:ext>
            </a:extLst>
          </p:cNvPr>
          <p:cNvSpPr>
            <a:spLocks noGrp="1" noChangeArrowheads="1"/>
          </p:cNvSpPr>
          <p:nvPr>
            <p:ph type="title"/>
          </p:nvPr>
        </p:nvSpPr>
        <p:spPr>
          <a:xfrm>
            <a:off x="0" y="241300"/>
            <a:ext cx="9144000" cy="690563"/>
          </a:xfrm>
        </p:spPr>
        <p:txBody>
          <a:bodyPr/>
          <a:lstStyle/>
          <a:p>
            <a:r>
              <a:rPr lang="en-US" altLang="en-US"/>
              <a:t>Problem: </a:t>
            </a:r>
            <a:r>
              <a:rPr lang="en-US" altLang="en-US">
                <a:cs typeface="Times New Roman" panose="02020603050405020304" pitchFamily="18" charset="0"/>
              </a:rPr>
              <a:t>Displaying Current Time</a:t>
            </a:r>
            <a:endParaRPr lang="en-US" altLang="en-US"/>
          </a:p>
        </p:txBody>
      </p:sp>
      <p:sp>
        <p:nvSpPr>
          <p:cNvPr id="40962" name="Slide Number Placeholder 4">
            <a:extLst>
              <a:ext uri="{FF2B5EF4-FFF2-40B4-BE49-F238E27FC236}">
                <a16:creationId xmlns:a16="http://schemas.microsoft.com/office/drawing/2014/main" id="{8C31FEC1-C78B-4FBF-9C35-D5233E871B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7A43AC-2C34-456E-91CA-CC013D05C1E3}" type="slidenum">
              <a:rPr lang="en-US" altLang="en-US" sz="1400" smtClean="0"/>
              <a:pPr>
                <a:spcBef>
                  <a:spcPct val="0"/>
                </a:spcBef>
                <a:buClrTx/>
                <a:buSzTx/>
                <a:buFontTx/>
                <a:buNone/>
              </a:pPr>
              <a:t>36</a:t>
            </a:fld>
            <a:endParaRPr lang="en-US" altLang="en-US" sz="1400"/>
          </a:p>
        </p:txBody>
      </p:sp>
      <p:sp>
        <p:nvSpPr>
          <p:cNvPr id="40964" name="Text Box 3">
            <a:extLst>
              <a:ext uri="{FF2B5EF4-FFF2-40B4-BE49-F238E27FC236}">
                <a16:creationId xmlns:a16="http://schemas.microsoft.com/office/drawing/2014/main" id="{BBE5E0BE-4BCE-44C4-A412-F159C17A406F}"/>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0965" name="Text Box 4">
            <a:extLst>
              <a:ext uri="{FF2B5EF4-FFF2-40B4-BE49-F238E27FC236}">
                <a16:creationId xmlns:a16="http://schemas.microsoft.com/office/drawing/2014/main" id="{0B34A529-8DD0-4AB5-BD89-75CB356A7D1C}"/>
              </a:ext>
            </a:extLst>
          </p:cNvPr>
          <p:cNvSpPr txBox="1">
            <a:spLocks noChangeArrowheads="1"/>
          </p:cNvSpPr>
          <p:nvPr/>
        </p:nvSpPr>
        <p:spPr bwMode="auto">
          <a:xfrm>
            <a:off x="190500" y="1047750"/>
            <a:ext cx="8763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Times New Roman" panose="02020603050405020304" pitchFamily="18" charset="0"/>
              </a:rPr>
              <a:t>Write a program that displays current time in GMT in the format </a:t>
            </a:r>
            <a:r>
              <a:rPr lang="en-US" altLang="en-US" sz="2400" dirty="0" err="1">
                <a:cs typeface="Times New Roman" panose="02020603050405020304" pitchFamily="18" charset="0"/>
              </a:rPr>
              <a:t>hour:minute:second</a:t>
            </a:r>
            <a:r>
              <a:rPr lang="en-US" altLang="en-US" sz="2400" dirty="0">
                <a:cs typeface="Times New Roman" panose="02020603050405020304" pitchFamily="18" charset="0"/>
              </a:rPr>
              <a:t> such as 1:45:19.</a:t>
            </a:r>
          </a:p>
          <a:p>
            <a:pPr>
              <a:spcBef>
                <a:spcPct val="50000"/>
              </a:spcBef>
              <a:buClrTx/>
              <a:buSzTx/>
              <a:buFontTx/>
              <a:buNone/>
            </a:pPr>
            <a:r>
              <a:rPr lang="en-US" altLang="en-US" sz="2400" dirty="0">
                <a:cs typeface="Times New Roman" panose="02020603050405020304" pitchFamily="18" charset="0"/>
              </a:rPr>
              <a:t>The </a:t>
            </a:r>
            <a:r>
              <a:rPr lang="en-US" altLang="en-US" sz="2400" dirty="0" err="1">
                <a:cs typeface="Times New Roman" panose="02020603050405020304" pitchFamily="18" charset="0"/>
              </a:rPr>
              <a:t>currentTimeMillis</a:t>
            </a:r>
            <a:r>
              <a:rPr lang="en-US" altLang="en-US" sz="2400" dirty="0">
                <a:cs typeface="Times New Roman" panose="02020603050405020304" pitchFamily="18" charset="0"/>
              </a:rPr>
              <a:t> method in the System class returns the current time in milliseconds since the midnight, January 1, 1970 GMT. (1970 was the year when the Unix operating system was formally introduced.) You can use this method to obtain the current time, and then compute the current second, minute, and hour as follows.</a:t>
            </a:r>
            <a:endParaRPr lang="en-US" altLang="en-US" sz="2400" dirty="0"/>
          </a:p>
        </p:txBody>
      </p:sp>
      <p:sp>
        <p:nvSpPr>
          <p:cNvPr id="40966" name="AutoShape 6">
            <a:hlinkClick r:id="rId3" action="ppaction://program" highlightClick="1"/>
            <a:extLst>
              <a:ext uri="{FF2B5EF4-FFF2-40B4-BE49-F238E27FC236}">
                <a16:creationId xmlns:a16="http://schemas.microsoft.com/office/drawing/2014/main" id="{3CDE3690-8E3D-4BDE-AEA9-05E770F8A9FE}"/>
              </a:ext>
            </a:extLst>
          </p:cNvPr>
          <p:cNvSpPr>
            <a:spLocks noChangeArrowheads="1"/>
          </p:cNvSpPr>
          <p:nvPr/>
        </p:nvSpPr>
        <p:spPr bwMode="auto">
          <a:xfrm>
            <a:off x="8266113" y="5350353"/>
            <a:ext cx="685800" cy="3016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40967" name="Rectangle 8">
            <a:extLst>
              <a:ext uri="{FF2B5EF4-FFF2-40B4-BE49-F238E27FC236}">
                <a16:creationId xmlns:a16="http://schemas.microsoft.com/office/drawing/2014/main" id="{E7959482-2449-4A18-A9E0-22FDB4D937A2}"/>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0968" name="Object 7">
            <a:extLst>
              <a:ext uri="{FF2B5EF4-FFF2-40B4-BE49-F238E27FC236}">
                <a16:creationId xmlns:a16="http://schemas.microsoft.com/office/drawing/2014/main" id="{05C939B7-F1A3-4D26-B01B-D71DAE2241DC}"/>
              </a:ext>
            </a:extLst>
          </p:cNvPr>
          <p:cNvGraphicFramePr>
            <a:graphicFrameLocks noChangeAspect="1"/>
          </p:cNvGraphicFramePr>
          <p:nvPr>
            <p:extLst>
              <p:ext uri="{D42A27DB-BD31-4B8C-83A1-F6EECF244321}">
                <p14:modId xmlns:p14="http://schemas.microsoft.com/office/powerpoint/2010/main" val="2932304872"/>
              </p:ext>
            </p:extLst>
          </p:nvPr>
        </p:nvGraphicFramePr>
        <p:xfrm>
          <a:off x="233363" y="4312315"/>
          <a:ext cx="5643562" cy="1406525"/>
        </p:xfrm>
        <a:graphic>
          <a:graphicData uri="http://schemas.openxmlformats.org/presentationml/2006/ole">
            <mc:AlternateContent xmlns:mc="http://schemas.openxmlformats.org/markup-compatibility/2006">
              <mc:Choice xmlns:v="urn:schemas-microsoft-com:vml" Requires="v">
                <p:oleObj spid="_x0000_s40972" name="Picture" r:id="rId4" imgW="4889500" imgH="1219200" progId="Word.Picture.8">
                  <p:embed/>
                </p:oleObj>
              </mc:Choice>
              <mc:Fallback>
                <p:oleObj name="Picture" r:id="rId4" imgW="4889500" imgH="12192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3" y="4312315"/>
                        <a:ext cx="56435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9" name="Rectangle 10">
            <a:hlinkClick r:id="rId6"/>
            <a:extLst>
              <a:ext uri="{FF2B5EF4-FFF2-40B4-BE49-F238E27FC236}">
                <a16:creationId xmlns:a16="http://schemas.microsoft.com/office/drawing/2014/main" id="{FE2E2EF7-88A9-4C36-B261-426BE060B1E6}"/>
              </a:ext>
            </a:extLst>
          </p:cNvPr>
          <p:cNvSpPr>
            <a:spLocks noChangeArrowheads="1"/>
          </p:cNvSpPr>
          <p:nvPr/>
        </p:nvSpPr>
        <p:spPr bwMode="auto">
          <a:xfrm>
            <a:off x="6031390" y="5300722"/>
            <a:ext cx="21129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ShowCurrentTime</a:t>
            </a:r>
            <a:endParaRPr lang="en-US" altLang="en-US" sz="20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85ABF7B6-2B92-4E52-BBED-15AA089150F4}"/>
              </a:ext>
            </a:extLst>
          </p:cNvPr>
          <p:cNvSpPr>
            <a:spLocks noGrp="1" noChangeArrowheads="1"/>
          </p:cNvSpPr>
          <p:nvPr>
            <p:ph type="title"/>
          </p:nvPr>
        </p:nvSpPr>
        <p:spPr>
          <a:xfrm>
            <a:off x="155575" y="0"/>
            <a:ext cx="8794750" cy="1371600"/>
          </a:xfrm>
        </p:spPr>
        <p:txBody>
          <a:bodyPr/>
          <a:lstStyle/>
          <a:p>
            <a:r>
              <a:rPr lang="en-US" altLang="en-US"/>
              <a:t>Augmented Assignment Operators</a:t>
            </a:r>
          </a:p>
        </p:txBody>
      </p:sp>
      <p:sp>
        <p:nvSpPr>
          <p:cNvPr id="41986" name="Slide Number Placeholder 4">
            <a:extLst>
              <a:ext uri="{FF2B5EF4-FFF2-40B4-BE49-F238E27FC236}">
                <a16:creationId xmlns:a16="http://schemas.microsoft.com/office/drawing/2014/main" id="{23CCAF7E-A6CC-46A2-9B08-33C3AA0B4B6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180B50-DD72-45D6-B841-207A4E00806B}" type="slidenum">
              <a:rPr lang="en-US" altLang="en-US" sz="1400" smtClean="0"/>
              <a:pPr>
                <a:spcBef>
                  <a:spcPct val="0"/>
                </a:spcBef>
                <a:buClrTx/>
                <a:buSzTx/>
                <a:buFontTx/>
                <a:buNone/>
              </a:pPr>
              <a:t>37</a:t>
            </a:fld>
            <a:endParaRPr lang="en-US" altLang="en-US" sz="1400"/>
          </a:p>
        </p:txBody>
      </p:sp>
      <p:pic>
        <p:nvPicPr>
          <p:cNvPr id="41988" name="Picture 5">
            <a:extLst>
              <a:ext uri="{FF2B5EF4-FFF2-40B4-BE49-F238E27FC236}">
                <a16:creationId xmlns:a16="http://schemas.microsoft.com/office/drawing/2014/main" id="{7474F35E-E88B-4D1E-8BC4-9A61624FA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8A6C606D-3315-47B8-B426-813781067405}"/>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a:t>
            </a:r>
          </a:p>
        </p:txBody>
      </p:sp>
      <p:sp>
        <p:nvSpPr>
          <p:cNvPr id="44034" name="Slide Number Placeholder 4">
            <a:extLst>
              <a:ext uri="{FF2B5EF4-FFF2-40B4-BE49-F238E27FC236}">
                <a16:creationId xmlns:a16="http://schemas.microsoft.com/office/drawing/2014/main" id="{EE08BF2E-05DD-4EA5-8924-9B5E9689058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7FA129-ADA8-40E3-84ED-DF52B7E9BCB2}" type="slidenum">
              <a:rPr lang="en-US" altLang="en-US" sz="1400" smtClean="0"/>
              <a:pPr>
                <a:spcBef>
                  <a:spcPct val="0"/>
                </a:spcBef>
                <a:buClrTx/>
                <a:buSzTx/>
                <a:buFontTx/>
                <a:buNone/>
              </a:pPr>
              <a:t>38</a:t>
            </a:fld>
            <a:endParaRPr lang="en-US" altLang="en-US" sz="1400"/>
          </a:p>
        </p:txBody>
      </p:sp>
      <p:sp>
        <p:nvSpPr>
          <p:cNvPr id="44036" name="Rectangle 9">
            <a:extLst>
              <a:ext uri="{FF2B5EF4-FFF2-40B4-BE49-F238E27FC236}">
                <a16:creationId xmlns:a16="http://schemas.microsoft.com/office/drawing/2014/main" id="{C36E1747-1794-43B6-9A5A-812E1829279F}"/>
              </a:ext>
            </a:extLst>
          </p:cNvPr>
          <p:cNvSpPr>
            <a:spLocks noChangeArrowheads="1"/>
          </p:cNvSpPr>
          <p:nvPr/>
        </p:nvSpPr>
        <p:spPr bwMode="auto">
          <a:xfrm>
            <a:off x="293370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37" name="Rectangle 10">
            <a:extLst>
              <a:ext uri="{FF2B5EF4-FFF2-40B4-BE49-F238E27FC236}">
                <a16:creationId xmlns:a16="http://schemas.microsoft.com/office/drawing/2014/main" id="{0C5F5C5C-CBE7-47D2-9885-E17EA1CC8A85}"/>
              </a:ext>
            </a:extLst>
          </p:cNvPr>
          <p:cNvSpPr>
            <a:spLocks noChangeArrowheads="1"/>
          </p:cNvSpPr>
          <p:nvPr/>
        </p:nvSpPr>
        <p:spPr bwMode="auto">
          <a:xfrm>
            <a:off x="2933700" y="2620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4038" name="Picture 7">
            <a:extLst>
              <a:ext uri="{FF2B5EF4-FFF2-40B4-BE49-F238E27FC236}">
                <a16:creationId xmlns:a16="http://schemas.microsoft.com/office/drawing/2014/main" id="{0B7A8102-2494-49FF-BE25-0819B4BCA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1931988"/>
            <a:ext cx="9093200"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E3B2DD48-3C40-4BEB-B469-490C1F462A0A}"/>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 cont.</a:t>
            </a:r>
          </a:p>
        </p:txBody>
      </p:sp>
      <p:sp>
        <p:nvSpPr>
          <p:cNvPr id="46082" name="Slide Number Placeholder 4">
            <a:extLst>
              <a:ext uri="{FF2B5EF4-FFF2-40B4-BE49-F238E27FC236}">
                <a16:creationId xmlns:a16="http://schemas.microsoft.com/office/drawing/2014/main" id="{DE9678DA-556B-4C66-B102-6863BA149C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827637-A4BE-4FB3-AFB1-FF21F4C5807A}" type="slidenum">
              <a:rPr lang="en-US" altLang="en-US" sz="1400" smtClean="0"/>
              <a:pPr>
                <a:spcBef>
                  <a:spcPct val="0"/>
                </a:spcBef>
                <a:buClrTx/>
                <a:buSzTx/>
                <a:buFontTx/>
                <a:buNone/>
              </a:pPr>
              <a:t>39</a:t>
            </a:fld>
            <a:endParaRPr lang="en-US" altLang="en-US" sz="1400"/>
          </a:p>
        </p:txBody>
      </p:sp>
      <p:sp>
        <p:nvSpPr>
          <p:cNvPr id="46084" name="Rectangle 9">
            <a:extLst>
              <a:ext uri="{FF2B5EF4-FFF2-40B4-BE49-F238E27FC236}">
                <a16:creationId xmlns:a16="http://schemas.microsoft.com/office/drawing/2014/main" id="{160AB86C-8D12-439B-8266-E908FB30B05D}"/>
              </a:ext>
            </a:extLst>
          </p:cNvPr>
          <p:cNvSpPr>
            <a:spLocks noChangeArrowheads="1"/>
          </p:cNvSpPr>
          <p:nvPr/>
        </p:nvSpPr>
        <p:spPr bwMode="auto">
          <a:xfrm>
            <a:off x="24765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5" name="Rectangle 11">
            <a:extLst>
              <a:ext uri="{FF2B5EF4-FFF2-40B4-BE49-F238E27FC236}">
                <a16:creationId xmlns:a16="http://schemas.microsoft.com/office/drawing/2014/main" id="{0B6D6D00-941C-4BE6-B9BC-033AF2DC7F93}"/>
              </a:ext>
            </a:extLst>
          </p:cNvPr>
          <p:cNvSpPr>
            <a:spLocks noChangeArrowheads="1"/>
          </p:cNvSpPr>
          <p:nvPr/>
        </p:nvSpPr>
        <p:spPr bwMode="auto">
          <a:xfrm>
            <a:off x="24003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6" name="Rectangle 13">
            <a:extLst>
              <a:ext uri="{FF2B5EF4-FFF2-40B4-BE49-F238E27FC236}">
                <a16:creationId xmlns:a16="http://schemas.microsoft.com/office/drawing/2014/main" id="{82CABC66-3379-4F15-9948-181A95080EE0}"/>
              </a:ext>
            </a:extLst>
          </p:cNvPr>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7" name="Rectangle 15">
            <a:extLst>
              <a:ext uri="{FF2B5EF4-FFF2-40B4-BE49-F238E27FC236}">
                <a16:creationId xmlns:a16="http://schemas.microsoft.com/office/drawing/2014/main" id="{1A495319-4120-45E7-88CC-0DD2328B25E6}"/>
              </a:ext>
            </a:extLst>
          </p:cNvPr>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8" name="Rectangle 17">
            <a:extLst>
              <a:ext uri="{FF2B5EF4-FFF2-40B4-BE49-F238E27FC236}">
                <a16:creationId xmlns:a16="http://schemas.microsoft.com/office/drawing/2014/main" id="{DC4439C5-1DF5-40EA-981F-C9584CD10B0B}"/>
              </a:ext>
            </a:extLst>
          </p:cNvPr>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6089" name="Object 16">
            <a:extLst>
              <a:ext uri="{FF2B5EF4-FFF2-40B4-BE49-F238E27FC236}">
                <a16:creationId xmlns:a16="http://schemas.microsoft.com/office/drawing/2014/main" id="{92B3D5C9-3FCC-45F5-BD50-0EAD71B46A7B}"/>
              </a:ext>
            </a:extLst>
          </p:cNvPr>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spid="_x0000_s46096" name="Picture" r:id="rId4" imgW="4422648" imgH="685800" progId="Word.Picture.8">
                  <p:embed/>
                </p:oleObj>
              </mc:Choice>
              <mc:Fallback>
                <p:oleObj name="Picture" r:id="rId4" imgW="4422648" imgH="685800" progId="Word.Picture.8">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Rectangle 19">
            <a:extLst>
              <a:ext uri="{FF2B5EF4-FFF2-40B4-BE49-F238E27FC236}">
                <a16:creationId xmlns:a16="http://schemas.microsoft.com/office/drawing/2014/main" id="{610ACE6E-B41E-4183-9B34-B410090A9457}"/>
              </a:ext>
            </a:extLst>
          </p:cNvPr>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6091" name="Object 18">
            <a:extLst>
              <a:ext uri="{FF2B5EF4-FFF2-40B4-BE49-F238E27FC236}">
                <a16:creationId xmlns:a16="http://schemas.microsoft.com/office/drawing/2014/main" id="{1D138164-B719-4508-ADA6-7F0DF1961296}"/>
              </a:ext>
            </a:extLst>
          </p:cNvPr>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spid="_x0000_s46097" name="Picture" r:id="rId6" imgW="4575048" imgH="685800" progId="Word.Picture.8">
                  <p:embed/>
                </p:oleObj>
              </mc:Choice>
              <mc:Fallback>
                <p:oleObj name="Picture" r:id="rId6" imgW="4575048" imgH="685800" progId="Word.Picture.8">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89361C4B-FC7F-447F-81B8-647BE7D502F6}"/>
              </a:ext>
            </a:extLst>
          </p:cNvPr>
          <p:cNvSpPr>
            <a:spLocks noGrp="1" noChangeArrowheads="1"/>
          </p:cNvSpPr>
          <p:nvPr>
            <p:ph type="title"/>
          </p:nvPr>
        </p:nvSpPr>
        <p:spPr>
          <a:xfrm>
            <a:off x="685800" y="304800"/>
            <a:ext cx="7772400" cy="1428750"/>
          </a:xfrm>
        </p:spPr>
        <p:txBody>
          <a:bodyPr/>
          <a:lstStyle/>
          <a:p>
            <a:r>
              <a:rPr lang="en-US" altLang="en-US" sz="4300"/>
              <a:t>Introducing Programming with an Example</a:t>
            </a:r>
          </a:p>
        </p:txBody>
      </p:sp>
      <p:sp>
        <p:nvSpPr>
          <p:cNvPr id="7172" name="Rectangle 3">
            <a:extLst>
              <a:ext uri="{FF2B5EF4-FFF2-40B4-BE49-F238E27FC236}">
                <a16:creationId xmlns:a16="http://schemas.microsoft.com/office/drawing/2014/main" id="{50CD3035-69C0-4521-8B46-BD640B53D98B}"/>
              </a:ext>
            </a:extLst>
          </p:cNvPr>
          <p:cNvSpPr>
            <a:spLocks noGrp="1" noChangeArrowheads="1"/>
          </p:cNvSpPr>
          <p:nvPr>
            <p:ph idx="1"/>
          </p:nvPr>
        </p:nvSpPr>
        <p:spPr>
          <a:xfrm>
            <a:off x="193675" y="1854200"/>
            <a:ext cx="8718550" cy="1574800"/>
          </a:xfrm>
        </p:spPr>
        <p:txBody>
          <a:bodyPr/>
          <a:lstStyle/>
          <a:p>
            <a:pPr>
              <a:spcBef>
                <a:spcPct val="50000"/>
              </a:spcBef>
              <a:buFont typeface="Monotype Sorts" pitchFamily="2" charset="2"/>
              <a:buNone/>
            </a:pPr>
            <a:r>
              <a:rPr lang="en-US" altLang="en-US" sz="3600"/>
              <a:t>Listing 2.1 Computing the Area of a Circle</a:t>
            </a:r>
          </a:p>
          <a:p>
            <a:pPr>
              <a:spcBef>
                <a:spcPct val="50000"/>
              </a:spcBef>
              <a:buFont typeface="Monotype Sorts" pitchFamily="2" charset="2"/>
              <a:buNone/>
            </a:pPr>
            <a:r>
              <a:rPr lang="en-US" altLang="en-US" sz="3600"/>
              <a:t>  This program computes the area of the circle.</a:t>
            </a:r>
            <a:endParaRPr lang="en-US" altLang="en-US">
              <a:latin typeface="Book Antiqua" panose="02040602050305030304" pitchFamily="18" charset="0"/>
            </a:endParaRPr>
          </a:p>
        </p:txBody>
      </p:sp>
      <p:sp>
        <p:nvSpPr>
          <p:cNvPr id="7170" name="Slide Number Placeholder 4">
            <a:extLst>
              <a:ext uri="{FF2B5EF4-FFF2-40B4-BE49-F238E27FC236}">
                <a16:creationId xmlns:a16="http://schemas.microsoft.com/office/drawing/2014/main" id="{77777935-88CE-4519-A998-E3EDE5F6BA6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DBDEE8-88C6-45E5-B815-F86D3B8B785A}" type="slidenum">
              <a:rPr lang="en-US" altLang="en-US" sz="1400" smtClean="0"/>
              <a:pPr>
                <a:spcBef>
                  <a:spcPct val="0"/>
                </a:spcBef>
                <a:buClrTx/>
                <a:buSzTx/>
                <a:buFontTx/>
                <a:buNone/>
              </a:pPr>
              <a:t>4</a:t>
            </a:fld>
            <a:endParaRPr lang="en-US" altLang="en-US" sz="1400"/>
          </a:p>
        </p:txBody>
      </p:sp>
      <p:sp>
        <p:nvSpPr>
          <p:cNvPr id="7173" name="AutoShape 7">
            <a:hlinkClick r:id="rId2" action="ppaction://program" highlightClick="1"/>
            <a:extLst>
              <a:ext uri="{FF2B5EF4-FFF2-40B4-BE49-F238E27FC236}">
                <a16:creationId xmlns:a16="http://schemas.microsoft.com/office/drawing/2014/main" id="{9339C03B-94C2-41B1-AB5E-3E18E9E97A58}"/>
              </a:ext>
            </a:extLst>
          </p:cNvPr>
          <p:cNvSpPr>
            <a:spLocks noChangeArrowheads="1"/>
          </p:cNvSpPr>
          <p:nvPr/>
        </p:nvSpPr>
        <p:spPr bwMode="auto">
          <a:xfrm>
            <a:off x="4175125" y="4706938"/>
            <a:ext cx="652463"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7174" name="Rectangle 9">
            <a:hlinkClick r:id="rId3"/>
            <a:extLst>
              <a:ext uri="{FF2B5EF4-FFF2-40B4-BE49-F238E27FC236}">
                <a16:creationId xmlns:a16="http://schemas.microsoft.com/office/drawing/2014/main" id="{602F15A7-4806-4881-B0D9-A2438DEF8AA5}"/>
              </a:ext>
            </a:extLst>
          </p:cNvPr>
          <p:cNvSpPr>
            <a:spLocks noChangeArrowheads="1"/>
          </p:cNvSpPr>
          <p:nvPr/>
        </p:nvSpPr>
        <p:spPr bwMode="auto">
          <a:xfrm>
            <a:off x="3714750" y="3978275"/>
            <a:ext cx="17145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ComputeArea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83CA0190-D65E-4084-B0C4-F61E9EEEACC9}"/>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 cont.</a:t>
            </a:r>
          </a:p>
        </p:txBody>
      </p:sp>
      <p:sp>
        <p:nvSpPr>
          <p:cNvPr id="48130" name="Slide Number Placeholder 4">
            <a:extLst>
              <a:ext uri="{FF2B5EF4-FFF2-40B4-BE49-F238E27FC236}">
                <a16:creationId xmlns:a16="http://schemas.microsoft.com/office/drawing/2014/main" id="{5509F23A-6817-4C62-B745-9CE95103693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63A439-2792-4870-9EBB-1C94EF980621}" type="slidenum">
              <a:rPr lang="en-US" altLang="en-US" sz="1400" smtClean="0"/>
              <a:pPr>
                <a:spcBef>
                  <a:spcPct val="0"/>
                </a:spcBef>
                <a:buClrTx/>
                <a:buSzTx/>
                <a:buFontTx/>
                <a:buNone/>
              </a:pPr>
              <a:t>40</a:t>
            </a:fld>
            <a:endParaRPr lang="en-US" altLang="en-US" sz="1400"/>
          </a:p>
        </p:txBody>
      </p:sp>
      <p:sp>
        <p:nvSpPr>
          <p:cNvPr id="48132" name="Rectangle 4">
            <a:extLst>
              <a:ext uri="{FF2B5EF4-FFF2-40B4-BE49-F238E27FC236}">
                <a16:creationId xmlns:a16="http://schemas.microsoft.com/office/drawing/2014/main" id="{15A4647F-F086-41B9-9FD7-3B1A22714B12}"/>
              </a:ext>
            </a:extLst>
          </p:cNvPr>
          <p:cNvSpPr>
            <a:spLocks noChangeArrowheads="1"/>
          </p:cNvSpPr>
          <p:nvPr/>
        </p:nvSpPr>
        <p:spPr bwMode="auto">
          <a:xfrm>
            <a:off x="533400" y="2057400"/>
            <a:ext cx="7848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500">
                <a:cs typeface="Times New Roman" panose="02020603050405020304" pitchFamily="18" charset="0"/>
              </a:rPr>
              <a:t>Using increment and decrement operators makes expressions short, but it also makes them complex and difficult to read. Avoid using these operators in expressions that modify multiple variables, or the same variable for multiple times such as this: int k = ++i + i.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D63143FA-CF75-4493-B16D-231AC60B41DF}"/>
              </a:ext>
            </a:extLst>
          </p:cNvPr>
          <p:cNvSpPr>
            <a:spLocks noGrp="1" noChangeArrowheads="1"/>
          </p:cNvSpPr>
          <p:nvPr>
            <p:ph type="title"/>
          </p:nvPr>
        </p:nvSpPr>
        <p:spPr>
          <a:xfrm>
            <a:off x="685800" y="381000"/>
            <a:ext cx="7772400" cy="1295400"/>
          </a:xfrm>
        </p:spPr>
        <p:txBody>
          <a:bodyPr/>
          <a:lstStyle/>
          <a:p>
            <a:r>
              <a:rPr lang="en-US" altLang="en-US" sz="4000"/>
              <a:t>Assignment Expressions and Assignment Statements</a:t>
            </a:r>
          </a:p>
        </p:txBody>
      </p:sp>
      <p:sp>
        <p:nvSpPr>
          <p:cNvPr id="50180" name="Rectangle 4">
            <a:extLst>
              <a:ext uri="{FF2B5EF4-FFF2-40B4-BE49-F238E27FC236}">
                <a16:creationId xmlns:a16="http://schemas.microsoft.com/office/drawing/2014/main" id="{3D7DC700-5F57-407A-B001-B0FFCF771932}"/>
              </a:ext>
            </a:extLst>
          </p:cNvPr>
          <p:cNvSpPr>
            <a:spLocks noGrp="1" noChangeArrowheads="1"/>
          </p:cNvSpPr>
          <p:nvPr>
            <p:ph idx="1"/>
          </p:nvPr>
        </p:nvSpPr>
        <p:spPr>
          <a:xfrm>
            <a:off x="304800" y="1739180"/>
            <a:ext cx="8686800" cy="4114800"/>
          </a:xfrm>
        </p:spPr>
        <p:txBody>
          <a:bodyPr/>
          <a:lstStyle/>
          <a:p>
            <a:pPr marL="0" indent="0">
              <a:buFont typeface="Monotype Sorts" pitchFamily="2" charset="2"/>
              <a:buNone/>
            </a:pPr>
            <a:r>
              <a:rPr lang="en-US" altLang="en-US" sz="2800" dirty="0">
                <a:cs typeface="Times New Roman" panose="02020603050405020304" pitchFamily="18" charset="0"/>
              </a:rPr>
              <a:t>Prior to Java 2, all the expressions can be used as statements. Since Java 2, only the following types of expressions can be statements:</a:t>
            </a:r>
          </a:p>
          <a:p>
            <a:pPr marL="0" indent="0">
              <a:buFont typeface="Monotype Sorts" pitchFamily="2" charset="2"/>
              <a:buNone/>
            </a:pPr>
            <a:r>
              <a:rPr lang="en-US" altLang="en-US" sz="2800" dirty="0">
                <a:cs typeface="Times New Roman" panose="02020603050405020304" pitchFamily="18" charset="0"/>
              </a:rPr>
              <a:t>variable op= expression; // Where op is +, -, *, /, or %</a:t>
            </a:r>
          </a:p>
          <a:p>
            <a:pPr marL="0" indent="0">
              <a:buFont typeface="Monotype Sorts" pitchFamily="2" charset="2"/>
              <a:buNone/>
            </a:pPr>
            <a:r>
              <a:rPr lang="en-US" altLang="en-US" sz="2800" dirty="0">
                <a:cs typeface="Times New Roman" panose="02020603050405020304" pitchFamily="18" charset="0"/>
              </a:rPr>
              <a:t>++variable;</a:t>
            </a:r>
          </a:p>
          <a:p>
            <a:pPr marL="0" indent="0">
              <a:buFont typeface="Monotype Sorts" pitchFamily="2" charset="2"/>
              <a:buNone/>
            </a:pPr>
            <a:r>
              <a:rPr lang="en-US" altLang="en-US" sz="2800" dirty="0">
                <a:cs typeface="Times New Roman" panose="02020603050405020304" pitchFamily="18" charset="0"/>
              </a:rPr>
              <a:t>variable++;</a:t>
            </a:r>
          </a:p>
          <a:p>
            <a:pPr marL="0" indent="0">
              <a:buFont typeface="Monotype Sorts" pitchFamily="2" charset="2"/>
              <a:buNone/>
            </a:pPr>
            <a:r>
              <a:rPr lang="en-US" altLang="en-US" sz="2800" dirty="0">
                <a:cs typeface="Times New Roman" panose="02020603050405020304" pitchFamily="18" charset="0"/>
              </a:rPr>
              <a:t>--variable;</a:t>
            </a:r>
          </a:p>
          <a:p>
            <a:pPr marL="0" indent="0">
              <a:buFont typeface="Monotype Sorts" pitchFamily="2" charset="2"/>
              <a:buNone/>
            </a:pPr>
            <a:r>
              <a:rPr lang="en-US" altLang="en-US" sz="2800" dirty="0">
                <a:cs typeface="Times New Roman" panose="02020603050405020304" pitchFamily="18" charset="0"/>
              </a:rPr>
              <a:t>variable--;</a:t>
            </a:r>
            <a:endParaRPr lang="en-US" altLang="en-US" sz="2800" dirty="0"/>
          </a:p>
        </p:txBody>
      </p:sp>
      <p:sp>
        <p:nvSpPr>
          <p:cNvPr id="50178" name="Slide Number Placeholder 4">
            <a:extLst>
              <a:ext uri="{FF2B5EF4-FFF2-40B4-BE49-F238E27FC236}">
                <a16:creationId xmlns:a16="http://schemas.microsoft.com/office/drawing/2014/main" id="{5F18EF99-4B4C-47A0-BB54-505E13342BC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FC0FB7-4E72-4037-B4AD-0C03EEA6B3C4}" type="slidenum">
              <a:rPr lang="en-US" altLang="en-US" sz="1400" smtClean="0"/>
              <a:pPr>
                <a:spcBef>
                  <a:spcPct val="0"/>
                </a:spcBef>
                <a:buClrTx/>
                <a:buSzTx/>
                <a:buFontTx/>
                <a:buNone/>
              </a:pPr>
              <a:t>41</a:t>
            </a:fld>
            <a:endParaRPr lang="en-US" altLang="en-US" sz="14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2D9E05CC-B4BD-4173-98FF-F84B846D1CE3}"/>
              </a:ext>
            </a:extLst>
          </p:cNvPr>
          <p:cNvSpPr>
            <a:spLocks noGrp="1" noChangeArrowheads="1"/>
          </p:cNvSpPr>
          <p:nvPr>
            <p:ph type="title"/>
          </p:nvPr>
        </p:nvSpPr>
        <p:spPr>
          <a:xfrm>
            <a:off x="685800" y="0"/>
            <a:ext cx="7772400" cy="1428750"/>
          </a:xfrm>
        </p:spPr>
        <p:txBody>
          <a:bodyPr/>
          <a:lstStyle/>
          <a:p>
            <a:r>
              <a:rPr lang="en-US" altLang="en-US"/>
              <a:t>Numeric Type Conversion</a:t>
            </a:r>
          </a:p>
        </p:txBody>
      </p:sp>
      <p:sp>
        <p:nvSpPr>
          <p:cNvPr id="52228" name="Rectangle 3">
            <a:extLst>
              <a:ext uri="{FF2B5EF4-FFF2-40B4-BE49-F238E27FC236}">
                <a16:creationId xmlns:a16="http://schemas.microsoft.com/office/drawing/2014/main" id="{3170EE6B-26A9-4DFC-8378-AC553F014EB1}"/>
              </a:ext>
            </a:extLst>
          </p:cNvPr>
          <p:cNvSpPr>
            <a:spLocks noGrp="1" noChangeArrowheads="1"/>
          </p:cNvSpPr>
          <p:nvPr>
            <p:ph idx="1"/>
          </p:nvPr>
        </p:nvSpPr>
        <p:spPr>
          <a:xfrm>
            <a:off x="381000" y="1371600"/>
            <a:ext cx="8458200" cy="4495800"/>
          </a:xfrm>
        </p:spPr>
        <p:txBody>
          <a:bodyPr/>
          <a:lstStyle/>
          <a:p>
            <a:pPr algn="just">
              <a:buFont typeface="Monotype Sorts" pitchFamily="2" charset="2"/>
              <a:buNone/>
            </a:pPr>
            <a:r>
              <a:rPr lang="en-US" altLang="en-US" sz="3600"/>
              <a:t>Consider the following statements:</a:t>
            </a:r>
          </a:p>
          <a:p>
            <a:pPr algn="just">
              <a:spcBef>
                <a:spcPct val="100000"/>
              </a:spcBef>
              <a:buFont typeface="Monotype Sorts" pitchFamily="2" charset="2"/>
              <a:buNone/>
            </a:pPr>
            <a:r>
              <a:rPr lang="en-US" altLang="en-US">
                <a:latin typeface="Courier New" panose="02070309020205020404" pitchFamily="49" charset="0"/>
              </a:rPr>
              <a:t>byte i = 100;</a:t>
            </a:r>
          </a:p>
          <a:p>
            <a:pPr algn="just">
              <a:buFont typeface="Monotype Sorts" pitchFamily="2" charset="2"/>
              <a:buNone/>
            </a:pPr>
            <a:r>
              <a:rPr lang="en-US" altLang="en-US">
                <a:latin typeface="Courier New" panose="02070309020205020404" pitchFamily="49" charset="0"/>
              </a:rPr>
              <a:t>long k = i * 3 + 4;</a:t>
            </a:r>
          </a:p>
          <a:p>
            <a:pPr algn="just">
              <a:buFont typeface="Monotype Sorts" pitchFamily="2" charset="2"/>
              <a:buNone/>
            </a:pPr>
            <a:r>
              <a:rPr lang="en-US" altLang="en-US">
                <a:latin typeface="Courier New" panose="02070309020205020404" pitchFamily="49" charset="0"/>
              </a:rPr>
              <a:t>double d = i * 3.1 + k / 2;</a:t>
            </a:r>
          </a:p>
          <a:p>
            <a:pPr algn="just">
              <a:buFont typeface="Monotype Sorts" pitchFamily="2" charset="2"/>
              <a:buNone/>
            </a:pPr>
            <a:endParaRPr lang="en-US" altLang="en-US" sz="3600">
              <a:latin typeface="Book Antiqua" panose="02040602050305030304" pitchFamily="18" charset="0"/>
            </a:endParaRPr>
          </a:p>
        </p:txBody>
      </p:sp>
      <p:sp>
        <p:nvSpPr>
          <p:cNvPr id="52226" name="Slide Number Placeholder 4">
            <a:extLst>
              <a:ext uri="{FF2B5EF4-FFF2-40B4-BE49-F238E27FC236}">
                <a16:creationId xmlns:a16="http://schemas.microsoft.com/office/drawing/2014/main" id="{B8D662E1-509B-4A43-89A9-1ACCF7818EB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5E6DE4C-AA91-43E2-ADB0-E19C309F33B2}" type="slidenum">
              <a:rPr lang="en-US" altLang="en-US" sz="1400" smtClean="0"/>
              <a:pPr>
                <a:spcBef>
                  <a:spcPct val="0"/>
                </a:spcBef>
                <a:buClrTx/>
                <a:buSzTx/>
                <a:buFontTx/>
                <a:buNone/>
              </a:pPr>
              <a:t>42</a:t>
            </a:fld>
            <a:endParaRPr lang="en-US" altLang="en-US" sz="140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3AAE4C17-FEB6-45F8-A538-5E6C49B86686}"/>
              </a:ext>
            </a:extLst>
          </p:cNvPr>
          <p:cNvSpPr>
            <a:spLocks noGrp="1" noChangeArrowheads="1"/>
          </p:cNvSpPr>
          <p:nvPr>
            <p:ph type="title"/>
          </p:nvPr>
        </p:nvSpPr>
        <p:spPr>
          <a:xfrm>
            <a:off x="609600" y="228600"/>
            <a:ext cx="7772400" cy="762000"/>
          </a:xfrm>
        </p:spPr>
        <p:txBody>
          <a:bodyPr/>
          <a:lstStyle/>
          <a:p>
            <a:r>
              <a:rPr lang="en-US" altLang="en-US"/>
              <a:t>Conversion Rules</a:t>
            </a:r>
          </a:p>
        </p:txBody>
      </p:sp>
      <p:sp>
        <p:nvSpPr>
          <p:cNvPr id="53252" name="Rectangle 3">
            <a:extLst>
              <a:ext uri="{FF2B5EF4-FFF2-40B4-BE49-F238E27FC236}">
                <a16:creationId xmlns:a16="http://schemas.microsoft.com/office/drawing/2014/main" id="{7AF118E0-FCB8-4EAB-8126-EFE9154480C5}"/>
              </a:ext>
            </a:extLst>
          </p:cNvPr>
          <p:cNvSpPr>
            <a:spLocks noGrp="1" noChangeArrowheads="1"/>
          </p:cNvSpPr>
          <p:nvPr>
            <p:ph idx="1"/>
          </p:nvPr>
        </p:nvSpPr>
        <p:spPr>
          <a:xfrm>
            <a:off x="304800" y="932675"/>
            <a:ext cx="8534400" cy="5181600"/>
          </a:xfrm>
        </p:spPr>
        <p:txBody>
          <a:bodyPr/>
          <a:lstStyle/>
          <a:p>
            <a:pPr marL="630238" indent="-630238">
              <a:spcBef>
                <a:spcPct val="0"/>
              </a:spcBef>
              <a:buFont typeface="Monotype Sorts" pitchFamily="2" charset="2"/>
              <a:buNone/>
            </a:pPr>
            <a:r>
              <a:rPr lang="en-US" altLang="en-US" sz="2800" dirty="0"/>
              <a:t>	When performing a binary operation involving two operands of different types, Java automatically converts the operand based on the following rules:</a:t>
            </a:r>
          </a:p>
          <a:p>
            <a:pPr marL="630238" indent="-630238">
              <a:spcBef>
                <a:spcPct val="0"/>
              </a:spcBef>
              <a:buClrTx/>
              <a:buSzTx/>
              <a:buFontTx/>
              <a:buNone/>
            </a:pPr>
            <a:r>
              <a:rPr lang="en-US" altLang="en-US" sz="2800" dirty="0"/>
              <a:t> </a:t>
            </a:r>
          </a:p>
          <a:p>
            <a:pPr marL="630238" indent="-630238">
              <a:spcBef>
                <a:spcPct val="0"/>
              </a:spcBef>
              <a:buClrTx/>
              <a:buSzTx/>
              <a:buFontTx/>
              <a:buNone/>
            </a:pPr>
            <a:r>
              <a:rPr lang="en-US" altLang="en-US" sz="2800" dirty="0"/>
              <a:t>1.    If one of the operands is double, the other is converted into double.</a:t>
            </a:r>
          </a:p>
          <a:p>
            <a:pPr marL="630238" indent="-630238">
              <a:spcBef>
                <a:spcPct val="0"/>
              </a:spcBef>
              <a:buClrTx/>
              <a:buSzTx/>
              <a:buFontTx/>
              <a:buNone/>
            </a:pPr>
            <a:r>
              <a:rPr lang="en-US" altLang="en-US" sz="2800" dirty="0"/>
              <a:t>2.    Otherwise, if one of the operands is float, the other is converted into float.</a:t>
            </a:r>
          </a:p>
          <a:p>
            <a:pPr marL="630238" indent="-630238">
              <a:spcBef>
                <a:spcPct val="0"/>
              </a:spcBef>
              <a:buClrTx/>
              <a:buSzTx/>
              <a:buFontTx/>
              <a:buNone/>
            </a:pPr>
            <a:r>
              <a:rPr lang="en-US" altLang="en-US" sz="2800" dirty="0"/>
              <a:t>3.    Otherwise, if one of the operands is long, the other is converted into long.</a:t>
            </a:r>
          </a:p>
          <a:p>
            <a:pPr marL="630238" indent="-630238">
              <a:spcBef>
                <a:spcPct val="0"/>
              </a:spcBef>
              <a:buClrTx/>
              <a:buSzTx/>
              <a:buFontTx/>
              <a:buNone/>
            </a:pPr>
            <a:r>
              <a:rPr lang="en-US" altLang="en-US" sz="2800" dirty="0"/>
              <a:t>4.    Otherwise, both operands are converted into int.</a:t>
            </a:r>
          </a:p>
        </p:txBody>
      </p:sp>
      <p:sp>
        <p:nvSpPr>
          <p:cNvPr id="53250" name="Slide Number Placeholder 4">
            <a:extLst>
              <a:ext uri="{FF2B5EF4-FFF2-40B4-BE49-F238E27FC236}">
                <a16:creationId xmlns:a16="http://schemas.microsoft.com/office/drawing/2014/main" id="{BB06E305-7B9F-4B99-8C3F-03FFDC86595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F10969-D469-46AC-8EC6-0F6AA5BFBF75}" type="slidenum">
              <a:rPr lang="en-US" altLang="en-US" sz="1400" smtClean="0"/>
              <a:pPr>
                <a:spcBef>
                  <a:spcPct val="0"/>
                </a:spcBef>
                <a:buClrTx/>
                <a:buSzTx/>
                <a:buFontTx/>
                <a:buNone/>
              </a:pPr>
              <a:t>43</a:t>
            </a:fld>
            <a:endParaRPr lang="en-US" altLang="en-US" sz="14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A5F3B3A1-EAA4-4279-966E-35AFF9CF9712}"/>
              </a:ext>
            </a:extLst>
          </p:cNvPr>
          <p:cNvSpPr>
            <a:spLocks noGrp="1" noChangeArrowheads="1"/>
          </p:cNvSpPr>
          <p:nvPr>
            <p:ph type="title"/>
          </p:nvPr>
        </p:nvSpPr>
        <p:spPr>
          <a:xfrm>
            <a:off x="685800" y="22130"/>
            <a:ext cx="7772400" cy="652463"/>
          </a:xfrm>
        </p:spPr>
        <p:txBody>
          <a:bodyPr/>
          <a:lstStyle/>
          <a:p>
            <a:r>
              <a:rPr lang="en-US" altLang="en-US" sz="4000"/>
              <a:t>Type Casting</a:t>
            </a:r>
          </a:p>
        </p:txBody>
      </p:sp>
      <p:sp>
        <p:nvSpPr>
          <p:cNvPr id="54276" name="Rectangle 3">
            <a:extLst>
              <a:ext uri="{FF2B5EF4-FFF2-40B4-BE49-F238E27FC236}">
                <a16:creationId xmlns:a16="http://schemas.microsoft.com/office/drawing/2014/main" id="{6FE2A282-F604-47F8-92E1-039BB57EA7F1}"/>
              </a:ext>
            </a:extLst>
          </p:cNvPr>
          <p:cNvSpPr>
            <a:spLocks noGrp="1" noChangeArrowheads="1"/>
          </p:cNvSpPr>
          <p:nvPr>
            <p:ph idx="1"/>
          </p:nvPr>
        </p:nvSpPr>
        <p:spPr>
          <a:xfrm>
            <a:off x="231775" y="904780"/>
            <a:ext cx="8610600" cy="3173413"/>
          </a:xfrm>
        </p:spPr>
        <p:txBody>
          <a:bodyPr/>
          <a:lstStyle/>
          <a:p>
            <a:pPr algn="just">
              <a:lnSpc>
                <a:spcPct val="80000"/>
              </a:lnSpc>
              <a:buFont typeface="Monotype Sorts" pitchFamily="2" charset="2"/>
              <a:buNone/>
            </a:pPr>
            <a:r>
              <a:rPr lang="en-US" altLang="en-US" sz="2600"/>
              <a:t>Implicit casting</a:t>
            </a:r>
          </a:p>
          <a:p>
            <a:pPr>
              <a:lnSpc>
                <a:spcPct val="80000"/>
              </a:lnSpc>
              <a:buFont typeface="Monotype Sorts" pitchFamily="2" charset="2"/>
              <a:buNone/>
            </a:pPr>
            <a:r>
              <a:rPr lang="en-US" altLang="en-US" sz="2600" b="1">
                <a:latin typeface="Courier New" panose="02070309020205020404" pitchFamily="49" charset="0"/>
              </a:rPr>
              <a:t>  double d = 3; </a:t>
            </a:r>
            <a:r>
              <a:rPr lang="en-US" altLang="en-US" sz="2600"/>
              <a:t>(type widening)</a:t>
            </a:r>
          </a:p>
          <a:p>
            <a:pPr algn="just">
              <a:lnSpc>
                <a:spcPct val="80000"/>
              </a:lnSpc>
              <a:buFont typeface="Monotype Sorts" pitchFamily="2" charset="2"/>
              <a:buNone/>
            </a:pPr>
            <a:endParaRPr lang="en-US" altLang="en-US" sz="2600">
              <a:latin typeface="Courier New" panose="02070309020205020404" pitchFamily="49" charset="0"/>
            </a:endParaRPr>
          </a:p>
          <a:p>
            <a:pPr algn="just">
              <a:lnSpc>
                <a:spcPct val="80000"/>
              </a:lnSpc>
              <a:buFont typeface="Monotype Sorts" pitchFamily="2" charset="2"/>
              <a:buNone/>
            </a:pPr>
            <a:r>
              <a:rPr lang="en-US" altLang="en-US" sz="2600"/>
              <a:t>Explicit casting</a:t>
            </a:r>
          </a:p>
          <a:p>
            <a:pPr>
              <a:lnSpc>
                <a:spcPct val="80000"/>
              </a:lnSpc>
              <a:buFont typeface="Monotype Sorts" pitchFamily="2" charset="2"/>
              <a:buNone/>
            </a:pPr>
            <a:r>
              <a:rPr lang="en-US" altLang="en-US" sz="2600" b="1">
                <a:latin typeface="Courier New" panose="02070309020205020404" pitchFamily="49" charset="0"/>
              </a:rPr>
              <a:t>  int i = (int)3.0; </a:t>
            </a:r>
            <a:r>
              <a:rPr lang="en-US" altLang="en-US" sz="2600"/>
              <a:t>(type narrowing)</a:t>
            </a:r>
          </a:p>
          <a:p>
            <a:pPr>
              <a:lnSpc>
                <a:spcPct val="80000"/>
              </a:lnSpc>
              <a:buFont typeface="Monotype Sorts" pitchFamily="2" charset="2"/>
              <a:buNone/>
            </a:pPr>
            <a:r>
              <a:rPr lang="en-US" altLang="en-US" sz="2600" b="1">
                <a:latin typeface="Courier New" panose="02070309020205020404" pitchFamily="49" charset="0"/>
              </a:rPr>
              <a:t>  int i = (int)3.9; </a:t>
            </a:r>
            <a:r>
              <a:rPr lang="en-US" altLang="en-US" sz="2600"/>
              <a:t>(Fraction part is truncated)</a:t>
            </a:r>
          </a:p>
          <a:p>
            <a:pPr>
              <a:lnSpc>
                <a:spcPct val="80000"/>
              </a:lnSpc>
              <a:buFont typeface="Monotype Sorts" pitchFamily="2" charset="2"/>
              <a:buNone/>
            </a:pPr>
            <a:r>
              <a:rPr lang="en-US" altLang="en-US" sz="2600"/>
              <a:t> </a:t>
            </a:r>
          </a:p>
          <a:p>
            <a:pPr algn="just">
              <a:lnSpc>
                <a:spcPct val="80000"/>
              </a:lnSpc>
              <a:buFont typeface="Monotype Sorts" pitchFamily="2" charset="2"/>
              <a:buNone/>
            </a:pPr>
            <a:r>
              <a:rPr lang="en-US" altLang="en-US" sz="2600"/>
              <a:t>What is wrong?	int x = 5 / 2.0;</a:t>
            </a:r>
          </a:p>
        </p:txBody>
      </p:sp>
      <p:sp>
        <p:nvSpPr>
          <p:cNvPr id="54274" name="Slide Number Placeholder 4">
            <a:extLst>
              <a:ext uri="{FF2B5EF4-FFF2-40B4-BE49-F238E27FC236}">
                <a16:creationId xmlns:a16="http://schemas.microsoft.com/office/drawing/2014/main" id="{C2394899-B0AB-472C-80B8-55540B5B0CCF}"/>
              </a:ext>
            </a:extLst>
          </p:cNvPr>
          <p:cNvSpPr>
            <a:spLocks noGrp="1"/>
          </p:cNvSpPr>
          <p:nvPr>
            <p:ph type="sldNum" sz="quarter" idx="11"/>
          </p:nvPr>
        </p:nvSpPr>
        <p:spPr>
          <a:xfrm>
            <a:off x="0" y="-181070"/>
            <a:ext cx="0" cy="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400" dirty="0"/>
          </a:p>
          <a:p>
            <a:pPr>
              <a:spcBef>
                <a:spcPct val="0"/>
              </a:spcBef>
              <a:buClrTx/>
              <a:buSzTx/>
              <a:buFontTx/>
              <a:buNone/>
            </a:pPr>
            <a:fld id="{397F082A-07C2-472F-86CF-52E69C1D7E67}" type="slidenum">
              <a:rPr lang="en-US" altLang="en-US" sz="1400" smtClean="0"/>
              <a:pPr>
                <a:spcBef>
                  <a:spcPct val="0"/>
                </a:spcBef>
                <a:buClrTx/>
                <a:buSzTx/>
                <a:buFontTx/>
                <a:buNone/>
              </a:pPr>
              <a:t>44</a:t>
            </a:fld>
            <a:endParaRPr lang="en-US" altLang="en-US" sz="1400" dirty="0"/>
          </a:p>
        </p:txBody>
      </p:sp>
      <p:sp>
        <p:nvSpPr>
          <p:cNvPr id="54277" name="Rectangle 7">
            <a:extLst>
              <a:ext uri="{FF2B5EF4-FFF2-40B4-BE49-F238E27FC236}">
                <a16:creationId xmlns:a16="http://schemas.microsoft.com/office/drawing/2014/main" id="{FFA392A0-42AE-47A1-9922-611FA2495AC7}"/>
              </a:ext>
            </a:extLst>
          </p:cNvPr>
          <p:cNvSpPr>
            <a:spLocks noChangeArrowheads="1"/>
          </p:cNvSpPr>
          <p:nvPr/>
        </p:nvSpPr>
        <p:spPr bwMode="auto">
          <a:xfrm>
            <a:off x="0" y="28780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4278" name="Object 6">
            <a:extLst>
              <a:ext uri="{FF2B5EF4-FFF2-40B4-BE49-F238E27FC236}">
                <a16:creationId xmlns:a16="http://schemas.microsoft.com/office/drawing/2014/main" id="{B14461A0-CC79-4E2A-8890-D399F6D3F992}"/>
              </a:ext>
            </a:extLst>
          </p:cNvPr>
          <p:cNvGraphicFramePr>
            <a:graphicFrameLocks noChangeAspect="1"/>
          </p:cNvGraphicFramePr>
          <p:nvPr>
            <p:extLst>
              <p:ext uri="{D42A27DB-BD31-4B8C-83A1-F6EECF244321}">
                <p14:modId xmlns:p14="http://schemas.microsoft.com/office/powerpoint/2010/main" val="4045916247"/>
              </p:ext>
            </p:extLst>
          </p:nvPr>
        </p:nvGraphicFramePr>
        <p:xfrm>
          <a:off x="544513" y="4324255"/>
          <a:ext cx="7861300" cy="1717675"/>
        </p:xfrm>
        <a:graphic>
          <a:graphicData uri="http://schemas.openxmlformats.org/presentationml/2006/ole">
            <mc:AlternateContent xmlns:mc="http://schemas.openxmlformats.org/markup-compatibility/2006">
              <mc:Choice xmlns:v="urn:schemas-microsoft-com:vml" Requires="v">
                <p:oleObj spid="_x0000_s54281" name="Picture" r:id="rId3" imgW="3378200" imgH="736600" progId="Word.Picture.8">
                  <p:embed/>
                </p:oleObj>
              </mc:Choice>
              <mc:Fallback>
                <p:oleObj name="Picture" r:id="rId3" imgW="3378200" imgH="7366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3" y="4324255"/>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2F2AF2D3-179B-4FC0-872E-D95233D4A149}"/>
              </a:ext>
            </a:extLst>
          </p:cNvPr>
          <p:cNvSpPr>
            <a:spLocks noGrp="1" noChangeArrowheads="1"/>
          </p:cNvSpPr>
          <p:nvPr>
            <p:ph type="title"/>
          </p:nvPr>
        </p:nvSpPr>
        <p:spPr>
          <a:xfrm>
            <a:off x="693738" y="357188"/>
            <a:ext cx="7880350" cy="1317625"/>
          </a:xfrm>
        </p:spPr>
        <p:txBody>
          <a:bodyPr/>
          <a:lstStyle/>
          <a:p>
            <a:r>
              <a:rPr lang="en-US" altLang="en-US" sz="4000"/>
              <a:t>Problem: Keeping Two Digits After Decimal Points</a:t>
            </a:r>
          </a:p>
        </p:txBody>
      </p:sp>
      <p:sp>
        <p:nvSpPr>
          <p:cNvPr id="55300" name="Rectangle 3">
            <a:extLst>
              <a:ext uri="{FF2B5EF4-FFF2-40B4-BE49-F238E27FC236}">
                <a16:creationId xmlns:a16="http://schemas.microsoft.com/office/drawing/2014/main" id="{81ADF4C8-24E0-4361-A450-BD124CB223FC}"/>
              </a:ext>
            </a:extLst>
          </p:cNvPr>
          <p:cNvSpPr>
            <a:spLocks noGrp="1" noChangeArrowheads="1"/>
          </p:cNvSpPr>
          <p:nvPr>
            <p:ph idx="1"/>
          </p:nvPr>
        </p:nvSpPr>
        <p:spPr>
          <a:xfrm>
            <a:off x="228600" y="2084388"/>
            <a:ext cx="8686800" cy="998537"/>
          </a:xfrm>
        </p:spPr>
        <p:txBody>
          <a:bodyPr/>
          <a:lstStyle/>
          <a:p>
            <a:pPr marL="0" indent="0">
              <a:lnSpc>
                <a:spcPct val="90000"/>
              </a:lnSpc>
              <a:spcBef>
                <a:spcPct val="0"/>
              </a:spcBef>
              <a:buFont typeface="Monotype Sorts" pitchFamily="2" charset="2"/>
              <a:buNone/>
            </a:pPr>
            <a:r>
              <a:rPr lang="en-US" altLang="en-US"/>
              <a:t>Write a program that displays the sales tax with two digits after the decimal point.</a:t>
            </a:r>
          </a:p>
        </p:txBody>
      </p:sp>
      <p:sp>
        <p:nvSpPr>
          <p:cNvPr id="55298" name="Slide Number Placeholder 4">
            <a:extLst>
              <a:ext uri="{FF2B5EF4-FFF2-40B4-BE49-F238E27FC236}">
                <a16:creationId xmlns:a16="http://schemas.microsoft.com/office/drawing/2014/main" id="{48DACB4A-E9A3-4A46-A19E-E8AC042A1F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3E669A-13C1-4C27-8F66-0F4F636F5EAA}" type="slidenum">
              <a:rPr lang="en-US" altLang="en-US" sz="1400" smtClean="0"/>
              <a:pPr>
                <a:spcBef>
                  <a:spcPct val="0"/>
                </a:spcBef>
                <a:buClrTx/>
                <a:buSzTx/>
                <a:buFontTx/>
                <a:buNone/>
              </a:pPr>
              <a:t>45</a:t>
            </a:fld>
            <a:endParaRPr lang="en-US" altLang="en-US" sz="1400"/>
          </a:p>
        </p:txBody>
      </p:sp>
      <p:sp>
        <p:nvSpPr>
          <p:cNvPr id="55301" name="Rectangle 4">
            <a:extLst>
              <a:ext uri="{FF2B5EF4-FFF2-40B4-BE49-F238E27FC236}">
                <a16:creationId xmlns:a16="http://schemas.microsoft.com/office/drawing/2014/main" id="{003677A2-A60E-4335-9DCA-1BFD47A1791F}"/>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2" name="AutoShape 6">
            <a:hlinkClick r:id="rId2" action="ppaction://program" highlightClick="1"/>
            <a:extLst>
              <a:ext uri="{FF2B5EF4-FFF2-40B4-BE49-F238E27FC236}">
                <a16:creationId xmlns:a16="http://schemas.microsoft.com/office/drawing/2014/main" id="{8B2DBD9A-BCEE-4AFE-A60B-79E4A8C50673}"/>
              </a:ext>
            </a:extLst>
          </p:cNvPr>
          <p:cNvSpPr>
            <a:spLocks noChangeArrowheads="1"/>
          </p:cNvSpPr>
          <p:nvPr/>
        </p:nvSpPr>
        <p:spPr bwMode="auto">
          <a:xfrm>
            <a:off x="6607175" y="5172075"/>
            <a:ext cx="730250" cy="37941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Book Antiqua" panose="02040602050305030304" pitchFamily="18" charset="0"/>
              </a:rPr>
              <a:t>Run</a:t>
            </a:r>
            <a:endParaRPr lang="en-US" altLang="en-US" sz="2000"/>
          </a:p>
        </p:txBody>
      </p:sp>
      <p:sp>
        <p:nvSpPr>
          <p:cNvPr id="55303" name="Rectangle 7">
            <a:extLst>
              <a:ext uri="{FF2B5EF4-FFF2-40B4-BE49-F238E27FC236}">
                <a16:creationId xmlns:a16="http://schemas.microsoft.com/office/drawing/2014/main" id="{8C8FD7D2-2F7B-4063-A3B2-8A161E88CF10}"/>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4" name="Rectangle 9">
            <a:hlinkClick r:id="rId3"/>
            <a:extLst>
              <a:ext uri="{FF2B5EF4-FFF2-40B4-BE49-F238E27FC236}">
                <a16:creationId xmlns:a16="http://schemas.microsoft.com/office/drawing/2014/main" id="{C3B43029-B244-4D0A-B234-34C32A2B5444}"/>
              </a:ext>
            </a:extLst>
          </p:cNvPr>
          <p:cNvSpPr>
            <a:spLocks noChangeArrowheads="1"/>
          </p:cNvSpPr>
          <p:nvPr/>
        </p:nvSpPr>
        <p:spPr bwMode="auto">
          <a:xfrm>
            <a:off x="5224463" y="5170488"/>
            <a:ext cx="12779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SalesTax</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9C2DDB47-9B3C-4566-BEF7-67DB75161D8A}"/>
              </a:ext>
            </a:extLst>
          </p:cNvPr>
          <p:cNvSpPr>
            <a:spLocks noGrp="1" noChangeArrowheads="1"/>
          </p:cNvSpPr>
          <p:nvPr>
            <p:ph type="title"/>
          </p:nvPr>
        </p:nvSpPr>
        <p:spPr>
          <a:xfrm>
            <a:off x="269875" y="87765"/>
            <a:ext cx="8642350" cy="958850"/>
          </a:xfrm>
        </p:spPr>
        <p:txBody>
          <a:bodyPr/>
          <a:lstStyle/>
          <a:p>
            <a:r>
              <a:rPr lang="en-US" altLang="en-US"/>
              <a:t>Casting in an Augmented Expression </a:t>
            </a:r>
          </a:p>
        </p:txBody>
      </p:sp>
      <p:sp>
        <p:nvSpPr>
          <p:cNvPr id="56324" name="Rectangle 3">
            <a:extLst>
              <a:ext uri="{FF2B5EF4-FFF2-40B4-BE49-F238E27FC236}">
                <a16:creationId xmlns:a16="http://schemas.microsoft.com/office/drawing/2014/main" id="{EFE052DA-0DF4-4CC2-BAF8-A0FA5E5A2920}"/>
              </a:ext>
            </a:extLst>
          </p:cNvPr>
          <p:cNvSpPr>
            <a:spLocks noGrp="1" noChangeArrowheads="1"/>
          </p:cNvSpPr>
          <p:nvPr>
            <p:ph idx="1"/>
          </p:nvPr>
        </p:nvSpPr>
        <p:spPr>
          <a:xfrm>
            <a:off x="231775" y="1392690"/>
            <a:ext cx="8912225" cy="4724400"/>
          </a:xfrm>
        </p:spPr>
        <p:txBody>
          <a:bodyPr/>
          <a:lstStyle/>
          <a:p>
            <a:pPr marL="0" indent="0">
              <a:buFont typeface="Monotype Sorts" pitchFamily="2" charset="2"/>
              <a:buNone/>
            </a:pPr>
            <a:r>
              <a:rPr lang="en-US" altLang="en-US"/>
              <a:t>In Java, an augmented expression of the form </a:t>
            </a:r>
            <a:r>
              <a:rPr lang="en-US" altLang="en-US" b="1"/>
              <a:t>x1 op= x2</a:t>
            </a:r>
            <a:r>
              <a:rPr lang="en-US" altLang="en-US"/>
              <a:t> is implemented as </a:t>
            </a:r>
            <a:r>
              <a:rPr lang="en-US" altLang="en-US" b="1"/>
              <a:t>x1 = (T)(x1 op x2)</a:t>
            </a:r>
            <a:r>
              <a:rPr lang="en-US" altLang="en-US"/>
              <a:t>, where </a:t>
            </a:r>
            <a:r>
              <a:rPr lang="en-US" altLang="en-US" b="1"/>
              <a:t>T</a:t>
            </a:r>
            <a:r>
              <a:rPr lang="en-US" altLang="en-US"/>
              <a:t> is the type for </a:t>
            </a:r>
            <a:r>
              <a:rPr lang="en-US" altLang="en-US" b="1"/>
              <a:t>x1</a:t>
            </a:r>
            <a:r>
              <a:rPr lang="en-US" altLang="en-US"/>
              <a:t>. Therefore, the following code is correct.</a:t>
            </a:r>
            <a:endParaRPr lang="en-US" altLang="en-US" b="1"/>
          </a:p>
          <a:p>
            <a:pPr marL="0" indent="0">
              <a:buFont typeface="Monotype Sorts" pitchFamily="2" charset="2"/>
              <a:buNone/>
            </a:pPr>
            <a:r>
              <a:rPr lang="en-US" altLang="en-US" b="1"/>
              <a:t>int</a:t>
            </a:r>
            <a:r>
              <a:rPr lang="en-US" altLang="en-US"/>
              <a:t> sum = </a:t>
            </a:r>
            <a:r>
              <a:rPr lang="en-US" altLang="en-US" b="1"/>
              <a:t>0</a:t>
            </a:r>
            <a:r>
              <a:rPr lang="en-US" altLang="en-US"/>
              <a:t>;</a:t>
            </a:r>
          </a:p>
          <a:p>
            <a:pPr marL="0" indent="0">
              <a:buFont typeface="Monotype Sorts" pitchFamily="2" charset="2"/>
              <a:buNone/>
            </a:pPr>
            <a:r>
              <a:rPr lang="en-US" altLang="en-US"/>
              <a:t>sum += </a:t>
            </a:r>
            <a:r>
              <a:rPr lang="en-US" altLang="en-US" b="1"/>
              <a:t>4.5</a:t>
            </a:r>
            <a:r>
              <a:rPr lang="en-US" altLang="en-US"/>
              <a:t>; // sum becomes 4 after this statement</a:t>
            </a:r>
          </a:p>
          <a:p>
            <a:pPr marL="0" indent="0">
              <a:buFont typeface="Monotype Sorts" pitchFamily="2" charset="2"/>
              <a:buNone/>
            </a:pPr>
            <a:endParaRPr lang="en-US" altLang="en-US" b="1"/>
          </a:p>
          <a:p>
            <a:pPr marL="0" indent="0">
              <a:buFont typeface="Monotype Sorts" pitchFamily="2" charset="2"/>
              <a:buNone/>
            </a:pPr>
            <a:r>
              <a:rPr lang="en-US" altLang="en-US" b="1"/>
              <a:t>sum += 4.5</a:t>
            </a:r>
            <a:r>
              <a:rPr lang="en-US" altLang="en-US"/>
              <a:t> is equivalent to </a:t>
            </a:r>
            <a:r>
              <a:rPr lang="en-US" altLang="en-US" b="1"/>
              <a:t>sum = (int)(sum + 4.5)</a:t>
            </a:r>
            <a:r>
              <a:rPr lang="en-US" altLang="en-US"/>
              <a:t>. </a:t>
            </a:r>
          </a:p>
        </p:txBody>
      </p:sp>
      <p:sp>
        <p:nvSpPr>
          <p:cNvPr id="56322" name="Slide Number Placeholder 4">
            <a:extLst>
              <a:ext uri="{FF2B5EF4-FFF2-40B4-BE49-F238E27FC236}">
                <a16:creationId xmlns:a16="http://schemas.microsoft.com/office/drawing/2014/main" id="{5B8D782A-0C27-4F6A-A1F5-697942BCEB6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2F59B1-D3D2-497D-8469-A43BE52A1F15}" type="slidenum">
              <a:rPr lang="en-US" altLang="en-US" sz="1400" smtClean="0"/>
              <a:pPr>
                <a:spcBef>
                  <a:spcPct val="0"/>
                </a:spcBef>
                <a:buClrTx/>
                <a:buSzTx/>
                <a:buFontTx/>
                <a:buNone/>
              </a:pPr>
              <a:t>46</a:t>
            </a:fld>
            <a:endParaRPr lang="en-US" altLang="en-US" sz="1400"/>
          </a:p>
        </p:txBody>
      </p:sp>
      <p:sp>
        <p:nvSpPr>
          <p:cNvPr id="56325" name="Rectangle 7">
            <a:extLst>
              <a:ext uri="{FF2B5EF4-FFF2-40B4-BE49-F238E27FC236}">
                <a16:creationId xmlns:a16="http://schemas.microsoft.com/office/drawing/2014/main" id="{D6B8DD5D-5009-44B7-8BFE-DAACADEE9D55}"/>
              </a:ext>
            </a:extLst>
          </p:cNvPr>
          <p:cNvSpPr>
            <a:spLocks noChangeArrowheads="1"/>
          </p:cNvSpPr>
          <p:nvPr/>
        </p:nvSpPr>
        <p:spPr bwMode="auto">
          <a:xfrm>
            <a:off x="0" y="30452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81E97BBD-27C6-4B3F-8646-649F21D5AB9F}"/>
              </a:ext>
            </a:extLst>
          </p:cNvPr>
          <p:cNvSpPr>
            <a:spLocks noGrp="1" noChangeArrowheads="1"/>
          </p:cNvSpPr>
          <p:nvPr>
            <p:ph type="title"/>
          </p:nvPr>
        </p:nvSpPr>
        <p:spPr>
          <a:xfrm>
            <a:off x="533400" y="304800"/>
            <a:ext cx="8305800" cy="685800"/>
          </a:xfrm>
        </p:spPr>
        <p:txBody>
          <a:bodyPr/>
          <a:lstStyle/>
          <a:p>
            <a:r>
              <a:rPr lang="en-US" altLang="en-US"/>
              <a:t>Software Development Process</a:t>
            </a:r>
            <a:r>
              <a:rPr lang="en-US" altLang="en-US" b="1">
                <a:latin typeface="Courier" charset="0"/>
              </a:rPr>
              <a:t> </a:t>
            </a:r>
          </a:p>
        </p:txBody>
      </p:sp>
      <p:sp>
        <p:nvSpPr>
          <p:cNvPr id="57346" name="Slide Number Placeholder 4">
            <a:extLst>
              <a:ext uri="{FF2B5EF4-FFF2-40B4-BE49-F238E27FC236}">
                <a16:creationId xmlns:a16="http://schemas.microsoft.com/office/drawing/2014/main" id="{886EB5D6-380A-4D2C-9BDE-E636C5C3DB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A96514-6C7F-47E8-A3F1-A5B7BE63CF3C}" type="slidenum">
              <a:rPr lang="en-US" altLang="en-US" sz="1400" smtClean="0"/>
              <a:pPr>
                <a:spcBef>
                  <a:spcPct val="0"/>
                </a:spcBef>
                <a:buClrTx/>
                <a:buSzTx/>
                <a:buFontTx/>
                <a:buNone/>
              </a:pPr>
              <a:t>47</a:t>
            </a:fld>
            <a:endParaRPr lang="en-US" altLang="en-US" sz="1400"/>
          </a:p>
        </p:txBody>
      </p:sp>
      <p:sp>
        <p:nvSpPr>
          <p:cNvPr id="57348" name="Rectangle 3">
            <a:extLst>
              <a:ext uri="{FF2B5EF4-FFF2-40B4-BE49-F238E27FC236}">
                <a16:creationId xmlns:a16="http://schemas.microsoft.com/office/drawing/2014/main" id="{AAE5A769-33AF-4744-88C8-FF0C9DBA67CA}"/>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57349" name="Picture 6">
            <a:extLst>
              <a:ext uri="{FF2B5EF4-FFF2-40B4-BE49-F238E27FC236}">
                <a16:creationId xmlns:a16="http://schemas.microsoft.com/office/drawing/2014/main" id="{DC814B4F-2CE7-4D52-AB07-AC1622D55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316038"/>
            <a:ext cx="7176392" cy="4356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4750D8DC-B432-4EFA-B781-D458E690BB62}"/>
              </a:ext>
            </a:extLst>
          </p:cNvPr>
          <p:cNvSpPr>
            <a:spLocks noGrp="1" noChangeArrowheads="1"/>
          </p:cNvSpPr>
          <p:nvPr>
            <p:ph type="title"/>
          </p:nvPr>
        </p:nvSpPr>
        <p:spPr>
          <a:xfrm>
            <a:off x="533400" y="304800"/>
            <a:ext cx="8305800" cy="685800"/>
          </a:xfrm>
        </p:spPr>
        <p:txBody>
          <a:bodyPr/>
          <a:lstStyle/>
          <a:p>
            <a:r>
              <a:rPr lang="en-US" altLang="en-US"/>
              <a:t>Requirement Specification</a:t>
            </a:r>
            <a:r>
              <a:rPr lang="en-US" altLang="en-US" b="1">
                <a:latin typeface="Courier" charset="0"/>
              </a:rPr>
              <a:t> </a:t>
            </a:r>
          </a:p>
        </p:txBody>
      </p:sp>
      <p:sp>
        <p:nvSpPr>
          <p:cNvPr id="58370" name="Slide Number Placeholder 4">
            <a:extLst>
              <a:ext uri="{FF2B5EF4-FFF2-40B4-BE49-F238E27FC236}">
                <a16:creationId xmlns:a16="http://schemas.microsoft.com/office/drawing/2014/main" id="{18EA0A49-18C7-4153-8DAC-9EE5E6E7C69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64EFF6-7D92-4FDF-AC2C-37361B7EC42F}" type="slidenum">
              <a:rPr lang="en-US" altLang="en-US" sz="1400" smtClean="0"/>
              <a:pPr>
                <a:spcBef>
                  <a:spcPct val="0"/>
                </a:spcBef>
                <a:buClrTx/>
                <a:buSzTx/>
                <a:buFontTx/>
                <a:buNone/>
              </a:pPr>
              <a:t>48</a:t>
            </a:fld>
            <a:endParaRPr lang="en-US" altLang="en-US" sz="1400"/>
          </a:p>
        </p:txBody>
      </p:sp>
      <p:sp>
        <p:nvSpPr>
          <p:cNvPr id="58372" name="Rectangle 3">
            <a:extLst>
              <a:ext uri="{FF2B5EF4-FFF2-40B4-BE49-F238E27FC236}">
                <a16:creationId xmlns:a16="http://schemas.microsoft.com/office/drawing/2014/main" id="{6792C9D6-3D23-4E19-94CD-3745390A0098}"/>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3" name="Object 4">
            <a:extLst>
              <a:ext uri="{FF2B5EF4-FFF2-40B4-BE49-F238E27FC236}">
                <a16:creationId xmlns:a16="http://schemas.microsoft.com/office/drawing/2014/main" id="{4B68E83A-0AD8-496B-8317-3BD058918D52}"/>
              </a:ext>
            </a:extLst>
          </p:cNvPr>
          <p:cNvGraphicFramePr>
            <a:graphicFrameLocks noChangeAspect="1"/>
          </p:cNvGraphicFramePr>
          <p:nvPr>
            <p:extLst>
              <p:ext uri="{D42A27DB-BD31-4B8C-83A1-F6EECF244321}">
                <p14:modId xmlns:p14="http://schemas.microsoft.com/office/powerpoint/2010/main" val="4061865119"/>
              </p:ext>
            </p:extLst>
          </p:nvPr>
        </p:nvGraphicFramePr>
        <p:xfrm>
          <a:off x="347450" y="663840"/>
          <a:ext cx="8458200" cy="5311775"/>
        </p:xfrm>
        <a:graphic>
          <a:graphicData uri="http://schemas.openxmlformats.org/presentationml/2006/ole">
            <mc:AlternateContent xmlns:mc="http://schemas.openxmlformats.org/markup-compatibility/2006">
              <mc:Choice xmlns:v="urn:schemas-microsoft-com:vml" Requires="v">
                <p:oleObj spid="_x0000_s58378"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450" y="66384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3173" name="Text Box 5">
            <a:extLst>
              <a:ext uri="{FF2B5EF4-FFF2-40B4-BE49-F238E27FC236}">
                <a16:creationId xmlns:a16="http://schemas.microsoft.com/office/drawing/2014/main" id="{13BBD9BC-5D98-4D54-82A7-E25335BFA5FD}"/>
              </a:ext>
            </a:extLst>
          </p:cNvPr>
          <p:cNvSpPr txBox="1">
            <a:spLocks noChangeArrowheads="1"/>
          </p:cNvSpPr>
          <p:nvPr/>
        </p:nvSpPr>
        <p:spPr bwMode="auto">
          <a:xfrm>
            <a:off x="4343400" y="1143000"/>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A formal process that seeks to understand the problem and document in detail what the software system needs to do. This phase involves close interaction between users and designers.</a:t>
            </a:r>
            <a:r>
              <a:rPr lang="en-US" altLang="en-US" sz="2400">
                <a:cs typeface="Courier New" panose="02070309020205020404" pitchFamily="49" charset="0"/>
              </a:rPr>
              <a:t> </a:t>
            </a:r>
            <a:endParaRPr lang="en-US" altLang="en-US" sz="2400"/>
          </a:p>
        </p:txBody>
      </p:sp>
      <p:sp>
        <p:nvSpPr>
          <p:cNvPr id="263174" name="Rectangle 6">
            <a:extLst>
              <a:ext uri="{FF2B5EF4-FFF2-40B4-BE49-F238E27FC236}">
                <a16:creationId xmlns:a16="http://schemas.microsoft.com/office/drawing/2014/main" id="{6DFDE564-B7CB-48B3-BDDB-1C40D5BBB466}"/>
              </a:ext>
            </a:extLst>
          </p:cNvPr>
          <p:cNvSpPr>
            <a:spLocks noChangeArrowheads="1"/>
          </p:cNvSpPr>
          <p:nvPr/>
        </p:nvSpPr>
        <p:spPr bwMode="auto">
          <a:xfrm>
            <a:off x="40210" y="4120290"/>
            <a:ext cx="4876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cs typeface="Courier New" panose="02070309020205020404" pitchFamily="49" charset="0"/>
              </a:rPr>
              <a:t>Most of the examples in this book are simple, and their requirements are clearly stated. In the real world, however, problems are not well defined. You need to study a problem carefully to identify its requirements.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0-#ppt_w/2"/>
                                          </p:val>
                                        </p:tav>
                                        <p:tav tm="100000">
                                          <p:val>
                                            <p:strVal val="#ppt_x"/>
                                          </p:val>
                                        </p:tav>
                                      </p:tavLst>
                                    </p:anim>
                                    <p:anim calcmode="lin" valueType="num">
                                      <p:cBhvr additive="base">
                                        <p:cTn id="8"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4"/>
                                        </p:tgtEl>
                                        <p:attrNameLst>
                                          <p:attrName>style.visibility</p:attrName>
                                        </p:attrNameLst>
                                      </p:cBhvr>
                                      <p:to>
                                        <p:strVal val="visible"/>
                                      </p:to>
                                    </p:set>
                                    <p:anim calcmode="lin" valueType="num">
                                      <p:cBhvr additive="base">
                                        <p:cTn id="13" dur="500" fill="hold"/>
                                        <p:tgtEl>
                                          <p:spTgt spid="263174"/>
                                        </p:tgtEl>
                                        <p:attrNameLst>
                                          <p:attrName>ppt_x</p:attrName>
                                        </p:attrNameLst>
                                      </p:cBhvr>
                                      <p:tavLst>
                                        <p:tav tm="0">
                                          <p:val>
                                            <p:strVal val="0-#ppt_w/2"/>
                                          </p:val>
                                        </p:tav>
                                        <p:tav tm="100000">
                                          <p:val>
                                            <p:strVal val="#ppt_x"/>
                                          </p:val>
                                        </p:tav>
                                      </p:tavLst>
                                    </p:anim>
                                    <p:anim calcmode="lin" valueType="num">
                                      <p:cBhvr additive="base">
                                        <p:cTn id="14"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autoUpdateAnimBg="0"/>
      <p:bldP spid="26317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6E35C9DE-4C44-4480-99F0-12582B743441}"/>
              </a:ext>
            </a:extLst>
          </p:cNvPr>
          <p:cNvSpPr>
            <a:spLocks noGrp="1" noChangeArrowheads="1"/>
          </p:cNvSpPr>
          <p:nvPr>
            <p:ph type="title"/>
          </p:nvPr>
        </p:nvSpPr>
        <p:spPr>
          <a:xfrm>
            <a:off x="533400" y="304800"/>
            <a:ext cx="8305800" cy="685800"/>
          </a:xfrm>
        </p:spPr>
        <p:txBody>
          <a:bodyPr/>
          <a:lstStyle/>
          <a:p>
            <a:r>
              <a:rPr lang="en-US" altLang="en-US"/>
              <a:t>System Analysis</a:t>
            </a:r>
            <a:endParaRPr lang="en-US" altLang="en-US" b="1">
              <a:latin typeface="Courier" charset="0"/>
            </a:endParaRPr>
          </a:p>
        </p:txBody>
      </p:sp>
      <p:sp>
        <p:nvSpPr>
          <p:cNvPr id="59394" name="Slide Number Placeholder 4">
            <a:extLst>
              <a:ext uri="{FF2B5EF4-FFF2-40B4-BE49-F238E27FC236}">
                <a16:creationId xmlns:a16="http://schemas.microsoft.com/office/drawing/2014/main" id="{29B24F46-A0B8-4F7D-879F-03C08BA4522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464D49-0B22-45CE-B019-B01D36F9E469}" type="slidenum">
              <a:rPr lang="en-US" altLang="en-US" sz="1400" smtClean="0"/>
              <a:pPr>
                <a:spcBef>
                  <a:spcPct val="0"/>
                </a:spcBef>
                <a:buClrTx/>
                <a:buSzTx/>
                <a:buFontTx/>
                <a:buNone/>
              </a:pPr>
              <a:t>49</a:t>
            </a:fld>
            <a:endParaRPr lang="en-US" altLang="en-US" sz="1400"/>
          </a:p>
        </p:txBody>
      </p:sp>
      <p:sp>
        <p:nvSpPr>
          <p:cNvPr id="59396" name="Rectangle 3">
            <a:extLst>
              <a:ext uri="{FF2B5EF4-FFF2-40B4-BE49-F238E27FC236}">
                <a16:creationId xmlns:a16="http://schemas.microsoft.com/office/drawing/2014/main" id="{9943BE4B-D85A-4D02-A1FD-B26A15A9D743}"/>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9397" name="Object 4">
            <a:extLst>
              <a:ext uri="{FF2B5EF4-FFF2-40B4-BE49-F238E27FC236}">
                <a16:creationId xmlns:a16="http://schemas.microsoft.com/office/drawing/2014/main" id="{D0E24126-7634-4999-AF7B-7D7B4079A6A9}"/>
              </a:ext>
            </a:extLst>
          </p:cNvPr>
          <p:cNvGraphicFramePr>
            <a:graphicFrameLocks noChangeAspect="1"/>
          </p:cNvGraphicFramePr>
          <p:nvPr>
            <p:extLst>
              <p:ext uri="{D42A27DB-BD31-4B8C-83A1-F6EECF244321}">
                <p14:modId xmlns:p14="http://schemas.microsoft.com/office/powerpoint/2010/main" val="3145628399"/>
              </p:ext>
            </p:extLst>
          </p:nvPr>
        </p:nvGraphicFramePr>
        <p:xfrm>
          <a:off x="501070" y="817460"/>
          <a:ext cx="8686800" cy="5454650"/>
        </p:xfrm>
        <a:graphic>
          <a:graphicData uri="http://schemas.openxmlformats.org/presentationml/2006/ole">
            <mc:AlternateContent xmlns:mc="http://schemas.openxmlformats.org/markup-compatibility/2006">
              <mc:Choice xmlns:v="urn:schemas-microsoft-com:vml" Requires="v">
                <p:oleObj spid="_x0000_s59402"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70" y="817460"/>
                        <a:ext cx="8686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7" name="Text Box 5">
            <a:extLst>
              <a:ext uri="{FF2B5EF4-FFF2-40B4-BE49-F238E27FC236}">
                <a16:creationId xmlns:a16="http://schemas.microsoft.com/office/drawing/2014/main" id="{DB112F42-38AB-4897-854A-227ACB380378}"/>
              </a:ext>
            </a:extLst>
          </p:cNvPr>
          <p:cNvSpPr txBox="1">
            <a:spLocks noChangeArrowheads="1"/>
          </p:cNvSpPr>
          <p:nvPr/>
        </p:nvSpPr>
        <p:spPr bwMode="auto">
          <a:xfrm>
            <a:off x="4419600" y="1371600"/>
            <a:ext cx="449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Seeks to analyze the business process in terms of data flow, and to identify the system’s input and output. </a:t>
            </a:r>
          </a:p>
        </p:txBody>
      </p:sp>
      <p:sp>
        <p:nvSpPr>
          <p:cNvPr id="264198" name="Text Box 6">
            <a:extLst>
              <a:ext uri="{FF2B5EF4-FFF2-40B4-BE49-F238E27FC236}">
                <a16:creationId xmlns:a16="http://schemas.microsoft.com/office/drawing/2014/main" id="{163C6165-EA9F-42B5-B14A-E7A8B23A20F3}"/>
              </a:ext>
            </a:extLst>
          </p:cNvPr>
          <p:cNvSpPr txBox="1">
            <a:spLocks noChangeArrowheads="1"/>
          </p:cNvSpPr>
          <p:nvPr/>
        </p:nvSpPr>
        <p:spPr bwMode="auto">
          <a:xfrm>
            <a:off x="40210" y="3851455"/>
            <a:ext cx="46482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cs typeface="Courier New" panose="02070309020205020404" pitchFamily="49" charset="0"/>
              </a:rPr>
              <a:t>Part of the analysis entails modeling the system’s behavior. The model is intended to capture the essential elements of the system and to define services to the system.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 calcmode="lin" valueType="num">
                                      <p:cBhvr additive="base">
                                        <p:cTn id="7" dur="500" fill="hold"/>
                                        <p:tgtEl>
                                          <p:spTgt spid="264197"/>
                                        </p:tgtEl>
                                        <p:attrNameLst>
                                          <p:attrName>ppt_x</p:attrName>
                                        </p:attrNameLst>
                                      </p:cBhvr>
                                      <p:tavLst>
                                        <p:tav tm="0">
                                          <p:val>
                                            <p:strVal val="0-#ppt_w/2"/>
                                          </p:val>
                                        </p:tav>
                                        <p:tav tm="100000">
                                          <p:val>
                                            <p:strVal val="#ppt_x"/>
                                          </p:val>
                                        </p:tav>
                                      </p:tavLst>
                                    </p:anim>
                                    <p:anim calcmode="lin" valueType="num">
                                      <p:cBhvr additive="base">
                                        <p:cTn id="8" dur="500" fill="hold"/>
                                        <p:tgtEl>
                                          <p:spTgt spid="264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8"/>
                                        </p:tgtEl>
                                        <p:attrNameLst>
                                          <p:attrName>style.visibility</p:attrName>
                                        </p:attrNameLst>
                                      </p:cBhvr>
                                      <p:to>
                                        <p:strVal val="visible"/>
                                      </p:to>
                                    </p:set>
                                    <p:anim calcmode="lin" valueType="num">
                                      <p:cBhvr additive="base">
                                        <p:cTn id="13" dur="500" fill="hold"/>
                                        <p:tgtEl>
                                          <p:spTgt spid="264198"/>
                                        </p:tgtEl>
                                        <p:attrNameLst>
                                          <p:attrName>ppt_x</p:attrName>
                                        </p:attrNameLst>
                                      </p:cBhvr>
                                      <p:tavLst>
                                        <p:tav tm="0">
                                          <p:val>
                                            <p:strVal val="0-#ppt_w/2"/>
                                          </p:val>
                                        </p:tav>
                                        <p:tav tm="100000">
                                          <p:val>
                                            <p:strVal val="#ppt_x"/>
                                          </p:val>
                                        </p:tav>
                                      </p:tavLst>
                                    </p:anim>
                                    <p:anim calcmode="lin" valueType="num">
                                      <p:cBhvr additive="base">
                                        <p:cTn id="14" dur="500" fill="hold"/>
                                        <p:tgtEl>
                                          <p:spTgt spid="264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19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308F4CDE-EBAA-4FFA-BA4D-E8B0EA75A602}"/>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8196" name="Rectangle 3">
            <a:extLst>
              <a:ext uri="{FF2B5EF4-FFF2-40B4-BE49-F238E27FC236}">
                <a16:creationId xmlns:a16="http://schemas.microsoft.com/office/drawing/2014/main" id="{1C499306-A49E-44E0-9EAD-03D6D502BE61}"/>
              </a:ext>
            </a:extLst>
          </p:cNvPr>
          <p:cNvSpPr>
            <a:spLocks noGrp="1" noChangeArrowheads="1"/>
          </p:cNvSpPr>
          <p:nvPr>
            <p:ph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8194" name="Slide Number Placeholder 4">
            <a:extLst>
              <a:ext uri="{FF2B5EF4-FFF2-40B4-BE49-F238E27FC236}">
                <a16:creationId xmlns:a16="http://schemas.microsoft.com/office/drawing/2014/main" id="{F8EA2ABD-6F5E-4CEE-A575-2BADA636F09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1AB6AC-6768-41F1-BE48-11BF9856429F}" type="slidenum">
              <a:rPr lang="en-US" altLang="en-US" sz="1400" smtClean="0"/>
              <a:pPr>
                <a:spcBef>
                  <a:spcPct val="0"/>
                </a:spcBef>
                <a:buClrTx/>
                <a:buSzTx/>
                <a:buFontTx/>
                <a:buNone/>
              </a:pPr>
              <a:t>5</a:t>
            </a:fld>
            <a:endParaRPr lang="en-US" altLang="en-US" sz="1400"/>
          </a:p>
        </p:txBody>
      </p:sp>
      <p:sp>
        <p:nvSpPr>
          <p:cNvPr id="8197" name="Rectangle 8">
            <a:extLst>
              <a:ext uri="{FF2B5EF4-FFF2-40B4-BE49-F238E27FC236}">
                <a16:creationId xmlns:a16="http://schemas.microsoft.com/office/drawing/2014/main" id="{A4905732-A343-4D01-991C-E0EE031FB07C}"/>
              </a:ext>
            </a:extLst>
          </p:cNvPr>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8198" name="Text Box 9">
            <a:extLst>
              <a:ext uri="{FF2B5EF4-FFF2-40B4-BE49-F238E27FC236}">
                <a16:creationId xmlns:a16="http://schemas.microsoft.com/office/drawing/2014/main" id="{08BABA45-8A4A-4F3F-BED0-A71A17D2A8B4}"/>
              </a:ext>
            </a:extLst>
          </p:cNvPr>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8199" name="Rectangle 10">
            <a:extLst>
              <a:ext uri="{FF2B5EF4-FFF2-40B4-BE49-F238E27FC236}">
                <a16:creationId xmlns:a16="http://schemas.microsoft.com/office/drawing/2014/main" id="{CE072888-517F-401E-9787-4D1ECDFCDF1C}"/>
              </a:ext>
            </a:extLst>
          </p:cNvPr>
          <p:cNvSpPr>
            <a:spLocks noChangeArrowheads="1"/>
          </p:cNvSpPr>
          <p:nvPr/>
        </p:nvSpPr>
        <p:spPr bwMode="auto">
          <a:xfrm>
            <a:off x="457200" y="19050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6380" name="AutoShape 12">
            <a:extLst>
              <a:ext uri="{FF2B5EF4-FFF2-40B4-BE49-F238E27FC236}">
                <a16:creationId xmlns:a16="http://schemas.microsoft.com/office/drawing/2014/main" id="{F4D6E4D0-3D9D-4033-A417-348A241C03C5}"/>
              </a:ext>
            </a:extLst>
          </p:cNvPr>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radius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90930A19-A343-4DD3-A3E1-F32A4B142525}"/>
              </a:ext>
            </a:extLst>
          </p:cNvPr>
          <p:cNvSpPr>
            <a:spLocks noGrp="1" noChangeArrowheads="1"/>
          </p:cNvSpPr>
          <p:nvPr>
            <p:ph type="title"/>
          </p:nvPr>
        </p:nvSpPr>
        <p:spPr>
          <a:xfrm>
            <a:off x="533400" y="304800"/>
            <a:ext cx="8305800" cy="685800"/>
          </a:xfrm>
        </p:spPr>
        <p:txBody>
          <a:bodyPr/>
          <a:lstStyle/>
          <a:p>
            <a:r>
              <a:rPr lang="en-US" altLang="en-US"/>
              <a:t>System Design</a:t>
            </a:r>
            <a:r>
              <a:rPr lang="en-US" altLang="en-US" b="1">
                <a:latin typeface="Courier" charset="0"/>
              </a:rPr>
              <a:t> </a:t>
            </a:r>
          </a:p>
        </p:txBody>
      </p:sp>
      <p:sp>
        <p:nvSpPr>
          <p:cNvPr id="60418" name="Slide Number Placeholder 4">
            <a:extLst>
              <a:ext uri="{FF2B5EF4-FFF2-40B4-BE49-F238E27FC236}">
                <a16:creationId xmlns:a16="http://schemas.microsoft.com/office/drawing/2014/main" id="{7E4E888B-27C0-4340-8477-DEBA6EC3594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0212B9-9BA1-446E-97B8-551D13B4D5B3}" type="slidenum">
              <a:rPr lang="en-US" altLang="en-US" sz="1400" smtClean="0"/>
              <a:pPr>
                <a:spcBef>
                  <a:spcPct val="0"/>
                </a:spcBef>
                <a:buClrTx/>
                <a:buSzTx/>
                <a:buFontTx/>
                <a:buNone/>
              </a:pPr>
              <a:t>50</a:t>
            </a:fld>
            <a:endParaRPr lang="en-US" altLang="en-US" sz="1400"/>
          </a:p>
        </p:txBody>
      </p:sp>
      <p:sp>
        <p:nvSpPr>
          <p:cNvPr id="60420" name="Rectangle 3">
            <a:extLst>
              <a:ext uri="{FF2B5EF4-FFF2-40B4-BE49-F238E27FC236}">
                <a16:creationId xmlns:a16="http://schemas.microsoft.com/office/drawing/2014/main" id="{AA9C18C3-2E96-4E1D-A312-F36136686F86}"/>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0421" name="Object 4">
            <a:extLst>
              <a:ext uri="{FF2B5EF4-FFF2-40B4-BE49-F238E27FC236}">
                <a16:creationId xmlns:a16="http://schemas.microsoft.com/office/drawing/2014/main" id="{3BCF9AF4-1D60-4168-B439-26EB99D90387}"/>
              </a:ext>
            </a:extLst>
          </p:cNvPr>
          <p:cNvGraphicFramePr>
            <a:graphicFrameLocks noChangeAspect="1"/>
          </p:cNvGraphicFramePr>
          <p:nvPr>
            <p:extLst>
              <p:ext uri="{D42A27DB-BD31-4B8C-83A1-F6EECF244321}">
                <p14:modId xmlns:p14="http://schemas.microsoft.com/office/powerpoint/2010/main" val="1618864966"/>
              </p:ext>
            </p:extLst>
          </p:nvPr>
        </p:nvGraphicFramePr>
        <p:xfrm>
          <a:off x="646200" y="855865"/>
          <a:ext cx="8534400" cy="5359400"/>
        </p:xfrm>
        <a:graphic>
          <a:graphicData uri="http://schemas.openxmlformats.org/presentationml/2006/ole">
            <mc:AlternateContent xmlns:mc="http://schemas.openxmlformats.org/markup-compatibility/2006">
              <mc:Choice xmlns:v="urn:schemas-microsoft-com:vml" Requires="v">
                <p:oleObj spid="_x0000_s60426"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00" y="855865"/>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1" name="Text Box 5">
            <a:extLst>
              <a:ext uri="{FF2B5EF4-FFF2-40B4-BE49-F238E27FC236}">
                <a16:creationId xmlns:a16="http://schemas.microsoft.com/office/drawing/2014/main" id="{1E8BA812-67B1-48FE-AF22-75E1AEAFA011}"/>
              </a:ext>
            </a:extLst>
          </p:cNvPr>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The process of designing the system’s components. </a:t>
            </a:r>
          </a:p>
        </p:txBody>
      </p:sp>
      <p:sp>
        <p:nvSpPr>
          <p:cNvPr id="265222" name="Text Box 6">
            <a:extLst>
              <a:ext uri="{FF2B5EF4-FFF2-40B4-BE49-F238E27FC236}">
                <a16:creationId xmlns:a16="http://schemas.microsoft.com/office/drawing/2014/main" id="{C037135E-7004-442D-9FF8-89997355E804}"/>
              </a:ext>
            </a:extLst>
          </p:cNvPr>
          <p:cNvSpPr txBox="1">
            <a:spLocks noChangeArrowheads="1"/>
          </p:cNvSpPr>
          <p:nvPr/>
        </p:nvSpPr>
        <p:spPr bwMode="auto">
          <a:xfrm>
            <a:off x="193830" y="4158695"/>
            <a:ext cx="4800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cs typeface="Courier New" panose="02070309020205020404" pitchFamily="49" charset="0"/>
              </a:rPr>
              <a:t>This phase involves the use of many levels of abstraction to decompose the problem into manageable components, identify classes and interfaces, and establish relationships among the classes and interfaces.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0-#ppt_w/2"/>
                                          </p:val>
                                        </p:tav>
                                        <p:tav tm="100000">
                                          <p:val>
                                            <p:strVal val="#ppt_x"/>
                                          </p:val>
                                        </p:tav>
                                      </p:tavLst>
                                    </p:anim>
                                    <p:anim calcmode="lin" valueType="num">
                                      <p:cBhvr additive="base">
                                        <p:cTn id="8"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2"/>
                                        </p:tgtEl>
                                        <p:attrNameLst>
                                          <p:attrName>style.visibility</p:attrName>
                                        </p:attrNameLst>
                                      </p:cBhvr>
                                      <p:to>
                                        <p:strVal val="visible"/>
                                      </p:to>
                                    </p:set>
                                    <p:anim calcmode="lin" valueType="num">
                                      <p:cBhvr additive="base">
                                        <p:cTn id="13" dur="500" fill="hold"/>
                                        <p:tgtEl>
                                          <p:spTgt spid="265222"/>
                                        </p:tgtEl>
                                        <p:attrNameLst>
                                          <p:attrName>ppt_x</p:attrName>
                                        </p:attrNameLst>
                                      </p:cBhvr>
                                      <p:tavLst>
                                        <p:tav tm="0">
                                          <p:val>
                                            <p:strVal val="0-#ppt_w/2"/>
                                          </p:val>
                                        </p:tav>
                                        <p:tav tm="100000">
                                          <p:val>
                                            <p:strVal val="#ppt_x"/>
                                          </p:val>
                                        </p:tav>
                                      </p:tavLst>
                                    </p:anim>
                                    <p:anim calcmode="lin" valueType="num">
                                      <p:cBhvr additive="base">
                                        <p:cTn id="14"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autoUpdateAnimBg="0"/>
      <p:bldP spid="2652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15A99A7E-3AD7-4121-9903-BA5BE9AFCDBF}"/>
              </a:ext>
            </a:extLst>
          </p:cNvPr>
          <p:cNvSpPr>
            <a:spLocks noGrp="1" noChangeArrowheads="1"/>
          </p:cNvSpPr>
          <p:nvPr>
            <p:ph type="title"/>
          </p:nvPr>
        </p:nvSpPr>
        <p:spPr>
          <a:xfrm>
            <a:off x="533400" y="304800"/>
            <a:ext cx="8305800" cy="685800"/>
          </a:xfrm>
        </p:spPr>
        <p:txBody>
          <a:bodyPr/>
          <a:lstStyle/>
          <a:p>
            <a:r>
              <a:rPr lang="en-US" altLang="en-US"/>
              <a:t>IPO</a:t>
            </a:r>
            <a:r>
              <a:rPr lang="en-US" altLang="en-US" b="1">
                <a:latin typeface="Courier" charset="0"/>
              </a:rPr>
              <a:t> </a:t>
            </a:r>
          </a:p>
        </p:txBody>
      </p:sp>
      <p:sp>
        <p:nvSpPr>
          <p:cNvPr id="61442" name="Slide Number Placeholder 4">
            <a:extLst>
              <a:ext uri="{FF2B5EF4-FFF2-40B4-BE49-F238E27FC236}">
                <a16:creationId xmlns:a16="http://schemas.microsoft.com/office/drawing/2014/main" id="{A7CD72E5-6B2D-4D19-8F03-CC55E3098FA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69CFA3-A3D1-4BD7-BCF1-A0D6731A793A}" type="slidenum">
              <a:rPr lang="en-US" altLang="en-US" sz="1400" smtClean="0"/>
              <a:pPr>
                <a:spcBef>
                  <a:spcPct val="0"/>
                </a:spcBef>
                <a:buClrTx/>
                <a:buSzTx/>
                <a:buFontTx/>
                <a:buNone/>
              </a:pPr>
              <a:t>51</a:t>
            </a:fld>
            <a:endParaRPr lang="en-US" altLang="en-US" sz="1400"/>
          </a:p>
        </p:txBody>
      </p:sp>
      <p:sp>
        <p:nvSpPr>
          <p:cNvPr id="61444" name="Rectangle 3">
            <a:extLst>
              <a:ext uri="{FF2B5EF4-FFF2-40B4-BE49-F238E27FC236}">
                <a16:creationId xmlns:a16="http://schemas.microsoft.com/office/drawing/2014/main" id="{3D66C8B3-A677-4D0B-A203-3A2706634070}"/>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1445" name="Object 4">
            <a:extLst>
              <a:ext uri="{FF2B5EF4-FFF2-40B4-BE49-F238E27FC236}">
                <a16:creationId xmlns:a16="http://schemas.microsoft.com/office/drawing/2014/main" id="{AEC73F5A-774E-40DD-8D35-A8F890231B00}"/>
              </a:ext>
            </a:extLst>
          </p:cNvPr>
          <p:cNvGraphicFramePr>
            <a:graphicFrameLocks noChangeAspect="1"/>
          </p:cNvGraphicFramePr>
          <p:nvPr/>
        </p:nvGraphicFramePr>
        <p:xfrm>
          <a:off x="309563" y="1047750"/>
          <a:ext cx="8534400" cy="5359400"/>
        </p:xfrm>
        <a:graphic>
          <a:graphicData uri="http://schemas.openxmlformats.org/presentationml/2006/ole">
            <mc:AlternateContent xmlns:mc="http://schemas.openxmlformats.org/markup-compatibility/2006">
              <mc:Choice xmlns:v="urn:schemas-microsoft-com:vml" Requires="v">
                <p:oleObj spid="_x0000_s61449"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04775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45" name="Text Box 5">
            <a:extLst>
              <a:ext uri="{FF2B5EF4-FFF2-40B4-BE49-F238E27FC236}">
                <a16:creationId xmlns:a16="http://schemas.microsoft.com/office/drawing/2014/main" id="{F8F0CA90-2AF9-4132-9642-AC48C59BFCB4}"/>
              </a:ext>
            </a:extLst>
          </p:cNvPr>
          <p:cNvSpPr txBox="1">
            <a:spLocks noChangeArrowheads="1"/>
          </p:cNvSpPr>
          <p:nvPr/>
        </p:nvSpPr>
        <p:spPr bwMode="auto">
          <a:xfrm>
            <a:off x="228600" y="4800600"/>
            <a:ext cx="480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The essence of system analysis and design is input, process, and output. This is called </a:t>
            </a:r>
            <a:r>
              <a:rPr lang="en-US" altLang="en-US" sz="1600" i="1"/>
              <a:t>IPO</a:t>
            </a:r>
            <a:r>
              <a:rPr lang="en-US" altLang="en-US" sz="16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 calcmode="lin" valueType="num">
                                      <p:cBhvr additive="base">
                                        <p:cTn id="7" dur="500" fill="hold"/>
                                        <p:tgtEl>
                                          <p:spTgt spid="266245"/>
                                        </p:tgtEl>
                                        <p:attrNameLst>
                                          <p:attrName>ppt_x</p:attrName>
                                        </p:attrNameLst>
                                      </p:cBhvr>
                                      <p:tavLst>
                                        <p:tav tm="0">
                                          <p:val>
                                            <p:strVal val="0-#ppt_w/2"/>
                                          </p:val>
                                        </p:tav>
                                        <p:tav tm="100000">
                                          <p:val>
                                            <p:strVal val="#ppt_x"/>
                                          </p:val>
                                        </p:tav>
                                      </p:tavLst>
                                    </p:anim>
                                    <p:anim calcmode="lin" valueType="num">
                                      <p:cBhvr additive="base">
                                        <p:cTn id="8"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75FF0479-2D38-49C5-A85B-918F83203C75}"/>
              </a:ext>
            </a:extLst>
          </p:cNvPr>
          <p:cNvSpPr>
            <a:spLocks noGrp="1" noChangeArrowheads="1"/>
          </p:cNvSpPr>
          <p:nvPr>
            <p:ph type="title"/>
          </p:nvPr>
        </p:nvSpPr>
        <p:spPr>
          <a:xfrm>
            <a:off x="533400" y="304800"/>
            <a:ext cx="8305800" cy="685800"/>
          </a:xfrm>
        </p:spPr>
        <p:txBody>
          <a:bodyPr/>
          <a:lstStyle/>
          <a:p>
            <a:r>
              <a:rPr lang="en-US" altLang="en-US"/>
              <a:t>Implementation</a:t>
            </a:r>
            <a:r>
              <a:rPr lang="en-US" altLang="en-US" b="1">
                <a:latin typeface="Courier" charset="0"/>
              </a:rPr>
              <a:t> </a:t>
            </a:r>
          </a:p>
        </p:txBody>
      </p:sp>
      <p:sp>
        <p:nvSpPr>
          <p:cNvPr id="62466" name="Slide Number Placeholder 4">
            <a:extLst>
              <a:ext uri="{FF2B5EF4-FFF2-40B4-BE49-F238E27FC236}">
                <a16:creationId xmlns:a16="http://schemas.microsoft.com/office/drawing/2014/main" id="{4E0A61A5-6D0B-4AEE-B0BE-D6D9990C45D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3EF14E-1DDD-43DB-A901-483CF8EB7427}" type="slidenum">
              <a:rPr lang="en-US" altLang="en-US" sz="1400" smtClean="0"/>
              <a:pPr>
                <a:spcBef>
                  <a:spcPct val="0"/>
                </a:spcBef>
                <a:buClrTx/>
                <a:buSzTx/>
                <a:buFontTx/>
                <a:buNone/>
              </a:pPr>
              <a:t>52</a:t>
            </a:fld>
            <a:endParaRPr lang="en-US" altLang="en-US" sz="1400"/>
          </a:p>
        </p:txBody>
      </p:sp>
      <p:sp>
        <p:nvSpPr>
          <p:cNvPr id="62468" name="Rectangle 3">
            <a:extLst>
              <a:ext uri="{FF2B5EF4-FFF2-40B4-BE49-F238E27FC236}">
                <a16:creationId xmlns:a16="http://schemas.microsoft.com/office/drawing/2014/main" id="{65CBD321-AC6A-4166-95DC-DC0BECE6D636}"/>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2469" name="Object 4">
            <a:extLst>
              <a:ext uri="{FF2B5EF4-FFF2-40B4-BE49-F238E27FC236}">
                <a16:creationId xmlns:a16="http://schemas.microsoft.com/office/drawing/2014/main" id="{0E2311B7-67DA-4D1E-801E-BC029443176A}"/>
              </a:ext>
            </a:extLst>
          </p:cNvPr>
          <p:cNvGraphicFramePr>
            <a:graphicFrameLocks noChangeAspect="1"/>
          </p:cNvGraphicFramePr>
          <p:nvPr>
            <p:extLst>
              <p:ext uri="{D42A27DB-BD31-4B8C-83A1-F6EECF244321}">
                <p14:modId xmlns:p14="http://schemas.microsoft.com/office/powerpoint/2010/main" val="2752808784"/>
              </p:ext>
            </p:extLst>
          </p:nvPr>
        </p:nvGraphicFramePr>
        <p:xfrm>
          <a:off x="304800" y="1017565"/>
          <a:ext cx="8610600" cy="5407025"/>
        </p:xfrm>
        <a:graphic>
          <a:graphicData uri="http://schemas.openxmlformats.org/presentationml/2006/ole">
            <mc:AlternateContent xmlns:mc="http://schemas.openxmlformats.org/markup-compatibility/2006">
              <mc:Choice xmlns:v="urn:schemas-microsoft-com:vml" Requires="v">
                <p:oleObj spid="_x0000_s62474"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17565"/>
                        <a:ext cx="8610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7269" name="Text Box 5">
            <a:extLst>
              <a:ext uri="{FF2B5EF4-FFF2-40B4-BE49-F238E27FC236}">
                <a16:creationId xmlns:a16="http://schemas.microsoft.com/office/drawing/2014/main" id="{621CDB54-A7B8-49D7-BFEF-E4F743844F4C}"/>
              </a:ext>
            </a:extLst>
          </p:cNvPr>
          <p:cNvSpPr txBox="1">
            <a:spLocks noChangeArrowheads="1"/>
          </p:cNvSpPr>
          <p:nvPr/>
        </p:nvSpPr>
        <p:spPr bwMode="auto">
          <a:xfrm>
            <a:off x="4648200" y="1219200"/>
            <a:ext cx="4495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The process of translating the system design into programs. Separate programs are written for each component and put to work together. </a:t>
            </a:r>
          </a:p>
        </p:txBody>
      </p:sp>
      <p:sp>
        <p:nvSpPr>
          <p:cNvPr id="267270" name="Text Box 6">
            <a:extLst>
              <a:ext uri="{FF2B5EF4-FFF2-40B4-BE49-F238E27FC236}">
                <a16:creationId xmlns:a16="http://schemas.microsoft.com/office/drawing/2014/main" id="{A4948014-4EC7-4BAD-AAD8-75161B44A67C}"/>
              </a:ext>
            </a:extLst>
          </p:cNvPr>
          <p:cNvSpPr txBox="1">
            <a:spLocks noChangeArrowheads="1"/>
          </p:cNvSpPr>
          <p:nvPr/>
        </p:nvSpPr>
        <p:spPr bwMode="auto">
          <a:xfrm>
            <a:off x="381000" y="41971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cs typeface="Courier New" panose="02070309020205020404" pitchFamily="49" charset="0"/>
              </a:rPr>
              <a:t>This phase requires the use of a programming language like Java. The implementation involves coding, testing, and debugging.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9"/>
                                        </p:tgtEl>
                                        <p:attrNameLst>
                                          <p:attrName>style.visibility</p:attrName>
                                        </p:attrNameLst>
                                      </p:cBhvr>
                                      <p:to>
                                        <p:strVal val="visible"/>
                                      </p:to>
                                    </p:set>
                                    <p:anim calcmode="lin" valueType="num">
                                      <p:cBhvr additive="base">
                                        <p:cTn id="7" dur="500" fill="hold"/>
                                        <p:tgtEl>
                                          <p:spTgt spid="267269"/>
                                        </p:tgtEl>
                                        <p:attrNameLst>
                                          <p:attrName>ppt_x</p:attrName>
                                        </p:attrNameLst>
                                      </p:cBhvr>
                                      <p:tavLst>
                                        <p:tav tm="0">
                                          <p:val>
                                            <p:strVal val="0-#ppt_w/2"/>
                                          </p:val>
                                        </p:tav>
                                        <p:tav tm="100000">
                                          <p:val>
                                            <p:strVal val="#ppt_x"/>
                                          </p:val>
                                        </p:tav>
                                      </p:tavLst>
                                    </p:anim>
                                    <p:anim calcmode="lin" valueType="num">
                                      <p:cBhvr additive="base">
                                        <p:cTn id="8"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70"/>
                                        </p:tgtEl>
                                        <p:attrNameLst>
                                          <p:attrName>style.visibility</p:attrName>
                                        </p:attrNameLst>
                                      </p:cBhvr>
                                      <p:to>
                                        <p:strVal val="visible"/>
                                      </p:to>
                                    </p:set>
                                    <p:anim calcmode="lin" valueType="num">
                                      <p:cBhvr additive="base">
                                        <p:cTn id="13" dur="500" fill="hold"/>
                                        <p:tgtEl>
                                          <p:spTgt spid="267270"/>
                                        </p:tgtEl>
                                        <p:attrNameLst>
                                          <p:attrName>ppt_x</p:attrName>
                                        </p:attrNameLst>
                                      </p:cBhvr>
                                      <p:tavLst>
                                        <p:tav tm="0">
                                          <p:val>
                                            <p:strVal val="0-#ppt_w/2"/>
                                          </p:val>
                                        </p:tav>
                                        <p:tav tm="100000">
                                          <p:val>
                                            <p:strVal val="#ppt_x"/>
                                          </p:val>
                                        </p:tav>
                                      </p:tavLst>
                                    </p:anim>
                                    <p:anim calcmode="lin" valueType="num">
                                      <p:cBhvr additive="base">
                                        <p:cTn id="14"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E2B3A1DC-A216-4AAC-A6E2-39732B5BE531}"/>
              </a:ext>
            </a:extLst>
          </p:cNvPr>
          <p:cNvSpPr>
            <a:spLocks noGrp="1" noChangeArrowheads="1"/>
          </p:cNvSpPr>
          <p:nvPr>
            <p:ph type="title"/>
          </p:nvPr>
        </p:nvSpPr>
        <p:spPr>
          <a:xfrm>
            <a:off x="533400" y="304800"/>
            <a:ext cx="8305800" cy="685800"/>
          </a:xfrm>
        </p:spPr>
        <p:txBody>
          <a:bodyPr/>
          <a:lstStyle/>
          <a:p>
            <a:r>
              <a:rPr lang="en-US" altLang="en-US"/>
              <a:t>Testing</a:t>
            </a:r>
            <a:r>
              <a:rPr lang="en-US" altLang="en-US" b="1">
                <a:latin typeface="Courier" charset="0"/>
              </a:rPr>
              <a:t> </a:t>
            </a:r>
          </a:p>
        </p:txBody>
      </p:sp>
      <p:sp>
        <p:nvSpPr>
          <p:cNvPr id="63490" name="Slide Number Placeholder 4">
            <a:extLst>
              <a:ext uri="{FF2B5EF4-FFF2-40B4-BE49-F238E27FC236}">
                <a16:creationId xmlns:a16="http://schemas.microsoft.com/office/drawing/2014/main" id="{48531D4B-8970-47A4-9C18-C1AD8FAD5C5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66F102-983C-4A72-93D7-9D30FB5225E4}" type="slidenum">
              <a:rPr lang="en-US" altLang="en-US" sz="1400" smtClean="0"/>
              <a:pPr>
                <a:spcBef>
                  <a:spcPct val="0"/>
                </a:spcBef>
                <a:buClrTx/>
                <a:buSzTx/>
                <a:buFontTx/>
                <a:buNone/>
              </a:pPr>
              <a:t>53</a:t>
            </a:fld>
            <a:endParaRPr lang="en-US" altLang="en-US" sz="1400"/>
          </a:p>
        </p:txBody>
      </p:sp>
      <p:sp>
        <p:nvSpPr>
          <p:cNvPr id="63492" name="Rectangle 3">
            <a:extLst>
              <a:ext uri="{FF2B5EF4-FFF2-40B4-BE49-F238E27FC236}">
                <a16:creationId xmlns:a16="http://schemas.microsoft.com/office/drawing/2014/main" id="{E1E73B60-DFB8-4E80-A015-802BB220C8FA}"/>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3493" name="Object 4">
            <a:extLst>
              <a:ext uri="{FF2B5EF4-FFF2-40B4-BE49-F238E27FC236}">
                <a16:creationId xmlns:a16="http://schemas.microsoft.com/office/drawing/2014/main" id="{9E6B0EEE-17B5-4802-AAE8-240DBD60E9FE}"/>
              </a:ext>
            </a:extLst>
          </p:cNvPr>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63498"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8293" name="Text Box 5">
            <a:extLst>
              <a:ext uri="{FF2B5EF4-FFF2-40B4-BE49-F238E27FC236}">
                <a16:creationId xmlns:a16="http://schemas.microsoft.com/office/drawing/2014/main" id="{A8788463-9679-48CF-A410-881FC8D8AE3A}"/>
              </a:ext>
            </a:extLst>
          </p:cNvPr>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Ensures that the code meets the requirements specification and weeds out bugs. </a:t>
            </a:r>
            <a:endParaRPr lang="en-US" altLang="en-US" sz="2400">
              <a:latin typeface="Courier New" panose="02070309020205020404" pitchFamily="49" charset="0"/>
              <a:cs typeface="Courier New" panose="02070309020205020404" pitchFamily="49" charset="0"/>
            </a:endParaRPr>
          </a:p>
        </p:txBody>
      </p:sp>
      <p:sp>
        <p:nvSpPr>
          <p:cNvPr id="268294" name="Text Box 6">
            <a:extLst>
              <a:ext uri="{FF2B5EF4-FFF2-40B4-BE49-F238E27FC236}">
                <a16:creationId xmlns:a16="http://schemas.microsoft.com/office/drawing/2014/main" id="{9D5500EC-EBB5-441F-94CF-6B91E6402A43}"/>
              </a:ext>
            </a:extLst>
          </p:cNvPr>
          <p:cNvSpPr txBox="1">
            <a:spLocks noChangeArrowheads="1"/>
          </p:cNvSpPr>
          <p:nvPr/>
        </p:nvSpPr>
        <p:spPr bwMode="auto">
          <a:xfrm>
            <a:off x="228600" y="4158695"/>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cs typeface="Courier New" panose="02070309020205020404" pitchFamily="49" charset="0"/>
              </a:rPr>
              <a:t>An independent team of software engineers not involved in the design and implementation of the project usually conducts such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0-#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8294"/>
                                        </p:tgtEl>
                                        <p:attrNameLst>
                                          <p:attrName>style.visibility</p:attrName>
                                        </p:attrNameLst>
                                      </p:cBhvr>
                                      <p:to>
                                        <p:strVal val="visible"/>
                                      </p:to>
                                    </p:set>
                                    <p:anim calcmode="lin" valueType="num">
                                      <p:cBhvr additive="base">
                                        <p:cTn id="13" dur="500" fill="hold"/>
                                        <p:tgtEl>
                                          <p:spTgt spid="268294"/>
                                        </p:tgtEl>
                                        <p:attrNameLst>
                                          <p:attrName>ppt_x</p:attrName>
                                        </p:attrNameLst>
                                      </p:cBhvr>
                                      <p:tavLst>
                                        <p:tav tm="0">
                                          <p:val>
                                            <p:strVal val="0-#ppt_w/2"/>
                                          </p:val>
                                        </p:tav>
                                        <p:tav tm="100000">
                                          <p:val>
                                            <p:strVal val="#ppt_x"/>
                                          </p:val>
                                        </p:tav>
                                      </p:tavLst>
                                    </p:anim>
                                    <p:anim calcmode="lin" valueType="num">
                                      <p:cBhvr additive="base">
                                        <p:cTn id="14" dur="500" fill="hold"/>
                                        <p:tgtEl>
                                          <p:spTgt spid="268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P spid="26829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0CDC9ED7-A5AA-4A02-B0BB-891AC1AE5862}"/>
              </a:ext>
            </a:extLst>
          </p:cNvPr>
          <p:cNvSpPr>
            <a:spLocks noGrp="1" noChangeArrowheads="1"/>
          </p:cNvSpPr>
          <p:nvPr>
            <p:ph type="title"/>
          </p:nvPr>
        </p:nvSpPr>
        <p:spPr>
          <a:xfrm>
            <a:off x="533400" y="304800"/>
            <a:ext cx="8305800" cy="685800"/>
          </a:xfrm>
        </p:spPr>
        <p:txBody>
          <a:bodyPr/>
          <a:lstStyle/>
          <a:p>
            <a:r>
              <a:rPr lang="en-US" altLang="en-US"/>
              <a:t>Deployment</a:t>
            </a:r>
            <a:r>
              <a:rPr lang="en-US" altLang="en-US" b="1">
                <a:latin typeface="Courier" charset="0"/>
              </a:rPr>
              <a:t> </a:t>
            </a:r>
          </a:p>
        </p:txBody>
      </p:sp>
      <p:sp>
        <p:nvSpPr>
          <p:cNvPr id="64514" name="Slide Number Placeholder 4">
            <a:extLst>
              <a:ext uri="{FF2B5EF4-FFF2-40B4-BE49-F238E27FC236}">
                <a16:creationId xmlns:a16="http://schemas.microsoft.com/office/drawing/2014/main" id="{CCF4E4CF-2C45-476A-8270-67BB21F7554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9561F4-6556-40E7-8D7C-487B2EC79379}" type="slidenum">
              <a:rPr lang="en-US" altLang="en-US" sz="1400" smtClean="0"/>
              <a:pPr>
                <a:spcBef>
                  <a:spcPct val="0"/>
                </a:spcBef>
                <a:buClrTx/>
                <a:buSzTx/>
                <a:buFontTx/>
                <a:buNone/>
              </a:pPr>
              <a:t>54</a:t>
            </a:fld>
            <a:endParaRPr lang="en-US" altLang="en-US" sz="1400"/>
          </a:p>
        </p:txBody>
      </p:sp>
      <p:sp>
        <p:nvSpPr>
          <p:cNvPr id="64516" name="Rectangle 3">
            <a:extLst>
              <a:ext uri="{FF2B5EF4-FFF2-40B4-BE49-F238E27FC236}">
                <a16:creationId xmlns:a16="http://schemas.microsoft.com/office/drawing/2014/main" id="{F7C2957B-3D16-485A-B59B-E1E07A329228}"/>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4517" name="Object 4">
            <a:extLst>
              <a:ext uri="{FF2B5EF4-FFF2-40B4-BE49-F238E27FC236}">
                <a16:creationId xmlns:a16="http://schemas.microsoft.com/office/drawing/2014/main" id="{0D164D33-81B4-455D-BE8E-62FDB017692D}"/>
              </a:ext>
            </a:extLst>
          </p:cNvPr>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64522"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9317" name="Text Box 5">
            <a:extLst>
              <a:ext uri="{FF2B5EF4-FFF2-40B4-BE49-F238E27FC236}">
                <a16:creationId xmlns:a16="http://schemas.microsoft.com/office/drawing/2014/main" id="{C10A03C9-BD30-43F8-B05C-811DF8CA5067}"/>
              </a:ext>
            </a:extLst>
          </p:cNvPr>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Deployment makes the project available for use. </a:t>
            </a:r>
          </a:p>
        </p:txBody>
      </p:sp>
      <p:sp>
        <p:nvSpPr>
          <p:cNvPr id="269318" name="Text Box 6">
            <a:extLst>
              <a:ext uri="{FF2B5EF4-FFF2-40B4-BE49-F238E27FC236}">
                <a16:creationId xmlns:a16="http://schemas.microsoft.com/office/drawing/2014/main" id="{7A8FF600-4089-4C01-8B2C-A03D192F6DF3}"/>
              </a:ext>
            </a:extLst>
          </p:cNvPr>
          <p:cNvSpPr txBox="1">
            <a:spLocks noChangeArrowheads="1"/>
          </p:cNvSpPr>
          <p:nvPr/>
        </p:nvSpPr>
        <p:spPr bwMode="auto">
          <a:xfrm>
            <a:off x="228600" y="4504340"/>
            <a:ext cx="4648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cs typeface="Courier New" panose="02070309020205020404" pitchFamily="49" charset="0"/>
              </a:rPr>
              <a:t>For a Java program, this means installing it on a desktop or on the Web.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0-#ppt_w/2"/>
                                          </p:val>
                                        </p:tav>
                                        <p:tav tm="100000">
                                          <p:val>
                                            <p:strVal val="#ppt_x"/>
                                          </p:val>
                                        </p:tav>
                                      </p:tavLst>
                                    </p:anim>
                                    <p:anim calcmode="lin" valueType="num">
                                      <p:cBhvr additive="base">
                                        <p:cTn id="8"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8"/>
                                        </p:tgtEl>
                                        <p:attrNameLst>
                                          <p:attrName>style.visibility</p:attrName>
                                        </p:attrNameLst>
                                      </p:cBhvr>
                                      <p:to>
                                        <p:strVal val="visible"/>
                                      </p:to>
                                    </p:set>
                                    <p:anim calcmode="lin" valueType="num">
                                      <p:cBhvr additive="base">
                                        <p:cTn id="13" dur="500" fill="hold"/>
                                        <p:tgtEl>
                                          <p:spTgt spid="269318"/>
                                        </p:tgtEl>
                                        <p:attrNameLst>
                                          <p:attrName>ppt_x</p:attrName>
                                        </p:attrNameLst>
                                      </p:cBhvr>
                                      <p:tavLst>
                                        <p:tav tm="0">
                                          <p:val>
                                            <p:strVal val="0-#ppt_w/2"/>
                                          </p:val>
                                        </p:tav>
                                        <p:tav tm="100000">
                                          <p:val>
                                            <p:strVal val="#ppt_x"/>
                                          </p:val>
                                        </p:tav>
                                      </p:tavLst>
                                    </p:anim>
                                    <p:anim calcmode="lin" valueType="num">
                                      <p:cBhvr additive="base">
                                        <p:cTn id="14"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P spid="26931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9969EF67-BB55-4D87-8901-2792C4957EE7}"/>
              </a:ext>
            </a:extLst>
          </p:cNvPr>
          <p:cNvSpPr>
            <a:spLocks noGrp="1" noChangeArrowheads="1"/>
          </p:cNvSpPr>
          <p:nvPr>
            <p:ph type="title"/>
          </p:nvPr>
        </p:nvSpPr>
        <p:spPr>
          <a:xfrm>
            <a:off x="533400" y="304800"/>
            <a:ext cx="8305800" cy="685800"/>
          </a:xfrm>
        </p:spPr>
        <p:txBody>
          <a:bodyPr/>
          <a:lstStyle/>
          <a:p>
            <a:r>
              <a:rPr lang="en-US" altLang="en-US"/>
              <a:t>Maintenance</a:t>
            </a:r>
            <a:r>
              <a:rPr lang="en-US" altLang="en-US" b="1">
                <a:latin typeface="Courier" charset="0"/>
              </a:rPr>
              <a:t> </a:t>
            </a:r>
          </a:p>
        </p:txBody>
      </p:sp>
      <p:sp>
        <p:nvSpPr>
          <p:cNvPr id="65538" name="Slide Number Placeholder 4">
            <a:extLst>
              <a:ext uri="{FF2B5EF4-FFF2-40B4-BE49-F238E27FC236}">
                <a16:creationId xmlns:a16="http://schemas.microsoft.com/office/drawing/2014/main" id="{9BC2E7DD-6417-4DAB-8EB3-2A8F7643645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8E33BD-97C2-405D-98C3-6445815616BD}" type="slidenum">
              <a:rPr lang="en-US" altLang="en-US" sz="1400" smtClean="0"/>
              <a:pPr>
                <a:spcBef>
                  <a:spcPct val="0"/>
                </a:spcBef>
                <a:buClrTx/>
                <a:buSzTx/>
                <a:buFontTx/>
                <a:buNone/>
              </a:pPr>
              <a:t>55</a:t>
            </a:fld>
            <a:endParaRPr lang="en-US" altLang="en-US" sz="1400"/>
          </a:p>
        </p:txBody>
      </p:sp>
      <p:sp>
        <p:nvSpPr>
          <p:cNvPr id="65540" name="Rectangle 3">
            <a:extLst>
              <a:ext uri="{FF2B5EF4-FFF2-40B4-BE49-F238E27FC236}">
                <a16:creationId xmlns:a16="http://schemas.microsoft.com/office/drawing/2014/main" id="{94153E83-8C29-4A12-A4CE-82A64C223E92}"/>
              </a:ext>
            </a:extLst>
          </p:cNvPr>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5541" name="Object 4">
            <a:extLst>
              <a:ext uri="{FF2B5EF4-FFF2-40B4-BE49-F238E27FC236}">
                <a16:creationId xmlns:a16="http://schemas.microsoft.com/office/drawing/2014/main" id="{28AFC15D-A3F4-4721-9B2E-0743862CE435}"/>
              </a:ext>
            </a:extLst>
          </p:cNvPr>
          <p:cNvGraphicFramePr>
            <a:graphicFrameLocks noChangeAspect="1"/>
          </p:cNvGraphicFramePr>
          <p:nvPr>
            <p:extLst>
              <p:ext uri="{D42A27DB-BD31-4B8C-83A1-F6EECF244321}">
                <p14:modId xmlns:p14="http://schemas.microsoft.com/office/powerpoint/2010/main" val="280833792"/>
              </p:ext>
            </p:extLst>
          </p:nvPr>
        </p:nvGraphicFramePr>
        <p:xfrm>
          <a:off x="722400" y="990600"/>
          <a:ext cx="8458200" cy="5311775"/>
        </p:xfrm>
        <a:graphic>
          <a:graphicData uri="http://schemas.openxmlformats.org/presentationml/2006/ole">
            <mc:AlternateContent xmlns:mc="http://schemas.openxmlformats.org/markup-compatibility/2006">
              <mc:Choice xmlns:v="urn:schemas-microsoft-com:vml" Requires="v">
                <p:oleObj spid="_x0000_s65546"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4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0341" name="Text Box 5">
            <a:extLst>
              <a:ext uri="{FF2B5EF4-FFF2-40B4-BE49-F238E27FC236}">
                <a16:creationId xmlns:a16="http://schemas.microsoft.com/office/drawing/2014/main" id="{70B8DE35-37FE-43F2-A24F-AF2B71918049}"/>
              </a:ext>
            </a:extLst>
          </p:cNvPr>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Maintenance is concerned with changing and improving the product. </a:t>
            </a:r>
          </a:p>
        </p:txBody>
      </p:sp>
      <p:sp>
        <p:nvSpPr>
          <p:cNvPr id="270342" name="Text Box 6">
            <a:extLst>
              <a:ext uri="{FF2B5EF4-FFF2-40B4-BE49-F238E27FC236}">
                <a16:creationId xmlns:a16="http://schemas.microsoft.com/office/drawing/2014/main" id="{9280B868-8E32-49E8-8497-CED57EAD03C4}"/>
              </a:ext>
            </a:extLst>
          </p:cNvPr>
          <p:cNvSpPr txBox="1">
            <a:spLocks noChangeArrowheads="1"/>
          </p:cNvSpPr>
          <p:nvPr/>
        </p:nvSpPr>
        <p:spPr bwMode="auto">
          <a:xfrm>
            <a:off x="228600" y="3851455"/>
            <a:ext cx="5638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cs typeface="Courier New" panose="02070309020205020404" pitchFamily="49" charset="0"/>
              </a:rPr>
              <a:t>A software product must continue to perform and improve in a changing environment. This requires periodic upgrades of the product to fix newly discovered bugs and incorporate changes.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additive="base">
                                        <p:cTn id="7" dur="500" fill="hold"/>
                                        <p:tgtEl>
                                          <p:spTgt spid="270341"/>
                                        </p:tgtEl>
                                        <p:attrNameLst>
                                          <p:attrName>ppt_x</p:attrName>
                                        </p:attrNameLst>
                                      </p:cBhvr>
                                      <p:tavLst>
                                        <p:tav tm="0">
                                          <p:val>
                                            <p:strVal val="0-#ppt_w/2"/>
                                          </p:val>
                                        </p:tav>
                                        <p:tav tm="100000">
                                          <p:val>
                                            <p:strVal val="#ppt_x"/>
                                          </p:val>
                                        </p:tav>
                                      </p:tavLst>
                                    </p:anim>
                                    <p:anim calcmode="lin" valueType="num">
                                      <p:cBhvr additive="base">
                                        <p:cTn id="8"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42"/>
                                        </p:tgtEl>
                                        <p:attrNameLst>
                                          <p:attrName>style.visibility</p:attrName>
                                        </p:attrNameLst>
                                      </p:cBhvr>
                                      <p:to>
                                        <p:strVal val="visible"/>
                                      </p:to>
                                    </p:set>
                                    <p:anim calcmode="lin" valueType="num">
                                      <p:cBhvr additive="base">
                                        <p:cTn id="13" dur="500" fill="hold"/>
                                        <p:tgtEl>
                                          <p:spTgt spid="270342"/>
                                        </p:tgtEl>
                                        <p:attrNameLst>
                                          <p:attrName>ppt_x</p:attrName>
                                        </p:attrNameLst>
                                      </p:cBhvr>
                                      <p:tavLst>
                                        <p:tav tm="0">
                                          <p:val>
                                            <p:strVal val="0-#ppt_w/2"/>
                                          </p:val>
                                        </p:tav>
                                        <p:tav tm="100000">
                                          <p:val>
                                            <p:strVal val="#ppt_x"/>
                                          </p:val>
                                        </p:tav>
                                      </p:tavLst>
                                    </p:anim>
                                    <p:anim calcmode="lin" valueType="num">
                                      <p:cBhvr additive="base">
                                        <p:cTn id="14" dur="500" fill="hold"/>
                                        <p:tgtEl>
                                          <p:spTgt spid="270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utoUpdateAnimBg="0"/>
      <p:bldP spid="27034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21024B5A-B412-43C6-91BC-62016D78C06D}"/>
              </a:ext>
            </a:extLst>
          </p:cNvPr>
          <p:cNvSpPr>
            <a:spLocks noGrp="1" noChangeArrowheads="1"/>
          </p:cNvSpPr>
          <p:nvPr>
            <p:ph type="title"/>
          </p:nvPr>
        </p:nvSpPr>
        <p:spPr>
          <a:xfrm>
            <a:off x="685800" y="0"/>
            <a:ext cx="7772400" cy="1428750"/>
          </a:xfrm>
        </p:spPr>
        <p:txBody>
          <a:bodyPr/>
          <a:lstStyle/>
          <a:p>
            <a:r>
              <a:rPr lang="en-US" altLang="en-US"/>
              <a:t>Problem:</a:t>
            </a:r>
            <a:br>
              <a:rPr lang="en-US" altLang="en-US"/>
            </a:br>
            <a:r>
              <a:rPr lang="en-US" altLang="en-US"/>
              <a:t> Computing Loan Payments</a:t>
            </a:r>
            <a:endParaRPr lang="en-US" altLang="en-US" sz="5400"/>
          </a:p>
        </p:txBody>
      </p:sp>
      <p:sp>
        <p:nvSpPr>
          <p:cNvPr id="66562" name="Slide Number Placeholder 4">
            <a:extLst>
              <a:ext uri="{FF2B5EF4-FFF2-40B4-BE49-F238E27FC236}">
                <a16:creationId xmlns:a16="http://schemas.microsoft.com/office/drawing/2014/main" id="{17A9CB44-5379-41EC-97C8-1A8E9262A57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39EAD4-5AC2-46DC-A033-8A5D121A2451}" type="slidenum">
              <a:rPr lang="en-US" altLang="en-US" sz="1400" smtClean="0"/>
              <a:pPr>
                <a:spcBef>
                  <a:spcPct val="0"/>
                </a:spcBef>
                <a:buClrTx/>
                <a:buSzTx/>
                <a:buFontTx/>
                <a:buNone/>
              </a:pPr>
              <a:t>56</a:t>
            </a:fld>
            <a:endParaRPr lang="en-US" altLang="en-US" sz="1400"/>
          </a:p>
        </p:txBody>
      </p:sp>
      <p:sp>
        <p:nvSpPr>
          <p:cNvPr id="66564" name="AutoShape 4">
            <a:hlinkClick r:id="rId3" action="ppaction://program" highlightClick="1"/>
            <a:extLst>
              <a:ext uri="{FF2B5EF4-FFF2-40B4-BE49-F238E27FC236}">
                <a16:creationId xmlns:a16="http://schemas.microsoft.com/office/drawing/2014/main" id="{B93A1B4B-E1CA-48C0-AC01-0B855C485569}"/>
              </a:ext>
            </a:extLst>
          </p:cNvPr>
          <p:cNvSpPr>
            <a:spLocks noChangeArrowheads="1"/>
          </p:cNvSpPr>
          <p:nvPr/>
        </p:nvSpPr>
        <p:spPr bwMode="auto">
          <a:xfrm>
            <a:off x="7105650" y="5315608"/>
            <a:ext cx="692150" cy="376237"/>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66565" name="Text Box 5">
            <a:extLst>
              <a:ext uri="{FF2B5EF4-FFF2-40B4-BE49-F238E27FC236}">
                <a16:creationId xmlns:a16="http://schemas.microsoft.com/office/drawing/2014/main" id="{FE19D9C3-9EB1-498C-AB1F-5C654297816A}"/>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6566" name="Text Box 6">
            <a:extLst>
              <a:ext uri="{FF2B5EF4-FFF2-40B4-BE49-F238E27FC236}">
                <a16:creationId xmlns:a16="http://schemas.microsoft.com/office/drawing/2014/main" id="{18A8FAD3-D61A-4708-9D8D-842F64262022}"/>
              </a:ext>
            </a:extLst>
          </p:cNvPr>
          <p:cNvSpPr txBox="1">
            <a:spLocks noChangeArrowheads="1"/>
          </p:cNvSpPr>
          <p:nvPr/>
        </p:nvSpPr>
        <p:spPr bwMode="auto">
          <a:xfrm>
            <a:off x="424260" y="1431940"/>
            <a:ext cx="7696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t>This program lets the user enter the interest rate, number of years, and loan amount, and computes monthly payment and total payment.</a:t>
            </a:r>
            <a:endParaRPr lang="en-US" altLang="en-US" sz="2400" dirty="0"/>
          </a:p>
        </p:txBody>
      </p:sp>
      <p:graphicFrame>
        <p:nvGraphicFramePr>
          <p:cNvPr id="66567" name="Object 7">
            <a:extLst>
              <a:ext uri="{FF2B5EF4-FFF2-40B4-BE49-F238E27FC236}">
                <a16:creationId xmlns:a16="http://schemas.microsoft.com/office/drawing/2014/main" id="{CE8204A3-C593-4B7E-B586-A0EBCD534FA3}"/>
              </a:ext>
            </a:extLst>
          </p:cNvPr>
          <p:cNvGraphicFramePr>
            <a:graphicFrameLocks noChangeAspect="1"/>
          </p:cNvGraphicFramePr>
          <p:nvPr>
            <p:extLst>
              <p:ext uri="{D42A27DB-BD31-4B8C-83A1-F6EECF244321}">
                <p14:modId xmlns:p14="http://schemas.microsoft.com/office/powerpoint/2010/main" val="2378752791"/>
              </p:ext>
            </p:extLst>
          </p:nvPr>
        </p:nvGraphicFramePr>
        <p:xfrm>
          <a:off x="231775" y="3659430"/>
          <a:ext cx="8682038" cy="1331912"/>
        </p:xfrm>
        <a:graphic>
          <a:graphicData uri="http://schemas.openxmlformats.org/presentationml/2006/ole">
            <mc:AlternateContent xmlns:mc="http://schemas.openxmlformats.org/markup-compatibility/2006">
              <mc:Choice xmlns:v="urn:schemas-microsoft-com:vml" Requires="v">
                <p:oleObj spid="_x0000_s66571" name="Equation" r:id="rId4" imgW="3695700" imgH="571500" progId="Equation.3">
                  <p:embed/>
                </p:oleObj>
              </mc:Choice>
              <mc:Fallback>
                <p:oleObj name="Equation" r:id="rId4" imgW="3695700" imgH="5715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659430"/>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8" name="Rectangle 9">
            <a:hlinkClick r:id="rId6"/>
            <a:extLst>
              <a:ext uri="{FF2B5EF4-FFF2-40B4-BE49-F238E27FC236}">
                <a16:creationId xmlns:a16="http://schemas.microsoft.com/office/drawing/2014/main" id="{92DE625B-BD9E-4608-9DB7-01D38EFF06A3}"/>
              </a:ext>
            </a:extLst>
          </p:cNvPr>
          <p:cNvSpPr>
            <a:spLocks noChangeArrowheads="1"/>
          </p:cNvSpPr>
          <p:nvPr/>
        </p:nvSpPr>
        <p:spPr bwMode="auto">
          <a:xfrm>
            <a:off x="5302250" y="5310845"/>
            <a:ext cx="1727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ComputeLoan</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25D15853-672E-4DE3-92B1-1904D20392B0}"/>
              </a:ext>
            </a:extLst>
          </p:cNvPr>
          <p:cNvSpPr>
            <a:spLocks noGrp="1" noChangeArrowheads="1"/>
          </p:cNvSpPr>
          <p:nvPr>
            <p:ph type="title"/>
          </p:nvPr>
        </p:nvSpPr>
        <p:spPr>
          <a:xfrm>
            <a:off x="685800" y="0"/>
            <a:ext cx="7772400" cy="1428750"/>
          </a:xfrm>
        </p:spPr>
        <p:txBody>
          <a:bodyPr/>
          <a:lstStyle/>
          <a:p>
            <a:r>
              <a:rPr lang="en-US" altLang="en-US"/>
              <a:t>Problem: Monetary Units</a:t>
            </a:r>
            <a:endParaRPr lang="en-US" altLang="en-US" sz="5400"/>
          </a:p>
        </p:txBody>
      </p:sp>
      <p:sp>
        <p:nvSpPr>
          <p:cNvPr id="67586" name="Slide Number Placeholder 4">
            <a:extLst>
              <a:ext uri="{FF2B5EF4-FFF2-40B4-BE49-F238E27FC236}">
                <a16:creationId xmlns:a16="http://schemas.microsoft.com/office/drawing/2014/main" id="{818EC9BA-20EF-462D-A6EE-60768C5B11C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451F52-9BD7-4EE4-877F-0E8FEDB82FCA}" type="slidenum">
              <a:rPr lang="en-US" altLang="en-US" sz="1400" smtClean="0"/>
              <a:pPr>
                <a:spcBef>
                  <a:spcPct val="0"/>
                </a:spcBef>
                <a:buClrTx/>
                <a:buSzTx/>
                <a:buFontTx/>
                <a:buNone/>
              </a:pPr>
              <a:t>57</a:t>
            </a:fld>
            <a:endParaRPr lang="en-US" altLang="en-US" sz="1400"/>
          </a:p>
        </p:txBody>
      </p:sp>
      <p:sp>
        <p:nvSpPr>
          <p:cNvPr id="67588" name="Text Box 6">
            <a:extLst>
              <a:ext uri="{FF2B5EF4-FFF2-40B4-BE49-F238E27FC236}">
                <a16:creationId xmlns:a16="http://schemas.microsoft.com/office/drawing/2014/main" id="{AA897981-4F4B-4C19-9D49-06269D7ACE6C}"/>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7589" name="Text Box 7">
            <a:extLst>
              <a:ext uri="{FF2B5EF4-FFF2-40B4-BE49-F238E27FC236}">
                <a16:creationId xmlns:a16="http://schemas.microsoft.com/office/drawing/2014/main" id="{CE44E93D-10B5-4BAA-9897-E3980C36C536}"/>
              </a:ext>
            </a:extLst>
          </p:cNvPr>
          <p:cNvSpPr txBox="1">
            <a:spLocks noChangeArrowheads="1"/>
          </p:cNvSpPr>
          <p:nvPr/>
        </p:nvSpPr>
        <p:spPr bwMode="auto">
          <a:xfrm>
            <a:off x="381000" y="1676400"/>
            <a:ext cx="8382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charset="0"/>
              </a:rPr>
              <a:t> </a:t>
            </a:r>
          </a:p>
        </p:txBody>
      </p:sp>
      <p:sp>
        <p:nvSpPr>
          <p:cNvPr id="67590" name="AutoShape 9">
            <a:hlinkClick r:id="rId2" action="ppaction://program" highlightClick="1"/>
            <a:extLst>
              <a:ext uri="{FF2B5EF4-FFF2-40B4-BE49-F238E27FC236}">
                <a16:creationId xmlns:a16="http://schemas.microsoft.com/office/drawing/2014/main" id="{D6D50108-A312-446E-94F2-4564C9CDC329}"/>
              </a:ext>
            </a:extLst>
          </p:cNvPr>
          <p:cNvSpPr>
            <a:spLocks noChangeArrowheads="1"/>
          </p:cNvSpPr>
          <p:nvPr/>
        </p:nvSpPr>
        <p:spPr bwMode="auto">
          <a:xfrm>
            <a:off x="7010400" y="5272440"/>
            <a:ext cx="7493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67591" name="Rectangle 8">
            <a:hlinkClick r:id="rId3"/>
            <a:extLst>
              <a:ext uri="{FF2B5EF4-FFF2-40B4-BE49-F238E27FC236}">
                <a16:creationId xmlns:a16="http://schemas.microsoft.com/office/drawing/2014/main" id="{3B975A8F-050E-47E2-98C4-227E48C082DA}"/>
              </a:ext>
            </a:extLst>
          </p:cNvPr>
          <p:cNvSpPr>
            <a:spLocks noChangeArrowheads="1"/>
          </p:cNvSpPr>
          <p:nvPr/>
        </p:nvSpPr>
        <p:spPr bwMode="auto">
          <a:xfrm>
            <a:off x="4840288" y="5272440"/>
            <a:ext cx="20081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ComputeChange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41F2F8FC-6CD7-4653-8BE4-071F3EF10788}"/>
              </a:ext>
            </a:extLst>
          </p:cNvPr>
          <p:cNvSpPr>
            <a:spLocks noGrp="1" noChangeArrowheads="1"/>
          </p:cNvSpPr>
          <p:nvPr>
            <p:ph type="title"/>
          </p:nvPr>
        </p:nvSpPr>
        <p:spPr>
          <a:xfrm>
            <a:off x="685800" y="0"/>
            <a:ext cx="7772400" cy="1428750"/>
          </a:xfrm>
        </p:spPr>
        <p:txBody>
          <a:bodyPr/>
          <a:lstStyle/>
          <a:p>
            <a:r>
              <a:rPr lang="en-US" altLang="en-US"/>
              <a:t>Common Errors and Pitfalls</a:t>
            </a:r>
            <a:endParaRPr lang="en-US" altLang="en-US" sz="5400"/>
          </a:p>
        </p:txBody>
      </p:sp>
      <p:sp>
        <p:nvSpPr>
          <p:cNvPr id="68610" name="Slide Number Placeholder 4">
            <a:extLst>
              <a:ext uri="{FF2B5EF4-FFF2-40B4-BE49-F238E27FC236}">
                <a16:creationId xmlns:a16="http://schemas.microsoft.com/office/drawing/2014/main" id="{9CA2137C-4AC1-4EBD-8A00-FAC51109A2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91564C-4023-41C7-AF96-AE616C57F7CE}" type="slidenum">
              <a:rPr lang="en-US" altLang="en-US" sz="1400" smtClean="0"/>
              <a:pPr>
                <a:spcBef>
                  <a:spcPct val="0"/>
                </a:spcBef>
                <a:buClrTx/>
                <a:buSzTx/>
                <a:buFontTx/>
                <a:buNone/>
              </a:pPr>
              <a:t>58</a:t>
            </a:fld>
            <a:endParaRPr lang="en-US" altLang="en-US" sz="1400"/>
          </a:p>
        </p:txBody>
      </p:sp>
      <p:sp>
        <p:nvSpPr>
          <p:cNvPr id="68612" name="Text Box 6">
            <a:extLst>
              <a:ext uri="{FF2B5EF4-FFF2-40B4-BE49-F238E27FC236}">
                <a16:creationId xmlns:a16="http://schemas.microsoft.com/office/drawing/2014/main" id="{A5EC32F1-94BE-4102-AEE4-162475B0B120}"/>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8613" name="Rectangle 3">
            <a:extLst>
              <a:ext uri="{FF2B5EF4-FFF2-40B4-BE49-F238E27FC236}">
                <a16:creationId xmlns:a16="http://schemas.microsoft.com/office/drawing/2014/main" id="{CD3A5C97-D45D-4337-A0F5-25C46944EF11}"/>
              </a:ext>
            </a:extLst>
          </p:cNvPr>
          <p:cNvSpPr txBox="1">
            <a:spLocks noChangeArrowheads="1"/>
          </p:cNvSpPr>
          <p:nvPr/>
        </p:nvSpPr>
        <p:spPr bwMode="auto">
          <a:xfrm>
            <a:off x="155575" y="1355725"/>
            <a:ext cx="8839200"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hangingPunct="1"/>
            <a:r>
              <a:rPr lang="en-US" altLang="en-US" dirty="0"/>
              <a:t>Common Error 1: Undeclared/Uninitialized Variables and Unused Variables </a:t>
            </a:r>
          </a:p>
          <a:p>
            <a:pPr hangingPunct="1"/>
            <a:r>
              <a:rPr lang="en-US" altLang="en-US" dirty="0"/>
              <a:t>Common Error 2: Integer Overflow</a:t>
            </a:r>
          </a:p>
          <a:p>
            <a:pPr hangingPunct="1"/>
            <a:r>
              <a:rPr lang="en-US" altLang="en-US" dirty="0"/>
              <a:t>Common Error 3: Round-off Errors</a:t>
            </a:r>
          </a:p>
          <a:p>
            <a:pPr hangingPunct="1"/>
            <a:r>
              <a:rPr lang="en-US" altLang="en-US" dirty="0"/>
              <a:t>Common Error 4: Unintended Integer Division</a:t>
            </a:r>
          </a:p>
          <a:p>
            <a:pPr hangingPunct="1"/>
            <a:r>
              <a:rPr lang="en-US" altLang="en-US" dirty="0"/>
              <a:t>Common Error 5: Redundant Input Objects</a:t>
            </a:r>
          </a:p>
          <a:p>
            <a:pPr hangingPunct="1"/>
            <a:r>
              <a:rPr lang="en-US" altLang="en-US" dirty="0"/>
              <a:t>Common Pitfall 1: Redundant Input Objects</a:t>
            </a:r>
          </a:p>
          <a:p>
            <a:pPr hangingPunct="1"/>
            <a:endParaRPr lang="en-US" alt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AD37AD28-C4F9-43B7-9607-1CA97C2BA809}"/>
              </a:ext>
            </a:extLst>
          </p:cNvPr>
          <p:cNvSpPr>
            <a:spLocks noGrp="1" noChangeArrowheads="1"/>
          </p:cNvSpPr>
          <p:nvPr>
            <p:ph type="title"/>
          </p:nvPr>
        </p:nvSpPr>
        <p:spPr>
          <a:xfrm>
            <a:off x="155575" y="357188"/>
            <a:ext cx="8839200" cy="1804987"/>
          </a:xfrm>
        </p:spPr>
        <p:txBody>
          <a:bodyPr/>
          <a:lstStyle/>
          <a:p>
            <a:pPr hangingPunct="1"/>
            <a:r>
              <a:rPr lang="en-US" altLang="en-US"/>
              <a:t>Common Error 1: Undeclared/Uninitialized Variables and Unused Variables </a:t>
            </a:r>
          </a:p>
        </p:txBody>
      </p:sp>
      <p:sp>
        <p:nvSpPr>
          <p:cNvPr id="69634" name="Slide Number Placeholder 4">
            <a:extLst>
              <a:ext uri="{FF2B5EF4-FFF2-40B4-BE49-F238E27FC236}">
                <a16:creationId xmlns:a16="http://schemas.microsoft.com/office/drawing/2014/main" id="{FB2610E5-4538-4B74-BAFA-17CC91E02DB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E9583F-2FCF-408C-9BFA-E7A44DAB9C8B}" type="slidenum">
              <a:rPr lang="en-US" altLang="en-US" sz="1400" smtClean="0"/>
              <a:pPr>
                <a:spcBef>
                  <a:spcPct val="0"/>
                </a:spcBef>
                <a:buClrTx/>
                <a:buSzTx/>
                <a:buFontTx/>
                <a:buNone/>
              </a:pPr>
              <a:t>59</a:t>
            </a:fld>
            <a:endParaRPr lang="en-US" altLang="en-US" sz="1400"/>
          </a:p>
        </p:txBody>
      </p:sp>
      <p:sp>
        <p:nvSpPr>
          <p:cNvPr id="69636" name="Text Box 6">
            <a:extLst>
              <a:ext uri="{FF2B5EF4-FFF2-40B4-BE49-F238E27FC236}">
                <a16:creationId xmlns:a16="http://schemas.microsoft.com/office/drawing/2014/main" id="{8E35B8A7-EE20-4350-8372-7B6BEDC2902A}"/>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9637" name="Rectangle 3">
            <a:extLst>
              <a:ext uri="{FF2B5EF4-FFF2-40B4-BE49-F238E27FC236}">
                <a16:creationId xmlns:a16="http://schemas.microsoft.com/office/drawing/2014/main" id="{6B4FFC46-F70D-427C-901E-1C2284B7D2C4}"/>
              </a:ext>
            </a:extLst>
          </p:cNvPr>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double</a:t>
            </a:r>
            <a:r>
              <a:rPr lang="en-US" altLang="en-US"/>
              <a:t> interestRate = </a:t>
            </a:r>
            <a:r>
              <a:rPr lang="en-US" altLang="en-US" b="1"/>
              <a:t>0.05</a:t>
            </a:r>
            <a:r>
              <a:rPr lang="en-US" altLang="en-US"/>
              <a:t>;</a:t>
            </a:r>
            <a:endParaRPr lang="en-US" altLang="en-US" u="sng"/>
          </a:p>
          <a:p>
            <a:pPr>
              <a:buFont typeface="Monotype Sorts" pitchFamily="2" charset="2"/>
              <a:buNone/>
            </a:pPr>
            <a:r>
              <a:rPr lang="en-US" altLang="en-US" b="1"/>
              <a:t>double</a:t>
            </a:r>
            <a:r>
              <a:rPr lang="en-US" altLang="en-US"/>
              <a:t> interest = interestrate * </a:t>
            </a:r>
            <a:r>
              <a:rPr lang="en-US" altLang="en-US" b="1"/>
              <a:t>45</a:t>
            </a:r>
            <a:r>
              <a:rPr lang="en-US" altLang="en-US"/>
              <a:t>;</a:t>
            </a:r>
            <a:endParaRPr lang="en-US" altLang="en-US" u="sng"/>
          </a:p>
          <a:p>
            <a:pPr hangingPunct="1">
              <a:buFont typeface="Monotype Sorts" pitchFamily="2" charset="2"/>
              <a:buNone/>
            </a:pPr>
            <a:endParaRPr lang="en-US"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76FACD45-366D-450E-942F-23FF82523A5C}"/>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9220" name="Rectangle 3">
            <a:extLst>
              <a:ext uri="{FF2B5EF4-FFF2-40B4-BE49-F238E27FC236}">
                <a16:creationId xmlns:a16="http://schemas.microsoft.com/office/drawing/2014/main" id="{ACEF35F2-2AEF-4619-87B6-198900E84E36}"/>
              </a:ext>
            </a:extLst>
          </p:cNvPr>
          <p:cNvSpPr>
            <a:spLocks noGrp="1" noChangeArrowheads="1"/>
          </p:cNvSpPr>
          <p:nvPr>
            <p:ph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9218" name="Slide Number Placeholder 4">
            <a:extLst>
              <a:ext uri="{FF2B5EF4-FFF2-40B4-BE49-F238E27FC236}">
                <a16:creationId xmlns:a16="http://schemas.microsoft.com/office/drawing/2014/main" id="{1C402856-B54E-43AF-9C78-727F637D18B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2A9F50-62EB-4418-9D96-C680FE1A016C}" type="slidenum">
              <a:rPr lang="en-US" altLang="en-US" sz="1400" smtClean="0"/>
              <a:pPr>
                <a:spcBef>
                  <a:spcPct val="0"/>
                </a:spcBef>
                <a:buClrTx/>
                <a:buSzTx/>
                <a:buFontTx/>
                <a:buNone/>
              </a:pPr>
              <a:t>6</a:t>
            </a:fld>
            <a:endParaRPr lang="en-US" altLang="en-US" sz="1400"/>
          </a:p>
        </p:txBody>
      </p:sp>
      <p:sp>
        <p:nvSpPr>
          <p:cNvPr id="9221" name="Rectangle 4">
            <a:extLst>
              <a:ext uri="{FF2B5EF4-FFF2-40B4-BE49-F238E27FC236}">
                <a16:creationId xmlns:a16="http://schemas.microsoft.com/office/drawing/2014/main" id="{10CD375F-54CD-4D49-9300-2991F91B6CAE}"/>
              </a:ext>
            </a:extLst>
          </p:cNvPr>
          <p:cNvSpPr>
            <a:spLocks noChangeArrowheads="1"/>
          </p:cNvSpPr>
          <p:nvPr/>
        </p:nvSpPr>
        <p:spPr bwMode="auto">
          <a:xfrm>
            <a:off x="6858000" y="1816100"/>
            <a:ext cx="1524000" cy="268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9222" name="Text Box 5">
            <a:extLst>
              <a:ext uri="{FF2B5EF4-FFF2-40B4-BE49-F238E27FC236}">
                <a16:creationId xmlns:a16="http://schemas.microsoft.com/office/drawing/2014/main" id="{25FFCA85-4A5E-414B-BB27-673F8CF480AB}"/>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9223" name="Rectangle 6">
            <a:extLst>
              <a:ext uri="{FF2B5EF4-FFF2-40B4-BE49-F238E27FC236}">
                <a16:creationId xmlns:a16="http://schemas.microsoft.com/office/drawing/2014/main" id="{497B6B09-9B1C-47FB-A2CD-79933404034A}"/>
              </a:ext>
            </a:extLst>
          </p:cNvPr>
          <p:cNvSpPr>
            <a:spLocks noChangeArrowheads="1"/>
          </p:cNvSpPr>
          <p:nvPr/>
        </p:nvSpPr>
        <p:spPr bwMode="auto">
          <a:xfrm>
            <a:off x="457200" y="2162175"/>
            <a:ext cx="5105400" cy="3063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9224" name="Text Box 7">
            <a:extLst>
              <a:ext uri="{FF2B5EF4-FFF2-40B4-BE49-F238E27FC236}">
                <a16:creationId xmlns:a16="http://schemas.microsoft.com/office/drawing/2014/main" id="{0558B261-6027-48D8-A605-21C79982C611}"/>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9225" name="Rectangle 8">
            <a:extLst>
              <a:ext uri="{FF2B5EF4-FFF2-40B4-BE49-F238E27FC236}">
                <a16:creationId xmlns:a16="http://schemas.microsoft.com/office/drawing/2014/main" id="{9470E171-86CE-4B18-84E4-32D2415AAE8C}"/>
              </a:ext>
            </a:extLst>
          </p:cNvPr>
          <p:cNvSpPr>
            <a:spLocks noChangeArrowheads="1"/>
          </p:cNvSpPr>
          <p:nvPr/>
        </p:nvSpPr>
        <p:spPr bwMode="auto">
          <a:xfrm>
            <a:off x="6837363" y="2200275"/>
            <a:ext cx="1563687" cy="2698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9226" name="Text Box 9">
            <a:extLst>
              <a:ext uri="{FF2B5EF4-FFF2-40B4-BE49-F238E27FC236}">
                <a16:creationId xmlns:a16="http://schemas.microsoft.com/office/drawing/2014/main" id="{0642DA77-DE0A-438E-BBF3-BE4700C686E6}"/>
              </a:ext>
            </a:extLst>
          </p:cNvPr>
          <p:cNvSpPr txBox="1">
            <a:spLocks noChangeArrowheads="1"/>
          </p:cNvSpPr>
          <p:nvPr/>
        </p:nvSpPr>
        <p:spPr bwMode="auto">
          <a:xfrm>
            <a:off x="60198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7403" name="AutoShape 11">
            <a:extLst>
              <a:ext uri="{FF2B5EF4-FFF2-40B4-BE49-F238E27FC236}">
                <a16:creationId xmlns:a16="http://schemas.microsoft.com/office/drawing/2014/main" id="{6556F6E7-1FA3-4E53-B526-2D9BFCC00CAA}"/>
              </a:ext>
            </a:extLst>
          </p:cNvPr>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area</a:t>
            </a:r>
          </a:p>
        </p:txBody>
      </p:sp>
      <p:sp>
        <p:nvSpPr>
          <p:cNvPr id="9228" name="Rectangle 12">
            <a:extLst>
              <a:ext uri="{FF2B5EF4-FFF2-40B4-BE49-F238E27FC236}">
                <a16:creationId xmlns:a16="http://schemas.microsoft.com/office/drawing/2014/main" id="{20C2FADF-E17C-471A-87AF-722C5D2FE66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BEEF9153-5DE4-4A93-B1AF-B943CE66379C}"/>
              </a:ext>
            </a:extLst>
          </p:cNvPr>
          <p:cNvSpPr>
            <a:spLocks noGrp="1" noChangeArrowheads="1"/>
          </p:cNvSpPr>
          <p:nvPr>
            <p:ph type="title"/>
          </p:nvPr>
        </p:nvSpPr>
        <p:spPr>
          <a:xfrm>
            <a:off x="155575" y="357188"/>
            <a:ext cx="8839200" cy="1804987"/>
          </a:xfrm>
        </p:spPr>
        <p:txBody>
          <a:bodyPr/>
          <a:lstStyle/>
          <a:p>
            <a:pPr hangingPunct="1"/>
            <a:r>
              <a:rPr lang="en-US" altLang="en-US"/>
              <a:t>Common Error 2: Integer Overflow</a:t>
            </a:r>
          </a:p>
        </p:txBody>
      </p:sp>
      <p:sp>
        <p:nvSpPr>
          <p:cNvPr id="70658" name="Slide Number Placeholder 4">
            <a:extLst>
              <a:ext uri="{FF2B5EF4-FFF2-40B4-BE49-F238E27FC236}">
                <a16:creationId xmlns:a16="http://schemas.microsoft.com/office/drawing/2014/main" id="{8FA530FF-7243-4E7F-8CC6-76BB684AF09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FF662D-1C30-4478-AC2B-612EFB6C8827}" type="slidenum">
              <a:rPr lang="en-US" altLang="en-US" sz="1400" smtClean="0"/>
              <a:pPr>
                <a:spcBef>
                  <a:spcPct val="0"/>
                </a:spcBef>
                <a:buClrTx/>
                <a:buSzTx/>
                <a:buFontTx/>
                <a:buNone/>
              </a:pPr>
              <a:t>60</a:t>
            </a:fld>
            <a:endParaRPr lang="en-US" altLang="en-US" sz="1400"/>
          </a:p>
        </p:txBody>
      </p:sp>
      <p:sp>
        <p:nvSpPr>
          <p:cNvPr id="70660" name="Rectangle 3">
            <a:extLst>
              <a:ext uri="{FF2B5EF4-FFF2-40B4-BE49-F238E27FC236}">
                <a16:creationId xmlns:a16="http://schemas.microsoft.com/office/drawing/2014/main" id="{12777370-2C53-4E93-8D84-407D0E8A0A4C}"/>
              </a:ext>
            </a:extLst>
          </p:cNvPr>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int</a:t>
            </a:r>
            <a:r>
              <a:rPr lang="en-US" altLang="en-US"/>
              <a:t> value = </a:t>
            </a:r>
            <a:r>
              <a:rPr lang="en-US" altLang="en-US" b="1"/>
              <a:t>2147483647</a:t>
            </a:r>
            <a:r>
              <a:rPr lang="en-US" altLang="en-US"/>
              <a:t> + </a:t>
            </a:r>
            <a:r>
              <a:rPr lang="en-US" altLang="en-US" b="1"/>
              <a:t>1</a:t>
            </a:r>
            <a:r>
              <a:rPr lang="en-US" altLang="en-US"/>
              <a:t>; </a:t>
            </a:r>
            <a:endParaRPr lang="en-US" altLang="en-US" u="sng"/>
          </a:p>
          <a:p>
            <a:pPr>
              <a:buFont typeface="Monotype Sorts" pitchFamily="2" charset="2"/>
              <a:buNone/>
            </a:pPr>
            <a:r>
              <a:rPr lang="en-US" altLang="en-US"/>
              <a:t>// value will actually be -2147483648</a:t>
            </a:r>
            <a:endParaRPr lang="en-US" altLang="en-US" u="sng"/>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A63A396B-3536-42D3-A09E-7C357FE8261C}"/>
              </a:ext>
            </a:extLst>
          </p:cNvPr>
          <p:cNvSpPr>
            <a:spLocks noGrp="1" noChangeArrowheads="1"/>
          </p:cNvSpPr>
          <p:nvPr>
            <p:ph type="title"/>
          </p:nvPr>
        </p:nvSpPr>
        <p:spPr>
          <a:xfrm>
            <a:off x="155575" y="357188"/>
            <a:ext cx="8839200" cy="1804987"/>
          </a:xfrm>
        </p:spPr>
        <p:txBody>
          <a:bodyPr/>
          <a:lstStyle/>
          <a:p>
            <a:pPr hangingPunct="1"/>
            <a:r>
              <a:rPr lang="en-US" altLang="en-US"/>
              <a:t>Common Error 3: Round-off Errors</a:t>
            </a:r>
          </a:p>
        </p:txBody>
      </p:sp>
      <p:sp>
        <p:nvSpPr>
          <p:cNvPr id="71682" name="Slide Number Placeholder 4">
            <a:extLst>
              <a:ext uri="{FF2B5EF4-FFF2-40B4-BE49-F238E27FC236}">
                <a16:creationId xmlns:a16="http://schemas.microsoft.com/office/drawing/2014/main" id="{889BBB36-0C8E-468D-A6EF-5BFE33EDC6D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870654-53E4-4B46-943B-9F9A0BDB3120}" type="slidenum">
              <a:rPr lang="en-US" altLang="en-US" sz="1400" smtClean="0"/>
              <a:pPr>
                <a:spcBef>
                  <a:spcPct val="0"/>
                </a:spcBef>
                <a:buClrTx/>
                <a:buSzTx/>
                <a:buFontTx/>
                <a:buNone/>
              </a:pPr>
              <a:t>61</a:t>
            </a:fld>
            <a:endParaRPr lang="en-US" altLang="en-US" sz="1400"/>
          </a:p>
        </p:txBody>
      </p:sp>
      <p:sp>
        <p:nvSpPr>
          <p:cNvPr id="71684" name="Rectangle 3">
            <a:extLst>
              <a:ext uri="{FF2B5EF4-FFF2-40B4-BE49-F238E27FC236}">
                <a16:creationId xmlns:a16="http://schemas.microsoft.com/office/drawing/2014/main" id="{26145AC0-8276-4819-B42D-01194FC3538C}"/>
              </a:ext>
            </a:extLst>
          </p:cNvPr>
          <p:cNvSpPr txBox="1">
            <a:spLocks noChangeArrowheads="1"/>
          </p:cNvSpPr>
          <p:nvPr/>
        </p:nvSpPr>
        <p:spPr bwMode="auto">
          <a:xfrm>
            <a:off x="225425"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System.out.println(</a:t>
            </a:r>
            <a:r>
              <a:rPr lang="en-US" altLang="en-US" b="1"/>
              <a:t>1.0</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a:t>
            </a:r>
          </a:p>
          <a:p>
            <a:pPr>
              <a:buFont typeface="Monotype Sorts" pitchFamily="2" charset="2"/>
              <a:buNone/>
            </a:pPr>
            <a:endParaRPr lang="en-US" altLang="en-US"/>
          </a:p>
          <a:p>
            <a:pPr>
              <a:buFont typeface="Monotype Sorts" pitchFamily="2" charset="2"/>
              <a:buNone/>
            </a:pPr>
            <a:r>
              <a:rPr lang="en-US" altLang="en-US"/>
              <a:t>System.out.println(</a:t>
            </a:r>
            <a:r>
              <a:rPr lang="en-US" altLang="en-US" b="1"/>
              <a:t>1.0</a:t>
            </a:r>
            <a:r>
              <a:rPr lang="en-US" altLang="en-US"/>
              <a:t> - </a:t>
            </a:r>
            <a:r>
              <a:rPr lang="en-US" altLang="en-US" b="1"/>
              <a:t>0.9</a:t>
            </a:r>
            <a:r>
              <a:rPr lang="en-US" altLang="en-US"/>
              <a:t>);</a:t>
            </a:r>
          </a:p>
          <a:p>
            <a:pPr>
              <a:buFont typeface="Monotype Sorts" pitchFamily="2" charset="2"/>
              <a:buNone/>
            </a:pPr>
            <a:endParaRPr lang="en-US"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3CA5BCBA-3ADC-4652-9F7F-FD44CA7BCC73}"/>
              </a:ext>
            </a:extLst>
          </p:cNvPr>
          <p:cNvSpPr>
            <a:spLocks noGrp="1" noChangeArrowheads="1"/>
          </p:cNvSpPr>
          <p:nvPr>
            <p:ph type="title"/>
          </p:nvPr>
        </p:nvSpPr>
        <p:spPr>
          <a:xfrm>
            <a:off x="155575" y="357188"/>
            <a:ext cx="8839200" cy="1804987"/>
          </a:xfrm>
        </p:spPr>
        <p:txBody>
          <a:bodyPr/>
          <a:lstStyle/>
          <a:p>
            <a:pPr hangingPunct="1"/>
            <a:r>
              <a:rPr lang="en-US" altLang="en-US"/>
              <a:t>Common Error 4: Unintended Integer Division</a:t>
            </a:r>
          </a:p>
        </p:txBody>
      </p:sp>
      <p:sp>
        <p:nvSpPr>
          <p:cNvPr id="72706" name="Slide Number Placeholder 4">
            <a:extLst>
              <a:ext uri="{FF2B5EF4-FFF2-40B4-BE49-F238E27FC236}">
                <a16:creationId xmlns:a16="http://schemas.microsoft.com/office/drawing/2014/main" id="{5CE42FC2-A681-4301-8448-757F5CFF80B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ACC480-F787-45E6-9F10-D855E79F25F3}" type="slidenum">
              <a:rPr lang="en-US" altLang="en-US" sz="1400" smtClean="0"/>
              <a:pPr>
                <a:spcBef>
                  <a:spcPct val="0"/>
                </a:spcBef>
                <a:buClrTx/>
                <a:buSzTx/>
                <a:buFontTx/>
                <a:buNone/>
              </a:pPr>
              <a:t>62</a:t>
            </a:fld>
            <a:endParaRPr lang="en-US" altLang="en-US" sz="1400"/>
          </a:p>
        </p:txBody>
      </p:sp>
      <p:sp>
        <p:nvSpPr>
          <p:cNvPr id="2" name="Rectangle 2">
            <a:extLst>
              <a:ext uri="{FF2B5EF4-FFF2-40B4-BE49-F238E27FC236}">
                <a16:creationId xmlns:a16="http://schemas.microsoft.com/office/drawing/2014/main" id="{71F1D467-1472-46A7-BE97-59334C1FEFD3}"/>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cs typeface="+mn-cs"/>
            </a:endParaRPr>
          </a:p>
        </p:txBody>
      </p:sp>
      <p:graphicFrame>
        <p:nvGraphicFramePr>
          <p:cNvPr id="72709" name="Object 2">
            <a:extLst>
              <a:ext uri="{FF2B5EF4-FFF2-40B4-BE49-F238E27FC236}">
                <a16:creationId xmlns:a16="http://schemas.microsoft.com/office/drawing/2014/main" id="{DF5939EA-8545-4077-AA85-A36C49F18A10}"/>
              </a:ext>
            </a:extLst>
          </p:cNvPr>
          <p:cNvGraphicFramePr>
            <a:graphicFrameLocks noChangeAspect="1"/>
          </p:cNvGraphicFramePr>
          <p:nvPr/>
        </p:nvGraphicFramePr>
        <p:xfrm>
          <a:off x="269875" y="2162175"/>
          <a:ext cx="8655050" cy="1304925"/>
        </p:xfrm>
        <a:graphic>
          <a:graphicData uri="http://schemas.openxmlformats.org/presentationml/2006/ole">
            <mc:AlternateContent xmlns:mc="http://schemas.openxmlformats.org/markup-compatibility/2006">
              <mc:Choice xmlns:v="urn:schemas-microsoft-com:vml" Requires="v">
                <p:oleObj spid="_x0000_s72712" name="Picture" r:id="rId3" imgW="5384800" imgH="812800" progId="Word.Picture.8">
                  <p:embed/>
                </p:oleObj>
              </mc:Choice>
              <mc:Fallback>
                <p:oleObj name="Picture" r:id="rId3" imgW="5384800" imgH="8128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2162175"/>
                        <a:ext cx="86550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8117AEC3-4F87-413E-A49B-E8AC422EADE4}"/>
              </a:ext>
            </a:extLst>
          </p:cNvPr>
          <p:cNvSpPr>
            <a:spLocks noGrp="1" noChangeArrowheads="1"/>
          </p:cNvSpPr>
          <p:nvPr>
            <p:ph type="title"/>
          </p:nvPr>
        </p:nvSpPr>
        <p:spPr>
          <a:xfrm>
            <a:off x="155575" y="357188"/>
            <a:ext cx="8839200" cy="1804987"/>
          </a:xfrm>
        </p:spPr>
        <p:txBody>
          <a:bodyPr/>
          <a:lstStyle/>
          <a:p>
            <a:r>
              <a:rPr lang="en-US" altLang="en-US"/>
              <a:t>Common Pitfall 1: Redundant Input Objects</a:t>
            </a:r>
          </a:p>
        </p:txBody>
      </p:sp>
      <p:sp>
        <p:nvSpPr>
          <p:cNvPr id="73730" name="Slide Number Placeholder 4">
            <a:extLst>
              <a:ext uri="{FF2B5EF4-FFF2-40B4-BE49-F238E27FC236}">
                <a16:creationId xmlns:a16="http://schemas.microsoft.com/office/drawing/2014/main" id="{83E8D4C5-E75E-43A1-956E-0BCC179C98A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665D62-09AD-42C8-B828-2B69DD5A1252}" type="slidenum">
              <a:rPr lang="en-US" altLang="en-US" sz="1400" smtClean="0"/>
              <a:pPr>
                <a:spcBef>
                  <a:spcPct val="0"/>
                </a:spcBef>
                <a:buClrTx/>
                <a:buSzTx/>
                <a:buFontTx/>
                <a:buNone/>
              </a:pPr>
              <a:t>63</a:t>
            </a:fld>
            <a:endParaRPr lang="en-US" altLang="en-US" sz="1400"/>
          </a:p>
        </p:txBody>
      </p:sp>
      <p:sp>
        <p:nvSpPr>
          <p:cNvPr id="2" name="Rectangle 2">
            <a:extLst>
              <a:ext uri="{FF2B5EF4-FFF2-40B4-BE49-F238E27FC236}">
                <a16:creationId xmlns:a16="http://schemas.microsoft.com/office/drawing/2014/main" id="{2E57D6CB-3FD1-4F05-B714-EEA2B61BD41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cs typeface="+mn-cs"/>
            </a:endParaRPr>
          </a:p>
        </p:txBody>
      </p:sp>
      <p:sp>
        <p:nvSpPr>
          <p:cNvPr id="73733" name="Rectangle 3">
            <a:extLst>
              <a:ext uri="{FF2B5EF4-FFF2-40B4-BE49-F238E27FC236}">
                <a16:creationId xmlns:a16="http://schemas.microsoft.com/office/drawing/2014/main" id="{1AD7184F-AA9A-404F-AED1-B870979E70C6}"/>
              </a:ext>
            </a:extLst>
          </p:cNvPr>
          <p:cNvSpPr txBox="1">
            <a:spLocks noChangeArrowheads="1"/>
          </p:cNvSpPr>
          <p:nvPr/>
        </p:nvSpPr>
        <p:spPr bwMode="auto">
          <a:xfrm>
            <a:off x="225425" y="162396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dirty="0"/>
              <a:t>Scanner input = </a:t>
            </a:r>
            <a:r>
              <a:rPr lang="en-US" altLang="en-US" b="1" dirty="0"/>
              <a:t>new</a:t>
            </a:r>
            <a:r>
              <a:rPr lang="en-US" altLang="en-US" dirty="0"/>
              <a:t> Scanner(System.in);</a:t>
            </a:r>
          </a:p>
          <a:p>
            <a:pPr>
              <a:buFont typeface="Monotype Sorts" pitchFamily="2" charset="2"/>
              <a:buNone/>
            </a:pPr>
            <a:r>
              <a:rPr lang="de-DE" altLang="en-US" dirty="0"/>
              <a:t>System.out.print(</a:t>
            </a:r>
            <a:r>
              <a:rPr lang="de-DE" altLang="en-US" b="1" dirty="0"/>
              <a:t>"Enter an integer: "</a:t>
            </a:r>
            <a:r>
              <a:rPr lang="de-DE" altLang="en-US" dirty="0"/>
              <a:t>);</a:t>
            </a:r>
            <a:endParaRPr lang="en-US" altLang="en-US" dirty="0"/>
          </a:p>
          <a:p>
            <a:pPr>
              <a:buFont typeface="Monotype Sorts" pitchFamily="2" charset="2"/>
              <a:buNone/>
            </a:pPr>
            <a:r>
              <a:rPr lang="en-US" altLang="en-US" b="1" dirty="0"/>
              <a:t>int</a:t>
            </a:r>
            <a:r>
              <a:rPr lang="en-US" altLang="en-US" dirty="0"/>
              <a:t> v1 = </a:t>
            </a:r>
            <a:r>
              <a:rPr lang="en-US" altLang="en-US" dirty="0" err="1"/>
              <a:t>input.nextInt</a:t>
            </a:r>
            <a:r>
              <a:rPr lang="en-US" altLang="en-US" dirty="0"/>
              <a:t>();</a:t>
            </a:r>
          </a:p>
          <a:p>
            <a:pPr>
              <a:buFont typeface="Monotype Sorts" pitchFamily="2" charset="2"/>
              <a:buNone/>
            </a:pPr>
            <a:r>
              <a:rPr lang="en-US" altLang="en-US" dirty="0"/>
              <a:t> </a:t>
            </a:r>
          </a:p>
          <a:p>
            <a:pPr>
              <a:buFont typeface="Monotype Sorts" pitchFamily="2" charset="2"/>
              <a:buNone/>
            </a:pPr>
            <a:r>
              <a:rPr lang="en-US" altLang="en-US" dirty="0"/>
              <a:t>Scanner input1 = </a:t>
            </a:r>
            <a:r>
              <a:rPr lang="en-US" altLang="en-US" b="1" dirty="0"/>
              <a:t>new</a:t>
            </a:r>
            <a:r>
              <a:rPr lang="en-US" altLang="en-US" dirty="0"/>
              <a:t> Scanner(System.in);</a:t>
            </a:r>
          </a:p>
          <a:p>
            <a:pPr>
              <a:buFont typeface="Monotype Sorts" pitchFamily="2" charset="2"/>
              <a:buNone/>
            </a:pPr>
            <a:r>
              <a:rPr lang="en-US" altLang="en-US" dirty="0" err="1"/>
              <a:t>System.out.print</a:t>
            </a:r>
            <a:r>
              <a:rPr lang="en-US" altLang="en-US" dirty="0"/>
              <a:t>(</a:t>
            </a:r>
            <a:r>
              <a:rPr lang="en-US" altLang="en-US" b="1" dirty="0"/>
              <a:t>"Enter a double value: "</a:t>
            </a:r>
            <a:r>
              <a:rPr lang="en-US" altLang="en-US" dirty="0"/>
              <a:t>);</a:t>
            </a:r>
          </a:p>
          <a:p>
            <a:pPr>
              <a:buFont typeface="Monotype Sorts" pitchFamily="2" charset="2"/>
              <a:buNone/>
            </a:pPr>
            <a:r>
              <a:rPr lang="en-US" altLang="en-US" b="1" dirty="0"/>
              <a:t>double</a:t>
            </a:r>
            <a:r>
              <a:rPr lang="en-US" altLang="en-US" dirty="0"/>
              <a:t> v2 = input1.nextDouble();</a:t>
            </a:r>
          </a:p>
          <a:p>
            <a:pPr>
              <a:buFont typeface="Monotype Sorts" pitchFamily="2" charset="2"/>
              <a:buNone/>
            </a:pPr>
            <a:endParaRPr lang="en-US"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EB884AA1-4957-4478-982E-DAAF20157EBB}"/>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0244" name="Rectangle 3">
            <a:extLst>
              <a:ext uri="{FF2B5EF4-FFF2-40B4-BE49-F238E27FC236}">
                <a16:creationId xmlns:a16="http://schemas.microsoft.com/office/drawing/2014/main" id="{8B19B77F-0CD1-4A06-80D8-BBE206F9A94C}"/>
              </a:ext>
            </a:extLst>
          </p:cNvPr>
          <p:cNvSpPr>
            <a:spLocks noGrp="1" noChangeArrowheads="1"/>
          </p:cNvSpPr>
          <p:nvPr>
            <p:ph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0242" name="Slide Number Placeholder 4">
            <a:extLst>
              <a:ext uri="{FF2B5EF4-FFF2-40B4-BE49-F238E27FC236}">
                <a16:creationId xmlns:a16="http://schemas.microsoft.com/office/drawing/2014/main" id="{8F5DB0BE-041B-4A31-8349-0134D817D27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F32EDA-CA2A-442E-B581-632DD4AC71F7}" type="slidenum">
              <a:rPr lang="en-US" altLang="en-US" sz="1400" smtClean="0"/>
              <a:pPr>
                <a:spcBef>
                  <a:spcPct val="0"/>
                </a:spcBef>
                <a:buClrTx/>
                <a:buSzTx/>
                <a:buFontTx/>
                <a:buNone/>
              </a:pPr>
              <a:t>7</a:t>
            </a:fld>
            <a:endParaRPr lang="en-US" altLang="en-US" sz="1400"/>
          </a:p>
        </p:txBody>
      </p:sp>
      <p:sp>
        <p:nvSpPr>
          <p:cNvPr id="10245" name="Rectangle 4">
            <a:extLst>
              <a:ext uri="{FF2B5EF4-FFF2-40B4-BE49-F238E27FC236}">
                <a16:creationId xmlns:a16="http://schemas.microsoft.com/office/drawing/2014/main" id="{12DAB35B-FC46-4149-AA29-1DE4562517DA}"/>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10246" name="Text Box 5">
            <a:extLst>
              <a:ext uri="{FF2B5EF4-FFF2-40B4-BE49-F238E27FC236}">
                <a16:creationId xmlns:a16="http://schemas.microsoft.com/office/drawing/2014/main" id="{7A6FADF3-D8D3-4A7C-9ADB-7A6DC78D8E30}"/>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0247" name="Rectangle 6">
            <a:extLst>
              <a:ext uri="{FF2B5EF4-FFF2-40B4-BE49-F238E27FC236}">
                <a16:creationId xmlns:a16="http://schemas.microsoft.com/office/drawing/2014/main" id="{3FE15D4A-E940-4937-A37F-0FC528CAEF5F}"/>
              </a:ext>
            </a:extLst>
          </p:cNvPr>
          <p:cNvSpPr>
            <a:spLocks noChangeArrowheads="1"/>
          </p:cNvSpPr>
          <p:nvPr/>
        </p:nvSpPr>
        <p:spPr bwMode="auto">
          <a:xfrm>
            <a:off x="457200" y="3048000"/>
            <a:ext cx="5105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0248" name="Rectangle 8">
            <a:extLst>
              <a:ext uri="{FF2B5EF4-FFF2-40B4-BE49-F238E27FC236}">
                <a16:creationId xmlns:a16="http://schemas.microsoft.com/office/drawing/2014/main" id="{B4D85E8F-3BA4-47D8-ADD9-B1E155E6639B}"/>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10249" name="Text Box 9">
            <a:extLst>
              <a:ext uri="{FF2B5EF4-FFF2-40B4-BE49-F238E27FC236}">
                <a16:creationId xmlns:a16="http://schemas.microsoft.com/office/drawing/2014/main" id="{6CD73E14-7C67-4204-8ED6-437A202DADED}"/>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8429" name="AutoShape 13">
            <a:extLst>
              <a:ext uri="{FF2B5EF4-FFF2-40B4-BE49-F238E27FC236}">
                <a16:creationId xmlns:a16="http://schemas.microsoft.com/office/drawing/2014/main" id="{FEE74C11-EF59-42D9-BEF3-2CEE32796230}"/>
              </a:ext>
            </a:extLst>
          </p:cNvPr>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assign 20 to radius</a:t>
            </a:r>
          </a:p>
        </p:txBody>
      </p:sp>
      <p:sp>
        <p:nvSpPr>
          <p:cNvPr id="10251" name="Line 14">
            <a:extLst>
              <a:ext uri="{FF2B5EF4-FFF2-40B4-BE49-F238E27FC236}">
                <a16:creationId xmlns:a16="http://schemas.microsoft.com/office/drawing/2014/main" id="{470F9B7A-F7F2-47E2-A828-18468192FE0D}"/>
              </a:ext>
            </a:extLst>
          </p:cNvPr>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Rectangle 16">
            <a:extLst>
              <a:ext uri="{FF2B5EF4-FFF2-40B4-BE49-F238E27FC236}">
                <a16:creationId xmlns:a16="http://schemas.microsoft.com/office/drawing/2014/main" id="{EED0242B-DFA2-4610-9EA8-4256AC23B50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6D4520B6-EAD2-48F6-8B01-2F2519A1DC1F}"/>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1268" name="Rectangle 3">
            <a:extLst>
              <a:ext uri="{FF2B5EF4-FFF2-40B4-BE49-F238E27FC236}">
                <a16:creationId xmlns:a16="http://schemas.microsoft.com/office/drawing/2014/main" id="{CE274A11-D537-41B8-9598-682903C7F0DA}"/>
              </a:ext>
            </a:extLst>
          </p:cNvPr>
          <p:cNvSpPr>
            <a:spLocks noGrp="1" noChangeArrowheads="1"/>
          </p:cNvSpPr>
          <p:nvPr>
            <p:ph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1266" name="Slide Number Placeholder 4">
            <a:extLst>
              <a:ext uri="{FF2B5EF4-FFF2-40B4-BE49-F238E27FC236}">
                <a16:creationId xmlns:a16="http://schemas.microsoft.com/office/drawing/2014/main" id="{6B9C3EA3-8740-4116-BBB2-D8369B5308F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92E7B1-D7AB-4523-98A9-020945E5D3D1}" type="slidenum">
              <a:rPr lang="en-US" altLang="en-US" sz="1400" smtClean="0"/>
              <a:pPr>
                <a:spcBef>
                  <a:spcPct val="0"/>
                </a:spcBef>
                <a:buClrTx/>
                <a:buSzTx/>
                <a:buFontTx/>
                <a:buNone/>
              </a:pPr>
              <a:t>8</a:t>
            </a:fld>
            <a:endParaRPr lang="en-US" altLang="en-US" sz="1400"/>
          </a:p>
        </p:txBody>
      </p:sp>
      <p:sp>
        <p:nvSpPr>
          <p:cNvPr id="11269" name="Rectangle 4">
            <a:extLst>
              <a:ext uri="{FF2B5EF4-FFF2-40B4-BE49-F238E27FC236}">
                <a16:creationId xmlns:a16="http://schemas.microsoft.com/office/drawing/2014/main" id="{D23FC1AC-DD1B-4C80-91E0-30D4456F7013}"/>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20</a:t>
            </a:r>
          </a:p>
        </p:txBody>
      </p:sp>
      <p:sp>
        <p:nvSpPr>
          <p:cNvPr id="11270" name="Text Box 5">
            <a:extLst>
              <a:ext uri="{FF2B5EF4-FFF2-40B4-BE49-F238E27FC236}">
                <a16:creationId xmlns:a16="http://schemas.microsoft.com/office/drawing/2014/main" id="{1DE010C5-FB0C-4B73-8B2F-41948CCCDA4C}"/>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1271" name="Text Box 7">
            <a:extLst>
              <a:ext uri="{FF2B5EF4-FFF2-40B4-BE49-F238E27FC236}">
                <a16:creationId xmlns:a16="http://schemas.microsoft.com/office/drawing/2014/main" id="{8F8C9DBE-24D4-4FA6-97B3-9B62E7BB9D65}"/>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1272" name="Rectangle 8">
            <a:extLst>
              <a:ext uri="{FF2B5EF4-FFF2-40B4-BE49-F238E27FC236}">
                <a16:creationId xmlns:a16="http://schemas.microsoft.com/office/drawing/2014/main" id="{BC9EBC24-5DBD-4EED-A5FB-45EB604C4E89}"/>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1256.636</a:t>
            </a:r>
          </a:p>
        </p:txBody>
      </p:sp>
      <p:sp>
        <p:nvSpPr>
          <p:cNvPr id="11273" name="Text Box 9">
            <a:extLst>
              <a:ext uri="{FF2B5EF4-FFF2-40B4-BE49-F238E27FC236}">
                <a16:creationId xmlns:a16="http://schemas.microsoft.com/office/drawing/2014/main" id="{B007D686-71F3-444E-809A-1FE556A05B3F}"/>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1274" name="Rectangle 10">
            <a:extLst>
              <a:ext uri="{FF2B5EF4-FFF2-40B4-BE49-F238E27FC236}">
                <a16:creationId xmlns:a16="http://schemas.microsoft.com/office/drawing/2014/main" id="{9DE57BAD-75F4-4717-9BBA-E0EE5A3B5F15}"/>
              </a:ext>
            </a:extLst>
          </p:cNvPr>
          <p:cNvSpPr>
            <a:spLocks noChangeArrowheads="1"/>
          </p:cNvSpPr>
          <p:nvPr/>
        </p:nvSpPr>
        <p:spPr bwMode="auto">
          <a:xfrm>
            <a:off x="457200" y="3810000"/>
            <a:ext cx="5105400" cy="309563"/>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1275" name="Line 12">
            <a:extLst>
              <a:ext uri="{FF2B5EF4-FFF2-40B4-BE49-F238E27FC236}">
                <a16:creationId xmlns:a16="http://schemas.microsoft.com/office/drawing/2014/main" id="{6D2550A0-4A24-4444-BCBB-1278D8570A31}"/>
              </a:ext>
            </a:extLst>
          </p:cNvPr>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53" name="AutoShape 13">
            <a:extLst>
              <a:ext uri="{FF2B5EF4-FFF2-40B4-BE49-F238E27FC236}">
                <a16:creationId xmlns:a16="http://schemas.microsoft.com/office/drawing/2014/main" id="{09C714D8-D1E1-481B-B5EE-F22148A43640}"/>
              </a:ext>
            </a:extLst>
          </p:cNvPr>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compute area and assign it to variable area</a:t>
            </a:r>
          </a:p>
        </p:txBody>
      </p:sp>
      <p:sp>
        <p:nvSpPr>
          <p:cNvPr id="11277" name="Rectangle 15">
            <a:extLst>
              <a:ext uri="{FF2B5EF4-FFF2-40B4-BE49-F238E27FC236}">
                <a16:creationId xmlns:a16="http://schemas.microsoft.com/office/drawing/2014/main" id="{F98B26F0-2823-4205-82AD-30F1F51211A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08FFB586-77ED-49A2-9961-7EDCA2A4EC85}"/>
              </a:ext>
            </a:extLst>
          </p:cNvPr>
          <p:cNvSpPr>
            <a:spLocks noGrp="1" noChangeArrowheads="1"/>
          </p:cNvSpPr>
          <p:nvPr>
            <p:ph type="title"/>
          </p:nvPr>
        </p:nvSpPr>
        <p:spPr>
          <a:xfrm>
            <a:off x="685800" y="304800"/>
            <a:ext cx="7772400" cy="533400"/>
          </a:xfrm>
        </p:spPr>
        <p:txBody>
          <a:bodyPr/>
          <a:lstStyle/>
          <a:p>
            <a:r>
              <a:rPr lang="en-US" altLang="en-US" sz="4300"/>
              <a:t>Trace a Program Execution</a:t>
            </a:r>
          </a:p>
        </p:txBody>
      </p:sp>
      <p:sp>
        <p:nvSpPr>
          <p:cNvPr id="12292" name="Rectangle 3">
            <a:extLst>
              <a:ext uri="{FF2B5EF4-FFF2-40B4-BE49-F238E27FC236}">
                <a16:creationId xmlns:a16="http://schemas.microsoft.com/office/drawing/2014/main" id="{AE23A9E1-D519-4B4B-8E73-D9BF9DDCC429}"/>
              </a:ext>
            </a:extLst>
          </p:cNvPr>
          <p:cNvSpPr>
            <a:spLocks noGrp="1" noChangeArrowheads="1"/>
          </p:cNvSpPr>
          <p:nvPr>
            <p:ph idx="1"/>
          </p:nvPr>
        </p:nvSpPr>
        <p:spPr>
          <a:xfrm>
            <a:off x="152400" y="1066800"/>
            <a:ext cx="5562600" cy="5181600"/>
          </a:xfrm>
        </p:spPr>
        <p:txBody>
          <a:bodyPr/>
          <a:lstStyle/>
          <a:p>
            <a:pPr>
              <a:lnSpc>
                <a:spcPct val="80000"/>
              </a:lnSpc>
              <a:buFont typeface="Monotype Sorts" pitchFamily="2" charset="2"/>
              <a:buNone/>
            </a:pPr>
            <a:r>
              <a:rPr lang="en-US" altLang="en-US" sz="1800"/>
              <a:t>public class ComputeArea {</a:t>
            </a:r>
          </a:p>
          <a:p>
            <a:pPr>
              <a:lnSpc>
                <a:spcPct val="80000"/>
              </a:lnSpc>
              <a:buFont typeface="Monotype Sorts" pitchFamily="2" charset="2"/>
              <a:buNone/>
            </a:pPr>
            <a:r>
              <a:rPr lang="en-US" altLang="en-US" sz="1800"/>
              <a:t>  /** Main method */</a:t>
            </a:r>
          </a:p>
          <a:p>
            <a:pPr>
              <a:lnSpc>
                <a:spcPct val="80000"/>
              </a:lnSpc>
              <a:buFont typeface="Monotype Sorts" pitchFamily="2" charset="2"/>
              <a:buNone/>
            </a:pPr>
            <a:r>
              <a:rPr lang="en-US" altLang="en-US" sz="1800"/>
              <a:t>  public static void main(String[] args) {</a:t>
            </a:r>
          </a:p>
          <a:p>
            <a:pPr>
              <a:lnSpc>
                <a:spcPct val="80000"/>
              </a:lnSpc>
              <a:buFont typeface="Monotype Sorts" pitchFamily="2" charset="2"/>
              <a:buNone/>
            </a:pPr>
            <a:r>
              <a:rPr lang="en-US" altLang="en-US" sz="1800"/>
              <a:t>    double radius;</a:t>
            </a:r>
          </a:p>
          <a:p>
            <a:pPr>
              <a:lnSpc>
                <a:spcPct val="80000"/>
              </a:lnSpc>
              <a:buFont typeface="Monotype Sorts" pitchFamily="2" charset="2"/>
              <a:buNone/>
            </a:pPr>
            <a:r>
              <a:rPr lang="en-US" altLang="en-US" sz="1800"/>
              <a:t>    double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Assign a radius</a:t>
            </a:r>
          </a:p>
          <a:p>
            <a:pPr>
              <a:lnSpc>
                <a:spcPct val="80000"/>
              </a:lnSpc>
              <a:buFont typeface="Monotype Sorts" pitchFamily="2" charset="2"/>
              <a:buNone/>
            </a:pPr>
            <a:r>
              <a:rPr lang="en-US" altLang="en-US" sz="1800"/>
              <a:t>    radius = 20;</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Compute area</a:t>
            </a:r>
          </a:p>
          <a:p>
            <a:pPr>
              <a:lnSpc>
                <a:spcPct val="80000"/>
              </a:lnSpc>
              <a:buFont typeface="Monotype Sorts" pitchFamily="2" charset="2"/>
              <a:buNone/>
            </a:pPr>
            <a:r>
              <a:rPr lang="en-US" altLang="en-US" sz="1800"/>
              <a:t>    area = radius * radius * 3.14159;</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    // Display results</a:t>
            </a:r>
          </a:p>
          <a:p>
            <a:pPr>
              <a:lnSpc>
                <a:spcPct val="80000"/>
              </a:lnSpc>
              <a:buFont typeface="Monotype Sorts" pitchFamily="2" charset="2"/>
              <a:buNone/>
            </a:pPr>
            <a:r>
              <a:rPr lang="en-US" altLang="en-US" sz="1800"/>
              <a:t>    System.out.println("The area for the circle of radius " +</a:t>
            </a:r>
          </a:p>
          <a:p>
            <a:pPr>
              <a:lnSpc>
                <a:spcPct val="80000"/>
              </a:lnSpc>
              <a:buFont typeface="Monotype Sorts" pitchFamily="2" charset="2"/>
              <a:buNone/>
            </a:pPr>
            <a:r>
              <a:rPr lang="en-US" altLang="en-US" sz="1800"/>
              <a:t>      radius + " is " + area);</a:t>
            </a:r>
          </a:p>
          <a:p>
            <a:pPr>
              <a:lnSpc>
                <a:spcPct val="80000"/>
              </a:lnSpc>
              <a:buFont typeface="Monotype Sorts" pitchFamily="2" charset="2"/>
              <a:buNone/>
            </a:pPr>
            <a:r>
              <a:rPr lang="en-US" altLang="en-US" sz="1800"/>
              <a:t>  }</a:t>
            </a:r>
          </a:p>
          <a:p>
            <a:pPr>
              <a:lnSpc>
                <a:spcPct val="80000"/>
              </a:lnSpc>
              <a:buFont typeface="Monotype Sorts" pitchFamily="2" charset="2"/>
              <a:buNone/>
            </a:pPr>
            <a:r>
              <a:rPr lang="en-US" altLang="en-US" sz="1800"/>
              <a:t>}</a:t>
            </a:r>
          </a:p>
        </p:txBody>
      </p:sp>
      <p:sp>
        <p:nvSpPr>
          <p:cNvPr id="12290" name="Slide Number Placeholder 4">
            <a:extLst>
              <a:ext uri="{FF2B5EF4-FFF2-40B4-BE49-F238E27FC236}">
                <a16:creationId xmlns:a16="http://schemas.microsoft.com/office/drawing/2014/main" id="{C01D8CA3-C85B-43BD-A465-9929FC0F029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909706-EFE6-4A07-83B1-1C2BB6C98523}" type="slidenum">
              <a:rPr lang="en-US" altLang="en-US" sz="1400" smtClean="0"/>
              <a:pPr>
                <a:spcBef>
                  <a:spcPct val="0"/>
                </a:spcBef>
                <a:buClrTx/>
                <a:buSzTx/>
                <a:buFontTx/>
                <a:buNone/>
              </a:pPr>
              <a:t>9</a:t>
            </a:fld>
            <a:endParaRPr lang="en-US" altLang="en-US" sz="1400"/>
          </a:p>
        </p:txBody>
      </p:sp>
      <p:sp>
        <p:nvSpPr>
          <p:cNvPr id="12293" name="Rectangle 4">
            <a:extLst>
              <a:ext uri="{FF2B5EF4-FFF2-40B4-BE49-F238E27FC236}">
                <a16:creationId xmlns:a16="http://schemas.microsoft.com/office/drawing/2014/main" id="{6F76F7DF-3486-4F16-81D3-BB858456BEFF}"/>
              </a:ext>
            </a:extLst>
          </p:cNvPr>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20</a:t>
            </a:r>
          </a:p>
        </p:txBody>
      </p:sp>
      <p:sp>
        <p:nvSpPr>
          <p:cNvPr id="12294" name="Text Box 5">
            <a:extLst>
              <a:ext uri="{FF2B5EF4-FFF2-40B4-BE49-F238E27FC236}">
                <a16:creationId xmlns:a16="http://schemas.microsoft.com/office/drawing/2014/main" id="{619FF781-D243-4B14-A1AF-9C3881C4850F}"/>
              </a:ext>
            </a:extLst>
          </p:cNvPr>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2295" name="Text Box 6">
            <a:extLst>
              <a:ext uri="{FF2B5EF4-FFF2-40B4-BE49-F238E27FC236}">
                <a16:creationId xmlns:a16="http://schemas.microsoft.com/office/drawing/2014/main" id="{406D2CBF-DEF3-4E14-B9C4-51E7ECEA459A}"/>
              </a:ext>
            </a:extLst>
          </p:cNvPr>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2296" name="Rectangle 7">
            <a:extLst>
              <a:ext uri="{FF2B5EF4-FFF2-40B4-BE49-F238E27FC236}">
                <a16:creationId xmlns:a16="http://schemas.microsoft.com/office/drawing/2014/main" id="{92CDA677-1BAF-479B-8F43-696D8FBCC20A}"/>
              </a:ext>
            </a:extLst>
          </p:cNvPr>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1256.636</a:t>
            </a:r>
          </a:p>
        </p:txBody>
      </p:sp>
      <p:sp>
        <p:nvSpPr>
          <p:cNvPr id="12297" name="Text Box 8">
            <a:extLst>
              <a:ext uri="{FF2B5EF4-FFF2-40B4-BE49-F238E27FC236}">
                <a16:creationId xmlns:a16="http://schemas.microsoft.com/office/drawing/2014/main" id="{C86017B7-C805-4647-A334-5736887E8F23}"/>
              </a:ext>
            </a:extLst>
          </p:cNvPr>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2298" name="Rectangle 10">
            <a:extLst>
              <a:ext uri="{FF2B5EF4-FFF2-40B4-BE49-F238E27FC236}">
                <a16:creationId xmlns:a16="http://schemas.microsoft.com/office/drawing/2014/main" id="{902F88CD-F458-49AA-9500-E1296A3D29B1}"/>
              </a:ext>
            </a:extLst>
          </p:cNvPr>
          <p:cNvSpPr>
            <a:spLocks noChangeArrowheads="1"/>
          </p:cNvSpPr>
          <p:nvPr/>
        </p:nvSpPr>
        <p:spPr bwMode="auto">
          <a:xfrm>
            <a:off x="457200" y="4648200"/>
            <a:ext cx="5105400" cy="5334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12299" name="Picture 12">
            <a:extLst>
              <a:ext uri="{FF2B5EF4-FFF2-40B4-BE49-F238E27FC236}">
                <a16:creationId xmlns:a16="http://schemas.microsoft.com/office/drawing/2014/main" id="{5724976A-B43A-43F6-9321-472F37917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0" name="Line 13">
            <a:extLst>
              <a:ext uri="{FF2B5EF4-FFF2-40B4-BE49-F238E27FC236}">
                <a16:creationId xmlns:a16="http://schemas.microsoft.com/office/drawing/2014/main" id="{AA49567C-7164-4FF9-AB65-1C357DB1DFBC}"/>
              </a:ext>
            </a:extLst>
          </p:cNvPr>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478" name="AutoShape 14">
            <a:extLst>
              <a:ext uri="{FF2B5EF4-FFF2-40B4-BE49-F238E27FC236}">
                <a16:creationId xmlns:a16="http://schemas.microsoft.com/office/drawing/2014/main" id="{D59CE664-015C-421A-942F-F0C8176D770F}"/>
              </a:ext>
            </a:extLst>
          </p:cNvPr>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sp>
        <p:nvSpPr>
          <p:cNvPr id="12302" name="Rectangle 17">
            <a:extLst>
              <a:ext uri="{FF2B5EF4-FFF2-40B4-BE49-F238E27FC236}">
                <a16:creationId xmlns:a16="http://schemas.microsoft.com/office/drawing/2014/main" id="{F4D85CB7-1953-46E0-BEAE-3C7485B1EAE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theme/theme1.xml><?xml version="1.0" encoding="utf-8"?>
<a:theme xmlns:a="http://schemas.openxmlformats.org/drawingml/2006/main" name="CLU-PowerPoint-Template - modifi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t">
        <a:noAutofit/>
      </a:bodyPr>
      <a:lstStyle>
        <a:defPPr>
          <a:defRPr sz="2000" b="1" i="1" dirty="0" smtClean="0">
            <a:solidFill>
              <a:srgbClr val="6A4C92"/>
            </a:solidFill>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CLU-PowerPoint-Template - modified</Template>
  <TotalTime>22237</TotalTime>
  <Words>3402</Words>
  <Application>Microsoft Office PowerPoint</Application>
  <PresentationFormat>On-screen Show (4:3)</PresentationFormat>
  <Paragraphs>445</Paragraphs>
  <Slides>63</Slides>
  <Notes>6</Notes>
  <HiddenSlides>0</HiddenSlides>
  <MMClips>0</MMClips>
  <ScaleCrop>false</ScaleCrop>
  <HeadingPairs>
    <vt:vector size="10"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63</vt:i4>
      </vt:variant>
      <vt:variant>
        <vt:lpstr>Custom Shows</vt:lpstr>
      </vt:variant>
      <vt:variant>
        <vt:i4>1</vt:i4>
      </vt:variant>
    </vt:vector>
  </HeadingPairs>
  <TitlesOfParts>
    <vt:vector size="76" baseType="lpstr">
      <vt:lpstr>Times New Roman</vt:lpstr>
      <vt:lpstr>Arial</vt:lpstr>
      <vt:lpstr>Monotype Sorts</vt:lpstr>
      <vt:lpstr>Book Antiqua</vt:lpstr>
      <vt:lpstr>Forte</vt:lpstr>
      <vt:lpstr>Courier New</vt:lpstr>
      <vt:lpstr>Courier</vt:lpstr>
      <vt:lpstr>PMingLiU</vt:lpstr>
      <vt:lpstr>Palatino</vt:lpstr>
      <vt:lpstr>CLU-PowerPoint-Template - modified</vt:lpstr>
      <vt:lpstr>Picture</vt:lpstr>
      <vt:lpstr>Equation</vt:lpstr>
      <vt:lpstr>Chapter 2 </vt:lpstr>
      <vt:lpstr>Motivations</vt:lpstr>
      <vt:lpstr>Objectives</vt:lpstr>
      <vt:lpstr>Introducing Programming with an Example</vt:lpstr>
      <vt:lpstr>Trace a Program Execution</vt:lpstr>
      <vt:lpstr>Trace a Program Execution</vt:lpstr>
      <vt:lpstr>Trace a Program Execution</vt:lpstr>
      <vt:lpstr>Trace a Program Execution</vt:lpstr>
      <vt:lpstr>Trace a Program Execution</vt:lpstr>
      <vt:lpstr>Reading Input from the Console</vt:lpstr>
      <vt:lpstr>Implicit Import and Explicit Import</vt:lpstr>
      <vt:lpstr>Identifiers</vt:lpstr>
      <vt:lpstr>Variables</vt:lpstr>
      <vt:lpstr>Declaring Variables</vt:lpstr>
      <vt:lpstr>Assignment Statements</vt:lpstr>
      <vt:lpstr>Declaring and Initializing in One Step</vt:lpstr>
      <vt:lpstr>Named Constants</vt:lpstr>
      <vt:lpstr>Naming Conventions</vt:lpstr>
      <vt:lpstr>Naming Conventions, cont.</vt:lpstr>
      <vt:lpstr>Numerical Data Types</vt:lpstr>
      <vt:lpstr>Reading Numbers from the Keyboard</vt:lpstr>
      <vt:lpstr>Numeric Operators</vt:lpstr>
      <vt:lpstr>Integer Division</vt:lpstr>
      <vt:lpstr>Remainder Operator</vt:lpstr>
      <vt:lpstr>Problem: Displaying Time</vt:lpstr>
      <vt:lpstr>NOTE</vt:lpstr>
      <vt:lpstr>Exponent Operations </vt:lpstr>
      <vt:lpstr>Number Literals</vt:lpstr>
      <vt:lpstr>Integer Literals</vt:lpstr>
      <vt:lpstr>Floating-Point Literals</vt:lpstr>
      <vt:lpstr>double vs. float </vt:lpstr>
      <vt:lpstr>Scientific Notation</vt:lpstr>
      <vt:lpstr>Arithmetic Expressions</vt:lpstr>
      <vt:lpstr>How to Evaluate an Expression</vt:lpstr>
      <vt:lpstr>Problem: Converting Temperatures</vt:lpstr>
      <vt:lpstr>Problem: Displaying Current Time</vt:lpstr>
      <vt:lpstr>Augmented Assignment Operators</vt:lpstr>
      <vt:lpstr>Increment and Decrement Operators</vt:lpstr>
      <vt:lpstr>Increment and Decrement Operators, cont.</vt:lpstr>
      <vt:lpstr>Increment and Decrement Operators, cont.</vt:lpstr>
      <vt:lpstr>Assignment Expressions and Assignment Statements</vt:lpstr>
      <vt:lpstr>Numeric Type Conversion</vt:lpstr>
      <vt:lpstr>Conversion Rules</vt:lpstr>
      <vt:lpstr>Type Casting</vt:lpstr>
      <vt:lpstr>Problem: Keeping Two Digits After Decimal Points</vt:lpstr>
      <vt:lpstr>Casting in an Augmented Expression </vt:lpstr>
      <vt:lpstr>Software Development Process </vt:lpstr>
      <vt:lpstr>Requirement Specification </vt:lpstr>
      <vt:lpstr>System Analysis</vt:lpstr>
      <vt:lpstr>System Design </vt:lpstr>
      <vt:lpstr>IPO </vt:lpstr>
      <vt:lpstr>Implementation </vt:lpstr>
      <vt:lpstr>Testing </vt:lpstr>
      <vt:lpstr>Deployment </vt:lpstr>
      <vt:lpstr>Maintenance </vt:lpstr>
      <vt:lpstr>Problem:  Computing Loan Payments</vt:lpstr>
      <vt:lpstr>Problem: Monetary Units</vt:lpstr>
      <vt:lpstr>Common Errors and Pitfalls</vt:lpstr>
      <vt:lpstr>Common Error 1: Undeclared/Uninitialized Variables and Unused Variables </vt:lpstr>
      <vt:lpstr>Common Error 2: Integer Overflow</vt:lpstr>
      <vt:lpstr>Common Error 3: Round-off Errors</vt:lpstr>
      <vt:lpstr>Common Error 4: Unintended Integer Division</vt:lpstr>
      <vt:lpstr>Common Pitfall 1: Redundant Input Objects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farzin dinyarian</cp:lastModifiedBy>
  <cp:revision>309</cp:revision>
  <dcterms:created xsi:type="dcterms:W3CDTF">1995-06-10T17:31:50Z</dcterms:created>
  <dcterms:modified xsi:type="dcterms:W3CDTF">2020-01-19T02:32:48Z</dcterms:modified>
</cp:coreProperties>
</file>