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8" r:id="rId3"/>
    <p:sldId id="259" r:id="rId4"/>
    <p:sldId id="280" r:id="rId5"/>
    <p:sldId id="260" r:id="rId6"/>
    <p:sldId id="261" r:id="rId7"/>
    <p:sldId id="262" r:id="rId8"/>
    <p:sldId id="263" r:id="rId9"/>
    <p:sldId id="264" r:id="rId10"/>
    <p:sldId id="265" r:id="rId11"/>
    <p:sldId id="266" r:id="rId12"/>
    <p:sldId id="267" r:id="rId13"/>
    <p:sldId id="268" r:id="rId14"/>
    <p:sldId id="269" r:id="rId15"/>
    <p:sldId id="270" r:id="rId16"/>
    <p:sldId id="272" r:id="rId17"/>
    <p:sldId id="292" r:id="rId18"/>
    <p:sldId id="271" r:id="rId19"/>
    <p:sldId id="286" r:id="rId20"/>
    <p:sldId id="288" r:id="rId21"/>
    <p:sldId id="287" r:id="rId22"/>
    <p:sldId id="293" r:id="rId23"/>
    <p:sldId id="290" r:id="rId24"/>
    <p:sldId id="294" r:id="rId25"/>
    <p:sldId id="273" r:id="rId26"/>
    <p:sldId id="274" r:id="rId27"/>
    <p:sldId id="275" r:id="rId28"/>
    <p:sldId id="281" r:id="rId29"/>
    <p:sldId id="276" r:id="rId30"/>
    <p:sldId id="283" r:id="rId31"/>
    <p:sldId id="284" r:id="rId32"/>
    <p:sldId id="282" r:id="rId33"/>
    <p:sldId id="285" r:id="rId34"/>
    <p:sldId id="277" r:id="rId35"/>
    <p:sldId id="278"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29"/>
  </p:normalViewPr>
  <p:slideViewPr>
    <p:cSldViewPr snapToGrid="0" snapToObjects="1">
      <p:cViewPr>
        <p:scale>
          <a:sx n="95" d="100"/>
          <a:sy n="95" d="100"/>
        </p:scale>
        <p:origin x="3040" y="1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64316-DDA0-3647-B11F-CB0BADB43535}" type="datetimeFigureOut">
              <a:rPr lang="en-US" smtClean="0"/>
              <a:t>6/7/18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BC8CB-2D60-DC41-9AA2-FA2134B2CD4A}" type="slidenum">
              <a:rPr lang="en-US" smtClean="0"/>
              <a:t>‹#›</a:t>
            </a:fld>
            <a:endParaRPr lang="en-US"/>
          </a:p>
        </p:txBody>
      </p:sp>
    </p:spTree>
    <p:extLst>
      <p:ext uri="{BB962C8B-B14F-4D97-AF65-F5344CB8AC3E}">
        <p14:creationId xmlns:p14="http://schemas.microsoft.com/office/powerpoint/2010/main" val="357805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BC8CB-2D60-DC41-9AA2-FA2134B2CD4A}" type="slidenum">
              <a:rPr lang="en-US" smtClean="0"/>
              <a:t>1</a:t>
            </a:fld>
            <a:endParaRPr lang="en-US"/>
          </a:p>
        </p:txBody>
      </p:sp>
    </p:spTree>
    <p:extLst>
      <p:ext uri="{BB962C8B-B14F-4D97-AF65-F5344CB8AC3E}">
        <p14:creationId xmlns:p14="http://schemas.microsoft.com/office/powerpoint/2010/main" val="360417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AWS Elastic Beanstalk (EB) is a layer of abstraction on the AWS Elastic Container Service that adds some convenient wrapping around the Elastic Container Services’ features. </a:t>
            </a:r>
          </a:p>
          <a:p>
            <a:endParaRPr lang="en-US" dirty="0"/>
          </a:p>
        </p:txBody>
      </p:sp>
      <p:sp>
        <p:nvSpPr>
          <p:cNvPr id="4" name="Slide Number Placeholder 3"/>
          <p:cNvSpPr>
            <a:spLocks noGrp="1"/>
          </p:cNvSpPr>
          <p:nvPr>
            <p:ph type="sldNum" sz="quarter" idx="10"/>
          </p:nvPr>
        </p:nvSpPr>
        <p:spPr/>
        <p:txBody>
          <a:bodyPr/>
          <a:lstStyle/>
          <a:p>
            <a:fld id="{646BC8CB-2D60-DC41-9AA2-FA2134B2CD4A}" type="slidenum">
              <a:rPr lang="en-US" smtClean="0"/>
              <a:t>3</a:t>
            </a:fld>
            <a:endParaRPr lang="en-US"/>
          </a:p>
        </p:txBody>
      </p:sp>
    </p:spTree>
    <p:extLst>
      <p:ext uri="{BB962C8B-B14F-4D97-AF65-F5344CB8AC3E}">
        <p14:creationId xmlns:p14="http://schemas.microsoft.com/office/powerpoint/2010/main" val="424109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AWS Elastic Beanstalk (EB) is a layer of abstraction on the AWS Elastic Container Service that adds some convenient wrapping around the Elastic Container Services’ features. </a:t>
            </a:r>
          </a:p>
          <a:p>
            <a:endParaRPr lang="en-US" dirty="0"/>
          </a:p>
        </p:txBody>
      </p:sp>
      <p:sp>
        <p:nvSpPr>
          <p:cNvPr id="4" name="Slide Number Placeholder 3"/>
          <p:cNvSpPr>
            <a:spLocks noGrp="1"/>
          </p:cNvSpPr>
          <p:nvPr>
            <p:ph type="sldNum" sz="quarter" idx="10"/>
          </p:nvPr>
        </p:nvSpPr>
        <p:spPr/>
        <p:txBody>
          <a:bodyPr/>
          <a:lstStyle/>
          <a:p>
            <a:fld id="{646BC8CB-2D60-DC41-9AA2-FA2134B2CD4A}" type="slidenum">
              <a:rPr lang="en-US" smtClean="0"/>
              <a:t>4</a:t>
            </a:fld>
            <a:endParaRPr lang="en-US"/>
          </a:p>
        </p:txBody>
      </p:sp>
    </p:spTree>
    <p:extLst>
      <p:ext uri="{BB962C8B-B14F-4D97-AF65-F5344CB8AC3E}">
        <p14:creationId xmlns:p14="http://schemas.microsoft.com/office/powerpoint/2010/main" val="356557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EA96-5EA3-D347-99F3-6F0208448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38659-8BC7-4144-A614-45A6C0FE1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FCA2F1-1F2A-6148-985D-20B10A3D968D}"/>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3A78B237-71F3-1842-9092-BF9F68AD6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3304F-7CCE-BC4F-885E-23E6C3FA81EB}"/>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322050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8E14-80D5-9B46-9806-3F8F6B30E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3D8CC-29E9-6D4E-9183-EACE58415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DF528-698F-5941-AD94-3A32387BCEC0}"/>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F4F09225-7834-EA46-AB37-49BCE3488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7D447-FE84-3B40-B211-0DC7F24BC3FF}"/>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8909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642B4-EF7E-7E45-ACC2-18DFC84279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9E655F-E1ED-3645-8838-72F27D6802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10F69-93B8-1D4A-A235-958919F37AFC}"/>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A1551258-1DE9-F34D-8FF5-0929E6071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C30AB-7928-7F4B-856B-06559517EE58}"/>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50371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189-F6E8-EE41-AB4D-AE47DA308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3791E-1B41-7D43-907D-4DADC67049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D5A26-E732-7549-938D-5608CAA6A0A4}"/>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43007A86-D6E7-7E44-809C-1951BD671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FD014-0C80-9246-A8F2-9FE920B73921}"/>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44050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F568-B2A5-5A42-9009-0EC5C8805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962D5-CA7A-4340-BA9A-9B0C5535E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1AD7D9-EBBA-714A-8C22-8AE6F265C2A1}"/>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A5C1D4F7-A81B-3045-A71A-6FEB1FCD0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10C5B-3C4E-5342-B763-767C0BBD2BD5}"/>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403052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6CFD-9D81-5E42-9335-0B9258621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097EC-5281-9644-9F58-8E5930F26A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2D593-B6F7-874B-B8E6-90902864AC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62483-1951-344E-B67E-F5492CDAF8DB}"/>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6" name="Footer Placeholder 5">
            <a:extLst>
              <a:ext uri="{FF2B5EF4-FFF2-40B4-BE49-F238E27FC236}">
                <a16:creationId xmlns:a16="http://schemas.microsoft.com/office/drawing/2014/main" id="{A6B7608A-E56B-BE45-A475-ABF874B13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7B566-6310-C44A-A308-8B7CE6730D33}"/>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75513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34AA-058A-8446-BB41-0663470A08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3F66-6FE8-0144-B232-0C4A8B555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F2317-E6C3-6B45-BA39-03B422A214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6CF9CC-2F06-9B4F-B2B7-85E311288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15D03C-B1F2-2442-BD26-0507B944B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F42AD7-CBF7-D141-BAD4-9A0DAFD4BFC1}"/>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8" name="Footer Placeholder 7">
            <a:extLst>
              <a:ext uri="{FF2B5EF4-FFF2-40B4-BE49-F238E27FC236}">
                <a16:creationId xmlns:a16="http://schemas.microsoft.com/office/drawing/2014/main" id="{456E92AA-9843-1646-A597-77A2A2045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D0A3F4-620D-F747-9B59-588E39EDD303}"/>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00650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3E79-8ACC-4041-86C0-F06B550637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E0FB9-DEF6-F545-8DE5-645EFE1AD42B}"/>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4" name="Footer Placeholder 3">
            <a:extLst>
              <a:ext uri="{FF2B5EF4-FFF2-40B4-BE49-F238E27FC236}">
                <a16:creationId xmlns:a16="http://schemas.microsoft.com/office/drawing/2014/main" id="{1841846D-ECE9-A240-B9FF-EFCCD3EA3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38810-AA40-B845-A5CC-519C443D7F2C}"/>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304211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F2856-A9C2-9B46-9A57-B6E5E6C07952}"/>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3" name="Footer Placeholder 2">
            <a:extLst>
              <a:ext uri="{FF2B5EF4-FFF2-40B4-BE49-F238E27FC236}">
                <a16:creationId xmlns:a16="http://schemas.microsoft.com/office/drawing/2014/main" id="{AE9C198D-5A68-7F49-941E-7BA7F0347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A926D-70AB-1449-B7FF-803891AE1136}"/>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51754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DF7D-5705-514A-9256-4D7503B12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FB8F41-5DDE-F443-B823-0DC543DDF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54501-4DB7-4B46-AEB5-ADDC3735E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8E39EE-0A54-4248-9C45-5B536A161558}"/>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6" name="Footer Placeholder 5">
            <a:extLst>
              <a:ext uri="{FF2B5EF4-FFF2-40B4-BE49-F238E27FC236}">
                <a16:creationId xmlns:a16="http://schemas.microsoft.com/office/drawing/2014/main" id="{74E3DB51-66A8-214F-8010-A7882D27D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52917-F3CB-CD4E-9F7F-514DCEDC0836}"/>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414004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FCC7-40D3-854E-A6EB-A67E1E746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AF5C-5A3C-4E44-9ACE-D67023374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3866C-648F-174A-A3B6-74F8A2C79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7DD0E-225E-CD42-A4CA-DBCE2EB3B070}"/>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6" name="Footer Placeholder 5">
            <a:extLst>
              <a:ext uri="{FF2B5EF4-FFF2-40B4-BE49-F238E27FC236}">
                <a16:creationId xmlns:a16="http://schemas.microsoft.com/office/drawing/2014/main" id="{EBC8874D-003A-8648-BD6D-DE9C4E7DC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505B5-5430-D949-9416-C5F33E8530E9}"/>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21740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C0BCA-6DF8-F445-AF3A-49B43A05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0DA153-B9D8-9F4C-BACA-32B4E3FD6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5779A-9B83-8844-8BBE-892C946DD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EDABD687-78A5-4E48-9559-7BD6ADF9F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9DF8E-1FB2-2640-A631-0FCB581D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570C5-1EEC-2B41-A874-5704BEFF0CF5}" type="slidenum">
              <a:rPr lang="en-US" smtClean="0"/>
              <a:t>‹#›</a:t>
            </a:fld>
            <a:endParaRPr lang="en-US"/>
          </a:p>
        </p:txBody>
      </p:sp>
    </p:spTree>
    <p:extLst>
      <p:ext uri="{BB962C8B-B14F-4D97-AF65-F5344CB8AC3E}">
        <p14:creationId xmlns:p14="http://schemas.microsoft.com/office/powerpoint/2010/main" val="375377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ws.amazon.com/elasticloadbalancing/" TargetMode="External"/><Relationship Id="rId1" Type="http://schemas.openxmlformats.org/officeDocument/2006/relationships/slideLayout" Target="../slideLayouts/slideLayout2.xml"/><Relationship Id="rId4" Type="http://schemas.openxmlformats.org/officeDocument/2006/relationships/hyperlink" Target="https://aws.amazon.com/e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eanstalker.ingenieux.com.br/beanstalk-maven-plugin/usag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aws.amazon.com/elasticloadbalancing/latest/application/" TargetMode="External"/><Relationship Id="rId2" Type="http://schemas.openxmlformats.org/officeDocument/2006/relationships/hyperlink" Target="http://docs.aws.amazon.com/elasticloadbalancing/latest/classic/"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ocs.aws.amazon.com/elasticloadbalancing/latest/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5CE3-90BE-5944-B3BE-BB2DA29ABFCC}"/>
              </a:ext>
            </a:extLst>
          </p:cNvPr>
          <p:cNvSpPr>
            <a:spLocks noGrp="1"/>
          </p:cNvSpPr>
          <p:nvPr>
            <p:ph type="ctrTitle"/>
          </p:nvPr>
        </p:nvSpPr>
        <p:spPr/>
        <p:txBody>
          <a:bodyPr>
            <a:normAutofit fontScale="90000"/>
          </a:bodyPr>
          <a:lstStyle/>
          <a:p>
            <a:r>
              <a:rPr lang="en-GB" b="1" dirty="0"/>
              <a:t>Deploy monolith, microservice and serverless architecture to AWS</a:t>
            </a:r>
            <a:br>
              <a:rPr lang="en-GB" dirty="0"/>
            </a:br>
            <a:endParaRPr lang="en-US" dirty="0"/>
          </a:p>
        </p:txBody>
      </p:sp>
      <p:sp>
        <p:nvSpPr>
          <p:cNvPr id="3" name="Subtitle 2">
            <a:extLst>
              <a:ext uri="{FF2B5EF4-FFF2-40B4-BE49-F238E27FC236}">
                <a16:creationId xmlns:a16="http://schemas.microsoft.com/office/drawing/2014/main" id="{8DFE8CCF-7322-CC45-8BF0-BF18B3C29A06}"/>
              </a:ext>
            </a:extLst>
          </p:cNvPr>
          <p:cNvSpPr>
            <a:spLocks noGrp="1"/>
          </p:cNvSpPr>
          <p:nvPr>
            <p:ph type="subTitle" idx="1"/>
          </p:nvPr>
        </p:nvSpPr>
        <p:spPr/>
        <p:txBody>
          <a:bodyPr/>
          <a:lstStyle/>
          <a:p>
            <a:r>
              <a:rPr lang="en-US" dirty="0"/>
              <a:t>Draft – Filippo di Pisa</a:t>
            </a:r>
          </a:p>
        </p:txBody>
      </p:sp>
    </p:spTree>
    <p:extLst>
      <p:ext uri="{BB962C8B-B14F-4D97-AF65-F5344CB8AC3E}">
        <p14:creationId xmlns:p14="http://schemas.microsoft.com/office/powerpoint/2010/main" val="313990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9532-0B6A-6C44-9729-10053CF6E38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742E2C7D-79A9-5E4D-A7F1-D2A1A13C2394}"/>
              </a:ext>
            </a:extLst>
          </p:cNvPr>
          <p:cNvSpPr>
            <a:spLocks noGrp="1"/>
          </p:cNvSpPr>
          <p:nvPr>
            <p:ph idx="1"/>
          </p:nvPr>
        </p:nvSpPr>
        <p:spPr>
          <a:xfrm>
            <a:off x="838200" y="1541419"/>
            <a:ext cx="5074736" cy="4351338"/>
          </a:xfrm>
        </p:spPr>
        <p:txBody>
          <a:bodyPr>
            <a:normAutofit fontScale="92500" lnSpcReduction="10000"/>
          </a:bodyPr>
          <a:lstStyle/>
          <a:p>
            <a:pPr marL="0" indent="0">
              <a:buNone/>
            </a:pPr>
            <a:endParaRPr lang="en-US" dirty="0"/>
          </a:p>
          <a:p>
            <a:pPr marL="0" indent="0">
              <a:buNone/>
            </a:pPr>
            <a:r>
              <a:rPr lang="en-GB" dirty="0"/>
              <a:t>Container platform allows to run programs in </a:t>
            </a:r>
            <a:r>
              <a:rPr lang="en-GB" i="1" dirty="0"/>
              <a:t>containers</a:t>
            </a:r>
            <a:r>
              <a:rPr lang="en-GB" dirty="0"/>
              <a:t>, isolated from the rest of the operating system. </a:t>
            </a:r>
          </a:p>
          <a:p>
            <a:pPr marL="0" indent="0">
              <a:buNone/>
            </a:pPr>
            <a:endParaRPr lang="en-GB" dirty="0"/>
          </a:p>
          <a:p>
            <a:pPr marL="0" indent="0">
              <a:buNone/>
            </a:pPr>
            <a:r>
              <a:rPr lang="en-GB" dirty="0"/>
              <a:t>Running applications this way leads to better composability, organization, and helps build immutable infrastructure that’s more robust and easier to manage.</a:t>
            </a:r>
          </a:p>
          <a:p>
            <a:pPr marL="0" indent="0">
              <a:buNone/>
            </a:pPr>
            <a:endParaRPr lang="en-GB" dirty="0"/>
          </a:p>
          <a:p>
            <a:pPr marL="0" indent="0">
              <a:buNone/>
            </a:pPr>
            <a:endParaRPr lang="en-US" dirty="0"/>
          </a:p>
        </p:txBody>
      </p:sp>
      <p:pic>
        <p:nvPicPr>
          <p:cNvPr id="5" name="Picture 4">
            <a:extLst>
              <a:ext uri="{FF2B5EF4-FFF2-40B4-BE49-F238E27FC236}">
                <a16:creationId xmlns:a16="http://schemas.microsoft.com/office/drawing/2014/main" id="{1013EE53-F983-E248-B50E-44BF990C582B}"/>
              </a:ext>
            </a:extLst>
          </p:cNvPr>
          <p:cNvPicPr>
            <a:picLocks noChangeAspect="1"/>
          </p:cNvPicPr>
          <p:nvPr/>
        </p:nvPicPr>
        <p:blipFill>
          <a:blip r:embed="rId2"/>
          <a:stretch>
            <a:fillRect/>
          </a:stretch>
        </p:blipFill>
        <p:spPr>
          <a:xfrm>
            <a:off x="5912936" y="1272746"/>
            <a:ext cx="5653767" cy="4497859"/>
          </a:xfrm>
          <a:prstGeom prst="rect">
            <a:avLst/>
          </a:prstGeom>
        </p:spPr>
      </p:pic>
    </p:spTree>
    <p:extLst>
      <p:ext uri="{BB962C8B-B14F-4D97-AF65-F5344CB8AC3E}">
        <p14:creationId xmlns:p14="http://schemas.microsoft.com/office/powerpoint/2010/main" val="401764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76F9-56FD-584E-B58E-68EAA1684F69}"/>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0D71ECB1-9386-8740-904D-8B65BB58A04B}"/>
              </a:ext>
            </a:extLst>
          </p:cNvPr>
          <p:cNvSpPr>
            <a:spLocks noGrp="1"/>
          </p:cNvSpPr>
          <p:nvPr>
            <p:ph idx="1"/>
          </p:nvPr>
        </p:nvSpPr>
        <p:spPr>
          <a:xfrm>
            <a:off x="838200" y="1825625"/>
            <a:ext cx="10515600" cy="4351338"/>
          </a:xfrm>
        </p:spPr>
        <p:txBody>
          <a:bodyPr/>
          <a:lstStyle/>
          <a:p>
            <a:r>
              <a:rPr lang="en-GB" dirty="0"/>
              <a:t>Docker is one of the most popular container platform </a:t>
            </a:r>
          </a:p>
          <a:p>
            <a:r>
              <a:rPr lang="en-GB" dirty="0"/>
              <a:t>Docker is hotter than hot because it makes it possible to get far more apps running on the same old servers and it also makes it very easy to package and ship programs. </a:t>
            </a:r>
          </a:p>
          <a:p>
            <a:r>
              <a:rPr lang="en-GB" dirty="0"/>
              <a:t>The following docker file tells docker to create a container with Java8 installed and then run the spring boot java application.</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BBBDD181-7223-A349-B48C-B00DA358AF32}"/>
              </a:ext>
            </a:extLst>
          </p:cNvPr>
          <p:cNvSpPr>
            <a:spLocks noChangeArrowheads="1"/>
          </p:cNvSpPr>
          <p:nvPr/>
        </p:nvSpPr>
        <p:spPr bwMode="auto">
          <a:xfrm>
            <a:off x="1147863" y="505838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FROM </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anapsix</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alpine-java:8_server-jre_unlimited</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ADD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target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spring-boot-aws-elasticbeanstalk-0</a:t>
            </a:r>
            <a:r>
              <a:rPr kumimoji="0" lang="en-US" altLang="en-US" sz="900" b="0" i="0" u="none" strike="noStrike" cap="none" normalizeH="0" baseline="0" dirty="0">
                <a:ln>
                  <a:noFill/>
                </a:ln>
                <a:solidFill>
                  <a:srgbClr val="0000FF"/>
                </a:solidFill>
                <a:effectLst/>
                <a:latin typeface="Menlo" panose="020B0609030804020204" pitchFamily="49" charset="0"/>
                <a:ea typeface="Times New Roman" panose="02020603050405020304" pitchFamily="18" charset="0"/>
              </a:rPr>
              <a:t>.0.1</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SNAPSHOT.jar </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app.jar</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RUN </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sh</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c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'touch /</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app.jar</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b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ENV </a:t>
            </a:r>
            <a:r>
              <a:rPr kumimoji="0" lang="en-US" altLang="en-US" sz="900" b="1" i="1" u="none" strike="noStrike" cap="none" normalizeH="0" baseline="0" dirty="0">
                <a:ln>
                  <a:noFill/>
                </a:ln>
                <a:solidFill>
                  <a:srgbClr val="660E7A"/>
                </a:solidFill>
                <a:effectLst/>
                <a:latin typeface="Menlo" panose="020B0609030804020204" pitchFamily="49" charset="0"/>
                <a:ea typeface="Times New Roman" panose="02020603050405020304" pitchFamily="18" charset="0"/>
              </a:rPr>
              <a:t>JAVA_OPTS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b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ENTRYPOINT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sh</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"-c"</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"java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1" i="1" u="none" strike="noStrike" cap="none" normalizeH="0" baseline="0" dirty="0">
                <a:ln>
                  <a:noFill/>
                </a:ln>
                <a:solidFill>
                  <a:srgbClr val="660E7A"/>
                </a:solidFill>
                <a:effectLst/>
                <a:latin typeface="Menlo" panose="020B0609030804020204" pitchFamily="49" charset="0"/>
                <a:ea typeface="Times New Roman" panose="02020603050405020304" pitchFamily="18" charset="0"/>
              </a:rPr>
              <a:t>JAVA_OPTS</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Djava.security.egd</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=file:/dev/./</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urandom</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 -jar /</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app.jar</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37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9A5A-352D-D046-AE83-ECE3BE65F743}"/>
              </a:ext>
            </a:extLst>
          </p:cNvPr>
          <p:cNvSpPr>
            <a:spLocks noGrp="1"/>
          </p:cNvSpPr>
          <p:nvPr>
            <p:ph type="title"/>
          </p:nvPr>
        </p:nvSpPr>
        <p:spPr/>
        <p:txBody>
          <a:bodyPr/>
          <a:lstStyle/>
          <a:p>
            <a:r>
              <a:rPr lang="en-GB" b="1" dirty="0"/>
              <a:t>Elastic beanstalk and Docker container</a:t>
            </a:r>
            <a:r>
              <a:rPr lang="en-GB" dirty="0">
                <a:effectLst/>
              </a:rPr>
              <a:t> </a:t>
            </a:r>
            <a:endParaRPr lang="en-US" dirty="0"/>
          </a:p>
        </p:txBody>
      </p:sp>
      <p:sp>
        <p:nvSpPr>
          <p:cNvPr id="3" name="Content Placeholder 2">
            <a:extLst>
              <a:ext uri="{FF2B5EF4-FFF2-40B4-BE49-F238E27FC236}">
                <a16:creationId xmlns:a16="http://schemas.microsoft.com/office/drawing/2014/main" id="{68D6F305-6C15-2549-AEB8-FD5BE0764A1F}"/>
              </a:ext>
            </a:extLst>
          </p:cNvPr>
          <p:cNvSpPr>
            <a:spLocks noGrp="1"/>
          </p:cNvSpPr>
          <p:nvPr>
            <p:ph idx="1"/>
          </p:nvPr>
        </p:nvSpPr>
        <p:spPr/>
        <p:txBody>
          <a:bodyPr/>
          <a:lstStyle/>
          <a:p>
            <a:pPr marL="0" indent="0">
              <a:buNone/>
            </a:pPr>
            <a:r>
              <a:rPr lang="en-GB" dirty="0"/>
              <a:t>Elastic beanstalk offer the options to use preconfigured or generic Dockers containers.</a:t>
            </a:r>
          </a:p>
          <a:p>
            <a:pPr marL="0" indent="0">
              <a:buNone/>
            </a:pPr>
            <a:endParaRPr lang="en-GB" dirty="0"/>
          </a:p>
          <a:p>
            <a:pPr marL="0" indent="0">
              <a:buNone/>
            </a:pPr>
            <a:r>
              <a:rPr lang="en-GB" dirty="0"/>
              <a:t>The Docker platform for Elastic Beanstalk has two generic configurations:</a:t>
            </a:r>
          </a:p>
          <a:p>
            <a:pPr marL="0" indent="0">
              <a:buNone/>
            </a:pPr>
            <a:endParaRPr lang="en-GB" dirty="0"/>
          </a:p>
          <a:p>
            <a:r>
              <a:rPr lang="en-GB" dirty="0"/>
              <a:t>single container</a:t>
            </a:r>
          </a:p>
          <a:p>
            <a:r>
              <a:rPr lang="en-GB" dirty="0" err="1"/>
              <a:t>multicontainer</a:t>
            </a:r>
            <a:endParaRPr lang="en-GB" dirty="0"/>
          </a:p>
          <a:p>
            <a:pPr marL="0" indent="0">
              <a:buNone/>
            </a:pPr>
            <a:endParaRPr lang="en-GB"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C7228A49-382F-4843-9B1D-EC081FD0548C}"/>
              </a:ext>
            </a:extLst>
          </p:cNvPr>
          <p:cNvPicPr>
            <a:picLocks noChangeAspect="1"/>
          </p:cNvPicPr>
          <p:nvPr/>
        </p:nvPicPr>
        <p:blipFill>
          <a:blip r:embed="rId2"/>
          <a:stretch>
            <a:fillRect/>
          </a:stretch>
        </p:blipFill>
        <p:spPr>
          <a:xfrm>
            <a:off x="5819003" y="3768296"/>
            <a:ext cx="4038600" cy="2781300"/>
          </a:xfrm>
          <a:prstGeom prst="rect">
            <a:avLst/>
          </a:prstGeom>
        </p:spPr>
      </p:pic>
    </p:spTree>
    <p:extLst>
      <p:ext uri="{BB962C8B-B14F-4D97-AF65-F5344CB8AC3E}">
        <p14:creationId xmlns:p14="http://schemas.microsoft.com/office/powerpoint/2010/main" val="157574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979-F950-5F4D-BF70-E120C3844CC8}"/>
              </a:ext>
            </a:extLst>
          </p:cNvPr>
          <p:cNvSpPr>
            <a:spLocks noGrp="1"/>
          </p:cNvSpPr>
          <p:nvPr>
            <p:ph type="title"/>
          </p:nvPr>
        </p:nvSpPr>
        <p:spPr/>
        <p:txBody>
          <a:bodyPr/>
          <a:lstStyle/>
          <a:p>
            <a:r>
              <a:rPr lang="en-GB" b="1" dirty="0"/>
              <a:t>Elastic beanstalk Docker Single container</a:t>
            </a:r>
            <a:br>
              <a:rPr lang="en-GB" dirty="0"/>
            </a:br>
            <a:endParaRPr lang="en-US" dirty="0"/>
          </a:p>
        </p:txBody>
      </p:sp>
      <p:sp>
        <p:nvSpPr>
          <p:cNvPr id="3" name="Content Placeholder 2">
            <a:extLst>
              <a:ext uri="{FF2B5EF4-FFF2-40B4-BE49-F238E27FC236}">
                <a16:creationId xmlns:a16="http://schemas.microsoft.com/office/drawing/2014/main" id="{A88CD382-85D4-A243-BEB9-7A1F79F39B7D}"/>
              </a:ext>
            </a:extLst>
          </p:cNvPr>
          <p:cNvSpPr>
            <a:spLocks noGrp="1"/>
          </p:cNvSpPr>
          <p:nvPr>
            <p:ph idx="1"/>
          </p:nvPr>
        </p:nvSpPr>
        <p:spPr>
          <a:xfrm>
            <a:off x="838200" y="1825625"/>
            <a:ext cx="10515600" cy="4351338"/>
          </a:xfrm>
        </p:spPr>
        <p:txBody>
          <a:bodyPr>
            <a:normAutofit/>
          </a:bodyPr>
          <a:lstStyle/>
          <a:p>
            <a:pPr marL="0" indent="0">
              <a:buNone/>
            </a:pPr>
            <a:r>
              <a:rPr lang="en-GB" dirty="0"/>
              <a:t>The Single Container Docker platform is against the Docker philosophy practices by forcing you to run your entire application from a single container which simply is not using Docker in the way it was intended.</a:t>
            </a:r>
          </a:p>
          <a:p>
            <a:pPr marL="0" indent="0">
              <a:buNone/>
            </a:pPr>
            <a:r>
              <a:rPr lang="en-GB" dirty="0"/>
              <a:t> </a:t>
            </a:r>
          </a:p>
          <a:p>
            <a:pPr marL="0" indent="0">
              <a:buNone/>
            </a:pPr>
            <a:r>
              <a:rPr lang="en-GB" dirty="0"/>
              <a:t>Using single container we could run into problems when we have multiple machines, lots of containers that may need to communicate with one another, need to reliability update containers, and load balance traffic among them. </a:t>
            </a:r>
          </a:p>
          <a:p>
            <a:pPr marL="0" indent="0">
              <a:buNone/>
            </a:pPr>
            <a:endParaRPr lang="en-GB" dirty="0"/>
          </a:p>
          <a:p>
            <a:endParaRPr lang="en-US" dirty="0"/>
          </a:p>
        </p:txBody>
      </p:sp>
    </p:spTree>
    <p:extLst>
      <p:ext uri="{BB962C8B-B14F-4D97-AF65-F5344CB8AC3E}">
        <p14:creationId xmlns:p14="http://schemas.microsoft.com/office/powerpoint/2010/main" val="85528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26FA-0A61-9242-BD9C-2EE9C90618FF}"/>
              </a:ext>
            </a:extLst>
          </p:cNvPr>
          <p:cNvSpPr>
            <a:spLocks noGrp="1"/>
          </p:cNvSpPr>
          <p:nvPr>
            <p:ph type="title"/>
          </p:nvPr>
        </p:nvSpPr>
        <p:spPr>
          <a:xfrm>
            <a:off x="838200" y="365125"/>
            <a:ext cx="10515600" cy="1175999"/>
          </a:xfrm>
        </p:spPr>
        <p:txBody>
          <a:bodyPr>
            <a:normAutofit fontScale="90000"/>
          </a:bodyPr>
          <a:lstStyle/>
          <a:p>
            <a:r>
              <a:rPr lang="en-GB" b="1" dirty="0"/>
              <a:t>Elastic beanstalk Docker Multi container</a:t>
            </a:r>
            <a:br>
              <a:rPr lang="en-GB" dirty="0"/>
            </a:br>
            <a:endParaRPr lang="en-US" dirty="0"/>
          </a:p>
        </p:txBody>
      </p:sp>
      <p:sp>
        <p:nvSpPr>
          <p:cNvPr id="3" name="Content Placeholder 2">
            <a:extLst>
              <a:ext uri="{FF2B5EF4-FFF2-40B4-BE49-F238E27FC236}">
                <a16:creationId xmlns:a16="http://schemas.microsoft.com/office/drawing/2014/main" id="{683EFDE8-F0B4-3348-B84D-F50B9AFD905F}"/>
              </a:ext>
            </a:extLst>
          </p:cNvPr>
          <p:cNvSpPr>
            <a:spLocks noGrp="1"/>
          </p:cNvSpPr>
          <p:nvPr>
            <p:ph idx="1"/>
          </p:nvPr>
        </p:nvSpPr>
        <p:spPr>
          <a:xfrm>
            <a:off x="790936" y="2059754"/>
            <a:ext cx="3936657" cy="4351338"/>
          </a:xfrm>
        </p:spPr>
        <p:txBody>
          <a:bodyPr>
            <a:normAutofit fontScale="92500"/>
          </a:bodyPr>
          <a:lstStyle/>
          <a:p>
            <a:pPr marL="0" indent="0">
              <a:buNone/>
            </a:pPr>
            <a:endParaRPr lang="en-GB" dirty="0"/>
          </a:p>
          <a:p>
            <a:pPr lvl="0"/>
            <a:r>
              <a:rPr lang="en-GB" sz="2600" dirty="0"/>
              <a:t>Automatically interacts with ECS and </a:t>
            </a:r>
            <a:r>
              <a:rPr lang="en-GB" sz="2600" dirty="0">
                <a:hlinkClick r:id="rId2"/>
              </a:rPr>
              <a:t>ELB</a:t>
            </a:r>
            <a:endParaRPr lang="en-GB" sz="2600" dirty="0"/>
          </a:p>
          <a:p>
            <a:pPr lvl="0"/>
            <a:r>
              <a:rPr lang="en-GB" sz="2600" dirty="0"/>
              <a:t>Cluster health and metrics are readily available and displayed without any extra effort</a:t>
            </a:r>
          </a:p>
          <a:p>
            <a:pPr lvl="0"/>
            <a:r>
              <a:rPr lang="en-GB" sz="2600" dirty="0"/>
              <a:t>Easily adjustable autoscaling and instance sizing</a:t>
            </a:r>
          </a:p>
          <a:p>
            <a:pPr lvl="0"/>
            <a:r>
              <a:rPr lang="en-GB" sz="2600" dirty="0"/>
              <a:t>Manageable environment variables </a:t>
            </a:r>
          </a:p>
          <a:p>
            <a:pPr marL="0" indent="0">
              <a:buNone/>
            </a:pPr>
            <a:endParaRPr lang="en-US" dirty="0"/>
          </a:p>
        </p:txBody>
      </p:sp>
      <p:pic>
        <p:nvPicPr>
          <p:cNvPr id="5" name="Picture 4">
            <a:extLst>
              <a:ext uri="{FF2B5EF4-FFF2-40B4-BE49-F238E27FC236}">
                <a16:creationId xmlns:a16="http://schemas.microsoft.com/office/drawing/2014/main" id="{0DAEE75C-450E-F548-90F8-46B1680E4B5E}"/>
              </a:ext>
            </a:extLst>
          </p:cNvPr>
          <p:cNvPicPr>
            <a:picLocks noChangeAspect="1"/>
          </p:cNvPicPr>
          <p:nvPr/>
        </p:nvPicPr>
        <p:blipFill>
          <a:blip r:embed="rId3"/>
          <a:stretch>
            <a:fillRect/>
          </a:stretch>
        </p:blipFill>
        <p:spPr>
          <a:xfrm>
            <a:off x="4774857" y="2059754"/>
            <a:ext cx="7036143" cy="3119357"/>
          </a:xfrm>
          <a:prstGeom prst="rect">
            <a:avLst/>
          </a:prstGeom>
        </p:spPr>
      </p:pic>
      <p:sp>
        <p:nvSpPr>
          <p:cNvPr id="6" name="TextBox 5">
            <a:extLst>
              <a:ext uri="{FF2B5EF4-FFF2-40B4-BE49-F238E27FC236}">
                <a16:creationId xmlns:a16="http://schemas.microsoft.com/office/drawing/2014/main" id="{09446732-5B8A-6747-8D3A-9DA681415B8D}"/>
              </a:ext>
            </a:extLst>
          </p:cNvPr>
          <p:cNvSpPr txBox="1"/>
          <p:nvPr/>
        </p:nvSpPr>
        <p:spPr>
          <a:xfrm>
            <a:off x="2759265" y="1828800"/>
            <a:ext cx="45719" cy="369332"/>
          </a:xfrm>
          <a:prstGeom prst="rect">
            <a:avLst/>
          </a:prstGeom>
          <a:noFill/>
        </p:spPr>
        <p:txBody>
          <a:bodyPr wrap="square" rtlCol="0">
            <a:spAutoFit/>
          </a:bodyPr>
          <a:lstStyle/>
          <a:p>
            <a:endParaRPr lang="en-US" dirty="0"/>
          </a:p>
        </p:txBody>
      </p:sp>
      <p:sp>
        <p:nvSpPr>
          <p:cNvPr id="7" name="Rectangle 6">
            <a:extLst>
              <a:ext uri="{FF2B5EF4-FFF2-40B4-BE49-F238E27FC236}">
                <a16:creationId xmlns:a16="http://schemas.microsoft.com/office/drawing/2014/main" id="{6AA40E94-B0A9-6648-BBEF-7437743D0BC5}"/>
              </a:ext>
            </a:extLst>
          </p:cNvPr>
          <p:cNvSpPr/>
          <p:nvPr/>
        </p:nvSpPr>
        <p:spPr>
          <a:xfrm>
            <a:off x="838200" y="1136424"/>
            <a:ext cx="10772454" cy="830997"/>
          </a:xfrm>
          <a:prstGeom prst="rect">
            <a:avLst/>
          </a:prstGeom>
        </p:spPr>
        <p:txBody>
          <a:bodyPr wrap="square">
            <a:spAutoFit/>
          </a:bodyPr>
          <a:lstStyle/>
          <a:p>
            <a:r>
              <a:rPr lang="en-GB" sz="2400" dirty="0"/>
              <a:t>Elastic Beanstalk (multi-container) is an abstraction layer on top of </a:t>
            </a:r>
            <a:r>
              <a:rPr lang="en-GB" sz="2400" dirty="0">
                <a:hlinkClick r:id="rId4"/>
              </a:rPr>
              <a:t>ECS (Elastic Container Service)</a:t>
            </a:r>
            <a:r>
              <a:rPr lang="en-GB" sz="2400" dirty="0"/>
              <a:t> with some bootstrapped features.</a:t>
            </a:r>
          </a:p>
        </p:txBody>
      </p:sp>
    </p:spTree>
    <p:extLst>
      <p:ext uri="{BB962C8B-B14F-4D97-AF65-F5344CB8AC3E}">
        <p14:creationId xmlns:p14="http://schemas.microsoft.com/office/powerpoint/2010/main" val="129487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C7C-817D-4843-B3CB-488928CB49F0}"/>
              </a:ext>
            </a:extLst>
          </p:cNvPr>
          <p:cNvSpPr>
            <a:spLocks noGrp="1"/>
          </p:cNvSpPr>
          <p:nvPr>
            <p:ph type="title"/>
          </p:nvPr>
        </p:nvSpPr>
        <p:spPr/>
        <p:txBody>
          <a:bodyPr/>
          <a:lstStyle/>
          <a:p>
            <a:r>
              <a:rPr lang="en-GB" dirty="0"/>
              <a:t>and some limitations:</a:t>
            </a:r>
            <a:endParaRPr lang="en-US" dirty="0"/>
          </a:p>
        </p:txBody>
      </p:sp>
      <p:sp>
        <p:nvSpPr>
          <p:cNvPr id="3" name="Content Placeholder 2">
            <a:extLst>
              <a:ext uri="{FF2B5EF4-FFF2-40B4-BE49-F238E27FC236}">
                <a16:creationId xmlns:a16="http://schemas.microsoft.com/office/drawing/2014/main" id="{4E6937BA-CCA3-524A-91BB-B0F79D93D505}"/>
              </a:ext>
            </a:extLst>
          </p:cNvPr>
          <p:cNvSpPr>
            <a:spLocks noGrp="1"/>
          </p:cNvSpPr>
          <p:nvPr>
            <p:ph idx="1"/>
          </p:nvPr>
        </p:nvSpPr>
        <p:spPr/>
        <p:txBody>
          <a:bodyPr>
            <a:normAutofit/>
          </a:bodyPr>
          <a:lstStyle/>
          <a:p>
            <a:pPr lvl="0"/>
            <a:r>
              <a:rPr lang="en-GB" dirty="0"/>
              <a:t>Load balancer must terminate HTTPS and all backend connections are HTTP</a:t>
            </a:r>
          </a:p>
          <a:p>
            <a:pPr lvl="0"/>
            <a:r>
              <a:rPr lang="en-GB" dirty="0"/>
              <a:t>Can </a:t>
            </a:r>
            <a:r>
              <a:rPr lang="en-GB" i="1" dirty="0"/>
              <a:t>only set hard memory limits</a:t>
            </a:r>
            <a:r>
              <a:rPr lang="en-GB" dirty="0"/>
              <a:t> in container definitions</a:t>
            </a:r>
          </a:p>
          <a:p>
            <a:pPr lvl="0"/>
            <a:r>
              <a:rPr lang="en-GB" dirty="0"/>
              <a:t>All cluster instances must run the same set of containers</a:t>
            </a:r>
          </a:p>
          <a:p>
            <a:pPr lvl="0"/>
            <a:r>
              <a:rPr lang="en-GB" dirty="0"/>
              <a:t>Slow deployments and rollbacks</a:t>
            </a:r>
          </a:p>
          <a:p>
            <a:pPr lvl="0"/>
            <a:r>
              <a:rPr lang="en-GB" dirty="0"/>
              <a:t>Stack upgrades</a:t>
            </a:r>
            <a:endParaRPr lang="en-US" dirty="0"/>
          </a:p>
        </p:txBody>
      </p:sp>
    </p:spTree>
    <p:extLst>
      <p:ext uri="{BB962C8B-B14F-4D97-AF65-F5344CB8AC3E}">
        <p14:creationId xmlns:p14="http://schemas.microsoft.com/office/powerpoint/2010/main" val="24174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62DA-B1F4-7041-964C-EBD70E3929CB}"/>
              </a:ext>
            </a:extLst>
          </p:cNvPr>
          <p:cNvSpPr>
            <a:spLocks noGrp="1"/>
          </p:cNvSpPr>
          <p:nvPr>
            <p:ph type="title"/>
          </p:nvPr>
        </p:nvSpPr>
        <p:spPr/>
        <p:txBody>
          <a:bodyPr/>
          <a:lstStyle/>
          <a:p>
            <a:r>
              <a:rPr lang="en-US" b="1" dirty="0"/>
              <a:t>Deploying Docker container to Elastic Beanstalk</a:t>
            </a:r>
          </a:p>
        </p:txBody>
      </p:sp>
      <p:sp>
        <p:nvSpPr>
          <p:cNvPr id="3" name="Content Placeholder 2">
            <a:extLst>
              <a:ext uri="{FF2B5EF4-FFF2-40B4-BE49-F238E27FC236}">
                <a16:creationId xmlns:a16="http://schemas.microsoft.com/office/drawing/2014/main" id="{0AA4381A-A103-7248-A758-4AA8E950C32A}"/>
              </a:ext>
            </a:extLst>
          </p:cNvPr>
          <p:cNvSpPr>
            <a:spLocks noGrp="1"/>
          </p:cNvSpPr>
          <p:nvPr>
            <p:ph idx="1"/>
          </p:nvPr>
        </p:nvSpPr>
        <p:spPr>
          <a:xfrm>
            <a:off x="838200" y="1825625"/>
            <a:ext cx="5130114" cy="4351338"/>
          </a:xfrm>
        </p:spPr>
        <p:txBody>
          <a:bodyPr/>
          <a:lstStyle/>
          <a:p>
            <a:endParaRPr lang="en-US" dirty="0"/>
          </a:p>
          <a:p>
            <a:endParaRPr lang="en-US" dirty="0"/>
          </a:p>
          <a:p>
            <a:r>
              <a:rPr lang="en-US" dirty="0" err="1"/>
              <a:t>Dockerfile</a:t>
            </a:r>
            <a:endParaRPr lang="en-US" dirty="0"/>
          </a:p>
          <a:p>
            <a:r>
              <a:rPr lang="en-US" dirty="0" err="1"/>
              <a:t>Dokerrun.aws.json</a:t>
            </a:r>
            <a:endParaRPr lang="en-US" dirty="0"/>
          </a:p>
          <a:p>
            <a:r>
              <a:rPr lang="en-US" dirty="0" err="1"/>
              <a:t>Applicaton</a:t>
            </a:r>
            <a:r>
              <a:rPr lang="en-US" dirty="0"/>
              <a:t> archive that include either the </a:t>
            </a:r>
            <a:r>
              <a:rPr lang="en-US" dirty="0" err="1"/>
              <a:t>Dockerfile</a:t>
            </a:r>
            <a:r>
              <a:rPr lang="en-US" dirty="0"/>
              <a:t> or the </a:t>
            </a:r>
            <a:r>
              <a:rPr lang="en-US" dirty="0" err="1"/>
              <a:t>Dockerrun</a:t>
            </a:r>
            <a:endParaRPr lang="en-US" dirty="0"/>
          </a:p>
        </p:txBody>
      </p:sp>
      <p:pic>
        <p:nvPicPr>
          <p:cNvPr id="7" name="Picture 6">
            <a:extLst>
              <a:ext uri="{FF2B5EF4-FFF2-40B4-BE49-F238E27FC236}">
                <a16:creationId xmlns:a16="http://schemas.microsoft.com/office/drawing/2014/main" id="{BB440122-E928-9149-8620-56D25CA62C60}"/>
              </a:ext>
            </a:extLst>
          </p:cNvPr>
          <p:cNvPicPr>
            <a:picLocks noChangeAspect="1"/>
          </p:cNvPicPr>
          <p:nvPr/>
        </p:nvPicPr>
        <p:blipFill>
          <a:blip r:embed="rId2"/>
          <a:stretch>
            <a:fillRect/>
          </a:stretch>
        </p:blipFill>
        <p:spPr>
          <a:xfrm>
            <a:off x="5842385" y="2181314"/>
            <a:ext cx="6133163" cy="3058915"/>
          </a:xfrm>
          <a:prstGeom prst="rect">
            <a:avLst/>
          </a:prstGeom>
        </p:spPr>
      </p:pic>
    </p:spTree>
    <p:extLst>
      <p:ext uri="{BB962C8B-B14F-4D97-AF65-F5344CB8AC3E}">
        <p14:creationId xmlns:p14="http://schemas.microsoft.com/office/powerpoint/2010/main" val="363167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6DCF-B614-4649-87D0-E2DA8D942E86}"/>
              </a:ext>
            </a:extLst>
          </p:cNvPr>
          <p:cNvSpPr>
            <a:spLocks noGrp="1"/>
          </p:cNvSpPr>
          <p:nvPr>
            <p:ph type="title"/>
          </p:nvPr>
        </p:nvSpPr>
        <p:spPr/>
        <p:txBody>
          <a:bodyPr/>
          <a:lstStyle/>
          <a:p>
            <a:r>
              <a:rPr lang="en-US" b="1" dirty="0"/>
              <a:t>ECR(Elastic container registry)</a:t>
            </a:r>
          </a:p>
        </p:txBody>
      </p:sp>
      <p:sp>
        <p:nvSpPr>
          <p:cNvPr id="3" name="Content Placeholder 2">
            <a:extLst>
              <a:ext uri="{FF2B5EF4-FFF2-40B4-BE49-F238E27FC236}">
                <a16:creationId xmlns:a16="http://schemas.microsoft.com/office/drawing/2014/main" id="{DF498AA0-7521-7648-BD05-BD5862009566}"/>
              </a:ext>
            </a:extLst>
          </p:cNvPr>
          <p:cNvSpPr>
            <a:spLocks noGrp="1"/>
          </p:cNvSpPr>
          <p:nvPr>
            <p:ph idx="1"/>
          </p:nvPr>
        </p:nvSpPr>
        <p:spPr/>
        <p:txBody>
          <a:bodyPr/>
          <a:lstStyle/>
          <a:p>
            <a:r>
              <a:rPr lang="en-US" dirty="0"/>
              <a:t>ECR is a private docker container registry</a:t>
            </a:r>
          </a:p>
          <a:p>
            <a:r>
              <a:rPr lang="en-US" dirty="0"/>
              <a:t>Store, manage, and deploy container images</a:t>
            </a:r>
          </a:p>
          <a:p>
            <a:r>
              <a:rPr lang="en-US" dirty="0"/>
              <a:t>Encrypted</a:t>
            </a:r>
          </a:p>
          <a:p>
            <a:r>
              <a:rPr lang="en-US" dirty="0"/>
              <a:t>Granular IAM security permission</a:t>
            </a:r>
          </a:p>
          <a:p>
            <a:endParaRPr lang="en-US" dirty="0"/>
          </a:p>
          <a:p>
            <a:pPr marL="0" indent="0">
              <a:buNone/>
            </a:pPr>
            <a:r>
              <a:rPr lang="en-US" dirty="0"/>
              <a:t>Once we have the images stored into the registry, the next instance is running them in the cloud.</a:t>
            </a:r>
          </a:p>
        </p:txBody>
      </p:sp>
    </p:spTree>
    <p:extLst>
      <p:ext uri="{BB962C8B-B14F-4D97-AF65-F5344CB8AC3E}">
        <p14:creationId xmlns:p14="http://schemas.microsoft.com/office/powerpoint/2010/main" val="127327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01AB-15FE-CD4E-A806-60E410670112}"/>
              </a:ext>
            </a:extLst>
          </p:cNvPr>
          <p:cNvSpPr>
            <a:spLocks noGrp="1"/>
          </p:cNvSpPr>
          <p:nvPr>
            <p:ph type="title"/>
          </p:nvPr>
        </p:nvSpPr>
        <p:spPr/>
        <p:txBody>
          <a:bodyPr/>
          <a:lstStyle/>
          <a:p>
            <a:r>
              <a:rPr lang="en-GB" b="1" cap="all" dirty="0"/>
              <a:t>ECS (ELASTIC CONTAINER SERVICE)</a:t>
            </a:r>
            <a:endParaRPr lang="en-US" dirty="0"/>
          </a:p>
        </p:txBody>
      </p:sp>
      <p:sp>
        <p:nvSpPr>
          <p:cNvPr id="3" name="Content Placeholder 2">
            <a:extLst>
              <a:ext uri="{FF2B5EF4-FFF2-40B4-BE49-F238E27FC236}">
                <a16:creationId xmlns:a16="http://schemas.microsoft.com/office/drawing/2014/main" id="{C9EB19B2-C7CC-184C-8A4B-90866FB56006}"/>
              </a:ext>
            </a:extLst>
          </p:cNvPr>
          <p:cNvSpPr>
            <a:spLocks noGrp="1"/>
          </p:cNvSpPr>
          <p:nvPr>
            <p:ph idx="1"/>
          </p:nvPr>
        </p:nvSpPr>
        <p:spPr>
          <a:xfrm>
            <a:off x="838200" y="1825625"/>
            <a:ext cx="5117757" cy="4351338"/>
          </a:xfrm>
        </p:spPr>
        <p:txBody>
          <a:bodyPr>
            <a:normAutofit fontScale="77500" lnSpcReduction="20000"/>
          </a:bodyPr>
          <a:lstStyle/>
          <a:p>
            <a:r>
              <a:rPr lang="en-GB" dirty="0"/>
              <a:t>ECS is Amazon’s answer to container orchestration. </a:t>
            </a:r>
          </a:p>
          <a:p>
            <a:r>
              <a:rPr lang="en-GB" dirty="0"/>
              <a:t>ECS allows to deliver and orchestrate containers across different EC2 instances.</a:t>
            </a:r>
          </a:p>
          <a:p>
            <a:r>
              <a:rPr lang="en-GB" dirty="0"/>
              <a:t>All of the limitations imposed by Elastic Beanstalk are lifted.</a:t>
            </a:r>
          </a:p>
          <a:p>
            <a:r>
              <a:rPr lang="en-GB" dirty="0"/>
              <a:t>ECS does have a straightforward approach to declaratively defining containers which allows you to easily compose several “container definitions” within a “task definition”. </a:t>
            </a:r>
          </a:p>
          <a:p>
            <a:r>
              <a:rPr lang="en-GB" dirty="0"/>
              <a:t>AWS is releasing soon access to AWS EKS (Elastic Container Service for Kubernetes).</a:t>
            </a:r>
          </a:p>
          <a:p>
            <a:pPr marL="0" indent="0">
              <a:buNone/>
            </a:pPr>
            <a:endParaRPr lang="en-US" dirty="0"/>
          </a:p>
        </p:txBody>
      </p:sp>
      <p:pic>
        <p:nvPicPr>
          <p:cNvPr id="7" name="Picture 6">
            <a:extLst>
              <a:ext uri="{FF2B5EF4-FFF2-40B4-BE49-F238E27FC236}">
                <a16:creationId xmlns:a16="http://schemas.microsoft.com/office/drawing/2014/main" id="{6466FF61-B853-7847-A76D-E66DBE7F3658}"/>
              </a:ext>
            </a:extLst>
          </p:cNvPr>
          <p:cNvPicPr>
            <a:picLocks noChangeAspect="1"/>
          </p:cNvPicPr>
          <p:nvPr/>
        </p:nvPicPr>
        <p:blipFill>
          <a:blip r:embed="rId2"/>
          <a:stretch>
            <a:fillRect/>
          </a:stretch>
        </p:blipFill>
        <p:spPr>
          <a:xfrm>
            <a:off x="6117014" y="1790456"/>
            <a:ext cx="5934310" cy="3226952"/>
          </a:xfrm>
          <a:prstGeom prst="rect">
            <a:avLst/>
          </a:prstGeom>
        </p:spPr>
      </p:pic>
    </p:spTree>
    <p:extLst>
      <p:ext uri="{BB962C8B-B14F-4D97-AF65-F5344CB8AC3E}">
        <p14:creationId xmlns:p14="http://schemas.microsoft.com/office/powerpoint/2010/main" val="418321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A487-A37B-1A47-A33A-6B6A3E8718FA}"/>
              </a:ext>
            </a:extLst>
          </p:cNvPr>
          <p:cNvSpPr>
            <a:spLocks noGrp="1"/>
          </p:cNvSpPr>
          <p:nvPr>
            <p:ph type="title"/>
          </p:nvPr>
        </p:nvSpPr>
        <p:spPr/>
        <p:txBody>
          <a:bodyPr/>
          <a:lstStyle/>
          <a:p>
            <a:r>
              <a:rPr lang="en-US" dirty="0"/>
              <a:t>ECS Components</a:t>
            </a:r>
          </a:p>
        </p:txBody>
      </p:sp>
      <p:sp>
        <p:nvSpPr>
          <p:cNvPr id="3" name="Content Placeholder 2">
            <a:extLst>
              <a:ext uri="{FF2B5EF4-FFF2-40B4-BE49-F238E27FC236}">
                <a16:creationId xmlns:a16="http://schemas.microsoft.com/office/drawing/2014/main" id="{BF0D4932-9F6C-704C-92A3-7064B2D74804}"/>
              </a:ext>
            </a:extLst>
          </p:cNvPr>
          <p:cNvSpPr>
            <a:spLocks noGrp="1"/>
          </p:cNvSpPr>
          <p:nvPr>
            <p:ph idx="1"/>
          </p:nvPr>
        </p:nvSpPr>
        <p:spPr>
          <a:xfrm>
            <a:off x="838200" y="1825625"/>
            <a:ext cx="4424265" cy="4351338"/>
          </a:xfrm>
        </p:spPr>
        <p:txBody>
          <a:bodyPr/>
          <a:lstStyle/>
          <a:p>
            <a:r>
              <a:rPr lang="en-US" dirty="0"/>
              <a:t>Cluster – container instances</a:t>
            </a:r>
          </a:p>
          <a:p>
            <a:r>
              <a:rPr lang="en-US" dirty="0"/>
              <a:t>Container Instance – instance that host containers</a:t>
            </a:r>
          </a:p>
          <a:p>
            <a:r>
              <a:rPr lang="en-US" dirty="0"/>
              <a:t>Task – docker containers</a:t>
            </a:r>
          </a:p>
          <a:p>
            <a:r>
              <a:rPr lang="en-US" dirty="0"/>
              <a:t>Service – a group of tasks</a:t>
            </a:r>
          </a:p>
        </p:txBody>
      </p:sp>
      <p:pic>
        <p:nvPicPr>
          <p:cNvPr id="7" name="Picture 6">
            <a:extLst>
              <a:ext uri="{FF2B5EF4-FFF2-40B4-BE49-F238E27FC236}">
                <a16:creationId xmlns:a16="http://schemas.microsoft.com/office/drawing/2014/main" id="{E02E9CA1-B2F6-384A-BCB2-216AA9E7E87C}"/>
              </a:ext>
            </a:extLst>
          </p:cNvPr>
          <p:cNvPicPr>
            <a:picLocks noChangeAspect="1"/>
          </p:cNvPicPr>
          <p:nvPr/>
        </p:nvPicPr>
        <p:blipFill>
          <a:blip r:embed="rId2"/>
          <a:stretch>
            <a:fillRect/>
          </a:stretch>
        </p:blipFill>
        <p:spPr>
          <a:xfrm>
            <a:off x="5661023" y="1027905"/>
            <a:ext cx="6036741" cy="3987847"/>
          </a:xfrm>
          <a:prstGeom prst="rect">
            <a:avLst/>
          </a:prstGeom>
        </p:spPr>
      </p:pic>
    </p:spTree>
    <p:extLst>
      <p:ext uri="{BB962C8B-B14F-4D97-AF65-F5344CB8AC3E}">
        <p14:creationId xmlns:p14="http://schemas.microsoft.com/office/powerpoint/2010/main" val="332937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3755-F0B3-2440-A6C2-BB57013A4021}"/>
              </a:ext>
            </a:extLst>
          </p:cNvPr>
          <p:cNvSpPr>
            <a:spLocks noGrp="1"/>
          </p:cNvSpPr>
          <p:nvPr>
            <p:ph type="title"/>
          </p:nvPr>
        </p:nvSpPr>
        <p:spPr/>
        <p:txBody>
          <a:bodyPr/>
          <a:lstStyle/>
          <a:p>
            <a:r>
              <a:rPr lang="en-US" dirty="0"/>
              <a:t>The dev/ops challenges</a:t>
            </a:r>
            <a:br>
              <a:rPr lang="en-US" dirty="0"/>
            </a:br>
            <a:endParaRPr lang="en-US" dirty="0"/>
          </a:p>
        </p:txBody>
      </p:sp>
      <p:sp>
        <p:nvSpPr>
          <p:cNvPr id="3" name="Content Placeholder 2">
            <a:extLst>
              <a:ext uri="{FF2B5EF4-FFF2-40B4-BE49-F238E27FC236}">
                <a16:creationId xmlns:a16="http://schemas.microsoft.com/office/drawing/2014/main" id="{D9E1E8A9-606B-DE48-8162-F003030FB0EF}"/>
              </a:ext>
            </a:extLst>
          </p:cNvPr>
          <p:cNvSpPr>
            <a:spLocks noGrp="1"/>
          </p:cNvSpPr>
          <p:nvPr>
            <p:ph idx="1"/>
          </p:nvPr>
        </p:nvSpPr>
        <p:spPr>
          <a:xfrm>
            <a:off x="838200" y="1198901"/>
            <a:ext cx="10515600" cy="4351338"/>
          </a:xfrm>
        </p:spPr>
        <p:txBody>
          <a:bodyPr>
            <a:normAutofit/>
          </a:bodyPr>
          <a:lstStyle/>
          <a:p>
            <a:pPr marL="0" indent="0">
              <a:buNone/>
            </a:pPr>
            <a:endParaRPr lang="en-GB" dirty="0"/>
          </a:p>
          <a:p>
            <a:r>
              <a:rPr lang="en-GB" dirty="0"/>
              <a:t>Continuous deployment of code across different environments and infrastructure</a:t>
            </a:r>
          </a:p>
          <a:p>
            <a:pPr marL="0" indent="0">
              <a:buNone/>
            </a:pPr>
            <a:r>
              <a:rPr lang="en-GB" dirty="0"/>
              <a:t>• Infrastructure provisioning</a:t>
            </a:r>
          </a:p>
          <a:p>
            <a:pPr marL="0" indent="0">
              <a:buNone/>
            </a:pPr>
            <a:r>
              <a:rPr lang="en-GB" dirty="0"/>
              <a:t>• Environment and application scaling </a:t>
            </a:r>
          </a:p>
          <a:p>
            <a:pPr marL="0" indent="0">
              <a:buNone/>
            </a:pPr>
            <a:r>
              <a:rPr lang="en-GB" dirty="0"/>
              <a:t>• Monitoring and logging</a:t>
            </a:r>
          </a:p>
          <a:p>
            <a:r>
              <a:rPr lang="en-GB" dirty="0"/>
              <a:t>Test Automation</a:t>
            </a:r>
          </a:p>
          <a:p>
            <a:r>
              <a:rPr lang="en-GB" dirty="0"/>
              <a:t>Security</a:t>
            </a:r>
          </a:p>
          <a:p>
            <a:endParaRPr lang="en-US" dirty="0"/>
          </a:p>
        </p:txBody>
      </p:sp>
      <p:pic>
        <p:nvPicPr>
          <p:cNvPr id="5" name="Picture 4">
            <a:extLst>
              <a:ext uri="{FF2B5EF4-FFF2-40B4-BE49-F238E27FC236}">
                <a16:creationId xmlns:a16="http://schemas.microsoft.com/office/drawing/2014/main" id="{71B906AB-5952-5047-A6BB-15D8794D40BC}"/>
              </a:ext>
            </a:extLst>
          </p:cNvPr>
          <p:cNvPicPr>
            <a:picLocks noChangeAspect="1"/>
          </p:cNvPicPr>
          <p:nvPr/>
        </p:nvPicPr>
        <p:blipFill>
          <a:blip r:embed="rId2"/>
          <a:stretch>
            <a:fillRect/>
          </a:stretch>
        </p:blipFill>
        <p:spPr>
          <a:xfrm>
            <a:off x="5425504" y="2866768"/>
            <a:ext cx="5928296" cy="3892378"/>
          </a:xfrm>
          <a:prstGeom prst="rect">
            <a:avLst/>
          </a:prstGeom>
        </p:spPr>
      </p:pic>
    </p:spTree>
    <p:extLst>
      <p:ext uri="{BB962C8B-B14F-4D97-AF65-F5344CB8AC3E}">
        <p14:creationId xmlns:p14="http://schemas.microsoft.com/office/powerpoint/2010/main" val="1528109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CB0E-8866-B64C-B688-9A3498694180}"/>
              </a:ext>
            </a:extLst>
          </p:cNvPr>
          <p:cNvSpPr>
            <a:spLocks noGrp="1"/>
          </p:cNvSpPr>
          <p:nvPr>
            <p:ph type="title"/>
          </p:nvPr>
        </p:nvSpPr>
        <p:spPr/>
        <p:txBody>
          <a:bodyPr/>
          <a:lstStyle/>
          <a:p>
            <a:r>
              <a:rPr lang="en-US" dirty="0"/>
              <a:t>Create Cluster</a:t>
            </a:r>
          </a:p>
        </p:txBody>
      </p:sp>
      <p:sp>
        <p:nvSpPr>
          <p:cNvPr id="3" name="Content Placeholder 2">
            <a:extLst>
              <a:ext uri="{FF2B5EF4-FFF2-40B4-BE49-F238E27FC236}">
                <a16:creationId xmlns:a16="http://schemas.microsoft.com/office/drawing/2014/main" id="{0793CC00-E482-984A-9002-61B8F0A66A81}"/>
              </a:ext>
            </a:extLst>
          </p:cNvPr>
          <p:cNvSpPr>
            <a:spLocks noGrp="1"/>
          </p:cNvSpPr>
          <p:nvPr>
            <p:ph idx="1"/>
          </p:nvPr>
        </p:nvSpPr>
        <p:spPr/>
        <p:txBody>
          <a:bodyPr/>
          <a:lstStyle/>
          <a:p>
            <a:pPr marL="0" indent="0">
              <a:buNone/>
            </a:pPr>
            <a:r>
              <a:rPr lang="en-US" dirty="0"/>
              <a:t>ECS cluster is a group of instances that each run docker</a:t>
            </a:r>
          </a:p>
          <a:p>
            <a:pPr marL="0" indent="0">
              <a:buNone/>
            </a:pPr>
            <a:endParaRPr lang="en-US" dirty="0"/>
          </a:p>
          <a:p>
            <a:r>
              <a:rPr lang="en-US" dirty="0"/>
              <a:t>Give a cluster. Name</a:t>
            </a:r>
          </a:p>
          <a:p>
            <a:r>
              <a:rPr lang="en-US" dirty="0"/>
              <a:t>Choose the instance type</a:t>
            </a:r>
          </a:p>
          <a:p>
            <a:r>
              <a:rPr lang="en-US" dirty="0"/>
              <a:t>Choose the VPC – Instances are linked in a VPC</a:t>
            </a:r>
          </a:p>
          <a:p>
            <a:r>
              <a:rPr lang="en-US" dirty="0"/>
              <a:t>Choose the Security group</a:t>
            </a:r>
          </a:p>
        </p:txBody>
      </p:sp>
    </p:spTree>
    <p:extLst>
      <p:ext uri="{BB962C8B-B14F-4D97-AF65-F5344CB8AC3E}">
        <p14:creationId xmlns:p14="http://schemas.microsoft.com/office/powerpoint/2010/main" val="77931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80B0-89F0-B041-8361-14514C9E32BE}"/>
              </a:ext>
            </a:extLst>
          </p:cNvPr>
          <p:cNvSpPr>
            <a:spLocks noGrp="1"/>
          </p:cNvSpPr>
          <p:nvPr>
            <p:ph type="title"/>
          </p:nvPr>
        </p:nvSpPr>
        <p:spPr/>
        <p:txBody>
          <a:bodyPr/>
          <a:lstStyle/>
          <a:p>
            <a:r>
              <a:rPr lang="en-US" dirty="0"/>
              <a:t>Create Tasks</a:t>
            </a:r>
          </a:p>
        </p:txBody>
      </p:sp>
      <p:sp>
        <p:nvSpPr>
          <p:cNvPr id="3" name="Content Placeholder 2">
            <a:extLst>
              <a:ext uri="{FF2B5EF4-FFF2-40B4-BE49-F238E27FC236}">
                <a16:creationId xmlns:a16="http://schemas.microsoft.com/office/drawing/2014/main" id="{7A4FB1C2-B7BA-744D-A5E7-02E773DB08F5}"/>
              </a:ext>
            </a:extLst>
          </p:cNvPr>
          <p:cNvSpPr>
            <a:spLocks noGrp="1"/>
          </p:cNvSpPr>
          <p:nvPr>
            <p:ph idx="1"/>
          </p:nvPr>
        </p:nvSpPr>
        <p:spPr/>
        <p:txBody>
          <a:bodyPr>
            <a:normAutofit fontScale="77500" lnSpcReduction="20000"/>
          </a:bodyPr>
          <a:lstStyle/>
          <a:p>
            <a:pPr marL="0" indent="0">
              <a:buNone/>
            </a:pPr>
            <a:r>
              <a:rPr lang="en-GB" dirty="0"/>
              <a:t>An ECS task deploys containers onto EC2 instances in your cluster. </a:t>
            </a:r>
          </a:p>
          <a:p>
            <a:pPr marL="0" indent="0">
              <a:buNone/>
            </a:pPr>
            <a:endParaRPr lang="en-GB" dirty="0"/>
          </a:p>
          <a:p>
            <a:pPr marL="0" indent="0">
              <a:buNone/>
            </a:pPr>
            <a:r>
              <a:rPr lang="en-GB" dirty="0"/>
              <a:t> Each task includes one or more container definitions, allowing you to group containers together into a logical set that’s launched and terminated at the same time.</a:t>
            </a:r>
          </a:p>
          <a:p>
            <a:pPr marL="0" indent="0">
              <a:buNone/>
            </a:pPr>
            <a:endParaRPr lang="en-US" dirty="0"/>
          </a:p>
          <a:p>
            <a:pPr marL="0" indent="0">
              <a:buNone/>
            </a:pPr>
            <a:endParaRPr lang="en-US" dirty="0"/>
          </a:p>
          <a:p>
            <a:r>
              <a:rPr lang="en-US" dirty="0"/>
              <a:t>Task specify the container information</a:t>
            </a:r>
          </a:p>
          <a:p>
            <a:r>
              <a:rPr lang="en-US" dirty="0"/>
              <a:t>Docker image for each container</a:t>
            </a:r>
          </a:p>
          <a:p>
            <a:r>
              <a:rPr lang="en-US" dirty="0"/>
              <a:t>Links between containers</a:t>
            </a:r>
          </a:p>
          <a:p>
            <a:r>
              <a:rPr lang="en-US" dirty="0" err="1"/>
              <a:t>Cpu</a:t>
            </a:r>
            <a:r>
              <a:rPr lang="en-US" dirty="0"/>
              <a:t> and memory requirements for each container (hard and soft )</a:t>
            </a:r>
          </a:p>
          <a:p>
            <a:r>
              <a:rPr lang="en-US" dirty="0"/>
              <a:t>Data storage volumes</a:t>
            </a:r>
          </a:p>
          <a:p>
            <a:r>
              <a:rPr lang="en-US" dirty="0"/>
              <a:t>Security</a:t>
            </a:r>
          </a:p>
          <a:p>
            <a:endParaRPr lang="en-US" dirty="0"/>
          </a:p>
        </p:txBody>
      </p:sp>
    </p:spTree>
    <p:extLst>
      <p:ext uri="{BB962C8B-B14F-4D97-AF65-F5344CB8AC3E}">
        <p14:creationId xmlns:p14="http://schemas.microsoft.com/office/powerpoint/2010/main" val="313903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ECA5-69D7-C449-BCB2-EF1814E78521}"/>
              </a:ext>
            </a:extLst>
          </p:cNvPr>
          <p:cNvSpPr>
            <a:spLocks noGrp="1"/>
          </p:cNvSpPr>
          <p:nvPr>
            <p:ph type="title"/>
          </p:nvPr>
        </p:nvSpPr>
        <p:spPr/>
        <p:txBody>
          <a:bodyPr/>
          <a:lstStyle/>
          <a:p>
            <a:r>
              <a:rPr lang="en-US" dirty="0"/>
              <a:t>Run task</a:t>
            </a:r>
          </a:p>
        </p:txBody>
      </p:sp>
      <p:sp>
        <p:nvSpPr>
          <p:cNvPr id="3" name="Content Placeholder 2">
            <a:extLst>
              <a:ext uri="{FF2B5EF4-FFF2-40B4-BE49-F238E27FC236}">
                <a16:creationId xmlns:a16="http://schemas.microsoft.com/office/drawing/2014/main" id="{7BEE0574-1E26-D04A-BD8A-EEB8E160FA88}"/>
              </a:ext>
            </a:extLst>
          </p:cNvPr>
          <p:cNvSpPr>
            <a:spLocks noGrp="1"/>
          </p:cNvSpPr>
          <p:nvPr>
            <p:ph idx="1"/>
          </p:nvPr>
        </p:nvSpPr>
        <p:spPr/>
        <p:txBody>
          <a:bodyPr/>
          <a:lstStyle/>
          <a:p>
            <a:r>
              <a:rPr lang="en-US" dirty="0"/>
              <a:t>Finds EC2 instances in cluster to meet the task definition</a:t>
            </a:r>
          </a:p>
          <a:p>
            <a:r>
              <a:rPr lang="en-US" dirty="0"/>
              <a:t>Defines the distribution of tasks on instances in the cluster</a:t>
            </a:r>
          </a:p>
          <a:p>
            <a:r>
              <a:rPr lang="en-US" dirty="0"/>
              <a:t>Use the ECS-Agent to run the containers</a:t>
            </a:r>
          </a:p>
        </p:txBody>
      </p:sp>
    </p:spTree>
    <p:extLst>
      <p:ext uri="{BB962C8B-B14F-4D97-AF65-F5344CB8AC3E}">
        <p14:creationId xmlns:p14="http://schemas.microsoft.com/office/powerpoint/2010/main" val="795468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6613-EE00-034F-93C8-A28A2FE3A3FA}"/>
              </a:ext>
            </a:extLst>
          </p:cNvPr>
          <p:cNvSpPr>
            <a:spLocks noGrp="1"/>
          </p:cNvSpPr>
          <p:nvPr>
            <p:ph type="title"/>
          </p:nvPr>
        </p:nvSpPr>
        <p:spPr/>
        <p:txBody>
          <a:bodyPr/>
          <a:lstStyle/>
          <a:p>
            <a:r>
              <a:rPr lang="en-US" dirty="0"/>
              <a:t>Create service</a:t>
            </a:r>
          </a:p>
        </p:txBody>
      </p:sp>
      <p:sp>
        <p:nvSpPr>
          <p:cNvPr id="3" name="Content Placeholder 2">
            <a:extLst>
              <a:ext uri="{FF2B5EF4-FFF2-40B4-BE49-F238E27FC236}">
                <a16:creationId xmlns:a16="http://schemas.microsoft.com/office/drawing/2014/main" id="{0FA6EA0C-025D-5A45-BBD8-622D6FED4A33}"/>
              </a:ext>
            </a:extLst>
          </p:cNvPr>
          <p:cNvSpPr>
            <a:spLocks noGrp="1"/>
          </p:cNvSpPr>
          <p:nvPr>
            <p:ph idx="1"/>
          </p:nvPr>
        </p:nvSpPr>
        <p:spPr/>
        <p:txBody>
          <a:bodyPr>
            <a:normAutofit fontScale="92500" lnSpcReduction="10000"/>
          </a:bodyPr>
          <a:lstStyle/>
          <a:p>
            <a:r>
              <a:rPr lang="en-US" dirty="0"/>
              <a:t>Select the task</a:t>
            </a:r>
          </a:p>
          <a:p>
            <a:r>
              <a:rPr lang="en-US" dirty="0"/>
              <a:t>Select the cluster</a:t>
            </a:r>
          </a:p>
          <a:p>
            <a:r>
              <a:rPr lang="en-US" dirty="0"/>
              <a:t>Give the service name</a:t>
            </a:r>
          </a:p>
          <a:p>
            <a:r>
              <a:rPr lang="en-US" dirty="0"/>
              <a:t>Number of </a:t>
            </a:r>
            <a:r>
              <a:rPr lang="en-US" dirty="0" err="1"/>
              <a:t>taks</a:t>
            </a:r>
            <a:r>
              <a:rPr lang="en-US" dirty="0"/>
              <a:t> ( number of containers )</a:t>
            </a:r>
          </a:p>
          <a:p>
            <a:r>
              <a:rPr lang="en-US" dirty="0"/>
              <a:t>Monitor running tasks</a:t>
            </a:r>
          </a:p>
          <a:p>
            <a:endParaRPr lang="en-US" dirty="0"/>
          </a:p>
          <a:p>
            <a:pPr marL="0" indent="0">
              <a:buNone/>
            </a:pPr>
            <a:r>
              <a:rPr lang="en-GB" dirty="0"/>
              <a:t>If any of your tasks should fail or stop for any reason, the Amazon ECS service scheduler launches another instance of your task definition to replace it and maintain the desired count of tasks in the service depending on the scheduling strategy used.</a:t>
            </a:r>
            <a:endParaRPr lang="en-US" dirty="0"/>
          </a:p>
        </p:txBody>
      </p:sp>
    </p:spTree>
    <p:extLst>
      <p:ext uri="{BB962C8B-B14F-4D97-AF65-F5344CB8AC3E}">
        <p14:creationId xmlns:p14="http://schemas.microsoft.com/office/powerpoint/2010/main" val="1770040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E3B-38B6-EB4D-98A7-F50F55AC8038}"/>
              </a:ext>
            </a:extLst>
          </p:cNvPr>
          <p:cNvSpPr>
            <a:spLocks noGrp="1"/>
          </p:cNvSpPr>
          <p:nvPr>
            <p:ph type="title"/>
          </p:nvPr>
        </p:nvSpPr>
        <p:spPr/>
        <p:txBody>
          <a:bodyPr/>
          <a:lstStyle/>
          <a:p>
            <a:r>
              <a:rPr lang="en-US" dirty="0"/>
              <a:t>CI with ECS</a:t>
            </a:r>
          </a:p>
        </p:txBody>
      </p:sp>
      <p:sp>
        <p:nvSpPr>
          <p:cNvPr id="3" name="Content Placeholder 2">
            <a:extLst>
              <a:ext uri="{FF2B5EF4-FFF2-40B4-BE49-F238E27FC236}">
                <a16:creationId xmlns:a16="http://schemas.microsoft.com/office/drawing/2014/main" id="{8A9E1521-62DC-324C-801C-810E6AEC285F}"/>
              </a:ext>
            </a:extLst>
          </p:cNvPr>
          <p:cNvSpPr>
            <a:spLocks noGrp="1"/>
          </p:cNvSpPr>
          <p:nvPr>
            <p:ph idx="1"/>
          </p:nvPr>
        </p:nvSpPr>
        <p:spPr/>
        <p:txBody>
          <a:bodyPr/>
          <a:lstStyle/>
          <a:p>
            <a:r>
              <a:rPr lang="en-US" dirty="0"/>
              <a:t>Checkout from version control to CI server</a:t>
            </a:r>
          </a:p>
          <a:p>
            <a:r>
              <a:rPr lang="en-US" dirty="0"/>
              <a:t>Build Docker image and tag it ( app version-build number – git </a:t>
            </a:r>
            <a:r>
              <a:rPr lang="en-US" dirty="0" err="1"/>
              <a:t>sha</a:t>
            </a:r>
            <a:r>
              <a:rPr lang="en-US" dirty="0"/>
              <a:t> )</a:t>
            </a:r>
          </a:p>
          <a:p>
            <a:r>
              <a:rPr lang="en-US" dirty="0"/>
              <a:t>Push new Docker image to container registry ( ECR )</a:t>
            </a:r>
          </a:p>
          <a:p>
            <a:r>
              <a:rPr lang="en-US" dirty="0"/>
              <a:t>Update task definition </a:t>
            </a:r>
          </a:p>
          <a:p>
            <a:r>
              <a:rPr lang="en-US" dirty="0"/>
              <a:t>Update service</a:t>
            </a:r>
          </a:p>
          <a:p>
            <a:r>
              <a:rPr lang="en-US" dirty="0"/>
              <a:t>ECS updates containers on the cluster</a:t>
            </a:r>
          </a:p>
        </p:txBody>
      </p:sp>
    </p:spTree>
    <p:extLst>
      <p:ext uri="{BB962C8B-B14F-4D97-AF65-F5344CB8AC3E}">
        <p14:creationId xmlns:p14="http://schemas.microsoft.com/office/powerpoint/2010/main" val="26830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FAAF-3E13-4D4D-95D7-44365B656F79}"/>
              </a:ext>
            </a:extLst>
          </p:cNvPr>
          <p:cNvSpPr>
            <a:spLocks noGrp="1"/>
          </p:cNvSpPr>
          <p:nvPr>
            <p:ph type="title"/>
          </p:nvPr>
        </p:nvSpPr>
        <p:spPr/>
        <p:txBody>
          <a:bodyPr/>
          <a:lstStyle/>
          <a:p>
            <a:r>
              <a:rPr lang="en-US" dirty="0"/>
              <a:t>Evolving to serverless </a:t>
            </a:r>
          </a:p>
        </p:txBody>
      </p:sp>
      <p:pic>
        <p:nvPicPr>
          <p:cNvPr id="9" name="Content Placeholder 8">
            <a:extLst>
              <a:ext uri="{FF2B5EF4-FFF2-40B4-BE49-F238E27FC236}">
                <a16:creationId xmlns:a16="http://schemas.microsoft.com/office/drawing/2014/main" id="{BC7F9961-A73E-A14B-BFDB-37AA6837C036}"/>
              </a:ext>
            </a:extLst>
          </p:cNvPr>
          <p:cNvPicPr>
            <a:picLocks noGrp="1" noChangeAspect="1"/>
          </p:cNvPicPr>
          <p:nvPr>
            <p:ph idx="1"/>
          </p:nvPr>
        </p:nvPicPr>
        <p:blipFill>
          <a:blip r:embed="rId2"/>
          <a:stretch>
            <a:fillRect/>
          </a:stretch>
        </p:blipFill>
        <p:spPr>
          <a:xfrm>
            <a:off x="838200" y="2507467"/>
            <a:ext cx="10515600" cy="2987653"/>
          </a:xfrm>
        </p:spPr>
      </p:pic>
    </p:spTree>
    <p:extLst>
      <p:ext uri="{BB962C8B-B14F-4D97-AF65-F5344CB8AC3E}">
        <p14:creationId xmlns:p14="http://schemas.microsoft.com/office/powerpoint/2010/main" val="1090361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B32F-24B8-4A46-9159-0D46CB7319B8}"/>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A0A5A3E6-D3DB-3546-9D73-9D86C4E9889C}"/>
              </a:ext>
            </a:extLst>
          </p:cNvPr>
          <p:cNvSpPr>
            <a:spLocks noGrp="1"/>
          </p:cNvSpPr>
          <p:nvPr>
            <p:ph idx="1"/>
          </p:nvPr>
        </p:nvSpPr>
        <p:spPr>
          <a:xfrm>
            <a:off x="838200" y="1825625"/>
            <a:ext cx="10515600" cy="2234989"/>
          </a:xfrm>
        </p:spPr>
        <p:txBody>
          <a:bodyPr>
            <a:normAutofit fontScale="85000" lnSpcReduction="20000"/>
          </a:bodyPr>
          <a:lstStyle/>
          <a:p>
            <a:pPr marL="0" indent="0">
              <a:buNone/>
            </a:pPr>
            <a:r>
              <a:rPr lang="en-GB" dirty="0"/>
              <a:t>Lambda is considered a Function as a Service, whereby you create a piece of code and AWS will execute that piece of code, and only that piece of code as many times as you tell it to.</a:t>
            </a:r>
          </a:p>
          <a:p>
            <a:pPr marL="0" indent="0">
              <a:buNone/>
            </a:pPr>
            <a:endParaRPr lang="en-GB" dirty="0"/>
          </a:p>
          <a:p>
            <a:pPr marL="0" indent="0">
              <a:buNone/>
            </a:pPr>
            <a:r>
              <a:rPr lang="en-GB" dirty="0"/>
              <a:t>In Serverless architectures we don’t need to worry about infrastructure at all, however we still need to create Lambda functions, API Gateways, etc.. and all the configurations around it.</a:t>
            </a:r>
            <a:endParaRPr lang="en-US" dirty="0"/>
          </a:p>
          <a:p>
            <a:endParaRPr lang="en-US" dirty="0"/>
          </a:p>
        </p:txBody>
      </p:sp>
      <p:pic>
        <p:nvPicPr>
          <p:cNvPr id="5" name="Picture 4">
            <a:extLst>
              <a:ext uri="{FF2B5EF4-FFF2-40B4-BE49-F238E27FC236}">
                <a16:creationId xmlns:a16="http://schemas.microsoft.com/office/drawing/2014/main" id="{55E788DD-607B-194E-8FCD-294D789F7CCB}"/>
              </a:ext>
            </a:extLst>
          </p:cNvPr>
          <p:cNvPicPr>
            <a:picLocks noChangeAspect="1"/>
          </p:cNvPicPr>
          <p:nvPr/>
        </p:nvPicPr>
        <p:blipFill>
          <a:blip r:embed="rId2"/>
          <a:stretch>
            <a:fillRect/>
          </a:stretch>
        </p:blipFill>
        <p:spPr>
          <a:xfrm>
            <a:off x="2051222" y="4060614"/>
            <a:ext cx="8223764" cy="2677765"/>
          </a:xfrm>
          <a:prstGeom prst="rect">
            <a:avLst/>
          </a:prstGeom>
        </p:spPr>
      </p:pic>
    </p:spTree>
    <p:extLst>
      <p:ext uri="{BB962C8B-B14F-4D97-AF65-F5344CB8AC3E}">
        <p14:creationId xmlns:p14="http://schemas.microsoft.com/office/powerpoint/2010/main" val="4009438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6092-CD6F-D44E-AF5E-6CE3A3E1299A}"/>
              </a:ext>
            </a:extLst>
          </p:cNvPr>
          <p:cNvSpPr>
            <a:spLocks noGrp="1"/>
          </p:cNvSpPr>
          <p:nvPr>
            <p:ph type="title"/>
          </p:nvPr>
        </p:nvSpPr>
        <p:spPr/>
        <p:txBody>
          <a:bodyPr/>
          <a:lstStyle/>
          <a:p>
            <a:r>
              <a:rPr lang="en-US" dirty="0"/>
              <a:t>Lambda examples</a:t>
            </a:r>
          </a:p>
        </p:txBody>
      </p:sp>
      <p:pic>
        <p:nvPicPr>
          <p:cNvPr id="5" name="Content Placeholder 4">
            <a:extLst>
              <a:ext uri="{FF2B5EF4-FFF2-40B4-BE49-F238E27FC236}">
                <a16:creationId xmlns:a16="http://schemas.microsoft.com/office/drawing/2014/main" id="{C9DCD1B7-3237-6E4A-9E06-3FFE50371048}"/>
              </a:ext>
            </a:extLst>
          </p:cNvPr>
          <p:cNvPicPr>
            <a:picLocks noGrp="1" noChangeAspect="1"/>
          </p:cNvPicPr>
          <p:nvPr>
            <p:ph idx="1"/>
          </p:nvPr>
        </p:nvPicPr>
        <p:blipFill>
          <a:blip r:embed="rId2"/>
          <a:stretch>
            <a:fillRect/>
          </a:stretch>
        </p:blipFill>
        <p:spPr>
          <a:xfrm>
            <a:off x="843404" y="1825625"/>
            <a:ext cx="10505192" cy="4351338"/>
          </a:xfrm>
        </p:spPr>
      </p:pic>
    </p:spTree>
    <p:extLst>
      <p:ext uri="{BB962C8B-B14F-4D97-AF65-F5344CB8AC3E}">
        <p14:creationId xmlns:p14="http://schemas.microsoft.com/office/powerpoint/2010/main" val="318986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serverless framework</a:t>
            </a:r>
          </a:p>
        </p:txBody>
      </p:sp>
      <p:sp>
        <p:nvSpPr>
          <p:cNvPr id="3" name="Content Placeholder 2">
            <a:extLst>
              <a:ext uri="{FF2B5EF4-FFF2-40B4-BE49-F238E27FC236}">
                <a16:creationId xmlns:a16="http://schemas.microsoft.com/office/drawing/2014/main" id="{45CE192F-78D0-FE41-9E6B-28CE7EAFB3F2}"/>
              </a:ext>
            </a:extLst>
          </p:cNvPr>
          <p:cNvSpPr>
            <a:spLocks noGrp="1"/>
          </p:cNvSpPr>
          <p:nvPr>
            <p:ph idx="1"/>
          </p:nvPr>
        </p:nvSpPr>
        <p:spPr>
          <a:xfrm>
            <a:off x="838200" y="1825625"/>
            <a:ext cx="4203357" cy="4351338"/>
          </a:xfrm>
        </p:spPr>
        <p:txBody>
          <a:bodyPr>
            <a:normAutofit lnSpcReduction="10000"/>
          </a:bodyPr>
          <a:lstStyle/>
          <a:p>
            <a:pPr marL="0" indent="0">
              <a:buNone/>
            </a:pPr>
            <a:r>
              <a:rPr lang="en-GB" dirty="0"/>
              <a:t>The Serverless Framework provides a configuration DSL which is designed for serverless applications. It also enables infrastructure as code while removing a lot of the boilerplate required for deploying serverless applications, including permissions, event subscriptions, logging, etc.</a:t>
            </a:r>
          </a:p>
        </p:txBody>
      </p:sp>
      <p:pic>
        <p:nvPicPr>
          <p:cNvPr id="5" name="Picture 4">
            <a:extLst>
              <a:ext uri="{FF2B5EF4-FFF2-40B4-BE49-F238E27FC236}">
                <a16:creationId xmlns:a16="http://schemas.microsoft.com/office/drawing/2014/main" id="{BC6131A3-E602-034C-AA48-F615C325D6A3}"/>
              </a:ext>
            </a:extLst>
          </p:cNvPr>
          <p:cNvPicPr>
            <a:picLocks noChangeAspect="1"/>
          </p:cNvPicPr>
          <p:nvPr/>
        </p:nvPicPr>
        <p:blipFill>
          <a:blip r:embed="rId2"/>
          <a:stretch>
            <a:fillRect/>
          </a:stretch>
        </p:blipFill>
        <p:spPr>
          <a:xfrm>
            <a:off x="5251793" y="1690688"/>
            <a:ext cx="6235700" cy="4241800"/>
          </a:xfrm>
          <a:prstGeom prst="rect">
            <a:avLst/>
          </a:prstGeom>
        </p:spPr>
      </p:pic>
    </p:spTree>
    <p:extLst>
      <p:ext uri="{BB962C8B-B14F-4D97-AF65-F5344CB8AC3E}">
        <p14:creationId xmlns:p14="http://schemas.microsoft.com/office/powerpoint/2010/main" val="145092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Create a Java project</a:t>
            </a:r>
          </a:p>
        </p:txBody>
      </p:sp>
      <p:sp>
        <p:nvSpPr>
          <p:cNvPr id="3" name="Content Placeholder 2">
            <a:extLst>
              <a:ext uri="{FF2B5EF4-FFF2-40B4-BE49-F238E27FC236}">
                <a16:creationId xmlns:a16="http://schemas.microsoft.com/office/drawing/2014/main" id="{45CE192F-78D0-FE41-9E6B-28CE7EAFB3F2}"/>
              </a:ext>
            </a:extLst>
          </p:cNvPr>
          <p:cNvSpPr>
            <a:spLocks noGrp="1"/>
          </p:cNvSpPr>
          <p:nvPr>
            <p:ph idx="1"/>
          </p:nvPr>
        </p:nvSpPr>
        <p:spPr>
          <a:xfrm>
            <a:off x="926549" y="5495583"/>
            <a:ext cx="9331409" cy="4351338"/>
          </a:xfrm>
        </p:spPr>
        <p:txBody>
          <a:bodyPr>
            <a:normAutofit/>
          </a:bodyPr>
          <a:lstStyle/>
          <a:p>
            <a:pPr marL="0" indent="0">
              <a:buNone/>
            </a:pPr>
            <a:r>
              <a:rPr lang="en-GB" dirty="0"/>
              <a:t>When deploying to AWS, the Serverless Framework is using CloudFormation under the hood. </a:t>
            </a:r>
          </a:p>
        </p:txBody>
      </p:sp>
      <p:pic>
        <p:nvPicPr>
          <p:cNvPr id="5" name="Picture 4">
            <a:extLst>
              <a:ext uri="{FF2B5EF4-FFF2-40B4-BE49-F238E27FC236}">
                <a16:creationId xmlns:a16="http://schemas.microsoft.com/office/drawing/2014/main" id="{219132DD-E7D7-0546-81BC-7E1AD568EFAF}"/>
              </a:ext>
            </a:extLst>
          </p:cNvPr>
          <p:cNvPicPr>
            <a:picLocks noChangeAspect="1"/>
          </p:cNvPicPr>
          <p:nvPr/>
        </p:nvPicPr>
        <p:blipFill>
          <a:blip r:embed="rId2"/>
          <a:stretch>
            <a:fillRect/>
          </a:stretch>
        </p:blipFill>
        <p:spPr>
          <a:xfrm>
            <a:off x="838200" y="1344874"/>
            <a:ext cx="9508109" cy="4039120"/>
          </a:xfrm>
          <a:prstGeom prst="rect">
            <a:avLst/>
          </a:prstGeom>
        </p:spPr>
      </p:pic>
    </p:spTree>
    <p:extLst>
      <p:ext uri="{BB962C8B-B14F-4D97-AF65-F5344CB8AC3E}">
        <p14:creationId xmlns:p14="http://schemas.microsoft.com/office/powerpoint/2010/main" val="362970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89A9-940E-9041-861E-8BC77DF12978}"/>
              </a:ext>
            </a:extLst>
          </p:cNvPr>
          <p:cNvSpPr>
            <a:spLocks noGrp="1"/>
          </p:cNvSpPr>
          <p:nvPr>
            <p:ph type="title"/>
          </p:nvPr>
        </p:nvSpPr>
        <p:spPr/>
        <p:txBody>
          <a:bodyPr/>
          <a:lstStyle/>
          <a:p>
            <a:r>
              <a:rPr lang="en-US" dirty="0"/>
              <a:t>Elastic beanstalk</a:t>
            </a:r>
          </a:p>
        </p:txBody>
      </p:sp>
      <p:sp>
        <p:nvSpPr>
          <p:cNvPr id="4" name="TextBox 3">
            <a:extLst>
              <a:ext uri="{FF2B5EF4-FFF2-40B4-BE49-F238E27FC236}">
                <a16:creationId xmlns:a16="http://schemas.microsoft.com/office/drawing/2014/main" id="{1BA45C4F-3BE4-4B4A-9B50-3482492EE65B}"/>
              </a:ext>
            </a:extLst>
          </p:cNvPr>
          <p:cNvSpPr txBox="1"/>
          <p:nvPr/>
        </p:nvSpPr>
        <p:spPr>
          <a:xfrm>
            <a:off x="838200" y="1502459"/>
            <a:ext cx="10185971" cy="984885"/>
          </a:xfrm>
          <a:prstGeom prst="rect">
            <a:avLst/>
          </a:prstGeom>
          <a:noFill/>
        </p:spPr>
        <p:txBody>
          <a:bodyPr wrap="square" rtlCol="0">
            <a:spAutoFit/>
          </a:bodyPr>
          <a:lstStyle/>
          <a:p>
            <a:r>
              <a:rPr lang="en-GB" sz="2000" dirty="0"/>
              <a:t>Elastic Beanstalk (EB) is considered Platform as a Service (PaaS) that allows developers to focus on development and not worry about infrastructure tasks.</a:t>
            </a:r>
          </a:p>
          <a:p>
            <a:endParaRPr lang="en-US" dirty="0"/>
          </a:p>
        </p:txBody>
      </p:sp>
      <p:pic>
        <p:nvPicPr>
          <p:cNvPr id="8" name="Content Placeholder 7">
            <a:extLst>
              <a:ext uri="{FF2B5EF4-FFF2-40B4-BE49-F238E27FC236}">
                <a16:creationId xmlns:a16="http://schemas.microsoft.com/office/drawing/2014/main" id="{C8ACBC09-7E3E-2848-91E8-1EC92F1B0858}"/>
              </a:ext>
            </a:extLst>
          </p:cNvPr>
          <p:cNvPicPr>
            <a:picLocks noGrp="1" noChangeAspect="1"/>
          </p:cNvPicPr>
          <p:nvPr>
            <p:ph idx="1"/>
          </p:nvPr>
        </p:nvPicPr>
        <p:blipFill>
          <a:blip r:embed="rId3"/>
          <a:stretch>
            <a:fillRect/>
          </a:stretch>
        </p:blipFill>
        <p:spPr>
          <a:xfrm>
            <a:off x="4183827" y="2828022"/>
            <a:ext cx="4381500" cy="2921000"/>
          </a:xfrm>
        </p:spPr>
      </p:pic>
      <p:sp>
        <p:nvSpPr>
          <p:cNvPr id="9" name="TextBox 8">
            <a:extLst>
              <a:ext uri="{FF2B5EF4-FFF2-40B4-BE49-F238E27FC236}">
                <a16:creationId xmlns:a16="http://schemas.microsoft.com/office/drawing/2014/main" id="{9118AF07-BD18-5640-8291-25571FC3227B}"/>
              </a:ext>
            </a:extLst>
          </p:cNvPr>
          <p:cNvSpPr txBox="1"/>
          <p:nvPr/>
        </p:nvSpPr>
        <p:spPr>
          <a:xfrm>
            <a:off x="3032743" y="2913150"/>
            <a:ext cx="1151084" cy="369332"/>
          </a:xfrm>
          <a:prstGeom prst="rect">
            <a:avLst/>
          </a:prstGeom>
          <a:noFill/>
        </p:spPr>
        <p:txBody>
          <a:bodyPr wrap="none" rtlCol="0">
            <a:spAutoFit/>
          </a:bodyPr>
          <a:lstStyle/>
          <a:p>
            <a:r>
              <a:rPr lang="en-US" dirty="0"/>
              <a:t>Developer</a:t>
            </a:r>
          </a:p>
        </p:txBody>
      </p:sp>
      <p:sp>
        <p:nvSpPr>
          <p:cNvPr id="10" name="TextBox 9">
            <a:extLst>
              <a:ext uri="{FF2B5EF4-FFF2-40B4-BE49-F238E27FC236}">
                <a16:creationId xmlns:a16="http://schemas.microsoft.com/office/drawing/2014/main" id="{E142D204-D544-BC4B-A181-6D400E41017B}"/>
              </a:ext>
            </a:extLst>
          </p:cNvPr>
          <p:cNvSpPr txBox="1"/>
          <p:nvPr/>
        </p:nvSpPr>
        <p:spPr>
          <a:xfrm>
            <a:off x="3032743" y="4103856"/>
            <a:ext cx="421910" cy="369332"/>
          </a:xfrm>
          <a:prstGeom prst="rect">
            <a:avLst/>
          </a:prstGeom>
          <a:noFill/>
        </p:spPr>
        <p:txBody>
          <a:bodyPr wrap="none" rtlCol="0">
            <a:spAutoFit/>
          </a:bodyPr>
          <a:lstStyle/>
          <a:p>
            <a:r>
              <a:rPr lang="en-US" dirty="0"/>
              <a:t>EB</a:t>
            </a:r>
          </a:p>
        </p:txBody>
      </p:sp>
    </p:spTree>
    <p:extLst>
      <p:ext uri="{BB962C8B-B14F-4D97-AF65-F5344CB8AC3E}">
        <p14:creationId xmlns:p14="http://schemas.microsoft.com/office/powerpoint/2010/main" val="342683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project structure</a:t>
            </a:r>
          </a:p>
        </p:txBody>
      </p:sp>
      <p:sp>
        <p:nvSpPr>
          <p:cNvPr id="3" name="Content Placeholder 2">
            <a:extLst>
              <a:ext uri="{FF2B5EF4-FFF2-40B4-BE49-F238E27FC236}">
                <a16:creationId xmlns:a16="http://schemas.microsoft.com/office/drawing/2014/main" id="{45CE192F-78D0-FE41-9E6B-28CE7EAFB3F2}"/>
              </a:ext>
            </a:extLst>
          </p:cNvPr>
          <p:cNvSpPr>
            <a:spLocks noGrp="1"/>
          </p:cNvSpPr>
          <p:nvPr>
            <p:ph idx="1"/>
          </p:nvPr>
        </p:nvSpPr>
        <p:spPr>
          <a:xfrm>
            <a:off x="926549" y="5495583"/>
            <a:ext cx="9762046" cy="4351338"/>
          </a:xfrm>
        </p:spPr>
        <p:txBody>
          <a:bodyPr>
            <a:normAutofit/>
          </a:bodyPr>
          <a:lstStyle/>
          <a:p>
            <a:pPr marL="0" indent="0">
              <a:buNone/>
            </a:pPr>
            <a:r>
              <a:rPr lang="en-GB" dirty="0"/>
              <a:t>The Serverless Framework is provider-agnostic, so you can use it to deploy serverless applications to AWS, Microsoft Azure, Google Cloud Platform, or many other providers. </a:t>
            </a:r>
          </a:p>
        </p:txBody>
      </p:sp>
      <p:pic>
        <p:nvPicPr>
          <p:cNvPr id="6" name="Picture 5">
            <a:extLst>
              <a:ext uri="{FF2B5EF4-FFF2-40B4-BE49-F238E27FC236}">
                <a16:creationId xmlns:a16="http://schemas.microsoft.com/office/drawing/2014/main" id="{E2D0C7A2-109D-2F43-85A5-27A5FE89A0AE}"/>
              </a:ext>
            </a:extLst>
          </p:cNvPr>
          <p:cNvPicPr>
            <a:picLocks noChangeAspect="1"/>
          </p:cNvPicPr>
          <p:nvPr/>
        </p:nvPicPr>
        <p:blipFill>
          <a:blip r:embed="rId2"/>
          <a:stretch>
            <a:fillRect/>
          </a:stretch>
        </p:blipFill>
        <p:spPr>
          <a:xfrm>
            <a:off x="926549" y="1336949"/>
            <a:ext cx="9915058" cy="4158634"/>
          </a:xfrm>
          <a:prstGeom prst="rect">
            <a:avLst/>
          </a:prstGeom>
        </p:spPr>
      </p:pic>
    </p:spTree>
    <p:extLst>
      <p:ext uri="{BB962C8B-B14F-4D97-AF65-F5344CB8AC3E}">
        <p14:creationId xmlns:p14="http://schemas.microsoft.com/office/powerpoint/2010/main" val="2125488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a:t>
            </a:r>
            <a:r>
              <a:rPr lang="en-US" dirty="0" err="1"/>
              <a:t>serverless.yml</a:t>
            </a:r>
            <a:endParaRPr lang="en-US" dirty="0"/>
          </a:p>
        </p:txBody>
      </p:sp>
      <p:pic>
        <p:nvPicPr>
          <p:cNvPr id="5" name="Picture 4">
            <a:extLst>
              <a:ext uri="{FF2B5EF4-FFF2-40B4-BE49-F238E27FC236}">
                <a16:creationId xmlns:a16="http://schemas.microsoft.com/office/drawing/2014/main" id="{39E1BD5F-5D7D-974D-8E08-61378AB558B7}"/>
              </a:ext>
            </a:extLst>
          </p:cNvPr>
          <p:cNvPicPr>
            <a:picLocks noChangeAspect="1"/>
          </p:cNvPicPr>
          <p:nvPr/>
        </p:nvPicPr>
        <p:blipFill>
          <a:blip r:embed="rId2"/>
          <a:stretch>
            <a:fillRect/>
          </a:stretch>
        </p:blipFill>
        <p:spPr>
          <a:xfrm>
            <a:off x="904102" y="1337388"/>
            <a:ext cx="10383795" cy="4337967"/>
          </a:xfrm>
          <a:prstGeom prst="rect">
            <a:avLst/>
          </a:prstGeom>
        </p:spPr>
      </p:pic>
    </p:spTree>
    <p:extLst>
      <p:ext uri="{BB962C8B-B14F-4D97-AF65-F5344CB8AC3E}">
        <p14:creationId xmlns:p14="http://schemas.microsoft.com/office/powerpoint/2010/main" val="610896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handler class</a:t>
            </a:r>
          </a:p>
        </p:txBody>
      </p:sp>
      <p:pic>
        <p:nvPicPr>
          <p:cNvPr id="5" name="Content Placeholder 4">
            <a:extLst>
              <a:ext uri="{FF2B5EF4-FFF2-40B4-BE49-F238E27FC236}">
                <a16:creationId xmlns:a16="http://schemas.microsoft.com/office/drawing/2014/main" id="{1F210F36-A94E-EF4C-A367-A00EE1AA25CE}"/>
              </a:ext>
            </a:extLst>
          </p:cNvPr>
          <p:cNvPicPr>
            <a:picLocks noGrp="1" noChangeAspect="1"/>
          </p:cNvPicPr>
          <p:nvPr>
            <p:ph idx="1"/>
          </p:nvPr>
        </p:nvPicPr>
        <p:blipFill>
          <a:blip r:embed="rId2"/>
          <a:stretch>
            <a:fillRect/>
          </a:stretch>
        </p:blipFill>
        <p:spPr>
          <a:xfrm>
            <a:off x="957115" y="1825625"/>
            <a:ext cx="10277769" cy="4351338"/>
          </a:xfrm>
        </p:spPr>
      </p:pic>
    </p:spTree>
    <p:extLst>
      <p:ext uri="{BB962C8B-B14F-4D97-AF65-F5344CB8AC3E}">
        <p14:creationId xmlns:p14="http://schemas.microsoft.com/office/powerpoint/2010/main" val="3682806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handler method implementation</a:t>
            </a:r>
          </a:p>
        </p:txBody>
      </p:sp>
      <p:pic>
        <p:nvPicPr>
          <p:cNvPr id="7" name="Content Placeholder 6">
            <a:extLst>
              <a:ext uri="{FF2B5EF4-FFF2-40B4-BE49-F238E27FC236}">
                <a16:creationId xmlns:a16="http://schemas.microsoft.com/office/drawing/2014/main" id="{66293A65-3C5B-0549-885A-C3356878448D}"/>
              </a:ext>
            </a:extLst>
          </p:cNvPr>
          <p:cNvPicPr>
            <a:picLocks noGrp="1" noChangeAspect="1"/>
          </p:cNvPicPr>
          <p:nvPr>
            <p:ph idx="1"/>
          </p:nvPr>
        </p:nvPicPr>
        <p:blipFill>
          <a:blip r:embed="rId2"/>
          <a:stretch>
            <a:fillRect/>
          </a:stretch>
        </p:blipFill>
        <p:spPr>
          <a:xfrm>
            <a:off x="885845" y="1825625"/>
            <a:ext cx="10420309" cy="4351338"/>
          </a:xfrm>
        </p:spPr>
      </p:pic>
    </p:spTree>
    <p:extLst>
      <p:ext uri="{BB962C8B-B14F-4D97-AF65-F5344CB8AC3E}">
        <p14:creationId xmlns:p14="http://schemas.microsoft.com/office/powerpoint/2010/main" val="2109409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770A-32C6-C04B-BC6B-5BDD3040455E}"/>
              </a:ext>
            </a:extLst>
          </p:cNvPr>
          <p:cNvSpPr>
            <a:spLocks noGrp="1"/>
          </p:cNvSpPr>
          <p:nvPr>
            <p:ph type="title"/>
          </p:nvPr>
        </p:nvSpPr>
        <p:spPr/>
        <p:txBody>
          <a:bodyPr/>
          <a:lstStyle/>
          <a:p>
            <a:r>
              <a:rPr lang="en-US" dirty="0"/>
              <a:t>Serverless vs Terraform</a:t>
            </a:r>
          </a:p>
        </p:txBody>
      </p:sp>
      <p:sp>
        <p:nvSpPr>
          <p:cNvPr id="7" name="Content Placeholder 6">
            <a:extLst>
              <a:ext uri="{FF2B5EF4-FFF2-40B4-BE49-F238E27FC236}">
                <a16:creationId xmlns:a16="http://schemas.microsoft.com/office/drawing/2014/main" id="{EE2E154F-CC4E-F645-B172-61A264E315AC}"/>
              </a:ext>
            </a:extLst>
          </p:cNvPr>
          <p:cNvSpPr>
            <a:spLocks noGrp="1"/>
          </p:cNvSpPr>
          <p:nvPr>
            <p:ph idx="1"/>
          </p:nvPr>
        </p:nvSpPr>
        <p:spPr/>
        <p:txBody>
          <a:bodyPr>
            <a:normAutofit fontScale="55000" lnSpcReduction="20000"/>
          </a:bodyPr>
          <a:lstStyle/>
          <a:p>
            <a:r>
              <a:rPr lang="en-GB" dirty="0"/>
              <a:t>Terraform is an unopinionated cloud deployment tool. It describes Infrastructure as Code and deploys to multiple clouds and SaaS systems at once. It is comparable to CloudFormation but for multiple clouds.</a:t>
            </a:r>
          </a:p>
          <a:p>
            <a:r>
              <a:rPr lang="en-GB" dirty="0"/>
              <a:t>Compare with the </a:t>
            </a:r>
            <a:r>
              <a:rPr lang="en-GB" dirty="0" err="1"/>
              <a:t>Serveless</a:t>
            </a:r>
            <a:r>
              <a:rPr lang="en-GB" dirty="0"/>
              <a:t> framework, The Serverless Platform has one strong opinion about how an application is defined, and then is flexible about everything else. It facilitates developing and deploying Serverless Applications, abstracting away the boilerplate required to deploy serverless applications. It also assists with the packaging and monitoring of your serverless applications.</a:t>
            </a:r>
          </a:p>
          <a:p>
            <a:r>
              <a:rPr lang="en-GB" dirty="0"/>
              <a:t>Terraform and the Serverless Platform are not mutually exclusive and can easily be used in tandem, however in Terraform fits more in </a:t>
            </a:r>
            <a:r>
              <a:rPr lang="en-GB" dirty="0" err="1"/>
              <a:t>servful</a:t>
            </a:r>
            <a:r>
              <a:rPr lang="en-GB" dirty="0"/>
              <a:t> architecture while the Serverless framework is a perfect </a:t>
            </a:r>
            <a:r>
              <a:rPr lang="en-GB" dirty="0" err="1"/>
              <a:t>firt</a:t>
            </a:r>
            <a:r>
              <a:rPr lang="en-GB" dirty="0"/>
              <a:t> for serverless architectures.</a:t>
            </a:r>
          </a:p>
          <a:p>
            <a:pPr fontAlgn="base"/>
            <a:r>
              <a:rPr lang="en-GB" dirty="0"/>
              <a:t>Terraform is good for certain things, but it is not recommend  for managing your Lambdas. </a:t>
            </a:r>
          </a:p>
          <a:p>
            <a:pPr fontAlgn="base"/>
            <a:r>
              <a:rPr lang="en-GB" dirty="0"/>
              <a:t>It only solves the configuration aspect, so we'll have to write your own code-management scripts and then figure out how to integrate them. </a:t>
            </a:r>
          </a:p>
          <a:p>
            <a:pPr fontAlgn="base"/>
            <a:r>
              <a:rPr lang="en-GB" dirty="0"/>
              <a:t>Second, there's a ton of boilerplate in deploying Lambdas + setting up API Gateway. This includes setting up the proper IAM roles, configuring </a:t>
            </a:r>
            <a:r>
              <a:rPr lang="en-GB" dirty="0" err="1"/>
              <a:t>Cloudwatch</a:t>
            </a:r>
            <a:r>
              <a:rPr lang="en-GB" dirty="0"/>
              <a:t> log groups, setting up all the API Gateway stuff, etc. The other frameworks do the heavy lifting of abstracting this away from us, but we'll have to do it </a:t>
            </a:r>
            <a:r>
              <a:rPr lang="en-GB" dirty="0" err="1"/>
              <a:t>ourself</a:t>
            </a:r>
            <a:r>
              <a:rPr lang="en-GB" dirty="0"/>
              <a:t> with Terraform.</a:t>
            </a:r>
          </a:p>
          <a:p>
            <a:pPr fontAlgn="base"/>
            <a:r>
              <a:rPr lang="en-GB" dirty="0"/>
              <a:t> </a:t>
            </a:r>
          </a:p>
          <a:p>
            <a:pPr fontAlgn="base"/>
            <a:r>
              <a:rPr lang="en-GB" dirty="0"/>
              <a:t>Terraform can be handy to handle more permanent aspects of their infrastructure, like databases, VPCs, security groups, etc., while using the Serverless Framework for the Lambda parts.</a:t>
            </a:r>
          </a:p>
          <a:p>
            <a:endParaRPr lang="en-US" dirty="0"/>
          </a:p>
        </p:txBody>
      </p:sp>
    </p:spTree>
    <p:extLst>
      <p:ext uri="{BB962C8B-B14F-4D97-AF65-F5344CB8AC3E}">
        <p14:creationId xmlns:p14="http://schemas.microsoft.com/office/powerpoint/2010/main" val="3603021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8281-C460-AC47-9E3D-9B39A62621DA}"/>
              </a:ext>
            </a:extLst>
          </p:cNvPr>
          <p:cNvSpPr>
            <a:spLocks noGrp="1"/>
          </p:cNvSpPr>
          <p:nvPr>
            <p:ph type="title"/>
          </p:nvPr>
        </p:nvSpPr>
        <p:spPr/>
        <p:txBody>
          <a:bodyPr/>
          <a:lstStyle/>
          <a:p>
            <a:r>
              <a:rPr lang="en-US" dirty="0"/>
              <a:t>AWS Code services</a:t>
            </a:r>
          </a:p>
        </p:txBody>
      </p:sp>
      <p:pic>
        <p:nvPicPr>
          <p:cNvPr id="5" name="Content Placeholder 4">
            <a:extLst>
              <a:ext uri="{FF2B5EF4-FFF2-40B4-BE49-F238E27FC236}">
                <a16:creationId xmlns:a16="http://schemas.microsoft.com/office/drawing/2014/main" id="{C94F937A-8220-024A-9D48-852CB6B7781D}"/>
              </a:ext>
            </a:extLst>
          </p:cNvPr>
          <p:cNvPicPr>
            <a:picLocks noGrp="1" noChangeAspect="1"/>
          </p:cNvPicPr>
          <p:nvPr>
            <p:ph idx="1"/>
          </p:nvPr>
        </p:nvPicPr>
        <p:blipFill>
          <a:blip r:embed="rId2"/>
          <a:stretch>
            <a:fillRect/>
          </a:stretch>
        </p:blipFill>
        <p:spPr>
          <a:xfrm>
            <a:off x="838200" y="2167178"/>
            <a:ext cx="10515600" cy="3668232"/>
          </a:xfrm>
        </p:spPr>
      </p:pic>
    </p:spTree>
    <p:extLst>
      <p:ext uri="{BB962C8B-B14F-4D97-AF65-F5344CB8AC3E}">
        <p14:creationId xmlns:p14="http://schemas.microsoft.com/office/powerpoint/2010/main" val="66901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582-B664-F14A-8A87-3D5DA89E5AF1}"/>
              </a:ext>
            </a:extLst>
          </p:cNvPr>
          <p:cNvSpPr>
            <a:spLocks noGrp="1"/>
          </p:cNvSpPr>
          <p:nvPr>
            <p:ph type="title"/>
          </p:nvPr>
        </p:nvSpPr>
        <p:spPr/>
        <p:txBody>
          <a:bodyPr/>
          <a:lstStyle/>
          <a:p>
            <a:r>
              <a:rPr lang="en-US" dirty="0"/>
              <a:t>Deployment examples</a:t>
            </a:r>
          </a:p>
        </p:txBody>
      </p:sp>
      <p:pic>
        <p:nvPicPr>
          <p:cNvPr id="5" name="Content Placeholder 4">
            <a:extLst>
              <a:ext uri="{FF2B5EF4-FFF2-40B4-BE49-F238E27FC236}">
                <a16:creationId xmlns:a16="http://schemas.microsoft.com/office/drawing/2014/main" id="{C3AC5FDF-BD27-F549-A2A5-B0D045A72C38}"/>
              </a:ext>
            </a:extLst>
          </p:cNvPr>
          <p:cNvPicPr>
            <a:picLocks noGrp="1" noChangeAspect="1"/>
          </p:cNvPicPr>
          <p:nvPr>
            <p:ph idx="1"/>
          </p:nvPr>
        </p:nvPicPr>
        <p:blipFill>
          <a:blip r:embed="rId2"/>
          <a:stretch>
            <a:fillRect/>
          </a:stretch>
        </p:blipFill>
        <p:spPr>
          <a:xfrm>
            <a:off x="838200" y="1931249"/>
            <a:ext cx="10515600" cy="4140089"/>
          </a:xfrm>
        </p:spPr>
      </p:pic>
    </p:spTree>
    <p:extLst>
      <p:ext uri="{BB962C8B-B14F-4D97-AF65-F5344CB8AC3E}">
        <p14:creationId xmlns:p14="http://schemas.microsoft.com/office/powerpoint/2010/main" val="377290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89A9-940E-9041-861E-8BC77DF12978}"/>
              </a:ext>
            </a:extLst>
          </p:cNvPr>
          <p:cNvSpPr>
            <a:spLocks noGrp="1"/>
          </p:cNvSpPr>
          <p:nvPr>
            <p:ph type="title"/>
          </p:nvPr>
        </p:nvSpPr>
        <p:spPr/>
        <p:txBody>
          <a:bodyPr/>
          <a:lstStyle/>
          <a:p>
            <a:r>
              <a:rPr lang="en-US" dirty="0"/>
              <a:t>EB benefits</a:t>
            </a:r>
          </a:p>
        </p:txBody>
      </p:sp>
      <p:sp>
        <p:nvSpPr>
          <p:cNvPr id="3" name="Content Placeholder 2">
            <a:extLst>
              <a:ext uri="{FF2B5EF4-FFF2-40B4-BE49-F238E27FC236}">
                <a16:creationId xmlns:a16="http://schemas.microsoft.com/office/drawing/2014/main" id="{27620B81-41B8-234B-B3E8-91C47AD5582E}"/>
              </a:ext>
            </a:extLst>
          </p:cNvPr>
          <p:cNvSpPr>
            <a:spLocks noGrp="1"/>
          </p:cNvSpPr>
          <p:nvPr>
            <p:ph idx="1"/>
          </p:nvPr>
        </p:nvSpPr>
        <p:spPr>
          <a:xfrm>
            <a:off x="838200" y="1602768"/>
            <a:ext cx="6703031" cy="4029663"/>
          </a:xfrm>
        </p:spPr>
        <p:txBody>
          <a:bodyPr>
            <a:normAutofit fontScale="62500" lnSpcReduction="20000"/>
          </a:bodyPr>
          <a:lstStyle/>
          <a:p>
            <a:pPr marL="0" indent="0">
              <a:buNone/>
            </a:pPr>
            <a:endParaRPr lang="en-GB" dirty="0"/>
          </a:p>
          <a:p>
            <a:r>
              <a:rPr lang="en-GB" dirty="0"/>
              <a:t>Easy deployment, monitor, scaring applications</a:t>
            </a:r>
          </a:p>
          <a:p>
            <a:r>
              <a:rPr lang="en-GB" dirty="0"/>
              <a:t>Automatically provisioning infrastructure including EC2 servers, load balancers, security groups, auto scaling groups, </a:t>
            </a:r>
            <a:r>
              <a:rPr lang="en-GB" dirty="0" err="1"/>
              <a:t>Cname</a:t>
            </a:r>
            <a:r>
              <a:rPr lang="en-GB" dirty="0"/>
              <a:t> ( AWS Route 53 )</a:t>
            </a:r>
          </a:p>
          <a:p>
            <a:r>
              <a:rPr lang="en-GB" dirty="0"/>
              <a:t>Preconfigured and easily customizable containers</a:t>
            </a:r>
          </a:p>
          <a:p>
            <a:r>
              <a:rPr lang="en-GB" dirty="0"/>
              <a:t>provides platforms for programming languages (Java, PHP, Python, Ruby, Go), web containers (Tomcat, Passenger, Puma), and Docker containers, with multiple configurations of each.</a:t>
            </a:r>
          </a:p>
          <a:p>
            <a:r>
              <a:rPr lang="en-GB" dirty="0"/>
              <a:t>Elastic Beanstalk also supports custom platforms that can be based on an AMI that you create and can include further customizations.</a:t>
            </a:r>
          </a:p>
          <a:p>
            <a:r>
              <a:rPr lang="en-GB" dirty="0"/>
              <a:t>Custom platforms are region specific. </a:t>
            </a:r>
          </a:p>
          <a:p>
            <a:r>
              <a:rPr lang="en-GB" dirty="0"/>
              <a:t>Low learning curve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786EB87-068F-0C4D-A10F-147C55B192CC}"/>
              </a:ext>
            </a:extLst>
          </p:cNvPr>
          <p:cNvPicPr>
            <a:picLocks noChangeAspect="1"/>
          </p:cNvPicPr>
          <p:nvPr/>
        </p:nvPicPr>
        <p:blipFill>
          <a:blip r:embed="rId3"/>
          <a:stretch>
            <a:fillRect/>
          </a:stretch>
        </p:blipFill>
        <p:spPr>
          <a:xfrm>
            <a:off x="7541231" y="2236571"/>
            <a:ext cx="3866943" cy="3485807"/>
          </a:xfrm>
          <a:prstGeom prst="rect">
            <a:avLst/>
          </a:prstGeom>
        </p:spPr>
      </p:pic>
    </p:spTree>
    <p:extLst>
      <p:ext uri="{BB962C8B-B14F-4D97-AF65-F5344CB8AC3E}">
        <p14:creationId xmlns:p14="http://schemas.microsoft.com/office/powerpoint/2010/main" val="218303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83FC-3BF4-FA4A-98DF-E7D0F7A890F2}"/>
              </a:ext>
            </a:extLst>
          </p:cNvPr>
          <p:cNvSpPr>
            <a:spLocks noGrp="1"/>
          </p:cNvSpPr>
          <p:nvPr>
            <p:ph type="title"/>
          </p:nvPr>
        </p:nvSpPr>
        <p:spPr/>
        <p:txBody>
          <a:bodyPr/>
          <a:lstStyle/>
          <a:p>
            <a:r>
              <a:rPr lang="en-US" dirty="0"/>
              <a:t>EB key concepts</a:t>
            </a:r>
          </a:p>
        </p:txBody>
      </p:sp>
      <p:sp>
        <p:nvSpPr>
          <p:cNvPr id="3" name="Content Placeholder 2">
            <a:extLst>
              <a:ext uri="{FF2B5EF4-FFF2-40B4-BE49-F238E27FC236}">
                <a16:creationId xmlns:a16="http://schemas.microsoft.com/office/drawing/2014/main" id="{5C72253C-0622-524F-A4A5-318AC8DF9621}"/>
              </a:ext>
            </a:extLst>
          </p:cNvPr>
          <p:cNvSpPr>
            <a:spLocks noGrp="1"/>
          </p:cNvSpPr>
          <p:nvPr>
            <p:ph idx="1"/>
          </p:nvPr>
        </p:nvSpPr>
        <p:spPr/>
        <p:txBody>
          <a:bodyPr>
            <a:normAutofit fontScale="70000" lnSpcReduction="20000"/>
          </a:bodyPr>
          <a:lstStyle/>
          <a:p>
            <a:r>
              <a:rPr lang="en-US" dirty="0" err="1"/>
              <a:t>Enviroments</a:t>
            </a:r>
            <a:endParaRPr lang="en-US" dirty="0"/>
          </a:p>
          <a:p>
            <a:pPr lvl="1"/>
            <a:r>
              <a:rPr lang="en-US" dirty="0"/>
              <a:t>We can easily create and manage environments for our application, such as EC2 instances and ELB load balancers </a:t>
            </a:r>
          </a:p>
          <a:p>
            <a:pPr lvl="1"/>
            <a:r>
              <a:rPr lang="en-US" dirty="0"/>
              <a:t>An application can have many environments</a:t>
            </a:r>
          </a:p>
          <a:p>
            <a:pPr lvl="1"/>
            <a:r>
              <a:rPr lang="en-US" dirty="0"/>
              <a:t>2 types: single instance or load balanced</a:t>
            </a:r>
          </a:p>
          <a:p>
            <a:pPr lvl="1"/>
            <a:endParaRPr lang="en-US" dirty="0"/>
          </a:p>
          <a:p>
            <a:r>
              <a:rPr lang="en-US" dirty="0"/>
              <a:t>Application versions</a:t>
            </a:r>
          </a:p>
          <a:p>
            <a:pPr lvl="1"/>
            <a:r>
              <a:rPr lang="en-US" dirty="0"/>
              <a:t>An application can have many application versions</a:t>
            </a:r>
          </a:p>
          <a:p>
            <a:pPr lvl="1"/>
            <a:r>
              <a:rPr lang="en-US" dirty="0"/>
              <a:t>A single version is run at a time</a:t>
            </a:r>
          </a:p>
          <a:p>
            <a:pPr lvl="1"/>
            <a:r>
              <a:rPr lang="en-US" dirty="0"/>
              <a:t>All versions are stored in S3</a:t>
            </a:r>
          </a:p>
          <a:p>
            <a:pPr lvl="1"/>
            <a:r>
              <a:rPr lang="en-US" dirty="0"/>
              <a:t>Easy rollbacks</a:t>
            </a:r>
          </a:p>
          <a:p>
            <a:r>
              <a:rPr lang="en-US" dirty="0"/>
              <a:t>Saved configurations</a:t>
            </a:r>
          </a:p>
          <a:p>
            <a:pPr lvl="1"/>
            <a:r>
              <a:rPr lang="en-GB" dirty="0"/>
              <a:t>We can save our environment's configuration as an object in Amazon S3 that can be applied to other environments during environment creation, or applied to a running environment. </a:t>
            </a:r>
          </a:p>
          <a:p>
            <a:pPr lvl="1"/>
            <a:r>
              <a:rPr lang="en-GB" dirty="0"/>
              <a:t>Easy creation of a new environment</a:t>
            </a:r>
          </a:p>
          <a:p>
            <a:pPr lvl="1"/>
            <a:r>
              <a:rPr lang="en-GB" dirty="0"/>
              <a:t>An application can have many saved configurations</a:t>
            </a:r>
            <a:endParaRPr lang="en-US" dirty="0"/>
          </a:p>
        </p:txBody>
      </p:sp>
    </p:spTree>
    <p:extLst>
      <p:ext uri="{BB962C8B-B14F-4D97-AF65-F5344CB8AC3E}">
        <p14:creationId xmlns:p14="http://schemas.microsoft.com/office/powerpoint/2010/main" val="74109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B8C7-68F1-5D44-AC8E-5E12A9AFAB35}"/>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8D787B81-BD25-F047-9C72-F60A7673875D}"/>
              </a:ext>
            </a:extLst>
          </p:cNvPr>
          <p:cNvSpPr>
            <a:spLocks noGrp="1"/>
          </p:cNvSpPr>
          <p:nvPr>
            <p:ph idx="1"/>
          </p:nvPr>
        </p:nvSpPr>
        <p:spPr/>
        <p:txBody>
          <a:bodyPr/>
          <a:lstStyle/>
          <a:p>
            <a:r>
              <a:rPr lang="en-US" dirty="0"/>
              <a:t>Via AWS console</a:t>
            </a:r>
          </a:p>
          <a:p>
            <a:r>
              <a:rPr lang="en-US" dirty="0"/>
              <a:t>Via GIT + EB CLI</a:t>
            </a:r>
          </a:p>
          <a:p>
            <a:r>
              <a:rPr lang="en-US" dirty="0"/>
              <a:t>Via AWS toolkits</a:t>
            </a:r>
          </a:p>
          <a:p>
            <a:r>
              <a:rPr lang="en-US" dirty="0"/>
              <a:t>Using the Maven plugin</a:t>
            </a:r>
          </a:p>
          <a:p>
            <a:r>
              <a:rPr lang="en-US" dirty="0"/>
              <a:t>Via CI and pipeline</a:t>
            </a:r>
          </a:p>
        </p:txBody>
      </p:sp>
      <p:pic>
        <p:nvPicPr>
          <p:cNvPr id="7" name="Picture 6">
            <a:extLst>
              <a:ext uri="{FF2B5EF4-FFF2-40B4-BE49-F238E27FC236}">
                <a16:creationId xmlns:a16="http://schemas.microsoft.com/office/drawing/2014/main" id="{396C323F-1E54-304E-B93D-3419801E20B3}"/>
              </a:ext>
            </a:extLst>
          </p:cNvPr>
          <p:cNvPicPr>
            <a:picLocks noChangeAspect="1"/>
          </p:cNvPicPr>
          <p:nvPr/>
        </p:nvPicPr>
        <p:blipFill>
          <a:blip r:embed="rId2"/>
          <a:stretch>
            <a:fillRect/>
          </a:stretch>
        </p:blipFill>
        <p:spPr>
          <a:xfrm>
            <a:off x="5755846" y="795466"/>
            <a:ext cx="5969000" cy="5143500"/>
          </a:xfrm>
          <a:prstGeom prst="rect">
            <a:avLst/>
          </a:prstGeom>
        </p:spPr>
      </p:pic>
    </p:spTree>
    <p:extLst>
      <p:ext uri="{BB962C8B-B14F-4D97-AF65-F5344CB8AC3E}">
        <p14:creationId xmlns:p14="http://schemas.microsoft.com/office/powerpoint/2010/main" val="351504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9D13-F434-384D-8B80-8A12D056CDF9}"/>
              </a:ext>
            </a:extLst>
          </p:cNvPr>
          <p:cNvSpPr>
            <a:spLocks noGrp="1"/>
          </p:cNvSpPr>
          <p:nvPr>
            <p:ph type="title"/>
          </p:nvPr>
        </p:nvSpPr>
        <p:spPr/>
        <p:txBody>
          <a:bodyPr/>
          <a:lstStyle/>
          <a:p>
            <a:r>
              <a:rPr lang="en-US" dirty="0"/>
              <a:t>Deployment flow</a:t>
            </a:r>
          </a:p>
        </p:txBody>
      </p:sp>
      <p:sp>
        <p:nvSpPr>
          <p:cNvPr id="3" name="Content Placeholder 2">
            <a:extLst>
              <a:ext uri="{FF2B5EF4-FFF2-40B4-BE49-F238E27FC236}">
                <a16:creationId xmlns:a16="http://schemas.microsoft.com/office/drawing/2014/main" id="{42C25DD5-9D70-3C4A-B179-863763B48A6A}"/>
              </a:ext>
            </a:extLst>
          </p:cNvPr>
          <p:cNvSpPr>
            <a:spLocks noGrp="1"/>
          </p:cNvSpPr>
          <p:nvPr>
            <p:ph idx="1"/>
          </p:nvPr>
        </p:nvSpPr>
        <p:spPr/>
        <p:txBody>
          <a:bodyPr>
            <a:normAutofit fontScale="77500" lnSpcReduction="20000"/>
          </a:bodyPr>
          <a:lstStyle/>
          <a:p>
            <a:pPr marL="0" indent="0" fontAlgn="base">
              <a:buNone/>
            </a:pPr>
            <a:r>
              <a:rPr lang="en-GB" dirty="0"/>
              <a:t>Elastic Beanstalk’s default deployment process consists of the following stages :</a:t>
            </a:r>
          </a:p>
          <a:p>
            <a:pPr marL="0" indent="0" fontAlgn="base">
              <a:buNone/>
            </a:pPr>
            <a:endParaRPr lang="en-GB" dirty="0"/>
          </a:p>
          <a:p>
            <a:pPr lvl="0" fontAlgn="base"/>
            <a:r>
              <a:rPr lang="en-GB" dirty="0"/>
              <a:t>Build </a:t>
            </a:r>
            <a:r>
              <a:rPr lang="en-GB" dirty="0" err="1"/>
              <a:t>artifact</a:t>
            </a:r>
            <a:r>
              <a:rPr lang="en-GB" dirty="0"/>
              <a:t> locally or through CI</a:t>
            </a:r>
          </a:p>
          <a:p>
            <a:pPr lvl="0" fontAlgn="base"/>
            <a:r>
              <a:rPr lang="en-GB" dirty="0"/>
              <a:t>upload code to AWS</a:t>
            </a:r>
          </a:p>
          <a:p>
            <a:pPr lvl="0" fontAlgn="base"/>
            <a:r>
              <a:rPr lang="en-GB" dirty="0"/>
              <a:t>compile code</a:t>
            </a:r>
          </a:p>
          <a:p>
            <a:pPr lvl="0" fontAlgn="base"/>
            <a:r>
              <a:rPr lang="en-GB" dirty="0"/>
              <a:t>deploy </a:t>
            </a:r>
            <a:r>
              <a:rPr lang="en-GB" dirty="0" err="1"/>
              <a:t>artifacts</a:t>
            </a:r>
            <a:r>
              <a:rPr lang="en-GB" dirty="0"/>
              <a:t> to EC2 servers</a:t>
            </a:r>
          </a:p>
          <a:p>
            <a:pPr marL="0" indent="0">
              <a:buNone/>
            </a:pPr>
            <a:endParaRPr lang="en-GB" dirty="0"/>
          </a:p>
          <a:p>
            <a:pPr marL="0" indent="0">
              <a:buNone/>
            </a:pPr>
            <a:r>
              <a:rPr lang="en-GB" dirty="0"/>
              <a:t>For Java applications for example we can choose to deploy as standalone Java application, tomcat or docker.</a:t>
            </a:r>
          </a:p>
          <a:p>
            <a:pPr marL="0" indent="0">
              <a:buNone/>
            </a:pPr>
            <a:endParaRPr lang="en-GB" dirty="0"/>
          </a:p>
          <a:p>
            <a:pPr marL="0" indent="0">
              <a:buNone/>
            </a:pPr>
            <a:r>
              <a:rPr lang="en-GB" dirty="0"/>
              <a:t>For spring boot application for example we can use the Java option. As in other PaaS like PCF we can just add some config into a </a:t>
            </a:r>
            <a:r>
              <a:rPr lang="en-GB" dirty="0" err="1"/>
              <a:t>yml</a:t>
            </a:r>
            <a:r>
              <a:rPr lang="en-GB" dirty="0"/>
              <a:t> file and EBS will do everything for us.</a:t>
            </a:r>
          </a:p>
          <a:p>
            <a:pPr marL="0" indent="0">
              <a:buNone/>
            </a:pPr>
            <a:endParaRPr lang="en-US" dirty="0"/>
          </a:p>
        </p:txBody>
      </p:sp>
      <p:pic>
        <p:nvPicPr>
          <p:cNvPr id="5" name="Picture 4">
            <a:extLst>
              <a:ext uri="{FF2B5EF4-FFF2-40B4-BE49-F238E27FC236}">
                <a16:creationId xmlns:a16="http://schemas.microsoft.com/office/drawing/2014/main" id="{E7988587-50CA-9A43-899B-C92FC9A04C8B}"/>
              </a:ext>
            </a:extLst>
          </p:cNvPr>
          <p:cNvPicPr>
            <a:picLocks noChangeAspect="1"/>
          </p:cNvPicPr>
          <p:nvPr/>
        </p:nvPicPr>
        <p:blipFill>
          <a:blip r:embed="rId2"/>
          <a:stretch>
            <a:fillRect/>
          </a:stretch>
        </p:blipFill>
        <p:spPr>
          <a:xfrm>
            <a:off x="6207211" y="2407912"/>
            <a:ext cx="5257800" cy="1418222"/>
          </a:xfrm>
          <a:prstGeom prst="rect">
            <a:avLst/>
          </a:prstGeom>
        </p:spPr>
      </p:pic>
    </p:spTree>
    <p:extLst>
      <p:ext uri="{BB962C8B-B14F-4D97-AF65-F5344CB8AC3E}">
        <p14:creationId xmlns:p14="http://schemas.microsoft.com/office/powerpoint/2010/main" val="23990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7570-E464-4E41-A183-F0B71DBE17E3}"/>
              </a:ext>
            </a:extLst>
          </p:cNvPr>
          <p:cNvSpPr>
            <a:spLocks noGrp="1"/>
          </p:cNvSpPr>
          <p:nvPr>
            <p:ph type="title"/>
          </p:nvPr>
        </p:nvSpPr>
        <p:spPr/>
        <p:txBody>
          <a:bodyPr/>
          <a:lstStyle/>
          <a:p>
            <a:r>
              <a:rPr lang="en-US" dirty="0"/>
              <a:t>EB maven plugin</a:t>
            </a:r>
          </a:p>
        </p:txBody>
      </p:sp>
      <p:sp>
        <p:nvSpPr>
          <p:cNvPr id="7" name="Content Placeholder 6">
            <a:extLst>
              <a:ext uri="{FF2B5EF4-FFF2-40B4-BE49-F238E27FC236}">
                <a16:creationId xmlns:a16="http://schemas.microsoft.com/office/drawing/2014/main" id="{9FC6A7AA-156B-A440-8BCD-DC8C0008473A}"/>
              </a:ext>
            </a:extLst>
          </p:cNvPr>
          <p:cNvSpPr>
            <a:spLocks noGrp="1"/>
          </p:cNvSpPr>
          <p:nvPr>
            <p:ph idx="1"/>
          </p:nvPr>
        </p:nvSpPr>
        <p:spPr>
          <a:xfrm>
            <a:off x="838200" y="1825625"/>
            <a:ext cx="10515600" cy="4351338"/>
          </a:xfrm>
        </p:spPr>
        <p:txBody>
          <a:bodyPr/>
          <a:lstStyle/>
          <a:p>
            <a:pPr marL="0" indent="0" fontAlgn="base">
              <a:buNone/>
            </a:pPr>
            <a:r>
              <a:rPr lang="en-GB" dirty="0"/>
              <a:t>Even though the AWS CLI can do everything we need, there are legitimate reason to use the </a:t>
            </a:r>
            <a:r>
              <a:rPr lang="en-GB" u="sng" dirty="0">
                <a:hlinkClick r:id="rId2"/>
              </a:rPr>
              <a:t>beanstalker</a:t>
            </a:r>
            <a:r>
              <a:rPr lang="en-GB" dirty="0"/>
              <a:t> maven plugin instead :</a:t>
            </a:r>
          </a:p>
          <a:p>
            <a:pPr marL="0" indent="0" fontAlgn="base">
              <a:buNone/>
            </a:pPr>
            <a:r>
              <a:rPr lang="en-GB" sz="900" dirty="0"/>
              <a:t> </a:t>
            </a:r>
          </a:p>
          <a:p>
            <a:pPr lvl="0" fontAlgn="base"/>
            <a:r>
              <a:rPr lang="en-GB" sz="2400" dirty="0"/>
              <a:t>Keep all Elastic Beanstalk configuration in one place, the </a:t>
            </a:r>
            <a:r>
              <a:rPr lang="en-GB" sz="2400" dirty="0" err="1"/>
              <a:t>pom.xml</a:t>
            </a:r>
            <a:endParaRPr lang="en-GB" sz="2400" dirty="0"/>
          </a:p>
          <a:p>
            <a:pPr lvl="0" fontAlgn="base"/>
            <a:r>
              <a:rPr lang="en-GB" sz="2400" dirty="0"/>
              <a:t>No need to install the CLI</a:t>
            </a:r>
          </a:p>
          <a:p>
            <a:pPr lvl="0" fontAlgn="base"/>
            <a:r>
              <a:rPr lang="en-GB" sz="2400" dirty="0"/>
              <a:t>Out of the box integration with any CI system that can run maven</a:t>
            </a:r>
          </a:p>
          <a:p>
            <a:pPr marL="0" indent="0">
              <a:buNone/>
            </a:pPr>
            <a:endParaRPr lang="en-US" dirty="0"/>
          </a:p>
          <a:p>
            <a:pPr marL="0" indent="0">
              <a:buNone/>
            </a:pPr>
            <a:endParaRPr lang="en-US" dirty="0"/>
          </a:p>
        </p:txBody>
      </p:sp>
      <p:sp>
        <p:nvSpPr>
          <p:cNvPr id="9" name="Rectangle 5">
            <a:extLst>
              <a:ext uri="{FF2B5EF4-FFF2-40B4-BE49-F238E27FC236}">
                <a16:creationId xmlns:a16="http://schemas.microsoft.com/office/drawing/2014/main" id="{6A504CC6-DC3F-9B46-8EB1-C5AFEFCB0C45}"/>
              </a:ext>
            </a:extLst>
          </p:cNvPr>
          <p:cNvSpPr>
            <a:spLocks noChangeArrowheads="1"/>
          </p:cNvSpPr>
          <p:nvPr/>
        </p:nvSpPr>
        <p:spPr bwMode="auto">
          <a:xfrm>
            <a:off x="1021404" y="530755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plugin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groupId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br.com.ingenieux</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groupId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artifactId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&gt;beanstalk-maven-plugin&lt;/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artifactId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version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&gt;1.5.0&lt;/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version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configuration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applicationName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&gt;spring-boot-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aws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elasticbeanstalk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applicationName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s3Bucket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szp</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-spring-boot-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aws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s3Bucket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s3Key</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project.artifactId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project.build.finalName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}.jar&lt;/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s3Key</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cnamePrefix</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&gt;spring-boot-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aws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elasticbeanstalk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-dev&lt;/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cnamePrefix</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&gt;dev&lt;/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environmentRef</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&gt;dev&lt;/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environmentRef</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solutionStack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&gt;64bit Amazon Linux 2016.09 v2.4.0 running Java 8&lt;/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solutionStack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configuration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plugin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1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1457-8D22-C54F-8E1F-42209C0A85DA}"/>
              </a:ext>
            </a:extLst>
          </p:cNvPr>
          <p:cNvSpPr>
            <a:spLocks noGrp="1"/>
          </p:cNvSpPr>
          <p:nvPr>
            <p:ph type="title"/>
          </p:nvPr>
        </p:nvSpPr>
        <p:spPr/>
        <p:txBody>
          <a:bodyPr/>
          <a:lstStyle/>
          <a:p>
            <a:r>
              <a:rPr lang="en-GB" b="1" dirty="0"/>
              <a:t>Elastic Beanstalk load balancer types</a:t>
            </a:r>
            <a:br>
              <a:rPr lang="en-GB" dirty="0"/>
            </a:br>
            <a:endParaRPr lang="en-US" dirty="0"/>
          </a:p>
        </p:txBody>
      </p:sp>
      <p:sp>
        <p:nvSpPr>
          <p:cNvPr id="3" name="Content Placeholder 2">
            <a:extLst>
              <a:ext uri="{FF2B5EF4-FFF2-40B4-BE49-F238E27FC236}">
                <a16:creationId xmlns:a16="http://schemas.microsoft.com/office/drawing/2014/main" id="{046EF795-9767-E944-AA0D-B3C19756053E}"/>
              </a:ext>
            </a:extLst>
          </p:cNvPr>
          <p:cNvSpPr>
            <a:spLocks noGrp="1"/>
          </p:cNvSpPr>
          <p:nvPr>
            <p:ph idx="1"/>
          </p:nvPr>
        </p:nvSpPr>
        <p:spPr>
          <a:xfrm>
            <a:off x="838200" y="1825625"/>
            <a:ext cx="5130114" cy="4351338"/>
          </a:xfrm>
        </p:spPr>
        <p:txBody>
          <a:bodyPr>
            <a:normAutofit/>
          </a:bodyPr>
          <a:lstStyle/>
          <a:p>
            <a:pPr lvl="0"/>
            <a:r>
              <a:rPr lang="en-GB" sz="2400" dirty="0">
                <a:hlinkClick r:id="rId2"/>
              </a:rPr>
              <a:t>Classic Load Balancer</a:t>
            </a:r>
            <a:r>
              <a:rPr lang="en-GB" sz="2400" dirty="0"/>
              <a:t> – Routes HTTP, HTTPS, or TCP request traffic to different ports on environment instances.</a:t>
            </a:r>
          </a:p>
          <a:p>
            <a:pPr lvl="0"/>
            <a:r>
              <a:rPr lang="en-GB" sz="2400" dirty="0">
                <a:hlinkClick r:id="rId3"/>
              </a:rPr>
              <a:t>Application Load Balancer</a:t>
            </a:r>
            <a:r>
              <a:rPr lang="en-GB" sz="2400" dirty="0"/>
              <a:t> – Routes HTTP or HTTPS request traffic to different ports on environment instances based on the request path.</a:t>
            </a:r>
          </a:p>
          <a:p>
            <a:pPr lvl="0"/>
            <a:r>
              <a:rPr lang="en-GB" sz="2400" dirty="0">
                <a:hlinkClick r:id="rId4"/>
              </a:rPr>
              <a:t>Network Load Balancer</a:t>
            </a:r>
            <a:r>
              <a:rPr lang="en-GB" sz="2400" dirty="0"/>
              <a:t> – Routes TCP request traffic to different ports on environment instances. Supports both active and passive health checks.</a:t>
            </a:r>
          </a:p>
          <a:p>
            <a:endParaRPr lang="en-US" dirty="0"/>
          </a:p>
        </p:txBody>
      </p:sp>
      <p:pic>
        <p:nvPicPr>
          <p:cNvPr id="5" name="Picture 4">
            <a:extLst>
              <a:ext uri="{FF2B5EF4-FFF2-40B4-BE49-F238E27FC236}">
                <a16:creationId xmlns:a16="http://schemas.microsoft.com/office/drawing/2014/main" id="{A083FEE2-34D2-0743-AEE1-FE56C1AB51C1}"/>
              </a:ext>
            </a:extLst>
          </p:cNvPr>
          <p:cNvPicPr>
            <a:picLocks noChangeAspect="1"/>
          </p:cNvPicPr>
          <p:nvPr/>
        </p:nvPicPr>
        <p:blipFill>
          <a:blip r:embed="rId5"/>
          <a:stretch>
            <a:fillRect/>
          </a:stretch>
        </p:blipFill>
        <p:spPr>
          <a:xfrm>
            <a:off x="6153665" y="2615169"/>
            <a:ext cx="5647896" cy="2233141"/>
          </a:xfrm>
          <a:prstGeom prst="rect">
            <a:avLst/>
          </a:prstGeom>
        </p:spPr>
      </p:pic>
    </p:spTree>
    <p:extLst>
      <p:ext uri="{BB962C8B-B14F-4D97-AF65-F5344CB8AC3E}">
        <p14:creationId xmlns:p14="http://schemas.microsoft.com/office/powerpoint/2010/main" val="281095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10375</TotalTime>
  <Words>1359</Words>
  <Application>Microsoft Macintosh PowerPoint</Application>
  <PresentationFormat>Widescreen</PresentationFormat>
  <Paragraphs>194</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Menlo</vt:lpstr>
      <vt:lpstr>Times New Roman</vt:lpstr>
      <vt:lpstr>Office Theme</vt:lpstr>
      <vt:lpstr>Deploy monolith, microservice and serverless architecture to AWS </vt:lpstr>
      <vt:lpstr>The dev/ops challenges </vt:lpstr>
      <vt:lpstr>Elastic beanstalk</vt:lpstr>
      <vt:lpstr>EB benefits</vt:lpstr>
      <vt:lpstr>EB key concepts</vt:lpstr>
      <vt:lpstr>Deployment options</vt:lpstr>
      <vt:lpstr>Deployment flow</vt:lpstr>
      <vt:lpstr>EB maven plugin</vt:lpstr>
      <vt:lpstr>Elastic Beanstalk load balancer types </vt:lpstr>
      <vt:lpstr>Containers</vt:lpstr>
      <vt:lpstr>Docker</vt:lpstr>
      <vt:lpstr>Elastic beanstalk and Docker container </vt:lpstr>
      <vt:lpstr>Elastic beanstalk Docker Single container </vt:lpstr>
      <vt:lpstr>Elastic beanstalk Docker Multi container </vt:lpstr>
      <vt:lpstr>and some limitations:</vt:lpstr>
      <vt:lpstr>Deploying Docker container to Elastic Beanstalk</vt:lpstr>
      <vt:lpstr>ECR(Elastic container registry)</vt:lpstr>
      <vt:lpstr>ECS (ELASTIC CONTAINER SERVICE)</vt:lpstr>
      <vt:lpstr>ECS Components</vt:lpstr>
      <vt:lpstr>Create Cluster</vt:lpstr>
      <vt:lpstr>Create Tasks</vt:lpstr>
      <vt:lpstr>Run task</vt:lpstr>
      <vt:lpstr>Create service</vt:lpstr>
      <vt:lpstr>CI with ECS</vt:lpstr>
      <vt:lpstr>Evolving to serverless </vt:lpstr>
      <vt:lpstr>AWS Lambda</vt:lpstr>
      <vt:lpstr>Lambda examples</vt:lpstr>
      <vt:lpstr>The serverless framework</vt:lpstr>
      <vt:lpstr>Create a Java project</vt:lpstr>
      <vt:lpstr>The project structure</vt:lpstr>
      <vt:lpstr>The serverless.yml</vt:lpstr>
      <vt:lpstr>The handler class</vt:lpstr>
      <vt:lpstr>The handler method implementation</vt:lpstr>
      <vt:lpstr>Serverless vs Terraform</vt:lpstr>
      <vt:lpstr>AWS Code services</vt:lpstr>
      <vt:lpstr>Deployment examples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microservice and serverless with containers  </dc:title>
  <dc:creator>F dp</dc:creator>
  <cp:lastModifiedBy>F dp</cp:lastModifiedBy>
  <cp:revision>46</cp:revision>
  <dcterms:created xsi:type="dcterms:W3CDTF">2018-06-06T08:54:26Z</dcterms:created>
  <dcterms:modified xsi:type="dcterms:W3CDTF">2018-06-13T13:50:16Z</dcterms:modified>
</cp:coreProperties>
</file>