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Fjalla One"/>
      <p:regular r:id="rId44"/>
    </p:embeddedFont>
    <p:embeddedFont>
      <p:font typeface="Barlow Semi Condensed Medium"/>
      <p:regular r:id="rId45"/>
      <p:bold r:id="rId46"/>
      <p:italic r:id="rId47"/>
      <p:boldItalic r:id="rId48"/>
    </p:embeddedFont>
    <p:embeddedFont>
      <p:font typeface="Barlow Semi Condense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FjallaOne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BarlowSemiCondensedMedium-bold.fntdata"/><Relationship Id="rId45" Type="http://schemas.openxmlformats.org/officeDocument/2006/relationships/font" Target="fonts/BarlowSemiCondense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SemiCondensedMedium-boldItalic.fntdata"/><Relationship Id="rId47" Type="http://schemas.openxmlformats.org/officeDocument/2006/relationships/font" Target="fonts/BarlowSemiCondensedMedium-italic.fntdata"/><Relationship Id="rId49" Type="http://schemas.openxmlformats.org/officeDocument/2006/relationships/font" Target="fonts/BarlowSemi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SemiCondensed-italic.fntdata"/><Relationship Id="rId50" Type="http://schemas.openxmlformats.org/officeDocument/2006/relationships/font" Target="fonts/BarlowSemiCondensed-bold.fntdata"/><Relationship Id="rId52" Type="http://schemas.openxmlformats.org/officeDocument/2006/relationships/font" Target="fonts/BarlowSemi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36ab581dc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36ab581dc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36ab581dc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36ab581dc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36ab581dc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36ab581dc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6ab581dc8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6ab581dc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6ab581dc8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6ab581dc8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6ab581dc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6ab581dc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36ab581dc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36ab581dc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36ab581dc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36ab581dc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36ab581dc8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36ab581dc8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36ab581dc8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36ab581dc8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36ab581dc84_2_3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36ab581dc84_2_3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36ab581dc8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36ab581dc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36ab581dc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36ab581dc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36ab581dc8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36ab581dc8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36ab581dc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36ab581dc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36ab581dc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36ab581dc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36ab581dc8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36ab581dc8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6ab581dc8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6ab581dc8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36ab581dc8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36ab581dc8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36ab581dc8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36ab581dc8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36ad95e42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36ad95e42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6ab581dc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6ab581dc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36ab581dc8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36ab581dc8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36ab581dc8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36ab581dc8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6ab581dc8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6ab581dc8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6ad95e4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6ad95e4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36ac0d0d67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36ac0d0d67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36ab581dc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36ab581dc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36ab581dc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36ab581dc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36ab581dc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36ab581dc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36ac0d0d67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36ac0d0d67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36ac0d0d67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36ac0d0d67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36ac0d0d67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36ac0d0d67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1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18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866" name="Google Shape;866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18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18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ru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ru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b="0" i="0" lang="ru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ru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b="0" i="0" lang="ru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ru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b="0" i="0" lang="ru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ru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0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1535" name="Google Shape;1535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30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30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5" name="Google Shape;16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7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242" name="Google Shape;242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7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4"/>
          <p:cNvSpPr txBox="1"/>
          <p:nvPr>
            <p:ph type="ctrTitle"/>
          </p:nvPr>
        </p:nvSpPr>
        <p:spPr>
          <a:xfrm>
            <a:off x="4616350" y="1978150"/>
            <a:ext cx="4204800" cy="16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ru" sz="3600">
                <a:latin typeface="Arial"/>
                <a:ea typeface="Arial"/>
                <a:cs typeface="Arial"/>
                <a:sym typeface="Arial"/>
              </a:rPr>
              <a:t>Персонализация покупок для Instacart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34"/>
          <p:cNvSpPr txBox="1"/>
          <p:nvPr>
            <p:ph idx="1" type="subTitle"/>
          </p:nvPr>
        </p:nvSpPr>
        <p:spPr>
          <a:xfrm>
            <a:off x="6539050" y="3658150"/>
            <a:ext cx="22821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605"/>
              <a:buFont typeface="DM Sans"/>
              <a:buNone/>
            </a:pPr>
            <a: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  <a:t>Подготовили:</a:t>
            </a:r>
            <a:b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  <a:t>Ковалев Федор, ББИ226</a:t>
            </a:r>
            <a:b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  <a:t>Столяров Артём, ББИ226</a:t>
            </a:r>
            <a:b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  <a:t>Кузнецов Андрей, ББИ226</a:t>
            </a:r>
            <a:b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  <a:t>Шпилевой Егор, ББИ226</a:t>
            </a:r>
            <a:endParaRPr sz="1325">
              <a:solidFill>
                <a:srgbClr val="3846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25">
                <a:solidFill>
                  <a:srgbClr val="384655"/>
                </a:solidFill>
                <a:latin typeface="Arial"/>
                <a:ea typeface="Arial"/>
                <a:cs typeface="Arial"/>
                <a:sym typeface="Arial"/>
              </a:rPr>
              <a:t>Шилкин Максим, ББИ226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2" name="Google Shape;16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8699"/>
            <a:ext cx="5693100" cy="44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latin typeface="Arial"/>
                <a:ea typeface="Arial"/>
                <a:cs typeface="Arial"/>
                <a:sym typeface="Arial"/>
              </a:rPr>
              <a:t>Распределение заказов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latin typeface="Arial"/>
                <a:ea typeface="Arial"/>
                <a:cs typeface="Arial"/>
                <a:sym typeface="Arial"/>
              </a:rPr>
              <a:t> по времени недели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050"/>
            <a:ext cx="9144001" cy="243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Arial"/>
                <a:ea typeface="Arial"/>
                <a:cs typeface="Arial"/>
                <a:sym typeface="Arial"/>
              </a:rPr>
              <a:t>Распределение заказов 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Arial"/>
                <a:ea typeface="Arial"/>
                <a:cs typeface="Arial"/>
                <a:sym typeface="Arial"/>
              </a:rPr>
              <a:t>по времени недели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0825"/>
            <a:ext cx="9144001" cy="224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Распределение заказов </a:t>
            </a:r>
            <a:endParaRPr b="1" sz="2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по времени недели</a:t>
            </a:r>
            <a:endParaRPr sz="3900"/>
          </a:p>
        </p:txBody>
      </p:sp>
      <p:pic>
        <p:nvPicPr>
          <p:cNvPr id="1773" name="Google Shape;17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526"/>
            <a:ext cx="9144001" cy="229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Повторяемость заказов и продуктов</a:t>
            </a:r>
            <a:endParaRPr sz="2200"/>
          </a:p>
        </p:txBody>
      </p:sp>
      <p:pic>
        <p:nvPicPr>
          <p:cNvPr id="1779" name="Google Shape;1779;p46"/>
          <p:cNvPicPr preferRelativeResize="0"/>
          <p:nvPr/>
        </p:nvPicPr>
        <p:blipFill rotWithShape="1">
          <a:blip r:embed="rId3">
            <a:alphaModFix/>
          </a:blip>
          <a:srcRect b="4321" l="36482" r="42491" t="14909"/>
          <a:stretch/>
        </p:blipFill>
        <p:spPr>
          <a:xfrm>
            <a:off x="2813438" y="940338"/>
            <a:ext cx="3526275" cy="32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475" y="1021076"/>
            <a:ext cx="1072425" cy="11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46"/>
          <p:cNvSpPr txBox="1"/>
          <p:nvPr/>
        </p:nvSpPr>
        <p:spPr>
          <a:xfrm>
            <a:off x="3129900" y="4256500"/>
            <a:ext cx="2884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Процент повторяемых продуктов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Повторяемость заказов и продуктов</a:t>
            </a:r>
            <a:endParaRPr sz="2200"/>
          </a:p>
        </p:txBody>
      </p:sp>
      <p:pic>
        <p:nvPicPr>
          <p:cNvPr id="1787" name="Google Shape;17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825"/>
            <a:ext cx="9144001" cy="236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Повторяемость заказов и продуктов</a:t>
            </a:r>
            <a:endParaRPr sz="2200"/>
          </a:p>
        </p:txBody>
      </p:sp>
      <p:pic>
        <p:nvPicPr>
          <p:cNvPr id="1793" name="Google Shape;17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9525"/>
            <a:ext cx="9144001" cy="24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Повторяемость заказов и продуктов</a:t>
            </a:r>
            <a:endParaRPr sz="2200"/>
          </a:p>
        </p:txBody>
      </p:sp>
      <p:pic>
        <p:nvPicPr>
          <p:cNvPr id="1799" name="Google Shape;17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5179"/>
            <a:ext cx="9144001" cy="236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5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Повторяемость заказов и продуктов</a:t>
            </a:r>
            <a:endParaRPr sz="2200"/>
          </a:p>
        </p:txBody>
      </p:sp>
      <p:pic>
        <p:nvPicPr>
          <p:cNvPr id="1805" name="Google Shape;18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289"/>
            <a:ext cx="9144001" cy="230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5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Повторяемость заказов и продуктов</a:t>
            </a:r>
            <a:endParaRPr sz="2200"/>
          </a:p>
        </p:txBody>
      </p:sp>
      <p:pic>
        <p:nvPicPr>
          <p:cNvPr id="1811" name="Google Shape;18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3782"/>
            <a:ext cx="9144001" cy="229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5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Повторяемость заказов</a:t>
            </a:r>
            <a:endParaRPr sz="2200"/>
          </a:p>
        </p:txBody>
      </p:sp>
      <p:pic>
        <p:nvPicPr>
          <p:cNvPr id="1817" name="Google Shape;18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9296"/>
            <a:ext cx="9144001" cy="236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5"/>
          <p:cNvSpPr txBox="1"/>
          <p:nvPr>
            <p:ph type="title"/>
          </p:nvPr>
        </p:nvSpPr>
        <p:spPr>
          <a:xfrm>
            <a:off x="311700" y="445025"/>
            <a:ext cx="32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Команда проекта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35"/>
          <p:cNvSpPr txBox="1"/>
          <p:nvPr/>
        </p:nvSpPr>
        <p:spPr>
          <a:xfrm>
            <a:off x="311700" y="1294250"/>
            <a:ext cx="4764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Наша команда разделилась на две подгруппы для более эффективного распределения задач проекта.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Первая команда состоит из Артема и Феди. </a:t>
            </a:r>
            <a:r>
              <a:rPr lang="ru" sz="1200"/>
              <a:t>В их задачи входили </a:t>
            </a:r>
            <a:r>
              <a:rPr b="1" lang="ru" sz="1200"/>
              <a:t>разработка ML- и DL-моделей</a:t>
            </a:r>
            <a:r>
              <a:rPr lang="ru" sz="1200"/>
              <a:t>.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Их главные этапы работы – </a:t>
            </a:r>
            <a:r>
              <a:rPr b="1" lang="ru" sz="1200"/>
              <a:t>это обработка данных, feature engineering, а также подготовка данных для дальнейшего анализа.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Вторая команда включает в себя Андрея, Егора и Максима. </a:t>
            </a:r>
            <a:r>
              <a:rPr b="1" lang="ru" sz="1200"/>
              <a:t>Их фокус был направлен на EDA, визуализацию данных и создание графиков.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Они также отвечают за основную часть выводов, интерпретируя данные и предоставляя ключевые инсайты, которые помогли сделать выводы.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35"/>
          <p:cNvSpPr txBox="1"/>
          <p:nvPr/>
        </p:nvSpPr>
        <p:spPr>
          <a:xfrm>
            <a:off x="6504776" y="1328475"/>
            <a:ext cx="1179900" cy="261600"/>
          </a:xfrm>
          <a:prstGeom prst="rect">
            <a:avLst/>
          </a:prstGeom>
          <a:solidFill>
            <a:srgbClr val="B6CCF7"/>
          </a:solidFill>
          <a:ln cap="flat" cmpd="sng" w="9525">
            <a:solidFill>
              <a:srgbClr val="0F2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2C68"/>
                </a:solidFill>
                <a:latin typeface="Arial"/>
                <a:ea typeface="Arial"/>
                <a:cs typeface="Arial"/>
                <a:sym typeface="Arial"/>
              </a:rPr>
              <a:t>Команда</a:t>
            </a:r>
            <a:endParaRPr sz="500"/>
          </a:p>
        </p:txBody>
      </p:sp>
      <p:sp>
        <p:nvSpPr>
          <p:cNvPr id="1700" name="Google Shape;1700;p35"/>
          <p:cNvSpPr txBox="1"/>
          <p:nvPr/>
        </p:nvSpPr>
        <p:spPr>
          <a:xfrm>
            <a:off x="5516675" y="2325429"/>
            <a:ext cx="1073700" cy="430800"/>
          </a:xfrm>
          <a:prstGeom prst="rect">
            <a:avLst/>
          </a:prstGeom>
          <a:solidFill>
            <a:srgbClr val="B6CCF7"/>
          </a:solidFill>
          <a:ln cap="flat" cmpd="sng" w="9525">
            <a:solidFill>
              <a:srgbClr val="0F2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2C68"/>
                </a:solidFill>
                <a:latin typeface="Arial"/>
                <a:ea typeface="Arial"/>
                <a:cs typeface="Arial"/>
                <a:sym typeface="Arial"/>
              </a:rPr>
              <a:t>Артем и Федя</a:t>
            </a:r>
            <a:endParaRPr sz="500"/>
          </a:p>
        </p:txBody>
      </p:sp>
      <p:sp>
        <p:nvSpPr>
          <p:cNvPr id="1701" name="Google Shape;1701;p35"/>
          <p:cNvSpPr txBox="1"/>
          <p:nvPr/>
        </p:nvSpPr>
        <p:spPr>
          <a:xfrm>
            <a:off x="7598170" y="2232550"/>
            <a:ext cx="1073700" cy="430800"/>
          </a:xfrm>
          <a:prstGeom prst="rect">
            <a:avLst/>
          </a:prstGeom>
          <a:solidFill>
            <a:srgbClr val="B6CCF7"/>
          </a:solidFill>
          <a:ln cap="flat" cmpd="sng" w="9525">
            <a:solidFill>
              <a:srgbClr val="0F2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2C68"/>
                </a:solidFill>
                <a:latin typeface="Arial"/>
                <a:ea typeface="Arial"/>
                <a:cs typeface="Arial"/>
                <a:sym typeface="Arial"/>
              </a:rPr>
              <a:t>Егор, Максим и Андрей</a:t>
            </a:r>
            <a:endParaRPr sz="500"/>
          </a:p>
        </p:txBody>
      </p:sp>
      <p:cxnSp>
        <p:nvCxnSpPr>
          <p:cNvPr id="1702" name="Google Shape;1702;p35"/>
          <p:cNvCxnSpPr>
            <a:stCxn id="1699" idx="2"/>
            <a:endCxn id="1700" idx="0"/>
          </p:cNvCxnSpPr>
          <p:nvPr/>
        </p:nvCxnSpPr>
        <p:spPr>
          <a:xfrm flipH="1">
            <a:off x="6053426" y="1590075"/>
            <a:ext cx="1041300" cy="735300"/>
          </a:xfrm>
          <a:prstGeom prst="straightConnector1">
            <a:avLst/>
          </a:prstGeom>
          <a:noFill/>
          <a:ln cap="flat" cmpd="sng" w="9525">
            <a:solidFill>
              <a:srgbClr val="0F2C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3" name="Google Shape;1703;p35"/>
          <p:cNvCxnSpPr>
            <a:stCxn id="1699" idx="2"/>
            <a:endCxn id="1701" idx="0"/>
          </p:cNvCxnSpPr>
          <p:nvPr/>
        </p:nvCxnSpPr>
        <p:spPr>
          <a:xfrm>
            <a:off x="7094726" y="1590075"/>
            <a:ext cx="1040400" cy="642600"/>
          </a:xfrm>
          <a:prstGeom prst="straightConnector1">
            <a:avLst/>
          </a:prstGeom>
          <a:noFill/>
          <a:ln cap="flat" cmpd="sng" w="9525">
            <a:solidFill>
              <a:srgbClr val="0F2C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4" name="Google Shape;1704;p35"/>
          <p:cNvSpPr txBox="1"/>
          <p:nvPr/>
        </p:nvSpPr>
        <p:spPr>
          <a:xfrm>
            <a:off x="5521829" y="3045532"/>
            <a:ext cx="1073700" cy="769500"/>
          </a:xfrm>
          <a:prstGeom prst="rect">
            <a:avLst/>
          </a:prstGeom>
          <a:solidFill>
            <a:srgbClr val="B6CCF7"/>
          </a:solidFill>
          <a:ln cap="flat" cmpd="sng" w="9525">
            <a:solidFill>
              <a:srgbClr val="0F2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2C68"/>
                </a:solidFill>
                <a:latin typeface="Arial"/>
                <a:ea typeface="Arial"/>
                <a:cs typeface="Arial"/>
                <a:sym typeface="Arial"/>
              </a:rPr>
              <a:t>Техническая сторона анализа данных</a:t>
            </a:r>
            <a:endParaRPr sz="500"/>
          </a:p>
        </p:txBody>
      </p:sp>
      <p:sp>
        <p:nvSpPr>
          <p:cNvPr id="1705" name="Google Shape;1705;p35"/>
          <p:cNvSpPr txBox="1"/>
          <p:nvPr/>
        </p:nvSpPr>
        <p:spPr>
          <a:xfrm>
            <a:off x="7434470" y="3045532"/>
            <a:ext cx="1401000" cy="769500"/>
          </a:xfrm>
          <a:prstGeom prst="rect">
            <a:avLst/>
          </a:prstGeom>
          <a:solidFill>
            <a:srgbClr val="B6CCF7"/>
          </a:solidFill>
          <a:ln cap="flat" cmpd="sng" w="9525">
            <a:solidFill>
              <a:srgbClr val="0F2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2C68"/>
                </a:solidFill>
                <a:latin typeface="Arial"/>
                <a:ea typeface="Arial"/>
                <a:cs typeface="Arial"/>
                <a:sym typeface="Arial"/>
              </a:rPr>
              <a:t>Аналитическая и презентационная сторона анализа данных</a:t>
            </a:r>
            <a:endParaRPr sz="500"/>
          </a:p>
        </p:txBody>
      </p:sp>
      <p:cxnSp>
        <p:nvCxnSpPr>
          <p:cNvPr id="1706" name="Google Shape;1706;p35"/>
          <p:cNvCxnSpPr>
            <a:stCxn id="1700" idx="2"/>
            <a:endCxn id="1704" idx="0"/>
          </p:cNvCxnSpPr>
          <p:nvPr/>
        </p:nvCxnSpPr>
        <p:spPr>
          <a:xfrm>
            <a:off x="6053525" y="2756229"/>
            <a:ext cx="5100" cy="289200"/>
          </a:xfrm>
          <a:prstGeom prst="straightConnector1">
            <a:avLst/>
          </a:prstGeom>
          <a:noFill/>
          <a:ln cap="flat" cmpd="sng" w="9525">
            <a:solidFill>
              <a:srgbClr val="0F2C6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7" name="Google Shape;1707;p35"/>
          <p:cNvCxnSpPr>
            <a:stCxn id="1701" idx="2"/>
            <a:endCxn id="1705" idx="0"/>
          </p:cNvCxnSpPr>
          <p:nvPr/>
        </p:nvCxnSpPr>
        <p:spPr>
          <a:xfrm>
            <a:off x="8135020" y="2663350"/>
            <a:ext cx="0" cy="382200"/>
          </a:xfrm>
          <a:prstGeom prst="straightConnector1">
            <a:avLst/>
          </a:prstGeom>
          <a:noFill/>
          <a:ln cap="flat" cmpd="sng" w="9525">
            <a:solidFill>
              <a:srgbClr val="0F2C68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ru" sz="2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Повторяемость заказов</a:t>
            </a:r>
            <a:endParaRPr sz="2200"/>
          </a:p>
        </p:txBody>
      </p:sp>
      <p:pic>
        <p:nvPicPr>
          <p:cNvPr id="1823" name="Google Shape;18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8626"/>
            <a:ext cx="9144001" cy="235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Общий</a:t>
            </a:r>
            <a:r>
              <a:rPr lang="ru" sz="2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2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итог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54"/>
          <p:cNvSpPr txBox="1"/>
          <p:nvPr>
            <p:ph idx="1" type="body"/>
          </p:nvPr>
        </p:nvSpPr>
        <p:spPr>
          <a:xfrm>
            <a:off x="2330400" y="1179300"/>
            <a:ext cx="44832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Покупки Instacart — цикличны по времени и категориям, с чёткими пиками.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Повторяемость высока (55.8%), а «якорные товары» открывают корзину.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Поведение пользователей устойчиво и предсказуемо, особенно в рамках повторов и времени покупок.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F1F1F"/>
                </a:solidFill>
                <a:highlight>
                  <a:srgbClr val="FFFFFF"/>
                </a:highlight>
              </a:rPr>
              <a:t>Что это даёт бизнесу: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Возможность персонализировать рекомендации на основе временных паттернов и истории.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Повысить конверсию в «добавить в корзину» и средний чек.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Снизить затраты на бесполезные коммуникации, сосредоточившись на ключевых пользователях и пиках активности.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DL - 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55"/>
          <p:cNvSpPr txBox="1"/>
          <p:nvPr>
            <p:ph idx="1" type="subTitle"/>
          </p:nvPr>
        </p:nvSpPr>
        <p:spPr>
          <a:xfrm>
            <a:off x="4713525" y="1027125"/>
            <a:ext cx="35151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Next-Basket Recommendation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Instacart хочет предсказывать,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пользователь купит в следующей корзине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на основе всей истории его заказов. Это позволяет не просто рекомендовать «популярное», а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персонализировать покупки в зависимости от прошлого поведения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например, кто-то заказывает кофе раз в неделю, а кто-то — раз в месяц.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Цели для бизнеса: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Увеличить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повторные покупки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Поддерживать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регулярность заказов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Повысить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долгосрочную лояльность (LTV)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Сформировать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привычку заказывать на платформе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55"/>
          <p:cNvSpPr txBox="1"/>
          <p:nvPr>
            <p:ph idx="2" type="subTitle"/>
          </p:nvPr>
        </p:nvSpPr>
        <p:spPr>
          <a:xfrm>
            <a:off x="1056900" y="1027125"/>
            <a:ext cx="35151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Задача: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предсказание следующего множества товаров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Вход: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упорядоченная история заказов пользователя (product-IDs)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Выход: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топ-K релевантных товаров на следующую сессию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модели: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GRU4Rec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RNN с эмбеддингами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SASRec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self-attention seq2seq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BERT4Rec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двусторонний Transformer, state-of-the-art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6"/>
          <p:cNvSpPr txBox="1"/>
          <p:nvPr>
            <p:ph type="title"/>
          </p:nvPr>
        </p:nvSpPr>
        <p:spPr>
          <a:xfrm>
            <a:off x="1664850" y="962375"/>
            <a:ext cx="26643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DL -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GRU4Rec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56"/>
          <p:cNvSpPr txBox="1"/>
          <p:nvPr>
            <p:ph idx="1" type="body"/>
          </p:nvPr>
        </p:nvSpPr>
        <p:spPr>
          <a:xfrm>
            <a:off x="1664850" y="1393200"/>
            <a:ext cx="3597000" cy="23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GRU4Rec («Gated Recurrent Unit for Recommendation») </a:t>
            </a:r>
            <a:r>
              <a:rPr lang="ru" sz="1200">
                <a:solidFill>
                  <a:schemeClr val="dk1"/>
                </a:solidFill>
              </a:rPr>
              <a:t>— это нейросетевая модель сессионных рекомендаций, формулируемая как ранжировочная задача на последовательностях событий внутри одной пользовательской сессии.</a:t>
            </a:r>
            <a:endParaRPr sz="1200"/>
          </a:p>
        </p:txBody>
      </p:sp>
      <p:pic>
        <p:nvPicPr>
          <p:cNvPr id="1843" name="Google Shape;1843;p56"/>
          <p:cNvPicPr preferRelativeResize="0"/>
          <p:nvPr/>
        </p:nvPicPr>
        <p:blipFill rotWithShape="1">
          <a:blip r:embed="rId3">
            <a:alphaModFix/>
          </a:blip>
          <a:srcRect b="0" l="22835" r="23559" t="0"/>
          <a:stretch/>
        </p:blipFill>
        <p:spPr>
          <a:xfrm>
            <a:off x="5577275" y="0"/>
            <a:ext cx="2664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5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DL -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SASRec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57"/>
          <p:cNvSpPr txBox="1"/>
          <p:nvPr>
            <p:ph idx="1" type="body"/>
          </p:nvPr>
        </p:nvSpPr>
        <p:spPr>
          <a:xfrm>
            <a:off x="311700" y="1152475"/>
            <a:ext cx="294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SASRec</a:t>
            </a:r>
            <a:r>
              <a:rPr lang="ru" sz="1200"/>
              <a:t> — это один из более новых (2018 года) и сложных подходов, использующих механизм внимания. Этот подход позволяет выделять сложные закономерности подобно RNN-моделям, но снизить требования к объемам обучающей выборки.</a:t>
            </a:r>
            <a:endParaRPr sz="1200"/>
          </a:p>
        </p:txBody>
      </p:sp>
      <p:pic>
        <p:nvPicPr>
          <p:cNvPr id="1850" name="Google Shape;18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075" y="914612"/>
            <a:ext cx="4661650" cy="33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8"/>
          <p:cNvSpPr txBox="1"/>
          <p:nvPr>
            <p:ph idx="4294967295" type="title"/>
          </p:nvPr>
        </p:nvSpPr>
        <p:spPr>
          <a:xfrm>
            <a:off x="613400" y="694800"/>
            <a:ext cx="28578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DL -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BERT4Rec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58"/>
          <p:cNvSpPr txBox="1"/>
          <p:nvPr>
            <p:ph idx="1" type="body"/>
          </p:nvPr>
        </p:nvSpPr>
        <p:spPr>
          <a:xfrm>
            <a:off x="512550" y="1541550"/>
            <a:ext cx="3318000" cy="21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Рисерчеры из Alibaba в 2019 году впервые подружили BERT-ы и Recsys, представив архитектуру </a:t>
            </a:r>
            <a:r>
              <a:rPr b="1" lang="ru" sz="1200"/>
              <a:t>BERT4Rec</a:t>
            </a:r>
            <a:r>
              <a:rPr lang="ru" sz="1200"/>
              <a:t>. Вообще, идея логично проистекает из SASRec - если модели с однонаправленным контекстом (unidirectional models) отлично справились с бенчмарками Recsys, почему бы не поставить эксперимент над моделями с двунаправленными контекстом (bidirectional models).</a:t>
            </a:r>
            <a:endParaRPr sz="1200"/>
          </a:p>
        </p:txBody>
      </p:sp>
      <p:pic>
        <p:nvPicPr>
          <p:cNvPr id="1857" name="Google Shape;18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75" y="1069812"/>
            <a:ext cx="4045470" cy="30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5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DL - результаты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59"/>
          <p:cNvSpPr txBox="1"/>
          <p:nvPr>
            <p:ph idx="1" type="subTitle"/>
          </p:nvPr>
        </p:nvSpPr>
        <p:spPr>
          <a:xfrm>
            <a:off x="208775" y="1186550"/>
            <a:ext cx="83187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результатам сравнения моделей для задачи рекомендаций следующей покупки (Next-Basket Recommendation) на данных Instacart, наилучшую производительность показала модель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SASRec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существенно опередив GRU4Rec и BERT4Rec по всем метрикам (Recall@K, NDCG@K).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использование SASRec рекомендуется для задачи генерации персонализированных рекомендаций следующей покупки в Instacart, что позволит повысить точность рекомендаций, увеличить конверсию и, в конечном счёте, позитивно повлиять на бизнес-метрики (средний чек, повторные покупки, LTV).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4" name="Google Shape;18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1879063"/>
            <a:ext cx="8318699" cy="171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60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ML</a:t>
            </a:r>
            <a:r>
              <a:rPr lang="ru"/>
              <a:t> </a:t>
            </a:r>
            <a:r>
              <a:rPr lang="ru" sz="2800">
                <a:latin typeface="Arial"/>
                <a:ea typeface="Arial"/>
                <a:cs typeface="Arial"/>
                <a:sym typeface="Arial"/>
              </a:rPr>
              <a:t>- предобработка данных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60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Деление данных: 60/20/20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методы: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StandardScaler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PCA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One-hot encoder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encoder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1" name="Google Shape;18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175" y="3646625"/>
            <a:ext cx="4009100" cy="6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61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ML - Логистическая регрессия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61"/>
          <p:cNvSpPr txBox="1"/>
          <p:nvPr>
            <p:ph idx="1" type="body"/>
          </p:nvPr>
        </p:nvSpPr>
        <p:spPr>
          <a:xfrm>
            <a:off x="241800" y="1890450"/>
            <a:ext cx="185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Базовый, </a:t>
            </a: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быстро обучаемый</a:t>
            </a: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алгоритм, который как раз подходит для нашей задачи бинарной классификации (reordered = 1 или 0), и от его точности можно будет отталкиваться, сравнивая с более сложными моделями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8" name="Google Shape;1878;p61"/>
          <p:cNvPicPr preferRelativeResize="0"/>
          <p:nvPr/>
        </p:nvPicPr>
        <p:blipFill rotWithShape="1">
          <a:blip r:embed="rId3">
            <a:alphaModFix/>
          </a:blip>
          <a:srcRect b="14037" l="4231" r="2978" t="20277"/>
          <a:stretch/>
        </p:blipFill>
        <p:spPr>
          <a:xfrm>
            <a:off x="2748075" y="1391687"/>
            <a:ext cx="4757926" cy="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61"/>
          <p:cNvPicPr preferRelativeResize="0"/>
          <p:nvPr/>
        </p:nvPicPr>
        <p:blipFill rotWithShape="1">
          <a:blip r:embed="rId4">
            <a:alphaModFix/>
          </a:blip>
          <a:srcRect b="11057" l="7316" r="13161" t="10350"/>
          <a:stretch/>
        </p:blipFill>
        <p:spPr>
          <a:xfrm>
            <a:off x="6858525" y="3076888"/>
            <a:ext cx="2066125" cy="9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6450" y="2246097"/>
            <a:ext cx="3906225" cy="2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6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ML - KNN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62"/>
          <p:cNvSpPr txBox="1"/>
          <p:nvPr>
            <p:ph idx="1" type="body"/>
          </p:nvPr>
        </p:nvSpPr>
        <p:spPr>
          <a:xfrm>
            <a:off x="241800" y="1890450"/>
            <a:ext cx="185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Взят как один из базовых алгоритмов классификации, тоже подходит для бейзлайна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336" y="1947679"/>
            <a:ext cx="6808664" cy="31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Введение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6"/>
          <p:cNvSpPr txBox="1"/>
          <p:nvPr>
            <p:ph idx="1" type="body"/>
          </p:nvPr>
        </p:nvSpPr>
        <p:spPr>
          <a:xfrm>
            <a:off x="275450" y="1251200"/>
            <a:ext cx="4149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Instacart — крупнейший маркетплейс доставки продуктов в США/Канаде.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14" name="Google Shape;1714;p36"/>
          <p:cNvSpPr txBox="1"/>
          <p:nvPr/>
        </p:nvSpPr>
        <p:spPr>
          <a:xfrm>
            <a:off x="275450" y="2061825"/>
            <a:ext cx="4149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Бизнес-цель: увеличить LTV и GMV, предложив каждому клиенту </a:t>
            </a:r>
            <a:r>
              <a:rPr i="1" lang="ru" sz="1200"/>
              <a:t>правильные</a:t>
            </a:r>
            <a:r>
              <a:rPr lang="ru" sz="1200"/>
              <a:t> товары в правильный момент, тем самым: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• поднять средний чек и конверсию «добавить в корзину»;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• сократить стоимость коммуникаций и промо;</a:t>
            </a:r>
            <a:endParaRPr sz="1200"/>
          </a:p>
        </p:txBody>
      </p:sp>
      <p:pic>
        <p:nvPicPr>
          <p:cNvPr id="1715" name="Google Shape;1715;p36"/>
          <p:cNvPicPr preferRelativeResize="0"/>
          <p:nvPr/>
        </p:nvPicPr>
        <p:blipFill rotWithShape="1">
          <a:blip r:embed="rId3">
            <a:alphaModFix/>
          </a:blip>
          <a:srcRect b="0" l="0" r="34810" t="0"/>
          <a:stretch/>
        </p:blipFill>
        <p:spPr>
          <a:xfrm>
            <a:off x="4572000" y="1251200"/>
            <a:ext cx="3356750" cy="28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63"/>
          <p:cNvSpPr txBox="1"/>
          <p:nvPr>
            <p:ph idx="4294967295"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ML - Random forest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00" y="1055800"/>
            <a:ext cx="6063800" cy="30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ML - MLP-Classifier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64"/>
          <p:cNvSpPr txBox="1"/>
          <p:nvPr>
            <p:ph idx="1" type="subTitle"/>
          </p:nvPr>
        </p:nvSpPr>
        <p:spPr>
          <a:xfrm>
            <a:off x="5986000" y="1912800"/>
            <a:ext cx="30402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Многослойный перцептрон, способный выявлять сложные связи между товарами, временем и пользовательскими привычками, что, возможно, позволит лучше предсказывать повторную покупку товаров.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0" name="Google Shape;190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964"/>
            <a:ext cx="5580276" cy="30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65"/>
          <p:cNvSpPr txBox="1"/>
          <p:nvPr>
            <p:ph idx="4294967295"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ML -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XGBoost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6" name="Google Shape;19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25" y="1198000"/>
            <a:ext cx="4822351" cy="33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65"/>
          <p:cNvSpPr txBox="1"/>
          <p:nvPr>
            <p:ph idx="1" type="subTitle"/>
          </p:nvPr>
        </p:nvSpPr>
        <p:spPr>
          <a:xfrm>
            <a:off x="120725" y="1727850"/>
            <a:ext cx="29943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Одна из самых эффективных моделей для задач классификации, часто показывающая высокую точность. Также он хорошо подходит для огромных датасетов и легче масштабируется, что идеально подходит под нашу бизнес-задачу, которая на настоящих данных будет иметь миллионы строк.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66"/>
          <p:cNvSpPr txBox="1"/>
          <p:nvPr>
            <p:ph idx="4294967295"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ML - Результаты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3" name="Google Shape;19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38" y="1430825"/>
            <a:ext cx="3999124" cy="22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7"/>
          <p:cNvSpPr txBox="1"/>
          <p:nvPr>
            <p:ph type="title"/>
          </p:nvPr>
        </p:nvSpPr>
        <p:spPr>
          <a:xfrm>
            <a:off x="1771446" y="157200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Постановка задач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7"/>
          <p:cNvSpPr txBox="1"/>
          <p:nvPr/>
        </p:nvSpPr>
        <p:spPr>
          <a:xfrm>
            <a:off x="1144175" y="1752025"/>
            <a:ext cx="3000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Бизнес-вопрос:</a:t>
            </a:r>
            <a:r>
              <a:rPr lang="ru" sz="1500">
                <a:solidFill>
                  <a:schemeClr val="dk1"/>
                </a:solidFill>
              </a:rPr>
              <a:t> «Какие из ранее купленных товаров пользователь перезакажет с наибольшей вероятностью?»</a:t>
            </a:r>
            <a:r>
              <a:rPr lang="ru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1. Reorder Score </a:t>
            </a:r>
            <a:r>
              <a:rPr lang="ru" sz="1500">
                <a:solidFill>
                  <a:schemeClr val="dk1"/>
                </a:solidFill>
              </a:rPr>
              <a:t>— оценка вероятности, что товар снова окажется в корзине.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22" name="Google Shape;1722;p37"/>
          <p:cNvSpPr txBox="1"/>
          <p:nvPr/>
        </p:nvSpPr>
        <p:spPr>
          <a:xfrm>
            <a:off x="4339500" y="1752025"/>
            <a:ext cx="3483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Бизнес-вопрос: </a:t>
            </a:r>
            <a:r>
              <a:rPr lang="ru" sz="1500">
                <a:solidFill>
                  <a:schemeClr val="dk1"/>
                </a:solidFill>
              </a:rPr>
              <a:t>«Что предложить клиенту прямо сейчас с оглядкой на последовательность его покупок?»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2. Next-Basket Recommendation </a:t>
            </a:r>
            <a:r>
              <a:rPr lang="ru" sz="1500">
                <a:solidFill>
                  <a:schemeClr val="dk1"/>
                </a:solidFill>
              </a:rPr>
              <a:t>— генерация персонального ТОП-K списка «что купить дальше» на основе последовательности прошлых заказов.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23" name="Google Shape;1723;p37"/>
          <p:cNvSpPr txBox="1"/>
          <p:nvPr/>
        </p:nvSpPr>
        <p:spPr>
          <a:xfrm>
            <a:off x="1144175" y="1155350"/>
            <a:ext cx="59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Мы решаем две взаимодополняющие задачи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 данные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3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открытом доступе лежит массив из ≈ 3 млн заказов 200 тыс. пользователей и 49 тыс. товаров — «Instacart Online Grocery Shopping Dataset 2017» 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идеально подходит для быстрой прототипной разработки без тяжёлых ETL-конвейеров: пять CSV-файлов читаются одной строкой pd.read_csv().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0" name="Google Shape;17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300"/>
            <a:ext cx="4482426" cy="31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39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Описание датасета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39"/>
          <p:cNvSpPr txBox="1"/>
          <p:nvPr/>
        </p:nvSpPr>
        <p:spPr>
          <a:xfrm>
            <a:off x="311700" y="972150"/>
            <a:ext cx="87813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product_id, product_name - идентификатор и название товара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aisle_id - ID категории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aisle - категория товара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department_id, department - отдел и ID отдела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order_id, user_id - ID заказа и ID пользователя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order_number - порядковый номер заказа у пользователя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order_dow - день недели заказа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order_hour_of_day - час дня заказа (от 0 до 24)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days_since_prior_order - сколько дней прошло с предыдущего заказа пользователя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add_to_cart_order - позиция товара в корзине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 sz="1500">
                <a:solidFill>
                  <a:schemeClr val="dk2"/>
                </a:solidFill>
              </a:rPr>
              <a:t>reordered - флаг «товар уже покупали раньше»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Описание датасета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2" name="Google Shape;17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00" y="962950"/>
            <a:ext cx="5535401" cy="36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/>
          <p:nvPr>
            <p:ph type="title"/>
          </p:nvPr>
        </p:nvSpPr>
        <p:spPr>
          <a:xfrm>
            <a:off x="2098500" y="178397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Интересные закономерности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8" name="Google Shape;17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674" y="842200"/>
            <a:ext cx="5017601" cy="35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41"/>
          <p:cNvSpPr txBox="1"/>
          <p:nvPr/>
        </p:nvSpPr>
        <p:spPr>
          <a:xfrm>
            <a:off x="2250650" y="4424225"/>
            <a:ext cx="517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highlight>
                  <a:srgbClr val="FFFFFF"/>
                </a:highlight>
              </a:rPr>
              <a:t>Процент повторных покупок в сравнении с количеством покупок в каждом отделе (отмечено цветом в зависимости от отдела).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4" name="Google Shape;17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50" y="943238"/>
            <a:ext cx="5395676" cy="32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42"/>
          <p:cNvSpPr txBox="1"/>
          <p:nvPr>
            <p:ph type="title"/>
          </p:nvPr>
        </p:nvSpPr>
        <p:spPr>
          <a:xfrm>
            <a:off x="2098500" y="178397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Интересные закономерности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