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14" r:id="rId31"/>
    <p:sldId id="315" r:id="rId32"/>
    <p:sldId id="316" r:id="rId33"/>
    <p:sldId id="318" r:id="rId34"/>
    <p:sldId id="317" r:id="rId35"/>
    <p:sldId id="319" r:id="rId36"/>
    <p:sldId id="320" r:id="rId37"/>
    <p:sldId id="321" r:id="rId38"/>
    <p:sldId id="322" r:id="rId39"/>
    <p:sldId id="323" r:id="rId40"/>
    <p:sldId id="324" r:id="rId41"/>
    <p:sldId id="326" r:id="rId42"/>
    <p:sldId id="327" r:id="rId43"/>
    <p:sldId id="328" r:id="rId44"/>
    <p:sldId id="329" r:id="rId45"/>
    <p:sldId id="306" r:id="rId46"/>
    <p:sldId id="330" r:id="rId47"/>
    <p:sldId id="331" r:id="rId48"/>
    <p:sldId id="332" r:id="rId49"/>
    <p:sldId id="333" r:id="rId5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E3"/>
    <a:srgbClr val="FFEFF2"/>
    <a:srgbClr val="FED6DD"/>
    <a:srgbClr val="F89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108" autoAdjust="0"/>
    <p:restoredTop sz="95405" autoAdjust="0"/>
  </p:normalViewPr>
  <p:slideViewPr>
    <p:cSldViewPr snapToGrid="0">
      <p:cViewPr varScale="1">
        <p:scale>
          <a:sx n="109" d="100"/>
          <a:sy n="109" d="100"/>
        </p:scale>
        <p:origin x="23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D3A3A-2ED6-492A-84E8-4BFC9410851F}" type="datetimeFigureOut">
              <a:rPr lang="it-IT" smtClean="0"/>
              <a:t>19/10/2019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284ED-4210-4CDB-8291-572F28FC39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19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0247188-36E5-442C-B88E-76828257ECE3}" type="slidenum">
              <a:rPr lang="he-IL" sz="1200">
                <a:latin typeface="Arial" panose="020B0604020202020204" pitchFamily="34" charset="0"/>
              </a:rPr>
              <a:pPr eaLnBrk="1" hangingPunct="1"/>
              <a:t>29</a:t>
            </a:fld>
            <a:endParaRPr lang="en-IE" sz="120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835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/>
              <a:t>19/10/2019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30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/>
              <a:t>19/10/2019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908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/>
              <a:t>19/10/2019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525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134" y="551736"/>
            <a:ext cx="8446339" cy="6298241"/>
          </a:xfrm>
        </p:spPr>
        <p:txBody>
          <a:bodyPr>
            <a:normAutofit/>
          </a:bodyPr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12" name="Titolo 1"/>
          <p:cNvSpPr txBox="1">
            <a:spLocks/>
          </p:cNvSpPr>
          <p:nvPr userDrawn="1"/>
        </p:nvSpPr>
        <p:spPr>
          <a:xfrm>
            <a:off x="69011" y="610529"/>
            <a:ext cx="8225287" cy="92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hangingPunct="0"/>
            <a:br>
              <a:rPr lang="it-IT" altLang="it-IT" sz="1300" dirty="0">
                <a:solidFill>
                  <a:schemeClr val="bg1"/>
                </a:solidFill>
              </a:rPr>
            </a:br>
            <a:endParaRPr lang="it-IT" sz="34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06134" y="25264"/>
            <a:ext cx="7790491" cy="435845"/>
          </a:xfrm>
        </p:spPr>
        <p:txBody>
          <a:bodyPr>
            <a:normAutofit/>
          </a:bodyPr>
          <a:lstStyle>
            <a:lvl1pPr>
              <a:defRPr sz="2400" b="0" cap="all" baseline="0">
                <a:solidFill>
                  <a:srgbClr val="C00000"/>
                </a:solidFill>
                <a:latin typeface="+mj-lt"/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15" name="Rectangle 8"/>
          <p:cNvSpPr/>
          <p:nvPr userDrawn="1"/>
        </p:nvSpPr>
        <p:spPr>
          <a:xfrm>
            <a:off x="9017389" y="0"/>
            <a:ext cx="126612" cy="20116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/>
          <p:cNvSpPr/>
          <p:nvPr userDrawn="1"/>
        </p:nvSpPr>
        <p:spPr>
          <a:xfrm>
            <a:off x="9017389" y="1546276"/>
            <a:ext cx="126611" cy="53152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7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/>
              <a:t>19/10/2019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103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11" y="1708031"/>
            <a:ext cx="8634722" cy="49799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9017389" y="0"/>
            <a:ext cx="126612" cy="20116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017389" y="1546276"/>
            <a:ext cx="126611" cy="53152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8"/>
          <p:cNvSpPr/>
          <p:nvPr userDrawn="1"/>
        </p:nvSpPr>
        <p:spPr>
          <a:xfrm flipH="1">
            <a:off x="6740" y="609600"/>
            <a:ext cx="9137260" cy="9282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olo 1"/>
          <p:cNvSpPr txBox="1">
            <a:spLocks/>
          </p:cNvSpPr>
          <p:nvPr userDrawn="1"/>
        </p:nvSpPr>
        <p:spPr>
          <a:xfrm>
            <a:off x="69011" y="610529"/>
            <a:ext cx="8225287" cy="92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hangingPunct="0"/>
            <a:br>
              <a:rPr lang="it-IT" altLang="it-IT" sz="1300" dirty="0">
                <a:solidFill>
                  <a:schemeClr val="bg1"/>
                </a:solidFill>
              </a:rPr>
            </a:br>
            <a:endParaRPr lang="it-IT" sz="3400" dirty="0">
              <a:solidFill>
                <a:schemeClr val="bg1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59486" y="700007"/>
            <a:ext cx="4439318" cy="71649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3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/>
              <a:t>19/10/2019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493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/>
              <a:t>19/10/2019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291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/>
              <a:t>19/10/2019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912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/>
              <a:t>19/10/2019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875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/>
              <a:t>19/10/2019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496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2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07533"/>
            <a:ext cx="7886700" cy="5169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E8C7D-0F29-42B1-8D10-C053104402A1}" type="datetimeFigureOut">
              <a:rPr lang="it-IT" smtClean="0"/>
              <a:t>19/10/2019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CDE37-E383-44EE-B8B3-9638B2909EA8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8"/>
          <p:cNvSpPr/>
          <p:nvPr userDrawn="1"/>
        </p:nvSpPr>
        <p:spPr>
          <a:xfrm>
            <a:off x="9017389" y="0"/>
            <a:ext cx="126612" cy="20116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9"/>
          <p:cNvSpPr/>
          <p:nvPr userDrawn="1"/>
        </p:nvSpPr>
        <p:spPr>
          <a:xfrm>
            <a:off x="9017389" y="1546276"/>
            <a:ext cx="126611" cy="53152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sigilloUnimor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009" y="13023"/>
            <a:ext cx="1185333" cy="36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48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6.png"/><Relationship Id="rId7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8.png"/><Relationship Id="rId3" Type="http://schemas.openxmlformats.org/officeDocument/2006/relationships/image" Target="../media/image9.png"/><Relationship Id="rId7" Type="http://schemas.openxmlformats.org/officeDocument/2006/relationships/image" Target="../media/image34.png"/><Relationship Id="rId12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6.png"/><Relationship Id="rId5" Type="http://schemas.openxmlformats.org/officeDocument/2006/relationships/image" Target="../media/image32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1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5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0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3.emf"/><Relationship Id="rId4" Type="http://schemas.openxmlformats.org/officeDocument/2006/relationships/oleObject" Target="../embeddings/oleObject7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010649" y="0"/>
            <a:ext cx="142876" cy="20116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9017389" y="1537809"/>
            <a:ext cx="126611" cy="53152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8"/>
          <p:cNvSpPr/>
          <p:nvPr/>
        </p:nvSpPr>
        <p:spPr>
          <a:xfrm flipH="1">
            <a:off x="6740" y="609600"/>
            <a:ext cx="9137260" cy="9282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6"/>
          <p:cNvSpPr>
            <a:spLocks noGrp="1"/>
          </p:cNvSpPr>
          <p:nvPr>
            <p:ph type="ctrTitle"/>
          </p:nvPr>
        </p:nvSpPr>
        <p:spPr>
          <a:xfrm>
            <a:off x="217210" y="2772381"/>
            <a:ext cx="77724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it-IT" sz="3100" b="1" dirty="0">
                <a:solidFill>
                  <a:srgbClr val="C00000"/>
                </a:solidFill>
                <a:ea typeface="GungsuhChe" panose="02030609000101010101" pitchFamily="49" charset="-127"/>
              </a:rPr>
              <a:t>Pattern Recognition and Machine Learning</a:t>
            </a:r>
            <a:r>
              <a:rPr lang="en-US" altLang="it-IT" sz="3600" b="1" dirty="0">
                <a:solidFill>
                  <a:srgbClr val="C00000"/>
                </a:solidFill>
                <a:ea typeface="GungsuhChe" panose="02030609000101010101" pitchFamily="49" charset="-127"/>
              </a:rPr>
              <a:t> </a:t>
            </a:r>
            <a:br>
              <a:rPr lang="en-US" altLang="it-IT" sz="3600" b="1" dirty="0">
                <a:solidFill>
                  <a:srgbClr val="C00000"/>
                </a:solidFill>
                <a:ea typeface="GungsuhChe" panose="02030609000101010101" pitchFamily="49" charset="-127"/>
              </a:rPr>
            </a:br>
            <a:br>
              <a:rPr lang="en-US" altLang="it-IT" sz="3600" b="1" dirty="0">
                <a:solidFill>
                  <a:srgbClr val="C00000"/>
                </a:solidFill>
                <a:ea typeface="GungsuhChe" panose="02030609000101010101" pitchFamily="49" charset="-127"/>
              </a:rPr>
            </a:br>
            <a:r>
              <a:rPr lang="en-US" altLang="it-IT" sz="2700" dirty="0">
                <a:solidFill>
                  <a:srgbClr val="C00000"/>
                </a:solidFill>
                <a:ea typeface="GungsuhChe" panose="02030609000101010101" pitchFamily="49" charset="-127"/>
              </a:rPr>
              <a:t>Unsupervised Learning </a:t>
            </a:r>
            <a:br>
              <a:rPr lang="en-US" altLang="it-IT" sz="2700" dirty="0">
                <a:solidFill>
                  <a:srgbClr val="C00000"/>
                </a:solidFill>
                <a:ea typeface="GungsuhChe" panose="02030609000101010101" pitchFamily="49" charset="-127"/>
              </a:rPr>
            </a:br>
            <a:r>
              <a:rPr lang="it-IT" altLang="it-IT" sz="1800" dirty="0">
                <a:solidFill>
                  <a:srgbClr val="C00000"/>
                </a:solidFill>
                <a:ea typeface="GungsuhChe" panose="02030609000101010101" pitchFamily="49" charset="-127"/>
              </a:rPr>
              <a:t>Matteo Tomei</a:t>
            </a:r>
            <a:br>
              <a:rPr lang="it-IT" sz="5400" dirty="0">
                <a:solidFill>
                  <a:srgbClr val="C00000"/>
                </a:solidFill>
              </a:rPr>
            </a:b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69011" y="610529"/>
            <a:ext cx="8225287" cy="92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hangingPunct="0"/>
            <a:endParaRPr lang="en-US" altLang="it-IT" sz="2400" b="1" dirty="0">
              <a:solidFill>
                <a:schemeClr val="bg1"/>
              </a:solidFill>
              <a:ea typeface="GungsuhChe" panose="02030609000101010101" pitchFamily="49" charset="-127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5970280" y="6278481"/>
            <a:ext cx="306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+mj-lt"/>
              </a:rPr>
              <a:t>Dipartimento di Ingegneria «Enzo Ferrari»,</a:t>
            </a:r>
          </a:p>
          <a:p>
            <a:pPr algn="r"/>
            <a:r>
              <a:rPr lang="it-IT" sz="1200" dirty="0">
                <a:latin typeface="+mj-lt"/>
              </a:rPr>
              <a:t>Università di Modena e Reggio Emilia </a:t>
            </a:r>
          </a:p>
        </p:txBody>
      </p:sp>
      <p:pic>
        <p:nvPicPr>
          <p:cNvPr id="15" name="Picture 5" descr="https://c4.staticflickr.com/8/7361/8968192389_08e0d8b411_h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9" r="13125"/>
          <a:stretch/>
        </p:blipFill>
        <p:spPr bwMode="auto">
          <a:xfrm>
            <a:off x="5129031" y="4615335"/>
            <a:ext cx="1414732" cy="109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magine 16"/>
          <p:cNvPicPr>
            <a:picLocks noChangeAspect="1"/>
          </p:cNvPicPr>
          <p:nvPr/>
        </p:nvPicPr>
        <p:blipFill rotWithShape="1">
          <a:blip r:embed="rId3"/>
          <a:srcRect b="13571"/>
          <a:stretch/>
        </p:blipFill>
        <p:spPr>
          <a:xfrm>
            <a:off x="2922827" y="4621157"/>
            <a:ext cx="2278902" cy="1106003"/>
          </a:xfrm>
          <a:prstGeom prst="rect">
            <a:avLst/>
          </a:prstGeom>
        </p:spPr>
      </p:pic>
      <p:pic>
        <p:nvPicPr>
          <p:cNvPr id="18" name="Segnaposto contenuto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11" y="4621158"/>
            <a:ext cx="1095555" cy="1095555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0" y="4621157"/>
            <a:ext cx="1891071" cy="1095555"/>
          </a:xfrm>
          <a:prstGeom prst="rect">
            <a:avLst/>
          </a:prstGeom>
        </p:spPr>
      </p:pic>
      <p:pic>
        <p:nvPicPr>
          <p:cNvPr id="20" name="Picture 21" descr="https://farm4.staticflickr.com/3075/2753665395_4cfdf21ffc_o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3" r="29237"/>
          <a:stretch/>
        </p:blipFill>
        <p:spPr bwMode="auto">
          <a:xfrm>
            <a:off x="6531093" y="4615334"/>
            <a:ext cx="2250831" cy="110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8" descr="http://www.modenatoday.it/~media/immagine_articolo/3933988268402/unimore-facolta-ingegneria-modena-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733" y="4615333"/>
            <a:ext cx="1168656" cy="1089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2087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018" name="Picture 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1" y="5200651"/>
            <a:ext cx="307181" cy="66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4019" name="Picture 10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1" y="5200651"/>
            <a:ext cx="350044" cy="650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4020" name="Group 1028"/>
          <p:cNvGrpSpPr>
            <a:grpSpLocks/>
          </p:cNvGrpSpPr>
          <p:nvPr/>
        </p:nvGrpSpPr>
        <p:grpSpPr bwMode="auto">
          <a:xfrm>
            <a:off x="4400550" y="2341960"/>
            <a:ext cx="3257550" cy="3565922"/>
            <a:chOff x="2736" y="1247"/>
            <a:chExt cx="2736" cy="2995"/>
          </a:xfrm>
        </p:grpSpPr>
        <p:grpSp>
          <p:nvGrpSpPr>
            <p:cNvPr id="214021" name="Group 1029"/>
            <p:cNvGrpSpPr>
              <a:grpSpLocks/>
            </p:cNvGrpSpPr>
            <p:nvPr/>
          </p:nvGrpSpPr>
          <p:grpSpPr bwMode="auto">
            <a:xfrm>
              <a:off x="3312" y="2016"/>
              <a:ext cx="2160" cy="2160"/>
              <a:chOff x="1632" y="1248"/>
              <a:chExt cx="2160" cy="2160"/>
            </a:xfrm>
          </p:grpSpPr>
          <p:grpSp>
            <p:nvGrpSpPr>
              <p:cNvPr id="214022" name="Group 1030"/>
              <p:cNvGrpSpPr>
                <a:grpSpLocks/>
              </p:cNvGrpSpPr>
              <p:nvPr/>
            </p:nvGrpSpPr>
            <p:grpSpPr bwMode="auto">
              <a:xfrm>
                <a:off x="1632" y="1248"/>
                <a:ext cx="432" cy="432"/>
                <a:chOff x="1776" y="1920"/>
                <a:chExt cx="432" cy="432"/>
              </a:xfrm>
            </p:grpSpPr>
            <p:sp>
              <p:nvSpPr>
                <p:cNvPr id="214023" name="Rectangle 1031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it-IT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14024" name="Text Box 1032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214025" name="Group 1033"/>
              <p:cNvGrpSpPr>
                <a:grpSpLocks/>
              </p:cNvGrpSpPr>
              <p:nvPr/>
            </p:nvGrpSpPr>
            <p:grpSpPr bwMode="auto">
              <a:xfrm>
                <a:off x="2064" y="1248"/>
                <a:ext cx="432" cy="432"/>
                <a:chOff x="1776" y="1920"/>
                <a:chExt cx="432" cy="432"/>
              </a:xfrm>
            </p:grpSpPr>
            <p:sp>
              <p:nvSpPr>
                <p:cNvPr id="214026" name="Rectangle 1034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it-IT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14027" name="Text Box 1035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</a:rPr>
                    <a:t>8</a:t>
                  </a:r>
                </a:p>
              </p:txBody>
            </p:sp>
          </p:grpSp>
          <p:grpSp>
            <p:nvGrpSpPr>
              <p:cNvPr id="214028" name="Group 1036"/>
              <p:cNvGrpSpPr>
                <a:grpSpLocks/>
              </p:cNvGrpSpPr>
              <p:nvPr/>
            </p:nvGrpSpPr>
            <p:grpSpPr bwMode="auto">
              <a:xfrm>
                <a:off x="2496" y="1248"/>
                <a:ext cx="432" cy="432"/>
                <a:chOff x="1776" y="1920"/>
                <a:chExt cx="432" cy="432"/>
              </a:xfrm>
            </p:grpSpPr>
            <p:sp>
              <p:nvSpPr>
                <p:cNvPr id="214029" name="Rectangle 1037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it-IT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14030" name="Text Box 1038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</a:rPr>
                    <a:t>8</a:t>
                  </a:r>
                </a:p>
              </p:txBody>
            </p:sp>
          </p:grpSp>
          <p:grpSp>
            <p:nvGrpSpPr>
              <p:cNvPr id="214031" name="Group 1039"/>
              <p:cNvGrpSpPr>
                <a:grpSpLocks/>
              </p:cNvGrpSpPr>
              <p:nvPr/>
            </p:nvGrpSpPr>
            <p:grpSpPr bwMode="auto">
              <a:xfrm>
                <a:off x="2928" y="1248"/>
                <a:ext cx="432" cy="432"/>
                <a:chOff x="1776" y="1920"/>
                <a:chExt cx="432" cy="432"/>
              </a:xfrm>
            </p:grpSpPr>
            <p:sp>
              <p:nvSpPr>
                <p:cNvPr id="214032" name="Rectangle 1040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it-IT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14033" name="Text Box 1041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</a:rPr>
                    <a:t>7</a:t>
                  </a:r>
                </a:p>
              </p:txBody>
            </p:sp>
          </p:grpSp>
          <p:grpSp>
            <p:nvGrpSpPr>
              <p:cNvPr id="214034" name="Group 1042"/>
              <p:cNvGrpSpPr>
                <a:grpSpLocks/>
              </p:cNvGrpSpPr>
              <p:nvPr/>
            </p:nvGrpSpPr>
            <p:grpSpPr bwMode="auto">
              <a:xfrm>
                <a:off x="3360" y="1248"/>
                <a:ext cx="432" cy="432"/>
                <a:chOff x="1776" y="1920"/>
                <a:chExt cx="432" cy="432"/>
              </a:xfrm>
            </p:grpSpPr>
            <p:sp>
              <p:nvSpPr>
                <p:cNvPr id="214035" name="Rectangle 1043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it-IT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14036" name="Text Box 1044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</a:rPr>
                    <a:t>7</a:t>
                  </a:r>
                </a:p>
              </p:txBody>
            </p:sp>
          </p:grpSp>
          <p:grpSp>
            <p:nvGrpSpPr>
              <p:cNvPr id="214037" name="Group 1045"/>
              <p:cNvGrpSpPr>
                <a:grpSpLocks/>
              </p:cNvGrpSpPr>
              <p:nvPr/>
            </p:nvGrpSpPr>
            <p:grpSpPr bwMode="auto">
              <a:xfrm>
                <a:off x="1632" y="1680"/>
                <a:ext cx="432" cy="432"/>
                <a:chOff x="1776" y="1920"/>
                <a:chExt cx="432" cy="432"/>
              </a:xfrm>
            </p:grpSpPr>
            <p:sp>
              <p:nvSpPr>
                <p:cNvPr id="214038" name="Rectangle 1046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it-IT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14039" name="Text Box 1047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endParaRPr lang="it-IT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14040" name="Group 1048"/>
              <p:cNvGrpSpPr>
                <a:grpSpLocks/>
              </p:cNvGrpSpPr>
              <p:nvPr/>
            </p:nvGrpSpPr>
            <p:grpSpPr bwMode="auto">
              <a:xfrm>
                <a:off x="2064" y="1680"/>
                <a:ext cx="432" cy="432"/>
                <a:chOff x="1776" y="1920"/>
                <a:chExt cx="432" cy="432"/>
              </a:xfrm>
            </p:grpSpPr>
            <p:sp>
              <p:nvSpPr>
                <p:cNvPr id="214041" name="Rectangle 1049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it-IT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14042" name="Text Box 1050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214043" name="Group 1051"/>
              <p:cNvGrpSpPr>
                <a:grpSpLocks/>
              </p:cNvGrpSpPr>
              <p:nvPr/>
            </p:nvGrpSpPr>
            <p:grpSpPr bwMode="auto">
              <a:xfrm>
                <a:off x="2496" y="1680"/>
                <a:ext cx="432" cy="432"/>
                <a:chOff x="1776" y="1920"/>
                <a:chExt cx="432" cy="432"/>
              </a:xfrm>
            </p:grpSpPr>
            <p:sp>
              <p:nvSpPr>
                <p:cNvPr id="214044" name="Rectangle 1052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it-IT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14045" name="Text Box 1053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214046" name="Group 1054"/>
              <p:cNvGrpSpPr>
                <a:grpSpLocks/>
              </p:cNvGrpSpPr>
              <p:nvPr/>
            </p:nvGrpSpPr>
            <p:grpSpPr bwMode="auto">
              <a:xfrm>
                <a:off x="2928" y="1680"/>
                <a:ext cx="432" cy="432"/>
                <a:chOff x="1776" y="1920"/>
                <a:chExt cx="432" cy="432"/>
              </a:xfrm>
            </p:grpSpPr>
            <p:sp>
              <p:nvSpPr>
                <p:cNvPr id="214047" name="Rectangle 1055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it-IT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14048" name="Text Box 1056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214049" name="Group 1057"/>
              <p:cNvGrpSpPr>
                <a:grpSpLocks/>
              </p:cNvGrpSpPr>
              <p:nvPr/>
            </p:nvGrpSpPr>
            <p:grpSpPr bwMode="auto">
              <a:xfrm>
                <a:off x="3360" y="1680"/>
                <a:ext cx="432" cy="432"/>
                <a:chOff x="1776" y="1920"/>
                <a:chExt cx="432" cy="432"/>
              </a:xfrm>
            </p:grpSpPr>
            <p:sp>
              <p:nvSpPr>
                <p:cNvPr id="214050" name="Rectangle 1058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it-IT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14051" name="Text Box 1059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214052" name="Group 1060"/>
              <p:cNvGrpSpPr>
                <a:grpSpLocks/>
              </p:cNvGrpSpPr>
              <p:nvPr/>
            </p:nvGrpSpPr>
            <p:grpSpPr bwMode="auto">
              <a:xfrm>
                <a:off x="1632" y="2112"/>
                <a:ext cx="432" cy="432"/>
                <a:chOff x="1776" y="1920"/>
                <a:chExt cx="432" cy="432"/>
              </a:xfrm>
            </p:grpSpPr>
            <p:sp>
              <p:nvSpPr>
                <p:cNvPr id="214053" name="Rectangle 1061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it-IT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14054" name="Text Box 1062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endParaRPr lang="it-IT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14055" name="Group 1063"/>
              <p:cNvGrpSpPr>
                <a:grpSpLocks/>
              </p:cNvGrpSpPr>
              <p:nvPr/>
            </p:nvGrpSpPr>
            <p:grpSpPr bwMode="auto">
              <a:xfrm>
                <a:off x="2064" y="2112"/>
                <a:ext cx="432" cy="432"/>
                <a:chOff x="1776" y="1920"/>
                <a:chExt cx="432" cy="432"/>
              </a:xfrm>
            </p:grpSpPr>
            <p:sp>
              <p:nvSpPr>
                <p:cNvPr id="214056" name="Rectangle 1064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it-IT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14057" name="Text Box 1065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endParaRPr lang="it-IT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14058" name="Group 1066"/>
              <p:cNvGrpSpPr>
                <a:grpSpLocks/>
              </p:cNvGrpSpPr>
              <p:nvPr/>
            </p:nvGrpSpPr>
            <p:grpSpPr bwMode="auto">
              <a:xfrm>
                <a:off x="2496" y="2112"/>
                <a:ext cx="432" cy="432"/>
                <a:chOff x="1776" y="1920"/>
                <a:chExt cx="432" cy="432"/>
              </a:xfrm>
            </p:grpSpPr>
            <p:sp>
              <p:nvSpPr>
                <p:cNvPr id="214059" name="Rectangle 1067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it-IT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14060" name="Text Box 1068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214061" name="Group 1069"/>
              <p:cNvGrpSpPr>
                <a:grpSpLocks/>
              </p:cNvGrpSpPr>
              <p:nvPr/>
            </p:nvGrpSpPr>
            <p:grpSpPr bwMode="auto">
              <a:xfrm>
                <a:off x="2928" y="2112"/>
                <a:ext cx="432" cy="432"/>
                <a:chOff x="1776" y="1920"/>
                <a:chExt cx="432" cy="432"/>
              </a:xfrm>
            </p:grpSpPr>
            <p:sp>
              <p:nvSpPr>
                <p:cNvPr id="214062" name="Rectangle 1070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it-IT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14063" name="Text Box 1071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</p:grpSp>
          <p:grpSp>
            <p:nvGrpSpPr>
              <p:cNvPr id="214064" name="Group 1072"/>
              <p:cNvGrpSpPr>
                <a:grpSpLocks/>
              </p:cNvGrpSpPr>
              <p:nvPr/>
            </p:nvGrpSpPr>
            <p:grpSpPr bwMode="auto">
              <a:xfrm>
                <a:off x="3360" y="2112"/>
                <a:ext cx="432" cy="432"/>
                <a:chOff x="1776" y="1920"/>
                <a:chExt cx="432" cy="432"/>
              </a:xfrm>
            </p:grpSpPr>
            <p:sp>
              <p:nvSpPr>
                <p:cNvPr id="214065" name="Rectangle 1073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it-IT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14066" name="Text Box 1074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</p:grpSp>
          <p:grpSp>
            <p:nvGrpSpPr>
              <p:cNvPr id="214067" name="Group 1075"/>
              <p:cNvGrpSpPr>
                <a:grpSpLocks/>
              </p:cNvGrpSpPr>
              <p:nvPr/>
            </p:nvGrpSpPr>
            <p:grpSpPr bwMode="auto">
              <a:xfrm>
                <a:off x="1632" y="2544"/>
                <a:ext cx="432" cy="432"/>
                <a:chOff x="1776" y="1920"/>
                <a:chExt cx="432" cy="432"/>
              </a:xfrm>
            </p:grpSpPr>
            <p:sp>
              <p:nvSpPr>
                <p:cNvPr id="214068" name="Rectangle 1076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it-IT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14069" name="Text Box 1077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endParaRPr lang="it-IT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14070" name="Group 1078"/>
              <p:cNvGrpSpPr>
                <a:grpSpLocks/>
              </p:cNvGrpSpPr>
              <p:nvPr/>
            </p:nvGrpSpPr>
            <p:grpSpPr bwMode="auto">
              <a:xfrm>
                <a:off x="2064" y="2544"/>
                <a:ext cx="432" cy="432"/>
                <a:chOff x="1776" y="1920"/>
                <a:chExt cx="432" cy="432"/>
              </a:xfrm>
            </p:grpSpPr>
            <p:sp>
              <p:nvSpPr>
                <p:cNvPr id="214071" name="Rectangle 1079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it-IT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14072" name="Text Box 1080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endParaRPr lang="it-IT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14073" name="Group 1081"/>
              <p:cNvGrpSpPr>
                <a:grpSpLocks/>
              </p:cNvGrpSpPr>
              <p:nvPr/>
            </p:nvGrpSpPr>
            <p:grpSpPr bwMode="auto">
              <a:xfrm>
                <a:off x="2496" y="2544"/>
                <a:ext cx="432" cy="432"/>
                <a:chOff x="1776" y="1920"/>
                <a:chExt cx="432" cy="432"/>
              </a:xfrm>
            </p:grpSpPr>
            <p:sp>
              <p:nvSpPr>
                <p:cNvPr id="214074" name="Rectangle 1082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it-IT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14075" name="Text Box 1083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endParaRPr lang="it-IT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14076" name="Group 1084"/>
              <p:cNvGrpSpPr>
                <a:grpSpLocks/>
              </p:cNvGrpSpPr>
              <p:nvPr/>
            </p:nvGrpSpPr>
            <p:grpSpPr bwMode="auto">
              <a:xfrm>
                <a:off x="2928" y="2544"/>
                <a:ext cx="432" cy="432"/>
                <a:chOff x="1776" y="1920"/>
                <a:chExt cx="432" cy="432"/>
              </a:xfrm>
            </p:grpSpPr>
            <p:sp>
              <p:nvSpPr>
                <p:cNvPr id="214077" name="Rectangle 1085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it-IT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14078" name="Text Box 1086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214079" name="Group 1087"/>
              <p:cNvGrpSpPr>
                <a:grpSpLocks/>
              </p:cNvGrpSpPr>
              <p:nvPr/>
            </p:nvGrpSpPr>
            <p:grpSpPr bwMode="auto">
              <a:xfrm>
                <a:off x="3360" y="2544"/>
                <a:ext cx="432" cy="432"/>
                <a:chOff x="1776" y="1920"/>
                <a:chExt cx="432" cy="432"/>
              </a:xfrm>
            </p:grpSpPr>
            <p:sp>
              <p:nvSpPr>
                <p:cNvPr id="214080" name="Rectangle 1088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it-IT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14081" name="Text Box 1089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214082" name="Group 1090"/>
              <p:cNvGrpSpPr>
                <a:grpSpLocks/>
              </p:cNvGrpSpPr>
              <p:nvPr/>
            </p:nvGrpSpPr>
            <p:grpSpPr bwMode="auto">
              <a:xfrm>
                <a:off x="1632" y="2976"/>
                <a:ext cx="432" cy="432"/>
                <a:chOff x="1776" y="1920"/>
                <a:chExt cx="432" cy="432"/>
              </a:xfrm>
            </p:grpSpPr>
            <p:sp>
              <p:nvSpPr>
                <p:cNvPr id="214083" name="Rectangle 1091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it-IT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14084" name="Text Box 1092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endParaRPr lang="it-IT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14085" name="Group 1093"/>
              <p:cNvGrpSpPr>
                <a:grpSpLocks/>
              </p:cNvGrpSpPr>
              <p:nvPr/>
            </p:nvGrpSpPr>
            <p:grpSpPr bwMode="auto">
              <a:xfrm>
                <a:off x="2064" y="2976"/>
                <a:ext cx="432" cy="432"/>
                <a:chOff x="1776" y="1920"/>
                <a:chExt cx="432" cy="432"/>
              </a:xfrm>
            </p:grpSpPr>
            <p:sp>
              <p:nvSpPr>
                <p:cNvPr id="214086" name="Rectangle 1094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it-IT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14087" name="Text Box 1095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endParaRPr lang="it-IT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14088" name="Group 1096"/>
              <p:cNvGrpSpPr>
                <a:grpSpLocks/>
              </p:cNvGrpSpPr>
              <p:nvPr/>
            </p:nvGrpSpPr>
            <p:grpSpPr bwMode="auto">
              <a:xfrm>
                <a:off x="2496" y="2976"/>
                <a:ext cx="432" cy="432"/>
                <a:chOff x="1776" y="1920"/>
                <a:chExt cx="432" cy="432"/>
              </a:xfrm>
            </p:grpSpPr>
            <p:sp>
              <p:nvSpPr>
                <p:cNvPr id="214089" name="Rectangle 1097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it-IT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14090" name="Text Box 1098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endParaRPr lang="it-IT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14091" name="Group 1099"/>
              <p:cNvGrpSpPr>
                <a:grpSpLocks/>
              </p:cNvGrpSpPr>
              <p:nvPr/>
            </p:nvGrpSpPr>
            <p:grpSpPr bwMode="auto">
              <a:xfrm>
                <a:off x="2928" y="2976"/>
                <a:ext cx="432" cy="432"/>
                <a:chOff x="1776" y="1920"/>
                <a:chExt cx="432" cy="432"/>
              </a:xfrm>
            </p:grpSpPr>
            <p:sp>
              <p:nvSpPr>
                <p:cNvPr id="214092" name="Rectangle 1100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it-IT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14093" name="Text Box 1101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endParaRPr lang="it-IT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14094" name="Group 1102"/>
              <p:cNvGrpSpPr>
                <a:grpSpLocks/>
              </p:cNvGrpSpPr>
              <p:nvPr/>
            </p:nvGrpSpPr>
            <p:grpSpPr bwMode="auto">
              <a:xfrm>
                <a:off x="3360" y="2976"/>
                <a:ext cx="432" cy="432"/>
                <a:chOff x="1776" y="1920"/>
                <a:chExt cx="432" cy="432"/>
              </a:xfrm>
            </p:grpSpPr>
            <p:sp>
              <p:nvSpPr>
                <p:cNvPr id="214095" name="Rectangle 1103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it-IT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14096" name="Text Box 1104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</p:grpSp>
        </p:grpSp>
        <p:pic>
          <p:nvPicPr>
            <p:cNvPr id="214097" name="Picture 1105" descr="Edna Krabappel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1360"/>
              <a:ext cx="280" cy="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4098" name="Picture 110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1592"/>
              <a:ext cx="171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4099" name="Picture 1107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247"/>
              <a:ext cx="236" cy="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4100" name="Picture 110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3" y="1425"/>
              <a:ext cx="320" cy="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4101" name="Picture 1109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" y="1440"/>
              <a:ext cx="411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4102" name="Picture 1110" descr="Edna Krabappel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968"/>
              <a:ext cx="280" cy="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4103" name="Picture 111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2496"/>
              <a:ext cx="171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4104" name="Picture 1112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2736"/>
              <a:ext cx="236" cy="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4105" name="Picture 11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3696"/>
              <a:ext cx="294" cy="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4106" name="Picture 11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3264"/>
              <a:ext cx="258" cy="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14107" name="Text Box 1115"/>
          <p:cNvSpPr txBox="1">
            <a:spLocks noChangeArrowheads="1"/>
          </p:cNvSpPr>
          <p:nvPr/>
        </p:nvSpPr>
        <p:spPr bwMode="auto">
          <a:xfrm>
            <a:off x="1371600" y="4343400"/>
            <a:ext cx="2367956" cy="149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4050">
                <a:solidFill>
                  <a:srgbClr val="000000"/>
                </a:solidFill>
                <a:latin typeface="Times New Roman" pitchFamily="18" charset="0"/>
              </a:rPr>
              <a:t>D(  ,  ) = 8</a:t>
            </a:r>
          </a:p>
          <a:p>
            <a:pPr eaLnBrk="1" hangingPunct="1">
              <a:spcBef>
                <a:spcPct val="25000"/>
              </a:spcBef>
            </a:pPr>
            <a:r>
              <a:rPr lang="en-US" sz="4050">
                <a:solidFill>
                  <a:srgbClr val="000000"/>
                </a:solidFill>
                <a:latin typeface="Times New Roman" pitchFamily="18" charset="0"/>
              </a:rPr>
              <a:t>D(  ,  ) = 1</a:t>
            </a:r>
          </a:p>
        </p:txBody>
      </p:sp>
      <p:pic>
        <p:nvPicPr>
          <p:cNvPr id="214108" name="Picture 1116" descr="Edna Krabappe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4343401"/>
            <a:ext cx="333375" cy="72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109" name="Picture 11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1" y="4514851"/>
            <a:ext cx="203597" cy="460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4110" name="Text Box 1118"/>
          <p:cNvSpPr txBox="1">
            <a:spLocks noChangeArrowheads="1"/>
          </p:cNvSpPr>
          <p:nvPr/>
        </p:nvSpPr>
        <p:spPr bwMode="auto">
          <a:xfrm>
            <a:off x="1416845" y="1116806"/>
            <a:ext cx="298370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We begin with a distance matrix which contains the distances between every pair of objects in our database.</a:t>
            </a:r>
          </a:p>
        </p:txBody>
      </p:sp>
    </p:spTree>
    <p:extLst>
      <p:ext uri="{BB962C8B-B14F-4D97-AF65-F5344CB8AC3E}">
        <p14:creationId xmlns:p14="http://schemas.microsoft.com/office/powerpoint/2010/main" val="1487096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1026"/>
          <p:cNvSpPr txBox="1">
            <a:spLocks noChangeArrowheads="1"/>
          </p:cNvSpPr>
          <p:nvPr/>
        </p:nvSpPr>
        <p:spPr bwMode="auto">
          <a:xfrm>
            <a:off x="1243013" y="957263"/>
            <a:ext cx="3181350" cy="1269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Bottom-Up (</a:t>
            </a:r>
            <a:r>
              <a:rPr kumimoji="1"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SimSun" pitchFamily="2" charset="-122"/>
              </a:rPr>
              <a:t>agglomerative</a:t>
            </a:r>
            <a:r>
              <a:rPr kumimoji="1"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):</a:t>
            </a:r>
            <a:r>
              <a:rPr lang="en-US" sz="1350">
                <a:solidFill>
                  <a:srgbClr val="000000"/>
                </a:solidFill>
                <a:latin typeface="Times New Roman" pitchFamily="18" charset="0"/>
              </a:rPr>
              <a:t> Starting with each item in its own cluster, find the best pair to merge into a new cluster. Repeat until all clusters are fused together. </a:t>
            </a:r>
          </a:p>
        </p:txBody>
      </p:sp>
      <p:grpSp>
        <p:nvGrpSpPr>
          <p:cNvPr id="215043" name="Group 1027"/>
          <p:cNvGrpSpPr>
            <a:grpSpLocks/>
          </p:cNvGrpSpPr>
          <p:nvPr/>
        </p:nvGrpSpPr>
        <p:grpSpPr bwMode="auto">
          <a:xfrm>
            <a:off x="7230666" y="5124450"/>
            <a:ext cx="770334" cy="729854"/>
            <a:chOff x="1267" y="3584"/>
            <a:chExt cx="647" cy="613"/>
          </a:xfrm>
        </p:grpSpPr>
        <p:grpSp>
          <p:nvGrpSpPr>
            <p:cNvPr id="215044" name="Group 1028"/>
            <p:cNvGrpSpPr>
              <a:grpSpLocks/>
            </p:cNvGrpSpPr>
            <p:nvPr/>
          </p:nvGrpSpPr>
          <p:grpSpPr bwMode="auto">
            <a:xfrm>
              <a:off x="1267" y="3735"/>
              <a:ext cx="647" cy="462"/>
              <a:chOff x="252" y="2364"/>
              <a:chExt cx="2258" cy="1608"/>
            </a:xfrm>
          </p:grpSpPr>
          <p:pic>
            <p:nvPicPr>
              <p:cNvPr id="215045" name="Picture 1029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5046" name="Picture 103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15047" name="Line 1031"/>
            <p:cNvSpPr>
              <a:spLocks noChangeShapeType="1"/>
            </p:cNvSpPr>
            <p:nvPr/>
          </p:nvSpPr>
          <p:spPr bwMode="auto">
            <a:xfrm flipH="1" flipV="1">
              <a:off x="1738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5048" name="Line 1032"/>
            <p:cNvSpPr>
              <a:spLocks noChangeShapeType="1"/>
            </p:cNvSpPr>
            <p:nvPr/>
          </p:nvSpPr>
          <p:spPr bwMode="auto">
            <a:xfrm flipH="1" flipV="1">
              <a:off x="1429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5049" name="Line 1033"/>
            <p:cNvSpPr>
              <a:spLocks noChangeShapeType="1"/>
            </p:cNvSpPr>
            <p:nvPr/>
          </p:nvSpPr>
          <p:spPr bwMode="auto">
            <a:xfrm flipH="1">
              <a:off x="1426" y="3584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15050" name="Group 1034"/>
          <p:cNvGrpSpPr>
            <a:grpSpLocks/>
          </p:cNvGrpSpPr>
          <p:nvPr/>
        </p:nvGrpSpPr>
        <p:grpSpPr bwMode="auto">
          <a:xfrm>
            <a:off x="2780110" y="5185173"/>
            <a:ext cx="770334" cy="729853"/>
            <a:chOff x="1165" y="3566"/>
            <a:chExt cx="647" cy="613"/>
          </a:xfrm>
        </p:grpSpPr>
        <p:grpSp>
          <p:nvGrpSpPr>
            <p:cNvPr id="215051" name="Group 1035"/>
            <p:cNvGrpSpPr>
              <a:grpSpLocks/>
            </p:cNvGrpSpPr>
            <p:nvPr/>
          </p:nvGrpSpPr>
          <p:grpSpPr bwMode="auto">
            <a:xfrm>
              <a:off x="1165" y="3717"/>
              <a:ext cx="647" cy="462"/>
              <a:chOff x="252" y="2364"/>
              <a:chExt cx="2258" cy="1608"/>
            </a:xfrm>
          </p:grpSpPr>
          <p:pic>
            <p:nvPicPr>
              <p:cNvPr id="215052" name="Picture 1036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5053" name="Picture 103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15054" name="Group 1038"/>
            <p:cNvGrpSpPr>
              <a:grpSpLocks/>
            </p:cNvGrpSpPr>
            <p:nvPr/>
          </p:nvGrpSpPr>
          <p:grpSpPr bwMode="auto">
            <a:xfrm>
              <a:off x="1324" y="3566"/>
              <a:ext cx="314" cy="83"/>
              <a:chOff x="1324" y="3566"/>
              <a:chExt cx="314" cy="83"/>
            </a:xfrm>
          </p:grpSpPr>
          <p:sp>
            <p:nvSpPr>
              <p:cNvPr id="215055" name="Line 1039"/>
              <p:cNvSpPr>
                <a:spLocks noChangeShapeType="1"/>
              </p:cNvSpPr>
              <p:nvPr/>
            </p:nvSpPr>
            <p:spPr bwMode="auto">
              <a:xfrm flipH="1" flipV="1">
                <a:off x="1636" y="3566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5056" name="Line 1040"/>
              <p:cNvSpPr>
                <a:spLocks noChangeShapeType="1"/>
              </p:cNvSpPr>
              <p:nvPr/>
            </p:nvSpPr>
            <p:spPr bwMode="auto">
              <a:xfrm flipH="1" flipV="1">
                <a:off x="1327" y="3566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5057" name="Line 1041"/>
              <p:cNvSpPr>
                <a:spLocks noChangeShapeType="1"/>
              </p:cNvSpPr>
              <p:nvPr/>
            </p:nvSpPr>
            <p:spPr bwMode="auto">
              <a:xfrm flipH="1">
                <a:off x="1324" y="3566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15058" name="Group 1042"/>
          <p:cNvGrpSpPr>
            <a:grpSpLocks/>
          </p:cNvGrpSpPr>
          <p:nvPr/>
        </p:nvGrpSpPr>
        <p:grpSpPr bwMode="auto">
          <a:xfrm>
            <a:off x="3613547" y="5003007"/>
            <a:ext cx="570309" cy="912019"/>
            <a:chOff x="2072" y="3380"/>
            <a:chExt cx="479" cy="802"/>
          </a:xfrm>
        </p:grpSpPr>
        <p:pic>
          <p:nvPicPr>
            <p:cNvPr id="215059" name="Picture 1043" descr="Edna Krabappel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" y="3670"/>
              <a:ext cx="225" cy="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060" name="Picture 1044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" y="3598"/>
              <a:ext cx="190" cy="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5061" name="Group 1045"/>
            <p:cNvGrpSpPr>
              <a:grpSpLocks/>
            </p:cNvGrpSpPr>
            <p:nvPr/>
          </p:nvGrpSpPr>
          <p:grpSpPr bwMode="auto">
            <a:xfrm>
              <a:off x="2170" y="3380"/>
              <a:ext cx="314" cy="185"/>
              <a:chOff x="2170" y="3380"/>
              <a:chExt cx="314" cy="185"/>
            </a:xfrm>
          </p:grpSpPr>
          <p:sp>
            <p:nvSpPr>
              <p:cNvPr id="215062" name="Line 1046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5063" name="Line 1047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5064" name="Line 1048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15065" name="Group 1049"/>
          <p:cNvGrpSpPr>
            <a:grpSpLocks/>
          </p:cNvGrpSpPr>
          <p:nvPr/>
        </p:nvGrpSpPr>
        <p:grpSpPr bwMode="auto">
          <a:xfrm>
            <a:off x="2113361" y="4975623"/>
            <a:ext cx="582215" cy="939403"/>
            <a:chOff x="2663" y="3356"/>
            <a:chExt cx="489" cy="789"/>
          </a:xfrm>
        </p:grpSpPr>
        <p:pic>
          <p:nvPicPr>
            <p:cNvPr id="215066" name="Picture 105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4" y="3800"/>
              <a:ext cx="138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067" name="Picture 105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" y="3707"/>
              <a:ext cx="331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5068" name="Group 1052"/>
            <p:cNvGrpSpPr>
              <a:grpSpLocks/>
            </p:cNvGrpSpPr>
            <p:nvPr/>
          </p:nvGrpSpPr>
          <p:grpSpPr bwMode="auto">
            <a:xfrm>
              <a:off x="2758" y="3356"/>
              <a:ext cx="314" cy="209"/>
              <a:chOff x="2170" y="3380"/>
              <a:chExt cx="314" cy="185"/>
            </a:xfrm>
          </p:grpSpPr>
          <p:sp>
            <p:nvSpPr>
              <p:cNvPr id="215069" name="Line 1053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5070" name="Line 1054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5071" name="Line 1055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15072" name="Group 1056"/>
          <p:cNvGrpSpPr>
            <a:grpSpLocks/>
          </p:cNvGrpSpPr>
          <p:nvPr/>
        </p:nvGrpSpPr>
        <p:grpSpPr bwMode="auto">
          <a:xfrm>
            <a:off x="4582717" y="4995863"/>
            <a:ext cx="611981" cy="904875"/>
            <a:chOff x="2889" y="3476"/>
            <a:chExt cx="514" cy="760"/>
          </a:xfrm>
        </p:grpSpPr>
        <p:pic>
          <p:nvPicPr>
            <p:cNvPr id="215073" name="Picture 1057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" y="3691"/>
              <a:ext cx="190" cy="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074" name="Picture 105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" y="3751"/>
              <a:ext cx="258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5075" name="Group 1059"/>
            <p:cNvGrpSpPr>
              <a:grpSpLocks/>
            </p:cNvGrpSpPr>
            <p:nvPr/>
          </p:nvGrpSpPr>
          <p:grpSpPr bwMode="auto">
            <a:xfrm>
              <a:off x="3010" y="3476"/>
              <a:ext cx="314" cy="195"/>
              <a:chOff x="2170" y="3380"/>
              <a:chExt cx="314" cy="185"/>
            </a:xfrm>
          </p:grpSpPr>
          <p:sp>
            <p:nvSpPr>
              <p:cNvPr id="215076" name="Line 1060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5077" name="Line 1061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5078" name="Line 1062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15079" name="Text Box 1063"/>
          <p:cNvSpPr txBox="1">
            <a:spLocks noChangeArrowheads="1"/>
          </p:cNvSpPr>
          <p:nvPr/>
        </p:nvSpPr>
        <p:spPr bwMode="auto">
          <a:xfrm>
            <a:off x="4231481" y="5317331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215080" name="Text Box 1064"/>
          <p:cNvSpPr txBox="1">
            <a:spLocks noChangeArrowheads="1"/>
          </p:cNvSpPr>
          <p:nvPr/>
        </p:nvSpPr>
        <p:spPr bwMode="auto">
          <a:xfrm>
            <a:off x="1143001" y="5103019"/>
            <a:ext cx="1117997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350">
                <a:solidFill>
                  <a:srgbClr val="000000"/>
                </a:solidFill>
                <a:latin typeface="Times New Roman" pitchFamily="18" charset="0"/>
              </a:rPr>
              <a:t>Consider all possible merges…</a:t>
            </a:r>
          </a:p>
        </p:txBody>
      </p:sp>
      <p:sp>
        <p:nvSpPr>
          <p:cNvPr id="215081" name="Text Box 1065"/>
          <p:cNvSpPr txBox="1">
            <a:spLocks noChangeArrowheads="1"/>
          </p:cNvSpPr>
          <p:nvPr/>
        </p:nvSpPr>
        <p:spPr bwMode="auto">
          <a:xfrm>
            <a:off x="5407820" y="5131594"/>
            <a:ext cx="832247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350">
                <a:solidFill>
                  <a:srgbClr val="000000"/>
                </a:solidFill>
                <a:latin typeface="Times New Roman" pitchFamily="18" charset="0"/>
              </a:rPr>
              <a:t>Choose the best</a:t>
            </a:r>
          </a:p>
        </p:txBody>
      </p:sp>
      <p:sp>
        <p:nvSpPr>
          <p:cNvPr id="215082" name="Rectangle 1066"/>
          <p:cNvSpPr>
            <a:spLocks noChangeArrowheads="1"/>
          </p:cNvSpPr>
          <p:nvPr/>
        </p:nvSpPr>
        <p:spPr bwMode="auto">
          <a:xfrm>
            <a:off x="1143000" y="4800601"/>
            <a:ext cx="6858000" cy="107156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461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1026"/>
          <p:cNvSpPr txBox="1">
            <a:spLocks noChangeArrowheads="1"/>
          </p:cNvSpPr>
          <p:nvPr/>
        </p:nvSpPr>
        <p:spPr bwMode="auto">
          <a:xfrm>
            <a:off x="1243013" y="957263"/>
            <a:ext cx="3181350" cy="1269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Bottom-Up (</a:t>
            </a:r>
            <a:r>
              <a:rPr kumimoji="1"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SimSun" pitchFamily="2" charset="-122"/>
              </a:rPr>
              <a:t>agglomerative</a:t>
            </a:r>
            <a:r>
              <a:rPr kumimoji="1"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):</a:t>
            </a:r>
            <a:r>
              <a:rPr lang="en-US" sz="1350">
                <a:solidFill>
                  <a:srgbClr val="000000"/>
                </a:solidFill>
                <a:latin typeface="Times New Roman" pitchFamily="18" charset="0"/>
              </a:rPr>
              <a:t> Starting with each item in its own cluster, find the best pair to merge into a new cluster. Repeat until all clusters are fused together. </a:t>
            </a:r>
          </a:p>
        </p:txBody>
      </p:sp>
      <p:grpSp>
        <p:nvGrpSpPr>
          <p:cNvPr id="216067" name="Group 1027"/>
          <p:cNvGrpSpPr>
            <a:grpSpLocks/>
          </p:cNvGrpSpPr>
          <p:nvPr/>
        </p:nvGrpSpPr>
        <p:grpSpPr bwMode="auto">
          <a:xfrm>
            <a:off x="7230666" y="5124450"/>
            <a:ext cx="770334" cy="729854"/>
            <a:chOff x="1267" y="3584"/>
            <a:chExt cx="647" cy="613"/>
          </a:xfrm>
        </p:grpSpPr>
        <p:grpSp>
          <p:nvGrpSpPr>
            <p:cNvPr id="216068" name="Group 1028"/>
            <p:cNvGrpSpPr>
              <a:grpSpLocks/>
            </p:cNvGrpSpPr>
            <p:nvPr/>
          </p:nvGrpSpPr>
          <p:grpSpPr bwMode="auto">
            <a:xfrm>
              <a:off x="1267" y="3735"/>
              <a:ext cx="647" cy="462"/>
              <a:chOff x="252" y="2364"/>
              <a:chExt cx="2258" cy="1608"/>
            </a:xfrm>
          </p:grpSpPr>
          <p:pic>
            <p:nvPicPr>
              <p:cNvPr id="216069" name="Picture 1029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6070" name="Picture 103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16071" name="Line 1031"/>
            <p:cNvSpPr>
              <a:spLocks noChangeShapeType="1"/>
            </p:cNvSpPr>
            <p:nvPr/>
          </p:nvSpPr>
          <p:spPr bwMode="auto">
            <a:xfrm flipH="1" flipV="1">
              <a:off x="1738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6072" name="Line 1032"/>
            <p:cNvSpPr>
              <a:spLocks noChangeShapeType="1"/>
            </p:cNvSpPr>
            <p:nvPr/>
          </p:nvSpPr>
          <p:spPr bwMode="auto">
            <a:xfrm flipH="1" flipV="1">
              <a:off x="1429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6073" name="Line 1033"/>
            <p:cNvSpPr>
              <a:spLocks noChangeShapeType="1"/>
            </p:cNvSpPr>
            <p:nvPr/>
          </p:nvSpPr>
          <p:spPr bwMode="auto">
            <a:xfrm flipH="1">
              <a:off x="1426" y="3584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16074" name="Group 1034"/>
          <p:cNvGrpSpPr>
            <a:grpSpLocks/>
          </p:cNvGrpSpPr>
          <p:nvPr/>
        </p:nvGrpSpPr>
        <p:grpSpPr bwMode="auto">
          <a:xfrm>
            <a:off x="7202091" y="4206480"/>
            <a:ext cx="770334" cy="550069"/>
            <a:chOff x="252" y="2364"/>
            <a:chExt cx="2258" cy="1608"/>
          </a:xfrm>
        </p:grpSpPr>
        <p:pic>
          <p:nvPicPr>
            <p:cNvPr id="216075" name="Picture 103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" y="2364"/>
              <a:ext cx="900" cy="1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6076" name="Picture 10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6" y="2412"/>
              <a:ext cx="1154" cy="1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16077" name="Line 1037"/>
          <p:cNvSpPr>
            <a:spLocks noChangeShapeType="1"/>
          </p:cNvSpPr>
          <p:nvPr/>
        </p:nvSpPr>
        <p:spPr bwMode="auto">
          <a:xfrm flipH="1" flipV="1">
            <a:off x="7762875" y="4026695"/>
            <a:ext cx="0" cy="9882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6078" name="Line 1038"/>
          <p:cNvSpPr>
            <a:spLocks noChangeShapeType="1"/>
          </p:cNvSpPr>
          <p:nvPr/>
        </p:nvSpPr>
        <p:spPr bwMode="auto">
          <a:xfrm flipH="1" flipV="1">
            <a:off x="7394972" y="4026695"/>
            <a:ext cx="0" cy="9882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6079" name="Line 1039"/>
          <p:cNvSpPr>
            <a:spLocks noChangeShapeType="1"/>
          </p:cNvSpPr>
          <p:nvPr/>
        </p:nvSpPr>
        <p:spPr bwMode="auto">
          <a:xfrm flipH="1">
            <a:off x="7391401" y="4026694"/>
            <a:ext cx="373856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16080" name="Group 1040"/>
          <p:cNvGrpSpPr>
            <a:grpSpLocks/>
          </p:cNvGrpSpPr>
          <p:nvPr/>
        </p:nvGrpSpPr>
        <p:grpSpPr bwMode="auto">
          <a:xfrm>
            <a:off x="6617495" y="3920728"/>
            <a:ext cx="456010" cy="860822"/>
            <a:chOff x="4598" y="2573"/>
            <a:chExt cx="383" cy="723"/>
          </a:xfrm>
        </p:grpSpPr>
        <p:pic>
          <p:nvPicPr>
            <p:cNvPr id="216081" name="Picture 104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8" y="2956"/>
              <a:ext cx="138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6082" name="Picture 1042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" y="2712"/>
              <a:ext cx="190" cy="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6083" name="Group 1043"/>
            <p:cNvGrpSpPr>
              <a:grpSpLocks/>
            </p:cNvGrpSpPr>
            <p:nvPr/>
          </p:nvGrpSpPr>
          <p:grpSpPr bwMode="auto">
            <a:xfrm>
              <a:off x="4638" y="2573"/>
              <a:ext cx="315" cy="169"/>
              <a:chOff x="2112" y="2976"/>
              <a:chExt cx="703" cy="377"/>
            </a:xfrm>
          </p:grpSpPr>
          <p:sp>
            <p:nvSpPr>
              <p:cNvPr id="216084" name="Line 1044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6085" name="Line 1045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6086" name="Line 1046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16087" name="Group 1047"/>
          <p:cNvGrpSpPr>
            <a:grpSpLocks/>
          </p:cNvGrpSpPr>
          <p:nvPr/>
        </p:nvGrpSpPr>
        <p:grpSpPr bwMode="auto">
          <a:xfrm>
            <a:off x="2780110" y="5185173"/>
            <a:ext cx="770334" cy="729853"/>
            <a:chOff x="1165" y="3566"/>
            <a:chExt cx="647" cy="613"/>
          </a:xfrm>
        </p:grpSpPr>
        <p:grpSp>
          <p:nvGrpSpPr>
            <p:cNvPr id="216088" name="Group 1048"/>
            <p:cNvGrpSpPr>
              <a:grpSpLocks/>
            </p:cNvGrpSpPr>
            <p:nvPr/>
          </p:nvGrpSpPr>
          <p:grpSpPr bwMode="auto">
            <a:xfrm>
              <a:off x="1165" y="3717"/>
              <a:ext cx="647" cy="462"/>
              <a:chOff x="252" y="2364"/>
              <a:chExt cx="2258" cy="1608"/>
            </a:xfrm>
          </p:grpSpPr>
          <p:pic>
            <p:nvPicPr>
              <p:cNvPr id="216089" name="Picture 1049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6090" name="Picture 105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16091" name="Group 1051"/>
            <p:cNvGrpSpPr>
              <a:grpSpLocks/>
            </p:cNvGrpSpPr>
            <p:nvPr/>
          </p:nvGrpSpPr>
          <p:grpSpPr bwMode="auto">
            <a:xfrm>
              <a:off x="1324" y="3566"/>
              <a:ext cx="314" cy="83"/>
              <a:chOff x="1324" y="3566"/>
              <a:chExt cx="314" cy="83"/>
            </a:xfrm>
          </p:grpSpPr>
          <p:sp>
            <p:nvSpPr>
              <p:cNvPr id="216092" name="Line 1052"/>
              <p:cNvSpPr>
                <a:spLocks noChangeShapeType="1"/>
              </p:cNvSpPr>
              <p:nvPr/>
            </p:nvSpPr>
            <p:spPr bwMode="auto">
              <a:xfrm flipH="1" flipV="1">
                <a:off x="1636" y="3566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6093" name="Line 1053"/>
              <p:cNvSpPr>
                <a:spLocks noChangeShapeType="1"/>
              </p:cNvSpPr>
              <p:nvPr/>
            </p:nvSpPr>
            <p:spPr bwMode="auto">
              <a:xfrm flipH="1" flipV="1">
                <a:off x="1327" y="3566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6094" name="Line 1054"/>
              <p:cNvSpPr>
                <a:spLocks noChangeShapeType="1"/>
              </p:cNvSpPr>
              <p:nvPr/>
            </p:nvSpPr>
            <p:spPr bwMode="auto">
              <a:xfrm flipH="1">
                <a:off x="1324" y="3566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pic>
        <p:nvPicPr>
          <p:cNvPr id="216095" name="Picture 105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45" y="4310063"/>
            <a:ext cx="164306" cy="372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6096" name="Line 1056"/>
          <p:cNvSpPr>
            <a:spLocks noChangeShapeType="1"/>
          </p:cNvSpPr>
          <p:nvPr/>
        </p:nvSpPr>
        <p:spPr bwMode="auto">
          <a:xfrm flipH="1" flipV="1">
            <a:off x="2528888" y="3938588"/>
            <a:ext cx="0" cy="2095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6097" name="Line 1057"/>
          <p:cNvSpPr>
            <a:spLocks noChangeShapeType="1"/>
          </p:cNvSpPr>
          <p:nvPr/>
        </p:nvSpPr>
        <p:spPr bwMode="auto">
          <a:xfrm flipH="1">
            <a:off x="2520555" y="3932635"/>
            <a:ext cx="564356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6098" name="Line 1058"/>
          <p:cNvSpPr>
            <a:spLocks noChangeShapeType="1"/>
          </p:cNvSpPr>
          <p:nvPr/>
        </p:nvSpPr>
        <p:spPr bwMode="auto">
          <a:xfrm rot="5400000" flipH="1">
            <a:off x="3049191" y="3956447"/>
            <a:ext cx="73819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16099" name="Group 1059"/>
          <p:cNvGrpSpPr>
            <a:grpSpLocks/>
          </p:cNvGrpSpPr>
          <p:nvPr/>
        </p:nvGrpSpPr>
        <p:grpSpPr bwMode="auto">
          <a:xfrm>
            <a:off x="3613547" y="5003007"/>
            <a:ext cx="570309" cy="912019"/>
            <a:chOff x="2072" y="3380"/>
            <a:chExt cx="479" cy="802"/>
          </a:xfrm>
        </p:grpSpPr>
        <p:pic>
          <p:nvPicPr>
            <p:cNvPr id="216100" name="Picture 1060" descr="Edna Krabappe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" y="3670"/>
              <a:ext cx="225" cy="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6101" name="Picture 1061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" y="3598"/>
              <a:ext cx="190" cy="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6102" name="Group 1062"/>
            <p:cNvGrpSpPr>
              <a:grpSpLocks/>
            </p:cNvGrpSpPr>
            <p:nvPr/>
          </p:nvGrpSpPr>
          <p:grpSpPr bwMode="auto">
            <a:xfrm>
              <a:off x="2170" y="3380"/>
              <a:ext cx="314" cy="185"/>
              <a:chOff x="2170" y="3380"/>
              <a:chExt cx="314" cy="185"/>
            </a:xfrm>
          </p:grpSpPr>
          <p:sp>
            <p:nvSpPr>
              <p:cNvPr id="216103" name="Line 1063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6104" name="Line 1064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6105" name="Line 1065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16106" name="Group 1066"/>
          <p:cNvGrpSpPr>
            <a:grpSpLocks/>
          </p:cNvGrpSpPr>
          <p:nvPr/>
        </p:nvGrpSpPr>
        <p:grpSpPr bwMode="auto">
          <a:xfrm>
            <a:off x="2113361" y="4975623"/>
            <a:ext cx="582215" cy="939403"/>
            <a:chOff x="2663" y="3356"/>
            <a:chExt cx="489" cy="789"/>
          </a:xfrm>
        </p:grpSpPr>
        <p:pic>
          <p:nvPicPr>
            <p:cNvPr id="216107" name="Picture 106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4" y="3800"/>
              <a:ext cx="138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6108" name="Picture 106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" y="3707"/>
              <a:ext cx="331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6109" name="Group 1069"/>
            <p:cNvGrpSpPr>
              <a:grpSpLocks/>
            </p:cNvGrpSpPr>
            <p:nvPr/>
          </p:nvGrpSpPr>
          <p:grpSpPr bwMode="auto">
            <a:xfrm>
              <a:off x="2758" y="3356"/>
              <a:ext cx="314" cy="209"/>
              <a:chOff x="2170" y="3380"/>
              <a:chExt cx="314" cy="185"/>
            </a:xfrm>
          </p:grpSpPr>
          <p:sp>
            <p:nvSpPr>
              <p:cNvPr id="216110" name="Line 1070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6111" name="Line 1071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6112" name="Line 1072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16113" name="Group 1073"/>
          <p:cNvGrpSpPr>
            <a:grpSpLocks/>
          </p:cNvGrpSpPr>
          <p:nvPr/>
        </p:nvGrpSpPr>
        <p:grpSpPr bwMode="auto">
          <a:xfrm>
            <a:off x="4582717" y="4995863"/>
            <a:ext cx="611981" cy="904875"/>
            <a:chOff x="2889" y="3476"/>
            <a:chExt cx="514" cy="760"/>
          </a:xfrm>
        </p:grpSpPr>
        <p:pic>
          <p:nvPicPr>
            <p:cNvPr id="216114" name="Picture 1074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" y="3691"/>
              <a:ext cx="190" cy="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6115" name="Picture 107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" y="3751"/>
              <a:ext cx="258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6116" name="Group 1076"/>
            <p:cNvGrpSpPr>
              <a:grpSpLocks/>
            </p:cNvGrpSpPr>
            <p:nvPr/>
          </p:nvGrpSpPr>
          <p:grpSpPr bwMode="auto">
            <a:xfrm>
              <a:off x="3010" y="3476"/>
              <a:ext cx="314" cy="195"/>
              <a:chOff x="2170" y="3380"/>
              <a:chExt cx="314" cy="185"/>
            </a:xfrm>
          </p:grpSpPr>
          <p:sp>
            <p:nvSpPr>
              <p:cNvPr id="216117" name="Line 1077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6118" name="Line 1078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6119" name="Line 1079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16120" name="Text Box 1080"/>
          <p:cNvSpPr txBox="1">
            <a:spLocks noChangeArrowheads="1"/>
          </p:cNvSpPr>
          <p:nvPr/>
        </p:nvSpPr>
        <p:spPr bwMode="auto">
          <a:xfrm>
            <a:off x="4231481" y="5317331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216121" name="Text Box 1081"/>
          <p:cNvSpPr txBox="1">
            <a:spLocks noChangeArrowheads="1"/>
          </p:cNvSpPr>
          <p:nvPr/>
        </p:nvSpPr>
        <p:spPr bwMode="auto">
          <a:xfrm>
            <a:off x="1143001" y="5103019"/>
            <a:ext cx="1117997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350">
                <a:solidFill>
                  <a:srgbClr val="000000"/>
                </a:solidFill>
                <a:latin typeface="Times New Roman" pitchFamily="18" charset="0"/>
              </a:rPr>
              <a:t>Consider all possible merges…</a:t>
            </a:r>
          </a:p>
        </p:txBody>
      </p:sp>
      <p:sp>
        <p:nvSpPr>
          <p:cNvPr id="216122" name="Text Box 1082"/>
          <p:cNvSpPr txBox="1">
            <a:spLocks noChangeArrowheads="1"/>
          </p:cNvSpPr>
          <p:nvPr/>
        </p:nvSpPr>
        <p:spPr bwMode="auto">
          <a:xfrm>
            <a:off x="5407820" y="5131594"/>
            <a:ext cx="832247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350">
                <a:solidFill>
                  <a:srgbClr val="000000"/>
                </a:solidFill>
                <a:latin typeface="Times New Roman" pitchFamily="18" charset="0"/>
              </a:rPr>
              <a:t>Choose the best</a:t>
            </a:r>
          </a:p>
        </p:txBody>
      </p:sp>
      <p:sp>
        <p:nvSpPr>
          <p:cNvPr id="216123" name="Rectangle 1083"/>
          <p:cNvSpPr>
            <a:spLocks noChangeArrowheads="1"/>
          </p:cNvSpPr>
          <p:nvPr/>
        </p:nvSpPr>
        <p:spPr bwMode="auto">
          <a:xfrm>
            <a:off x="1143000" y="4800601"/>
            <a:ext cx="6858000" cy="107156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6124" name="Rectangle 1084"/>
          <p:cNvSpPr>
            <a:spLocks noChangeArrowheads="1"/>
          </p:cNvSpPr>
          <p:nvPr/>
        </p:nvSpPr>
        <p:spPr bwMode="auto">
          <a:xfrm>
            <a:off x="1143000" y="3700464"/>
            <a:ext cx="6858000" cy="107156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6125" name="Text Box 1085"/>
          <p:cNvSpPr txBox="1">
            <a:spLocks noChangeArrowheads="1"/>
          </p:cNvSpPr>
          <p:nvPr/>
        </p:nvSpPr>
        <p:spPr bwMode="auto">
          <a:xfrm>
            <a:off x="1143001" y="3924301"/>
            <a:ext cx="1117997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350">
                <a:solidFill>
                  <a:srgbClr val="000000"/>
                </a:solidFill>
                <a:latin typeface="Times New Roman" pitchFamily="18" charset="0"/>
              </a:rPr>
              <a:t>Consider all possible merges…</a:t>
            </a:r>
          </a:p>
        </p:txBody>
      </p:sp>
      <p:grpSp>
        <p:nvGrpSpPr>
          <p:cNvPr id="216126" name="Group 1086"/>
          <p:cNvGrpSpPr>
            <a:grpSpLocks/>
          </p:cNvGrpSpPr>
          <p:nvPr/>
        </p:nvGrpSpPr>
        <p:grpSpPr bwMode="auto">
          <a:xfrm>
            <a:off x="2730104" y="3995737"/>
            <a:ext cx="770334" cy="729854"/>
            <a:chOff x="1267" y="3584"/>
            <a:chExt cx="647" cy="613"/>
          </a:xfrm>
        </p:grpSpPr>
        <p:grpSp>
          <p:nvGrpSpPr>
            <p:cNvPr id="216127" name="Group 1087"/>
            <p:cNvGrpSpPr>
              <a:grpSpLocks/>
            </p:cNvGrpSpPr>
            <p:nvPr/>
          </p:nvGrpSpPr>
          <p:grpSpPr bwMode="auto">
            <a:xfrm>
              <a:off x="1267" y="3735"/>
              <a:ext cx="647" cy="462"/>
              <a:chOff x="252" y="2364"/>
              <a:chExt cx="2258" cy="1608"/>
            </a:xfrm>
          </p:grpSpPr>
          <p:pic>
            <p:nvPicPr>
              <p:cNvPr id="216128" name="Picture 1088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6129" name="Picture 1089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16130" name="Line 1090"/>
            <p:cNvSpPr>
              <a:spLocks noChangeShapeType="1"/>
            </p:cNvSpPr>
            <p:nvPr/>
          </p:nvSpPr>
          <p:spPr bwMode="auto">
            <a:xfrm flipH="1" flipV="1">
              <a:off x="1738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6131" name="Line 1091"/>
            <p:cNvSpPr>
              <a:spLocks noChangeShapeType="1"/>
            </p:cNvSpPr>
            <p:nvPr/>
          </p:nvSpPr>
          <p:spPr bwMode="auto">
            <a:xfrm flipH="1" flipV="1">
              <a:off x="1429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6132" name="Line 1092"/>
            <p:cNvSpPr>
              <a:spLocks noChangeShapeType="1"/>
            </p:cNvSpPr>
            <p:nvPr/>
          </p:nvSpPr>
          <p:spPr bwMode="auto">
            <a:xfrm flipH="1">
              <a:off x="1426" y="3584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pic>
        <p:nvPicPr>
          <p:cNvPr id="216133" name="Picture 109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1" y="4312444"/>
            <a:ext cx="164306" cy="372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6134" name="Picture 1094" descr="C:\Documents and Settings\eamonn\Desktop\bios_family_marge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342" y="4021931"/>
            <a:ext cx="226219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6135" name="Group 1095"/>
          <p:cNvGrpSpPr>
            <a:grpSpLocks/>
          </p:cNvGrpSpPr>
          <p:nvPr/>
        </p:nvGrpSpPr>
        <p:grpSpPr bwMode="auto">
          <a:xfrm>
            <a:off x="3686176" y="3856436"/>
            <a:ext cx="375047" cy="201215"/>
            <a:chOff x="2112" y="2976"/>
            <a:chExt cx="703" cy="377"/>
          </a:xfrm>
        </p:grpSpPr>
        <p:sp>
          <p:nvSpPr>
            <p:cNvPr id="216136" name="Line 1096"/>
            <p:cNvSpPr>
              <a:spLocks noChangeShapeType="1"/>
            </p:cNvSpPr>
            <p:nvPr/>
          </p:nvSpPr>
          <p:spPr bwMode="auto">
            <a:xfrm flipH="1" flipV="1">
              <a:off x="2810" y="2976"/>
              <a:ext cx="0" cy="37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6137" name="Line 1097"/>
            <p:cNvSpPr>
              <a:spLocks noChangeShapeType="1"/>
            </p:cNvSpPr>
            <p:nvPr/>
          </p:nvSpPr>
          <p:spPr bwMode="auto">
            <a:xfrm flipH="1" flipV="1">
              <a:off x="2118" y="2976"/>
              <a:ext cx="0" cy="37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6138" name="Line 1098"/>
            <p:cNvSpPr>
              <a:spLocks noChangeShapeType="1"/>
            </p:cNvSpPr>
            <p:nvPr/>
          </p:nvSpPr>
          <p:spPr bwMode="auto">
            <a:xfrm flipH="1">
              <a:off x="2112" y="2976"/>
              <a:ext cx="70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16139" name="Group 1099"/>
          <p:cNvGrpSpPr>
            <a:grpSpLocks/>
          </p:cNvGrpSpPr>
          <p:nvPr/>
        </p:nvGrpSpPr>
        <p:grpSpPr bwMode="auto">
          <a:xfrm>
            <a:off x="4599385" y="3852864"/>
            <a:ext cx="570309" cy="912019"/>
            <a:chOff x="2072" y="3380"/>
            <a:chExt cx="479" cy="802"/>
          </a:xfrm>
        </p:grpSpPr>
        <p:pic>
          <p:nvPicPr>
            <p:cNvPr id="216140" name="Picture 1100" descr="Edna Krabappe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" y="3670"/>
              <a:ext cx="225" cy="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6141" name="Picture 1101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" y="3598"/>
              <a:ext cx="190" cy="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6142" name="Group 1102"/>
            <p:cNvGrpSpPr>
              <a:grpSpLocks/>
            </p:cNvGrpSpPr>
            <p:nvPr/>
          </p:nvGrpSpPr>
          <p:grpSpPr bwMode="auto">
            <a:xfrm>
              <a:off x="2170" y="3380"/>
              <a:ext cx="314" cy="185"/>
              <a:chOff x="2170" y="3380"/>
              <a:chExt cx="314" cy="185"/>
            </a:xfrm>
          </p:grpSpPr>
          <p:sp>
            <p:nvSpPr>
              <p:cNvPr id="216143" name="Line 1103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6144" name="Line 1104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6145" name="Line 1105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16146" name="Text Box 1106"/>
          <p:cNvSpPr txBox="1">
            <a:spLocks noChangeArrowheads="1"/>
          </p:cNvSpPr>
          <p:nvPr/>
        </p:nvSpPr>
        <p:spPr bwMode="auto">
          <a:xfrm>
            <a:off x="4181475" y="4245769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216147" name="Text Box 1107"/>
          <p:cNvSpPr txBox="1">
            <a:spLocks noChangeArrowheads="1"/>
          </p:cNvSpPr>
          <p:nvPr/>
        </p:nvSpPr>
        <p:spPr bwMode="auto">
          <a:xfrm>
            <a:off x="5407820" y="4017169"/>
            <a:ext cx="832247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350">
                <a:solidFill>
                  <a:srgbClr val="000000"/>
                </a:solidFill>
                <a:latin typeface="Times New Roman" pitchFamily="18" charset="0"/>
              </a:rPr>
              <a:t>Choose the best</a:t>
            </a:r>
          </a:p>
        </p:txBody>
      </p:sp>
    </p:spTree>
    <p:extLst>
      <p:ext uri="{BB962C8B-B14F-4D97-AF65-F5344CB8AC3E}">
        <p14:creationId xmlns:p14="http://schemas.microsoft.com/office/powerpoint/2010/main" val="2843278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Text Box 1026"/>
          <p:cNvSpPr txBox="1">
            <a:spLocks noChangeArrowheads="1"/>
          </p:cNvSpPr>
          <p:nvPr/>
        </p:nvSpPr>
        <p:spPr bwMode="auto">
          <a:xfrm>
            <a:off x="1243013" y="957263"/>
            <a:ext cx="3181350" cy="1269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Bottom-Up (</a:t>
            </a:r>
            <a:r>
              <a:rPr kumimoji="1"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SimSun" pitchFamily="2" charset="-122"/>
              </a:rPr>
              <a:t>agglomerative</a:t>
            </a:r>
            <a:r>
              <a:rPr kumimoji="1"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):</a:t>
            </a:r>
            <a:r>
              <a:rPr lang="en-US" sz="1350">
                <a:solidFill>
                  <a:srgbClr val="000000"/>
                </a:solidFill>
                <a:latin typeface="Times New Roman" pitchFamily="18" charset="0"/>
              </a:rPr>
              <a:t> Starting with each item in its own cluster, find the best pair to merge into a new cluster. Repeat until all clusters are fused together. </a:t>
            </a:r>
          </a:p>
        </p:txBody>
      </p:sp>
      <p:grpSp>
        <p:nvGrpSpPr>
          <p:cNvPr id="217091" name="Group 1027"/>
          <p:cNvGrpSpPr>
            <a:grpSpLocks/>
          </p:cNvGrpSpPr>
          <p:nvPr/>
        </p:nvGrpSpPr>
        <p:grpSpPr bwMode="auto">
          <a:xfrm>
            <a:off x="7230666" y="5124450"/>
            <a:ext cx="770334" cy="729854"/>
            <a:chOff x="1267" y="3584"/>
            <a:chExt cx="647" cy="613"/>
          </a:xfrm>
        </p:grpSpPr>
        <p:grpSp>
          <p:nvGrpSpPr>
            <p:cNvPr id="217092" name="Group 1028"/>
            <p:cNvGrpSpPr>
              <a:grpSpLocks/>
            </p:cNvGrpSpPr>
            <p:nvPr/>
          </p:nvGrpSpPr>
          <p:grpSpPr bwMode="auto">
            <a:xfrm>
              <a:off x="1267" y="3735"/>
              <a:ext cx="647" cy="462"/>
              <a:chOff x="252" y="2364"/>
              <a:chExt cx="2258" cy="1608"/>
            </a:xfrm>
          </p:grpSpPr>
          <p:pic>
            <p:nvPicPr>
              <p:cNvPr id="217093" name="Picture 1029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7094" name="Picture 103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17095" name="Line 1031"/>
            <p:cNvSpPr>
              <a:spLocks noChangeShapeType="1"/>
            </p:cNvSpPr>
            <p:nvPr/>
          </p:nvSpPr>
          <p:spPr bwMode="auto">
            <a:xfrm flipH="1" flipV="1">
              <a:off x="1738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7096" name="Line 1032"/>
            <p:cNvSpPr>
              <a:spLocks noChangeShapeType="1"/>
            </p:cNvSpPr>
            <p:nvPr/>
          </p:nvSpPr>
          <p:spPr bwMode="auto">
            <a:xfrm flipH="1" flipV="1">
              <a:off x="1429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7097" name="Line 1033"/>
            <p:cNvSpPr>
              <a:spLocks noChangeShapeType="1"/>
            </p:cNvSpPr>
            <p:nvPr/>
          </p:nvSpPr>
          <p:spPr bwMode="auto">
            <a:xfrm flipH="1">
              <a:off x="1426" y="3584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17098" name="Group 1034"/>
          <p:cNvGrpSpPr>
            <a:grpSpLocks/>
          </p:cNvGrpSpPr>
          <p:nvPr/>
        </p:nvGrpSpPr>
        <p:grpSpPr bwMode="auto">
          <a:xfrm>
            <a:off x="7202091" y="4206480"/>
            <a:ext cx="770334" cy="550069"/>
            <a:chOff x="252" y="2364"/>
            <a:chExt cx="2258" cy="1608"/>
          </a:xfrm>
        </p:grpSpPr>
        <p:pic>
          <p:nvPicPr>
            <p:cNvPr id="217099" name="Picture 103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" y="2364"/>
              <a:ext cx="900" cy="1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7100" name="Picture 10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6" y="2412"/>
              <a:ext cx="1154" cy="1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17101" name="Line 1037"/>
          <p:cNvSpPr>
            <a:spLocks noChangeShapeType="1"/>
          </p:cNvSpPr>
          <p:nvPr/>
        </p:nvSpPr>
        <p:spPr bwMode="auto">
          <a:xfrm flipH="1" flipV="1">
            <a:off x="7762875" y="4026695"/>
            <a:ext cx="0" cy="9882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7102" name="Line 1038"/>
          <p:cNvSpPr>
            <a:spLocks noChangeShapeType="1"/>
          </p:cNvSpPr>
          <p:nvPr/>
        </p:nvSpPr>
        <p:spPr bwMode="auto">
          <a:xfrm flipH="1" flipV="1">
            <a:off x="7394972" y="4026695"/>
            <a:ext cx="0" cy="9882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7103" name="Line 1039"/>
          <p:cNvSpPr>
            <a:spLocks noChangeShapeType="1"/>
          </p:cNvSpPr>
          <p:nvPr/>
        </p:nvSpPr>
        <p:spPr bwMode="auto">
          <a:xfrm flipH="1">
            <a:off x="7391401" y="4026694"/>
            <a:ext cx="373856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17104" name="Group 1040"/>
          <p:cNvGrpSpPr>
            <a:grpSpLocks/>
          </p:cNvGrpSpPr>
          <p:nvPr/>
        </p:nvGrpSpPr>
        <p:grpSpPr bwMode="auto">
          <a:xfrm>
            <a:off x="6617495" y="3920728"/>
            <a:ext cx="456010" cy="860822"/>
            <a:chOff x="4598" y="2573"/>
            <a:chExt cx="383" cy="723"/>
          </a:xfrm>
        </p:grpSpPr>
        <p:pic>
          <p:nvPicPr>
            <p:cNvPr id="217105" name="Picture 104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8" y="2956"/>
              <a:ext cx="138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7106" name="Picture 1042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" y="2712"/>
              <a:ext cx="190" cy="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7107" name="Group 1043"/>
            <p:cNvGrpSpPr>
              <a:grpSpLocks/>
            </p:cNvGrpSpPr>
            <p:nvPr/>
          </p:nvGrpSpPr>
          <p:grpSpPr bwMode="auto">
            <a:xfrm>
              <a:off x="4638" y="2573"/>
              <a:ext cx="315" cy="169"/>
              <a:chOff x="2112" y="2976"/>
              <a:chExt cx="703" cy="377"/>
            </a:xfrm>
          </p:grpSpPr>
          <p:sp>
            <p:nvSpPr>
              <p:cNvPr id="217108" name="Line 1044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7109" name="Line 1045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7110" name="Line 1046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17111" name="Group 1047"/>
          <p:cNvGrpSpPr>
            <a:grpSpLocks/>
          </p:cNvGrpSpPr>
          <p:nvPr/>
        </p:nvGrpSpPr>
        <p:grpSpPr bwMode="auto">
          <a:xfrm>
            <a:off x="6610351" y="2578895"/>
            <a:ext cx="1354931" cy="998935"/>
            <a:chOff x="746" y="1753"/>
            <a:chExt cx="1138" cy="839"/>
          </a:xfrm>
        </p:grpSpPr>
        <p:pic>
          <p:nvPicPr>
            <p:cNvPr id="217112" name="Picture 104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" y="2252"/>
              <a:ext cx="138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7113" name="Picture 1049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" y="2008"/>
              <a:ext cx="190" cy="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7114" name="Group 1050"/>
            <p:cNvGrpSpPr>
              <a:grpSpLocks/>
            </p:cNvGrpSpPr>
            <p:nvPr/>
          </p:nvGrpSpPr>
          <p:grpSpPr bwMode="auto">
            <a:xfrm>
              <a:off x="1237" y="2109"/>
              <a:ext cx="647" cy="462"/>
              <a:chOff x="252" y="2364"/>
              <a:chExt cx="2258" cy="1608"/>
            </a:xfrm>
          </p:grpSpPr>
          <p:pic>
            <p:nvPicPr>
              <p:cNvPr id="217115" name="Picture 105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7116" name="Picture 105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17117" name="Line 1053"/>
            <p:cNvSpPr>
              <a:spLocks noChangeShapeType="1"/>
            </p:cNvSpPr>
            <p:nvPr/>
          </p:nvSpPr>
          <p:spPr bwMode="auto">
            <a:xfrm flipH="1" flipV="1">
              <a:off x="1708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7118" name="Line 1054"/>
            <p:cNvSpPr>
              <a:spLocks noChangeShapeType="1"/>
            </p:cNvSpPr>
            <p:nvPr/>
          </p:nvSpPr>
          <p:spPr bwMode="auto">
            <a:xfrm flipH="1" flipV="1">
              <a:off x="1399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7119" name="Line 1055"/>
            <p:cNvSpPr>
              <a:spLocks noChangeShapeType="1"/>
            </p:cNvSpPr>
            <p:nvPr/>
          </p:nvSpPr>
          <p:spPr bwMode="auto">
            <a:xfrm flipH="1">
              <a:off x="1396" y="1958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7120" name="Line 1056"/>
            <p:cNvSpPr>
              <a:spLocks noChangeShapeType="1"/>
            </p:cNvSpPr>
            <p:nvPr/>
          </p:nvSpPr>
          <p:spPr bwMode="auto">
            <a:xfrm flipH="1">
              <a:off x="936" y="1753"/>
              <a:ext cx="61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7121" name="Line 1057"/>
            <p:cNvSpPr>
              <a:spLocks noChangeShapeType="1"/>
            </p:cNvSpPr>
            <p:nvPr/>
          </p:nvSpPr>
          <p:spPr bwMode="auto">
            <a:xfrm rot="5400000" flipH="1">
              <a:off x="1450" y="1858"/>
              <a:ext cx="20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217122" name="Group 1058"/>
            <p:cNvGrpSpPr>
              <a:grpSpLocks/>
            </p:cNvGrpSpPr>
            <p:nvPr/>
          </p:nvGrpSpPr>
          <p:grpSpPr bwMode="auto">
            <a:xfrm>
              <a:off x="786" y="1869"/>
              <a:ext cx="315" cy="169"/>
              <a:chOff x="2112" y="2976"/>
              <a:chExt cx="703" cy="377"/>
            </a:xfrm>
          </p:grpSpPr>
          <p:sp>
            <p:nvSpPr>
              <p:cNvPr id="217123" name="Line 1059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7124" name="Line 1060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7125" name="Line 1061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17126" name="Line 1062"/>
            <p:cNvSpPr>
              <a:spLocks noChangeShapeType="1"/>
            </p:cNvSpPr>
            <p:nvPr/>
          </p:nvSpPr>
          <p:spPr bwMode="auto">
            <a:xfrm rot="5400000" flipH="1">
              <a:off x="878" y="1814"/>
              <a:ext cx="11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17127" name="Group 1063"/>
          <p:cNvGrpSpPr>
            <a:grpSpLocks/>
          </p:cNvGrpSpPr>
          <p:nvPr/>
        </p:nvGrpSpPr>
        <p:grpSpPr bwMode="auto">
          <a:xfrm>
            <a:off x="2780110" y="5185173"/>
            <a:ext cx="770334" cy="729853"/>
            <a:chOff x="1165" y="3566"/>
            <a:chExt cx="647" cy="613"/>
          </a:xfrm>
        </p:grpSpPr>
        <p:grpSp>
          <p:nvGrpSpPr>
            <p:cNvPr id="217128" name="Group 1064"/>
            <p:cNvGrpSpPr>
              <a:grpSpLocks/>
            </p:cNvGrpSpPr>
            <p:nvPr/>
          </p:nvGrpSpPr>
          <p:grpSpPr bwMode="auto">
            <a:xfrm>
              <a:off x="1165" y="3717"/>
              <a:ext cx="647" cy="462"/>
              <a:chOff x="252" y="2364"/>
              <a:chExt cx="2258" cy="1608"/>
            </a:xfrm>
          </p:grpSpPr>
          <p:pic>
            <p:nvPicPr>
              <p:cNvPr id="217129" name="Picture 106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7130" name="Picture 106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17131" name="Group 1067"/>
            <p:cNvGrpSpPr>
              <a:grpSpLocks/>
            </p:cNvGrpSpPr>
            <p:nvPr/>
          </p:nvGrpSpPr>
          <p:grpSpPr bwMode="auto">
            <a:xfrm>
              <a:off x="1324" y="3566"/>
              <a:ext cx="314" cy="83"/>
              <a:chOff x="1324" y="3566"/>
              <a:chExt cx="314" cy="83"/>
            </a:xfrm>
          </p:grpSpPr>
          <p:sp>
            <p:nvSpPr>
              <p:cNvPr id="217132" name="Line 1068"/>
              <p:cNvSpPr>
                <a:spLocks noChangeShapeType="1"/>
              </p:cNvSpPr>
              <p:nvPr/>
            </p:nvSpPr>
            <p:spPr bwMode="auto">
              <a:xfrm flipH="1" flipV="1">
                <a:off x="1636" y="3566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7133" name="Line 1069"/>
              <p:cNvSpPr>
                <a:spLocks noChangeShapeType="1"/>
              </p:cNvSpPr>
              <p:nvPr/>
            </p:nvSpPr>
            <p:spPr bwMode="auto">
              <a:xfrm flipH="1" flipV="1">
                <a:off x="1327" y="3566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7134" name="Line 1070"/>
              <p:cNvSpPr>
                <a:spLocks noChangeShapeType="1"/>
              </p:cNvSpPr>
              <p:nvPr/>
            </p:nvSpPr>
            <p:spPr bwMode="auto">
              <a:xfrm flipH="1">
                <a:off x="1324" y="3566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pic>
        <p:nvPicPr>
          <p:cNvPr id="217135" name="Picture 107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45" y="4310063"/>
            <a:ext cx="164306" cy="372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7136" name="Line 1072"/>
          <p:cNvSpPr>
            <a:spLocks noChangeShapeType="1"/>
          </p:cNvSpPr>
          <p:nvPr/>
        </p:nvSpPr>
        <p:spPr bwMode="auto">
          <a:xfrm flipH="1" flipV="1">
            <a:off x="2528888" y="3938588"/>
            <a:ext cx="0" cy="2095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7137" name="Line 1073"/>
          <p:cNvSpPr>
            <a:spLocks noChangeShapeType="1"/>
          </p:cNvSpPr>
          <p:nvPr/>
        </p:nvSpPr>
        <p:spPr bwMode="auto">
          <a:xfrm flipH="1">
            <a:off x="2520555" y="3932635"/>
            <a:ext cx="564356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7138" name="Line 1074"/>
          <p:cNvSpPr>
            <a:spLocks noChangeShapeType="1"/>
          </p:cNvSpPr>
          <p:nvPr/>
        </p:nvSpPr>
        <p:spPr bwMode="auto">
          <a:xfrm rot="5400000" flipH="1">
            <a:off x="3049191" y="3956447"/>
            <a:ext cx="73819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17139" name="Group 1075"/>
          <p:cNvGrpSpPr>
            <a:grpSpLocks/>
          </p:cNvGrpSpPr>
          <p:nvPr/>
        </p:nvGrpSpPr>
        <p:grpSpPr bwMode="auto">
          <a:xfrm>
            <a:off x="3613547" y="5003007"/>
            <a:ext cx="570309" cy="912019"/>
            <a:chOff x="2072" y="3380"/>
            <a:chExt cx="479" cy="802"/>
          </a:xfrm>
        </p:grpSpPr>
        <p:pic>
          <p:nvPicPr>
            <p:cNvPr id="217140" name="Picture 1076" descr="Edna Krabappe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" y="3670"/>
              <a:ext cx="225" cy="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7141" name="Picture 1077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" y="3598"/>
              <a:ext cx="190" cy="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7142" name="Group 1078"/>
            <p:cNvGrpSpPr>
              <a:grpSpLocks/>
            </p:cNvGrpSpPr>
            <p:nvPr/>
          </p:nvGrpSpPr>
          <p:grpSpPr bwMode="auto">
            <a:xfrm>
              <a:off x="2170" y="3380"/>
              <a:ext cx="314" cy="185"/>
              <a:chOff x="2170" y="3380"/>
              <a:chExt cx="314" cy="185"/>
            </a:xfrm>
          </p:grpSpPr>
          <p:sp>
            <p:nvSpPr>
              <p:cNvPr id="217143" name="Line 1079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7144" name="Line 1080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7145" name="Line 1081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17146" name="Group 1082"/>
          <p:cNvGrpSpPr>
            <a:grpSpLocks/>
          </p:cNvGrpSpPr>
          <p:nvPr/>
        </p:nvGrpSpPr>
        <p:grpSpPr bwMode="auto">
          <a:xfrm>
            <a:off x="2113361" y="4975623"/>
            <a:ext cx="582215" cy="939403"/>
            <a:chOff x="2663" y="3356"/>
            <a:chExt cx="489" cy="789"/>
          </a:xfrm>
        </p:grpSpPr>
        <p:pic>
          <p:nvPicPr>
            <p:cNvPr id="217147" name="Picture 108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4" y="3800"/>
              <a:ext cx="138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7148" name="Picture 108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" y="3707"/>
              <a:ext cx="331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7149" name="Group 1085"/>
            <p:cNvGrpSpPr>
              <a:grpSpLocks/>
            </p:cNvGrpSpPr>
            <p:nvPr/>
          </p:nvGrpSpPr>
          <p:grpSpPr bwMode="auto">
            <a:xfrm>
              <a:off x="2758" y="3356"/>
              <a:ext cx="314" cy="209"/>
              <a:chOff x="2170" y="3380"/>
              <a:chExt cx="314" cy="185"/>
            </a:xfrm>
          </p:grpSpPr>
          <p:sp>
            <p:nvSpPr>
              <p:cNvPr id="217150" name="Line 1086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7151" name="Line 1087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7152" name="Line 1088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17153" name="Group 1089"/>
          <p:cNvGrpSpPr>
            <a:grpSpLocks/>
          </p:cNvGrpSpPr>
          <p:nvPr/>
        </p:nvGrpSpPr>
        <p:grpSpPr bwMode="auto">
          <a:xfrm>
            <a:off x="4582717" y="4995863"/>
            <a:ext cx="611981" cy="904875"/>
            <a:chOff x="2889" y="3476"/>
            <a:chExt cx="514" cy="760"/>
          </a:xfrm>
        </p:grpSpPr>
        <p:pic>
          <p:nvPicPr>
            <p:cNvPr id="217154" name="Picture 1090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" y="3691"/>
              <a:ext cx="190" cy="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7155" name="Picture 109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" y="3751"/>
              <a:ext cx="258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7156" name="Group 1092"/>
            <p:cNvGrpSpPr>
              <a:grpSpLocks/>
            </p:cNvGrpSpPr>
            <p:nvPr/>
          </p:nvGrpSpPr>
          <p:grpSpPr bwMode="auto">
            <a:xfrm>
              <a:off x="3010" y="3476"/>
              <a:ext cx="314" cy="195"/>
              <a:chOff x="2170" y="3380"/>
              <a:chExt cx="314" cy="185"/>
            </a:xfrm>
          </p:grpSpPr>
          <p:sp>
            <p:nvSpPr>
              <p:cNvPr id="217157" name="Line 1093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7158" name="Line 1094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7159" name="Line 1095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17160" name="Text Box 1096"/>
          <p:cNvSpPr txBox="1">
            <a:spLocks noChangeArrowheads="1"/>
          </p:cNvSpPr>
          <p:nvPr/>
        </p:nvSpPr>
        <p:spPr bwMode="auto">
          <a:xfrm>
            <a:off x="4231481" y="5317331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217161" name="Text Box 1097"/>
          <p:cNvSpPr txBox="1">
            <a:spLocks noChangeArrowheads="1"/>
          </p:cNvSpPr>
          <p:nvPr/>
        </p:nvSpPr>
        <p:spPr bwMode="auto">
          <a:xfrm>
            <a:off x="1143001" y="5103019"/>
            <a:ext cx="1117997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350">
                <a:solidFill>
                  <a:srgbClr val="000000"/>
                </a:solidFill>
                <a:latin typeface="Times New Roman" pitchFamily="18" charset="0"/>
              </a:rPr>
              <a:t>Consider all possible merges…</a:t>
            </a:r>
          </a:p>
        </p:txBody>
      </p:sp>
      <p:sp>
        <p:nvSpPr>
          <p:cNvPr id="217162" name="Text Box 1098"/>
          <p:cNvSpPr txBox="1">
            <a:spLocks noChangeArrowheads="1"/>
          </p:cNvSpPr>
          <p:nvPr/>
        </p:nvSpPr>
        <p:spPr bwMode="auto">
          <a:xfrm>
            <a:off x="5407820" y="5131594"/>
            <a:ext cx="832247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350">
                <a:solidFill>
                  <a:srgbClr val="000000"/>
                </a:solidFill>
                <a:latin typeface="Times New Roman" pitchFamily="18" charset="0"/>
              </a:rPr>
              <a:t>Choose the best</a:t>
            </a:r>
          </a:p>
        </p:txBody>
      </p:sp>
      <p:sp>
        <p:nvSpPr>
          <p:cNvPr id="217163" name="Rectangle 1099"/>
          <p:cNvSpPr>
            <a:spLocks noChangeArrowheads="1"/>
          </p:cNvSpPr>
          <p:nvPr/>
        </p:nvSpPr>
        <p:spPr bwMode="auto">
          <a:xfrm>
            <a:off x="1143000" y="4800601"/>
            <a:ext cx="6858000" cy="107156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7164" name="Rectangle 1100"/>
          <p:cNvSpPr>
            <a:spLocks noChangeArrowheads="1"/>
          </p:cNvSpPr>
          <p:nvPr/>
        </p:nvSpPr>
        <p:spPr bwMode="auto">
          <a:xfrm>
            <a:off x="1143000" y="3700464"/>
            <a:ext cx="6858000" cy="107156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7165" name="Rectangle 1101"/>
          <p:cNvSpPr>
            <a:spLocks noChangeArrowheads="1"/>
          </p:cNvSpPr>
          <p:nvPr/>
        </p:nvSpPr>
        <p:spPr bwMode="auto">
          <a:xfrm>
            <a:off x="1143000" y="2357439"/>
            <a:ext cx="6858000" cy="107156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7166" name="Text Box 1102"/>
          <p:cNvSpPr txBox="1">
            <a:spLocks noChangeArrowheads="1"/>
          </p:cNvSpPr>
          <p:nvPr/>
        </p:nvSpPr>
        <p:spPr bwMode="auto">
          <a:xfrm>
            <a:off x="1143001" y="3924301"/>
            <a:ext cx="1117997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350">
                <a:solidFill>
                  <a:srgbClr val="000000"/>
                </a:solidFill>
                <a:latin typeface="Times New Roman" pitchFamily="18" charset="0"/>
              </a:rPr>
              <a:t>Consider all possible merges…</a:t>
            </a:r>
          </a:p>
        </p:txBody>
      </p:sp>
      <p:grpSp>
        <p:nvGrpSpPr>
          <p:cNvPr id="217167" name="Group 1103"/>
          <p:cNvGrpSpPr>
            <a:grpSpLocks/>
          </p:cNvGrpSpPr>
          <p:nvPr/>
        </p:nvGrpSpPr>
        <p:grpSpPr bwMode="auto">
          <a:xfrm>
            <a:off x="2730104" y="3995737"/>
            <a:ext cx="770334" cy="729854"/>
            <a:chOff x="1267" y="3584"/>
            <a:chExt cx="647" cy="613"/>
          </a:xfrm>
        </p:grpSpPr>
        <p:grpSp>
          <p:nvGrpSpPr>
            <p:cNvPr id="217168" name="Group 1104"/>
            <p:cNvGrpSpPr>
              <a:grpSpLocks/>
            </p:cNvGrpSpPr>
            <p:nvPr/>
          </p:nvGrpSpPr>
          <p:grpSpPr bwMode="auto">
            <a:xfrm>
              <a:off x="1267" y="3735"/>
              <a:ext cx="647" cy="462"/>
              <a:chOff x="252" y="2364"/>
              <a:chExt cx="2258" cy="1608"/>
            </a:xfrm>
          </p:grpSpPr>
          <p:pic>
            <p:nvPicPr>
              <p:cNvPr id="217169" name="Picture 110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7170" name="Picture 110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17171" name="Line 1107"/>
            <p:cNvSpPr>
              <a:spLocks noChangeShapeType="1"/>
            </p:cNvSpPr>
            <p:nvPr/>
          </p:nvSpPr>
          <p:spPr bwMode="auto">
            <a:xfrm flipH="1" flipV="1">
              <a:off x="1738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7172" name="Line 1108"/>
            <p:cNvSpPr>
              <a:spLocks noChangeShapeType="1"/>
            </p:cNvSpPr>
            <p:nvPr/>
          </p:nvSpPr>
          <p:spPr bwMode="auto">
            <a:xfrm flipH="1" flipV="1">
              <a:off x="1429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7173" name="Line 1109"/>
            <p:cNvSpPr>
              <a:spLocks noChangeShapeType="1"/>
            </p:cNvSpPr>
            <p:nvPr/>
          </p:nvSpPr>
          <p:spPr bwMode="auto">
            <a:xfrm flipH="1">
              <a:off x="1426" y="3584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pic>
        <p:nvPicPr>
          <p:cNvPr id="217174" name="Picture 11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1" y="4312444"/>
            <a:ext cx="164306" cy="372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7175" name="Picture 1111" descr="C:\Documents and Settings\eamonn\Desktop\bios_family_marge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342" y="4021931"/>
            <a:ext cx="226219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7176" name="Group 1112"/>
          <p:cNvGrpSpPr>
            <a:grpSpLocks/>
          </p:cNvGrpSpPr>
          <p:nvPr/>
        </p:nvGrpSpPr>
        <p:grpSpPr bwMode="auto">
          <a:xfrm>
            <a:off x="3686176" y="3856436"/>
            <a:ext cx="375047" cy="201215"/>
            <a:chOff x="2112" y="2976"/>
            <a:chExt cx="703" cy="377"/>
          </a:xfrm>
        </p:grpSpPr>
        <p:sp>
          <p:nvSpPr>
            <p:cNvPr id="217177" name="Line 1113"/>
            <p:cNvSpPr>
              <a:spLocks noChangeShapeType="1"/>
            </p:cNvSpPr>
            <p:nvPr/>
          </p:nvSpPr>
          <p:spPr bwMode="auto">
            <a:xfrm flipH="1" flipV="1">
              <a:off x="2810" y="2976"/>
              <a:ext cx="0" cy="37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7178" name="Line 1114"/>
            <p:cNvSpPr>
              <a:spLocks noChangeShapeType="1"/>
            </p:cNvSpPr>
            <p:nvPr/>
          </p:nvSpPr>
          <p:spPr bwMode="auto">
            <a:xfrm flipH="1" flipV="1">
              <a:off x="2118" y="2976"/>
              <a:ext cx="0" cy="37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7179" name="Line 1115"/>
            <p:cNvSpPr>
              <a:spLocks noChangeShapeType="1"/>
            </p:cNvSpPr>
            <p:nvPr/>
          </p:nvSpPr>
          <p:spPr bwMode="auto">
            <a:xfrm flipH="1">
              <a:off x="2112" y="2976"/>
              <a:ext cx="70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17180" name="Group 1116"/>
          <p:cNvGrpSpPr>
            <a:grpSpLocks/>
          </p:cNvGrpSpPr>
          <p:nvPr/>
        </p:nvGrpSpPr>
        <p:grpSpPr bwMode="auto">
          <a:xfrm>
            <a:off x="4599385" y="3852864"/>
            <a:ext cx="570309" cy="912019"/>
            <a:chOff x="2072" y="3380"/>
            <a:chExt cx="479" cy="802"/>
          </a:xfrm>
        </p:grpSpPr>
        <p:pic>
          <p:nvPicPr>
            <p:cNvPr id="217181" name="Picture 1117" descr="Edna Krabappe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" y="3670"/>
              <a:ext cx="225" cy="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7182" name="Picture 1118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" y="3598"/>
              <a:ext cx="190" cy="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7183" name="Group 1119"/>
            <p:cNvGrpSpPr>
              <a:grpSpLocks/>
            </p:cNvGrpSpPr>
            <p:nvPr/>
          </p:nvGrpSpPr>
          <p:grpSpPr bwMode="auto">
            <a:xfrm>
              <a:off x="2170" y="3380"/>
              <a:ext cx="314" cy="185"/>
              <a:chOff x="2170" y="3380"/>
              <a:chExt cx="314" cy="185"/>
            </a:xfrm>
          </p:grpSpPr>
          <p:sp>
            <p:nvSpPr>
              <p:cNvPr id="217184" name="Line 1120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7185" name="Line 1121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7186" name="Line 1122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17187" name="Text Box 1123"/>
          <p:cNvSpPr txBox="1">
            <a:spLocks noChangeArrowheads="1"/>
          </p:cNvSpPr>
          <p:nvPr/>
        </p:nvSpPr>
        <p:spPr bwMode="auto">
          <a:xfrm>
            <a:off x="4181475" y="4245769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217188" name="Text Box 1124"/>
          <p:cNvSpPr txBox="1">
            <a:spLocks noChangeArrowheads="1"/>
          </p:cNvSpPr>
          <p:nvPr/>
        </p:nvSpPr>
        <p:spPr bwMode="auto">
          <a:xfrm>
            <a:off x="5407820" y="4017169"/>
            <a:ext cx="832247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350">
                <a:solidFill>
                  <a:srgbClr val="000000"/>
                </a:solidFill>
                <a:latin typeface="Times New Roman" pitchFamily="18" charset="0"/>
              </a:rPr>
              <a:t>Choose the best</a:t>
            </a:r>
          </a:p>
        </p:txBody>
      </p:sp>
      <p:sp>
        <p:nvSpPr>
          <p:cNvPr id="217189" name="Text Box 1125"/>
          <p:cNvSpPr txBox="1">
            <a:spLocks noChangeArrowheads="1"/>
          </p:cNvSpPr>
          <p:nvPr/>
        </p:nvSpPr>
        <p:spPr bwMode="auto">
          <a:xfrm>
            <a:off x="1143001" y="2767013"/>
            <a:ext cx="1117997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350">
                <a:solidFill>
                  <a:srgbClr val="000000"/>
                </a:solidFill>
                <a:latin typeface="Times New Roman" pitchFamily="18" charset="0"/>
              </a:rPr>
              <a:t>Consider all possible merges…</a:t>
            </a:r>
          </a:p>
        </p:txBody>
      </p:sp>
      <p:grpSp>
        <p:nvGrpSpPr>
          <p:cNvPr id="217190" name="Group 1126"/>
          <p:cNvGrpSpPr>
            <a:grpSpLocks/>
          </p:cNvGrpSpPr>
          <p:nvPr/>
        </p:nvGrpSpPr>
        <p:grpSpPr bwMode="auto">
          <a:xfrm>
            <a:off x="2466976" y="2657476"/>
            <a:ext cx="1354931" cy="998935"/>
            <a:chOff x="746" y="1753"/>
            <a:chExt cx="1138" cy="839"/>
          </a:xfrm>
        </p:grpSpPr>
        <p:pic>
          <p:nvPicPr>
            <p:cNvPr id="217191" name="Picture 112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" y="2252"/>
              <a:ext cx="138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7192" name="Picture 1128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" y="2008"/>
              <a:ext cx="190" cy="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7193" name="Group 1129"/>
            <p:cNvGrpSpPr>
              <a:grpSpLocks/>
            </p:cNvGrpSpPr>
            <p:nvPr/>
          </p:nvGrpSpPr>
          <p:grpSpPr bwMode="auto">
            <a:xfrm>
              <a:off x="1237" y="2109"/>
              <a:ext cx="647" cy="462"/>
              <a:chOff x="252" y="2364"/>
              <a:chExt cx="2258" cy="1608"/>
            </a:xfrm>
          </p:grpSpPr>
          <p:pic>
            <p:nvPicPr>
              <p:cNvPr id="217194" name="Picture 1130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7195" name="Picture 113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17196" name="Line 1132"/>
            <p:cNvSpPr>
              <a:spLocks noChangeShapeType="1"/>
            </p:cNvSpPr>
            <p:nvPr/>
          </p:nvSpPr>
          <p:spPr bwMode="auto">
            <a:xfrm flipH="1" flipV="1">
              <a:off x="1708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7197" name="Line 1133"/>
            <p:cNvSpPr>
              <a:spLocks noChangeShapeType="1"/>
            </p:cNvSpPr>
            <p:nvPr/>
          </p:nvSpPr>
          <p:spPr bwMode="auto">
            <a:xfrm flipH="1" flipV="1">
              <a:off x="1399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7198" name="Line 1134"/>
            <p:cNvSpPr>
              <a:spLocks noChangeShapeType="1"/>
            </p:cNvSpPr>
            <p:nvPr/>
          </p:nvSpPr>
          <p:spPr bwMode="auto">
            <a:xfrm flipH="1">
              <a:off x="1396" y="1958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7199" name="Line 1135"/>
            <p:cNvSpPr>
              <a:spLocks noChangeShapeType="1"/>
            </p:cNvSpPr>
            <p:nvPr/>
          </p:nvSpPr>
          <p:spPr bwMode="auto">
            <a:xfrm flipH="1">
              <a:off x="936" y="1753"/>
              <a:ext cx="61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7200" name="Line 1136"/>
            <p:cNvSpPr>
              <a:spLocks noChangeShapeType="1"/>
            </p:cNvSpPr>
            <p:nvPr/>
          </p:nvSpPr>
          <p:spPr bwMode="auto">
            <a:xfrm rot="5400000" flipH="1">
              <a:off x="1450" y="1858"/>
              <a:ext cx="20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217201" name="Group 1137"/>
            <p:cNvGrpSpPr>
              <a:grpSpLocks/>
            </p:cNvGrpSpPr>
            <p:nvPr/>
          </p:nvGrpSpPr>
          <p:grpSpPr bwMode="auto">
            <a:xfrm>
              <a:off x="786" y="1869"/>
              <a:ext cx="315" cy="169"/>
              <a:chOff x="2112" y="2976"/>
              <a:chExt cx="703" cy="377"/>
            </a:xfrm>
          </p:grpSpPr>
          <p:sp>
            <p:nvSpPr>
              <p:cNvPr id="217202" name="Line 1138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7203" name="Line 1139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7204" name="Line 1140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17205" name="Line 1141"/>
            <p:cNvSpPr>
              <a:spLocks noChangeShapeType="1"/>
            </p:cNvSpPr>
            <p:nvPr/>
          </p:nvSpPr>
          <p:spPr bwMode="auto">
            <a:xfrm rot="5400000" flipH="1">
              <a:off x="878" y="1814"/>
              <a:ext cx="11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17206" name="Group 1142"/>
          <p:cNvGrpSpPr>
            <a:grpSpLocks/>
          </p:cNvGrpSpPr>
          <p:nvPr/>
        </p:nvGrpSpPr>
        <p:grpSpPr bwMode="auto">
          <a:xfrm>
            <a:off x="4281487" y="2740820"/>
            <a:ext cx="1062038" cy="845344"/>
            <a:chOff x="2342" y="1528"/>
            <a:chExt cx="892" cy="710"/>
          </a:xfrm>
        </p:grpSpPr>
        <p:sp>
          <p:nvSpPr>
            <p:cNvPr id="217207" name="Line 1143"/>
            <p:cNvSpPr>
              <a:spLocks noChangeShapeType="1"/>
            </p:cNvSpPr>
            <p:nvPr/>
          </p:nvSpPr>
          <p:spPr bwMode="auto">
            <a:xfrm flipH="1" flipV="1">
              <a:off x="2418" y="1544"/>
              <a:ext cx="0" cy="17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7208" name="Line 1144"/>
            <p:cNvSpPr>
              <a:spLocks noChangeShapeType="1"/>
            </p:cNvSpPr>
            <p:nvPr/>
          </p:nvSpPr>
          <p:spPr bwMode="auto">
            <a:xfrm flipH="1">
              <a:off x="2411" y="1539"/>
              <a:ext cx="47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7209" name="Line 1145"/>
            <p:cNvSpPr>
              <a:spLocks noChangeShapeType="1"/>
            </p:cNvSpPr>
            <p:nvPr/>
          </p:nvSpPr>
          <p:spPr bwMode="auto">
            <a:xfrm rot="5400000" flipH="1">
              <a:off x="2855" y="1559"/>
              <a:ext cx="6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217210" name="Group 1146"/>
            <p:cNvGrpSpPr>
              <a:grpSpLocks/>
            </p:cNvGrpSpPr>
            <p:nvPr/>
          </p:nvGrpSpPr>
          <p:grpSpPr bwMode="auto">
            <a:xfrm>
              <a:off x="2587" y="1592"/>
              <a:ext cx="647" cy="613"/>
              <a:chOff x="1267" y="3584"/>
              <a:chExt cx="647" cy="613"/>
            </a:xfrm>
          </p:grpSpPr>
          <p:grpSp>
            <p:nvGrpSpPr>
              <p:cNvPr id="217211" name="Group 1147"/>
              <p:cNvGrpSpPr>
                <a:grpSpLocks/>
              </p:cNvGrpSpPr>
              <p:nvPr/>
            </p:nvGrpSpPr>
            <p:grpSpPr bwMode="auto">
              <a:xfrm>
                <a:off x="1267" y="3735"/>
                <a:ext cx="647" cy="462"/>
                <a:chOff x="252" y="2364"/>
                <a:chExt cx="2258" cy="1608"/>
              </a:xfrm>
            </p:grpSpPr>
            <p:pic>
              <p:nvPicPr>
                <p:cNvPr id="217212" name="Picture 1148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2" y="2364"/>
                  <a:ext cx="900" cy="16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17213" name="Picture 1149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56" y="2412"/>
                  <a:ext cx="1154" cy="15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217214" name="Line 1150"/>
              <p:cNvSpPr>
                <a:spLocks noChangeShapeType="1"/>
              </p:cNvSpPr>
              <p:nvPr/>
            </p:nvSpPr>
            <p:spPr bwMode="auto">
              <a:xfrm flipH="1" flipV="1">
                <a:off x="1738" y="3584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7215" name="Line 1151"/>
              <p:cNvSpPr>
                <a:spLocks noChangeShapeType="1"/>
              </p:cNvSpPr>
              <p:nvPr/>
            </p:nvSpPr>
            <p:spPr bwMode="auto">
              <a:xfrm flipH="1" flipV="1">
                <a:off x="1429" y="3584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7216" name="Line 1152"/>
              <p:cNvSpPr>
                <a:spLocks noChangeShapeType="1"/>
              </p:cNvSpPr>
              <p:nvPr/>
            </p:nvSpPr>
            <p:spPr bwMode="auto">
              <a:xfrm flipH="1">
                <a:off x="1426" y="3584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pic>
          <p:nvPicPr>
            <p:cNvPr id="217217" name="Picture 1153" descr="Edna Krabappe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2" y="1750"/>
              <a:ext cx="225" cy="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7218" name="Text Box 1154"/>
          <p:cNvSpPr txBox="1">
            <a:spLocks noChangeArrowheads="1"/>
          </p:cNvSpPr>
          <p:nvPr/>
        </p:nvSpPr>
        <p:spPr bwMode="auto">
          <a:xfrm>
            <a:off x="5407820" y="2874169"/>
            <a:ext cx="832247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350">
                <a:solidFill>
                  <a:srgbClr val="000000"/>
                </a:solidFill>
                <a:latin typeface="Times New Roman" pitchFamily="18" charset="0"/>
              </a:rPr>
              <a:t>Choose the best</a:t>
            </a:r>
          </a:p>
        </p:txBody>
      </p:sp>
      <p:sp>
        <p:nvSpPr>
          <p:cNvPr id="217219" name="Text Box 1155"/>
          <p:cNvSpPr txBox="1">
            <a:spLocks noChangeArrowheads="1"/>
          </p:cNvSpPr>
          <p:nvPr/>
        </p:nvSpPr>
        <p:spPr bwMode="auto">
          <a:xfrm>
            <a:off x="3867150" y="3074194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27834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114" name="Group 2"/>
          <p:cNvGrpSpPr>
            <a:grpSpLocks/>
          </p:cNvGrpSpPr>
          <p:nvPr/>
        </p:nvGrpSpPr>
        <p:grpSpPr bwMode="auto">
          <a:xfrm>
            <a:off x="6146007" y="1019176"/>
            <a:ext cx="1712119" cy="1216819"/>
            <a:chOff x="98" y="300"/>
            <a:chExt cx="3214" cy="2284"/>
          </a:xfrm>
        </p:grpSpPr>
        <p:pic>
          <p:nvPicPr>
            <p:cNvPr id="218115" name="Picture 3" descr="Edna Krabappel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" y="1440"/>
              <a:ext cx="504" cy="1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8116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824"/>
              <a:ext cx="308" cy="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8117" name="Picture 5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78"/>
              <a:ext cx="424" cy="1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8118" name="Group 6"/>
            <p:cNvGrpSpPr>
              <a:grpSpLocks/>
            </p:cNvGrpSpPr>
            <p:nvPr/>
          </p:nvGrpSpPr>
          <p:grpSpPr bwMode="auto">
            <a:xfrm>
              <a:off x="1865" y="1505"/>
              <a:ext cx="1447" cy="1031"/>
              <a:chOff x="252" y="2364"/>
              <a:chExt cx="2258" cy="1608"/>
            </a:xfrm>
          </p:grpSpPr>
          <p:pic>
            <p:nvPicPr>
              <p:cNvPr id="218119" name="Picture 7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8120" name="Picture 8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18121" name="Line 9"/>
            <p:cNvSpPr>
              <a:spLocks noChangeShapeType="1"/>
            </p:cNvSpPr>
            <p:nvPr/>
          </p:nvSpPr>
          <p:spPr bwMode="auto">
            <a:xfrm flipH="1" flipV="1">
              <a:off x="255" y="444"/>
              <a:ext cx="0" cy="90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8122" name="Line 10"/>
            <p:cNvSpPr>
              <a:spLocks noChangeShapeType="1"/>
            </p:cNvSpPr>
            <p:nvPr/>
          </p:nvSpPr>
          <p:spPr bwMode="auto">
            <a:xfrm flipH="1" flipV="1">
              <a:off x="2919" y="1167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8123" name="Line 11"/>
            <p:cNvSpPr>
              <a:spLocks noChangeShapeType="1"/>
            </p:cNvSpPr>
            <p:nvPr/>
          </p:nvSpPr>
          <p:spPr bwMode="auto">
            <a:xfrm flipH="1" flipV="1">
              <a:off x="2227" y="1167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8124" name="Line 12"/>
            <p:cNvSpPr>
              <a:spLocks noChangeShapeType="1"/>
            </p:cNvSpPr>
            <p:nvPr/>
          </p:nvSpPr>
          <p:spPr bwMode="auto">
            <a:xfrm flipH="1">
              <a:off x="2221" y="1167"/>
              <a:ext cx="70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8125" name="Line 13"/>
            <p:cNvSpPr>
              <a:spLocks noChangeShapeType="1"/>
            </p:cNvSpPr>
            <p:nvPr/>
          </p:nvSpPr>
          <p:spPr bwMode="auto">
            <a:xfrm flipH="1">
              <a:off x="1193" y="710"/>
              <a:ext cx="1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8126" name="Line 14"/>
            <p:cNvSpPr>
              <a:spLocks noChangeShapeType="1"/>
            </p:cNvSpPr>
            <p:nvPr/>
          </p:nvSpPr>
          <p:spPr bwMode="auto">
            <a:xfrm rot="5400000" flipH="1">
              <a:off x="2343" y="943"/>
              <a:ext cx="4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8127" name="Line 15"/>
            <p:cNvSpPr>
              <a:spLocks noChangeShapeType="1"/>
            </p:cNvSpPr>
            <p:nvPr/>
          </p:nvSpPr>
          <p:spPr bwMode="auto">
            <a:xfrm rot="5400000" flipH="1">
              <a:off x="1712" y="574"/>
              <a:ext cx="26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218128" name="Group 16"/>
            <p:cNvGrpSpPr>
              <a:grpSpLocks/>
            </p:cNvGrpSpPr>
            <p:nvPr/>
          </p:nvGrpSpPr>
          <p:grpSpPr bwMode="auto">
            <a:xfrm>
              <a:off x="859" y="969"/>
              <a:ext cx="703" cy="377"/>
              <a:chOff x="2112" y="2976"/>
              <a:chExt cx="703" cy="377"/>
            </a:xfrm>
          </p:grpSpPr>
          <p:sp>
            <p:nvSpPr>
              <p:cNvPr id="218129" name="Line 17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8130" name="Line 18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8131" name="Line 19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18132" name="Line 20"/>
            <p:cNvSpPr>
              <a:spLocks noChangeShapeType="1"/>
            </p:cNvSpPr>
            <p:nvPr/>
          </p:nvSpPr>
          <p:spPr bwMode="auto">
            <a:xfrm rot="5400000" flipH="1">
              <a:off x="1065" y="844"/>
              <a:ext cx="25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8133" name="Line 21"/>
            <p:cNvSpPr>
              <a:spLocks noChangeShapeType="1"/>
            </p:cNvSpPr>
            <p:nvPr/>
          </p:nvSpPr>
          <p:spPr bwMode="auto">
            <a:xfrm flipH="1">
              <a:off x="253" y="446"/>
              <a:ext cx="158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8134" name="Line 22"/>
            <p:cNvSpPr>
              <a:spLocks noChangeShapeType="1"/>
            </p:cNvSpPr>
            <p:nvPr/>
          </p:nvSpPr>
          <p:spPr bwMode="auto">
            <a:xfrm rot="5400000" flipH="1">
              <a:off x="989" y="370"/>
              <a:ext cx="13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18135" name="Text Box 23"/>
          <p:cNvSpPr txBox="1">
            <a:spLocks noChangeArrowheads="1"/>
          </p:cNvSpPr>
          <p:nvPr/>
        </p:nvSpPr>
        <p:spPr bwMode="auto">
          <a:xfrm>
            <a:off x="1243013" y="957263"/>
            <a:ext cx="3181350" cy="1269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Bottom-Up (</a:t>
            </a:r>
            <a:r>
              <a:rPr kumimoji="1"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SimSun" pitchFamily="2" charset="-122"/>
              </a:rPr>
              <a:t>agglomerative</a:t>
            </a:r>
            <a:r>
              <a:rPr kumimoji="1"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):</a:t>
            </a:r>
            <a:r>
              <a:rPr lang="en-US" sz="1350">
                <a:solidFill>
                  <a:srgbClr val="000000"/>
                </a:solidFill>
                <a:latin typeface="Times New Roman" pitchFamily="18" charset="0"/>
              </a:rPr>
              <a:t> Starting with each item in its own cluster, find the best pair to merge into a new cluster. Repeat until all clusters are fused together. </a:t>
            </a:r>
          </a:p>
        </p:txBody>
      </p:sp>
      <p:grpSp>
        <p:nvGrpSpPr>
          <p:cNvPr id="218136" name="Group 24"/>
          <p:cNvGrpSpPr>
            <a:grpSpLocks/>
          </p:cNvGrpSpPr>
          <p:nvPr/>
        </p:nvGrpSpPr>
        <p:grpSpPr bwMode="auto">
          <a:xfrm>
            <a:off x="7230666" y="5124450"/>
            <a:ext cx="770334" cy="729854"/>
            <a:chOff x="1267" y="3584"/>
            <a:chExt cx="647" cy="613"/>
          </a:xfrm>
        </p:grpSpPr>
        <p:grpSp>
          <p:nvGrpSpPr>
            <p:cNvPr id="218137" name="Group 25"/>
            <p:cNvGrpSpPr>
              <a:grpSpLocks/>
            </p:cNvGrpSpPr>
            <p:nvPr/>
          </p:nvGrpSpPr>
          <p:grpSpPr bwMode="auto">
            <a:xfrm>
              <a:off x="1267" y="3735"/>
              <a:ext cx="647" cy="462"/>
              <a:chOff x="252" y="2364"/>
              <a:chExt cx="2258" cy="1608"/>
            </a:xfrm>
          </p:grpSpPr>
          <p:pic>
            <p:nvPicPr>
              <p:cNvPr id="218138" name="Picture 26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8139" name="Picture 27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18140" name="Line 28"/>
            <p:cNvSpPr>
              <a:spLocks noChangeShapeType="1"/>
            </p:cNvSpPr>
            <p:nvPr/>
          </p:nvSpPr>
          <p:spPr bwMode="auto">
            <a:xfrm flipH="1" flipV="1">
              <a:off x="1738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8141" name="Line 29"/>
            <p:cNvSpPr>
              <a:spLocks noChangeShapeType="1"/>
            </p:cNvSpPr>
            <p:nvPr/>
          </p:nvSpPr>
          <p:spPr bwMode="auto">
            <a:xfrm flipH="1" flipV="1">
              <a:off x="1429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8142" name="Line 30"/>
            <p:cNvSpPr>
              <a:spLocks noChangeShapeType="1"/>
            </p:cNvSpPr>
            <p:nvPr/>
          </p:nvSpPr>
          <p:spPr bwMode="auto">
            <a:xfrm flipH="1">
              <a:off x="1426" y="3584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18143" name="Group 31"/>
          <p:cNvGrpSpPr>
            <a:grpSpLocks/>
          </p:cNvGrpSpPr>
          <p:nvPr/>
        </p:nvGrpSpPr>
        <p:grpSpPr bwMode="auto">
          <a:xfrm>
            <a:off x="7202091" y="4206480"/>
            <a:ext cx="770334" cy="550069"/>
            <a:chOff x="252" y="2364"/>
            <a:chExt cx="2258" cy="1608"/>
          </a:xfrm>
        </p:grpSpPr>
        <p:pic>
          <p:nvPicPr>
            <p:cNvPr id="218144" name="Picture 3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" y="2364"/>
              <a:ext cx="900" cy="1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8145" name="Picture 3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6" y="2412"/>
              <a:ext cx="1154" cy="1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18146" name="Line 34"/>
          <p:cNvSpPr>
            <a:spLocks noChangeShapeType="1"/>
          </p:cNvSpPr>
          <p:nvPr/>
        </p:nvSpPr>
        <p:spPr bwMode="auto">
          <a:xfrm flipH="1" flipV="1">
            <a:off x="7762875" y="4026695"/>
            <a:ext cx="0" cy="9882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8147" name="Line 35"/>
          <p:cNvSpPr>
            <a:spLocks noChangeShapeType="1"/>
          </p:cNvSpPr>
          <p:nvPr/>
        </p:nvSpPr>
        <p:spPr bwMode="auto">
          <a:xfrm flipH="1" flipV="1">
            <a:off x="7394972" y="4026695"/>
            <a:ext cx="0" cy="9882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8148" name="Line 36"/>
          <p:cNvSpPr>
            <a:spLocks noChangeShapeType="1"/>
          </p:cNvSpPr>
          <p:nvPr/>
        </p:nvSpPr>
        <p:spPr bwMode="auto">
          <a:xfrm flipH="1">
            <a:off x="7391401" y="4026694"/>
            <a:ext cx="373856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18149" name="Group 37"/>
          <p:cNvGrpSpPr>
            <a:grpSpLocks/>
          </p:cNvGrpSpPr>
          <p:nvPr/>
        </p:nvGrpSpPr>
        <p:grpSpPr bwMode="auto">
          <a:xfrm>
            <a:off x="6617495" y="3920728"/>
            <a:ext cx="456010" cy="860822"/>
            <a:chOff x="4598" y="2573"/>
            <a:chExt cx="383" cy="723"/>
          </a:xfrm>
        </p:grpSpPr>
        <p:pic>
          <p:nvPicPr>
            <p:cNvPr id="218150" name="Picture 3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8" y="2956"/>
              <a:ext cx="138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8151" name="Picture 39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" y="2712"/>
              <a:ext cx="190" cy="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8152" name="Group 40"/>
            <p:cNvGrpSpPr>
              <a:grpSpLocks/>
            </p:cNvGrpSpPr>
            <p:nvPr/>
          </p:nvGrpSpPr>
          <p:grpSpPr bwMode="auto">
            <a:xfrm>
              <a:off x="4638" y="2573"/>
              <a:ext cx="315" cy="169"/>
              <a:chOff x="2112" y="2976"/>
              <a:chExt cx="703" cy="377"/>
            </a:xfrm>
          </p:grpSpPr>
          <p:sp>
            <p:nvSpPr>
              <p:cNvPr id="218153" name="Line 41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8154" name="Line 42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8155" name="Line 43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18156" name="Group 44"/>
          <p:cNvGrpSpPr>
            <a:grpSpLocks/>
          </p:cNvGrpSpPr>
          <p:nvPr/>
        </p:nvGrpSpPr>
        <p:grpSpPr bwMode="auto">
          <a:xfrm>
            <a:off x="6610351" y="2578895"/>
            <a:ext cx="1354931" cy="998935"/>
            <a:chOff x="746" y="1753"/>
            <a:chExt cx="1138" cy="839"/>
          </a:xfrm>
        </p:grpSpPr>
        <p:pic>
          <p:nvPicPr>
            <p:cNvPr id="218157" name="Picture 4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" y="2252"/>
              <a:ext cx="138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8158" name="Picture 46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" y="2008"/>
              <a:ext cx="190" cy="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8159" name="Group 47"/>
            <p:cNvGrpSpPr>
              <a:grpSpLocks/>
            </p:cNvGrpSpPr>
            <p:nvPr/>
          </p:nvGrpSpPr>
          <p:grpSpPr bwMode="auto">
            <a:xfrm>
              <a:off x="1237" y="2109"/>
              <a:ext cx="647" cy="462"/>
              <a:chOff x="252" y="2364"/>
              <a:chExt cx="2258" cy="1608"/>
            </a:xfrm>
          </p:grpSpPr>
          <p:pic>
            <p:nvPicPr>
              <p:cNvPr id="218160" name="Picture 48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8161" name="Picture 49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18162" name="Line 50"/>
            <p:cNvSpPr>
              <a:spLocks noChangeShapeType="1"/>
            </p:cNvSpPr>
            <p:nvPr/>
          </p:nvSpPr>
          <p:spPr bwMode="auto">
            <a:xfrm flipH="1" flipV="1">
              <a:off x="1708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8163" name="Line 51"/>
            <p:cNvSpPr>
              <a:spLocks noChangeShapeType="1"/>
            </p:cNvSpPr>
            <p:nvPr/>
          </p:nvSpPr>
          <p:spPr bwMode="auto">
            <a:xfrm flipH="1" flipV="1">
              <a:off x="1399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8164" name="Line 52"/>
            <p:cNvSpPr>
              <a:spLocks noChangeShapeType="1"/>
            </p:cNvSpPr>
            <p:nvPr/>
          </p:nvSpPr>
          <p:spPr bwMode="auto">
            <a:xfrm flipH="1">
              <a:off x="1396" y="1958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8165" name="Line 53"/>
            <p:cNvSpPr>
              <a:spLocks noChangeShapeType="1"/>
            </p:cNvSpPr>
            <p:nvPr/>
          </p:nvSpPr>
          <p:spPr bwMode="auto">
            <a:xfrm flipH="1">
              <a:off x="936" y="1753"/>
              <a:ext cx="61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8166" name="Line 54"/>
            <p:cNvSpPr>
              <a:spLocks noChangeShapeType="1"/>
            </p:cNvSpPr>
            <p:nvPr/>
          </p:nvSpPr>
          <p:spPr bwMode="auto">
            <a:xfrm rot="5400000" flipH="1">
              <a:off x="1450" y="1858"/>
              <a:ext cx="20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218167" name="Group 55"/>
            <p:cNvGrpSpPr>
              <a:grpSpLocks/>
            </p:cNvGrpSpPr>
            <p:nvPr/>
          </p:nvGrpSpPr>
          <p:grpSpPr bwMode="auto">
            <a:xfrm>
              <a:off x="786" y="1869"/>
              <a:ext cx="315" cy="169"/>
              <a:chOff x="2112" y="2976"/>
              <a:chExt cx="703" cy="377"/>
            </a:xfrm>
          </p:grpSpPr>
          <p:sp>
            <p:nvSpPr>
              <p:cNvPr id="218168" name="Line 56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8169" name="Line 57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8170" name="Line 58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18171" name="Line 59"/>
            <p:cNvSpPr>
              <a:spLocks noChangeShapeType="1"/>
            </p:cNvSpPr>
            <p:nvPr/>
          </p:nvSpPr>
          <p:spPr bwMode="auto">
            <a:xfrm rot="5400000" flipH="1">
              <a:off x="878" y="1814"/>
              <a:ext cx="11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18172" name="Group 60"/>
          <p:cNvGrpSpPr>
            <a:grpSpLocks/>
          </p:cNvGrpSpPr>
          <p:nvPr/>
        </p:nvGrpSpPr>
        <p:grpSpPr bwMode="auto">
          <a:xfrm>
            <a:off x="2780110" y="5185173"/>
            <a:ext cx="770334" cy="729853"/>
            <a:chOff x="1165" y="3566"/>
            <a:chExt cx="647" cy="613"/>
          </a:xfrm>
        </p:grpSpPr>
        <p:grpSp>
          <p:nvGrpSpPr>
            <p:cNvPr id="218173" name="Group 61"/>
            <p:cNvGrpSpPr>
              <a:grpSpLocks/>
            </p:cNvGrpSpPr>
            <p:nvPr/>
          </p:nvGrpSpPr>
          <p:grpSpPr bwMode="auto">
            <a:xfrm>
              <a:off x="1165" y="3717"/>
              <a:ext cx="647" cy="462"/>
              <a:chOff x="252" y="2364"/>
              <a:chExt cx="2258" cy="1608"/>
            </a:xfrm>
          </p:grpSpPr>
          <p:pic>
            <p:nvPicPr>
              <p:cNvPr id="218174" name="Picture 6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8175" name="Picture 63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18176" name="Group 64"/>
            <p:cNvGrpSpPr>
              <a:grpSpLocks/>
            </p:cNvGrpSpPr>
            <p:nvPr/>
          </p:nvGrpSpPr>
          <p:grpSpPr bwMode="auto">
            <a:xfrm>
              <a:off x="1324" y="3566"/>
              <a:ext cx="314" cy="83"/>
              <a:chOff x="1324" y="3566"/>
              <a:chExt cx="314" cy="83"/>
            </a:xfrm>
          </p:grpSpPr>
          <p:sp>
            <p:nvSpPr>
              <p:cNvPr id="218177" name="Line 65"/>
              <p:cNvSpPr>
                <a:spLocks noChangeShapeType="1"/>
              </p:cNvSpPr>
              <p:nvPr/>
            </p:nvSpPr>
            <p:spPr bwMode="auto">
              <a:xfrm flipH="1" flipV="1">
                <a:off x="1636" y="3566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8178" name="Line 66"/>
              <p:cNvSpPr>
                <a:spLocks noChangeShapeType="1"/>
              </p:cNvSpPr>
              <p:nvPr/>
            </p:nvSpPr>
            <p:spPr bwMode="auto">
              <a:xfrm flipH="1" flipV="1">
                <a:off x="1327" y="3566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8179" name="Line 67"/>
              <p:cNvSpPr>
                <a:spLocks noChangeShapeType="1"/>
              </p:cNvSpPr>
              <p:nvPr/>
            </p:nvSpPr>
            <p:spPr bwMode="auto">
              <a:xfrm flipH="1">
                <a:off x="1324" y="3566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pic>
        <p:nvPicPr>
          <p:cNvPr id="218180" name="Picture 6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45" y="4310063"/>
            <a:ext cx="164306" cy="372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8181" name="Line 69"/>
          <p:cNvSpPr>
            <a:spLocks noChangeShapeType="1"/>
          </p:cNvSpPr>
          <p:nvPr/>
        </p:nvSpPr>
        <p:spPr bwMode="auto">
          <a:xfrm flipH="1" flipV="1">
            <a:off x="2528888" y="3938588"/>
            <a:ext cx="0" cy="2095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8182" name="Line 70"/>
          <p:cNvSpPr>
            <a:spLocks noChangeShapeType="1"/>
          </p:cNvSpPr>
          <p:nvPr/>
        </p:nvSpPr>
        <p:spPr bwMode="auto">
          <a:xfrm flipH="1">
            <a:off x="2520555" y="3932635"/>
            <a:ext cx="564356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8183" name="Line 71"/>
          <p:cNvSpPr>
            <a:spLocks noChangeShapeType="1"/>
          </p:cNvSpPr>
          <p:nvPr/>
        </p:nvSpPr>
        <p:spPr bwMode="auto">
          <a:xfrm rot="5400000" flipH="1">
            <a:off x="3049191" y="3956447"/>
            <a:ext cx="73819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18184" name="Group 72"/>
          <p:cNvGrpSpPr>
            <a:grpSpLocks/>
          </p:cNvGrpSpPr>
          <p:nvPr/>
        </p:nvGrpSpPr>
        <p:grpSpPr bwMode="auto">
          <a:xfrm>
            <a:off x="3613547" y="5003007"/>
            <a:ext cx="570309" cy="912019"/>
            <a:chOff x="2072" y="3380"/>
            <a:chExt cx="479" cy="802"/>
          </a:xfrm>
        </p:grpSpPr>
        <p:pic>
          <p:nvPicPr>
            <p:cNvPr id="218185" name="Picture 73" descr="Edna Krabappel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" y="3670"/>
              <a:ext cx="225" cy="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8186" name="Picture 74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" y="3598"/>
              <a:ext cx="190" cy="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8187" name="Group 75"/>
            <p:cNvGrpSpPr>
              <a:grpSpLocks/>
            </p:cNvGrpSpPr>
            <p:nvPr/>
          </p:nvGrpSpPr>
          <p:grpSpPr bwMode="auto">
            <a:xfrm>
              <a:off x="2170" y="3380"/>
              <a:ext cx="314" cy="185"/>
              <a:chOff x="2170" y="3380"/>
              <a:chExt cx="314" cy="185"/>
            </a:xfrm>
          </p:grpSpPr>
          <p:sp>
            <p:nvSpPr>
              <p:cNvPr id="218188" name="Line 76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8189" name="Line 77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8190" name="Line 78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18191" name="Group 79"/>
          <p:cNvGrpSpPr>
            <a:grpSpLocks/>
          </p:cNvGrpSpPr>
          <p:nvPr/>
        </p:nvGrpSpPr>
        <p:grpSpPr bwMode="auto">
          <a:xfrm>
            <a:off x="2113361" y="4975623"/>
            <a:ext cx="582215" cy="939403"/>
            <a:chOff x="2663" y="3356"/>
            <a:chExt cx="489" cy="789"/>
          </a:xfrm>
        </p:grpSpPr>
        <p:pic>
          <p:nvPicPr>
            <p:cNvPr id="218192" name="Picture 8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4" y="3800"/>
              <a:ext cx="138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8193" name="Picture 8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" y="3707"/>
              <a:ext cx="331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8194" name="Group 82"/>
            <p:cNvGrpSpPr>
              <a:grpSpLocks/>
            </p:cNvGrpSpPr>
            <p:nvPr/>
          </p:nvGrpSpPr>
          <p:grpSpPr bwMode="auto">
            <a:xfrm>
              <a:off x="2758" y="3356"/>
              <a:ext cx="314" cy="209"/>
              <a:chOff x="2170" y="3380"/>
              <a:chExt cx="314" cy="185"/>
            </a:xfrm>
          </p:grpSpPr>
          <p:sp>
            <p:nvSpPr>
              <p:cNvPr id="218195" name="Line 83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8196" name="Line 84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8197" name="Line 85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18198" name="Group 86"/>
          <p:cNvGrpSpPr>
            <a:grpSpLocks/>
          </p:cNvGrpSpPr>
          <p:nvPr/>
        </p:nvGrpSpPr>
        <p:grpSpPr bwMode="auto">
          <a:xfrm>
            <a:off x="4582717" y="4995863"/>
            <a:ext cx="611981" cy="904875"/>
            <a:chOff x="2889" y="3476"/>
            <a:chExt cx="514" cy="760"/>
          </a:xfrm>
        </p:grpSpPr>
        <p:pic>
          <p:nvPicPr>
            <p:cNvPr id="218199" name="Picture 87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" y="3691"/>
              <a:ext cx="190" cy="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8200" name="Picture 8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" y="3751"/>
              <a:ext cx="258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8201" name="Group 89"/>
            <p:cNvGrpSpPr>
              <a:grpSpLocks/>
            </p:cNvGrpSpPr>
            <p:nvPr/>
          </p:nvGrpSpPr>
          <p:grpSpPr bwMode="auto">
            <a:xfrm>
              <a:off x="3010" y="3476"/>
              <a:ext cx="314" cy="195"/>
              <a:chOff x="2170" y="3380"/>
              <a:chExt cx="314" cy="185"/>
            </a:xfrm>
          </p:grpSpPr>
          <p:sp>
            <p:nvSpPr>
              <p:cNvPr id="218202" name="Line 90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8203" name="Line 91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8204" name="Line 92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18205" name="Text Box 93"/>
          <p:cNvSpPr txBox="1">
            <a:spLocks noChangeArrowheads="1"/>
          </p:cNvSpPr>
          <p:nvPr/>
        </p:nvSpPr>
        <p:spPr bwMode="auto">
          <a:xfrm>
            <a:off x="4231481" y="5317331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218206" name="Text Box 94"/>
          <p:cNvSpPr txBox="1">
            <a:spLocks noChangeArrowheads="1"/>
          </p:cNvSpPr>
          <p:nvPr/>
        </p:nvSpPr>
        <p:spPr bwMode="auto">
          <a:xfrm>
            <a:off x="1143001" y="5103019"/>
            <a:ext cx="1117997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350">
                <a:solidFill>
                  <a:srgbClr val="000000"/>
                </a:solidFill>
                <a:latin typeface="Times New Roman" pitchFamily="18" charset="0"/>
              </a:rPr>
              <a:t>Consider all possible merges…</a:t>
            </a:r>
          </a:p>
        </p:txBody>
      </p:sp>
      <p:sp>
        <p:nvSpPr>
          <p:cNvPr id="218207" name="Text Box 95"/>
          <p:cNvSpPr txBox="1">
            <a:spLocks noChangeArrowheads="1"/>
          </p:cNvSpPr>
          <p:nvPr/>
        </p:nvSpPr>
        <p:spPr bwMode="auto">
          <a:xfrm>
            <a:off x="5407820" y="5131594"/>
            <a:ext cx="832247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350">
                <a:solidFill>
                  <a:srgbClr val="000000"/>
                </a:solidFill>
                <a:latin typeface="Times New Roman" pitchFamily="18" charset="0"/>
              </a:rPr>
              <a:t>Choose the best</a:t>
            </a:r>
          </a:p>
        </p:txBody>
      </p:sp>
      <p:sp>
        <p:nvSpPr>
          <p:cNvPr id="218208" name="Rectangle 96"/>
          <p:cNvSpPr>
            <a:spLocks noChangeArrowheads="1"/>
          </p:cNvSpPr>
          <p:nvPr/>
        </p:nvSpPr>
        <p:spPr bwMode="auto">
          <a:xfrm>
            <a:off x="1143000" y="4800601"/>
            <a:ext cx="6858000" cy="107156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8209" name="Rectangle 97"/>
          <p:cNvSpPr>
            <a:spLocks noChangeArrowheads="1"/>
          </p:cNvSpPr>
          <p:nvPr/>
        </p:nvSpPr>
        <p:spPr bwMode="auto">
          <a:xfrm>
            <a:off x="1143000" y="3700464"/>
            <a:ext cx="6858000" cy="107156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8210" name="Rectangle 98"/>
          <p:cNvSpPr>
            <a:spLocks noChangeArrowheads="1"/>
          </p:cNvSpPr>
          <p:nvPr/>
        </p:nvSpPr>
        <p:spPr bwMode="auto">
          <a:xfrm>
            <a:off x="1143000" y="2357439"/>
            <a:ext cx="6858000" cy="107156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8211" name="Text Box 99"/>
          <p:cNvSpPr txBox="1">
            <a:spLocks noChangeArrowheads="1"/>
          </p:cNvSpPr>
          <p:nvPr/>
        </p:nvSpPr>
        <p:spPr bwMode="auto">
          <a:xfrm>
            <a:off x="1143001" y="3924301"/>
            <a:ext cx="1117997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350">
                <a:solidFill>
                  <a:srgbClr val="000000"/>
                </a:solidFill>
                <a:latin typeface="Times New Roman" pitchFamily="18" charset="0"/>
              </a:rPr>
              <a:t>Consider all possible merges…</a:t>
            </a:r>
          </a:p>
        </p:txBody>
      </p:sp>
      <p:grpSp>
        <p:nvGrpSpPr>
          <p:cNvPr id="218212" name="Group 100"/>
          <p:cNvGrpSpPr>
            <a:grpSpLocks/>
          </p:cNvGrpSpPr>
          <p:nvPr/>
        </p:nvGrpSpPr>
        <p:grpSpPr bwMode="auto">
          <a:xfrm>
            <a:off x="2730104" y="3995737"/>
            <a:ext cx="770334" cy="729854"/>
            <a:chOff x="1267" y="3584"/>
            <a:chExt cx="647" cy="613"/>
          </a:xfrm>
        </p:grpSpPr>
        <p:grpSp>
          <p:nvGrpSpPr>
            <p:cNvPr id="218213" name="Group 101"/>
            <p:cNvGrpSpPr>
              <a:grpSpLocks/>
            </p:cNvGrpSpPr>
            <p:nvPr/>
          </p:nvGrpSpPr>
          <p:grpSpPr bwMode="auto">
            <a:xfrm>
              <a:off x="1267" y="3735"/>
              <a:ext cx="647" cy="462"/>
              <a:chOff x="252" y="2364"/>
              <a:chExt cx="2258" cy="1608"/>
            </a:xfrm>
          </p:grpSpPr>
          <p:pic>
            <p:nvPicPr>
              <p:cNvPr id="218214" name="Picture 10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8215" name="Picture 103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18216" name="Line 104"/>
            <p:cNvSpPr>
              <a:spLocks noChangeShapeType="1"/>
            </p:cNvSpPr>
            <p:nvPr/>
          </p:nvSpPr>
          <p:spPr bwMode="auto">
            <a:xfrm flipH="1" flipV="1">
              <a:off x="1738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8217" name="Line 105"/>
            <p:cNvSpPr>
              <a:spLocks noChangeShapeType="1"/>
            </p:cNvSpPr>
            <p:nvPr/>
          </p:nvSpPr>
          <p:spPr bwMode="auto">
            <a:xfrm flipH="1" flipV="1">
              <a:off x="1429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8218" name="Line 106"/>
            <p:cNvSpPr>
              <a:spLocks noChangeShapeType="1"/>
            </p:cNvSpPr>
            <p:nvPr/>
          </p:nvSpPr>
          <p:spPr bwMode="auto">
            <a:xfrm flipH="1">
              <a:off x="1426" y="3584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pic>
        <p:nvPicPr>
          <p:cNvPr id="218219" name="Picture 1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1" y="4312444"/>
            <a:ext cx="164306" cy="372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8220" name="Picture 108" descr="C:\Documents and Settings\eamonn\Desktop\bios_family_marg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342" y="4021931"/>
            <a:ext cx="226219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8221" name="Group 109"/>
          <p:cNvGrpSpPr>
            <a:grpSpLocks/>
          </p:cNvGrpSpPr>
          <p:nvPr/>
        </p:nvGrpSpPr>
        <p:grpSpPr bwMode="auto">
          <a:xfrm>
            <a:off x="3686176" y="3856436"/>
            <a:ext cx="375047" cy="201215"/>
            <a:chOff x="2112" y="2976"/>
            <a:chExt cx="703" cy="377"/>
          </a:xfrm>
        </p:grpSpPr>
        <p:sp>
          <p:nvSpPr>
            <p:cNvPr id="218222" name="Line 110"/>
            <p:cNvSpPr>
              <a:spLocks noChangeShapeType="1"/>
            </p:cNvSpPr>
            <p:nvPr/>
          </p:nvSpPr>
          <p:spPr bwMode="auto">
            <a:xfrm flipH="1" flipV="1">
              <a:off x="2810" y="2976"/>
              <a:ext cx="0" cy="37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8223" name="Line 111"/>
            <p:cNvSpPr>
              <a:spLocks noChangeShapeType="1"/>
            </p:cNvSpPr>
            <p:nvPr/>
          </p:nvSpPr>
          <p:spPr bwMode="auto">
            <a:xfrm flipH="1" flipV="1">
              <a:off x="2118" y="2976"/>
              <a:ext cx="0" cy="37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8224" name="Line 112"/>
            <p:cNvSpPr>
              <a:spLocks noChangeShapeType="1"/>
            </p:cNvSpPr>
            <p:nvPr/>
          </p:nvSpPr>
          <p:spPr bwMode="auto">
            <a:xfrm flipH="1">
              <a:off x="2112" y="2976"/>
              <a:ext cx="70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18225" name="Group 113"/>
          <p:cNvGrpSpPr>
            <a:grpSpLocks/>
          </p:cNvGrpSpPr>
          <p:nvPr/>
        </p:nvGrpSpPr>
        <p:grpSpPr bwMode="auto">
          <a:xfrm>
            <a:off x="4599385" y="3852864"/>
            <a:ext cx="570309" cy="912019"/>
            <a:chOff x="2072" y="3380"/>
            <a:chExt cx="479" cy="802"/>
          </a:xfrm>
        </p:grpSpPr>
        <p:pic>
          <p:nvPicPr>
            <p:cNvPr id="218226" name="Picture 114" descr="Edna Krabappel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" y="3670"/>
              <a:ext cx="225" cy="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8227" name="Picture 115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" y="3598"/>
              <a:ext cx="190" cy="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8228" name="Group 116"/>
            <p:cNvGrpSpPr>
              <a:grpSpLocks/>
            </p:cNvGrpSpPr>
            <p:nvPr/>
          </p:nvGrpSpPr>
          <p:grpSpPr bwMode="auto">
            <a:xfrm>
              <a:off x="2170" y="3380"/>
              <a:ext cx="314" cy="185"/>
              <a:chOff x="2170" y="3380"/>
              <a:chExt cx="314" cy="185"/>
            </a:xfrm>
          </p:grpSpPr>
          <p:sp>
            <p:nvSpPr>
              <p:cNvPr id="218229" name="Line 117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8230" name="Line 118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8231" name="Line 119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18232" name="Text Box 120"/>
          <p:cNvSpPr txBox="1">
            <a:spLocks noChangeArrowheads="1"/>
          </p:cNvSpPr>
          <p:nvPr/>
        </p:nvSpPr>
        <p:spPr bwMode="auto">
          <a:xfrm>
            <a:off x="4181475" y="4245769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218233" name="Text Box 121"/>
          <p:cNvSpPr txBox="1">
            <a:spLocks noChangeArrowheads="1"/>
          </p:cNvSpPr>
          <p:nvPr/>
        </p:nvSpPr>
        <p:spPr bwMode="auto">
          <a:xfrm>
            <a:off x="5407820" y="4017169"/>
            <a:ext cx="832247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350">
                <a:solidFill>
                  <a:srgbClr val="000000"/>
                </a:solidFill>
                <a:latin typeface="Times New Roman" pitchFamily="18" charset="0"/>
              </a:rPr>
              <a:t>Choose the best</a:t>
            </a:r>
          </a:p>
        </p:txBody>
      </p:sp>
      <p:sp>
        <p:nvSpPr>
          <p:cNvPr id="218234" name="Text Box 122"/>
          <p:cNvSpPr txBox="1">
            <a:spLocks noChangeArrowheads="1"/>
          </p:cNvSpPr>
          <p:nvPr/>
        </p:nvSpPr>
        <p:spPr bwMode="auto">
          <a:xfrm>
            <a:off x="1143001" y="2767013"/>
            <a:ext cx="1117997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350">
                <a:solidFill>
                  <a:srgbClr val="000000"/>
                </a:solidFill>
                <a:latin typeface="Times New Roman" pitchFamily="18" charset="0"/>
              </a:rPr>
              <a:t>Consider all possible merges…</a:t>
            </a:r>
          </a:p>
        </p:txBody>
      </p:sp>
      <p:grpSp>
        <p:nvGrpSpPr>
          <p:cNvPr id="218235" name="Group 123"/>
          <p:cNvGrpSpPr>
            <a:grpSpLocks/>
          </p:cNvGrpSpPr>
          <p:nvPr/>
        </p:nvGrpSpPr>
        <p:grpSpPr bwMode="auto">
          <a:xfrm>
            <a:off x="2466976" y="2657476"/>
            <a:ext cx="1354931" cy="998935"/>
            <a:chOff x="746" y="1753"/>
            <a:chExt cx="1138" cy="839"/>
          </a:xfrm>
        </p:grpSpPr>
        <p:pic>
          <p:nvPicPr>
            <p:cNvPr id="218236" name="Picture 12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" y="2252"/>
              <a:ext cx="138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8237" name="Picture 125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" y="2008"/>
              <a:ext cx="190" cy="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8238" name="Group 126"/>
            <p:cNvGrpSpPr>
              <a:grpSpLocks/>
            </p:cNvGrpSpPr>
            <p:nvPr/>
          </p:nvGrpSpPr>
          <p:grpSpPr bwMode="auto">
            <a:xfrm>
              <a:off x="1237" y="2109"/>
              <a:ext cx="647" cy="462"/>
              <a:chOff x="252" y="2364"/>
              <a:chExt cx="2258" cy="1608"/>
            </a:xfrm>
          </p:grpSpPr>
          <p:pic>
            <p:nvPicPr>
              <p:cNvPr id="218239" name="Picture 127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8240" name="Picture 128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18241" name="Line 129"/>
            <p:cNvSpPr>
              <a:spLocks noChangeShapeType="1"/>
            </p:cNvSpPr>
            <p:nvPr/>
          </p:nvSpPr>
          <p:spPr bwMode="auto">
            <a:xfrm flipH="1" flipV="1">
              <a:off x="1708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8242" name="Line 130"/>
            <p:cNvSpPr>
              <a:spLocks noChangeShapeType="1"/>
            </p:cNvSpPr>
            <p:nvPr/>
          </p:nvSpPr>
          <p:spPr bwMode="auto">
            <a:xfrm flipH="1" flipV="1">
              <a:off x="1399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8243" name="Line 131"/>
            <p:cNvSpPr>
              <a:spLocks noChangeShapeType="1"/>
            </p:cNvSpPr>
            <p:nvPr/>
          </p:nvSpPr>
          <p:spPr bwMode="auto">
            <a:xfrm flipH="1">
              <a:off x="1396" y="1958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8244" name="Line 132"/>
            <p:cNvSpPr>
              <a:spLocks noChangeShapeType="1"/>
            </p:cNvSpPr>
            <p:nvPr/>
          </p:nvSpPr>
          <p:spPr bwMode="auto">
            <a:xfrm flipH="1">
              <a:off x="936" y="1753"/>
              <a:ext cx="61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8245" name="Line 133"/>
            <p:cNvSpPr>
              <a:spLocks noChangeShapeType="1"/>
            </p:cNvSpPr>
            <p:nvPr/>
          </p:nvSpPr>
          <p:spPr bwMode="auto">
            <a:xfrm rot="5400000" flipH="1">
              <a:off x="1450" y="1858"/>
              <a:ext cx="20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218246" name="Group 134"/>
            <p:cNvGrpSpPr>
              <a:grpSpLocks/>
            </p:cNvGrpSpPr>
            <p:nvPr/>
          </p:nvGrpSpPr>
          <p:grpSpPr bwMode="auto">
            <a:xfrm>
              <a:off x="786" y="1869"/>
              <a:ext cx="315" cy="169"/>
              <a:chOff x="2112" y="2976"/>
              <a:chExt cx="703" cy="377"/>
            </a:xfrm>
          </p:grpSpPr>
          <p:sp>
            <p:nvSpPr>
              <p:cNvPr id="218247" name="Line 135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8248" name="Line 136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8249" name="Line 137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18250" name="Line 138"/>
            <p:cNvSpPr>
              <a:spLocks noChangeShapeType="1"/>
            </p:cNvSpPr>
            <p:nvPr/>
          </p:nvSpPr>
          <p:spPr bwMode="auto">
            <a:xfrm rot="5400000" flipH="1">
              <a:off x="878" y="1814"/>
              <a:ext cx="11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18251" name="Group 139"/>
          <p:cNvGrpSpPr>
            <a:grpSpLocks/>
          </p:cNvGrpSpPr>
          <p:nvPr/>
        </p:nvGrpSpPr>
        <p:grpSpPr bwMode="auto">
          <a:xfrm>
            <a:off x="4281487" y="2740820"/>
            <a:ext cx="1062038" cy="845344"/>
            <a:chOff x="2342" y="1528"/>
            <a:chExt cx="892" cy="710"/>
          </a:xfrm>
        </p:grpSpPr>
        <p:sp>
          <p:nvSpPr>
            <p:cNvPr id="218252" name="Line 140"/>
            <p:cNvSpPr>
              <a:spLocks noChangeShapeType="1"/>
            </p:cNvSpPr>
            <p:nvPr/>
          </p:nvSpPr>
          <p:spPr bwMode="auto">
            <a:xfrm flipH="1" flipV="1">
              <a:off x="2418" y="1544"/>
              <a:ext cx="0" cy="17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8253" name="Line 141"/>
            <p:cNvSpPr>
              <a:spLocks noChangeShapeType="1"/>
            </p:cNvSpPr>
            <p:nvPr/>
          </p:nvSpPr>
          <p:spPr bwMode="auto">
            <a:xfrm flipH="1">
              <a:off x="2411" y="1539"/>
              <a:ext cx="47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8254" name="Line 142"/>
            <p:cNvSpPr>
              <a:spLocks noChangeShapeType="1"/>
            </p:cNvSpPr>
            <p:nvPr/>
          </p:nvSpPr>
          <p:spPr bwMode="auto">
            <a:xfrm rot="5400000" flipH="1">
              <a:off x="2855" y="1559"/>
              <a:ext cx="6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218255" name="Group 143"/>
            <p:cNvGrpSpPr>
              <a:grpSpLocks/>
            </p:cNvGrpSpPr>
            <p:nvPr/>
          </p:nvGrpSpPr>
          <p:grpSpPr bwMode="auto">
            <a:xfrm>
              <a:off x="2587" y="1592"/>
              <a:ext cx="647" cy="613"/>
              <a:chOff x="1267" y="3584"/>
              <a:chExt cx="647" cy="613"/>
            </a:xfrm>
          </p:grpSpPr>
          <p:grpSp>
            <p:nvGrpSpPr>
              <p:cNvPr id="218256" name="Group 144"/>
              <p:cNvGrpSpPr>
                <a:grpSpLocks/>
              </p:cNvGrpSpPr>
              <p:nvPr/>
            </p:nvGrpSpPr>
            <p:grpSpPr bwMode="auto">
              <a:xfrm>
                <a:off x="1267" y="3735"/>
                <a:ext cx="647" cy="462"/>
                <a:chOff x="252" y="2364"/>
                <a:chExt cx="2258" cy="1608"/>
              </a:xfrm>
            </p:grpSpPr>
            <p:pic>
              <p:nvPicPr>
                <p:cNvPr id="218257" name="Picture 145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2" y="2364"/>
                  <a:ext cx="900" cy="16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18258" name="Picture 146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56" y="2412"/>
                  <a:ext cx="1154" cy="15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218259" name="Line 147"/>
              <p:cNvSpPr>
                <a:spLocks noChangeShapeType="1"/>
              </p:cNvSpPr>
              <p:nvPr/>
            </p:nvSpPr>
            <p:spPr bwMode="auto">
              <a:xfrm flipH="1" flipV="1">
                <a:off x="1738" y="3584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8260" name="Line 148"/>
              <p:cNvSpPr>
                <a:spLocks noChangeShapeType="1"/>
              </p:cNvSpPr>
              <p:nvPr/>
            </p:nvSpPr>
            <p:spPr bwMode="auto">
              <a:xfrm flipH="1" flipV="1">
                <a:off x="1429" y="3584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8261" name="Line 149"/>
              <p:cNvSpPr>
                <a:spLocks noChangeShapeType="1"/>
              </p:cNvSpPr>
              <p:nvPr/>
            </p:nvSpPr>
            <p:spPr bwMode="auto">
              <a:xfrm flipH="1">
                <a:off x="1426" y="3584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pic>
          <p:nvPicPr>
            <p:cNvPr id="218262" name="Picture 150" descr="Edna Krabappel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2" y="1750"/>
              <a:ext cx="225" cy="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8263" name="Text Box 151"/>
          <p:cNvSpPr txBox="1">
            <a:spLocks noChangeArrowheads="1"/>
          </p:cNvSpPr>
          <p:nvPr/>
        </p:nvSpPr>
        <p:spPr bwMode="auto">
          <a:xfrm>
            <a:off x="5407820" y="2874169"/>
            <a:ext cx="832247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350">
                <a:solidFill>
                  <a:srgbClr val="000000"/>
                </a:solidFill>
                <a:latin typeface="Times New Roman" pitchFamily="18" charset="0"/>
              </a:rPr>
              <a:t>Choose the best</a:t>
            </a:r>
          </a:p>
        </p:txBody>
      </p:sp>
      <p:sp>
        <p:nvSpPr>
          <p:cNvPr id="218264" name="Text Box 152"/>
          <p:cNvSpPr txBox="1">
            <a:spLocks noChangeArrowheads="1"/>
          </p:cNvSpPr>
          <p:nvPr/>
        </p:nvSpPr>
        <p:spPr bwMode="auto">
          <a:xfrm>
            <a:off x="3867150" y="3074194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97311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ext Box 2"/>
          <p:cNvSpPr txBox="1">
            <a:spLocks noChangeArrowheads="1"/>
          </p:cNvSpPr>
          <p:nvPr/>
        </p:nvSpPr>
        <p:spPr bwMode="auto">
          <a:xfrm>
            <a:off x="1485901" y="971551"/>
            <a:ext cx="595550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1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We know how to measure the distance between two objects, but defining the distance between an object and a cluster, or defining the distance between two clusters is non obvious.  </a:t>
            </a:r>
          </a:p>
        </p:txBody>
      </p:sp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1314451" y="2571751"/>
            <a:ext cx="6241256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Single linkage (nearest neighbor):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1350">
                <a:solidFill>
                  <a:srgbClr val="000000"/>
                </a:solidFill>
                <a:latin typeface="Times New Roman" pitchFamily="18" charset="0"/>
              </a:rPr>
              <a:t>In this method the distance between two clusters is determined by the distance of the two closest objects (nearest neighbors) in the different clusters.</a:t>
            </a:r>
          </a:p>
          <a:p>
            <a:pPr eaLnBrk="1" hangingPunct="1"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Complete linkage (furthest neighbor):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1350">
                <a:solidFill>
                  <a:srgbClr val="000000"/>
                </a:solidFill>
                <a:latin typeface="Times New Roman" pitchFamily="18" charset="0"/>
              </a:rPr>
              <a:t>In this method, the distances between clusters are determined by the greatest distance between any two objects in the different clusters (i.e., by the "furthest neighbors").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buFontTx/>
              <a:buChar char="•"/>
            </a:pP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Group average linkage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1350">
                <a:solidFill>
                  <a:srgbClr val="000000"/>
                </a:solidFill>
                <a:latin typeface="Times New Roman" pitchFamily="18" charset="0"/>
              </a:rPr>
              <a:t>In this method, the distance between two clusters is calculated as the average distance between all pairs of objects in the two different clusters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Wards Linkage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US" sz="1350">
                <a:solidFill>
                  <a:srgbClr val="000000"/>
                </a:solidFill>
                <a:latin typeface="Times New Roman" pitchFamily="18" charset="0"/>
              </a:rPr>
              <a:t>In this method, we try to minimize the variance of the merged clusters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Char char="•"/>
            </a:pPr>
            <a:endParaRPr lang="en-US" sz="135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825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162" name="Group 2"/>
          <p:cNvGrpSpPr>
            <a:grpSpLocks/>
          </p:cNvGrpSpPr>
          <p:nvPr/>
        </p:nvGrpSpPr>
        <p:grpSpPr bwMode="auto">
          <a:xfrm>
            <a:off x="4743451" y="971550"/>
            <a:ext cx="3117056" cy="1924050"/>
            <a:chOff x="674" y="1081"/>
            <a:chExt cx="4632" cy="2859"/>
          </a:xfrm>
        </p:grpSpPr>
        <p:sp>
          <p:nvSpPr>
            <p:cNvPr id="220163" name="Rectangle 3"/>
            <p:cNvSpPr>
              <a:spLocks noChangeArrowheads="1"/>
            </p:cNvSpPr>
            <p:nvPr/>
          </p:nvSpPr>
          <p:spPr bwMode="auto">
            <a:xfrm>
              <a:off x="674" y="1081"/>
              <a:ext cx="4632" cy="28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0164" name="Rectangle 4"/>
            <p:cNvSpPr>
              <a:spLocks noChangeArrowheads="1"/>
            </p:cNvSpPr>
            <p:nvPr/>
          </p:nvSpPr>
          <p:spPr bwMode="auto">
            <a:xfrm>
              <a:off x="823" y="3800"/>
              <a:ext cx="149" cy="14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0165" name="Freeform 5"/>
            <p:cNvSpPr>
              <a:spLocks/>
            </p:cNvSpPr>
            <p:nvPr/>
          </p:nvSpPr>
          <p:spPr bwMode="auto">
            <a:xfrm>
              <a:off x="898" y="3800"/>
              <a:ext cx="224" cy="140"/>
            </a:xfrm>
            <a:custGeom>
              <a:avLst/>
              <a:gdLst>
                <a:gd name="T0" fmla="*/ 0 w 170"/>
                <a:gd name="T1" fmla="*/ 0 h 106"/>
                <a:gd name="T2" fmla="*/ 170 w 170"/>
                <a:gd name="T3" fmla="*/ 0 h 106"/>
                <a:gd name="T4" fmla="*/ 170 w 170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0" h="106">
                  <a:moveTo>
                    <a:pt x="0" y="0"/>
                  </a:moveTo>
                  <a:lnTo>
                    <a:pt x="170" y="0"/>
                  </a:lnTo>
                  <a:lnTo>
                    <a:pt x="170" y="10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0166" name="Rectangle 6"/>
            <p:cNvSpPr>
              <a:spLocks noChangeArrowheads="1"/>
            </p:cNvSpPr>
            <p:nvPr/>
          </p:nvSpPr>
          <p:spPr bwMode="auto">
            <a:xfrm>
              <a:off x="3214" y="3792"/>
              <a:ext cx="149" cy="148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0167" name="Rectangle 7"/>
            <p:cNvSpPr>
              <a:spLocks noChangeArrowheads="1"/>
            </p:cNvSpPr>
            <p:nvPr/>
          </p:nvSpPr>
          <p:spPr bwMode="auto">
            <a:xfrm>
              <a:off x="1719" y="3779"/>
              <a:ext cx="151" cy="161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0168" name="Freeform 8"/>
            <p:cNvSpPr>
              <a:spLocks/>
            </p:cNvSpPr>
            <p:nvPr/>
          </p:nvSpPr>
          <p:spPr bwMode="auto">
            <a:xfrm>
              <a:off x="1010" y="3779"/>
              <a:ext cx="261" cy="161"/>
            </a:xfrm>
            <a:custGeom>
              <a:avLst/>
              <a:gdLst>
                <a:gd name="T0" fmla="*/ 0 w 198"/>
                <a:gd name="T1" fmla="*/ 16 h 122"/>
                <a:gd name="T2" fmla="*/ 0 w 198"/>
                <a:gd name="T3" fmla="*/ 0 h 122"/>
                <a:gd name="T4" fmla="*/ 198 w 198"/>
                <a:gd name="T5" fmla="*/ 0 h 122"/>
                <a:gd name="T6" fmla="*/ 198 w 198"/>
                <a:gd name="T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" h="122">
                  <a:moveTo>
                    <a:pt x="0" y="16"/>
                  </a:moveTo>
                  <a:lnTo>
                    <a:pt x="0" y="0"/>
                  </a:lnTo>
                  <a:lnTo>
                    <a:pt x="198" y="0"/>
                  </a:lnTo>
                  <a:lnTo>
                    <a:pt x="198" y="1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0169" name="Freeform 9"/>
            <p:cNvSpPr>
              <a:spLocks/>
            </p:cNvSpPr>
            <p:nvPr/>
          </p:nvSpPr>
          <p:spPr bwMode="auto">
            <a:xfrm>
              <a:off x="1794" y="3779"/>
              <a:ext cx="225" cy="161"/>
            </a:xfrm>
            <a:custGeom>
              <a:avLst/>
              <a:gdLst>
                <a:gd name="T0" fmla="*/ 0 w 170"/>
                <a:gd name="T1" fmla="*/ 0 h 122"/>
                <a:gd name="T2" fmla="*/ 170 w 170"/>
                <a:gd name="T3" fmla="*/ 0 h 122"/>
                <a:gd name="T4" fmla="*/ 170 w 170"/>
                <a:gd name="T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0" h="122">
                  <a:moveTo>
                    <a:pt x="0" y="0"/>
                  </a:moveTo>
                  <a:lnTo>
                    <a:pt x="170" y="0"/>
                  </a:lnTo>
                  <a:lnTo>
                    <a:pt x="170" y="1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0170" name="Freeform 10"/>
            <p:cNvSpPr>
              <a:spLocks/>
            </p:cNvSpPr>
            <p:nvPr/>
          </p:nvSpPr>
          <p:spPr bwMode="auto">
            <a:xfrm>
              <a:off x="1137" y="3771"/>
              <a:ext cx="283" cy="169"/>
            </a:xfrm>
            <a:custGeom>
              <a:avLst/>
              <a:gdLst>
                <a:gd name="T0" fmla="*/ 0 w 215"/>
                <a:gd name="T1" fmla="*/ 6 h 128"/>
                <a:gd name="T2" fmla="*/ 0 w 215"/>
                <a:gd name="T3" fmla="*/ 0 h 128"/>
                <a:gd name="T4" fmla="*/ 215 w 215"/>
                <a:gd name="T5" fmla="*/ 0 h 128"/>
                <a:gd name="T6" fmla="*/ 215 w 215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" h="128">
                  <a:moveTo>
                    <a:pt x="0" y="6"/>
                  </a:moveTo>
                  <a:lnTo>
                    <a:pt x="0" y="0"/>
                  </a:lnTo>
                  <a:lnTo>
                    <a:pt x="215" y="0"/>
                  </a:lnTo>
                  <a:lnTo>
                    <a:pt x="215" y="128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0171" name="Rectangle 11"/>
            <p:cNvSpPr>
              <a:spLocks noChangeArrowheads="1"/>
            </p:cNvSpPr>
            <p:nvPr/>
          </p:nvSpPr>
          <p:spPr bwMode="auto">
            <a:xfrm>
              <a:off x="3662" y="3771"/>
              <a:ext cx="149" cy="169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0172" name="Rectangle 12"/>
            <p:cNvSpPr>
              <a:spLocks noChangeArrowheads="1"/>
            </p:cNvSpPr>
            <p:nvPr/>
          </p:nvSpPr>
          <p:spPr bwMode="auto">
            <a:xfrm>
              <a:off x="2467" y="3758"/>
              <a:ext cx="149" cy="18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0173" name="Rectangle 13"/>
            <p:cNvSpPr>
              <a:spLocks noChangeArrowheads="1"/>
            </p:cNvSpPr>
            <p:nvPr/>
          </p:nvSpPr>
          <p:spPr bwMode="auto">
            <a:xfrm>
              <a:off x="4110" y="3750"/>
              <a:ext cx="151" cy="19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0174" name="Freeform 14"/>
            <p:cNvSpPr>
              <a:spLocks/>
            </p:cNvSpPr>
            <p:nvPr/>
          </p:nvSpPr>
          <p:spPr bwMode="auto">
            <a:xfrm>
              <a:off x="4186" y="3750"/>
              <a:ext cx="224" cy="190"/>
            </a:xfrm>
            <a:custGeom>
              <a:avLst/>
              <a:gdLst>
                <a:gd name="T0" fmla="*/ 0 w 170"/>
                <a:gd name="T1" fmla="*/ 0 h 144"/>
                <a:gd name="T2" fmla="*/ 170 w 170"/>
                <a:gd name="T3" fmla="*/ 0 h 144"/>
                <a:gd name="T4" fmla="*/ 170 w 170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0" h="144">
                  <a:moveTo>
                    <a:pt x="0" y="0"/>
                  </a:moveTo>
                  <a:lnTo>
                    <a:pt x="170" y="0"/>
                  </a:lnTo>
                  <a:lnTo>
                    <a:pt x="170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0175" name="Freeform 15"/>
            <p:cNvSpPr>
              <a:spLocks/>
            </p:cNvSpPr>
            <p:nvPr/>
          </p:nvSpPr>
          <p:spPr bwMode="auto">
            <a:xfrm>
              <a:off x="3513" y="3744"/>
              <a:ext cx="224" cy="196"/>
            </a:xfrm>
            <a:custGeom>
              <a:avLst/>
              <a:gdLst>
                <a:gd name="T0" fmla="*/ 0 w 170"/>
                <a:gd name="T1" fmla="*/ 149 h 149"/>
                <a:gd name="T2" fmla="*/ 0 w 170"/>
                <a:gd name="T3" fmla="*/ 0 h 149"/>
                <a:gd name="T4" fmla="*/ 170 w 170"/>
                <a:gd name="T5" fmla="*/ 0 h 149"/>
                <a:gd name="T6" fmla="*/ 170 w 170"/>
                <a:gd name="T7" fmla="*/ 21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149">
                  <a:moveTo>
                    <a:pt x="0" y="149"/>
                  </a:moveTo>
                  <a:lnTo>
                    <a:pt x="0" y="0"/>
                  </a:lnTo>
                  <a:lnTo>
                    <a:pt x="170" y="0"/>
                  </a:lnTo>
                  <a:lnTo>
                    <a:pt x="170" y="21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0176" name="Freeform 16"/>
            <p:cNvSpPr>
              <a:spLocks/>
            </p:cNvSpPr>
            <p:nvPr/>
          </p:nvSpPr>
          <p:spPr bwMode="auto">
            <a:xfrm>
              <a:off x="1279" y="3744"/>
              <a:ext cx="291" cy="196"/>
            </a:xfrm>
            <a:custGeom>
              <a:avLst/>
              <a:gdLst>
                <a:gd name="T0" fmla="*/ 0 w 221"/>
                <a:gd name="T1" fmla="*/ 21 h 149"/>
                <a:gd name="T2" fmla="*/ 0 w 221"/>
                <a:gd name="T3" fmla="*/ 0 h 149"/>
                <a:gd name="T4" fmla="*/ 221 w 221"/>
                <a:gd name="T5" fmla="*/ 0 h 149"/>
                <a:gd name="T6" fmla="*/ 221 w 221"/>
                <a:gd name="T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" h="149">
                  <a:moveTo>
                    <a:pt x="0" y="21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14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0177" name="Freeform 17"/>
            <p:cNvSpPr>
              <a:spLocks/>
            </p:cNvSpPr>
            <p:nvPr/>
          </p:nvSpPr>
          <p:spPr bwMode="auto">
            <a:xfrm>
              <a:off x="3289" y="3723"/>
              <a:ext cx="336" cy="69"/>
            </a:xfrm>
            <a:custGeom>
              <a:avLst/>
              <a:gdLst>
                <a:gd name="T0" fmla="*/ 0 w 255"/>
                <a:gd name="T1" fmla="*/ 53 h 53"/>
                <a:gd name="T2" fmla="*/ 0 w 255"/>
                <a:gd name="T3" fmla="*/ 0 h 53"/>
                <a:gd name="T4" fmla="*/ 255 w 255"/>
                <a:gd name="T5" fmla="*/ 0 h 53"/>
                <a:gd name="T6" fmla="*/ 255 w 255"/>
                <a:gd name="T7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53">
                  <a:moveTo>
                    <a:pt x="0" y="53"/>
                  </a:moveTo>
                  <a:lnTo>
                    <a:pt x="0" y="0"/>
                  </a:lnTo>
                  <a:lnTo>
                    <a:pt x="255" y="0"/>
                  </a:lnTo>
                  <a:lnTo>
                    <a:pt x="255" y="1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0178" name="Freeform 18"/>
            <p:cNvSpPr>
              <a:spLocks/>
            </p:cNvSpPr>
            <p:nvPr/>
          </p:nvSpPr>
          <p:spPr bwMode="auto">
            <a:xfrm>
              <a:off x="1906" y="3716"/>
              <a:ext cx="261" cy="224"/>
            </a:xfrm>
            <a:custGeom>
              <a:avLst/>
              <a:gdLst>
                <a:gd name="T0" fmla="*/ 0 w 198"/>
                <a:gd name="T1" fmla="*/ 48 h 170"/>
                <a:gd name="T2" fmla="*/ 0 w 198"/>
                <a:gd name="T3" fmla="*/ 0 h 170"/>
                <a:gd name="T4" fmla="*/ 198 w 198"/>
                <a:gd name="T5" fmla="*/ 0 h 170"/>
                <a:gd name="T6" fmla="*/ 198 w 198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" h="170">
                  <a:moveTo>
                    <a:pt x="0" y="48"/>
                  </a:moveTo>
                  <a:lnTo>
                    <a:pt x="0" y="0"/>
                  </a:lnTo>
                  <a:lnTo>
                    <a:pt x="198" y="0"/>
                  </a:lnTo>
                  <a:lnTo>
                    <a:pt x="198" y="17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0179" name="Freeform 19"/>
            <p:cNvSpPr>
              <a:spLocks/>
            </p:cNvSpPr>
            <p:nvPr/>
          </p:nvSpPr>
          <p:spPr bwMode="auto">
            <a:xfrm>
              <a:off x="4298" y="3709"/>
              <a:ext cx="261" cy="231"/>
            </a:xfrm>
            <a:custGeom>
              <a:avLst/>
              <a:gdLst>
                <a:gd name="T0" fmla="*/ 0 w 198"/>
                <a:gd name="T1" fmla="*/ 31 h 175"/>
                <a:gd name="T2" fmla="*/ 0 w 198"/>
                <a:gd name="T3" fmla="*/ 0 h 175"/>
                <a:gd name="T4" fmla="*/ 198 w 198"/>
                <a:gd name="T5" fmla="*/ 0 h 175"/>
                <a:gd name="T6" fmla="*/ 198 w 198"/>
                <a:gd name="T7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" h="175">
                  <a:moveTo>
                    <a:pt x="0" y="31"/>
                  </a:moveTo>
                  <a:lnTo>
                    <a:pt x="0" y="0"/>
                  </a:lnTo>
                  <a:lnTo>
                    <a:pt x="198" y="0"/>
                  </a:lnTo>
                  <a:lnTo>
                    <a:pt x="198" y="17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0180" name="Freeform 20"/>
            <p:cNvSpPr>
              <a:spLocks/>
            </p:cNvSpPr>
            <p:nvPr/>
          </p:nvSpPr>
          <p:spPr bwMode="auto">
            <a:xfrm>
              <a:off x="3453" y="3701"/>
              <a:ext cx="508" cy="239"/>
            </a:xfrm>
            <a:custGeom>
              <a:avLst/>
              <a:gdLst>
                <a:gd name="T0" fmla="*/ 0 w 386"/>
                <a:gd name="T1" fmla="*/ 16 h 181"/>
                <a:gd name="T2" fmla="*/ 0 w 386"/>
                <a:gd name="T3" fmla="*/ 0 h 181"/>
                <a:gd name="T4" fmla="*/ 386 w 386"/>
                <a:gd name="T5" fmla="*/ 0 h 181"/>
                <a:gd name="T6" fmla="*/ 386 w 386"/>
                <a:gd name="T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6" h="181">
                  <a:moveTo>
                    <a:pt x="0" y="16"/>
                  </a:moveTo>
                  <a:lnTo>
                    <a:pt x="0" y="0"/>
                  </a:lnTo>
                  <a:lnTo>
                    <a:pt x="386" y="0"/>
                  </a:lnTo>
                  <a:lnTo>
                    <a:pt x="386" y="181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0181" name="Freeform 21"/>
            <p:cNvSpPr>
              <a:spLocks/>
            </p:cNvSpPr>
            <p:nvPr/>
          </p:nvSpPr>
          <p:spPr bwMode="auto">
            <a:xfrm>
              <a:off x="3707" y="3688"/>
              <a:ext cx="717" cy="21"/>
            </a:xfrm>
            <a:custGeom>
              <a:avLst/>
              <a:gdLst>
                <a:gd name="T0" fmla="*/ 0 w 544"/>
                <a:gd name="T1" fmla="*/ 10 h 16"/>
                <a:gd name="T2" fmla="*/ 0 w 544"/>
                <a:gd name="T3" fmla="*/ 0 h 16"/>
                <a:gd name="T4" fmla="*/ 544 w 544"/>
                <a:gd name="T5" fmla="*/ 0 h 16"/>
                <a:gd name="T6" fmla="*/ 544 w 544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4" h="16">
                  <a:moveTo>
                    <a:pt x="0" y="10"/>
                  </a:moveTo>
                  <a:lnTo>
                    <a:pt x="0" y="0"/>
                  </a:lnTo>
                  <a:lnTo>
                    <a:pt x="544" y="0"/>
                  </a:lnTo>
                  <a:lnTo>
                    <a:pt x="544" y="1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0182" name="Rectangle 22"/>
            <p:cNvSpPr>
              <a:spLocks noChangeArrowheads="1"/>
            </p:cNvSpPr>
            <p:nvPr/>
          </p:nvSpPr>
          <p:spPr bwMode="auto">
            <a:xfrm>
              <a:off x="4709" y="3688"/>
              <a:ext cx="149" cy="25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0183" name="Freeform 23"/>
            <p:cNvSpPr>
              <a:spLocks/>
            </p:cNvSpPr>
            <p:nvPr/>
          </p:nvSpPr>
          <p:spPr bwMode="auto">
            <a:xfrm>
              <a:off x="1420" y="3680"/>
              <a:ext cx="613" cy="64"/>
            </a:xfrm>
            <a:custGeom>
              <a:avLst/>
              <a:gdLst>
                <a:gd name="T0" fmla="*/ 0 w 465"/>
                <a:gd name="T1" fmla="*/ 48 h 48"/>
                <a:gd name="T2" fmla="*/ 0 w 465"/>
                <a:gd name="T3" fmla="*/ 0 h 48"/>
                <a:gd name="T4" fmla="*/ 465 w 465"/>
                <a:gd name="T5" fmla="*/ 0 h 48"/>
                <a:gd name="T6" fmla="*/ 465 w 465"/>
                <a:gd name="T7" fmla="*/ 2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48">
                  <a:moveTo>
                    <a:pt x="0" y="48"/>
                  </a:moveTo>
                  <a:lnTo>
                    <a:pt x="0" y="0"/>
                  </a:lnTo>
                  <a:lnTo>
                    <a:pt x="465" y="0"/>
                  </a:lnTo>
                  <a:lnTo>
                    <a:pt x="465" y="2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0184" name="Rectangle 24"/>
            <p:cNvSpPr>
              <a:spLocks noChangeArrowheads="1"/>
            </p:cNvSpPr>
            <p:nvPr/>
          </p:nvSpPr>
          <p:spPr bwMode="auto">
            <a:xfrm>
              <a:off x="4066" y="3659"/>
              <a:ext cx="717" cy="29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0185" name="Freeform 25"/>
            <p:cNvSpPr>
              <a:spLocks/>
            </p:cNvSpPr>
            <p:nvPr/>
          </p:nvSpPr>
          <p:spPr bwMode="auto">
            <a:xfrm>
              <a:off x="2318" y="3604"/>
              <a:ext cx="224" cy="336"/>
            </a:xfrm>
            <a:custGeom>
              <a:avLst/>
              <a:gdLst>
                <a:gd name="T0" fmla="*/ 0 w 170"/>
                <a:gd name="T1" fmla="*/ 255 h 255"/>
                <a:gd name="T2" fmla="*/ 0 w 170"/>
                <a:gd name="T3" fmla="*/ 0 h 255"/>
                <a:gd name="T4" fmla="*/ 170 w 170"/>
                <a:gd name="T5" fmla="*/ 0 h 255"/>
                <a:gd name="T6" fmla="*/ 170 w 170"/>
                <a:gd name="T7" fmla="*/ 117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255">
                  <a:moveTo>
                    <a:pt x="0" y="255"/>
                  </a:moveTo>
                  <a:lnTo>
                    <a:pt x="0" y="0"/>
                  </a:lnTo>
                  <a:lnTo>
                    <a:pt x="170" y="0"/>
                  </a:lnTo>
                  <a:lnTo>
                    <a:pt x="170" y="11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0186" name="Freeform 26"/>
            <p:cNvSpPr>
              <a:spLocks/>
            </p:cNvSpPr>
            <p:nvPr/>
          </p:nvSpPr>
          <p:spPr bwMode="auto">
            <a:xfrm>
              <a:off x="1727" y="3604"/>
              <a:ext cx="703" cy="76"/>
            </a:xfrm>
            <a:custGeom>
              <a:avLst/>
              <a:gdLst>
                <a:gd name="T0" fmla="*/ 0 w 533"/>
                <a:gd name="T1" fmla="*/ 58 h 58"/>
                <a:gd name="T2" fmla="*/ 0 w 533"/>
                <a:gd name="T3" fmla="*/ 0 h 58"/>
                <a:gd name="T4" fmla="*/ 533 w 533"/>
                <a:gd name="T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3" h="58">
                  <a:moveTo>
                    <a:pt x="0" y="58"/>
                  </a:moveTo>
                  <a:lnTo>
                    <a:pt x="0" y="0"/>
                  </a:lnTo>
                  <a:lnTo>
                    <a:pt x="533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0187" name="Freeform 27"/>
            <p:cNvSpPr>
              <a:spLocks/>
            </p:cNvSpPr>
            <p:nvPr/>
          </p:nvSpPr>
          <p:spPr bwMode="auto">
            <a:xfrm>
              <a:off x="2078" y="3547"/>
              <a:ext cx="688" cy="393"/>
            </a:xfrm>
            <a:custGeom>
              <a:avLst/>
              <a:gdLst>
                <a:gd name="T0" fmla="*/ 0 w 522"/>
                <a:gd name="T1" fmla="*/ 43 h 298"/>
                <a:gd name="T2" fmla="*/ 0 w 522"/>
                <a:gd name="T3" fmla="*/ 0 h 298"/>
                <a:gd name="T4" fmla="*/ 522 w 522"/>
                <a:gd name="T5" fmla="*/ 0 h 298"/>
                <a:gd name="T6" fmla="*/ 522 w 522"/>
                <a:gd name="T7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2" h="298">
                  <a:moveTo>
                    <a:pt x="0" y="43"/>
                  </a:moveTo>
                  <a:lnTo>
                    <a:pt x="0" y="0"/>
                  </a:lnTo>
                  <a:lnTo>
                    <a:pt x="522" y="0"/>
                  </a:lnTo>
                  <a:lnTo>
                    <a:pt x="522" y="298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0188" name="Freeform 28"/>
            <p:cNvSpPr>
              <a:spLocks/>
            </p:cNvSpPr>
            <p:nvPr/>
          </p:nvSpPr>
          <p:spPr bwMode="auto">
            <a:xfrm>
              <a:off x="4424" y="3450"/>
              <a:ext cx="583" cy="490"/>
            </a:xfrm>
            <a:custGeom>
              <a:avLst/>
              <a:gdLst>
                <a:gd name="T0" fmla="*/ 0 w 442"/>
                <a:gd name="T1" fmla="*/ 159 h 372"/>
                <a:gd name="T2" fmla="*/ 0 w 442"/>
                <a:gd name="T3" fmla="*/ 0 h 372"/>
                <a:gd name="T4" fmla="*/ 442 w 442"/>
                <a:gd name="T5" fmla="*/ 0 h 372"/>
                <a:gd name="T6" fmla="*/ 442 w 442"/>
                <a:gd name="T7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" h="372">
                  <a:moveTo>
                    <a:pt x="0" y="159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37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0189" name="Freeform 29"/>
            <p:cNvSpPr>
              <a:spLocks/>
            </p:cNvSpPr>
            <p:nvPr/>
          </p:nvSpPr>
          <p:spPr bwMode="auto">
            <a:xfrm>
              <a:off x="2422" y="3351"/>
              <a:ext cx="493" cy="589"/>
            </a:xfrm>
            <a:custGeom>
              <a:avLst/>
              <a:gdLst>
                <a:gd name="T0" fmla="*/ 0 w 374"/>
                <a:gd name="T1" fmla="*/ 149 h 447"/>
                <a:gd name="T2" fmla="*/ 0 w 374"/>
                <a:gd name="T3" fmla="*/ 0 h 447"/>
                <a:gd name="T4" fmla="*/ 374 w 374"/>
                <a:gd name="T5" fmla="*/ 0 h 447"/>
                <a:gd name="T6" fmla="*/ 374 w 374"/>
                <a:gd name="T7" fmla="*/ 447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447">
                  <a:moveTo>
                    <a:pt x="0" y="149"/>
                  </a:moveTo>
                  <a:lnTo>
                    <a:pt x="0" y="0"/>
                  </a:lnTo>
                  <a:lnTo>
                    <a:pt x="374" y="0"/>
                  </a:lnTo>
                  <a:lnTo>
                    <a:pt x="374" y="44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0190" name="Freeform 30"/>
            <p:cNvSpPr>
              <a:spLocks/>
            </p:cNvSpPr>
            <p:nvPr/>
          </p:nvSpPr>
          <p:spPr bwMode="auto">
            <a:xfrm>
              <a:off x="2668" y="3190"/>
              <a:ext cx="397" cy="750"/>
            </a:xfrm>
            <a:custGeom>
              <a:avLst/>
              <a:gdLst>
                <a:gd name="T0" fmla="*/ 0 w 301"/>
                <a:gd name="T1" fmla="*/ 122 h 569"/>
                <a:gd name="T2" fmla="*/ 0 w 301"/>
                <a:gd name="T3" fmla="*/ 0 h 569"/>
                <a:gd name="T4" fmla="*/ 301 w 301"/>
                <a:gd name="T5" fmla="*/ 0 h 569"/>
                <a:gd name="T6" fmla="*/ 301 w 301"/>
                <a:gd name="T7" fmla="*/ 569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1" h="569">
                  <a:moveTo>
                    <a:pt x="0" y="122"/>
                  </a:moveTo>
                  <a:lnTo>
                    <a:pt x="0" y="0"/>
                  </a:lnTo>
                  <a:lnTo>
                    <a:pt x="301" y="0"/>
                  </a:lnTo>
                  <a:lnTo>
                    <a:pt x="301" y="56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0191" name="Freeform 31"/>
            <p:cNvSpPr>
              <a:spLocks/>
            </p:cNvSpPr>
            <p:nvPr/>
          </p:nvSpPr>
          <p:spPr bwMode="auto">
            <a:xfrm>
              <a:off x="4715" y="3106"/>
              <a:ext cx="442" cy="834"/>
            </a:xfrm>
            <a:custGeom>
              <a:avLst/>
              <a:gdLst>
                <a:gd name="T0" fmla="*/ 0 w 335"/>
                <a:gd name="T1" fmla="*/ 261 h 633"/>
                <a:gd name="T2" fmla="*/ 0 w 335"/>
                <a:gd name="T3" fmla="*/ 0 h 633"/>
                <a:gd name="T4" fmla="*/ 335 w 335"/>
                <a:gd name="T5" fmla="*/ 0 h 633"/>
                <a:gd name="T6" fmla="*/ 335 w 335"/>
                <a:gd name="T7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5" h="633">
                  <a:moveTo>
                    <a:pt x="0" y="261"/>
                  </a:moveTo>
                  <a:lnTo>
                    <a:pt x="0" y="0"/>
                  </a:lnTo>
                  <a:lnTo>
                    <a:pt x="335" y="0"/>
                  </a:lnTo>
                  <a:lnTo>
                    <a:pt x="335" y="633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0192" name="Freeform 32"/>
            <p:cNvSpPr>
              <a:spLocks/>
            </p:cNvSpPr>
            <p:nvPr/>
          </p:nvSpPr>
          <p:spPr bwMode="auto">
            <a:xfrm>
              <a:off x="2862" y="1208"/>
              <a:ext cx="2071" cy="1982"/>
            </a:xfrm>
            <a:custGeom>
              <a:avLst/>
              <a:gdLst>
                <a:gd name="T0" fmla="*/ 1571 w 1571"/>
                <a:gd name="T1" fmla="*/ 1440 h 1504"/>
                <a:gd name="T2" fmla="*/ 1571 w 1571"/>
                <a:gd name="T3" fmla="*/ 0 h 1504"/>
                <a:gd name="T4" fmla="*/ 0 w 1571"/>
                <a:gd name="T5" fmla="*/ 0 h 1504"/>
                <a:gd name="T6" fmla="*/ 0 w 1571"/>
                <a:gd name="T7" fmla="*/ 1504 h 1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1" h="1504">
                  <a:moveTo>
                    <a:pt x="1571" y="1440"/>
                  </a:moveTo>
                  <a:lnTo>
                    <a:pt x="1571" y="0"/>
                  </a:lnTo>
                  <a:lnTo>
                    <a:pt x="0" y="0"/>
                  </a:lnTo>
                  <a:lnTo>
                    <a:pt x="0" y="150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0193" name="Line 33"/>
            <p:cNvSpPr>
              <a:spLocks noChangeShapeType="1"/>
            </p:cNvSpPr>
            <p:nvPr/>
          </p:nvSpPr>
          <p:spPr bwMode="auto">
            <a:xfrm>
              <a:off x="674" y="3933"/>
              <a:ext cx="4632" cy="2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pic>
        <p:nvPicPr>
          <p:cNvPr id="220194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914400"/>
            <a:ext cx="2588419" cy="256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0195" name="Picture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3732610"/>
            <a:ext cx="3556397" cy="2084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0196" name="Text Box 36"/>
          <p:cNvSpPr txBox="1">
            <a:spLocks noChangeArrowheads="1"/>
          </p:cNvSpPr>
          <p:nvPr/>
        </p:nvSpPr>
        <p:spPr bwMode="auto">
          <a:xfrm>
            <a:off x="1748395" y="5657850"/>
            <a:ext cx="1687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Average linkage</a:t>
            </a:r>
          </a:p>
        </p:txBody>
      </p:sp>
      <p:pic>
        <p:nvPicPr>
          <p:cNvPr id="220197" name="Picture 3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1" y="3829051"/>
            <a:ext cx="3327797" cy="2007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0198" name="Text Box 38"/>
          <p:cNvSpPr txBox="1">
            <a:spLocks noChangeArrowheads="1"/>
          </p:cNvSpPr>
          <p:nvPr/>
        </p:nvSpPr>
        <p:spPr bwMode="auto">
          <a:xfrm>
            <a:off x="5497032" y="5657850"/>
            <a:ext cx="15063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Wards linkage</a:t>
            </a:r>
          </a:p>
        </p:txBody>
      </p:sp>
      <p:sp>
        <p:nvSpPr>
          <p:cNvPr id="220199" name="Text Box 39"/>
          <p:cNvSpPr txBox="1">
            <a:spLocks noChangeArrowheads="1"/>
          </p:cNvSpPr>
          <p:nvPr/>
        </p:nvSpPr>
        <p:spPr bwMode="auto">
          <a:xfrm>
            <a:off x="5512665" y="2914650"/>
            <a:ext cx="15119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Single linkage</a:t>
            </a:r>
          </a:p>
        </p:txBody>
      </p:sp>
    </p:spTree>
    <p:extLst>
      <p:ext uri="{BB962C8B-B14F-4D97-AF65-F5344CB8AC3E}">
        <p14:creationId xmlns:p14="http://schemas.microsoft.com/office/powerpoint/2010/main" val="667793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1026"/>
          <p:cNvSpPr txBox="1">
            <a:spLocks noChangeArrowheads="1"/>
          </p:cNvSpPr>
          <p:nvPr/>
        </p:nvSpPr>
        <p:spPr bwMode="auto">
          <a:xfrm>
            <a:off x="1257300" y="1085851"/>
            <a:ext cx="6629400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7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Summary of Hierarchal Clustering Methods</a:t>
            </a:r>
          </a:p>
          <a:p>
            <a:pPr eaLnBrk="1" hangingPunct="1"/>
            <a:endParaRPr lang="en-US" sz="30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 No need to specify the number of clusters in advance. </a:t>
            </a:r>
          </a:p>
          <a:p>
            <a:pPr eaLnBrk="1" hangingPunct="1">
              <a:buFontTx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 Hierarchal nature maps nicely onto human intuition for some domains</a:t>
            </a:r>
          </a:p>
          <a:p>
            <a:pPr eaLnBrk="1" hangingPunct="1">
              <a:buFontTx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 They do not scale well: time complexity of at least O(</a:t>
            </a:r>
            <a:r>
              <a:rPr lang="en-US" sz="2400" i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sz="2400" baseline="30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), where </a:t>
            </a:r>
            <a:r>
              <a:rPr lang="en-US" sz="2400" i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 is the number of total objects.</a:t>
            </a:r>
          </a:p>
          <a:p>
            <a:pPr eaLnBrk="1" hangingPunct="1">
              <a:buFontTx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 Like any heuristic search algorithms, local optima are a problem.</a:t>
            </a:r>
          </a:p>
          <a:p>
            <a:pPr eaLnBrk="1" hangingPunct="1">
              <a:buFontTx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 Interpretation of results is (very) subjective. </a:t>
            </a:r>
          </a:p>
        </p:txBody>
      </p:sp>
    </p:spTree>
    <p:extLst>
      <p:ext uri="{BB962C8B-B14F-4D97-AF65-F5344CB8AC3E}">
        <p14:creationId xmlns:p14="http://schemas.microsoft.com/office/powerpoint/2010/main" val="703502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1657350" y="857250"/>
            <a:ext cx="58293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/>
          <a:p>
            <a:pPr algn="ctr" eaLnBrk="1" hangingPunct="1"/>
            <a:r>
              <a:rPr lang="en-US" sz="33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Partitional Clustering</a:t>
            </a:r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1314450" y="1657351"/>
            <a:ext cx="6343650" cy="1854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57175" indent="-257175"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Nonhierarchical, each instance is placed in exactly one of K nonoverlapping clusters.</a:t>
            </a:r>
          </a:p>
          <a:p>
            <a:pPr marL="257175" indent="-257175"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Since only one set of clusters is output, the user normally has to input the desired number of clusters K.</a:t>
            </a:r>
          </a:p>
        </p:txBody>
      </p:sp>
      <p:grpSp>
        <p:nvGrpSpPr>
          <p:cNvPr id="238596" name="Group 4"/>
          <p:cNvGrpSpPr>
            <a:grpSpLocks/>
          </p:cNvGrpSpPr>
          <p:nvPr/>
        </p:nvGrpSpPr>
        <p:grpSpPr bwMode="auto">
          <a:xfrm>
            <a:off x="1257300" y="4857751"/>
            <a:ext cx="3771900" cy="827485"/>
            <a:chOff x="36" y="642"/>
            <a:chExt cx="5760" cy="1413"/>
          </a:xfrm>
        </p:grpSpPr>
        <p:pic>
          <p:nvPicPr>
            <p:cNvPr id="238597" name="Picture 5" descr="Edna Krabappel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" y="789"/>
              <a:ext cx="513" cy="1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8598" name="Picture 6" descr="Principal Seymour  Skinn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4" y="828"/>
              <a:ext cx="514" cy="1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8599" name="Rectangle 7"/>
            <p:cNvSpPr>
              <a:spLocks noChangeArrowheads="1"/>
            </p:cNvSpPr>
            <p:nvPr/>
          </p:nvSpPr>
          <p:spPr bwMode="auto">
            <a:xfrm>
              <a:off x="36" y="1365"/>
              <a:ext cx="5760" cy="6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238600" name="Picture 8" descr="Groundskeeper Willi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" y="920"/>
              <a:ext cx="569" cy="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8601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9" y="865"/>
              <a:ext cx="635" cy="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8602" name="Picture 1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5" y="753"/>
              <a:ext cx="580" cy="1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8603" name="Picture 1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" y="806"/>
              <a:ext cx="592" cy="1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8604" name="Picture 1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" y="1090"/>
              <a:ext cx="454" cy="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8605" name="Picture 1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" y="1096"/>
              <a:ext cx="306" cy="6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8606" name="Picture 14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" y="642"/>
              <a:ext cx="459" cy="1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8607" name="Group 15"/>
          <p:cNvGrpSpPr>
            <a:grpSpLocks/>
          </p:cNvGrpSpPr>
          <p:nvPr/>
        </p:nvGrpSpPr>
        <p:grpSpPr bwMode="auto">
          <a:xfrm>
            <a:off x="5943601" y="4686300"/>
            <a:ext cx="1897856" cy="1115616"/>
            <a:chOff x="1880" y="2584"/>
            <a:chExt cx="1267" cy="745"/>
          </a:xfrm>
        </p:grpSpPr>
        <p:grpSp>
          <p:nvGrpSpPr>
            <p:cNvPr id="238608" name="Group 16"/>
            <p:cNvGrpSpPr>
              <a:grpSpLocks/>
            </p:cNvGrpSpPr>
            <p:nvPr/>
          </p:nvGrpSpPr>
          <p:grpSpPr bwMode="auto">
            <a:xfrm>
              <a:off x="1880" y="2584"/>
              <a:ext cx="1267" cy="745"/>
              <a:chOff x="156" y="2634"/>
              <a:chExt cx="2286" cy="1344"/>
            </a:xfrm>
          </p:grpSpPr>
          <p:sp>
            <p:nvSpPr>
              <p:cNvPr id="238609" name="Rectangle 17"/>
              <p:cNvSpPr>
                <a:spLocks noChangeArrowheads="1"/>
              </p:cNvSpPr>
              <p:nvPr/>
            </p:nvSpPr>
            <p:spPr bwMode="auto">
              <a:xfrm>
                <a:off x="156" y="2634"/>
                <a:ext cx="1080" cy="134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8610" name="Rectangle 18"/>
              <p:cNvSpPr>
                <a:spLocks noChangeArrowheads="1"/>
              </p:cNvSpPr>
              <p:nvPr/>
            </p:nvSpPr>
            <p:spPr bwMode="auto">
              <a:xfrm>
                <a:off x="1362" y="2634"/>
                <a:ext cx="1080" cy="134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pic>
          <p:nvPicPr>
            <p:cNvPr id="238611" name="Picture 19" descr="Edna Krabappel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0" y="2626"/>
              <a:ext cx="168" cy="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8612" name="Picture 20" descr="Principal Seymour  Skinn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1" y="2958"/>
              <a:ext cx="168" cy="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8613" name="Picture 21" descr="Groundskeeper Willi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9" y="3005"/>
              <a:ext cx="186" cy="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8614" name="Picture 2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" y="2595"/>
              <a:ext cx="208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8615" name="Picture 2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8" y="2602"/>
              <a:ext cx="190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8616" name="Picture 2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7" y="2984"/>
              <a:ext cx="195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8617" name="Picture 25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5" y="2695"/>
              <a:ext cx="149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8618" name="Picture 26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1" y="3050"/>
              <a:ext cx="101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8619" name="Picture 27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3" y="2608"/>
              <a:ext cx="151" cy="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8620" name="AutoShape 28"/>
          <p:cNvSpPr>
            <a:spLocks noChangeArrowheads="1"/>
          </p:cNvSpPr>
          <p:nvPr/>
        </p:nvSpPr>
        <p:spPr bwMode="auto">
          <a:xfrm>
            <a:off x="5200650" y="5029200"/>
            <a:ext cx="400050" cy="342900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FF9900"/>
          </a:solidFill>
          <a:ln w="0">
            <a:solidFill>
              <a:srgbClr val="00000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377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1728788" y="857250"/>
            <a:ext cx="58293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/>
          <a:p>
            <a:pPr algn="ctr" eaLnBrk="1" hangingPunct="1"/>
            <a:r>
              <a:rPr lang="en-US" sz="33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Squared Error</a:t>
            </a: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1657350" y="2088357"/>
            <a:ext cx="5829300" cy="3340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57175" indent="-257175">
              <a:spcBef>
                <a:spcPct val="20000"/>
              </a:spcBef>
            </a:pPr>
            <a:endParaRPr lang="it-IT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39620" name="Picture 4" descr="C:\Documents and Settings\Administrator\Desktop\du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1" y="2400301"/>
            <a:ext cx="3221831" cy="210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9621" name="Group 5"/>
          <p:cNvGrpSpPr>
            <a:grpSpLocks/>
          </p:cNvGrpSpPr>
          <p:nvPr/>
        </p:nvGrpSpPr>
        <p:grpSpPr bwMode="auto">
          <a:xfrm>
            <a:off x="4413649" y="2221708"/>
            <a:ext cx="3496865" cy="3442097"/>
            <a:chOff x="3335" y="1557"/>
            <a:chExt cx="2160" cy="2126"/>
          </a:xfrm>
        </p:grpSpPr>
        <p:sp>
          <p:nvSpPr>
            <p:cNvPr id="239622" name="Rectangle 6"/>
            <p:cNvSpPr>
              <a:spLocks noChangeArrowheads="1"/>
            </p:cNvSpPr>
            <p:nvPr/>
          </p:nvSpPr>
          <p:spPr bwMode="auto">
            <a:xfrm>
              <a:off x="3335" y="1557"/>
              <a:ext cx="2160" cy="211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3" name="Rectangle 7"/>
            <p:cNvSpPr>
              <a:spLocks noChangeArrowheads="1"/>
            </p:cNvSpPr>
            <p:nvPr/>
          </p:nvSpPr>
          <p:spPr bwMode="auto">
            <a:xfrm>
              <a:off x="3377" y="1588"/>
              <a:ext cx="22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4" name="Rectangle 8"/>
            <p:cNvSpPr>
              <a:spLocks noChangeArrowheads="1"/>
            </p:cNvSpPr>
            <p:nvPr/>
          </p:nvSpPr>
          <p:spPr bwMode="auto">
            <a:xfrm>
              <a:off x="3420" y="1620"/>
              <a:ext cx="107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35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239625" name="Group 9"/>
            <p:cNvGrpSpPr>
              <a:grpSpLocks/>
            </p:cNvGrpSpPr>
            <p:nvPr/>
          </p:nvGrpSpPr>
          <p:grpSpPr bwMode="auto">
            <a:xfrm>
              <a:off x="3413" y="1695"/>
              <a:ext cx="2074" cy="1988"/>
              <a:chOff x="3413" y="1695"/>
              <a:chExt cx="2074" cy="1988"/>
            </a:xfrm>
          </p:grpSpPr>
          <p:sp>
            <p:nvSpPr>
              <p:cNvPr id="239626" name="Rectangle 10"/>
              <p:cNvSpPr>
                <a:spLocks noChangeArrowheads="1"/>
              </p:cNvSpPr>
              <p:nvPr/>
            </p:nvSpPr>
            <p:spPr bwMode="auto">
              <a:xfrm>
                <a:off x="3590" y="329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27" name="Rectangle 11"/>
              <p:cNvSpPr>
                <a:spLocks noChangeArrowheads="1"/>
              </p:cNvSpPr>
              <p:nvPr/>
            </p:nvSpPr>
            <p:spPr bwMode="auto">
              <a:xfrm>
                <a:off x="3768" y="329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28" name="Rectangle 12"/>
              <p:cNvSpPr>
                <a:spLocks noChangeArrowheads="1"/>
              </p:cNvSpPr>
              <p:nvPr/>
            </p:nvSpPr>
            <p:spPr bwMode="auto">
              <a:xfrm>
                <a:off x="3945" y="329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29" name="Rectangle 13"/>
              <p:cNvSpPr>
                <a:spLocks noChangeArrowheads="1"/>
              </p:cNvSpPr>
              <p:nvPr/>
            </p:nvSpPr>
            <p:spPr bwMode="auto">
              <a:xfrm>
                <a:off x="4123" y="329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30" name="Rectangle 14"/>
              <p:cNvSpPr>
                <a:spLocks noChangeArrowheads="1"/>
              </p:cNvSpPr>
              <p:nvPr/>
            </p:nvSpPr>
            <p:spPr bwMode="auto">
              <a:xfrm>
                <a:off x="4300" y="329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31" name="Rectangle 15"/>
              <p:cNvSpPr>
                <a:spLocks noChangeArrowheads="1"/>
              </p:cNvSpPr>
              <p:nvPr/>
            </p:nvSpPr>
            <p:spPr bwMode="auto">
              <a:xfrm>
                <a:off x="4478" y="329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32" name="Rectangle 16"/>
              <p:cNvSpPr>
                <a:spLocks noChangeArrowheads="1"/>
              </p:cNvSpPr>
              <p:nvPr/>
            </p:nvSpPr>
            <p:spPr bwMode="auto">
              <a:xfrm>
                <a:off x="4655" y="329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33" name="Rectangle 17"/>
              <p:cNvSpPr>
                <a:spLocks noChangeArrowheads="1"/>
              </p:cNvSpPr>
              <p:nvPr/>
            </p:nvSpPr>
            <p:spPr bwMode="auto">
              <a:xfrm>
                <a:off x="4833" y="329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34" name="Rectangle 18"/>
              <p:cNvSpPr>
                <a:spLocks noChangeArrowheads="1"/>
              </p:cNvSpPr>
              <p:nvPr/>
            </p:nvSpPr>
            <p:spPr bwMode="auto">
              <a:xfrm>
                <a:off x="5010" y="329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35" name="Rectangle 19"/>
              <p:cNvSpPr>
                <a:spLocks noChangeArrowheads="1"/>
              </p:cNvSpPr>
              <p:nvPr/>
            </p:nvSpPr>
            <p:spPr bwMode="auto">
              <a:xfrm>
                <a:off x="5188" y="329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36" name="Rectangle 20"/>
              <p:cNvSpPr>
                <a:spLocks noChangeArrowheads="1"/>
              </p:cNvSpPr>
              <p:nvPr/>
            </p:nvSpPr>
            <p:spPr bwMode="auto">
              <a:xfrm>
                <a:off x="3590" y="311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37" name="Rectangle 21"/>
              <p:cNvSpPr>
                <a:spLocks noChangeArrowheads="1"/>
              </p:cNvSpPr>
              <p:nvPr/>
            </p:nvSpPr>
            <p:spPr bwMode="auto">
              <a:xfrm>
                <a:off x="3768" y="311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38" name="Rectangle 22"/>
              <p:cNvSpPr>
                <a:spLocks noChangeArrowheads="1"/>
              </p:cNvSpPr>
              <p:nvPr/>
            </p:nvSpPr>
            <p:spPr bwMode="auto">
              <a:xfrm>
                <a:off x="3945" y="311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39" name="Rectangle 23"/>
              <p:cNvSpPr>
                <a:spLocks noChangeArrowheads="1"/>
              </p:cNvSpPr>
              <p:nvPr/>
            </p:nvSpPr>
            <p:spPr bwMode="auto">
              <a:xfrm>
                <a:off x="4123" y="311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40" name="Rectangle 24"/>
              <p:cNvSpPr>
                <a:spLocks noChangeArrowheads="1"/>
              </p:cNvSpPr>
              <p:nvPr/>
            </p:nvSpPr>
            <p:spPr bwMode="auto">
              <a:xfrm>
                <a:off x="4300" y="311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41" name="Rectangle 25"/>
              <p:cNvSpPr>
                <a:spLocks noChangeArrowheads="1"/>
              </p:cNvSpPr>
              <p:nvPr/>
            </p:nvSpPr>
            <p:spPr bwMode="auto">
              <a:xfrm>
                <a:off x="4478" y="311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42" name="Rectangle 26"/>
              <p:cNvSpPr>
                <a:spLocks noChangeArrowheads="1"/>
              </p:cNvSpPr>
              <p:nvPr/>
            </p:nvSpPr>
            <p:spPr bwMode="auto">
              <a:xfrm>
                <a:off x="4655" y="311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43" name="Rectangle 27"/>
              <p:cNvSpPr>
                <a:spLocks noChangeArrowheads="1"/>
              </p:cNvSpPr>
              <p:nvPr/>
            </p:nvSpPr>
            <p:spPr bwMode="auto">
              <a:xfrm>
                <a:off x="4833" y="311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44" name="Rectangle 28"/>
              <p:cNvSpPr>
                <a:spLocks noChangeArrowheads="1"/>
              </p:cNvSpPr>
              <p:nvPr/>
            </p:nvSpPr>
            <p:spPr bwMode="auto">
              <a:xfrm>
                <a:off x="5010" y="311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45" name="Rectangle 29"/>
              <p:cNvSpPr>
                <a:spLocks noChangeArrowheads="1"/>
              </p:cNvSpPr>
              <p:nvPr/>
            </p:nvSpPr>
            <p:spPr bwMode="auto">
              <a:xfrm>
                <a:off x="5188" y="311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46" name="Rectangle 30"/>
              <p:cNvSpPr>
                <a:spLocks noChangeArrowheads="1"/>
              </p:cNvSpPr>
              <p:nvPr/>
            </p:nvSpPr>
            <p:spPr bwMode="auto">
              <a:xfrm>
                <a:off x="3590" y="2937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47" name="Rectangle 31"/>
              <p:cNvSpPr>
                <a:spLocks noChangeArrowheads="1"/>
              </p:cNvSpPr>
              <p:nvPr/>
            </p:nvSpPr>
            <p:spPr bwMode="auto">
              <a:xfrm>
                <a:off x="3768" y="2937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48" name="Rectangle 32"/>
              <p:cNvSpPr>
                <a:spLocks noChangeArrowheads="1"/>
              </p:cNvSpPr>
              <p:nvPr/>
            </p:nvSpPr>
            <p:spPr bwMode="auto">
              <a:xfrm>
                <a:off x="3945" y="2937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49" name="Rectangle 33"/>
              <p:cNvSpPr>
                <a:spLocks noChangeArrowheads="1"/>
              </p:cNvSpPr>
              <p:nvPr/>
            </p:nvSpPr>
            <p:spPr bwMode="auto">
              <a:xfrm>
                <a:off x="4123" y="2937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50" name="Rectangle 34"/>
              <p:cNvSpPr>
                <a:spLocks noChangeArrowheads="1"/>
              </p:cNvSpPr>
              <p:nvPr/>
            </p:nvSpPr>
            <p:spPr bwMode="auto">
              <a:xfrm>
                <a:off x="4300" y="2937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51" name="Rectangle 35"/>
              <p:cNvSpPr>
                <a:spLocks noChangeArrowheads="1"/>
              </p:cNvSpPr>
              <p:nvPr/>
            </p:nvSpPr>
            <p:spPr bwMode="auto">
              <a:xfrm>
                <a:off x="4478" y="2937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52" name="Rectangle 36"/>
              <p:cNvSpPr>
                <a:spLocks noChangeArrowheads="1"/>
              </p:cNvSpPr>
              <p:nvPr/>
            </p:nvSpPr>
            <p:spPr bwMode="auto">
              <a:xfrm>
                <a:off x="4655" y="2937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53" name="Rectangle 37"/>
              <p:cNvSpPr>
                <a:spLocks noChangeArrowheads="1"/>
              </p:cNvSpPr>
              <p:nvPr/>
            </p:nvSpPr>
            <p:spPr bwMode="auto">
              <a:xfrm>
                <a:off x="4833" y="2937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54" name="Rectangle 38"/>
              <p:cNvSpPr>
                <a:spLocks noChangeArrowheads="1"/>
              </p:cNvSpPr>
              <p:nvPr/>
            </p:nvSpPr>
            <p:spPr bwMode="auto">
              <a:xfrm>
                <a:off x="5010" y="2937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55" name="Rectangle 39"/>
              <p:cNvSpPr>
                <a:spLocks noChangeArrowheads="1"/>
              </p:cNvSpPr>
              <p:nvPr/>
            </p:nvSpPr>
            <p:spPr bwMode="auto">
              <a:xfrm>
                <a:off x="5188" y="2937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56" name="Rectangle 40"/>
              <p:cNvSpPr>
                <a:spLocks noChangeArrowheads="1"/>
              </p:cNvSpPr>
              <p:nvPr/>
            </p:nvSpPr>
            <p:spPr bwMode="auto">
              <a:xfrm>
                <a:off x="3590" y="276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57" name="Rectangle 41"/>
              <p:cNvSpPr>
                <a:spLocks noChangeArrowheads="1"/>
              </p:cNvSpPr>
              <p:nvPr/>
            </p:nvSpPr>
            <p:spPr bwMode="auto">
              <a:xfrm>
                <a:off x="3768" y="276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58" name="Rectangle 42"/>
              <p:cNvSpPr>
                <a:spLocks noChangeArrowheads="1"/>
              </p:cNvSpPr>
              <p:nvPr/>
            </p:nvSpPr>
            <p:spPr bwMode="auto">
              <a:xfrm>
                <a:off x="3945" y="276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59" name="Rectangle 43"/>
              <p:cNvSpPr>
                <a:spLocks noChangeArrowheads="1"/>
              </p:cNvSpPr>
              <p:nvPr/>
            </p:nvSpPr>
            <p:spPr bwMode="auto">
              <a:xfrm>
                <a:off x="4123" y="276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60" name="Rectangle 44"/>
              <p:cNvSpPr>
                <a:spLocks noChangeArrowheads="1"/>
              </p:cNvSpPr>
              <p:nvPr/>
            </p:nvSpPr>
            <p:spPr bwMode="auto">
              <a:xfrm>
                <a:off x="4300" y="276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61" name="Rectangle 45"/>
              <p:cNvSpPr>
                <a:spLocks noChangeArrowheads="1"/>
              </p:cNvSpPr>
              <p:nvPr/>
            </p:nvSpPr>
            <p:spPr bwMode="auto">
              <a:xfrm>
                <a:off x="4478" y="276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62" name="Rectangle 46"/>
              <p:cNvSpPr>
                <a:spLocks noChangeArrowheads="1"/>
              </p:cNvSpPr>
              <p:nvPr/>
            </p:nvSpPr>
            <p:spPr bwMode="auto">
              <a:xfrm>
                <a:off x="4655" y="276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63" name="Rectangle 47"/>
              <p:cNvSpPr>
                <a:spLocks noChangeArrowheads="1"/>
              </p:cNvSpPr>
              <p:nvPr/>
            </p:nvSpPr>
            <p:spPr bwMode="auto">
              <a:xfrm>
                <a:off x="4833" y="276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64" name="Rectangle 48"/>
              <p:cNvSpPr>
                <a:spLocks noChangeArrowheads="1"/>
              </p:cNvSpPr>
              <p:nvPr/>
            </p:nvSpPr>
            <p:spPr bwMode="auto">
              <a:xfrm>
                <a:off x="5010" y="276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65" name="Rectangle 49"/>
              <p:cNvSpPr>
                <a:spLocks noChangeArrowheads="1"/>
              </p:cNvSpPr>
              <p:nvPr/>
            </p:nvSpPr>
            <p:spPr bwMode="auto">
              <a:xfrm>
                <a:off x="5188" y="276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66" name="Rectangle 50"/>
              <p:cNvSpPr>
                <a:spLocks noChangeArrowheads="1"/>
              </p:cNvSpPr>
              <p:nvPr/>
            </p:nvSpPr>
            <p:spPr bwMode="auto">
              <a:xfrm>
                <a:off x="3590" y="258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67" name="Rectangle 51"/>
              <p:cNvSpPr>
                <a:spLocks noChangeArrowheads="1"/>
              </p:cNvSpPr>
              <p:nvPr/>
            </p:nvSpPr>
            <p:spPr bwMode="auto">
              <a:xfrm>
                <a:off x="3768" y="258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68" name="Rectangle 52"/>
              <p:cNvSpPr>
                <a:spLocks noChangeArrowheads="1"/>
              </p:cNvSpPr>
              <p:nvPr/>
            </p:nvSpPr>
            <p:spPr bwMode="auto">
              <a:xfrm>
                <a:off x="3945" y="258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69" name="Rectangle 53"/>
              <p:cNvSpPr>
                <a:spLocks noChangeArrowheads="1"/>
              </p:cNvSpPr>
              <p:nvPr/>
            </p:nvSpPr>
            <p:spPr bwMode="auto">
              <a:xfrm>
                <a:off x="4123" y="258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70" name="Rectangle 54"/>
              <p:cNvSpPr>
                <a:spLocks noChangeArrowheads="1"/>
              </p:cNvSpPr>
              <p:nvPr/>
            </p:nvSpPr>
            <p:spPr bwMode="auto">
              <a:xfrm>
                <a:off x="4300" y="258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71" name="Rectangle 55"/>
              <p:cNvSpPr>
                <a:spLocks noChangeArrowheads="1"/>
              </p:cNvSpPr>
              <p:nvPr/>
            </p:nvSpPr>
            <p:spPr bwMode="auto">
              <a:xfrm>
                <a:off x="4478" y="258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72" name="Rectangle 56"/>
              <p:cNvSpPr>
                <a:spLocks noChangeArrowheads="1"/>
              </p:cNvSpPr>
              <p:nvPr/>
            </p:nvSpPr>
            <p:spPr bwMode="auto">
              <a:xfrm>
                <a:off x="4655" y="258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73" name="Rectangle 57"/>
              <p:cNvSpPr>
                <a:spLocks noChangeArrowheads="1"/>
              </p:cNvSpPr>
              <p:nvPr/>
            </p:nvSpPr>
            <p:spPr bwMode="auto">
              <a:xfrm>
                <a:off x="4833" y="258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74" name="Rectangle 58"/>
              <p:cNvSpPr>
                <a:spLocks noChangeArrowheads="1"/>
              </p:cNvSpPr>
              <p:nvPr/>
            </p:nvSpPr>
            <p:spPr bwMode="auto">
              <a:xfrm>
                <a:off x="5010" y="258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75" name="Rectangle 59"/>
              <p:cNvSpPr>
                <a:spLocks noChangeArrowheads="1"/>
              </p:cNvSpPr>
              <p:nvPr/>
            </p:nvSpPr>
            <p:spPr bwMode="auto">
              <a:xfrm>
                <a:off x="5188" y="258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76" name="Rectangle 60"/>
              <p:cNvSpPr>
                <a:spLocks noChangeArrowheads="1"/>
              </p:cNvSpPr>
              <p:nvPr/>
            </p:nvSpPr>
            <p:spPr bwMode="auto">
              <a:xfrm>
                <a:off x="3590" y="240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77" name="Rectangle 61"/>
              <p:cNvSpPr>
                <a:spLocks noChangeArrowheads="1"/>
              </p:cNvSpPr>
              <p:nvPr/>
            </p:nvSpPr>
            <p:spPr bwMode="auto">
              <a:xfrm>
                <a:off x="3768" y="240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78" name="Rectangle 62"/>
              <p:cNvSpPr>
                <a:spLocks noChangeArrowheads="1"/>
              </p:cNvSpPr>
              <p:nvPr/>
            </p:nvSpPr>
            <p:spPr bwMode="auto">
              <a:xfrm>
                <a:off x="3945" y="240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79" name="Rectangle 63"/>
              <p:cNvSpPr>
                <a:spLocks noChangeArrowheads="1"/>
              </p:cNvSpPr>
              <p:nvPr/>
            </p:nvSpPr>
            <p:spPr bwMode="auto">
              <a:xfrm>
                <a:off x="4123" y="240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80" name="Rectangle 64"/>
              <p:cNvSpPr>
                <a:spLocks noChangeArrowheads="1"/>
              </p:cNvSpPr>
              <p:nvPr/>
            </p:nvSpPr>
            <p:spPr bwMode="auto">
              <a:xfrm>
                <a:off x="4300" y="240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81" name="Rectangle 65"/>
              <p:cNvSpPr>
                <a:spLocks noChangeArrowheads="1"/>
              </p:cNvSpPr>
              <p:nvPr/>
            </p:nvSpPr>
            <p:spPr bwMode="auto">
              <a:xfrm>
                <a:off x="4478" y="240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82" name="Rectangle 66"/>
              <p:cNvSpPr>
                <a:spLocks noChangeArrowheads="1"/>
              </p:cNvSpPr>
              <p:nvPr/>
            </p:nvSpPr>
            <p:spPr bwMode="auto">
              <a:xfrm>
                <a:off x="4655" y="240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83" name="Rectangle 67"/>
              <p:cNvSpPr>
                <a:spLocks noChangeArrowheads="1"/>
              </p:cNvSpPr>
              <p:nvPr/>
            </p:nvSpPr>
            <p:spPr bwMode="auto">
              <a:xfrm>
                <a:off x="4833" y="240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84" name="Rectangle 68"/>
              <p:cNvSpPr>
                <a:spLocks noChangeArrowheads="1"/>
              </p:cNvSpPr>
              <p:nvPr/>
            </p:nvSpPr>
            <p:spPr bwMode="auto">
              <a:xfrm>
                <a:off x="5010" y="240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85" name="Rectangle 69"/>
              <p:cNvSpPr>
                <a:spLocks noChangeArrowheads="1"/>
              </p:cNvSpPr>
              <p:nvPr/>
            </p:nvSpPr>
            <p:spPr bwMode="auto">
              <a:xfrm>
                <a:off x="5188" y="240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86" name="Rectangle 70"/>
              <p:cNvSpPr>
                <a:spLocks noChangeArrowheads="1"/>
              </p:cNvSpPr>
              <p:nvPr/>
            </p:nvSpPr>
            <p:spPr bwMode="auto">
              <a:xfrm>
                <a:off x="3590" y="2227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87" name="Rectangle 71"/>
              <p:cNvSpPr>
                <a:spLocks noChangeArrowheads="1"/>
              </p:cNvSpPr>
              <p:nvPr/>
            </p:nvSpPr>
            <p:spPr bwMode="auto">
              <a:xfrm>
                <a:off x="3768" y="2227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88" name="Rectangle 72"/>
              <p:cNvSpPr>
                <a:spLocks noChangeArrowheads="1"/>
              </p:cNvSpPr>
              <p:nvPr/>
            </p:nvSpPr>
            <p:spPr bwMode="auto">
              <a:xfrm>
                <a:off x="3945" y="2227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89" name="Rectangle 73"/>
              <p:cNvSpPr>
                <a:spLocks noChangeArrowheads="1"/>
              </p:cNvSpPr>
              <p:nvPr/>
            </p:nvSpPr>
            <p:spPr bwMode="auto">
              <a:xfrm>
                <a:off x="4123" y="2227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90" name="Rectangle 74"/>
              <p:cNvSpPr>
                <a:spLocks noChangeArrowheads="1"/>
              </p:cNvSpPr>
              <p:nvPr/>
            </p:nvSpPr>
            <p:spPr bwMode="auto">
              <a:xfrm>
                <a:off x="4300" y="2227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91" name="Rectangle 75"/>
              <p:cNvSpPr>
                <a:spLocks noChangeArrowheads="1"/>
              </p:cNvSpPr>
              <p:nvPr/>
            </p:nvSpPr>
            <p:spPr bwMode="auto">
              <a:xfrm>
                <a:off x="4478" y="2227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92" name="Rectangle 76"/>
              <p:cNvSpPr>
                <a:spLocks noChangeArrowheads="1"/>
              </p:cNvSpPr>
              <p:nvPr/>
            </p:nvSpPr>
            <p:spPr bwMode="auto">
              <a:xfrm>
                <a:off x="4655" y="2227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93" name="Rectangle 77"/>
              <p:cNvSpPr>
                <a:spLocks noChangeArrowheads="1"/>
              </p:cNvSpPr>
              <p:nvPr/>
            </p:nvSpPr>
            <p:spPr bwMode="auto">
              <a:xfrm>
                <a:off x="4833" y="2227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94" name="Rectangle 78"/>
              <p:cNvSpPr>
                <a:spLocks noChangeArrowheads="1"/>
              </p:cNvSpPr>
              <p:nvPr/>
            </p:nvSpPr>
            <p:spPr bwMode="auto">
              <a:xfrm>
                <a:off x="5010" y="2227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95" name="Rectangle 79"/>
              <p:cNvSpPr>
                <a:spLocks noChangeArrowheads="1"/>
              </p:cNvSpPr>
              <p:nvPr/>
            </p:nvSpPr>
            <p:spPr bwMode="auto">
              <a:xfrm>
                <a:off x="5188" y="2227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96" name="Rectangle 80"/>
              <p:cNvSpPr>
                <a:spLocks noChangeArrowheads="1"/>
              </p:cNvSpPr>
              <p:nvPr/>
            </p:nvSpPr>
            <p:spPr bwMode="auto">
              <a:xfrm>
                <a:off x="3590" y="205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97" name="Rectangle 81"/>
              <p:cNvSpPr>
                <a:spLocks noChangeArrowheads="1"/>
              </p:cNvSpPr>
              <p:nvPr/>
            </p:nvSpPr>
            <p:spPr bwMode="auto">
              <a:xfrm>
                <a:off x="3768" y="205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98" name="Rectangle 82"/>
              <p:cNvSpPr>
                <a:spLocks noChangeArrowheads="1"/>
              </p:cNvSpPr>
              <p:nvPr/>
            </p:nvSpPr>
            <p:spPr bwMode="auto">
              <a:xfrm>
                <a:off x="3945" y="205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699" name="Rectangle 83"/>
              <p:cNvSpPr>
                <a:spLocks noChangeArrowheads="1"/>
              </p:cNvSpPr>
              <p:nvPr/>
            </p:nvSpPr>
            <p:spPr bwMode="auto">
              <a:xfrm>
                <a:off x="4123" y="205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00" name="Rectangle 84"/>
              <p:cNvSpPr>
                <a:spLocks noChangeArrowheads="1"/>
              </p:cNvSpPr>
              <p:nvPr/>
            </p:nvSpPr>
            <p:spPr bwMode="auto">
              <a:xfrm>
                <a:off x="4300" y="205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01" name="Rectangle 85"/>
              <p:cNvSpPr>
                <a:spLocks noChangeArrowheads="1"/>
              </p:cNvSpPr>
              <p:nvPr/>
            </p:nvSpPr>
            <p:spPr bwMode="auto">
              <a:xfrm>
                <a:off x="4478" y="205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02" name="Rectangle 86"/>
              <p:cNvSpPr>
                <a:spLocks noChangeArrowheads="1"/>
              </p:cNvSpPr>
              <p:nvPr/>
            </p:nvSpPr>
            <p:spPr bwMode="auto">
              <a:xfrm>
                <a:off x="4655" y="205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03" name="Rectangle 87"/>
              <p:cNvSpPr>
                <a:spLocks noChangeArrowheads="1"/>
              </p:cNvSpPr>
              <p:nvPr/>
            </p:nvSpPr>
            <p:spPr bwMode="auto">
              <a:xfrm>
                <a:off x="4833" y="205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04" name="Rectangle 88"/>
              <p:cNvSpPr>
                <a:spLocks noChangeArrowheads="1"/>
              </p:cNvSpPr>
              <p:nvPr/>
            </p:nvSpPr>
            <p:spPr bwMode="auto">
              <a:xfrm>
                <a:off x="5010" y="205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05" name="Rectangle 89"/>
              <p:cNvSpPr>
                <a:spLocks noChangeArrowheads="1"/>
              </p:cNvSpPr>
              <p:nvPr/>
            </p:nvSpPr>
            <p:spPr bwMode="auto">
              <a:xfrm>
                <a:off x="5188" y="205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06" name="Rectangle 90"/>
              <p:cNvSpPr>
                <a:spLocks noChangeArrowheads="1"/>
              </p:cNvSpPr>
              <p:nvPr/>
            </p:nvSpPr>
            <p:spPr bwMode="auto">
              <a:xfrm>
                <a:off x="3590" y="1872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07" name="Rectangle 91"/>
              <p:cNvSpPr>
                <a:spLocks noChangeArrowheads="1"/>
              </p:cNvSpPr>
              <p:nvPr/>
            </p:nvSpPr>
            <p:spPr bwMode="auto">
              <a:xfrm>
                <a:off x="3768" y="1872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08" name="Rectangle 92"/>
              <p:cNvSpPr>
                <a:spLocks noChangeArrowheads="1"/>
              </p:cNvSpPr>
              <p:nvPr/>
            </p:nvSpPr>
            <p:spPr bwMode="auto">
              <a:xfrm>
                <a:off x="3945" y="1872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09" name="Rectangle 93"/>
              <p:cNvSpPr>
                <a:spLocks noChangeArrowheads="1"/>
              </p:cNvSpPr>
              <p:nvPr/>
            </p:nvSpPr>
            <p:spPr bwMode="auto">
              <a:xfrm>
                <a:off x="4123" y="1872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10" name="Rectangle 94"/>
              <p:cNvSpPr>
                <a:spLocks noChangeArrowheads="1"/>
              </p:cNvSpPr>
              <p:nvPr/>
            </p:nvSpPr>
            <p:spPr bwMode="auto">
              <a:xfrm>
                <a:off x="4300" y="1872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11" name="Rectangle 95"/>
              <p:cNvSpPr>
                <a:spLocks noChangeArrowheads="1"/>
              </p:cNvSpPr>
              <p:nvPr/>
            </p:nvSpPr>
            <p:spPr bwMode="auto">
              <a:xfrm>
                <a:off x="4478" y="1872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12" name="Rectangle 96"/>
              <p:cNvSpPr>
                <a:spLocks noChangeArrowheads="1"/>
              </p:cNvSpPr>
              <p:nvPr/>
            </p:nvSpPr>
            <p:spPr bwMode="auto">
              <a:xfrm>
                <a:off x="4655" y="1872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13" name="Rectangle 97"/>
              <p:cNvSpPr>
                <a:spLocks noChangeArrowheads="1"/>
              </p:cNvSpPr>
              <p:nvPr/>
            </p:nvSpPr>
            <p:spPr bwMode="auto">
              <a:xfrm>
                <a:off x="4833" y="1872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14" name="Rectangle 98"/>
              <p:cNvSpPr>
                <a:spLocks noChangeArrowheads="1"/>
              </p:cNvSpPr>
              <p:nvPr/>
            </p:nvSpPr>
            <p:spPr bwMode="auto">
              <a:xfrm>
                <a:off x="5010" y="1872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15" name="Rectangle 99"/>
              <p:cNvSpPr>
                <a:spLocks noChangeArrowheads="1"/>
              </p:cNvSpPr>
              <p:nvPr/>
            </p:nvSpPr>
            <p:spPr bwMode="auto">
              <a:xfrm>
                <a:off x="5188" y="1872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16" name="Rectangle 100"/>
              <p:cNvSpPr>
                <a:spLocks noChangeArrowheads="1"/>
              </p:cNvSpPr>
              <p:nvPr/>
            </p:nvSpPr>
            <p:spPr bwMode="auto">
              <a:xfrm>
                <a:off x="3590" y="169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17" name="Rectangle 101"/>
              <p:cNvSpPr>
                <a:spLocks noChangeArrowheads="1"/>
              </p:cNvSpPr>
              <p:nvPr/>
            </p:nvSpPr>
            <p:spPr bwMode="auto">
              <a:xfrm>
                <a:off x="3768" y="169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18" name="Rectangle 102"/>
              <p:cNvSpPr>
                <a:spLocks noChangeArrowheads="1"/>
              </p:cNvSpPr>
              <p:nvPr/>
            </p:nvSpPr>
            <p:spPr bwMode="auto">
              <a:xfrm>
                <a:off x="3945" y="169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19" name="Rectangle 103"/>
              <p:cNvSpPr>
                <a:spLocks noChangeArrowheads="1"/>
              </p:cNvSpPr>
              <p:nvPr/>
            </p:nvSpPr>
            <p:spPr bwMode="auto">
              <a:xfrm>
                <a:off x="4123" y="169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20" name="Rectangle 104"/>
              <p:cNvSpPr>
                <a:spLocks noChangeArrowheads="1"/>
              </p:cNvSpPr>
              <p:nvPr/>
            </p:nvSpPr>
            <p:spPr bwMode="auto">
              <a:xfrm>
                <a:off x="4300" y="169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21" name="Rectangle 105"/>
              <p:cNvSpPr>
                <a:spLocks noChangeArrowheads="1"/>
              </p:cNvSpPr>
              <p:nvPr/>
            </p:nvSpPr>
            <p:spPr bwMode="auto">
              <a:xfrm>
                <a:off x="4478" y="169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22" name="Rectangle 106"/>
              <p:cNvSpPr>
                <a:spLocks noChangeArrowheads="1"/>
              </p:cNvSpPr>
              <p:nvPr/>
            </p:nvSpPr>
            <p:spPr bwMode="auto">
              <a:xfrm>
                <a:off x="4655" y="169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23" name="Rectangle 107"/>
              <p:cNvSpPr>
                <a:spLocks noChangeArrowheads="1"/>
              </p:cNvSpPr>
              <p:nvPr/>
            </p:nvSpPr>
            <p:spPr bwMode="auto">
              <a:xfrm>
                <a:off x="4833" y="169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24" name="Rectangle 108"/>
              <p:cNvSpPr>
                <a:spLocks noChangeArrowheads="1"/>
              </p:cNvSpPr>
              <p:nvPr/>
            </p:nvSpPr>
            <p:spPr bwMode="auto">
              <a:xfrm>
                <a:off x="5010" y="169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25" name="Rectangle 109"/>
              <p:cNvSpPr>
                <a:spLocks noChangeArrowheads="1"/>
              </p:cNvSpPr>
              <p:nvPr/>
            </p:nvSpPr>
            <p:spPr bwMode="auto">
              <a:xfrm>
                <a:off x="5188" y="169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26" name="Rectangle 110"/>
              <p:cNvSpPr>
                <a:spLocks noChangeArrowheads="1"/>
              </p:cNvSpPr>
              <p:nvPr/>
            </p:nvSpPr>
            <p:spPr bwMode="auto">
              <a:xfrm>
                <a:off x="3697" y="3470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27" name="Rectangle 111"/>
              <p:cNvSpPr>
                <a:spLocks noChangeArrowheads="1"/>
              </p:cNvSpPr>
              <p:nvPr/>
            </p:nvSpPr>
            <p:spPr bwMode="auto">
              <a:xfrm>
                <a:off x="3740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sz="135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28" name="Rectangle 112"/>
              <p:cNvSpPr>
                <a:spLocks noChangeArrowheads="1"/>
              </p:cNvSpPr>
              <p:nvPr/>
            </p:nvSpPr>
            <p:spPr bwMode="auto">
              <a:xfrm>
                <a:off x="3874" y="3470"/>
                <a:ext cx="1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29" name="Rectangle 113"/>
              <p:cNvSpPr>
                <a:spLocks noChangeArrowheads="1"/>
              </p:cNvSpPr>
              <p:nvPr/>
            </p:nvSpPr>
            <p:spPr bwMode="auto">
              <a:xfrm>
                <a:off x="3917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sz="135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30" name="Rectangle 114"/>
              <p:cNvSpPr>
                <a:spLocks noChangeArrowheads="1"/>
              </p:cNvSpPr>
              <p:nvPr/>
            </p:nvSpPr>
            <p:spPr bwMode="auto">
              <a:xfrm>
                <a:off x="4052" y="3470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31" name="Rectangle 115"/>
              <p:cNvSpPr>
                <a:spLocks noChangeArrowheads="1"/>
              </p:cNvSpPr>
              <p:nvPr/>
            </p:nvSpPr>
            <p:spPr bwMode="auto">
              <a:xfrm>
                <a:off x="4095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sz="135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32" name="Rectangle 116"/>
              <p:cNvSpPr>
                <a:spLocks noChangeArrowheads="1"/>
              </p:cNvSpPr>
              <p:nvPr/>
            </p:nvSpPr>
            <p:spPr bwMode="auto">
              <a:xfrm>
                <a:off x="4229" y="3470"/>
                <a:ext cx="1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33" name="Rectangle 117"/>
              <p:cNvSpPr>
                <a:spLocks noChangeArrowheads="1"/>
              </p:cNvSpPr>
              <p:nvPr/>
            </p:nvSpPr>
            <p:spPr bwMode="auto">
              <a:xfrm>
                <a:off x="4272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sz="135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34" name="Rectangle 118"/>
              <p:cNvSpPr>
                <a:spLocks noChangeArrowheads="1"/>
              </p:cNvSpPr>
              <p:nvPr/>
            </p:nvSpPr>
            <p:spPr bwMode="auto">
              <a:xfrm>
                <a:off x="4407" y="3470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35" name="Rectangle 119"/>
              <p:cNvSpPr>
                <a:spLocks noChangeArrowheads="1"/>
              </p:cNvSpPr>
              <p:nvPr/>
            </p:nvSpPr>
            <p:spPr bwMode="auto">
              <a:xfrm>
                <a:off x="4451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sz="135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36" name="Rectangle 120"/>
              <p:cNvSpPr>
                <a:spLocks noChangeArrowheads="1"/>
              </p:cNvSpPr>
              <p:nvPr/>
            </p:nvSpPr>
            <p:spPr bwMode="auto">
              <a:xfrm>
                <a:off x="4584" y="3470"/>
                <a:ext cx="1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37" name="Rectangle 121"/>
              <p:cNvSpPr>
                <a:spLocks noChangeArrowheads="1"/>
              </p:cNvSpPr>
              <p:nvPr/>
            </p:nvSpPr>
            <p:spPr bwMode="auto">
              <a:xfrm>
                <a:off x="4627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sz="1350">
                    <a:solidFill>
                      <a:srgbClr val="000000"/>
                    </a:solidFill>
                    <a:latin typeface="Times New Roman" pitchFamily="18" charset="0"/>
                  </a:rPr>
                  <a:t>6</a:t>
                </a:r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38" name="Rectangle 122"/>
              <p:cNvSpPr>
                <a:spLocks noChangeArrowheads="1"/>
              </p:cNvSpPr>
              <p:nvPr/>
            </p:nvSpPr>
            <p:spPr bwMode="auto">
              <a:xfrm>
                <a:off x="4762" y="3470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39" name="Rectangle 123"/>
              <p:cNvSpPr>
                <a:spLocks noChangeArrowheads="1"/>
              </p:cNvSpPr>
              <p:nvPr/>
            </p:nvSpPr>
            <p:spPr bwMode="auto">
              <a:xfrm>
                <a:off x="4805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sz="1350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40" name="Rectangle 124"/>
              <p:cNvSpPr>
                <a:spLocks noChangeArrowheads="1"/>
              </p:cNvSpPr>
              <p:nvPr/>
            </p:nvSpPr>
            <p:spPr bwMode="auto">
              <a:xfrm>
                <a:off x="4939" y="3470"/>
                <a:ext cx="1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41" name="Rectangle 125"/>
              <p:cNvSpPr>
                <a:spLocks noChangeArrowheads="1"/>
              </p:cNvSpPr>
              <p:nvPr/>
            </p:nvSpPr>
            <p:spPr bwMode="auto">
              <a:xfrm>
                <a:off x="4982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sz="1350">
                    <a:solidFill>
                      <a:srgbClr val="000000"/>
                    </a:solidFill>
                    <a:latin typeface="Times New Roman" pitchFamily="18" charset="0"/>
                  </a:rPr>
                  <a:t>8</a:t>
                </a:r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42" name="Rectangle 126"/>
              <p:cNvSpPr>
                <a:spLocks noChangeArrowheads="1"/>
              </p:cNvSpPr>
              <p:nvPr/>
            </p:nvSpPr>
            <p:spPr bwMode="auto">
              <a:xfrm>
                <a:off x="5117" y="3470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43" name="Rectangle 127"/>
              <p:cNvSpPr>
                <a:spLocks noChangeArrowheads="1"/>
              </p:cNvSpPr>
              <p:nvPr/>
            </p:nvSpPr>
            <p:spPr bwMode="auto">
              <a:xfrm>
                <a:off x="5160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sz="1350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44" name="Rectangle 128"/>
              <p:cNvSpPr>
                <a:spLocks noChangeArrowheads="1"/>
              </p:cNvSpPr>
              <p:nvPr/>
            </p:nvSpPr>
            <p:spPr bwMode="auto">
              <a:xfrm>
                <a:off x="5259" y="3470"/>
                <a:ext cx="2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45" name="Rectangle 129"/>
              <p:cNvSpPr>
                <a:spLocks noChangeArrowheads="1"/>
              </p:cNvSpPr>
              <p:nvPr/>
            </p:nvSpPr>
            <p:spPr bwMode="auto">
              <a:xfrm>
                <a:off x="5302" y="3501"/>
                <a:ext cx="107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sz="135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46" name="Rectangle 130"/>
              <p:cNvSpPr>
                <a:spLocks noChangeArrowheads="1"/>
              </p:cNvSpPr>
              <p:nvPr/>
            </p:nvSpPr>
            <p:spPr bwMode="auto">
              <a:xfrm>
                <a:off x="3413" y="3186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47" name="Rectangle 131"/>
              <p:cNvSpPr>
                <a:spLocks noChangeArrowheads="1"/>
              </p:cNvSpPr>
              <p:nvPr/>
            </p:nvSpPr>
            <p:spPr bwMode="auto">
              <a:xfrm>
                <a:off x="3456" y="3217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sz="135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48" name="Rectangle 132"/>
              <p:cNvSpPr>
                <a:spLocks noChangeArrowheads="1"/>
              </p:cNvSpPr>
              <p:nvPr/>
            </p:nvSpPr>
            <p:spPr bwMode="auto">
              <a:xfrm>
                <a:off x="3413" y="3008"/>
                <a:ext cx="15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49" name="Rectangle 133"/>
              <p:cNvSpPr>
                <a:spLocks noChangeArrowheads="1"/>
              </p:cNvSpPr>
              <p:nvPr/>
            </p:nvSpPr>
            <p:spPr bwMode="auto">
              <a:xfrm>
                <a:off x="3456" y="3039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sz="135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50" name="Rectangle 134"/>
              <p:cNvSpPr>
                <a:spLocks noChangeArrowheads="1"/>
              </p:cNvSpPr>
              <p:nvPr/>
            </p:nvSpPr>
            <p:spPr bwMode="auto">
              <a:xfrm>
                <a:off x="3413" y="2831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51" name="Rectangle 135"/>
              <p:cNvSpPr>
                <a:spLocks noChangeArrowheads="1"/>
              </p:cNvSpPr>
              <p:nvPr/>
            </p:nvSpPr>
            <p:spPr bwMode="auto">
              <a:xfrm>
                <a:off x="3456" y="2862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sz="135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52" name="Rectangle 136"/>
              <p:cNvSpPr>
                <a:spLocks noChangeArrowheads="1"/>
              </p:cNvSpPr>
              <p:nvPr/>
            </p:nvSpPr>
            <p:spPr bwMode="auto">
              <a:xfrm>
                <a:off x="3413" y="2653"/>
                <a:ext cx="15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53" name="Rectangle 137"/>
              <p:cNvSpPr>
                <a:spLocks noChangeArrowheads="1"/>
              </p:cNvSpPr>
              <p:nvPr/>
            </p:nvSpPr>
            <p:spPr bwMode="auto">
              <a:xfrm>
                <a:off x="3456" y="2684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sz="135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54" name="Rectangle 138"/>
              <p:cNvSpPr>
                <a:spLocks noChangeArrowheads="1"/>
              </p:cNvSpPr>
              <p:nvPr/>
            </p:nvSpPr>
            <p:spPr bwMode="auto">
              <a:xfrm>
                <a:off x="3413" y="2476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55" name="Rectangle 139"/>
              <p:cNvSpPr>
                <a:spLocks noChangeArrowheads="1"/>
              </p:cNvSpPr>
              <p:nvPr/>
            </p:nvSpPr>
            <p:spPr bwMode="auto">
              <a:xfrm>
                <a:off x="3456" y="2508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sz="135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56" name="Rectangle 140"/>
              <p:cNvSpPr>
                <a:spLocks noChangeArrowheads="1"/>
              </p:cNvSpPr>
              <p:nvPr/>
            </p:nvSpPr>
            <p:spPr bwMode="auto">
              <a:xfrm>
                <a:off x="3413" y="2298"/>
                <a:ext cx="15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57" name="Rectangle 141"/>
              <p:cNvSpPr>
                <a:spLocks noChangeArrowheads="1"/>
              </p:cNvSpPr>
              <p:nvPr/>
            </p:nvSpPr>
            <p:spPr bwMode="auto">
              <a:xfrm>
                <a:off x="3456" y="2330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sz="1350">
                    <a:solidFill>
                      <a:srgbClr val="000000"/>
                    </a:solidFill>
                    <a:latin typeface="Times New Roman" pitchFamily="18" charset="0"/>
                  </a:rPr>
                  <a:t>6</a:t>
                </a:r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58" name="Rectangle 142"/>
              <p:cNvSpPr>
                <a:spLocks noChangeArrowheads="1"/>
              </p:cNvSpPr>
              <p:nvPr/>
            </p:nvSpPr>
            <p:spPr bwMode="auto">
              <a:xfrm>
                <a:off x="3413" y="2121"/>
                <a:ext cx="15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59" name="Rectangle 143"/>
              <p:cNvSpPr>
                <a:spLocks noChangeArrowheads="1"/>
              </p:cNvSpPr>
              <p:nvPr/>
            </p:nvSpPr>
            <p:spPr bwMode="auto">
              <a:xfrm>
                <a:off x="3456" y="2153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sz="1350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60" name="Rectangle 144"/>
              <p:cNvSpPr>
                <a:spLocks noChangeArrowheads="1"/>
              </p:cNvSpPr>
              <p:nvPr/>
            </p:nvSpPr>
            <p:spPr bwMode="auto">
              <a:xfrm>
                <a:off x="3413" y="1943"/>
                <a:ext cx="15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61" name="Rectangle 145"/>
              <p:cNvSpPr>
                <a:spLocks noChangeArrowheads="1"/>
              </p:cNvSpPr>
              <p:nvPr/>
            </p:nvSpPr>
            <p:spPr bwMode="auto">
              <a:xfrm>
                <a:off x="3456" y="1975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sz="1350">
                    <a:solidFill>
                      <a:srgbClr val="000000"/>
                    </a:solidFill>
                    <a:latin typeface="Times New Roman" pitchFamily="18" charset="0"/>
                  </a:rPr>
                  <a:t>8</a:t>
                </a:r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62" name="Rectangle 146"/>
              <p:cNvSpPr>
                <a:spLocks noChangeArrowheads="1"/>
              </p:cNvSpPr>
              <p:nvPr/>
            </p:nvSpPr>
            <p:spPr bwMode="auto">
              <a:xfrm>
                <a:off x="3413" y="1766"/>
                <a:ext cx="15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63" name="Rectangle 147"/>
              <p:cNvSpPr>
                <a:spLocks noChangeArrowheads="1"/>
              </p:cNvSpPr>
              <p:nvPr/>
            </p:nvSpPr>
            <p:spPr bwMode="auto">
              <a:xfrm>
                <a:off x="3456" y="1797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sz="1350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64" name="Rectangle 148"/>
              <p:cNvSpPr>
                <a:spLocks noChangeArrowheads="1"/>
              </p:cNvSpPr>
              <p:nvPr/>
            </p:nvSpPr>
            <p:spPr bwMode="auto">
              <a:xfrm>
                <a:off x="3590" y="3464"/>
                <a:ext cx="1775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765" name="Rectangle 149"/>
              <p:cNvSpPr>
                <a:spLocks noChangeArrowheads="1"/>
              </p:cNvSpPr>
              <p:nvPr/>
            </p:nvSpPr>
            <p:spPr bwMode="auto">
              <a:xfrm>
                <a:off x="3585" y="1695"/>
                <a:ext cx="11" cy="17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39766" name="Oval 150"/>
            <p:cNvSpPr>
              <a:spLocks noChangeArrowheads="1"/>
            </p:cNvSpPr>
            <p:nvPr/>
          </p:nvSpPr>
          <p:spPr bwMode="auto">
            <a:xfrm>
              <a:off x="3816" y="2836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767" name="Oval 151"/>
            <p:cNvSpPr>
              <a:spLocks noChangeArrowheads="1"/>
            </p:cNvSpPr>
            <p:nvPr/>
          </p:nvSpPr>
          <p:spPr bwMode="auto">
            <a:xfrm>
              <a:off x="3981" y="2547"/>
              <a:ext cx="72" cy="7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768" name="Oval 152"/>
            <p:cNvSpPr>
              <a:spLocks noChangeArrowheads="1"/>
            </p:cNvSpPr>
            <p:nvPr/>
          </p:nvSpPr>
          <p:spPr bwMode="auto">
            <a:xfrm>
              <a:off x="3803" y="2547"/>
              <a:ext cx="72" cy="7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769" name="Oval 153"/>
            <p:cNvSpPr>
              <a:spLocks noChangeArrowheads="1"/>
            </p:cNvSpPr>
            <p:nvPr/>
          </p:nvSpPr>
          <p:spPr bwMode="auto">
            <a:xfrm>
              <a:off x="4087" y="2724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770" name="Oval 154"/>
            <p:cNvSpPr>
              <a:spLocks noChangeArrowheads="1"/>
            </p:cNvSpPr>
            <p:nvPr/>
          </p:nvSpPr>
          <p:spPr bwMode="auto">
            <a:xfrm>
              <a:off x="4908" y="2158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771" name="Oval 155"/>
            <p:cNvSpPr>
              <a:spLocks noChangeArrowheads="1"/>
            </p:cNvSpPr>
            <p:nvPr/>
          </p:nvSpPr>
          <p:spPr bwMode="auto">
            <a:xfrm>
              <a:off x="5073" y="1869"/>
              <a:ext cx="72" cy="7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772" name="Oval 156"/>
            <p:cNvSpPr>
              <a:spLocks noChangeArrowheads="1"/>
            </p:cNvSpPr>
            <p:nvPr/>
          </p:nvSpPr>
          <p:spPr bwMode="auto">
            <a:xfrm>
              <a:off x="4895" y="1869"/>
              <a:ext cx="72" cy="7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773" name="Oval 157"/>
            <p:cNvSpPr>
              <a:spLocks noChangeArrowheads="1"/>
            </p:cNvSpPr>
            <p:nvPr/>
          </p:nvSpPr>
          <p:spPr bwMode="auto">
            <a:xfrm>
              <a:off x="5179" y="2046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774" name="Oval 158"/>
            <p:cNvSpPr>
              <a:spLocks noChangeArrowheads="1"/>
            </p:cNvSpPr>
            <p:nvPr/>
          </p:nvSpPr>
          <p:spPr bwMode="auto">
            <a:xfrm>
              <a:off x="4974" y="2644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775" name="Oval 159"/>
            <p:cNvSpPr>
              <a:spLocks noChangeArrowheads="1"/>
            </p:cNvSpPr>
            <p:nvPr/>
          </p:nvSpPr>
          <p:spPr bwMode="auto">
            <a:xfrm>
              <a:off x="5139" y="2355"/>
              <a:ext cx="72" cy="7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776" name="Oval 160"/>
            <p:cNvSpPr>
              <a:spLocks noChangeArrowheads="1"/>
            </p:cNvSpPr>
            <p:nvPr/>
          </p:nvSpPr>
          <p:spPr bwMode="auto">
            <a:xfrm>
              <a:off x="4961" y="2355"/>
              <a:ext cx="72" cy="7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777" name="Oval 161"/>
            <p:cNvSpPr>
              <a:spLocks noChangeArrowheads="1"/>
            </p:cNvSpPr>
            <p:nvPr/>
          </p:nvSpPr>
          <p:spPr bwMode="auto">
            <a:xfrm>
              <a:off x="5245" y="2532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39778" name="Oval 162"/>
          <p:cNvSpPr>
            <a:spLocks noChangeArrowheads="1"/>
          </p:cNvSpPr>
          <p:nvPr/>
        </p:nvSpPr>
        <p:spPr bwMode="auto">
          <a:xfrm>
            <a:off x="5300662" y="4071937"/>
            <a:ext cx="100013" cy="1000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9779" name="Oval 163"/>
          <p:cNvSpPr>
            <a:spLocks noChangeArrowheads="1"/>
          </p:cNvSpPr>
          <p:nvPr/>
        </p:nvSpPr>
        <p:spPr bwMode="auto">
          <a:xfrm>
            <a:off x="7186612" y="3286125"/>
            <a:ext cx="100013" cy="100013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9780" name="Line 164"/>
          <p:cNvSpPr>
            <a:spLocks noChangeShapeType="1"/>
          </p:cNvSpPr>
          <p:nvPr/>
        </p:nvSpPr>
        <p:spPr bwMode="auto">
          <a:xfrm flipH="1" flipV="1">
            <a:off x="5250658" y="3933825"/>
            <a:ext cx="69056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9781" name="Line 165"/>
          <p:cNvSpPr>
            <a:spLocks noChangeShapeType="1"/>
          </p:cNvSpPr>
          <p:nvPr/>
        </p:nvSpPr>
        <p:spPr bwMode="auto">
          <a:xfrm flipV="1">
            <a:off x="5376864" y="3926683"/>
            <a:ext cx="107156" cy="1547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9782" name="Line 166"/>
          <p:cNvSpPr>
            <a:spLocks noChangeShapeType="1"/>
          </p:cNvSpPr>
          <p:nvPr/>
        </p:nvSpPr>
        <p:spPr bwMode="auto">
          <a:xfrm flipH="1">
            <a:off x="5272089" y="4167189"/>
            <a:ext cx="54769" cy="1309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9783" name="Line 167"/>
          <p:cNvSpPr>
            <a:spLocks noChangeShapeType="1"/>
          </p:cNvSpPr>
          <p:nvPr/>
        </p:nvSpPr>
        <p:spPr bwMode="auto">
          <a:xfrm>
            <a:off x="5400675" y="4136233"/>
            <a:ext cx="233363" cy="309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9784" name="Line 168"/>
          <p:cNvSpPr>
            <a:spLocks noChangeShapeType="1"/>
          </p:cNvSpPr>
          <p:nvPr/>
        </p:nvSpPr>
        <p:spPr bwMode="auto">
          <a:xfrm flipH="1" flipV="1">
            <a:off x="7017545" y="2836069"/>
            <a:ext cx="197644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9785" name="Line 169"/>
          <p:cNvSpPr>
            <a:spLocks noChangeShapeType="1"/>
          </p:cNvSpPr>
          <p:nvPr/>
        </p:nvSpPr>
        <p:spPr bwMode="auto">
          <a:xfrm flipV="1">
            <a:off x="7239001" y="2838451"/>
            <a:ext cx="40481" cy="4452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9786" name="Line 170"/>
          <p:cNvSpPr>
            <a:spLocks noChangeShapeType="1"/>
          </p:cNvSpPr>
          <p:nvPr/>
        </p:nvSpPr>
        <p:spPr bwMode="auto">
          <a:xfrm flipV="1">
            <a:off x="7262814" y="3112295"/>
            <a:ext cx="154781" cy="1833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9787" name="Line 171"/>
          <p:cNvSpPr>
            <a:spLocks noChangeShapeType="1"/>
          </p:cNvSpPr>
          <p:nvPr/>
        </p:nvSpPr>
        <p:spPr bwMode="auto">
          <a:xfrm flipH="1" flipV="1">
            <a:off x="7074694" y="3276601"/>
            <a:ext cx="114300" cy="3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9788" name="Line 172"/>
          <p:cNvSpPr>
            <a:spLocks noChangeShapeType="1"/>
          </p:cNvSpPr>
          <p:nvPr/>
        </p:nvSpPr>
        <p:spPr bwMode="auto">
          <a:xfrm flipH="1">
            <a:off x="7134225" y="3378995"/>
            <a:ext cx="76200" cy="1404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9789" name="Line 173"/>
          <p:cNvSpPr>
            <a:spLocks noChangeShapeType="1"/>
          </p:cNvSpPr>
          <p:nvPr/>
        </p:nvSpPr>
        <p:spPr bwMode="auto">
          <a:xfrm>
            <a:off x="7269957" y="3376613"/>
            <a:ext cx="92869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9790" name="Line 174"/>
          <p:cNvSpPr>
            <a:spLocks noChangeShapeType="1"/>
          </p:cNvSpPr>
          <p:nvPr/>
        </p:nvSpPr>
        <p:spPr bwMode="auto">
          <a:xfrm flipH="1">
            <a:off x="7134226" y="3383756"/>
            <a:ext cx="97631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9791" name="Line 175"/>
          <p:cNvSpPr>
            <a:spLocks noChangeShapeType="1"/>
          </p:cNvSpPr>
          <p:nvPr/>
        </p:nvSpPr>
        <p:spPr bwMode="auto">
          <a:xfrm flipH="1" flipV="1">
            <a:off x="7419976" y="3621882"/>
            <a:ext cx="111919" cy="1881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9792" name="Line 176"/>
          <p:cNvSpPr>
            <a:spLocks noChangeShapeType="1"/>
          </p:cNvSpPr>
          <p:nvPr/>
        </p:nvSpPr>
        <p:spPr bwMode="auto">
          <a:xfrm flipV="1">
            <a:off x="2400300" y="4400550"/>
            <a:ext cx="271463" cy="957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9793" name="Text Box 177"/>
          <p:cNvSpPr txBox="1">
            <a:spLocks noChangeArrowheads="1"/>
          </p:cNvSpPr>
          <p:nvPr/>
        </p:nvSpPr>
        <p:spPr bwMode="auto">
          <a:xfrm>
            <a:off x="1428751" y="5543550"/>
            <a:ext cx="19607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122015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1026"/>
          <p:cNvSpPr>
            <a:spLocks noChangeArrowheads="1"/>
          </p:cNvSpPr>
          <p:nvPr/>
        </p:nvSpPr>
        <p:spPr bwMode="auto">
          <a:xfrm>
            <a:off x="1371601" y="3143250"/>
            <a:ext cx="5836444" cy="220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 Organizing data into classes such that there is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sz="1350">
                <a:solidFill>
                  <a:srgbClr val="000000"/>
                </a:solidFill>
                <a:latin typeface="Times New Roman" pitchFamily="18" charset="0"/>
              </a:rPr>
              <a:t> high intra-class similarity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sz="1350">
                <a:solidFill>
                  <a:srgbClr val="000000"/>
                </a:solidFill>
                <a:latin typeface="Times New Roman" pitchFamily="18" charset="0"/>
              </a:rPr>
              <a:t> low inter-class similarity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  Finding the class labels and the number of classes directly from the data (in contrast to classification).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 More informally, finding natural groupings among objects. </a:t>
            </a:r>
          </a:p>
        </p:txBody>
      </p:sp>
      <p:sp>
        <p:nvSpPr>
          <p:cNvPr id="156675" name="Rectangle 1027"/>
          <p:cNvSpPr>
            <a:spLocks noChangeArrowheads="1"/>
          </p:cNvSpPr>
          <p:nvPr/>
        </p:nvSpPr>
        <p:spPr bwMode="auto">
          <a:xfrm>
            <a:off x="1650206" y="971550"/>
            <a:ext cx="58293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45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What is Clustering?</a:t>
            </a:r>
          </a:p>
        </p:txBody>
      </p:sp>
      <p:sp>
        <p:nvSpPr>
          <p:cNvPr id="156676" name="Text Box 1028"/>
          <p:cNvSpPr txBox="1">
            <a:spLocks noChangeArrowheads="1"/>
          </p:cNvSpPr>
          <p:nvPr/>
        </p:nvSpPr>
        <p:spPr bwMode="auto">
          <a:xfrm>
            <a:off x="1995488" y="178831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6677" name="Text Box 1029"/>
          <p:cNvSpPr txBox="1">
            <a:spLocks noChangeArrowheads="1"/>
          </p:cNvSpPr>
          <p:nvPr/>
        </p:nvSpPr>
        <p:spPr bwMode="auto">
          <a:xfrm>
            <a:off x="1413273" y="1852613"/>
            <a:ext cx="6263878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100">
                <a:solidFill>
                  <a:srgbClr val="808080"/>
                </a:solidFill>
                <a:latin typeface="Times New Roman" pitchFamily="18" charset="0"/>
              </a:rPr>
              <a:t>Also called </a:t>
            </a:r>
            <a:r>
              <a:rPr lang="en-US" sz="2100" i="1">
                <a:solidFill>
                  <a:srgbClr val="808080"/>
                </a:solidFill>
                <a:latin typeface="Times New Roman" pitchFamily="18" charset="0"/>
              </a:rPr>
              <a:t>unsupervised learning</a:t>
            </a:r>
            <a:r>
              <a:rPr lang="en-US" sz="2100">
                <a:solidFill>
                  <a:srgbClr val="808080"/>
                </a:solidFill>
                <a:latin typeface="Times New Roman" pitchFamily="18" charset="0"/>
              </a:rPr>
              <a:t>, sometimes called </a:t>
            </a:r>
            <a:r>
              <a:rPr lang="en-US" sz="2100" i="1">
                <a:solidFill>
                  <a:srgbClr val="808080"/>
                </a:solidFill>
                <a:latin typeface="Times New Roman" pitchFamily="18" charset="0"/>
              </a:rPr>
              <a:t>classification</a:t>
            </a:r>
            <a:r>
              <a:rPr lang="en-US" sz="2100">
                <a:solidFill>
                  <a:srgbClr val="808080"/>
                </a:solidFill>
                <a:latin typeface="Times New Roman" pitchFamily="18" charset="0"/>
              </a:rPr>
              <a:t> by statisticians and </a:t>
            </a:r>
            <a:r>
              <a:rPr lang="en-US" sz="2100" i="1">
                <a:solidFill>
                  <a:srgbClr val="808080"/>
                </a:solidFill>
                <a:latin typeface="Times New Roman" pitchFamily="18" charset="0"/>
              </a:rPr>
              <a:t>sorting</a:t>
            </a:r>
            <a:r>
              <a:rPr lang="en-US" sz="2100">
                <a:solidFill>
                  <a:srgbClr val="808080"/>
                </a:solidFill>
                <a:latin typeface="Times New Roman" pitchFamily="18" charset="0"/>
              </a:rPr>
              <a:t> by psychologists and </a:t>
            </a:r>
            <a:r>
              <a:rPr lang="en-US" sz="2100" i="1">
                <a:solidFill>
                  <a:srgbClr val="808080"/>
                </a:solidFill>
                <a:latin typeface="Times New Roman" pitchFamily="18" charset="0"/>
              </a:rPr>
              <a:t>segmentation</a:t>
            </a:r>
            <a:r>
              <a:rPr lang="en-US" sz="2100">
                <a:solidFill>
                  <a:srgbClr val="808080"/>
                </a:solidFill>
                <a:latin typeface="Times New Roman" pitchFamily="18" charset="0"/>
              </a:rPr>
              <a:t> by people in marketing</a:t>
            </a:r>
          </a:p>
        </p:txBody>
      </p:sp>
    </p:spTree>
    <p:extLst>
      <p:ext uri="{BB962C8B-B14F-4D97-AF65-F5344CB8AC3E}">
        <p14:creationId xmlns:p14="http://schemas.microsoft.com/office/powerpoint/2010/main" val="1844487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1393033" y="1256110"/>
            <a:ext cx="5879306" cy="42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000" b="1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000" i="1">
                <a:solidFill>
                  <a:srgbClr val="000000"/>
                </a:solidFill>
                <a:latin typeface="Times New Roman" pitchFamily="18" charset="0"/>
              </a:rPr>
              <a:t>k-means</a:t>
            </a:r>
            <a:r>
              <a:rPr lang="en-US" sz="3000">
                <a:solidFill>
                  <a:srgbClr val="000000"/>
                </a:solidFill>
                <a:latin typeface="Times New Roman" pitchFamily="18" charset="0"/>
              </a:rPr>
              <a:t>	</a:t>
            </a:r>
          </a:p>
          <a:p>
            <a:pPr eaLnBrk="1" hangingPunct="1">
              <a:spcBef>
                <a:spcPct val="50000"/>
              </a:spcBef>
            </a:pPr>
            <a:r>
              <a:rPr lang="en-US" sz="2100">
                <a:solidFill>
                  <a:srgbClr val="000000"/>
                </a:solidFill>
                <a:latin typeface="Times New Roman" pitchFamily="18" charset="0"/>
              </a:rPr>
              <a:t>1. Decide on a value for </a:t>
            </a:r>
            <a:r>
              <a:rPr lang="en-US" sz="2100" i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sz="2100">
                <a:solidFill>
                  <a:srgbClr val="000000"/>
                </a:solidFill>
                <a:latin typeface="Times New Roman" pitchFamily="18" charset="0"/>
              </a:rPr>
              <a:t>.	</a:t>
            </a:r>
          </a:p>
          <a:p>
            <a:pPr eaLnBrk="1" hangingPunct="1">
              <a:spcBef>
                <a:spcPct val="50000"/>
              </a:spcBef>
            </a:pPr>
            <a:r>
              <a:rPr lang="en-US" sz="2100">
                <a:solidFill>
                  <a:srgbClr val="000000"/>
                </a:solidFill>
                <a:latin typeface="Times New Roman" pitchFamily="18" charset="0"/>
              </a:rPr>
              <a:t>2. Initialize the </a:t>
            </a:r>
            <a:r>
              <a:rPr lang="en-US" sz="2100" i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sz="2100">
                <a:solidFill>
                  <a:srgbClr val="000000"/>
                </a:solidFill>
                <a:latin typeface="Times New Roman" pitchFamily="18" charset="0"/>
              </a:rPr>
              <a:t> cluster centers (randomly, if necessary).	</a:t>
            </a:r>
          </a:p>
          <a:p>
            <a:pPr eaLnBrk="1" hangingPunct="1">
              <a:spcBef>
                <a:spcPct val="50000"/>
              </a:spcBef>
            </a:pPr>
            <a:r>
              <a:rPr lang="en-US" sz="2100">
                <a:solidFill>
                  <a:srgbClr val="000000"/>
                </a:solidFill>
                <a:latin typeface="Times New Roman" pitchFamily="18" charset="0"/>
              </a:rPr>
              <a:t>3. Decide the class memberships of the </a:t>
            </a:r>
            <a:r>
              <a:rPr lang="en-US" sz="2100" i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sz="2100">
                <a:solidFill>
                  <a:srgbClr val="000000"/>
                </a:solidFill>
                <a:latin typeface="Times New Roman" pitchFamily="18" charset="0"/>
              </a:rPr>
              <a:t> objects by assigning them to the nearest cluster center.	</a:t>
            </a:r>
          </a:p>
          <a:p>
            <a:pPr eaLnBrk="1" hangingPunct="1">
              <a:spcBef>
                <a:spcPct val="50000"/>
              </a:spcBef>
            </a:pPr>
            <a:r>
              <a:rPr lang="en-US" sz="2100">
                <a:solidFill>
                  <a:srgbClr val="000000"/>
                </a:solidFill>
                <a:latin typeface="Times New Roman" pitchFamily="18" charset="0"/>
              </a:rPr>
              <a:t>4. Re-estimate the </a:t>
            </a:r>
            <a:r>
              <a:rPr lang="en-US" sz="2100" i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sz="2100">
                <a:solidFill>
                  <a:srgbClr val="000000"/>
                </a:solidFill>
                <a:latin typeface="Times New Roman" pitchFamily="18" charset="0"/>
              </a:rPr>
              <a:t> cluster centers, by assuming the memberships found above are correct.	</a:t>
            </a:r>
          </a:p>
          <a:p>
            <a:pPr eaLnBrk="1" hangingPunct="1">
              <a:spcBef>
                <a:spcPct val="50000"/>
              </a:spcBef>
            </a:pPr>
            <a:r>
              <a:rPr lang="en-US" sz="2100">
                <a:solidFill>
                  <a:srgbClr val="000000"/>
                </a:solidFill>
                <a:latin typeface="Times New Roman" pitchFamily="18" charset="0"/>
              </a:rPr>
              <a:t>5. If none of the </a:t>
            </a:r>
            <a:r>
              <a:rPr lang="en-US" sz="2100" i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sz="2100">
                <a:solidFill>
                  <a:srgbClr val="000000"/>
                </a:solidFill>
                <a:latin typeface="Times New Roman" pitchFamily="18" charset="0"/>
              </a:rPr>
              <a:t> objects changed membership in the last iteration, exit. Otherwise goto 3.	</a:t>
            </a:r>
          </a:p>
        </p:txBody>
      </p:sp>
    </p:spTree>
    <p:extLst>
      <p:ext uri="{BB962C8B-B14F-4D97-AF65-F5344CB8AC3E}">
        <p14:creationId xmlns:p14="http://schemas.microsoft.com/office/powerpoint/2010/main" val="1549470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34" name="Rectangle 42"/>
          <p:cNvSpPr>
            <a:spLocks noChangeArrowheads="1"/>
          </p:cNvSpPr>
          <p:nvPr/>
        </p:nvSpPr>
        <p:spPr bwMode="auto">
          <a:xfrm>
            <a:off x="1984772" y="1756173"/>
            <a:ext cx="5242322" cy="411122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35" name="Rectangle 43"/>
          <p:cNvSpPr>
            <a:spLocks noChangeArrowheads="1"/>
          </p:cNvSpPr>
          <p:nvPr/>
        </p:nvSpPr>
        <p:spPr bwMode="auto">
          <a:xfrm>
            <a:off x="2696766" y="1956197"/>
            <a:ext cx="4400550" cy="3057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36" name="Line 44"/>
          <p:cNvSpPr>
            <a:spLocks noChangeShapeType="1"/>
          </p:cNvSpPr>
          <p:nvPr/>
        </p:nvSpPr>
        <p:spPr bwMode="auto">
          <a:xfrm>
            <a:off x="2696766" y="4400550"/>
            <a:ext cx="440055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37" name="Line 45"/>
          <p:cNvSpPr>
            <a:spLocks noChangeShapeType="1"/>
          </p:cNvSpPr>
          <p:nvPr/>
        </p:nvSpPr>
        <p:spPr bwMode="auto">
          <a:xfrm>
            <a:off x="2696766" y="3788569"/>
            <a:ext cx="440055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38" name="Line 46"/>
          <p:cNvSpPr>
            <a:spLocks noChangeShapeType="1"/>
          </p:cNvSpPr>
          <p:nvPr/>
        </p:nvSpPr>
        <p:spPr bwMode="auto">
          <a:xfrm>
            <a:off x="2696766" y="3181350"/>
            <a:ext cx="440055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39" name="Line 47"/>
          <p:cNvSpPr>
            <a:spLocks noChangeShapeType="1"/>
          </p:cNvSpPr>
          <p:nvPr/>
        </p:nvSpPr>
        <p:spPr bwMode="auto">
          <a:xfrm>
            <a:off x="2696766" y="2568180"/>
            <a:ext cx="440055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40" name="Line 48"/>
          <p:cNvSpPr>
            <a:spLocks noChangeShapeType="1"/>
          </p:cNvSpPr>
          <p:nvPr/>
        </p:nvSpPr>
        <p:spPr bwMode="auto">
          <a:xfrm>
            <a:off x="2696766" y="1956199"/>
            <a:ext cx="440055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41" name="Rectangle 49"/>
          <p:cNvSpPr>
            <a:spLocks noChangeArrowheads="1"/>
          </p:cNvSpPr>
          <p:nvPr/>
        </p:nvSpPr>
        <p:spPr bwMode="auto">
          <a:xfrm>
            <a:off x="2696766" y="1956197"/>
            <a:ext cx="4400550" cy="3057525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42" name="Line 50"/>
          <p:cNvSpPr>
            <a:spLocks noChangeShapeType="1"/>
          </p:cNvSpPr>
          <p:nvPr/>
        </p:nvSpPr>
        <p:spPr bwMode="auto">
          <a:xfrm>
            <a:off x="2696767" y="1956197"/>
            <a:ext cx="1190" cy="3057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43" name="Line 51"/>
          <p:cNvSpPr>
            <a:spLocks noChangeShapeType="1"/>
          </p:cNvSpPr>
          <p:nvPr/>
        </p:nvSpPr>
        <p:spPr bwMode="auto">
          <a:xfrm>
            <a:off x="2644378" y="5013724"/>
            <a:ext cx="52388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44" name="Line 52"/>
          <p:cNvSpPr>
            <a:spLocks noChangeShapeType="1"/>
          </p:cNvSpPr>
          <p:nvPr/>
        </p:nvSpPr>
        <p:spPr bwMode="auto">
          <a:xfrm>
            <a:off x="2644378" y="4400550"/>
            <a:ext cx="52388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45" name="Line 53"/>
          <p:cNvSpPr>
            <a:spLocks noChangeShapeType="1"/>
          </p:cNvSpPr>
          <p:nvPr/>
        </p:nvSpPr>
        <p:spPr bwMode="auto">
          <a:xfrm>
            <a:off x="2644378" y="3788569"/>
            <a:ext cx="52388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46" name="Line 54"/>
          <p:cNvSpPr>
            <a:spLocks noChangeShapeType="1"/>
          </p:cNvSpPr>
          <p:nvPr/>
        </p:nvSpPr>
        <p:spPr bwMode="auto">
          <a:xfrm>
            <a:off x="2644378" y="3181350"/>
            <a:ext cx="52388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47" name="Line 55"/>
          <p:cNvSpPr>
            <a:spLocks noChangeShapeType="1"/>
          </p:cNvSpPr>
          <p:nvPr/>
        </p:nvSpPr>
        <p:spPr bwMode="auto">
          <a:xfrm>
            <a:off x="2644378" y="2568180"/>
            <a:ext cx="52388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48" name="Line 56"/>
          <p:cNvSpPr>
            <a:spLocks noChangeShapeType="1"/>
          </p:cNvSpPr>
          <p:nvPr/>
        </p:nvSpPr>
        <p:spPr bwMode="auto">
          <a:xfrm>
            <a:off x="2644378" y="1956199"/>
            <a:ext cx="52388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49" name="Line 57"/>
          <p:cNvSpPr>
            <a:spLocks noChangeShapeType="1"/>
          </p:cNvSpPr>
          <p:nvPr/>
        </p:nvSpPr>
        <p:spPr bwMode="auto">
          <a:xfrm>
            <a:off x="2696766" y="5013724"/>
            <a:ext cx="440055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50" name="Line 58"/>
          <p:cNvSpPr>
            <a:spLocks noChangeShapeType="1"/>
          </p:cNvSpPr>
          <p:nvPr/>
        </p:nvSpPr>
        <p:spPr bwMode="auto">
          <a:xfrm flipV="1">
            <a:off x="2696767" y="5013722"/>
            <a:ext cx="1190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51" name="Line 59"/>
          <p:cNvSpPr>
            <a:spLocks noChangeShapeType="1"/>
          </p:cNvSpPr>
          <p:nvPr/>
        </p:nvSpPr>
        <p:spPr bwMode="auto">
          <a:xfrm flipV="1">
            <a:off x="3575449" y="5013722"/>
            <a:ext cx="1190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52" name="Line 60"/>
          <p:cNvSpPr>
            <a:spLocks noChangeShapeType="1"/>
          </p:cNvSpPr>
          <p:nvPr/>
        </p:nvSpPr>
        <p:spPr bwMode="auto">
          <a:xfrm flipV="1">
            <a:off x="4458892" y="5013722"/>
            <a:ext cx="1190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53" name="Line 61"/>
          <p:cNvSpPr>
            <a:spLocks noChangeShapeType="1"/>
          </p:cNvSpPr>
          <p:nvPr/>
        </p:nvSpPr>
        <p:spPr bwMode="auto">
          <a:xfrm flipV="1">
            <a:off x="5336381" y="5013722"/>
            <a:ext cx="1191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54" name="Line 62"/>
          <p:cNvSpPr>
            <a:spLocks noChangeShapeType="1"/>
          </p:cNvSpPr>
          <p:nvPr/>
        </p:nvSpPr>
        <p:spPr bwMode="auto">
          <a:xfrm flipV="1">
            <a:off x="6219825" y="5013722"/>
            <a:ext cx="1191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55" name="Line 63"/>
          <p:cNvSpPr>
            <a:spLocks noChangeShapeType="1"/>
          </p:cNvSpPr>
          <p:nvPr/>
        </p:nvSpPr>
        <p:spPr bwMode="auto">
          <a:xfrm flipV="1">
            <a:off x="7097317" y="5013722"/>
            <a:ext cx="1190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56" name="Freeform 64"/>
          <p:cNvSpPr>
            <a:spLocks/>
          </p:cNvSpPr>
          <p:nvPr/>
        </p:nvSpPr>
        <p:spPr bwMode="auto">
          <a:xfrm>
            <a:off x="3527822" y="4354116"/>
            <a:ext cx="94059" cy="94059"/>
          </a:xfrm>
          <a:custGeom>
            <a:avLst/>
            <a:gdLst>
              <a:gd name="T0" fmla="*/ 40 w 79"/>
              <a:gd name="T1" fmla="*/ 0 h 79"/>
              <a:gd name="T2" fmla="*/ 79 w 79"/>
              <a:gd name="T3" fmla="*/ 39 h 79"/>
              <a:gd name="T4" fmla="*/ 40 w 79"/>
              <a:gd name="T5" fmla="*/ 79 h 79"/>
              <a:gd name="T6" fmla="*/ 0 w 79"/>
              <a:gd name="T7" fmla="*/ 39 h 79"/>
              <a:gd name="T8" fmla="*/ 40 w 79"/>
              <a:gd name="T9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57" name="Rectangle 65"/>
          <p:cNvSpPr>
            <a:spLocks noChangeArrowheads="1"/>
          </p:cNvSpPr>
          <p:nvPr/>
        </p:nvSpPr>
        <p:spPr bwMode="auto">
          <a:xfrm>
            <a:off x="2516975" y="4919663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0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58" name="Rectangle 66"/>
          <p:cNvSpPr>
            <a:spLocks noChangeArrowheads="1"/>
          </p:cNvSpPr>
          <p:nvPr/>
        </p:nvSpPr>
        <p:spPr bwMode="auto">
          <a:xfrm>
            <a:off x="2516975" y="4306491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1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59" name="Rectangle 67"/>
          <p:cNvSpPr>
            <a:spLocks noChangeArrowheads="1"/>
          </p:cNvSpPr>
          <p:nvPr/>
        </p:nvSpPr>
        <p:spPr bwMode="auto">
          <a:xfrm>
            <a:off x="2516975" y="3694510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2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60" name="Rectangle 68"/>
          <p:cNvSpPr>
            <a:spLocks noChangeArrowheads="1"/>
          </p:cNvSpPr>
          <p:nvPr/>
        </p:nvSpPr>
        <p:spPr bwMode="auto">
          <a:xfrm>
            <a:off x="2516975" y="3087291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3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61" name="Rectangle 69"/>
          <p:cNvSpPr>
            <a:spLocks noChangeArrowheads="1"/>
          </p:cNvSpPr>
          <p:nvPr/>
        </p:nvSpPr>
        <p:spPr bwMode="auto">
          <a:xfrm>
            <a:off x="2516975" y="2474119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4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62" name="Rectangle 70"/>
          <p:cNvSpPr>
            <a:spLocks noChangeArrowheads="1"/>
          </p:cNvSpPr>
          <p:nvPr/>
        </p:nvSpPr>
        <p:spPr bwMode="auto">
          <a:xfrm>
            <a:off x="2516975" y="1862138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5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63" name="Rectangle 71"/>
          <p:cNvSpPr>
            <a:spLocks noChangeArrowheads="1"/>
          </p:cNvSpPr>
          <p:nvPr/>
        </p:nvSpPr>
        <p:spPr bwMode="auto">
          <a:xfrm>
            <a:off x="2694379" y="5161360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0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64" name="Rectangle 72"/>
          <p:cNvSpPr>
            <a:spLocks noChangeArrowheads="1"/>
          </p:cNvSpPr>
          <p:nvPr/>
        </p:nvSpPr>
        <p:spPr bwMode="auto">
          <a:xfrm>
            <a:off x="3571869" y="5161360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1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65" name="Rectangle 73"/>
          <p:cNvSpPr>
            <a:spLocks noChangeArrowheads="1"/>
          </p:cNvSpPr>
          <p:nvPr/>
        </p:nvSpPr>
        <p:spPr bwMode="auto">
          <a:xfrm>
            <a:off x="4455313" y="5161360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2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66" name="Rectangle 74"/>
          <p:cNvSpPr>
            <a:spLocks noChangeArrowheads="1"/>
          </p:cNvSpPr>
          <p:nvPr/>
        </p:nvSpPr>
        <p:spPr bwMode="auto">
          <a:xfrm>
            <a:off x="5332804" y="5161360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3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67" name="Rectangle 75"/>
          <p:cNvSpPr>
            <a:spLocks noChangeArrowheads="1"/>
          </p:cNvSpPr>
          <p:nvPr/>
        </p:nvSpPr>
        <p:spPr bwMode="auto">
          <a:xfrm>
            <a:off x="6217438" y="5161360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4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68" name="Rectangle 76"/>
          <p:cNvSpPr>
            <a:spLocks noChangeArrowheads="1"/>
          </p:cNvSpPr>
          <p:nvPr/>
        </p:nvSpPr>
        <p:spPr bwMode="auto">
          <a:xfrm>
            <a:off x="7094929" y="5161360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5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title"/>
          </p:nvPr>
        </p:nvSpPr>
        <p:spPr>
          <a:xfrm>
            <a:off x="1657350" y="1028700"/>
            <a:ext cx="5829300" cy="400050"/>
          </a:xfrm>
        </p:spPr>
        <p:txBody>
          <a:bodyPr>
            <a:normAutofit fontScale="90000"/>
          </a:bodyPr>
          <a:lstStyle/>
          <a:p>
            <a:r>
              <a:rPr lang="en-US" sz="3000">
                <a:effectLst>
                  <a:outerShdw blurRad="38100" dist="38100" dir="2700000" algn="tl">
                    <a:srgbClr val="C0C0C0"/>
                  </a:outerShdw>
                </a:effectLst>
              </a:rPr>
              <a:t>K-means Clustering: Step 1</a:t>
            </a: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1823991" y="1485900"/>
            <a:ext cx="55579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Algorithm: k-means, Distance Metric: Euclidean Distance</a:t>
            </a:r>
          </a:p>
        </p:txBody>
      </p:sp>
      <p:sp>
        <p:nvSpPr>
          <p:cNvPr id="264197" name="AutoShape 5"/>
          <p:cNvSpPr>
            <a:spLocks noChangeArrowheads="1"/>
          </p:cNvSpPr>
          <p:nvPr/>
        </p:nvSpPr>
        <p:spPr bwMode="auto">
          <a:xfrm>
            <a:off x="3543300" y="43434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198" name="AutoShape 6"/>
          <p:cNvSpPr>
            <a:spLocks noChangeArrowheads="1"/>
          </p:cNvSpPr>
          <p:nvPr/>
        </p:nvSpPr>
        <p:spPr bwMode="auto">
          <a:xfrm>
            <a:off x="3657600" y="451485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199" name="AutoShape 7"/>
          <p:cNvSpPr>
            <a:spLocks noChangeArrowheads="1"/>
          </p:cNvSpPr>
          <p:nvPr/>
        </p:nvSpPr>
        <p:spPr bwMode="auto">
          <a:xfrm>
            <a:off x="3486150" y="46863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00" name="AutoShape 8"/>
          <p:cNvSpPr>
            <a:spLocks noChangeArrowheads="1"/>
          </p:cNvSpPr>
          <p:nvPr/>
        </p:nvSpPr>
        <p:spPr bwMode="auto">
          <a:xfrm>
            <a:off x="3314700" y="417195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01" name="AutoShape 9"/>
          <p:cNvSpPr>
            <a:spLocks noChangeArrowheads="1"/>
          </p:cNvSpPr>
          <p:nvPr/>
        </p:nvSpPr>
        <p:spPr bwMode="auto">
          <a:xfrm>
            <a:off x="3314700" y="24003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02" name="AutoShape 10"/>
          <p:cNvSpPr>
            <a:spLocks noChangeArrowheads="1"/>
          </p:cNvSpPr>
          <p:nvPr/>
        </p:nvSpPr>
        <p:spPr bwMode="auto">
          <a:xfrm>
            <a:off x="3314700" y="35433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03" name="AutoShape 11"/>
          <p:cNvSpPr>
            <a:spLocks noChangeArrowheads="1"/>
          </p:cNvSpPr>
          <p:nvPr/>
        </p:nvSpPr>
        <p:spPr bwMode="auto">
          <a:xfrm>
            <a:off x="3314700" y="46863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04" name="AutoShape 12"/>
          <p:cNvSpPr>
            <a:spLocks noChangeArrowheads="1"/>
          </p:cNvSpPr>
          <p:nvPr/>
        </p:nvSpPr>
        <p:spPr bwMode="auto">
          <a:xfrm>
            <a:off x="2971800" y="394335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05" name="AutoShape 13"/>
          <p:cNvSpPr>
            <a:spLocks noChangeArrowheads="1"/>
          </p:cNvSpPr>
          <p:nvPr/>
        </p:nvSpPr>
        <p:spPr bwMode="auto">
          <a:xfrm>
            <a:off x="4572000" y="371475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06" name="AutoShape 14"/>
          <p:cNvSpPr>
            <a:spLocks noChangeArrowheads="1"/>
          </p:cNvSpPr>
          <p:nvPr/>
        </p:nvSpPr>
        <p:spPr bwMode="auto">
          <a:xfrm>
            <a:off x="6172200" y="222885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07" name="AutoShape 15"/>
          <p:cNvSpPr>
            <a:spLocks noChangeArrowheads="1"/>
          </p:cNvSpPr>
          <p:nvPr/>
        </p:nvSpPr>
        <p:spPr bwMode="auto">
          <a:xfrm>
            <a:off x="6515100" y="22860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08" name="AutoShape 16"/>
          <p:cNvSpPr>
            <a:spLocks noChangeArrowheads="1"/>
          </p:cNvSpPr>
          <p:nvPr/>
        </p:nvSpPr>
        <p:spPr bwMode="auto">
          <a:xfrm>
            <a:off x="6400800" y="24003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09" name="AutoShape 17"/>
          <p:cNvSpPr>
            <a:spLocks noChangeArrowheads="1"/>
          </p:cNvSpPr>
          <p:nvPr/>
        </p:nvSpPr>
        <p:spPr bwMode="auto">
          <a:xfrm>
            <a:off x="6286500" y="25146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10" name="AutoShape 18"/>
          <p:cNvSpPr>
            <a:spLocks noChangeArrowheads="1"/>
          </p:cNvSpPr>
          <p:nvPr/>
        </p:nvSpPr>
        <p:spPr bwMode="auto">
          <a:xfrm>
            <a:off x="6515100" y="26289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11" name="AutoShape 19"/>
          <p:cNvSpPr>
            <a:spLocks noChangeArrowheads="1"/>
          </p:cNvSpPr>
          <p:nvPr/>
        </p:nvSpPr>
        <p:spPr bwMode="auto">
          <a:xfrm>
            <a:off x="6743700" y="291465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12" name="AutoShape 20"/>
          <p:cNvSpPr>
            <a:spLocks noChangeArrowheads="1"/>
          </p:cNvSpPr>
          <p:nvPr/>
        </p:nvSpPr>
        <p:spPr bwMode="auto">
          <a:xfrm>
            <a:off x="5429250" y="222885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13" name="AutoShape 21"/>
          <p:cNvSpPr>
            <a:spLocks noChangeArrowheads="1"/>
          </p:cNvSpPr>
          <p:nvPr/>
        </p:nvSpPr>
        <p:spPr bwMode="auto">
          <a:xfrm>
            <a:off x="5657850" y="33147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14" name="AutoShape 22"/>
          <p:cNvSpPr>
            <a:spLocks noChangeArrowheads="1"/>
          </p:cNvSpPr>
          <p:nvPr/>
        </p:nvSpPr>
        <p:spPr bwMode="auto">
          <a:xfrm>
            <a:off x="5657850" y="44577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15" name="AutoShape 23"/>
          <p:cNvSpPr>
            <a:spLocks noChangeArrowheads="1"/>
          </p:cNvSpPr>
          <p:nvPr/>
        </p:nvSpPr>
        <p:spPr bwMode="auto">
          <a:xfrm>
            <a:off x="5943600" y="46863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16" name="AutoShape 24"/>
          <p:cNvSpPr>
            <a:spLocks noChangeArrowheads="1"/>
          </p:cNvSpPr>
          <p:nvPr/>
        </p:nvSpPr>
        <p:spPr bwMode="auto">
          <a:xfrm>
            <a:off x="6229350" y="41148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17" name="AutoShape 25"/>
          <p:cNvSpPr>
            <a:spLocks noChangeArrowheads="1"/>
          </p:cNvSpPr>
          <p:nvPr/>
        </p:nvSpPr>
        <p:spPr bwMode="auto">
          <a:xfrm>
            <a:off x="5600700" y="36576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18" name="AutoShape 26"/>
          <p:cNvSpPr>
            <a:spLocks noChangeArrowheads="1"/>
          </p:cNvSpPr>
          <p:nvPr/>
        </p:nvSpPr>
        <p:spPr bwMode="auto">
          <a:xfrm>
            <a:off x="5029200" y="40005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19" name="AutoShape 27"/>
          <p:cNvSpPr>
            <a:spLocks noChangeArrowheads="1"/>
          </p:cNvSpPr>
          <p:nvPr/>
        </p:nvSpPr>
        <p:spPr bwMode="auto">
          <a:xfrm>
            <a:off x="6515100" y="43434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20" name="AutoShape 28"/>
          <p:cNvSpPr>
            <a:spLocks noChangeArrowheads="1"/>
          </p:cNvSpPr>
          <p:nvPr/>
        </p:nvSpPr>
        <p:spPr bwMode="auto">
          <a:xfrm>
            <a:off x="6400800" y="462915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21" name="AutoShape 29"/>
          <p:cNvSpPr>
            <a:spLocks noChangeArrowheads="1"/>
          </p:cNvSpPr>
          <p:nvPr/>
        </p:nvSpPr>
        <p:spPr bwMode="auto">
          <a:xfrm>
            <a:off x="6286500" y="38862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22" name="AutoShape 30"/>
          <p:cNvSpPr>
            <a:spLocks noChangeArrowheads="1"/>
          </p:cNvSpPr>
          <p:nvPr/>
        </p:nvSpPr>
        <p:spPr bwMode="auto">
          <a:xfrm>
            <a:off x="6743700" y="48006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4223" name="AutoShape 31"/>
          <p:cNvSpPr>
            <a:spLocks noChangeArrowheads="1"/>
          </p:cNvSpPr>
          <p:nvPr/>
        </p:nvSpPr>
        <p:spPr bwMode="auto">
          <a:xfrm>
            <a:off x="6115050" y="280035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64224" name="Group 32"/>
          <p:cNvGrpSpPr>
            <a:grpSpLocks/>
          </p:cNvGrpSpPr>
          <p:nvPr/>
        </p:nvGrpSpPr>
        <p:grpSpPr bwMode="auto">
          <a:xfrm>
            <a:off x="3886200" y="2571750"/>
            <a:ext cx="2057400" cy="2483644"/>
            <a:chOff x="2304" y="1440"/>
            <a:chExt cx="1728" cy="2086"/>
          </a:xfrm>
        </p:grpSpPr>
        <p:grpSp>
          <p:nvGrpSpPr>
            <p:cNvPr id="264225" name="Group 33"/>
            <p:cNvGrpSpPr>
              <a:grpSpLocks/>
            </p:cNvGrpSpPr>
            <p:nvPr/>
          </p:nvGrpSpPr>
          <p:grpSpPr bwMode="auto">
            <a:xfrm>
              <a:off x="2784" y="1440"/>
              <a:ext cx="432" cy="358"/>
              <a:chOff x="192" y="1824"/>
              <a:chExt cx="432" cy="358"/>
            </a:xfrm>
          </p:grpSpPr>
          <p:sp>
            <p:nvSpPr>
              <p:cNvPr id="264226" name="Oval 34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4227" name="Text Box 35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>
                    <a:solidFill>
                      <a:srgbClr val="000000"/>
                    </a:solidFill>
                    <a:latin typeface="Times New Roman" pitchFamily="18" charset="0"/>
                  </a:rPr>
                  <a:t>k</a:t>
                </a:r>
                <a:r>
                  <a:rPr lang="en-US" baseline="-25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264228" name="Group 36"/>
            <p:cNvGrpSpPr>
              <a:grpSpLocks/>
            </p:cNvGrpSpPr>
            <p:nvPr/>
          </p:nvGrpSpPr>
          <p:grpSpPr bwMode="auto">
            <a:xfrm>
              <a:off x="2304" y="2160"/>
              <a:ext cx="432" cy="358"/>
              <a:chOff x="192" y="1824"/>
              <a:chExt cx="432" cy="358"/>
            </a:xfrm>
          </p:grpSpPr>
          <p:sp>
            <p:nvSpPr>
              <p:cNvPr id="264229" name="Oval 37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4230" name="Text Box 38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>
                    <a:solidFill>
                      <a:srgbClr val="000000"/>
                    </a:solidFill>
                    <a:latin typeface="Times New Roman" pitchFamily="18" charset="0"/>
                  </a:rPr>
                  <a:t>k</a:t>
                </a:r>
                <a:r>
                  <a:rPr lang="en-US" baseline="-25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264231" name="Group 39"/>
            <p:cNvGrpSpPr>
              <a:grpSpLocks/>
            </p:cNvGrpSpPr>
            <p:nvPr/>
          </p:nvGrpSpPr>
          <p:grpSpPr bwMode="auto">
            <a:xfrm>
              <a:off x="3600" y="3168"/>
              <a:ext cx="432" cy="358"/>
              <a:chOff x="192" y="1824"/>
              <a:chExt cx="432" cy="358"/>
            </a:xfrm>
          </p:grpSpPr>
          <p:sp>
            <p:nvSpPr>
              <p:cNvPr id="264232" name="Oval 40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4233" name="Text Box 41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>
                    <a:solidFill>
                      <a:srgbClr val="000000"/>
                    </a:solidFill>
                    <a:latin typeface="Times New Roman" pitchFamily="18" charset="0"/>
                  </a:rPr>
                  <a:t>k</a:t>
                </a:r>
                <a:r>
                  <a:rPr lang="en-US" baseline="-25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307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61" name="Rectangle 45"/>
          <p:cNvSpPr>
            <a:spLocks noChangeArrowheads="1"/>
          </p:cNvSpPr>
          <p:nvPr/>
        </p:nvSpPr>
        <p:spPr bwMode="auto">
          <a:xfrm>
            <a:off x="1984772" y="1756173"/>
            <a:ext cx="5242322" cy="411122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62" name="Rectangle 46"/>
          <p:cNvSpPr>
            <a:spLocks noChangeArrowheads="1"/>
          </p:cNvSpPr>
          <p:nvPr/>
        </p:nvSpPr>
        <p:spPr bwMode="auto">
          <a:xfrm>
            <a:off x="2696766" y="1956197"/>
            <a:ext cx="4400550" cy="3057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63" name="Line 47"/>
          <p:cNvSpPr>
            <a:spLocks noChangeShapeType="1"/>
          </p:cNvSpPr>
          <p:nvPr/>
        </p:nvSpPr>
        <p:spPr bwMode="auto">
          <a:xfrm>
            <a:off x="2696766" y="4400550"/>
            <a:ext cx="440055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64" name="Line 48"/>
          <p:cNvSpPr>
            <a:spLocks noChangeShapeType="1"/>
          </p:cNvSpPr>
          <p:nvPr/>
        </p:nvSpPr>
        <p:spPr bwMode="auto">
          <a:xfrm>
            <a:off x="2696766" y="3788569"/>
            <a:ext cx="440055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65" name="Line 49"/>
          <p:cNvSpPr>
            <a:spLocks noChangeShapeType="1"/>
          </p:cNvSpPr>
          <p:nvPr/>
        </p:nvSpPr>
        <p:spPr bwMode="auto">
          <a:xfrm>
            <a:off x="2696766" y="3181350"/>
            <a:ext cx="440055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66" name="Line 50"/>
          <p:cNvSpPr>
            <a:spLocks noChangeShapeType="1"/>
          </p:cNvSpPr>
          <p:nvPr/>
        </p:nvSpPr>
        <p:spPr bwMode="auto">
          <a:xfrm>
            <a:off x="2696766" y="2568180"/>
            <a:ext cx="440055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67" name="Line 51"/>
          <p:cNvSpPr>
            <a:spLocks noChangeShapeType="1"/>
          </p:cNvSpPr>
          <p:nvPr/>
        </p:nvSpPr>
        <p:spPr bwMode="auto">
          <a:xfrm>
            <a:off x="2696766" y="1956199"/>
            <a:ext cx="440055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68" name="Rectangle 52"/>
          <p:cNvSpPr>
            <a:spLocks noChangeArrowheads="1"/>
          </p:cNvSpPr>
          <p:nvPr/>
        </p:nvSpPr>
        <p:spPr bwMode="auto">
          <a:xfrm>
            <a:off x="2696766" y="1956197"/>
            <a:ext cx="4400550" cy="3057525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69" name="Line 53"/>
          <p:cNvSpPr>
            <a:spLocks noChangeShapeType="1"/>
          </p:cNvSpPr>
          <p:nvPr/>
        </p:nvSpPr>
        <p:spPr bwMode="auto">
          <a:xfrm>
            <a:off x="2696767" y="1956197"/>
            <a:ext cx="1190" cy="3057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70" name="Line 54"/>
          <p:cNvSpPr>
            <a:spLocks noChangeShapeType="1"/>
          </p:cNvSpPr>
          <p:nvPr/>
        </p:nvSpPr>
        <p:spPr bwMode="auto">
          <a:xfrm>
            <a:off x="2644378" y="5013724"/>
            <a:ext cx="52388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71" name="Line 55"/>
          <p:cNvSpPr>
            <a:spLocks noChangeShapeType="1"/>
          </p:cNvSpPr>
          <p:nvPr/>
        </p:nvSpPr>
        <p:spPr bwMode="auto">
          <a:xfrm>
            <a:off x="2644378" y="4400550"/>
            <a:ext cx="52388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72" name="Line 56"/>
          <p:cNvSpPr>
            <a:spLocks noChangeShapeType="1"/>
          </p:cNvSpPr>
          <p:nvPr/>
        </p:nvSpPr>
        <p:spPr bwMode="auto">
          <a:xfrm>
            <a:off x="2644378" y="3788569"/>
            <a:ext cx="52388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73" name="Line 57"/>
          <p:cNvSpPr>
            <a:spLocks noChangeShapeType="1"/>
          </p:cNvSpPr>
          <p:nvPr/>
        </p:nvSpPr>
        <p:spPr bwMode="auto">
          <a:xfrm>
            <a:off x="2644378" y="3181350"/>
            <a:ext cx="52388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74" name="Line 58"/>
          <p:cNvSpPr>
            <a:spLocks noChangeShapeType="1"/>
          </p:cNvSpPr>
          <p:nvPr/>
        </p:nvSpPr>
        <p:spPr bwMode="auto">
          <a:xfrm>
            <a:off x="2644378" y="2568180"/>
            <a:ext cx="52388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75" name="Line 59"/>
          <p:cNvSpPr>
            <a:spLocks noChangeShapeType="1"/>
          </p:cNvSpPr>
          <p:nvPr/>
        </p:nvSpPr>
        <p:spPr bwMode="auto">
          <a:xfrm>
            <a:off x="2644378" y="1956199"/>
            <a:ext cx="52388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76" name="Line 60"/>
          <p:cNvSpPr>
            <a:spLocks noChangeShapeType="1"/>
          </p:cNvSpPr>
          <p:nvPr/>
        </p:nvSpPr>
        <p:spPr bwMode="auto">
          <a:xfrm>
            <a:off x="2696766" y="5013724"/>
            <a:ext cx="440055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77" name="Line 61"/>
          <p:cNvSpPr>
            <a:spLocks noChangeShapeType="1"/>
          </p:cNvSpPr>
          <p:nvPr/>
        </p:nvSpPr>
        <p:spPr bwMode="auto">
          <a:xfrm flipV="1">
            <a:off x="2696767" y="5013722"/>
            <a:ext cx="1190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78" name="Line 62"/>
          <p:cNvSpPr>
            <a:spLocks noChangeShapeType="1"/>
          </p:cNvSpPr>
          <p:nvPr/>
        </p:nvSpPr>
        <p:spPr bwMode="auto">
          <a:xfrm flipV="1">
            <a:off x="3575449" y="5013722"/>
            <a:ext cx="1190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79" name="Line 63"/>
          <p:cNvSpPr>
            <a:spLocks noChangeShapeType="1"/>
          </p:cNvSpPr>
          <p:nvPr/>
        </p:nvSpPr>
        <p:spPr bwMode="auto">
          <a:xfrm flipV="1">
            <a:off x="4458892" y="5013722"/>
            <a:ext cx="1190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80" name="Line 64"/>
          <p:cNvSpPr>
            <a:spLocks noChangeShapeType="1"/>
          </p:cNvSpPr>
          <p:nvPr/>
        </p:nvSpPr>
        <p:spPr bwMode="auto">
          <a:xfrm flipV="1">
            <a:off x="5336381" y="5013722"/>
            <a:ext cx="1191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81" name="Line 65"/>
          <p:cNvSpPr>
            <a:spLocks noChangeShapeType="1"/>
          </p:cNvSpPr>
          <p:nvPr/>
        </p:nvSpPr>
        <p:spPr bwMode="auto">
          <a:xfrm flipV="1">
            <a:off x="6219825" y="5013722"/>
            <a:ext cx="1191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82" name="Line 66"/>
          <p:cNvSpPr>
            <a:spLocks noChangeShapeType="1"/>
          </p:cNvSpPr>
          <p:nvPr/>
        </p:nvSpPr>
        <p:spPr bwMode="auto">
          <a:xfrm flipV="1">
            <a:off x="7097317" y="5013722"/>
            <a:ext cx="1190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83" name="Freeform 67"/>
          <p:cNvSpPr>
            <a:spLocks/>
          </p:cNvSpPr>
          <p:nvPr/>
        </p:nvSpPr>
        <p:spPr bwMode="auto">
          <a:xfrm>
            <a:off x="3527822" y="4354116"/>
            <a:ext cx="94059" cy="94059"/>
          </a:xfrm>
          <a:custGeom>
            <a:avLst/>
            <a:gdLst>
              <a:gd name="T0" fmla="*/ 40 w 79"/>
              <a:gd name="T1" fmla="*/ 0 h 79"/>
              <a:gd name="T2" fmla="*/ 79 w 79"/>
              <a:gd name="T3" fmla="*/ 39 h 79"/>
              <a:gd name="T4" fmla="*/ 40 w 79"/>
              <a:gd name="T5" fmla="*/ 79 h 79"/>
              <a:gd name="T6" fmla="*/ 0 w 79"/>
              <a:gd name="T7" fmla="*/ 39 h 79"/>
              <a:gd name="T8" fmla="*/ 40 w 79"/>
              <a:gd name="T9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84" name="Rectangle 68"/>
          <p:cNvSpPr>
            <a:spLocks noChangeArrowheads="1"/>
          </p:cNvSpPr>
          <p:nvPr/>
        </p:nvSpPr>
        <p:spPr bwMode="auto">
          <a:xfrm>
            <a:off x="2516975" y="4919663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0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85" name="Rectangle 69"/>
          <p:cNvSpPr>
            <a:spLocks noChangeArrowheads="1"/>
          </p:cNvSpPr>
          <p:nvPr/>
        </p:nvSpPr>
        <p:spPr bwMode="auto">
          <a:xfrm>
            <a:off x="2516975" y="4306491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1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86" name="Rectangle 70"/>
          <p:cNvSpPr>
            <a:spLocks noChangeArrowheads="1"/>
          </p:cNvSpPr>
          <p:nvPr/>
        </p:nvSpPr>
        <p:spPr bwMode="auto">
          <a:xfrm>
            <a:off x="2516975" y="3694510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2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87" name="Rectangle 71"/>
          <p:cNvSpPr>
            <a:spLocks noChangeArrowheads="1"/>
          </p:cNvSpPr>
          <p:nvPr/>
        </p:nvSpPr>
        <p:spPr bwMode="auto">
          <a:xfrm>
            <a:off x="2516975" y="3087291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3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88" name="Rectangle 72"/>
          <p:cNvSpPr>
            <a:spLocks noChangeArrowheads="1"/>
          </p:cNvSpPr>
          <p:nvPr/>
        </p:nvSpPr>
        <p:spPr bwMode="auto">
          <a:xfrm>
            <a:off x="2516975" y="2474119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4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89" name="Rectangle 73"/>
          <p:cNvSpPr>
            <a:spLocks noChangeArrowheads="1"/>
          </p:cNvSpPr>
          <p:nvPr/>
        </p:nvSpPr>
        <p:spPr bwMode="auto">
          <a:xfrm>
            <a:off x="2516975" y="1862138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5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90" name="Rectangle 74"/>
          <p:cNvSpPr>
            <a:spLocks noChangeArrowheads="1"/>
          </p:cNvSpPr>
          <p:nvPr/>
        </p:nvSpPr>
        <p:spPr bwMode="auto">
          <a:xfrm>
            <a:off x="2694379" y="5161360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0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91" name="Rectangle 75"/>
          <p:cNvSpPr>
            <a:spLocks noChangeArrowheads="1"/>
          </p:cNvSpPr>
          <p:nvPr/>
        </p:nvSpPr>
        <p:spPr bwMode="auto">
          <a:xfrm>
            <a:off x="3571869" y="5161360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1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92" name="Rectangle 76"/>
          <p:cNvSpPr>
            <a:spLocks noChangeArrowheads="1"/>
          </p:cNvSpPr>
          <p:nvPr/>
        </p:nvSpPr>
        <p:spPr bwMode="auto">
          <a:xfrm>
            <a:off x="4455313" y="5161360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2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93" name="Rectangle 77"/>
          <p:cNvSpPr>
            <a:spLocks noChangeArrowheads="1"/>
          </p:cNvSpPr>
          <p:nvPr/>
        </p:nvSpPr>
        <p:spPr bwMode="auto">
          <a:xfrm>
            <a:off x="5332804" y="5161360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3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94" name="Rectangle 78"/>
          <p:cNvSpPr>
            <a:spLocks noChangeArrowheads="1"/>
          </p:cNvSpPr>
          <p:nvPr/>
        </p:nvSpPr>
        <p:spPr bwMode="auto">
          <a:xfrm>
            <a:off x="6217438" y="5161360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4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95" name="Rectangle 79"/>
          <p:cNvSpPr>
            <a:spLocks noChangeArrowheads="1"/>
          </p:cNvSpPr>
          <p:nvPr/>
        </p:nvSpPr>
        <p:spPr bwMode="auto">
          <a:xfrm>
            <a:off x="7094929" y="5161360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5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title"/>
          </p:nvPr>
        </p:nvSpPr>
        <p:spPr>
          <a:xfrm>
            <a:off x="1657350" y="1028700"/>
            <a:ext cx="5829300" cy="400050"/>
          </a:xfrm>
        </p:spPr>
        <p:txBody>
          <a:bodyPr>
            <a:normAutofit fontScale="90000"/>
          </a:bodyPr>
          <a:lstStyle/>
          <a:p>
            <a:r>
              <a:rPr lang="en-US" sz="3000">
                <a:effectLst>
                  <a:outerShdw blurRad="38100" dist="38100" dir="2700000" algn="tl">
                    <a:srgbClr val="C0C0C0"/>
                  </a:outerShdw>
                </a:effectLst>
              </a:rPr>
              <a:t>K-means Clustering: Step 2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1823991" y="1485900"/>
            <a:ext cx="55579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Algorithm: k-means, Distance Metric: Euclidean Distance</a:t>
            </a:r>
          </a:p>
        </p:txBody>
      </p:sp>
      <p:grpSp>
        <p:nvGrpSpPr>
          <p:cNvPr id="265221" name="Group 5"/>
          <p:cNvGrpSpPr>
            <a:grpSpLocks/>
          </p:cNvGrpSpPr>
          <p:nvPr/>
        </p:nvGrpSpPr>
        <p:grpSpPr bwMode="auto">
          <a:xfrm>
            <a:off x="4457700" y="2571751"/>
            <a:ext cx="514350" cy="426244"/>
            <a:chOff x="192" y="1824"/>
            <a:chExt cx="432" cy="358"/>
          </a:xfrm>
        </p:grpSpPr>
        <p:sp>
          <p:nvSpPr>
            <p:cNvPr id="265222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5223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265224" name="Group 8"/>
          <p:cNvGrpSpPr>
            <a:grpSpLocks/>
          </p:cNvGrpSpPr>
          <p:nvPr/>
        </p:nvGrpSpPr>
        <p:grpSpPr bwMode="auto">
          <a:xfrm>
            <a:off x="3886200" y="3429001"/>
            <a:ext cx="514350" cy="426244"/>
            <a:chOff x="192" y="1824"/>
            <a:chExt cx="432" cy="358"/>
          </a:xfrm>
        </p:grpSpPr>
        <p:sp>
          <p:nvSpPr>
            <p:cNvPr id="265225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5226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265227" name="Group 11"/>
          <p:cNvGrpSpPr>
            <a:grpSpLocks/>
          </p:cNvGrpSpPr>
          <p:nvPr/>
        </p:nvGrpSpPr>
        <p:grpSpPr bwMode="auto">
          <a:xfrm>
            <a:off x="5429250" y="4629151"/>
            <a:ext cx="514350" cy="426244"/>
            <a:chOff x="192" y="1824"/>
            <a:chExt cx="432" cy="358"/>
          </a:xfrm>
        </p:grpSpPr>
        <p:sp>
          <p:nvSpPr>
            <p:cNvPr id="265228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5229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baseline="-25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265230" name="AutoShape 14"/>
          <p:cNvSpPr>
            <a:spLocks noChangeArrowheads="1"/>
          </p:cNvSpPr>
          <p:nvPr/>
        </p:nvSpPr>
        <p:spPr bwMode="auto">
          <a:xfrm>
            <a:off x="3543300" y="4343400"/>
            <a:ext cx="1143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31" name="AutoShape 15"/>
          <p:cNvSpPr>
            <a:spLocks noChangeArrowheads="1"/>
          </p:cNvSpPr>
          <p:nvPr/>
        </p:nvSpPr>
        <p:spPr bwMode="auto">
          <a:xfrm>
            <a:off x="3657600" y="4514850"/>
            <a:ext cx="1143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32" name="AutoShape 16"/>
          <p:cNvSpPr>
            <a:spLocks noChangeArrowheads="1"/>
          </p:cNvSpPr>
          <p:nvPr/>
        </p:nvSpPr>
        <p:spPr bwMode="auto">
          <a:xfrm>
            <a:off x="3486150" y="4686300"/>
            <a:ext cx="1143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33" name="AutoShape 17"/>
          <p:cNvSpPr>
            <a:spLocks noChangeArrowheads="1"/>
          </p:cNvSpPr>
          <p:nvPr/>
        </p:nvSpPr>
        <p:spPr bwMode="auto">
          <a:xfrm>
            <a:off x="3314700" y="4171950"/>
            <a:ext cx="1143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34" name="AutoShape 18"/>
          <p:cNvSpPr>
            <a:spLocks noChangeArrowheads="1"/>
          </p:cNvSpPr>
          <p:nvPr/>
        </p:nvSpPr>
        <p:spPr bwMode="auto">
          <a:xfrm>
            <a:off x="3314700" y="2400300"/>
            <a:ext cx="1143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35" name="AutoShape 19"/>
          <p:cNvSpPr>
            <a:spLocks noChangeArrowheads="1"/>
          </p:cNvSpPr>
          <p:nvPr/>
        </p:nvSpPr>
        <p:spPr bwMode="auto">
          <a:xfrm>
            <a:off x="3314700" y="3543300"/>
            <a:ext cx="1143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36" name="AutoShape 20"/>
          <p:cNvSpPr>
            <a:spLocks noChangeArrowheads="1"/>
          </p:cNvSpPr>
          <p:nvPr/>
        </p:nvSpPr>
        <p:spPr bwMode="auto">
          <a:xfrm>
            <a:off x="3314700" y="4686300"/>
            <a:ext cx="1143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37" name="AutoShape 21"/>
          <p:cNvSpPr>
            <a:spLocks noChangeArrowheads="1"/>
          </p:cNvSpPr>
          <p:nvPr/>
        </p:nvSpPr>
        <p:spPr bwMode="auto">
          <a:xfrm>
            <a:off x="2971800" y="3943350"/>
            <a:ext cx="1143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38" name="AutoShape 22"/>
          <p:cNvSpPr>
            <a:spLocks noChangeArrowheads="1"/>
          </p:cNvSpPr>
          <p:nvPr/>
        </p:nvSpPr>
        <p:spPr bwMode="auto">
          <a:xfrm>
            <a:off x="4572000" y="3714750"/>
            <a:ext cx="1143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39" name="AutoShape 23"/>
          <p:cNvSpPr>
            <a:spLocks noChangeArrowheads="1"/>
          </p:cNvSpPr>
          <p:nvPr/>
        </p:nvSpPr>
        <p:spPr bwMode="auto">
          <a:xfrm>
            <a:off x="6172200" y="2228850"/>
            <a:ext cx="1143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40" name="AutoShape 24"/>
          <p:cNvSpPr>
            <a:spLocks noChangeArrowheads="1"/>
          </p:cNvSpPr>
          <p:nvPr/>
        </p:nvSpPr>
        <p:spPr bwMode="auto">
          <a:xfrm>
            <a:off x="6515100" y="2286000"/>
            <a:ext cx="1143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41" name="AutoShape 25"/>
          <p:cNvSpPr>
            <a:spLocks noChangeArrowheads="1"/>
          </p:cNvSpPr>
          <p:nvPr/>
        </p:nvSpPr>
        <p:spPr bwMode="auto">
          <a:xfrm>
            <a:off x="6400800" y="2400300"/>
            <a:ext cx="1143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42" name="AutoShape 26"/>
          <p:cNvSpPr>
            <a:spLocks noChangeArrowheads="1"/>
          </p:cNvSpPr>
          <p:nvPr/>
        </p:nvSpPr>
        <p:spPr bwMode="auto">
          <a:xfrm>
            <a:off x="6286500" y="2514600"/>
            <a:ext cx="1143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43" name="AutoShape 27"/>
          <p:cNvSpPr>
            <a:spLocks noChangeArrowheads="1"/>
          </p:cNvSpPr>
          <p:nvPr/>
        </p:nvSpPr>
        <p:spPr bwMode="auto">
          <a:xfrm>
            <a:off x="6515100" y="2628900"/>
            <a:ext cx="1143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44" name="AutoShape 28"/>
          <p:cNvSpPr>
            <a:spLocks noChangeArrowheads="1"/>
          </p:cNvSpPr>
          <p:nvPr/>
        </p:nvSpPr>
        <p:spPr bwMode="auto">
          <a:xfrm>
            <a:off x="6743700" y="2914650"/>
            <a:ext cx="1143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45" name="AutoShape 29"/>
          <p:cNvSpPr>
            <a:spLocks noChangeArrowheads="1"/>
          </p:cNvSpPr>
          <p:nvPr/>
        </p:nvSpPr>
        <p:spPr bwMode="auto">
          <a:xfrm>
            <a:off x="5429250" y="2228850"/>
            <a:ext cx="1143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46" name="AutoShape 30"/>
          <p:cNvSpPr>
            <a:spLocks noChangeArrowheads="1"/>
          </p:cNvSpPr>
          <p:nvPr/>
        </p:nvSpPr>
        <p:spPr bwMode="auto">
          <a:xfrm>
            <a:off x="5657850" y="3314700"/>
            <a:ext cx="1143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47" name="AutoShape 31"/>
          <p:cNvSpPr>
            <a:spLocks noChangeArrowheads="1"/>
          </p:cNvSpPr>
          <p:nvPr/>
        </p:nvSpPr>
        <p:spPr bwMode="auto">
          <a:xfrm>
            <a:off x="5657850" y="44577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48" name="AutoShape 32"/>
          <p:cNvSpPr>
            <a:spLocks noChangeArrowheads="1"/>
          </p:cNvSpPr>
          <p:nvPr/>
        </p:nvSpPr>
        <p:spPr bwMode="auto">
          <a:xfrm>
            <a:off x="5943600" y="46863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49" name="AutoShape 33"/>
          <p:cNvSpPr>
            <a:spLocks noChangeArrowheads="1"/>
          </p:cNvSpPr>
          <p:nvPr/>
        </p:nvSpPr>
        <p:spPr bwMode="auto">
          <a:xfrm>
            <a:off x="6229350" y="41148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50" name="AutoShape 34"/>
          <p:cNvSpPr>
            <a:spLocks noChangeArrowheads="1"/>
          </p:cNvSpPr>
          <p:nvPr/>
        </p:nvSpPr>
        <p:spPr bwMode="auto">
          <a:xfrm>
            <a:off x="5600700" y="36576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51" name="AutoShape 35"/>
          <p:cNvSpPr>
            <a:spLocks noChangeArrowheads="1"/>
          </p:cNvSpPr>
          <p:nvPr/>
        </p:nvSpPr>
        <p:spPr bwMode="auto">
          <a:xfrm>
            <a:off x="5029200" y="40005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52" name="AutoShape 36"/>
          <p:cNvSpPr>
            <a:spLocks noChangeArrowheads="1"/>
          </p:cNvSpPr>
          <p:nvPr/>
        </p:nvSpPr>
        <p:spPr bwMode="auto">
          <a:xfrm>
            <a:off x="6515100" y="43434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53" name="AutoShape 37"/>
          <p:cNvSpPr>
            <a:spLocks noChangeArrowheads="1"/>
          </p:cNvSpPr>
          <p:nvPr/>
        </p:nvSpPr>
        <p:spPr bwMode="auto">
          <a:xfrm>
            <a:off x="6400800" y="462915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54" name="AutoShape 38"/>
          <p:cNvSpPr>
            <a:spLocks noChangeArrowheads="1"/>
          </p:cNvSpPr>
          <p:nvPr/>
        </p:nvSpPr>
        <p:spPr bwMode="auto">
          <a:xfrm>
            <a:off x="6286500" y="38862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55" name="AutoShape 39"/>
          <p:cNvSpPr>
            <a:spLocks noChangeArrowheads="1"/>
          </p:cNvSpPr>
          <p:nvPr/>
        </p:nvSpPr>
        <p:spPr bwMode="auto">
          <a:xfrm>
            <a:off x="6743700" y="48006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56" name="AutoShape 40"/>
          <p:cNvSpPr>
            <a:spLocks noChangeArrowheads="1"/>
          </p:cNvSpPr>
          <p:nvPr/>
        </p:nvSpPr>
        <p:spPr bwMode="auto">
          <a:xfrm>
            <a:off x="6115050" y="2800350"/>
            <a:ext cx="1143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65257" name="Group 41"/>
          <p:cNvGrpSpPr>
            <a:grpSpLocks/>
          </p:cNvGrpSpPr>
          <p:nvPr/>
        </p:nvGrpSpPr>
        <p:grpSpPr bwMode="auto">
          <a:xfrm>
            <a:off x="3771900" y="2686050"/>
            <a:ext cx="2171700" cy="1943100"/>
            <a:chOff x="2208" y="1536"/>
            <a:chExt cx="1824" cy="1632"/>
          </a:xfrm>
        </p:grpSpPr>
        <p:sp>
          <p:nvSpPr>
            <p:cNvPr id="265258" name="Line 42"/>
            <p:cNvSpPr>
              <a:spLocks noChangeShapeType="1"/>
            </p:cNvSpPr>
            <p:nvPr/>
          </p:nvSpPr>
          <p:spPr bwMode="auto">
            <a:xfrm>
              <a:off x="2976" y="1536"/>
              <a:ext cx="9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5259" name="Line 43"/>
            <p:cNvSpPr>
              <a:spLocks noChangeShapeType="1"/>
            </p:cNvSpPr>
            <p:nvPr/>
          </p:nvSpPr>
          <p:spPr bwMode="auto">
            <a:xfrm flipH="1">
              <a:off x="2208" y="2352"/>
              <a:ext cx="14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5260" name="Line 44"/>
            <p:cNvSpPr>
              <a:spLocks noChangeShapeType="1"/>
            </p:cNvSpPr>
            <p:nvPr/>
          </p:nvSpPr>
          <p:spPr bwMode="auto">
            <a:xfrm flipV="1">
              <a:off x="3744" y="2688"/>
              <a:ext cx="288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65298" name="Line 82"/>
          <p:cNvSpPr>
            <a:spLocks noChangeShapeType="1"/>
          </p:cNvSpPr>
          <p:nvPr/>
        </p:nvSpPr>
        <p:spPr bwMode="auto">
          <a:xfrm flipH="1" flipV="1">
            <a:off x="2686050" y="2171700"/>
            <a:ext cx="2228850" cy="142875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299" name="Line 83"/>
          <p:cNvSpPr>
            <a:spLocks noChangeShapeType="1"/>
          </p:cNvSpPr>
          <p:nvPr/>
        </p:nvSpPr>
        <p:spPr bwMode="auto">
          <a:xfrm flipH="1">
            <a:off x="4171950" y="3600450"/>
            <a:ext cx="742950" cy="13716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5300" name="Line 84"/>
          <p:cNvSpPr>
            <a:spLocks noChangeShapeType="1"/>
          </p:cNvSpPr>
          <p:nvPr/>
        </p:nvSpPr>
        <p:spPr bwMode="auto">
          <a:xfrm flipV="1">
            <a:off x="4914900" y="3600450"/>
            <a:ext cx="21717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63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8" name="Rectangle 68"/>
          <p:cNvSpPr>
            <a:spLocks noChangeArrowheads="1"/>
          </p:cNvSpPr>
          <p:nvPr/>
        </p:nvSpPr>
        <p:spPr bwMode="auto">
          <a:xfrm>
            <a:off x="1984772" y="1756173"/>
            <a:ext cx="5242322" cy="411122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09" name="Rectangle 69"/>
          <p:cNvSpPr>
            <a:spLocks noChangeArrowheads="1"/>
          </p:cNvSpPr>
          <p:nvPr/>
        </p:nvSpPr>
        <p:spPr bwMode="auto">
          <a:xfrm>
            <a:off x="2696766" y="1956197"/>
            <a:ext cx="4400550" cy="3057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10" name="Line 70"/>
          <p:cNvSpPr>
            <a:spLocks noChangeShapeType="1"/>
          </p:cNvSpPr>
          <p:nvPr/>
        </p:nvSpPr>
        <p:spPr bwMode="auto">
          <a:xfrm>
            <a:off x="2696766" y="4400550"/>
            <a:ext cx="440055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11" name="Line 71"/>
          <p:cNvSpPr>
            <a:spLocks noChangeShapeType="1"/>
          </p:cNvSpPr>
          <p:nvPr/>
        </p:nvSpPr>
        <p:spPr bwMode="auto">
          <a:xfrm>
            <a:off x="2696766" y="3788569"/>
            <a:ext cx="440055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12" name="Line 72"/>
          <p:cNvSpPr>
            <a:spLocks noChangeShapeType="1"/>
          </p:cNvSpPr>
          <p:nvPr/>
        </p:nvSpPr>
        <p:spPr bwMode="auto">
          <a:xfrm>
            <a:off x="2696766" y="3181350"/>
            <a:ext cx="440055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13" name="Line 73"/>
          <p:cNvSpPr>
            <a:spLocks noChangeShapeType="1"/>
          </p:cNvSpPr>
          <p:nvPr/>
        </p:nvSpPr>
        <p:spPr bwMode="auto">
          <a:xfrm>
            <a:off x="2696766" y="2568180"/>
            <a:ext cx="440055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14" name="Line 74"/>
          <p:cNvSpPr>
            <a:spLocks noChangeShapeType="1"/>
          </p:cNvSpPr>
          <p:nvPr/>
        </p:nvSpPr>
        <p:spPr bwMode="auto">
          <a:xfrm>
            <a:off x="2696766" y="1956199"/>
            <a:ext cx="440055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15" name="Rectangle 75"/>
          <p:cNvSpPr>
            <a:spLocks noChangeArrowheads="1"/>
          </p:cNvSpPr>
          <p:nvPr/>
        </p:nvSpPr>
        <p:spPr bwMode="auto">
          <a:xfrm>
            <a:off x="2696766" y="1956197"/>
            <a:ext cx="4400550" cy="3057525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16" name="Line 76"/>
          <p:cNvSpPr>
            <a:spLocks noChangeShapeType="1"/>
          </p:cNvSpPr>
          <p:nvPr/>
        </p:nvSpPr>
        <p:spPr bwMode="auto">
          <a:xfrm>
            <a:off x="2696767" y="1956197"/>
            <a:ext cx="1190" cy="3057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17" name="Line 77"/>
          <p:cNvSpPr>
            <a:spLocks noChangeShapeType="1"/>
          </p:cNvSpPr>
          <p:nvPr/>
        </p:nvSpPr>
        <p:spPr bwMode="auto">
          <a:xfrm>
            <a:off x="2644378" y="5013724"/>
            <a:ext cx="52388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18" name="Line 78"/>
          <p:cNvSpPr>
            <a:spLocks noChangeShapeType="1"/>
          </p:cNvSpPr>
          <p:nvPr/>
        </p:nvSpPr>
        <p:spPr bwMode="auto">
          <a:xfrm>
            <a:off x="2644378" y="4400550"/>
            <a:ext cx="52388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19" name="Line 79"/>
          <p:cNvSpPr>
            <a:spLocks noChangeShapeType="1"/>
          </p:cNvSpPr>
          <p:nvPr/>
        </p:nvSpPr>
        <p:spPr bwMode="auto">
          <a:xfrm>
            <a:off x="2644378" y="3788569"/>
            <a:ext cx="52388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20" name="Line 80"/>
          <p:cNvSpPr>
            <a:spLocks noChangeShapeType="1"/>
          </p:cNvSpPr>
          <p:nvPr/>
        </p:nvSpPr>
        <p:spPr bwMode="auto">
          <a:xfrm>
            <a:off x="2644378" y="3181350"/>
            <a:ext cx="52388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21" name="Line 81"/>
          <p:cNvSpPr>
            <a:spLocks noChangeShapeType="1"/>
          </p:cNvSpPr>
          <p:nvPr/>
        </p:nvSpPr>
        <p:spPr bwMode="auto">
          <a:xfrm>
            <a:off x="2644378" y="2568180"/>
            <a:ext cx="52388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22" name="Line 82"/>
          <p:cNvSpPr>
            <a:spLocks noChangeShapeType="1"/>
          </p:cNvSpPr>
          <p:nvPr/>
        </p:nvSpPr>
        <p:spPr bwMode="auto">
          <a:xfrm>
            <a:off x="2644378" y="1956199"/>
            <a:ext cx="52388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23" name="Line 83"/>
          <p:cNvSpPr>
            <a:spLocks noChangeShapeType="1"/>
          </p:cNvSpPr>
          <p:nvPr/>
        </p:nvSpPr>
        <p:spPr bwMode="auto">
          <a:xfrm>
            <a:off x="2696766" y="5013724"/>
            <a:ext cx="440055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24" name="Line 84"/>
          <p:cNvSpPr>
            <a:spLocks noChangeShapeType="1"/>
          </p:cNvSpPr>
          <p:nvPr/>
        </p:nvSpPr>
        <p:spPr bwMode="auto">
          <a:xfrm flipV="1">
            <a:off x="2696767" y="5013722"/>
            <a:ext cx="1190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25" name="Line 85"/>
          <p:cNvSpPr>
            <a:spLocks noChangeShapeType="1"/>
          </p:cNvSpPr>
          <p:nvPr/>
        </p:nvSpPr>
        <p:spPr bwMode="auto">
          <a:xfrm flipV="1">
            <a:off x="3575449" y="5013722"/>
            <a:ext cx="1190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26" name="Line 86"/>
          <p:cNvSpPr>
            <a:spLocks noChangeShapeType="1"/>
          </p:cNvSpPr>
          <p:nvPr/>
        </p:nvSpPr>
        <p:spPr bwMode="auto">
          <a:xfrm flipV="1">
            <a:off x="4458892" y="5013722"/>
            <a:ext cx="1190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27" name="Line 87"/>
          <p:cNvSpPr>
            <a:spLocks noChangeShapeType="1"/>
          </p:cNvSpPr>
          <p:nvPr/>
        </p:nvSpPr>
        <p:spPr bwMode="auto">
          <a:xfrm flipV="1">
            <a:off x="5336381" y="5013722"/>
            <a:ext cx="1191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28" name="Line 88"/>
          <p:cNvSpPr>
            <a:spLocks noChangeShapeType="1"/>
          </p:cNvSpPr>
          <p:nvPr/>
        </p:nvSpPr>
        <p:spPr bwMode="auto">
          <a:xfrm flipV="1">
            <a:off x="6219825" y="5013722"/>
            <a:ext cx="1191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29" name="Line 89"/>
          <p:cNvSpPr>
            <a:spLocks noChangeShapeType="1"/>
          </p:cNvSpPr>
          <p:nvPr/>
        </p:nvSpPr>
        <p:spPr bwMode="auto">
          <a:xfrm flipV="1">
            <a:off x="7097317" y="5013722"/>
            <a:ext cx="1190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30" name="Freeform 90"/>
          <p:cNvSpPr>
            <a:spLocks/>
          </p:cNvSpPr>
          <p:nvPr/>
        </p:nvSpPr>
        <p:spPr bwMode="auto">
          <a:xfrm>
            <a:off x="3527822" y="4354116"/>
            <a:ext cx="94059" cy="94059"/>
          </a:xfrm>
          <a:custGeom>
            <a:avLst/>
            <a:gdLst>
              <a:gd name="T0" fmla="*/ 40 w 79"/>
              <a:gd name="T1" fmla="*/ 0 h 79"/>
              <a:gd name="T2" fmla="*/ 79 w 79"/>
              <a:gd name="T3" fmla="*/ 39 h 79"/>
              <a:gd name="T4" fmla="*/ 40 w 79"/>
              <a:gd name="T5" fmla="*/ 79 h 79"/>
              <a:gd name="T6" fmla="*/ 0 w 79"/>
              <a:gd name="T7" fmla="*/ 39 h 79"/>
              <a:gd name="T8" fmla="*/ 40 w 79"/>
              <a:gd name="T9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31" name="Rectangle 91"/>
          <p:cNvSpPr>
            <a:spLocks noChangeArrowheads="1"/>
          </p:cNvSpPr>
          <p:nvPr/>
        </p:nvSpPr>
        <p:spPr bwMode="auto">
          <a:xfrm>
            <a:off x="2516975" y="4919663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0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32" name="Rectangle 92"/>
          <p:cNvSpPr>
            <a:spLocks noChangeArrowheads="1"/>
          </p:cNvSpPr>
          <p:nvPr/>
        </p:nvSpPr>
        <p:spPr bwMode="auto">
          <a:xfrm>
            <a:off x="2516975" y="4306491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1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33" name="Rectangle 93"/>
          <p:cNvSpPr>
            <a:spLocks noChangeArrowheads="1"/>
          </p:cNvSpPr>
          <p:nvPr/>
        </p:nvSpPr>
        <p:spPr bwMode="auto">
          <a:xfrm>
            <a:off x="2516975" y="3694510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2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34" name="Rectangle 94"/>
          <p:cNvSpPr>
            <a:spLocks noChangeArrowheads="1"/>
          </p:cNvSpPr>
          <p:nvPr/>
        </p:nvSpPr>
        <p:spPr bwMode="auto">
          <a:xfrm>
            <a:off x="2516975" y="3087291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3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35" name="Rectangle 95"/>
          <p:cNvSpPr>
            <a:spLocks noChangeArrowheads="1"/>
          </p:cNvSpPr>
          <p:nvPr/>
        </p:nvSpPr>
        <p:spPr bwMode="auto">
          <a:xfrm>
            <a:off x="2516975" y="2474119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4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36" name="Rectangle 96"/>
          <p:cNvSpPr>
            <a:spLocks noChangeArrowheads="1"/>
          </p:cNvSpPr>
          <p:nvPr/>
        </p:nvSpPr>
        <p:spPr bwMode="auto">
          <a:xfrm>
            <a:off x="2516975" y="1862138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5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37" name="Rectangle 97"/>
          <p:cNvSpPr>
            <a:spLocks noChangeArrowheads="1"/>
          </p:cNvSpPr>
          <p:nvPr/>
        </p:nvSpPr>
        <p:spPr bwMode="auto">
          <a:xfrm>
            <a:off x="2694379" y="5161360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0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38" name="Rectangle 98"/>
          <p:cNvSpPr>
            <a:spLocks noChangeArrowheads="1"/>
          </p:cNvSpPr>
          <p:nvPr/>
        </p:nvSpPr>
        <p:spPr bwMode="auto">
          <a:xfrm>
            <a:off x="3571869" y="5161360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1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39" name="Rectangle 99"/>
          <p:cNvSpPr>
            <a:spLocks noChangeArrowheads="1"/>
          </p:cNvSpPr>
          <p:nvPr/>
        </p:nvSpPr>
        <p:spPr bwMode="auto">
          <a:xfrm>
            <a:off x="4455313" y="5161360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2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40" name="Rectangle 100"/>
          <p:cNvSpPr>
            <a:spLocks noChangeArrowheads="1"/>
          </p:cNvSpPr>
          <p:nvPr/>
        </p:nvSpPr>
        <p:spPr bwMode="auto">
          <a:xfrm>
            <a:off x="5332804" y="5161360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3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41" name="Rectangle 101"/>
          <p:cNvSpPr>
            <a:spLocks noChangeArrowheads="1"/>
          </p:cNvSpPr>
          <p:nvPr/>
        </p:nvSpPr>
        <p:spPr bwMode="auto">
          <a:xfrm>
            <a:off x="6217438" y="5161360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4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42" name="Rectangle 102"/>
          <p:cNvSpPr>
            <a:spLocks noChangeArrowheads="1"/>
          </p:cNvSpPr>
          <p:nvPr/>
        </p:nvSpPr>
        <p:spPr bwMode="auto">
          <a:xfrm>
            <a:off x="7094929" y="5161360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5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title"/>
          </p:nvPr>
        </p:nvSpPr>
        <p:spPr>
          <a:xfrm>
            <a:off x="1657350" y="1028700"/>
            <a:ext cx="5829300" cy="400050"/>
          </a:xfrm>
        </p:spPr>
        <p:txBody>
          <a:bodyPr>
            <a:normAutofit fontScale="90000"/>
          </a:bodyPr>
          <a:lstStyle/>
          <a:p>
            <a:r>
              <a:rPr lang="en-US" sz="3000">
                <a:effectLst>
                  <a:outerShdw blurRad="38100" dist="38100" dir="2700000" algn="tl">
                    <a:srgbClr val="C0C0C0"/>
                  </a:outerShdw>
                </a:effectLst>
              </a:rPr>
              <a:t>K-means Clustering: Step 3</a:t>
            </a: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1823991" y="1485900"/>
            <a:ext cx="55579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Algorithm: k-means, Distance Metric: Euclidean Distance</a:t>
            </a:r>
          </a:p>
        </p:txBody>
      </p:sp>
      <p:grpSp>
        <p:nvGrpSpPr>
          <p:cNvPr id="266245" name="Group 5"/>
          <p:cNvGrpSpPr>
            <a:grpSpLocks/>
          </p:cNvGrpSpPr>
          <p:nvPr/>
        </p:nvGrpSpPr>
        <p:grpSpPr bwMode="auto">
          <a:xfrm>
            <a:off x="5772150" y="2457451"/>
            <a:ext cx="514350" cy="426244"/>
            <a:chOff x="192" y="1824"/>
            <a:chExt cx="432" cy="358"/>
          </a:xfrm>
        </p:grpSpPr>
        <p:sp>
          <p:nvSpPr>
            <p:cNvPr id="266246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6247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266248" name="Group 8"/>
          <p:cNvGrpSpPr>
            <a:grpSpLocks/>
          </p:cNvGrpSpPr>
          <p:nvPr/>
        </p:nvGrpSpPr>
        <p:grpSpPr bwMode="auto">
          <a:xfrm>
            <a:off x="3486150" y="4114801"/>
            <a:ext cx="514350" cy="426244"/>
            <a:chOff x="192" y="1824"/>
            <a:chExt cx="432" cy="358"/>
          </a:xfrm>
        </p:grpSpPr>
        <p:sp>
          <p:nvSpPr>
            <p:cNvPr id="266249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6250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266251" name="Group 11"/>
          <p:cNvGrpSpPr>
            <a:grpSpLocks/>
          </p:cNvGrpSpPr>
          <p:nvPr/>
        </p:nvGrpSpPr>
        <p:grpSpPr bwMode="auto">
          <a:xfrm>
            <a:off x="5829300" y="3886201"/>
            <a:ext cx="514350" cy="426244"/>
            <a:chOff x="192" y="1824"/>
            <a:chExt cx="432" cy="358"/>
          </a:xfrm>
        </p:grpSpPr>
        <p:sp>
          <p:nvSpPr>
            <p:cNvPr id="266252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6253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baseline="-25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266254" name="AutoShape 14"/>
          <p:cNvSpPr>
            <a:spLocks noChangeArrowheads="1"/>
          </p:cNvSpPr>
          <p:nvPr/>
        </p:nvSpPr>
        <p:spPr bwMode="auto">
          <a:xfrm>
            <a:off x="3543300" y="4343400"/>
            <a:ext cx="114300" cy="1143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55" name="AutoShape 15"/>
          <p:cNvSpPr>
            <a:spLocks noChangeArrowheads="1"/>
          </p:cNvSpPr>
          <p:nvPr/>
        </p:nvSpPr>
        <p:spPr bwMode="auto">
          <a:xfrm>
            <a:off x="3657600" y="4514850"/>
            <a:ext cx="114300" cy="1143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56" name="AutoShape 16"/>
          <p:cNvSpPr>
            <a:spLocks noChangeArrowheads="1"/>
          </p:cNvSpPr>
          <p:nvPr/>
        </p:nvSpPr>
        <p:spPr bwMode="auto">
          <a:xfrm>
            <a:off x="3486150" y="4686300"/>
            <a:ext cx="114300" cy="1143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57" name="AutoShape 17"/>
          <p:cNvSpPr>
            <a:spLocks noChangeArrowheads="1"/>
          </p:cNvSpPr>
          <p:nvPr/>
        </p:nvSpPr>
        <p:spPr bwMode="auto">
          <a:xfrm>
            <a:off x="3314700" y="4171950"/>
            <a:ext cx="114300" cy="1143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58" name="AutoShape 18"/>
          <p:cNvSpPr>
            <a:spLocks noChangeArrowheads="1"/>
          </p:cNvSpPr>
          <p:nvPr/>
        </p:nvSpPr>
        <p:spPr bwMode="auto">
          <a:xfrm>
            <a:off x="3314700" y="2400300"/>
            <a:ext cx="114300" cy="1143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59" name="AutoShape 19"/>
          <p:cNvSpPr>
            <a:spLocks noChangeArrowheads="1"/>
          </p:cNvSpPr>
          <p:nvPr/>
        </p:nvSpPr>
        <p:spPr bwMode="auto">
          <a:xfrm>
            <a:off x="3314700" y="3543300"/>
            <a:ext cx="114300" cy="1143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60" name="AutoShape 20"/>
          <p:cNvSpPr>
            <a:spLocks noChangeArrowheads="1"/>
          </p:cNvSpPr>
          <p:nvPr/>
        </p:nvSpPr>
        <p:spPr bwMode="auto">
          <a:xfrm>
            <a:off x="3314700" y="4686300"/>
            <a:ext cx="114300" cy="1143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61" name="AutoShape 21"/>
          <p:cNvSpPr>
            <a:spLocks noChangeArrowheads="1"/>
          </p:cNvSpPr>
          <p:nvPr/>
        </p:nvSpPr>
        <p:spPr bwMode="auto">
          <a:xfrm>
            <a:off x="2971800" y="3943350"/>
            <a:ext cx="114300" cy="1143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62" name="AutoShape 22"/>
          <p:cNvSpPr>
            <a:spLocks noChangeArrowheads="1"/>
          </p:cNvSpPr>
          <p:nvPr/>
        </p:nvSpPr>
        <p:spPr bwMode="auto">
          <a:xfrm>
            <a:off x="4572000" y="3714750"/>
            <a:ext cx="114300" cy="1143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63" name="AutoShape 23"/>
          <p:cNvSpPr>
            <a:spLocks noChangeArrowheads="1"/>
          </p:cNvSpPr>
          <p:nvPr/>
        </p:nvSpPr>
        <p:spPr bwMode="auto">
          <a:xfrm>
            <a:off x="6172200" y="2228850"/>
            <a:ext cx="114300" cy="1143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64" name="AutoShape 24"/>
          <p:cNvSpPr>
            <a:spLocks noChangeArrowheads="1"/>
          </p:cNvSpPr>
          <p:nvPr/>
        </p:nvSpPr>
        <p:spPr bwMode="auto">
          <a:xfrm>
            <a:off x="6515100" y="2286000"/>
            <a:ext cx="114300" cy="1143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65" name="AutoShape 25"/>
          <p:cNvSpPr>
            <a:spLocks noChangeArrowheads="1"/>
          </p:cNvSpPr>
          <p:nvPr/>
        </p:nvSpPr>
        <p:spPr bwMode="auto">
          <a:xfrm>
            <a:off x="6400800" y="2400300"/>
            <a:ext cx="114300" cy="1143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66" name="AutoShape 26"/>
          <p:cNvSpPr>
            <a:spLocks noChangeArrowheads="1"/>
          </p:cNvSpPr>
          <p:nvPr/>
        </p:nvSpPr>
        <p:spPr bwMode="auto">
          <a:xfrm>
            <a:off x="6286500" y="2514600"/>
            <a:ext cx="114300" cy="1143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67" name="AutoShape 27"/>
          <p:cNvSpPr>
            <a:spLocks noChangeArrowheads="1"/>
          </p:cNvSpPr>
          <p:nvPr/>
        </p:nvSpPr>
        <p:spPr bwMode="auto">
          <a:xfrm>
            <a:off x="6515100" y="2628900"/>
            <a:ext cx="114300" cy="1143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68" name="AutoShape 28"/>
          <p:cNvSpPr>
            <a:spLocks noChangeArrowheads="1"/>
          </p:cNvSpPr>
          <p:nvPr/>
        </p:nvSpPr>
        <p:spPr bwMode="auto">
          <a:xfrm>
            <a:off x="6743700" y="2914650"/>
            <a:ext cx="114300" cy="1143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69" name="AutoShape 29"/>
          <p:cNvSpPr>
            <a:spLocks noChangeArrowheads="1"/>
          </p:cNvSpPr>
          <p:nvPr/>
        </p:nvSpPr>
        <p:spPr bwMode="auto">
          <a:xfrm>
            <a:off x="5429250" y="2228850"/>
            <a:ext cx="114300" cy="1143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70" name="AutoShape 30"/>
          <p:cNvSpPr>
            <a:spLocks noChangeArrowheads="1"/>
          </p:cNvSpPr>
          <p:nvPr/>
        </p:nvSpPr>
        <p:spPr bwMode="auto">
          <a:xfrm>
            <a:off x="5657850" y="3314700"/>
            <a:ext cx="114300" cy="1143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71" name="AutoShape 31"/>
          <p:cNvSpPr>
            <a:spLocks noChangeArrowheads="1"/>
          </p:cNvSpPr>
          <p:nvPr/>
        </p:nvSpPr>
        <p:spPr bwMode="auto">
          <a:xfrm>
            <a:off x="5657850" y="44577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72" name="AutoShape 32"/>
          <p:cNvSpPr>
            <a:spLocks noChangeArrowheads="1"/>
          </p:cNvSpPr>
          <p:nvPr/>
        </p:nvSpPr>
        <p:spPr bwMode="auto">
          <a:xfrm>
            <a:off x="5943600" y="46863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73" name="AutoShape 33"/>
          <p:cNvSpPr>
            <a:spLocks noChangeArrowheads="1"/>
          </p:cNvSpPr>
          <p:nvPr/>
        </p:nvSpPr>
        <p:spPr bwMode="auto">
          <a:xfrm>
            <a:off x="6229350" y="41148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74" name="AutoShape 34"/>
          <p:cNvSpPr>
            <a:spLocks noChangeArrowheads="1"/>
          </p:cNvSpPr>
          <p:nvPr/>
        </p:nvSpPr>
        <p:spPr bwMode="auto">
          <a:xfrm>
            <a:off x="5600700" y="36576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75" name="AutoShape 35"/>
          <p:cNvSpPr>
            <a:spLocks noChangeArrowheads="1"/>
          </p:cNvSpPr>
          <p:nvPr/>
        </p:nvSpPr>
        <p:spPr bwMode="auto">
          <a:xfrm>
            <a:off x="5029200" y="40005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76" name="AutoShape 36"/>
          <p:cNvSpPr>
            <a:spLocks noChangeArrowheads="1"/>
          </p:cNvSpPr>
          <p:nvPr/>
        </p:nvSpPr>
        <p:spPr bwMode="auto">
          <a:xfrm>
            <a:off x="6515100" y="43434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77" name="AutoShape 37"/>
          <p:cNvSpPr>
            <a:spLocks noChangeArrowheads="1"/>
          </p:cNvSpPr>
          <p:nvPr/>
        </p:nvSpPr>
        <p:spPr bwMode="auto">
          <a:xfrm>
            <a:off x="6400800" y="462915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78" name="AutoShape 38"/>
          <p:cNvSpPr>
            <a:spLocks noChangeArrowheads="1"/>
          </p:cNvSpPr>
          <p:nvPr/>
        </p:nvSpPr>
        <p:spPr bwMode="auto">
          <a:xfrm>
            <a:off x="6286500" y="38862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79" name="AutoShape 39"/>
          <p:cNvSpPr>
            <a:spLocks noChangeArrowheads="1"/>
          </p:cNvSpPr>
          <p:nvPr/>
        </p:nvSpPr>
        <p:spPr bwMode="auto">
          <a:xfrm>
            <a:off x="6743700" y="48006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80" name="AutoShape 40"/>
          <p:cNvSpPr>
            <a:spLocks noChangeArrowheads="1"/>
          </p:cNvSpPr>
          <p:nvPr/>
        </p:nvSpPr>
        <p:spPr bwMode="auto">
          <a:xfrm>
            <a:off x="6115050" y="2800350"/>
            <a:ext cx="114300" cy="1143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81" name="AutoShape 41"/>
          <p:cNvSpPr>
            <a:spLocks noChangeArrowheads="1"/>
          </p:cNvSpPr>
          <p:nvPr/>
        </p:nvSpPr>
        <p:spPr bwMode="auto">
          <a:xfrm>
            <a:off x="3543300" y="4343400"/>
            <a:ext cx="1143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82" name="AutoShape 42"/>
          <p:cNvSpPr>
            <a:spLocks noChangeArrowheads="1"/>
          </p:cNvSpPr>
          <p:nvPr/>
        </p:nvSpPr>
        <p:spPr bwMode="auto">
          <a:xfrm>
            <a:off x="3657600" y="4514850"/>
            <a:ext cx="1143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83" name="AutoShape 43"/>
          <p:cNvSpPr>
            <a:spLocks noChangeArrowheads="1"/>
          </p:cNvSpPr>
          <p:nvPr/>
        </p:nvSpPr>
        <p:spPr bwMode="auto">
          <a:xfrm>
            <a:off x="3486150" y="4686300"/>
            <a:ext cx="1143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84" name="AutoShape 44"/>
          <p:cNvSpPr>
            <a:spLocks noChangeArrowheads="1"/>
          </p:cNvSpPr>
          <p:nvPr/>
        </p:nvSpPr>
        <p:spPr bwMode="auto">
          <a:xfrm>
            <a:off x="3314700" y="4171950"/>
            <a:ext cx="1143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85" name="AutoShape 45"/>
          <p:cNvSpPr>
            <a:spLocks noChangeArrowheads="1"/>
          </p:cNvSpPr>
          <p:nvPr/>
        </p:nvSpPr>
        <p:spPr bwMode="auto">
          <a:xfrm>
            <a:off x="3314700" y="2400300"/>
            <a:ext cx="1143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86" name="AutoShape 46"/>
          <p:cNvSpPr>
            <a:spLocks noChangeArrowheads="1"/>
          </p:cNvSpPr>
          <p:nvPr/>
        </p:nvSpPr>
        <p:spPr bwMode="auto">
          <a:xfrm>
            <a:off x="3314700" y="3543300"/>
            <a:ext cx="1143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87" name="AutoShape 47"/>
          <p:cNvSpPr>
            <a:spLocks noChangeArrowheads="1"/>
          </p:cNvSpPr>
          <p:nvPr/>
        </p:nvSpPr>
        <p:spPr bwMode="auto">
          <a:xfrm>
            <a:off x="3314700" y="4686300"/>
            <a:ext cx="1143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88" name="AutoShape 48"/>
          <p:cNvSpPr>
            <a:spLocks noChangeArrowheads="1"/>
          </p:cNvSpPr>
          <p:nvPr/>
        </p:nvSpPr>
        <p:spPr bwMode="auto">
          <a:xfrm>
            <a:off x="2971800" y="3943350"/>
            <a:ext cx="1143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89" name="AutoShape 49"/>
          <p:cNvSpPr>
            <a:spLocks noChangeArrowheads="1"/>
          </p:cNvSpPr>
          <p:nvPr/>
        </p:nvSpPr>
        <p:spPr bwMode="auto">
          <a:xfrm>
            <a:off x="4572000" y="3714750"/>
            <a:ext cx="1143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90" name="AutoShape 50"/>
          <p:cNvSpPr>
            <a:spLocks noChangeArrowheads="1"/>
          </p:cNvSpPr>
          <p:nvPr/>
        </p:nvSpPr>
        <p:spPr bwMode="auto">
          <a:xfrm>
            <a:off x="6172200" y="2228850"/>
            <a:ext cx="1143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91" name="AutoShape 51"/>
          <p:cNvSpPr>
            <a:spLocks noChangeArrowheads="1"/>
          </p:cNvSpPr>
          <p:nvPr/>
        </p:nvSpPr>
        <p:spPr bwMode="auto">
          <a:xfrm>
            <a:off x="6515100" y="2286000"/>
            <a:ext cx="1143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92" name="AutoShape 52"/>
          <p:cNvSpPr>
            <a:spLocks noChangeArrowheads="1"/>
          </p:cNvSpPr>
          <p:nvPr/>
        </p:nvSpPr>
        <p:spPr bwMode="auto">
          <a:xfrm>
            <a:off x="6400800" y="2400300"/>
            <a:ext cx="1143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93" name="AutoShape 53"/>
          <p:cNvSpPr>
            <a:spLocks noChangeArrowheads="1"/>
          </p:cNvSpPr>
          <p:nvPr/>
        </p:nvSpPr>
        <p:spPr bwMode="auto">
          <a:xfrm>
            <a:off x="6286500" y="2514600"/>
            <a:ext cx="1143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94" name="AutoShape 54"/>
          <p:cNvSpPr>
            <a:spLocks noChangeArrowheads="1"/>
          </p:cNvSpPr>
          <p:nvPr/>
        </p:nvSpPr>
        <p:spPr bwMode="auto">
          <a:xfrm>
            <a:off x="6515100" y="2628900"/>
            <a:ext cx="1143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95" name="AutoShape 55"/>
          <p:cNvSpPr>
            <a:spLocks noChangeArrowheads="1"/>
          </p:cNvSpPr>
          <p:nvPr/>
        </p:nvSpPr>
        <p:spPr bwMode="auto">
          <a:xfrm>
            <a:off x="6743700" y="2914650"/>
            <a:ext cx="1143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96" name="AutoShape 56"/>
          <p:cNvSpPr>
            <a:spLocks noChangeArrowheads="1"/>
          </p:cNvSpPr>
          <p:nvPr/>
        </p:nvSpPr>
        <p:spPr bwMode="auto">
          <a:xfrm>
            <a:off x="5429250" y="2228850"/>
            <a:ext cx="1143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97" name="AutoShape 57"/>
          <p:cNvSpPr>
            <a:spLocks noChangeArrowheads="1"/>
          </p:cNvSpPr>
          <p:nvPr/>
        </p:nvSpPr>
        <p:spPr bwMode="auto">
          <a:xfrm>
            <a:off x="5657850" y="3314700"/>
            <a:ext cx="1143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98" name="AutoShape 58"/>
          <p:cNvSpPr>
            <a:spLocks noChangeArrowheads="1"/>
          </p:cNvSpPr>
          <p:nvPr/>
        </p:nvSpPr>
        <p:spPr bwMode="auto">
          <a:xfrm>
            <a:off x="5657850" y="44577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99" name="AutoShape 59"/>
          <p:cNvSpPr>
            <a:spLocks noChangeArrowheads="1"/>
          </p:cNvSpPr>
          <p:nvPr/>
        </p:nvSpPr>
        <p:spPr bwMode="auto">
          <a:xfrm>
            <a:off x="5943600" y="46863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00" name="AutoShape 60"/>
          <p:cNvSpPr>
            <a:spLocks noChangeArrowheads="1"/>
          </p:cNvSpPr>
          <p:nvPr/>
        </p:nvSpPr>
        <p:spPr bwMode="auto">
          <a:xfrm>
            <a:off x="6229350" y="41148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01" name="AutoShape 61"/>
          <p:cNvSpPr>
            <a:spLocks noChangeArrowheads="1"/>
          </p:cNvSpPr>
          <p:nvPr/>
        </p:nvSpPr>
        <p:spPr bwMode="auto">
          <a:xfrm>
            <a:off x="5600700" y="36576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02" name="AutoShape 62"/>
          <p:cNvSpPr>
            <a:spLocks noChangeArrowheads="1"/>
          </p:cNvSpPr>
          <p:nvPr/>
        </p:nvSpPr>
        <p:spPr bwMode="auto">
          <a:xfrm>
            <a:off x="5029200" y="40005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03" name="AutoShape 63"/>
          <p:cNvSpPr>
            <a:spLocks noChangeArrowheads="1"/>
          </p:cNvSpPr>
          <p:nvPr/>
        </p:nvSpPr>
        <p:spPr bwMode="auto">
          <a:xfrm>
            <a:off x="6515100" y="43434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04" name="AutoShape 64"/>
          <p:cNvSpPr>
            <a:spLocks noChangeArrowheads="1"/>
          </p:cNvSpPr>
          <p:nvPr/>
        </p:nvSpPr>
        <p:spPr bwMode="auto">
          <a:xfrm>
            <a:off x="6400800" y="462915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05" name="AutoShape 65"/>
          <p:cNvSpPr>
            <a:spLocks noChangeArrowheads="1"/>
          </p:cNvSpPr>
          <p:nvPr/>
        </p:nvSpPr>
        <p:spPr bwMode="auto">
          <a:xfrm>
            <a:off x="6286500" y="38862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06" name="AutoShape 66"/>
          <p:cNvSpPr>
            <a:spLocks noChangeArrowheads="1"/>
          </p:cNvSpPr>
          <p:nvPr/>
        </p:nvSpPr>
        <p:spPr bwMode="auto">
          <a:xfrm>
            <a:off x="6743700" y="48006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07" name="AutoShape 67"/>
          <p:cNvSpPr>
            <a:spLocks noChangeArrowheads="1"/>
          </p:cNvSpPr>
          <p:nvPr/>
        </p:nvSpPr>
        <p:spPr bwMode="auto">
          <a:xfrm>
            <a:off x="6115050" y="2800350"/>
            <a:ext cx="1143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904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09" name="Rectangle 45"/>
          <p:cNvSpPr>
            <a:spLocks noChangeArrowheads="1"/>
          </p:cNvSpPr>
          <p:nvPr/>
        </p:nvSpPr>
        <p:spPr bwMode="auto">
          <a:xfrm>
            <a:off x="1984772" y="1756173"/>
            <a:ext cx="5242322" cy="411122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310" name="Rectangle 46"/>
          <p:cNvSpPr>
            <a:spLocks noChangeArrowheads="1"/>
          </p:cNvSpPr>
          <p:nvPr/>
        </p:nvSpPr>
        <p:spPr bwMode="auto">
          <a:xfrm>
            <a:off x="2696766" y="1956197"/>
            <a:ext cx="4400550" cy="3057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311" name="Line 47"/>
          <p:cNvSpPr>
            <a:spLocks noChangeShapeType="1"/>
          </p:cNvSpPr>
          <p:nvPr/>
        </p:nvSpPr>
        <p:spPr bwMode="auto">
          <a:xfrm>
            <a:off x="2696766" y="4400550"/>
            <a:ext cx="440055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312" name="Line 48"/>
          <p:cNvSpPr>
            <a:spLocks noChangeShapeType="1"/>
          </p:cNvSpPr>
          <p:nvPr/>
        </p:nvSpPr>
        <p:spPr bwMode="auto">
          <a:xfrm>
            <a:off x="2696766" y="3788569"/>
            <a:ext cx="440055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313" name="Line 49"/>
          <p:cNvSpPr>
            <a:spLocks noChangeShapeType="1"/>
          </p:cNvSpPr>
          <p:nvPr/>
        </p:nvSpPr>
        <p:spPr bwMode="auto">
          <a:xfrm>
            <a:off x="2696766" y="3181350"/>
            <a:ext cx="440055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314" name="Line 50"/>
          <p:cNvSpPr>
            <a:spLocks noChangeShapeType="1"/>
          </p:cNvSpPr>
          <p:nvPr/>
        </p:nvSpPr>
        <p:spPr bwMode="auto">
          <a:xfrm>
            <a:off x="2696766" y="2568180"/>
            <a:ext cx="440055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315" name="Line 51"/>
          <p:cNvSpPr>
            <a:spLocks noChangeShapeType="1"/>
          </p:cNvSpPr>
          <p:nvPr/>
        </p:nvSpPr>
        <p:spPr bwMode="auto">
          <a:xfrm>
            <a:off x="2696766" y="1956199"/>
            <a:ext cx="440055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316" name="Rectangle 52"/>
          <p:cNvSpPr>
            <a:spLocks noChangeArrowheads="1"/>
          </p:cNvSpPr>
          <p:nvPr/>
        </p:nvSpPr>
        <p:spPr bwMode="auto">
          <a:xfrm>
            <a:off x="2696766" y="1956197"/>
            <a:ext cx="4400550" cy="3057525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317" name="Line 53"/>
          <p:cNvSpPr>
            <a:spLocks noChangeShapeType="1"/>
          </p:cNvSpPr>
          <p:nvPr/>
        </p:nvSpPr>
        <p:spPr bwMode="auto">
          <a:xfrm>
            <a:off x="2696767" y="1956197"/>
            <a:ext cx="1190" cy="3057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318" name="Line 54"/>
          <p:cNvSpPr>
            <a:spLocks noChangeShapeType="1"/>
          </p:cNvSpPr>
          <p:nvPr/>
        </p:nvSpPr>
        <p:spPr bwMode="auto">
          <a:xfrm>
            <a:off x="2644378" y="5013724"/>
            <a:ext cx="52388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319" name="Line 55"/>
          <p:cNvSpPr>
            <a:spLocks noChangeShapeType="1"/>
          </p:cNvSpPr>
          <p:nvPr/>
        </p:nvSpPr>
        <p:spPr bwMode="auto">
          <a:xfrm>
            <a:off x="2644378" y="4400550"/>
            <a:ext cx="52388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320" name="Line 56"/>
          <p:cNvSpPr>
            <a:spLocks noChangeShapeType="1"/>
          </p:cNvSpPr>
          <p:nvPr/>
        </p:nvSpPr>
        <p:spPr bwMode="auto">
          <a:xfrm>
            <a:off x="2644378" y="3788569"/>
            <a:ext cx="52388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321" name="Line 57"/>
          <p:cNvSpPr>
            <a:spLocks noChangeShapeType="1"/>
          </p:cNvSpPr>
          <p:nvPr/>
        </p:nvSpPr>
        <p:spPr bwMode="auto">
          <a:xfrm>
            <a:off x="2644378" y="3181350"/>
            <a:ext cx="52388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322" name="Line 58"/>
          <p:cNvSpPr>
            <a:spLocks noChangeShapeType="1"/>
          </p:cNvSpPr>
          <p:nvPr/>
        </p:nvSpPr>
        <p:spPr bwMode="auto">
          <a:xfrm>
            <a:off x="2644378" y="2568180"/>
            <a:ext cx="52388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323" name="Line 59"/>
          <p:cNvSpPr>
            <a:spLocks noChangeShapeType="1"/>
          </p:cNvSpPr>
          <p:nvPr/>
        </p:nvSpPr>
        <p:spPr bwMode="auto">
          <a:xfrm>
            <a:off x="2644378" y="1956199"/>
            <a:ext cx="52388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324" name="Line 60"/>
          <p:cNvSpPr>
            <a:spLocks noChangeShapeType="1"/>
          </p:cNvSpPr>
          <p:nvPr/>
        </p:nvSpPr>
        <p:spPr bwMode="auto">
          <a:xfrm>
            <a:off x="2696766" y="5013724"/>
            <a:ext cx="440055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325" name="Line 61"/>
          <p:cNvSpPr>
            <a:spLocks noChangeShapeType="1"/>
          </p:cNvSpPr>
          <p:nvPr/>
        </p:nvSpPr>
        <p:spPr bwMode="auto">
          <a:xfrm flipV="1">
            <a:off x="2696767" y="5013722"/>
            <a:ext cx="1190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326" name="Line 62"/>
          <p:cNvSpPr>
            <a:spLocks noChangeShapeType="1"/>
          </p:cNvSpPr>
          <p:nvPr/>
        </p:nvSpPr>
        <p:spPr bwMode="auto">
          <a:xfrm flipV="1">
            <a:off x="3575449" y="5013722"/>
            <a:ext cx="1190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327" name="Line 63"/>
          <p:cNvSpPr>
            <a:spLocks noChangeShapeType="1"/>
          </p:cNvSpPr>
          <p:nvPr/>
        </p:nvSpPr>
        <p:spPr bwMode="auto">
          <a:xfrm flipV="1">
            <a:off x="4458892" y="5013722"/>
            <a:ext cx="1190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328" name="Line 64"/>
          <p:cNvSpPr>
            <a:spLocks noChangeShapeType="1"/>
          </p:cNvSpPr>
          <p:nvPr/>
        </p:nvSpPr>
        <p:spPr bwMode="auto">
          <a:xfrm flipV="1">
            <a:off x="5336381" y="5013722"/>
            <a:ext cx="1191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329" name="Line 65"/>
          <p:cNvSpPr>
            <a:spLocks noChangeShapeType="1"/>
          </p:cNvSpPr>
          <p:nvPr/>
        </p:nvSpPr>
        <p:spPr bwMode="auto">
          <a:xfrm flipV="1">
            <a:off x="6219825" y="5013722"/>
            <a:ext cx="1191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330" name="Line 66"/>
          <p:cNvSpPr>
            <a:spLocks noChangeShapeType="1"/>
          </p:cNvSpPr>
          <p:nvPr/>
        </p:nvSpPr>
        <p:spPr bwMode="auto">
          <a:xfrm flipV="1">
            <a:off x="7097317" y="5013722"/>
            <a:ext cx="1190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331" name="Freeform 67"/>
          <p:cNvSpPr>
            <a:spLocks/>
          </p:cNvSpPr>
          <p:nvPr/>
        </p:nvSpPr>
        <p:spPr bwMode="auto">
          <a:xfrm>
            <a:off x="3527822" y="4354116"/>
            <a:ext cx="94059" cy="94059"/>
          </a:xfrm>
          <a:custGeom>
            <a:avLst/>
            <a:gdLst>
              <a:gd name="T0" fmla="*/ 40 w 79"/>
              <a:gd name="T1" fmla="*/ 0 h 79"/>
              <a:gd name="T2" fmla="*/ 79 w 79"/>
              <a:gd name="T3" fmla="*/ 39 h 79"/>
              <a:gd name="T4" fmla="*/ 40 w 79"/>
              <a:gd name="T5" fmla="*/ 79 h 79"/>
              <a:gd name="T6" fmla="*/ 0 w 79"/>
              <a:gd name="T7" fmla="*/ 39 h 79"/>
              <a:gd name="T8" fmla="*/ 40 w 79"/>
              <a:gd name="T9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332" name="Rectangle 68"/>
          <p:cNvSpPr>
            <a:spLocks noChangeArrowheads="1"/>
          </p:cNvSpPr>
          <p:nvPr/>
        </p:nvSpPr>
        <p:spPr bwMode="auto">
          <a:xfrm>
            <a:off x="2516975" y="4919663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0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333" name="Rectangle 69"/>
          <p:cNvSpPr>
            <a:spLocks noChangeArrowheads="1"/>
          </p:cNvSpPr>
          <p:nvPr/>
        </p:nvSpPr>
        <p:spPr bwMode="auto">
          <a:xfrm>
            <a:off x="2516975" y="4306491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1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334" name="Rectangle 70"/>
          <p:cNvSpPr>
            <a:spLocks noChangeArrowheads="1"/>
          </p:cNvSpPr>
          <p:nvPr/>
        </p:nvSpPr>
        <p:spPr bwMode="auto">
          <a:xfrm>
            <a:off x="2516975" y="3694510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2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335" name="Rectangle 71"/>
          <p:cNvSpPr>
            <a:spLocks noChangeArrowheads="1"/>
          </p:cNvSpPr>
          <p:nvPr/>
        </p:nvSpPr>
        <p:spPr bwMode="auto">
          <a:xfrm>
            <a:off x="2516975" y="3087291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3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336" name="Rectangle 72"/>
          <p:cNvSpPr>
            <a:spLocks noChangeArrowheads="1"/>
          </p:cNvSpPr>
          <p:nvPr/>
        </p:nvSpPr>
        <p:spPr bwMode="auto">
          <a:xfrm>
            <a:off x="2516975" y="2474119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4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337" name="Rectangle 73"/>
          <p:cNvSpPr>
            <a:spLocks noChangeArrowheads="1"/>
          </p:cNvSpPr>
          <p:nvPr/>
        </p:nvSpPr>
        <p:spPr bwMode="auto">
          <a:xfrm>
            <a:off x="2516975" y="1862138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5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338" name="Rectangle 74"/>
          <p:cNvSpPr>
            <a:spLocks noChangeArrowheads="1"/>
          </p:cNvSpPr>
          <p:nvPr/>
        </p:nvSpPr>
        <p:spPr bwMode="auto">
          <a:xfrm>
            <a:off x="2694379" y="5161360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0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339" name="Rectangle 75"/>
          <p:cNvSpPr>
            <a:spLocks noChangeArrowheads="1"/>
          </p:cNvSpPr>
          <p:nvPr/>
        </p:nvSpPr>
        <p:spPr bwMode="auto">
          <a:xfrm>
            <a:off x="3571869" y="5161360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1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340" name="Rectangle 76"/>
          <p:cNvSpPr>
            <a:spLocks noChangeArrowheads="1"/>
          </p:cNvSpPr>
          <p:nvPr/>
        </p:nvSpPr>
        <p:spPr bwMode="auto">
          <a:xfrm>
            <a:off x="4455313" y="5161360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2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341" name="Rectangle 77"/>
          <p:cNvSpPr>
            <a:spLocks noChangeArrowheads="1"/>
          </p:cNvSpPr>
          <p:nvPr/>
        </p:nvSpPr>
        <p:spPr bwMode="auto">
          <a:xfrm>
            <a:off x="5332804" y="5161360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3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342" name="Rectangle 78"/>
          <p:cNvSpPr>
            <a:spLocks noChangeArrowheads="1"/>
          </p:cNvSpPr>
          <p:nvPr/>
        </p:nvSpPr>
        <p:spPr bwMode="auto">
          <a:xfrm>
            <a:off x="6217438" y="5161360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4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343" name="Rectangle 79"/>
          <p:cNvSpPr>
            <a:spLocks noChangeArrowheads="1"/>
          </p:cNvSpPr>
          <p:nvPr/>
        </p:nvSpPr>
        <p:spPr bwMode="auto">
          <a:xfrm>
            <a:off x="7094929" y="5161360"/>
            <a:ext cx="83356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275">
                <a:solidFill>
                  <a:srgbClr val="000000"/>
                </a:solidFill>
              </a:rPr>
              <a:t>5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title"/>
          </p:nvPr>
        </p:nvSpPr>
        <p:spPr>
          <a:xfrm>
            <a:off x="1657350" y="1028700"/>
            <a:ext cx="5829300" cy="400050"/>
          </a:xfrm>
        </p:spPr>
        <p:txBody>
          <a:bodyPr>
            <a:normAutofit fontScale="90000"/>
          </a:bodyPr>
          <a:lstStyle/>
          <a:p>
            <a:r>
              <a:rPr lang="en-US" sz="3000">
                <a:effectLst>
                  <a:outerShdw blurRad="38100" dist="38100" dir="2700000" algn="tl">
                    <a:srgbClr val="C0C0C0"/>
                  </a:outerShdw>
                </a:effectLst>
              </a:rPr>
              <a:t>K-means Clustering: Step 4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1823991" y="1485900"/>
            <a:ext cx="55579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Algorithm: k-means, Distance Metric: Euclidean Distance</a:t>
            </a:r>
          </a:p>
        </p:txBody>
      </p:sp>
      <p:grpSp>
        <p:nvGrpSpPr>
          <p:cNvPr id="267269" name="Group 5"/>
          <p:cNvGrpSpPr>
            <a:grpSpLocks/>
          </p:cNvGrpSpPr>
          <p:nvPr/>
        </p:nvGrpSpPr>
        <p:grpSpPr bwMode="auto">
          <a:xfrm>
            <a:off x="5772150" y="2457451"/>
            <a:ext cx="514350" cy="426244"/>
            <a:chOff x="192" y="1824"/>
            <a:chExt cx="432" cy="358"/>
          </a:xfrm>
        </p:grpSpPr>
        <p:sp>
          <p:nvSpPr>
            <p:cNvPr id="267270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7271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267272" name="Group 8"/>
          <p:cNvGrpSpPr>
            <a:grpSpLocks/>
          </p:cNvGrpSpPr>
          <p:nvPr/>
        </p:nvGrpSpPr>
        <p:grpSpPr bwMode="auto">
          <a:xfrm>
            <a:off x="3486150" y="4114801"/>
            <a:ext cx="514350" cy="426244"/>
            <a:chOff x="192" y="1824"/>
            <a:chExt cx="432" cy="358"/>
          </a:xfrm>
        </p:grpSpPr>
        <p:sp>
          <p:nvSpPr>
            <p:cNvPr id="267273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7274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267275" name="Group 11"/>
          <p:cNvGrpSpPr>
            <a:grpSpLocks/>
          </p:cNvGrpSpPr>
          <p:nvPr/>
        </p:nvGrpSpPr>
        <p:grpSpPr bwMode="auto">
          <a:xfrm>
            <a:off x="5829300" y="3886201"/>
            <a:ext cx="514350" cy="426244"/>
            <a:chOff x="192" y="1824"/>
            <a:chExt cx="432" cy="358"/>
          </a:xfrm>
        </p:grpSpPr>
        <p:sp>
          <p:nvSpPr>
            <p:cNvPr id="267276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7277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baseline="-25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267278" name="AutoShape 14"/>
          <p:cNvSpPr>
            <a:spLocks noChangeArrowheads="1"/>
          </p:cNvSpPr>
          <p:nvPr/>
        </p:nvSpPr>
        <p:spPr bwMode="auto">
          <a:xfrm>
            <a:off x="3543300" y="4343400"/>
            <a:ext cx="1143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279" name="AutoShape 15"/>
          <p:cNvSpPr>
            <a:spLocks noChangeArrowheads="1"/>
          </p:cNvSpPr>
          <p:nvPr/>
        </p:nvSpPr>
        <p:spPr bwMode="auto">
          <a:xfrm>
            <a:off x="3657600" y="4514850"/>
            <a:ext cx="1143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280" name="AutoShape 16"/>
          <p:cNvSpPr>
            <a:spLocks noChangeArrowheads="1"/>
          </p:cNvSpPr>
          <p:nvPr/>
        </p:nvSpPr>
        <p:spPr bwMode="auto">
          <a:xfrm>
            <a:off x="3486150" y="4686300"/>
            <a:ext cx="1143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281" name="AutoShape 17"/>
          <p:cNvSpPr>
            <a:spLocks noChangeArrowheads="1"/>
          </p:cNvSpPr>
          <p:nvPr/>
        </p:nvSpPr>
        <p:spPr bwMode="auto">
          <a:xfrm>
            <a:off x="3314700" y="4171950"/>
            <a:ext cx="1143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282" name="AutoShape 18"/>
          <p:cNvSpPr>
            <a:spLocks noChangeArrowheads="1"/>
          </p:cNvSpPr>
          <p:nvPr/>
        </p:nvSpPr>
        <p:spPr bwMode="auto">
          <a:xfrm>
            <a:off x="3314700" y="2400300"/>
            <a:ext cx="1143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283" name="AutoShape 19"/>
          <p:cNvSpPr>
            <a:spLocks noChangeArrowheads="1"/>
          </p:cNvSpPr>
          <p:nvPr/>
        </p:nvSpPr>
        <p:spPr bwMode="auto">
          <a:xfrm>
            <a:off x="3314700" y="3543300"/>
            <a:ext cx="1143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284" name="AutoShape 20"/>
          <p:cNvSpPr>
            <a:spLocks noChangeArrowheads="1"/>
          </p:cNvSpPr>
          <p:nvPr/>
        </p:nvSpPr>
        <p:spPr bwMode="auto">
          <a:xfrm>
            <a:off x="3314700" y="4686300"/>
            <a:ext cx="1143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285" name="AutoShape 21"/>
          <p:cNvSpPr>
            <a:spLocks noChangeArrowheads="1"/>
          </p:cNvSpPr>
          <p:nvPr/>
        </p:nvSpPr>
        <p:spPr bwMode="auto">
          <a:xfrm>
            <a:off x="2971800" y="3943350"/>
            <a:ext cx="1143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286" name="AutoShape 22"/>
          <p:cNvSpPr>
            <a:spLocks noChangeArrowheads="1"/>
          </p:cNvSpPr>
          <p:nvPr/>
        </p:nvSpPr>
        <p:spPr bwMode="auto">
          <a:xfrm>
            <a:off x="4572000" y="371475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287" name="AutoShape 23"/>
          <p:cNvSpPr>
            <a:spLocks noChangeArrowheads="1"/>
          </p:cNvSpPr>
          <p:nvPr/>
        </p:nvSpPr>
        <p:spPr bwMode="auto">
          <a:xfrm>
            <a:off x="6172200" y="2228850"/>
            <a:ext cx="1143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288" name="AutoShape 24"/>
          <p:cNvSpPr>
            <a:spLocks noChangeArrowheads="1"/>
          </p:cNvSpPr>
          <p:nvPr/>
        </p:nvSpPr>
        <p:spPr bwMode="auto">
          <a:xfrm>
            <a:off x="6515100" y="2286000"/>
            <a:ext cx="1143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289" name="AutoShape 25"/>
          <p:cNvSpPr>
            <a:spLocks noChangeArrowheads="1"/>
          </p:cNvSpPr>
          <p:nvPr/>
        </p:nvSpPr>
        <p:spPr bwMode="auto">
          <a:xfrm>
            <a:off x="6400800" y="2400300"/>
            <a:ext cx="1143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290" name="AutoShape 26"/>
          <p:cNvSpPr>
            <a:spLocks noChangeArrowheads="1"/>
          </p:cNvSpPr>
          <p:nvPr/>
        </p:nvSpPr>
        <p:spPr bwMode="auto">
          <a:xfrm>
            <a:off x="6286500" y="2514600"/>
            <a:ext cx="1143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291" name="AutoShape 27"/>
          <p:cNvSpPr>
            <a:spLocks noChangeArrowheads="1"/>
          </p:cNvSpPr>
          <p:nvPr/>
        </p:nvSpPr>
        <p:spPr bwMode="auto">
          <a:xfrm>
            <a:off x="6515100" y="2628900"/>
            <a:ext cx="1143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292" name="AutoShape 28"/>
          <p:cNvSpPr>
            <a:spLocks noChangeArrowheads="1"/>
          </p:cNvSpPr>
          <p:nvPr/>
        </p:nvSpPr>
        <p:spPr bwMode="auto">
          <a:xfrm>
            <a:off x="6743700" y="2914650"/>
            <a:ext cx="1143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293" name="AutoShape 29"/>
          <p:cNvSpPr>
            <a:spLocks noChangeArrowheads="1"/>
          </p:cNvSpPr>
          <p:nvPr/>
        </p:nvSpPr>
        <p:spPr bwMode="auto">
          <a:xfrm>
            <a:off x="5429250" y="2228850"/>
            <a:ext cx="1143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294" name="AutoShape 30"/>
          <p:cNvSpPr>
            <a:spLocks noChangeArrowheads="1"/>
          </p:cNvSpPr>
          <p:nvPr/>
        </p:nvSpPr>
        <p:spPr bwMode="auto">
          <a:xfrm>
            <a:off x="5657850" y="33147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295" name="AutoShape 31"/>
          <p:cNvSpPr>
            <a:spLocks noChangeArrowheads="1"/>
          </p:cNvSpPr>
          <p:nvPr/>
        </p:nvSpPr>
        <p:spPr bwMode="auto">
          <a:xfrm>
            <a:off x="5657850" y="44577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296" name="AutoShape 32"/>
          <p:cNvSpPr>
            <a:spLocks noChangeArrowheads="1"/>
          </p:cNvSpPr>
          <p:nvPr/>
        </p:nvSpPr>
        <p:spPr bwMode="auto">
          <a:xfrm>
            <a:off x="5943600" y="46863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297" name="AutoShape 33"/>
          <p:cNvSpPr>
            <a:spLocks noChangeArrowheads="1"/>
          </p:cNvSpPr>
          <p:nvPr/>
        </p:nvSpPr>
        <p:spPr bwMode="auto">
          <a:xfrm>
            <a:off x="6229350" y="41148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298" name="AutoShape 34"/>
          <p:cNvSpPr>
            <a:spLocks noChangeArrowheads="1"/>
          </p:cNvSpPr>
          <p:nvPr/>
        </p:nvSpPr>
        <p:spPr bwMode="auto">
          <a:xfrm>
            <a:off x="5600700" y="36576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299" name="AutoShape 35"/>
          <p:cNvSpPr>
            <a:spLocks noChangeArrowheads="1"/>
          </p:cNvSpPr>
          <p:nvPr/>
        </p:nvSpPr>
        <p:spPr bwMode="auto">
          <a:xfrm>
            <a:off x="5029200" y="40005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300" name="AutoShape 36"/>
          <p:cNvSpPr>
            <a:spLocks noChangeArrowheads="1"/>
          </p:cNvSpPr>
          <p:nvPr/>
        </p:nvSpPr>
        <p:spPr bwMode="auto">
          <a:xfrm>
            <a:off x="6515100" y="43434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301" name="AutoShape 37"/>
          <p:cNvSpPr>
            <a:spLocks noChangeArrowheads="1"/>
          </p:cNvSpPr>
          <p:nvPr/>
        </p:nvSpPr>
        <p:spPr bwMode="auto">
          <a:xfrm>
            <a:off x="6400800" y="462915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302" name="AutoShape 38"/>
          <p:cNvSpPr>
            <a:spLocks noChangeArrowheads="1"/>
          </p:cNvSpPr>
          <p:nvPr/>
        </p:nvSpPr>
        <p:spPr bwMode="auto">
          <a:xfrm>
            <a:off x="6286500" y="38862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303" name="AutoShape 39"/>
          <p:cNvSpPr>
            <a:spLocks noChangeArrowheads="1"/>
          </p:cNvSpPr>
          <p:nvPr/>
        </p:nvSpPr>
        <p:spPr bwMode="auto">
          <a:xfrm>
            <a:off x="6743700" y="48006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304" name="AutoShape 40"/>
          <p:cNvSpPr>
            <a:spLocks noChangeArrowheads="1"/>
          </p:cNvSpPr>
          <p:nvPr/>
        </p:nvSpPr>
        <p:spPr bwMode="auto">
          <a:xfrm>
            <a:off x="6115050" y="2800350"/>
            <a:ext cx="1143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67305" name="Group 41"/>
          <p:cNvGrpSpPr>
            <a:grpSpLocks/>
          </p:cNvGrpSpPr>
          <p:nvPr/>
        </p:nvGrpSpPr>
        <p:grpSpPr bwMode="auto">
          <a:xfrm>
            <a:off x="3257550" y="2514600"/>
            <a:ext cx="2971800" cy="1885950"/>
            <a:chOff x="1776" y="1392"/>
            <a:chExt cx="2496" cy="1584"/>
          </a:xfrm>
        </p:grpSpPr>
        <p:sp>
          <p:nvSpPr>
            <p:cNvPr id="267306" name="Line 42"/>
            <p:cNvSpPr>
              <a:spLocks noChangeShapeType="1"/>
            </p:cNvSpPr>
            <p:nvPr/>
          </p:nvSpPr>
          <p:spPr bwMode="auto">
            <a:xfrm flipH="1" flipV="1">
              <a:off x="1776" y="2592"/>
              <a:ext cx="192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7307" name="Line 43"/>
            <p:cNvSpPr>
              <a:spLocks noChangeShapeType="1"/>
            </p:cNvSpPr>
            <p:nvPr/>
          </p:nvSpPr>
          <p:spPr bwMode="auto">
            <a:xfrm flipH="1">
              <a:off x="3840" y="2736"/>
              <a:ext cx="96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7308" name="Line 44"/>
            <p:cNvSpPr>
              <a:spLocks noChangeShapeType="1"/>
            </p:cNvSpPr>
            <p:nvPr/>
          </p:nvSpPr>
          <p:spPr bwMode="auto">
            <a:xfrm>
              <a:off x="4080" y="1392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847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290" name="Object 2"/>
          <p:cNvGraphicFramePr>
            <a:graphicFrameLocks noChangeAspect="1"/>
          </p:cNvGraphicFramePr>
          <p:nvPr/>
        </p:nvGraphicFramePr>
        <p:xfrm>
          <a:off x="1943100" y="1714501"/>
          <a:ext cx="5325666" cy="4188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Chart" r:id="rId3" imgW="6888861" imgH="5418011" progId="Excel.Chart.8">
                  <p:embed/>
                </p:oleObj>
              </mc:Choice>
              <mc:Fallback>
                <p:oleObj name="Chart" r:id="rId3" imgW="6888861" imgH="5418011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1714501"/>
                        <a:ext cx="5325666" cy="4188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1" name="Rectangle 3"/>
          <p:cNvSpPr>
            <a:spLocks noGrp="1" noChangeArrowheads="1"/>
          </p:cNvSpPr>
          <p:nvPr>
            <p:ph type="title"/>
          </p:nvPr>
        </p:nvSpPr>
        <p:spPr>
          <a:xfrm>
            <a:off x="1657350" y="1028700"/>
            <a:ext cx="5829300" cy="400050"/>
          </a:xfrm>
        </p:spPr>
        <p:txBody>
          <a:bodyPr>
            <a:normAutofit fontScale="90000"/>
          </a:bodyPr>
          <a:lstStyle/>
          <a:p>
            <a:r>
              <a:rPr lang="en-US" sz="3000">
                <a:effectLst>
                  <a:outerShdw blurRad="38100" dist="38100" dir="2700000" algn="tl">
                    <a:srgbClr val="C0C0C0"/>
                  </a:outerShdw>
                </a:effectLst>
              </a:rPr>
              <a:t>K-means Clustering: Step 5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1823991" y="1485900"/>
            <a:ext cx="55579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Algorithm: k-means, Distance Metric: Euclidean Distance</a:t>
            </a:r>
          </a:p>
        </p:txBody>
      </p:sp>
      <p:grpSp>
        <p:nvGrpSpPr>
          <p:cNvPr id="268293" name="Group 5"/>
          <p:cNvGrpSpPr>
            <a:grpSpLocks/>
          </p:cNvGrpSpPr>
          <p:nvPr/>
        </p:nvGrpSpPr>
        <p:grpSpPr bwMode="auto">
          <a:xfrm>
            <a:off x="6057900" y="2457451"/>
            <a:ext cx="514350" cy="426244"/>
            <a:chOff x="192" y="1824"/>
            <a:chExt cx="432" cy="358"/>
          </a:xfrm>
        </p:grpSpPr>
        <p:sp>
          <p:nvSpPr>
            <p:cNvPr id="268294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8295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268296" name="Group 8"/>
          <p:cNvGrpSpPr>
            <a:grpSpLocks/>
          </p:cNvGrpSpPr>
          <p:nvPr/>
        </p:nvGrpSpPr>
        <p:grpSpPr bwMode="auto">
          <a:xfrm>
            <a:off x="3200400" y="3886201"/>
            <a:ext cx="514350" cy="426244"/>
            <a:chOff x="192" y="1824"/>
            <a:chExt cx="432" cy="358"/>
          </a:xfrm>
        </p:grpSpPr>
        <p:sp>
          <p:nvSpPr>
            <p:cNvPr id="268297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8298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268299" name="Group 11"/>
          <p:cNvGrpSpPr>
            <a:grpSpLocks/>
          </p:cNvGrpSpPr>
          <p:nvPr/>
        </p:nvGrpSpPr>
        <p:grpSpPr bwMode="auto">
          <a:xfrm>
            <a:off x="5772150" y="4057651"/>
            <a:ext cx="514350" cy="426244"/>
            <a:chOff x="192" y="1824"/>
            <a:chExt cx="432" cy="358"/>
          </a:xfrm>
        </p:grpSpPr>
        <p:sp>
          <p:nvSpPr>
            <p:cNvPr id="268300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8301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baseline="-25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268302" name="AutoShape 14"/>
          <p:cNvSpPr>
            <a:spLocks noChangeArrowheads="1"/>
          </p:cNvSpPr>
          <p:nvPr/>
        </p:nvSpPr>
        <p:spPr bwMode="auto">
          <a:xfrm>
            <a:off x="3543300" y="4343400"/>
            <a:ext cx="1143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8303" name="AutoShape 15"/>
          <p:cNvSpPr>
            <a:spLocks noChangeArrowheads="1"/>
          </p:cNvSpPr>
          <p:nvPr/>
        </p:nvSpPr>
        <p:spPr bwMode="auto">
          <a:xfrm>
            <a:off x="3657600" y="4514850"/>
            <a:ext cx="1143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8304" name="AutoShape 16"/>
          <p:cNvSpPr>
            <a:spLocks noChangeArrowheads="1"/>
          </p:cNvSpPr>
          <p:nvPr/>
        </p:nvSpPr>
        <p:spPr bwMode="auto">
          <a:xfrm>
            <a:off x="3486150" y="4686300"/>
            <a:ext cx="1143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8305" name="AutoShape 17"/>
          <p:cNvSpPr>
            <a:spLocks noChangeArrowheads="1"/>
          </p:cNvSpPr>
          <p:nvPr/>
        </p:nvSpPr>
        <p:spPr bwMode="auto">
          <a:xfrm>
            <a:off x="3314700" y="4171950"/>
            <a:ext cx="1143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8306" name="AutoShape 18"/>
          <p:cNvSpPr>
            <a:spLocks noChangeArrowheads="1"/>
          </p:cNvSpPr>
          <p:nvPr/>
        </p:nvSpPr>
        <p:spPr bwMode="auto">
          <a:xfrm>
            <a:off x="3314700" y="2400300"/>
            <a:ext cx="1143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8307" name="AutoShape 19"/>
          <p:cNvSpPr>
            <a:spLocks noChangeArrowheads="1"/>
          </p:cNvSpPr>
          <p:nvPr/>
        </p:nvSpPr>
        <p:spPr bwMode="auto">
          <a:xfrm>
            <a:off x="3314700" y="3543300"/>
            <a:ext cx="1143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8308" name="AutoShape 20"/>
          <p:cNvSpPr>
            <a:spLocks noChangeArrowheads="1"/>
          </p:cNvSpPr>
          <p:nvPr/>
        </p:nvSpPr>
        <p:spPr bwMode="auto">
          <a:xfrm>
            <a:off x="3314700" y="4686300"/>
            <a:ext cx="1143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8309" name="AutoShape 21"/>
          <p:cNvSpPr>
            <a:spLocks noChangeArrowheads="1"/>
          </p:cNvSpPr>
          <p:nvPr/>
        </p:nvSpPr>
        <p:spPr bwMode="auto">
          <a:xfrm>
            <a:off x="2971800" y="3943350"/>
            <a:ext cx="114300" cy="1143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8310" name="AutoShape 22"/>
          <p:cNvSpPr>
            <a:spLocks noChangeArrowheads="1"/>
          </p:cNvSpPr>
          <p:nvPr/>
        </p:nvSpPr>
        <p:spPr bwMode="auto">
          <a:xfrm>
            <a:off x="4572000" y="371475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8311" name="AutoShape 23"/>
          <p:cNvSpPr>
            <a:spLocks noChangeArrowheads="1"/>
          </p:cNvSpPr>
          <p:nvPr/>
        </p:nvSpPr>
        <p:spPr bwMode="auto">
          <a:xfrm>
            <a:off x="6172200" y="2228850"/>
            <a:ext cx="1143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8312" name="AutoShape 24"/>
          <p:cNvSpPr>
            <a:spLocks noChangeArrowheads="1"/>
          </p:cNvSpPr>
          <p:nvPr/>
        </p:nvSpPr>
        <p:spPr bwMode="auto">
          <a:xfrm>
            <a:off x="6515100" y="2286000"/>
            <a:ext cx="1143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8313" name="AutoShape 25"/>
          <p:cNvSpPr>
            <a:spLocks noChangeArrowheads="1"/>
          </p:cNvSpPr>
          <p:nvPr/>
        </p:nvSpPr>
        <p:spPr bwMode="auto">
          <a:xfrm>
            <a:off x="6400800" y="2400300"/>
            <a:ext cx="1143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8314" name="AutoShape 26"/>
          <p:cNvSpPr>
            <a:spLocks noChangeArrowheads="1"/>
          </p:cNvSpPr>
          <p:nvPr/>
        </p:nvSpPr>
        <p:spPr bwMode="auto">
          <a:xfrm>
            <a:off x="6286500" y="2514600"/>
            <a:ext cx="1143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8315" name="AutoShape 27"/>
          <p:cNvSpPr>
            <a:spLocks noChangeArrowheads="1"/>
          </p:cNvSpPr>
          <p:nvPr/>
        </p:nvSpPr>
        <p:spPr bwMode="auto">
          <a:xfrm>
            <a:off x="6515100" y="2628900"/>
            <a:ext cx="1143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8316" name="AutoShape 28"/>
          <p:cNvSpPr>
            <a:spLocks noChangeArrowheads="1"/>
          </p:cNvSpPr>
          <p:nvPr/>
        </p:nvSpPr>
        <p:spPr bwMode="auto">
          <a:xfrm>
            <a:off x="6743700" y="2914650"/>
            <a:ext cx="1143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8317" name="AutoShape 29"/>
          <p:cNvSpPr>
            <a:spLocks noChangeArrowheads="1"/>
          </p:cNvSpPr>
          <p:nvPr/>
        </p:nvSpPr>
        <p:spPr bwMode="auto">
          <a:xfrm>
            <a:off x="5429250" y="2228850"/>
            <a:ext cx="1143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8318" name="AutoShape 30"/>
          <p:cNvSpPr>
            <a:spLocks noChangeArrowheads="1"/>
          </p:cNvSpPr>
          <p:nvPr/>
        </p:nvSpPr>
        <p:spPr bwMode="auto">
          <a:xfrm>
            <a:off x="5657850" y="33147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8319" name="AutoShape 31"/>
          <p:cNvSpPr>
            <a:spLocks noChangeArrowheads="1"/>
          </p:cNvSpPr>
          <p:nvPr/>
        </p:nvSpPr>
        <p:spPr bwMode="auto">
          <a:xfrm>
            <a:off x="5657850" y="44577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8320" name="AutoShape 32"/>
          <p:cNvSpPr>
            <a:spLocks noChangeArrowheads="1"/>
          </p:cNvSpPr>
          <p:nvPr/>
        </p:nvSpPr>
        <p:spPr bwMode="auto">
          <a:xfrm>
            <a:off x="5943600" y="46863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8321" name="AutoShape 33"/>
          <p:cNvSpPr>
            <a:spLocks noChangeArrowheads="1"/>
          </p:cNvSpPr>
          <p:nvPr/>
        </p:nvSpPr>
        <p:spPr bwMode="auto">
          <a:xfrm>
            <a:off x="6229350" y="41148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8322" name="AutoShape 34"/>
          <p:cNvSpPr>
            <a:spLocks noChangeArrowheads="1"/>
          </p:cNvSpPr>
          <p:nvPr/>
        </p:nvSpPr>
        <p:spPr bwMode="auto">
          <a:xfrm>
            <a:off x="5600700" y="36576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8323" name="AutoShape 35"/>
          <p:cNvSpPr>
            <a:spLocks noChangeArrowheads="1"/>
          </p:cNvSpPr>
          <p:nvPr/>
        </p:nvSpPr>
        <p:spPr bwMode="auto">
          <a:xfrm>
            <a:off x="5029200" y="40005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8324" name="AutoShape 36"/>
          <p:cNvSpPr>
            <a:spLocks noChangeArrowheads="1"/>
          </p:cNvSpPr>
          <p:nvPr/>
        </p:nvSpPr>
        <p:spPr bwMode="auto">
          <a:xfrm>
            <a:off x="6515100" y="43434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8325" name="AutoShape 37"/>
          <p:cNvSpPr>
            <a:spLocks noChangeArrowheads="1"/>
          </p:cNvSpPr>
          <p:nvPr/>
        </p:nvSpPr>
        <p:spPr bwMode="auto">
          <a:xfrm>
            <a:off x="6400800" y="462915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8326" name="AutoShape 38"/>
          <p:cNvSpPr>
            <a:spLocks noChangeArrowheads="1"/>
          </p:cNvSpPr>
          <p:nvPr/>
        </p:nvSpPr>
        <p:spPr bwMode="auto">
          <a:xfrm>
            <a:off x="6286500" y="38862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8327" name="AutoShape 39"/>
          <p:cNvSpPr>
            <a:spLocks noChangeArrowheads="1"/>
          </p:cNvSpPr>
          <p:nvPr/>
        </p:nvSpPr>
        <p:spPr bwMode="auto">
          <a:xfrm>
            <a:off x="6743700" y="4800600"/>
            <a:ext cx="114300" cy="1143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8328" name="AutoShape 40"/>
          <p:cNvSpPr>
            <a:spLocks noChangeArrowheads="1"/>
          </p:cNvSpPr>
          <p:nvPr/>
        </p:nvSpPr>
        <p:spPr bwMode="auto">
          <a:xfrm>
            <a:off x="6115050" y="2800350"/>
            <a:ext cx="114300" cy="1143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039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971550"/>
            <a:ext cx="6858000" cy="623888"/>
          </a:xfrm>
        </p:spPr>
        <p:txBody>
          <a:bodyPr/>
          <a:lstStyle/>
          <a:p>
            <a:r>
              <a:rPr lang="en-US" sz="3000">
                <a:effectLst>
                  <a:outerShdw blurRad="38100" dist="38100" dir="2700000" algn="tl">
                    <a:srgbClr val="C0C0C0"/>
                  </a:outerShdw>
                </a:effectLst>
              </a:rPr>
              <a:t>Comments on the </a:t>
            </a:r>
            <a:r>
              <a:rPr lang="en-US" sz="3000" i="1">
                <a:effectLst>
                  <a:outerShdw blurRad="38100" dist="38100" dir="2700000" algn="tl">
                    <a:srgbClr val="C0C0C0"/>
                  </a:outerShdw>
                </a:effectLst>
              </a:rPr>
              <a:t>K-Means</a:t>
            </a:r>
            <a:r>
              <a:rPr lang="en-US" sz="3000">
                <a:effectLst>
                  <a:outerShdw blurRad="38100" dist="38100" dir="2700000" algn="tl">
                    <a:srgbClr val="C0C0C0"/>
                  </a:outerShdw>
                </a:effectLst>
              </a:rPr>
              <a:t> Method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450" y="1828800"/>
            <a:ext cx="6515100" cy="34861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u="sng"/>
              <a:t>Strength</a:t>
            </a:r>
            <a:r>
              <a:rPr lang="en-US"/>
              <a:t> </a:t>
            </a:r>
          </a:p>
          <a:p>
            <a:pPr lvl="1">
              <a:lnSpc>
                <a:spcPct val="90000"/>
              </a:lnSpc>
            </a:pPr>
            <a:r>
              <a:rPr lang="en-US" i="1"/>
              <a:t>Relatively efficient</a:t>
            </a:r>
            <a:r>
              <a:rPr lang="en-US"/>
              <a:t>: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tkn</a:t>
            </a:r>
            <a:r>
              <a:rPr lang="en-US"/>
              <a:t>), where </a:t>
            </a:r>
            <a:r>
              <a:rPr lang="en-US" i="1"/>
              <a:t>n</a:t>
            </a:r>
            <a:r>
              <a:rPr lang="en-US"/>
              <a:t> is # objects, </a:t>
            </a:r>
            <a:r>
              <a:rPr lang="en-US" i="1"/>
              <a:t>k</a:t>
            </a:r>
            <a:r>
              <a:rPr lang="en-US"/>
              <a:t> is # clusters, and </a:t>
            </a:r>
            <a:r>
              <a:rPr lang="en-US" i="1"/>
              <a:t>t  </a:t>
            </a:r>
            <a:r>
              <a:rPr lang="en-US"/>
              <a:t>is # iterations. Normally, </a:t>
            </a:r>
            <a:r>
              <a:rPr lang="en-US" i="1"/>
              <a:t>k</a:t>
            </a:r>
            <a:r>
              <a:rPr lang="en-US"/>
              <a:t>, </a:t>
            </a:r>
            <a:r>
              <a:rPr lang="en-US" i="1"/>
              <a:t>t</a:t>
            </a:r>
            <a:r>
              <a:rPr lang="en-US"/>
              <a:t> &lt;&lt; </a:t>
            </a:r>
            <a:r>
              <a:rPr lang="en-US" i="1"/>
              <a:t>n</a:t>
            </a:r>
            <a:r>
              <a:rPr lang="en-US"/>
              <a:t>.</a:t>
            </a:r>
          </a:p>
          <a:p>
            <a:pPr lvl="1">
              <a:lnSpc>
                <a:spcPct val="90000"/>
              </a:lnSpc>
            </a:pPr>
            <a:r>
              <a:rPr lang="en-US"/>
              <a:t>Often terminates at a </a:t>
            </a:r>
            <a:r>
              <a:rPr lang="en-US" i="1"/>
              <a:t>local optimum</a:t>
            </a:r>
            <a:r>
              <a:rPr lang="en-US"/>
              <a:t>. The </a:t>
            </a:r>
            <a:r>
              <a:rPr lang="en-US" i="1"/>
              <a:t>global optimum</a:t>
            </a:r>
            <a:r>
              <a:rPr lang="en-US"/>
              <a:t> may be found using techniques such as: </a:t>
            </a:r>
            <a:r>
              <a:rPr lang="en-US" i="1"/>
              <a:t>deterministic annealing</a:t>
            </a:r>
            <a:r>
              <a:rPr lang="en-US"/>
              <a:t> and </a:t>
            </a:r>
            <a:r>
              <a:rPr lang="en-US" i="1"/>
              <a:t>genetic algorithms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u="sng"/>
              <a:t>Weakness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Applicable only when </a:t>
            </a:r>
            <a:r>
              <a:rPr lang="en-US" i="1"/>
              <a:t>mean</a:t>
            </a:r>
            <a:r>
              <a:rPr lang="en-US"/>
              <a:t> is defined, then what about categorical data?</a:t>
            </a:r>
          </a:p>
          <a:p>
            <a:pPr lvl="1">
              <a:lnSpc>
                <a:spcPct val="90000"/>
              </a:lnSpc>
            </a:pPr>
            <a:r>
              <a:rPr lang="en-US"/>
              <a:t>Need to specify </a:t>
            </a:r>
            <a:r>
              <a:rPr lang="en-US" i="1"/>
              <a:t>k, </a:t>
            </a:r>
            <a:r>
              <a:rPr lang="en-US"/>
              <a:t>the </a:t>
            </a:r>
            <a:r>
              <a:rPr lang="en-US" i="1"/>
              <a:t>number</a:t>
            </a:r>
            <a:r>
              <a:rPr lang="en-US"/>
              <a:t> of clusters, in advance</a:t>
            </a:r>
          </a:p>
          <a:p>
            <a:pPr lvl="1">
              <a:lnSpc>
                <a:spcPct val="90000"/>
              </a:lnSpc>
            </a:pPr>
            <a:r>
              <a:rPr lang="en-US"/>
              <a:t>Unable to handle noisy data and </a:t>
            </a:r>
            <a:r>
              <a:rPr lang="en-US" i="1"/>
              <a:t>outliers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Not suitable to discover clusters with </a:t>
            </a:r>
            <a:r>
              <a:rPr lang="en-US" i="1"/>
              <a:t>non-convex shapes</a:t>
            </a:r>
          </a:p>
        </p:txBody>
      </p:sp>
    </p:spTree>
    <p:extLst>
      <p:ext uri="{BB962C8B-B14F-4D97-AF65-F5344CB8AC3E}">
        <p14:creationId xmlns:p14="http://schemas.microsoft.com/office/powerpoint/2010/main" val="2565897177"/>
      </p:ext>
    </p:extLst>
  </p:cSld>
  <p:clrMapOvr>
    <a:masterClrMapping/>
  </p:clrMapOvr>
  <p:transition>
    <p:strips dir="r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3051" y="1241822"/>
            <a:ext cx="5775722" cy="623888"/>
          </a:xfrm>
        </p:spPr>
        <p:txBody>
          <a:bodyPr>
            <a:normAutofit fontScale="90000"/>
          </a:bodyPr>
          <a:lstStyle/>
          <a:p>
            <a:r>
              <a:rPr lang="en-US" sz="3000"/>
              <a:t>The</a:t>
            </a:r>
            <a:r>
              <a:rPr lang="en-US" sz="3000" i="1"/>
              <a:t> K</a:t>
            </a:r>
            <a:r>
              <a:rPr lang="en-US" sz="3000"/>
              <a:t>-</a:t>
            </a:r>
            <a:r>
              <a:rPr lang="en-US" sz="3000" i="1"/>
              <a:t>Medoids</a:t>
            </a:r>
            <a:r>
              <a:rPr lang="en-US"/>
              <a:t> </a:t>
            </a:r>
            <a:r>
              <a:rPr lang="en-US" sz="3000"/>
              <a:t>Clustering Method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5900" y="2114550"/>
            <a:ext cx="6286500" cy="35433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Find </a:t>
            </a:r>
            <a:r>
              <a:rPr lang="en-US" i="1"/>
              <a:t>representative</a:t>
            </a:r>
            <a:r>
              <a:rPr lang="en-US"/>
              <a:t> objects, called </a:t>
            </a:r>
            <a:r>
              <a:rPr lang="en-US" u="sng"/>
              <a:t>medoids</a:t>
            </a:r>
            <a:r>
              <a:rPr lang="en-US"/>
              <a:t>, in clusters</a:t>
            </a:r>
          </a:p>
          <a:p>
            <a:pPr>
              <a:lnSpc>
                <a:spcPct val="110000"/>
              </a:lnSpc>
            </a:pPr>
            <a:r>
              <a:rPr lang="en-US" i="1"/>
              <a:t>PAM</a:t>
            </a:r>
            <a:r>
              <a:rPr lang="en-US"/>
              <a:t> (Partitioning Around Medoids, 1987)</a:t>
            </a:r>
          </a:p>
          <a:p>
            <a:pPr lvl="1">
              <a:lnSpc>
                <a:spcPct val="110000"/>
              </a:lnSpc>
            </a:pPr>
            <a:r>
              <a:rPr lang="en-US"/>
              <a:t>starts from an initial set of medoids and iteratively replaces one of the medoids by one of the non-medoids if it improves the total distance of the resulting clustering</a:t>
            </a:r>
          </a:p>
          <a:p>
            <a:pPr lvl="1">
              <a:lnSpc>
                <a:spcPct val="110000"/>
              </a:lnSpc>
            </a:pPr>
            <a:r>
              <a:rPr lang="en-US" i="1"/>
              <a:t>PAM</a:t>
            </a:r>
            <a:r>
              <a:rPr lang="en-US"/>
              <a:t> works effectively for small data sets, but does not scale well for large data sets</a:t>
            </a:r>
          </a:p>
          <a:p>
            <a:pPr>
              <a:lnSpc>
                <a:spcPct val="11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0130"/>
      </p:ext>
    </p:extLst>
  </p:cSld>
  <p:clrMapOvr>
    <a:masterClrMapping/>
  </p:clrMapOvr>
  <p:transition>
    <p:strips dir="r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data are </a:t>
            </a:r>
            <a:r>
              <a:rPr lang="it-IT" dirty="0" err="1"/>
              <a:t>not</a:t>
            </a:r>
            <a:r>
              <a:rPr lang="it-IT" dirty="0"/>
              <a:t> compact?</a:t>
            </a:r>
          </a:p>
        </p:txBody>
      </p:sp>
      <p:pic>
        <p:nvPicPr>
          <p:cNvPr id="33794" name="Picture 2" descr="http://sebastianraschka.com/Images/2014_kernel_pca/kpca_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09" y="2434185"/>
            <a:ext cx="3636169" cy="280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588" y="2337744"/>
            <a:ext cx="40005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47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Spectral Clustering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Algorithms that cluster points using eigenvectors of matrices derived from the data</a:t>
            </a:r>
          </a:p>
          <a:p>
            <a:pPr algn="l" rtl="0"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Obtain data representation in the low-dimensional space that can be easily clustered</a:t>
            </a:r>
          </a:p>
          <a:p>
            <a:pPr algn="l" rtl="0"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Variety of methods that use the eigenvectors differently</a:t>
            </a:r>
          </a:p>
          <a:p>
            <a:pPr algn="l" rtl="0"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Difficult to understand</a:t>
            </a: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</a:rPr>
              <a:t>…</a:t>
            </a: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553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ChangeArrowheads="1"/>
          </p:cNvSpPr>
          <p:nvPr/>
        </p:nvSpPr>
        <p:spPr bwMode="auto">
          <a:xfrm>
            <a:off x="1143000" y="2308623"/>
            <a:ext cx="6858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1143000" y="2486026"/>
            <a:ext cx="6858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1143000" y="2507457"/>
            <a:ext cx="6858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57701" name="Group 5"/>
          <p:cNvGrpSpPr>
            <a:grpSpLocks/>
          </p:cNvGrpSpPr>
          <p:nvPr/>
        </p:nvGrpSpPr>
        <p:grpSpPr bwMode="auto">
          <a:xfrm>
            <a:off x="1185863" y="1621631"/>
            <a:ext cx="6858000" cy="1682354"/>
            <a:chOff x="36" y="642"/>
            <a:chExt cx="5760" cy="1413"/>
          </a:xfrm>
        </p:grpSpPr>
        <p:pic>
          <p:nvPicPr>
            <p:cNvPr id="157702" name="Picture 6" descr="Edna Krabapp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" y="789"/>
              <a:ext cx="513" cy="1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703" name="Picture 7" descr="Principal Seymour  Skinn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4" y="828"/>
              <a:ext cx="514" cy="1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7704" name="Rectangle 8"/>
            <p:cNvSpPr>
              <a:spLocks noChangeArrowheads="1"/>
            </p:cNvSpPr>
            <p:nvPr/>
          </p:nvSpPr>
          <p:spPr bwMode="auto">
            <a:xfrm>
              <a:off x="36" y="1365"/>
              <a:ext cx="576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157705" name="Picture 9" descr="Groundskeeper Willi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" y="920"/>
              <a:ext cx="569" cy="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706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9" y="865"/>
              <a:ext cx="635" cy="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7707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5" y="753"/>
              <a:ext cx="580" cy="1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7708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" y="806"/>
              <a:ext cx="592" cy="1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7709" name="Picture 1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" y="1090"/>
              <a:ext cx="454" cy="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7710" name="Picture 1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" y="1096"/>
              <a:ext cx="306" cy="6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7711" name="Picture 15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" y="642"/>
              <a:ext cx="459" cy="1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7712" name="Rectangle 16"/>
          <p:cNvSpPr>
            <a:spLocks noChangeArrowheads="1"/>
          </p:cNvSpPr>
          <p:nvPr/>
        </p:nvSpPr>
        <p:spPr bwMode="auto">
          <a:xfrm>
            <a:off x="2943225" y="3689748"/>
            <a:ext cx="4057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1185863" y="992982"/>
            <a:ext cx="692689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7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What is a natural grouping among these objects?</a:t>
            </a:r>
          </a:p>
        </p:txBody>
      </p:sp>
    </p:spTree>
    <p:extLst>
      <p:ext uri="{BB962C8B-B14F-4D97-AF65-F5344CB8AC3E}">
        <p14:creationId xmlns:p14="http://schemas.microsoft.com/office/powerpoint/2010/main" val="105097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contenut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69069" indent="-169069">
                  <a:defRPr/>
                </a:pPr>
                <a:r>
                  <a:rPr lang="en-US" dirty="0"/>
                  <a:t>A </a:t>
                </a:r>
                <a:r>
                  <a:rPr lang="en-US" b="1" i="1" dirty="0"/>
                  <a:t>graph</a:t>
                </a:r>
                <a:r>
                  <a:rPr lang="en-US" dirty="0"/>
                  <a:t> </a:t>
                </a:r>
                <a:r>
                  <a:rPr lang="en-US" i="1" dirty="0"/>
                  <a:t>G</a:t>
                </a:r>
                <a:r>
                  <a:rPr lang="en-US" dirty="0"/>
                  <a:t> = (</a:t>
                </a:r>
                <a:r>
                  <a:rPr lang="en-US" i="1" dirty="0"/>
                  <a:t>V</a:t>
                </a:r>
                <a:r>
                  <a:rPr lang="en-US" dirty="0"/>
                  <a:t>,</a:t>
                </a:r>
                <a:r>
                  <a:rPr lang="en-US" i="1" dirty="0"/>
                  <a:t>E</a:t>
                </a:r>
                <a:r>
                  <a:rPr lang="en-US" dirty="0"/>
                  <a:t>) consists of a </a:t>
                </a:r>
                <a:r>
                  <a:rPr lang="en-US" i="1" dirty="0"/>
                  <a:t>vertex set</a:t>
                </a:r>
                <a:r>
                  <a:rPr lang="en-US" dirty="0"/>
                  <a:t> </a:t>
                </a:r>
                <a:r>
                  <a:rPr lang="en-US" i="1" dirty="0"/>
                  <a:t>V </a:t>
                </a:r>
                <a:r>
                  <a:rPr lang="en-US" dirty="0"/>
                  <a:t>and an </a:t>
                </a:r>
                <a:r>
                  <a:rPr lang="en-US" i="1" dirty="0"/>
                  <a:t>edge set</a:t>
                </a:r>
                <a:r>
                  <a:rPr lang="en-US" dirty="0"/>
                  <a:t> </a:t>
                </a:r>
                <a:r>
                  <a:rPr lang="en-US" i="1" dirty="0"/>
                  <a:t>E</a:t>
                </a:r>
                <a:r>
                  <a:rPr lang="en-US" dirty="0"/>
                  <a:t>. </a:t>
                </a:r>
              </a:p>
              <a:p>
                <a:pPr marL="169069" indent="-169069">
                  <a:defRPr/>
                </a:pPr>
                <a:r>
                  <a:rPr lang="en-US" dirty="0"/>
                  <a:t>If </a:t>
                </a:r>
                <a:r>
                  <a:rPr lang="en-US" i="1" dirty="0"/>
                  <a:t>G</a:t>
                </a:r>
                <a:r>
                  <a:rPr lang="en-US" dirty="0"/>
                  <a:t> is a </a:t>
                </a:r>
                <a:r>
                  <a:rPr lang="en-US" b="1" i="1" dirty="0"/>
                  <a:t>directed graph</a:t>
                </a:r>
                <a:r>
                  <a:rPr lang="en-US" dirty="0"/>
                  <a:t>, each edge is an ordered pair of vertices</a:t>
                </a:r>
              </a:p>
              <a:p>
                <a:pPr marL="169069" indent="-169069">
                  <a:defRPr/>
                </a:pPr>
                <a:r>
                  <a:rPr lang="en-US" dirty="0"/>
                  <a:t>A </a:t>
                </a:r>
                <a:r>
                  <a:rPr lang="en-US" b="1" i="1" dirty="0"/>
                  <a:t>bipartite graph</a:t>
                </a:r>
                <a:r>
                  <a:rPr lang="en-US" b="1" dirty="0"/>
                  <a:t> </a:t>
                </a:r>
                <a:r>
                  <a:rPr lang="en-US" dirty="0"/>
                  <a:t>is one in which the vertices can be divided into two groups, so that all edges join vertices in different groups.</a:t>
                </a:r>
              </a:p>
              <a:p>
                <a:pPr marL="169069" indent="-169069">
                  <a:defRPr/>
                </a:pPr>
                <a:endParaRPr lang="en-US" dirty="0"/>
              </a:p>
              <a:p>
                <a:pPr marL="169069" indent="-169069">
                  <a:defRPr/>
                </a:pPr>
                <a:endParaRPr lang="en-US" dirty="0"/>
              </a:p>
              <a:p>
                <a:pPr marL="169069" indent="-169069">
                  <a:defRPr/>
                </a:pPr>
                <a:r>
                  <a:rPr lang="it-IT" b="1" dirty="0" err="1"/>
                  <a:t>Vertex</a:t>
                </a:r>
                <a:r>
                  <a:rPr lang="it-IT" b="1" dirty="0"/>
                  <a:t> </a:t>
                </a:r>
                <a:r>
                  <a:rPr lang="it-IT" b="1" dirty="0" err="1"/>
                  <a:t>weights</a:t>
                </a:r>
                <a:r>
                  <a:rPr lang="it-IT" b="1" dirty="0"/>
                  <a:t> </a:t>
                </a:r>
                <a:r>
                  <a:rPr lang="it-IT" dirty="0"/>
                  <a:t>a</a:t>
                </a:r>
                <a:r>
                  <a:rPr lang="it-IT" baseline="-25000" dirty="0"/>
                  <a:t>i</a:t>
                </a:r>
                <a:r>
                  <a:rPr lang="it-IT" dirty="0"/>
                  <a:t> &gt; 0 for i </a:t>
                </a:r>
                <a:r>
                  <a:rPr lang="it-IT" dirty="0"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∈</a:t>
                </a:r>
                <a:r>
                  <a:rPr lang="it-IT" dirty="0"/>
                  <a:t> V</a:t>
                </a:r>
              </a:p>
              <a:p>
                <a:pPr marL="169069" indent="-169069">
                  <a:defRPr/>
                </a:pPr>
                <a:r>
                  <a:rPr lang="it-IT" b="1" dirty="0"/>
                  <a:t>Edge </a:t>
                </a:r>
                <a:r>
                  <a:rPr lang="it-IT" b="1" dirty="0" err="1"/>
                  <a:t>weights</a:t>
                </a:r>
                <a:r>
                  <a:rPr lang="it-IT" b="1" dirty="0"/>
                  <a:t> </a:t>
                </a:r>
                <a:r>
                  <a:rPr lang="it-IT" dirty="0" err="1"/>
                  <a:t>w</a:t>
                </a:r>
                <a:r>
                  <a:rPr lang="it-IT" baseline="-25000" dirty="0" err="1"/>
                  <a:t>i,j</a:t>
                </a:r>
                <a:r>
                  <a:rPr lang="it-IT" b="1" dirty="0"/>
                  <a:t> </a:t>
                </a:r>
                <a:r>
                  <a:rPr lang="it-IT" dirty="0"/>
                  <a:t>&gt; 0 for </a:t>
                </a:r>
                <a:r>
                  <a:rPr lang="it-IT" dirty="0" err="1"/>
                  <a:t>i,j</a:t>
                </a:r>
                <a:r>
                  <a:rPr lang="it-IT" dirty="0"/>
                  <a:t> </a:t>
                </a:r>
                <a:r>
                  <a:rPr lang="it-IT" dirty="0"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∈</a:t>
                </a:r>
                <a:r>
                  <a:rPr lang="it-IT" dirty="0"/>
                  <a:t> E</a:t>
                </a:r>
              </a:p>
              <a:p>
                <a:r>
                  <a:rPr lang="en-US" b="1" dirty="0"/>
                  <a:t>Vertex fields L2(V) = {</a:t>
                </a:r>
                <a:r>
                  <a:rPr lang="en-US" b="1" dirty="0" err="1"/>
                  <a:t>f:V</a:t>
                </a:r>
                <a:r>
                  <a:rPr lang="en-US" b="1" dirty="0"/>
                  <a:t>-&gt;R}</a:t>
                </a:r>
                <a:br>
                  <a:rPr lang="en-US" b="1" dirty="0"/>
                </a:br>
                <a:r>
                  <a:rPr lang="en-US" dirty="0"/>
                  <a:t>vector of functions/coefficients  </a:t>
                </a:r>
                <a:r>
                  <a:rPr lang="en-US" b="1" dirty="0"/>
                  <a:t>f=(</a:t>
                </a:r>
                <a:r>
                  <a:rPr lang="en-US" i="1" dirty="0"/>
                  <a:t>f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 , f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 … </a:t>
                </a:r>
                <a:r>
                  <a:rPr lang="en-US" i="1" dirty="0" err="1"/>
                  <a:t>f</a:t>
                </a:r>
                <a:r>
                  <a:rPr lang="en-US" i="1" baseline="-25000" dirty="0" err="1"/>
                  <a:t>n</a:t>
                </a:r>
                <a:r>
                  <a:rPr lang="en-US" b="1" dirty="0"/>
                  <a:t>)</a:t>
                </a:r>
              </a:p>
              <a:p>
                <a:endParaRPr lang="en-US" dirty="0"/>
              </a:p>
              <a:p>
                <a:r>
                  <a:rPr lang="en-US" b="1" dirty="0"/>
                  <a:t>Hilbert space with inner product: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endParaRPr lang="it-IT" dirty="0"/>
              </a:p>
              <a:p>
                <a:pPr marL="169069" indent="-169069">
                  <a:defRPr/>
                </a:pPr>
                <a:endParaRPr lang="en-US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" name="Segnaposto contenut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0" t="-1065" r="-9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Elements</a:t>
            </a:r>
            <a:r>
              <a:rPr lang="it-IT" dirty="0"/>
              <a:t> of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Theory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055" y="2613000"/>
            <a:ext cx="3363750" cy="3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09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contenut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69069" indent="-169069">
                  <a:defRPr/>
                </a:pPr>
                <a:r>
                  <a:rPr lang="en-US" b="1" dirty="0"/>
                  <a:t>Gradient</a:t>
                </a:r>
                <a:r>
                  <a:rPr lang="en-US" dirty="0"/>
                  <a:t>: L2(V)-&gt;L2(E)</a:t>
                </a:r>
              </a:p>
              <a:p>
                <a:pPr marL="169069" indent="-169069">
                  <a:defRPr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dirty="0"/>
              </a:p>
              <a:p>
                <a:pPr marL="169069" indent="-169069">
                  <a:defRPr/>
                </a:pPr>
                <a:endParaRPr lang="en-US" dirty="0"/>
              </a:p>
              <a:p>
                <a:pPr marL="169069" indent="-169069">
                  <a:defRPr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169069" indent="-169069">
                  <a:defRPr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169069" indent="-169069">
                  <a:defRPr/>
                </a:pPr>
                <a:r>
                  <a:rPr lang="en-US" b="1" dirty="0">
                    <a:solidFill>
                      <a:srgbClr val="FF0000"/>
                    </a:solidFill>
                  </a:rPr>
                  <a:t>Divergence</a:t>
                </a:r>
                <a:r>
                  <a:rPr lang="en-US" dirty="0">
                    <a:solidFill>
                      <a:srgbClr val="FF0000"/>
                    </a:solidFill>
                  </a:rPr>
                  <a:t> L2(E)-&gt;L2(V)</a:t>
                </a:r>
              </a:p>
              <a:p>
                <a:pPr marL="169069" indent="-169069">
                  <a:defRPr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𝑑𝑖𝑣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ad>
                          <m:radPr>
                            <m:degHide m:val="on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ra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marL="169069" indent="-169069">
                  <a:defRPr/>
                </a:pPr>
                <a:endParaRPr lang="en-US" dirty="0"/>
              </a:p>
              <a:p>
                <a:pPr marL="169069" indent="-169069">
                  <a:defRPr/>
                </a:pPr>
                <a:r>
                  <a:rPr lang="en-US" dirty="0"/>
                  <a:t>Divergence and gradient are </a:t>
                </a:r>
                <a:r>
                  <a:rPr lang="en-US" dirty="0" err="1"/>
                  <a:t>adjoint</a:t>
                </a:r>
                <a:r>
                  <a:rPr lang="en-US" dirty="0"/>
                  <a:t> operators</a:t>
                </a:r>
              </a:p>
              <a:p>
                <a:pPr marL="169069" indent="-169069">
                  <a:defRPr/>
                </a:pPr>
                <a:endParaRPr lang="en-US" dirty="0"/>
              </a:p>
              <a:p>
                <a:pPr marL="169069" indent="-169069">
                  <a:defRPr/>
                </a:pPr>
                <a:endParaRPr lang="en-US" dirty="0"/>
              </a:p>
              <a:p>
                <a:pPr marL="169069" indent="-169069">
                  <a:defRPr/>
                </a:pPr>
                <a:endParaRPr lang="en-US" dirty="0"/>
              </a:p>
              <a:p>
                <a:pPr marL="169069" indent="-169069"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2" name="Segnaposto contenut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0" t="-10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Calculus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089" y="551736"/>
            <a:ext cx="3363750" cy="346080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6675964" y="1758176"/>
            <a:ext cx="44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f</a:t>
            </a:r>
            <a:r>
              <a:rPr lang="it-IT" b="1" baseline="-25000" dirty="0" err="1"/>
              <a:t>j</a:t>
            </a:r>
            <a:endParaRPr lang="it-IT" b="1" baseline="-250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627742" y="848975"/>
            <a:ext cx="44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f</a:t>
            </a:r>
            <a:r>
              <a:rPr lang="it-IT" b="1" baseline="-25000" dirty="0"/>
              <a:t>i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627742" y="1388844"/>
            <a:ext cx="39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</a:rPr>
              <a:t>F</a:t>
            </a:r>
            <a:r>
              <a:rPr lang="it-IT" b="1" baseline="-25000" dirty="0" err="1">
                <a:solidFill>
                  <a:srgbClr val="FF0000"/>
                </a:solidFill>
              </a:rPr>
              <a:t>ij</a:t>
            </a:r>
            <a:endParaRPr lang="it-IT" b="1" baseline="-25000" dirty="0">
              <a:solidFill>
                <a:srgbClr val="FF0000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64" y="4591256"/>
            <a:ext cx="6368700" cy="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22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contenut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69069" indent="-169069">
                  <a:defRPr/>
                </a:pPr>
                <a:r>
                  <a:rPr lang="en-US" b="1" dirty="0"/>
                  <a:t>Gradient</a:t>
                </a:r>
                <a:r>
                  <a:rPr lang="en-US" dirty="0"/>
                  <a:t>: L2(V)-&gt;L2(E)</a:t>
                </a:r>
              </a:p>
              <a:p>
                <a:pPr marL="169069" indent="-169069">
                  <a:defRPr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ra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  <a:defRPr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169069" indent="-169069">
                  <a:defRPr/>
                </a:pPr>
                <a:r>
                  <a:rPr lang="en-US" b="1" dirty="0">
                    <a:solidFill>
                      <a:srgbClr val="FF0000"/>
                    </a:solidFill>
                  </a:rPr>
                  <a:t>Divergence</a:t>
                </a:r>
                <a:r>
                  <a:rPr lang="en-US" dirty="0">
                    <a:solidFill>
                      <a:srgbClr val="FF0000"/>
                    </a:solidFill>
                  </a:rPr>
                  <a:t> L2(E)-&gt;L2(V)</a:t>
                </a:r>
              </a:p>
              <a:p>
                <a:pPr marL="169069" indent="-169069">
                  <a:defRPr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𝑑𝑖𝑣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ad>
                          <m:radPr>
                            <m:degHide m:val="on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ra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marL="169069" indent="-169069">
                  <a:defRPr/>
                </a:pPr>
                <a:endParaRPr lang="en-US" dirty="0"/>
              </a:p>
              <a:p>
                <a:pPr marL="169069" indent="-169069">
                  <a:defRPr/>
                </a:pPr>
                <a:r>
                  <a:rPr lang="en-US" dirty="0"/>
                  <a:t>Divergence and gradient are </a:t>
                </a:r>
                <a:r>
                  <a:rPr lang="en-US" dirty="0" err="1"/>
                  <a:t>adjoint</a:t>
                </a:r>
                <a:r>
                  <a:rPr lang="en-US" dirty="0"/>
                  <a:t> operators</a:t>
                </a:r>
              </a:p>
              <a:p>
                <a:pPr marL="169069" indent="-169069">
                  <a:defRPr/>
                </a:pPr>
                <a:endParaRPr lang="en-US" dirty="0"/>
              </a:p>
              <a:p>
                <a:pPr marL="0" indent="0">
                  <a:buNone/>
                  <a:defRPr/>
                </a:pPr>
                <a:endParaRPr lang="en-US" dirty="0"/>
              </a:p>
              <a:p>
                <a:pPr marL="169069" indent="-169069">
                  <a:defRPr/>
                </a:pPr>
                <a:r>
                  <a:rPr lang="en-US" b="1" dirty="0"/>
                  <a:t>Laplacian</a:t>
                </a:r>
                <a:r>
                  <a:rPr lang="en-US" dirty="0"/>
                  <a:t> operator L2(V)-&gt;L2(V)</a:t>
                </a:r>
              </a:p>
              <a:p>
                <a:pPr marL="169069" indent="-169069">
                  <a:defRPr/>
                </a:pPr>
                <a:endParaRPr lang="en-US" dirty="0"/>
              </a:p>
              <a:p>
                <a:pPr marL="169069" indent="-169069">
                  <a:defRPr/>
                </a:pPr>
                <a:endParaRPr lang="en-US" dirty="0"/>
              </a:p>
              <a:p>
                <a:pPr marL="169069" indent="-169069">
                  <a:defRPr/>
                </a:pPr>
                <a:endParaRPr lang="en-US" dirty="0"/>
              </a:p>
              <a:p>
                <a:pPr marL="169069" indent="-169069">
                  <a:defRPr/>
                </a:pPr>
                <a:endParaRPr lang="en-US" dirty="0"/>
              </a:p>
              <a:p>
                <a:pPr marL="169069" indent="-169069"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2" name="Segnaposto contenut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0" t="-10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Calculus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/>
          <a:srcRect l="12315" b="12511"/>
          <a:stretch/>
        </p:blipFill>
        <p:spPr>
          <a:xfrm>
            <a:off x="5408341" y="551736"/>
            <a:ext cx="2949498" cy="3027805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6675964" y="1758176"/>
            <a:ext cx="44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f</a:t>
            </a:r>
            <a:r>
              <a:rPr lang="it-IT" b="1" baseline="-25000" dirty="0" err="1"/>
              <a:t>j</a:t>
            </a:r>
            <a:endParaRPr lang="it-IT" b="1" baseline="-250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627742" y="848975"/>
            <a:ext cx="44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f</a:t>
            </a:r>
            <a:r>
              <a:rPr lang="it-IT" b="1" baseline="-25000" dirty="0"/>
              <a:t>i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627742" y="1388844"/>
            <a:ext cx="39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</a:rPr>
              <a:t>F</a:t>
            </a:r>
            <a:r>
              <a:rPr lang="it-IT" b="1" baseline="-25000" dirty="0" err="1">
                <a:solidFill>
                  <a:srgbClr val="FF0000"/>
                </a:solidFill>
              </a:rPr>
              <a:t>ij</a:t>
            </a:r>
            <a:endParaRPr lang="it-IT" b="1" baseline="-25000" dirty="0">
              <a:solidFill>
                <a:srgbClr val="FF0000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34" y="3700856"/>
            <a:ext cx="6368700" cy="560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134" y="5080614"/>
            <a:ext cx="4044645" cy="94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93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contenut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69069" indent="-169069">
                  <a:defRPr/>
                </a:pPr>
                <a:r>
                  <a:rPr lang="en-US" dirty="0"/>
                  <a:t>The </a:t>
                </a:r>
                <a:r>
                  <a:rPr lang="en-US" b="1" dirty="0" err="1"/>
                  <a:t>laplacian</a:t>
                </a:r>
                <a:r>
                  <a:rPr lang="en-US" dirty="0"/>
                  <a:t> is the analogous of</a:t>
                </a:r>
                <a:br>
                  <a:rPr lang="en-US" dirty="0"/>
                </a:br>
                <a:r>
                  <a:rPr lang="en-US" dirty="0"/>
                  <a:t>II order derivatives</a:t>
                </a:r>
              </a:p>
              <a:p>
                <a:pPr marL="169069" indent="-169069">
                  <a:defRPr/>
                </a:pPr>
                <a:endParaRPr lang="en-US" dirty="0"/>
              </a:p>
              <a:p>
                <a:pPr marL="169069" indent="-169069">
                  <a:defRPr/>
                </a:pPr>
                <a:r>
                  <a:rPr lang="en-US" dirty="0"/>
                  <a:t>Represented as matrix algebra</a:t>
                </a:r>
                <a:br>
                  <a:rPr lang="en-US" dirty="0"/>
                </a:br>
                <a:r>
                  <a:rPr lang="en-US" dirty="0"/>
                  <a:t>positive definite matrix L of size </a:t>
                </a:r>
                <a:r>
                  <a:rPr lang="en-US" dirty="0" err="1"/>
                  <a:t>nxn</a:t>
                </a:r>
                <a:endParaRPr lang="en-US" dirty="0"/>
              </a:p>
              <a:p>
                <a:pPr marL="169069" indent="-169069">
                  <a:defRPr/>
                </a:pPr>
                <a:endParaRPr lang="en-US" dirty="0"/>
              </a:p>
              <a:p>
                <a:pPr marL="169069" indent="-169069">
                  <a:defRPr/>
                </a:pPr>
                <a:r>
                  <a:rPr lang="en-US" dirty="0"/>
                  <a:t>n is the number of vertices</a:t>
                </a:r>
              </a:p>
              <a:p>
                <a:pPr marL="169069" indent="-169069">
                  <a:defRPr/>
                </a:pPr>
                <a:endParaRPr lang="en-US" dirty="0"/>
              </a:p>
              <a:p>
                <a:pPr marL="0" indent="0">
                  <a:buNone/>
                  <a:defRPr/>
                </a:pPr>
                <a:endParaRPr lang="en-US" dirty="0"/>
              </a:p>
              <a:p>
                <a:pPr marL="0" indent="0">
                  <a:buNone/>
                  <a:defRPr/>
                </a:pPr>
                <a:r>
                  <a:rPr lang="en-US" dirty="0"/>
                  <a:t>W=(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ij</a:t>
                </a:r>
                <a:r>
                  <a:rPr lang="en-US" dirty="0"/>
                  <a:t>)	 A=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) 	D=</a:t>
                </a:r>
                <a:r>
                  <a:rPr lang="en-US" dirty="0" err="1"/>
                  <a:t>diag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169069" indent="-169069">
                  <a:defRPr/>
                </a:pPr>
                <a:r>
                  <a:rPr lang="en-US" dirty="0"/>
                  <a:t>W </a:t>
                </a:r>
                <a:r>
                  <a:rPr lang="en-US" dirty="0" err="1"/>
                  <a:t>adiacency</a:t>
                </a:r>
                <a:r>
                  <a:rPr lang="en-US" dirty="0"/>
                  <a:t> matrix     		</a:t>
                </a:r>
                <a:br>
                  <a:rPr lang="en-US" dirty="0"/>
                </a:br>
                <a:r>
                  <a:rPr lang="en-US" dirty="0"/>
                  <a:t>D degree matrix</a:t>
                </a:r>
              </a:p>
              <a:p>
                <a:pPr marL="0" indent="0">
                  <a:buNone/>
                  <a:defRPr/>
                </a:pPr>
                <a:endParaRPr lang="en-US" b="1" dirty="0"/>
              </a:p>
              <a:p>
                <a:pPr marL="169069" indent="-169069">
                  <a:defRPr/>
                </a:pPr>
                <a:r>
                  <a:rPr lang="en-US" b="1" dirty="0" err="1"/>
                  <a:t>Unormalized</a:t>
                </a:r>
                <a:r>
                  <a:rPr lang="en-US" b="1" dirty="0"/>
                  <a:t> Laplacian A=I</a:t>
                </a:r>
              </a:p>
              <a:p>
                <a:pPr marL="169069" indent="-169069">
                  <a:defRPr/>
                </a:pPr>
                <a:r>
                  <a:rPr lang="en-US" b="1" dirty="0"/>
                  <a:t>Random Walk Laplacian A=D</a:t>
                </a:r>
              </a:p>
              <a:p>
                <a:pPr marL="169069" indent="-169069">
                  <a:defRPr/>
                </a:pPr>
                <a:endParaRPr lang="en-US" b="1" dirty="0"/>
              </a:p>
              <a:p>
                <a:pPr marL="169069" indent="-169069">
                  <a:defRPr/>
                </a:pPr>
                <a:endParaRPr lang="en-US" dirty="0"/>
              </a:p>
              <a:p>
                <a:pPr marL="169069" indent="-169069">
                  <a:defRPr/>
                </a:pPr>
                <a:endParaRPr lang="en-US" dirty="0"/>
              </a:p>
              <a:p>
                <a:pPr marL="169069" indent="-169069">
                  <a:defRPr/>
                </a:pPr>
                <a:endParaRPr lang="en-US" dirty="0"/>
              </a:p>
              <a:p>
                <a:pPr marL="169069" indent="-169069"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2" name="Segnaposto contenut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4" t="-10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Laplacians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/>
          <a:srcRect l="12315" b="12511"/>
          <a:stretch/>
        </p:blipFill>
        <p:spPr>
          <a:xfrm>
            <a:off x="5408341" y="551736"/>
            <a:ext cx="2949498" cy="3027805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6675964" y="1758176"/>
            <a:ext cx="44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f</a:t>
            </a:r>
            <a:r>
              <a:rPr lang="it-IT" b="1" baseline="-25000" dirty="0" err="1"/>
              <a:t>j</a:t>
            </a:r>
            <a:endParaRPr lang="it-IT" b="1" baseline="-250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627742" y="848975"/>
            <a:ext cx="44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f</a:t>
            </a:r>
            <a:r>
              <a:rPr lang="it-IT" b="1" baseline="-25000" dirty="0"/>
              <a:t>i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627742" y="1388844"/>
            <a:ext cx="39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</a:rPr>
              <a:t>F</a:t>
            </a:r>
            <a:r>
              <a:rPr lang="it-IT" b="1" baseline="-25000" dirty="0" err="1">
                <a:solidFill>
                  <a:srgbClr val="FF0000"/>
                </a:solidFill>
              </a:rPr>
              <a:t>ij</a:t>
            </a:r>
            <a:endParaRPr lang="it-IT" b="1" baseline="-25000" dirty="0">
              <a:solidFill>
                <a:srgbClr val="FF0000"/>
              </a:solidFill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34" y="3121350"/>
            <a:ext cx="2807536" cy="67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61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9069" indent="-169069">
              <a:defRPr/>
            </a:pPr>
            <a:r>
              <a:rPr lang="en-US" dirty="0"/>
              <a:t>The </a:t>
            </a:r>
            <a:r>
              <a:rPr lang="en-US" b="1" dirty="0" err="1"/>
              <a:t>laplacian</a:t>
            </a:r>
            <a:r>
              <a:rPr lang="en-US" b="1" dirty="0"/>
              <a:t> L </a:t>
            </a:r>
            <a:r>
              <a:rPr lang="en-US" dirty="0"/>
              <a:t> admits n eigenvalues and eigenvectors</a:t>
            </a:r>
          </a:p>
          <a:p>
            <a:pPr marL="169069" indent="-169069">
              <a:defRPr/>
            </a:pPr>
            <a:endParaRPr lang="en-US" dirty="0"/>
          </a:p>
          <a:p>
            <a:pPr marL="169069" indent="-169069"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169069" indent="-169069">
              <a:defRPr/>
            </a:pPr>
            <a:r>
              <a:rPr lang="en-US" b="1" dirty="0"/>
              <a:t>Eigenvectors </a:t>
            </a:r>
            <a:r>
              <a:rPr lang="en-US" dirty="0"/>
              <a:t>are real and orthonormal (self </a:t>
            </a:r>
            <a:r>
              <a:rPr lang="en-US" dirty="0" err="1"/>
              <a:t>adjointness</a:t>
            </a:r>
            <a:r>
              <a:rPr lang="en-US" dirty="0"/>
              <a:t>)</a:t>
            </a:r>
          </a:p>
          <a:p>
            <a:pPr marL="169069" indent="-169069">
              <a:defRPr/>
            </a:pPr>
            <a:endParaRPr lang="en-US" b="1" dirty="0"/>
          </a:p>
          <a:p>
            <a:pPr marL="169069" indent="-169069">
              <a:defRPr/>
            </a:pPr>
            <a:endParaRPr lang="en-US" b="1" dirty="0"/>
          </a:p>
          <a:p>
            <a:pPr marL="169069" indent="-169069">
              <a:defRPr/>
            </a:pPr>
            <a:r>
              <a:rPr lang="en-US" b="1" dirty="0"/>
              <a:t>Eigenvalues are real and non-negative </a:t>
            </a:r>
            <a:r>
              <a:rPr lang="en-US" dirty="0"/>
              <a:t>(positive semidefinite matrix)</a:t>
            </a:r>
          </a:p>
          <a:p>
            <a:pPr marL="169069" indent="-169069">
              <a:defRPr/>
            </a:pPr>
            <a:endParaRPr lang="en-US" dirty="0"/>
          </a:p>
          <a:p>
            <a:pPr marL="169069" indent="-169069">
              <a:defRPr/>
            </a:pPr>
            <a:endParaRPr lang="en-US" dirty="0"/>
          </a:p>
          <a:p>
            <a:pPr marL="169069" indent="-169069">
              <a:defRPr/>
            </a:pPr>
            <a:endParaRPr lang="en-US" dirty="0"/>
          </a:p>
          <a:p>
            <a:pPr marL="169069" indent="-169069">
              <a:defRPr/>
            </a:pPr>
            <a:endParaRPr lang="en-US" dirty="0"/>
          </a:p>
          <a:p>
            <a:pPr marL="169069" indent="-169069">
              <a:defRPr/>
            </a:pPr>
            <a:endParaRPr lang="en-US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Laplacians</a:t>
            </a:r>
            <a:endParaRPr lang="it-IT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10" y="996375"/>
            <a:ext cx="4339910" cy="68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68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contenut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69069" indent="-169069">
                  <a:defRPr/>
                </a:pPr>
                <a:r>
                  <a:rPr lang="en-US" dirty="0" err="1"/>
                  <a:t>Dirichlet</a:t>
                </a:r>
                <a:r>
                  <a:rPr lang="en-US" dirty="0"/>
                  <a:t> energy -&gt; </a:t>
                </a:r>
                <a:r>
                  <a:rPr lang="en-US" b="1" dirty="0"/>
                  <a:t>measure the smoothness of a function</a:t>
                </a:r>
              </a:p>
              <a:p>
                <a:pPr marL="0" indent="0">
                  <a:buNone/>
                  <a:defRPr/>
                </a:pPr>
                <a:endParaRPr lang="en-US" b="1" dirty="0"/>
              </a:p>
              <a:p>
                <a:pPr marL="169069" indent="-169069">
                  <a:defRPr/>
                </a:pPr>
                <a:endParaRPr lang="en-US" b="1" dirty="0"/>
              </a:p>
              <a:p>
                <a:pPr marL="169069" indent="-169069">
                  <a:defRPr/>
                </a:pPr>
                <a:r>
                  <a:rPr lang="en-US" b="1" dirty="0"/>
                  <a:t>On a graph given a function f of vertices</a:t>
                </a:r>
              </a:p>
              <a:p>
                <a:pPr marL="0" indent="0">
                  <a:buNone/>
                  <a:defRPr/>
                </a:pPr>
                <a:endParaRPr lang="en-US" dirty="0"/>
              </a:p>
              <a:p>
                <a:pPr marL="0" indent="0">
                  <a:buNone/>
                  <a:defRPr/>
                </a:pPr>
                <a:endParaRPr lang="en-US" dirty="0"/>
              </a:p>
              <a:p>
                <a:pPr marL="0" indent="0">
                  <a:buNone/>
                  <a:defRPr/>
                </a:pPr>
                <a:endParaRPr lang="en-US" dirty="0"/>
              </a:p>
              <a:p>
                <a:pPr marL="0" indent="0">
                  <a:buNone/>
                  <a:defRPr/>
                </a:pPr>
                <a:r>
                  <a:rPr lang="en-US" b="1" dirty="0"/>
                  <a:t>In matrix vector notation</a:t>
                </a:r>
              </a:p>
              <a:p>
                <a:pPr marL="0" indent="0">
                  <a:buNone/>
                  <a:defRPr/>
                </a:pPr>
                <a:endParaRPr lang="en-US" b="1" dirty="0"/>
              </a:p>
              <a:p>
                <a:pPr marL="0" indent="0">
                  <a:buNone/>
                  <a:defRPr/>
                </a:pPr>
                <a:endParaRPr lang="en-US" b="1" dirty="0"/>
              </a:p>
              <a:p>
                <a:pPr marL="169069" indent="-169069">
                  <a:defRPr/>
                </a:pPr>
                <a:endParaRPr lang="en-US" dirty="0"/>
              </a:p>
              <a:p>
                <a:pPr marL="169069" indent="-169069">
                  <a:defRPr/>
                </a:pPr>
                <a:endParaRPr lang="en-US" dirty="0"/>
              </a:p>
              <a:p>
                <a:pPr marL="169069" indent="-169069">
                  <a:defRPr/>
                </a:pPr>
                <a:r>
                  <a:rPr lang="en-US" dirty="0"/>
                  <a:t>Derivation make use of </a:t>
                </a:r>
              </a:p>
              <a:p>
                <a:pPr marL="169069" indent="-169069">
                  <a:defRPr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ra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169069" indent="-169069">
                  <a:defRPr/>
                </a:pPr>
                <a:endParaRPr lang="en-US" dirty="0"/>
              </a:p>
              <a:p>
                <a:pPr marL="169069" indent="-169069">
                  <a:defRPr/>
                </a:pPr>
                <a:endParaRPr lang="en-US" dirty="0"/>
              </a:p>
              <a:p>
                <a:pPr marL="169069" indent="-169069">
                  <a:defRPr/>
                </a:pPr>
                <a:endParaRPr lang="en-US" dirty="0"/>
              </a:p>
              <a:p>
                <a:pPr marL="169069" indent="-169069"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2" name="Segnaposto contenut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4" t="-10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Energy of a </a:t>
            </a:r>
            <a:r>
              <a:rPr lang="it-IT" dirty="0" err="1"/>
              <a:t>graph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68" y="2390978"/>
            <a:ext cx="6207107" cy="58700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929" y="3977220"/>
            <a:ext cx="3318900" cy="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76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206134" y="719004"/>
            <a:ext cx="8446339" cy="6298241"/>
          </a:xfrm>
        </p:spPr>
        <p:txBody>
          <a:bodyPr>
            <a:normAutofit/>
          </a:bodyPr>
          <a:lstStyle/>
          <a:p>
            <a:pPr marL="169069" indent="-169069">
              <a:defRPr/>
            </a:pPr>
            <a:r>
              <a:rPr lang="en-US" dirty="0"/>
              <a:t>Find a set of orthonormal vectors such that </a:t>
            </a:r>
            <a:r>
              <a:rPr lang="en-US" dirty="0" err="1"/>
              <a:t>E_Dir</a:t>
            </a:r>
            <a:r>
              <a:rPr lang="en-US" dirty="0"/>
              <a:t> is minimum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			</a:t>
            </a:r>
          </a:p>
          <a:p>
            <a:pPr marL="0" indent="0">
              <a:buNone/>
              <a:defRPr/>
            </a:pPr>
            <a:endParaRPr lang="en-US" b="1" dirty="0"/>
          </a:p>
          <a:p>
            <a:pPr marL="0" indent="0">
              <a:buNone/>
              <a:defRPr/>
            </a:pPr>
            <a:endParaRPr lang="en-US" b="1" dirty="0"/>
          </a:p>
          <a:p>
            <a:pPr marL="0" indent="0">
              <a:buNone/>
              <a:defRPr/>
            </a:pPr>
            <a:r>
              <a:rPr lang="en-US" b="1" dirty="0"/>
              <a:t>			What does it mean?</a:t>
            </a:r>
          </a:p>
          <a:p>
            <a:pPr marL="169069" indent="-169069">
              <a:defRPr/>
            </a:pPr>
            <a:endParaRPr lang="en-US" dirty="0"/>
          </a:p>
          <a:p>
            <a:pPr marL="169069" indent="-169069">
              <a:defRPr/>
            </a:pPr>
            <a:r>
              <a:rPr lang="en-US" dirty="0"/>
              <a:t>It means </a:t>
            </a:r>
            <a:r>
              <a:rPr lang="en-US" dirty="0">
                <a:solidFill>
                  <a:srgbClr val="FF0000"/>
                </a:solidFill>
              </a:rPr>
              <a:t>find the set of vertices of the graph corresponding to a minimum in the smoothness function</a:t>
            </a:r>
          </a:p>
          <a:p>
            <a:pPr marL="169069" indent="-169069">
              <a:defRPr/>
            </a:pPr>
            <a:endParaRPr lang="en-US" dirty="0"/>
          </a:p>
          <a:p>
            <a:pPr marL="169069" indent="-169069">
              <a:defRPr/>
            </a:pPr>
            <a:r>
              <a:rPr lang="en-US" dirty="0"/>
              <a:t>That is -&gt; </a:t>
            </a:r>
            <a:r>
              <a:rPr lang="en-US" b="1" dirty="0"/>
              <a:t>set of vertices that in terms of edge weights are close together</a:t>
            </a:r>
          </a:p>
          <a:p>
            <a:pPr>
              <a:defRPr/>
            </a:pPr>
            <a:r>
              <a:rPr lang="en-US" dirty="0"/>
              <a:t>Order of the vectors is proportional to the closeness</a:t>
            </a:r>
          </a:p>
          <a:p>
            <a:pPr marL="0" indent="0">
              <a:buNone/>
              <a:defRPr/>
            </a:pPr>
            <a:r>
              <a:rPr lang="en-US" b="1" dirty="0"/>
              <a:t>				Solution</a:t>
            </a:r>
          </a:p>
          <a:p>
            <a:pPr>
              <a:defRPr/>
            </a:pPr>
            <a:endParaRPr lang="en-US" dirty="0"/>
          </a:p>
          <a:p>
            <a:pPr marL="169069" indent="-169069">
              <a:defRPr/>
            </a:pPr>
            <a:endParaRPr lang="en-US" dirty="0"/>
          </a:p>
          <a:p>
            <a:pPr marL="169069" indent="-169069">
              <a:defRPr/>
            </a:pPr>
            <a:endParaRPr lang="en-US" dirty="0"/>
          </a:p>
          <a:p>
            <a:pPr marL="169069" indent="-169069">
              <a:defRPr/>
            </a:pPr>
            <a:endParaRPr lang="en-US" dirty="0"/>
          </a:p>
          <a:p>
            <a:pPr marL="169069" indent="-169069">
              <a:defRPr/>
            </a:pPr>
            <a:endParaRPr lang="en-US" dirty="0"/>
          </a:p>
          <a:p>
            <a:pPr marL="169069" indent="-169069">
              <a:defRPr/>
            </a:pPr>
            <a:endParaRPr lang="en-US" dirty="0"/>
          </a:p>
          <a:p>
            <a:pPr marL="169069" indent="-169069">
              <a:defRPr/>
            </a:pPr>
            <a:endParaRPr lang="en-US" dirty="0"/>
          </a:p>
          <a:p>
            <a:pPr marL="169069" indent="-169069">
              <a:defRPr/>
            </a:pPr>
            <a:endParaRPr lang="en-US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Smoothest</a:t>
            </a:r>
            <a:r>
              <a:rPr lang="it-IT" dirty="0"/>
              <a:t> </a:t>
            </a:r>
            <a:r>
              <a:rPr lang="it-IT" dirty="0" err="1"/>
              <a:t>orthobasis</a:t>
            </a:r>
            <a:r>
              <a:rPr lang="it-IT" dirty="0"/>
              <a:t> of a </a:t>
            </a:r>
            <a:r>
              <a:rPr lang="it-IT" dirty="0" err="1"/>
              <a:t>graph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526" y="1198506"/>
            <a:ext cx="4570777" cy="1207782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034" y="5859262"/>
            <a:ext cx="4991828" cy="8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51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206134" y="719004"/>
            <a:ext cx="8446339" cy="6298241"/>
          </a:xfrm>
        </p:spPr>
        <p:txBody>
          <a:bodyPr>
            <a:normAutofit/>
          </a:bodyPr>
          <a:lstStyle/>
          <a:p>
            <a:pPr marL="169069" indent="-169069">
              <a:defRPr/>
            </a:pPr>
            <a:r>
              <a:rPr lang="en-US" dirty="0"/>
              <a:t>Solutions are the first n </a:t>
            </a:r>
            <a:r>
              <a:rPr lang="en-US" b="1" dirty="0"/>
              <a:t>eigenvectors</a:t>
            </a:r>
            <a:r>
              <a:rPr lang="en-US" dirty="0"/>
              <a:t> of graph </a:t>
            </a:r>
            <a:r>
              <a:rPr lang="en-US" dirty="0" err="1"/>
              <a:t>Lapalcian</a:t>
            </a:r>
            <a:endParaRPr lang="en-US" dirty="0"/>
          </a:p>
          <a:p>
            <a:pPr marL="169069" indent="-169069">
              <a:defRPr/>
            </a:pPr>
            <a:endParaRPr lang="en-US" dirty="0"/>
          </a:p>
          <a:p>
            <a:pPr marL="169069" indent="-169069">
              <a:defRPr/>
            </a:pPr>
            <a:endParaRPr lang="en-US" dirty="0"/>
          </a:p>
          <a:p>
            <a:pPr marL="169069" indent="-169069">
              <a:defRPr/>
            </a:pPr>
            <a:endParaRPr lang="en-US" dirty="0"/>
          </a:p>
          <a:p>
            <a:pPr marL="169069" indent="-169069">
              <a:defRPr/>
            </a:pPr>
            <a:r>
              <a:rPr lang="en-US" dirty="0"/>
              <a:t>The energy value is the sum of eigenvalues</a:t>
            </a:r>
          </a:p>
          <a:p>
            <a:pPr marL="169069" indent="-169069">
              <a:defRPr/>
            </a:pPr>
            <a:endParaRPr lang="en-US" dirty="0"/>
          </a:p>
          <a:p>
            <a:pPr marL="169069" indent="-169069">
              <a:defRPr/>
            </a:pPr>
            <a:endParaRPr lang="en-US" dirty="0"/>
          </a:p>
          <a:p>
            <a:pPr marL="169069" indent="-169069"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				</a:t>
            </a:r>
            <a:r>
              <a:rPr lang="en-US" b="1" dirty="0"/>
              <a:t>Visually</a:t>
            </a:r>
          </a:p>
          <a:p>
            <a:pPr marL="169069" indent="-169069"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			</a:t>
            </a:r>
          </a:p>
          <a:p>
            <a:pPr marL="0" indent="0">
              <a:buNone/>
              <a:defRPr/>
            </a:pPr>
            <a:endParaRPr lang="en-US" b="1" dirty="0"/>
          </a:p>
          <a:p>
            <a:pPr marL="0" indent="0">
              <a:buNone/>
              <a:defRPr/>
            </a:pPr>
            <a:endParaRPr lang="en-US" b="1" dirty="0"/>
          </a:p>
          <a:p>
            <a:pPr marL="0" indent="0">
              <a:buNone/>
              <a:defRPr/>
            </a:pPr>
            <a:r>
              <a:rPr lang="en-US" b="1" dirty="0"/>
              <a:t>					</a:t>
            </a:r>
            <a:endParaRPr lang="en-US" dirty="0"/>
          </a:p>
          <a:p>
            <a:pPr marL="169069" indent="-169069">
              <a:defRPr/>
            </a:pPr>
            <a:endParaRPr lang="en-US" dirty="0"/>
          </a:p>
          <a:p>
            <a:pPr marL="169069" indent="-169069">
              <a:defRPr/>
            </a:pPr>
            <a:endParaRPr lang="en-US" dirty="0"/>
          </a:p>
          <a:p>
            <a:pPr marL="169069" indent="-169069">
              <a:defRPr/>
            </a:pPr>
            <a:endParaRPr lang="en-US" dirty="0"/>
          </a:p>
          <a:p>
            <a:pPr marL="169069" indent="-169069">
              <a:defRPr/>
            </a:pPr>
            <a:endParaRPr lang="en-US" dirty="0"/>
          </a:p>
          <a:p>
            <a:pPr marL="169069" indent="-169069">
              <a:defRPr/>
            </a:pPr>
            <a:endParaRPr lang="en-US" dirty="0"/>
          </a:p>
          <a:p>
            <a:pPr marL="169069" indent="-169069">
              <a:defRPr/>
            </a:pPr>
            <a:endParaRPr lang="en-US" dirty="0"/>
          </a:p>
          <a:p>
            <a:pPr marL="169069" indent="-169069">
              <a:defRPr/>
            </a:pPr>
            <a:endParaRPr lang="en-US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Smoothest</a:t>
            </a:r>
            <a:r>
              <a:rPr lang="it-IT" dirty="0"/>
              <a:t> </a:t>
            </a:r>
            <a:r>
              <a:rPr lang="it-IT" dirty="0" err="1"/>
              <a:t>orthobasis</a:t>
            </a:r>
            <a:r>
              <a:rPr lang="it-IT" dirty="0"/>
              <a:t> of a </a:t>
            </a:r>
            <a:r>
              <a:rPr lang="it-IT" dirty="0" err="1"/>
              <a:t>graph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579" y="1164598"/>
            <a:ext cx="4991828" cy="822733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46" y="2622529"/>
            <a:ext cx="7252914" cy="375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97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contenuto 1"/>
              <p:cNvSpPr>
                <a:spLocks noGrp="1"/>
              </p:cNvSpPr>
              <p:nvPr>
                <p:ph idx="1"/>
              </p:nvPr>
            </p:nvSpPr>
            <p:spPr>
              <a:xfrm>
                <a:off x="206134" y="719004"/>
                <a:ext cx="8446339" cy="6298241"/>
              </a:xfrm>
            </p:spPr>
            <p:txBody>
              <a:bodyPr>
                <a:normAutofit/>
              </a:bodyPr>
              <a:lstStyle/>
              <a:p>
                <a:pPr marL="169069" indent="-169069">
                  <a:defRPr/>
                </a:pPr>
                <a:r>
                  <a:rPr lang="en-IE" b="1" dirty="0"/>
                  <a:t>Similarity Graph</a:t>
                </a:r>
              </a:p>
              <a:p>
                <a:pPr marL="169069" indent="-169069">
                  <a:defRPr/>
                </a:pPr>
                <a:endParaRPr lang="en-IE" dirty="0"/>
              </a:p>
              <a:p>
                <a:pPr marL="169069" indent="-169069">
                  <a:defRPr/>
                </a:pPr>
                <a:r>
                  <a:rPr lang="en-US" dirty="0"/>
                  <a:t>Given a Dataset D of N elements in R</a:t>
                </a:r>
                <a:r>
                  <a:rPr lang="en-US" baseline="30000" dirty="0"/>
                  <a:t>d</a:t>
                </a:r>
              </a:p>
              <a:p>
                <a:pPr marL="169069" indent="-169069">
                  <a:defRPr/>
                </a:pPr>
                <a:r>
                  <a:rPr lang="en-US" dirty="0"/>
                  <a:t>Points are graph vertices V={1….N }</a:t>
                </a:r>
              </a:p>
              <a:p>
                <a:pPr marL="169069" indent="-169069">
                  <a:defRPr/>
                </a:pPr>
                <a:endParaRPr lang="en-US" dirty="0"/>
              </a:p>
              <a:p>
                <a:pPr marL="169069" indent="-169069">
                  <a:defRPr/>
                </a:pPr>
                <a:r>
                  <a:rPr lang="en-US" dirty="0"/>
                  <a:t>Edges are similarities between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aseline="-25000" dirty="0"/>
              </a:p>
              <a:p>
                <a:pPr marL="169069" indent="-169069">
                  <a:defRPr/>
                </a:pPr>
                <a:r>
                  <a:rPr lang="en-US" dirty="0"/>
                  <a:t>With f chosen similarity function</a:t>
                </a:r>
              </a:p>
              <a:p>
                <a:pPr marL="169069" indent="-169069">
                  <a:defRPr/>
                </a:pPr>
                <a:endParaRPr lang="en-US" dirty="0"/>
              </a:p>
              <a:p>
                <a:pPr marL="169069" indent="-169069">
                  <a:defRPr/>
                </a:pPr>
                <a:endParaRPr lang="en-US" dirty="0"/>
              </a:p>
              <a:p>
                <a:pPr marL="0" indent="0">
                  <a:buNone/>
                  <a:defRPr/>
                </a:pPr>
                <a:endParaRPr lang="en-US" b="1" dirty="0"/>
              </a:p>
              <a:p>
                <a:pPr marL="0" indent="0">
                  <a:buNone/>
                  <a:defRPr/>
                </a:pPr>
                <a:r>
                  <a:rPr lang="en-US" b="1" dirty="0"/>
                  <a:t>					</a:t>
                </a:r>
                <a:endParaRPr lang="en-US" dirty="0"/>
              </a:p>
              <a:p>
                <a:pPr marL="169069" indent="-169069">
                  <a:defRPr/>
                </a:pPr>
                <a:endParaRPr lang="en-US" dirty="0"/>
              </a:p>
              <a:p>
                <a:pPr marL="169069" indent="-169069">
                  <a:defRPr/>
                </a:pPr>
                <a:endParaRPr lang="en-US" dirty="0"/>
              </a:p>
              <a:p>
                <a:pPr marL="169069" indent="-169069">
                  <a:defRPr/>
                </a:pPr>
                <a:endParaRPr lang="en-US" dirty="0"/>
              </a:p>
              <a:p>
                <a:pPr marL="169069" indent="-169069">
                  <a:defRPr/>
                </a:pPr>
                <a:endParaRPr lang="en-US" dirty="0"/>
              </a:p>
              <a:p>
                <a:pPr marL="169069" indent="-169069">
                  <a:defRPr/>
                </a:pPr>
                <a:endParaRPr lang="en-US" dirty="0"/>
              </a:p>
              <a:p>
                <a:pPr marL="169069" indent="-169069">
                  <a:defRPr/>
                </a:pPr>
                <a:endParaRPr lang="en-US" dirty="0"/>
              </a:p>
              <a:p>
                <a:pPr marL="169069" indent="-169069"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2" name="Segnaposto contenut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6134" y="719004"/>
                <a:ext cx="8446339" cy="6298241"/>
              </a:xfrm>
              <a:blipFill>
                <a:blip r:embed="rId2"/>
                <a:stretch>
                  <a:fillRect l="-650" t="-10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to cluster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graphs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/>
          <a:srcRect l="12315" b="12511"/>
          <a:stretch/>
        </p:blipFill>
        <p:spPr>
          <a:xfrm>
            <a:off x="603293" y="3508520"/>
            <a:ext cx="2949498" cy="3027805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413723" y="3707472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</a:t>
            </a:r>
            <a:r>
              <a:rPr lang="it-IT" baseline="-25000" dirty="0"/>
              <a:t>1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748643" y="3892138"/>
            <a:ext cx="57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</a:t>
            </a:r>
            <a:r>
              <a:rPr lang="it-IT" baseline="-25000" dirty="0"/>
              <a:t>2</a:t>
            </a:r>
          </a:p>
        </p:txBody>
      </p:sp>
      <p:grpSp>
        <p:nvGrpSpPr>
          <p:cNvPr id="38" name="Gruppo 37"/>
          <p:cNvGrpSpPr/>
          <p:nvPr/>
        </p:nvGrpSpPr>
        <p:grpSpPr>
          <a:xfrm>
            <a:off x="2038575" y="1237787"/>
            <a:ext cx="8617858" cy="4745546"/>
            <a:chOff x="5789518" y="1264361"/>
            <a:chExt cx="6191250" cy="2968229"/>
          </a:xfrm>
        </p:grpSpPr>
        <p:grpSp>
          <p:nvGrpSpPr>
            <p:cNvPr id="9" name="Group 54"/>
            <p:cNvGrpSpPr>
              <a:grpSpLocks/>
            </p:cNvGrpSpPr>
            <p:nvPr/>
          </p:nvGrpSpPr>
          <p:grpSpPr bwMode="auto">
            <a:xfrm>
              <a:off x="5816903" y="1264361"/>
              <a:ext cx="6163865" cy="2968229"/>
              <a:chOff x="445" y="1276"/>
              <a:chExt cx="5177" cy="2493"/>
            </a:xfrm>
          </p:grpSpPr>
          <p:sp>
            <p:nvSpPr>
              <p:cNvPr id="10" name="Freeform 43"/>
              <p:cNvSpPr>
                <a:spLocks/>
              </p:cNvSpPr>
              <p:nvPr/>
            </p:nvSpPr>
            <p:spPr bwMode="auto">
              <a:xfrm>
                <a:off x="1662" y="2935"/>
                <a:ext cx="593" cy="743"/>
              </a:xfrm>
              <a:custGeom>
                <a:avLst/>
                <a:gdLst>
                  <a:gd name="T0" fmla="*/ 593 w 593"/>
                  <a:gd name="T1" fmla="*/ 0 h 743"/>
                  <a:gd name="T2" fmla="*/ 0 w 593"/>
                  <a:gd name="T3" fmla="*/ 380 h 743"/>
                  <a:gd name="T4" fmla="*/ 576 w 593"/>
                  <a:gd name="T5" fmla="*/ 743 h 743"/>
                  <a:gd name="T6" fmla="*/ 593 w 593"/>
                  <a:gd name="T7" fmla="*/ 0 h 74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93" h="743">
                    <a:moveTo>
                      <a:pt x="593" y="0"/>
                    </a:moveTo>
                    <a:lnTo>
                      <a:pt x="0" y="380"/>
                    </a:lnTo>
                    <a:lnTo>
                      <a:pt x="576" y="743"/>
                    </a:lnTo>
                    <a:lnTo>
                      <a:pt x="593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 sz="1350"/>
              </a:p>
            </p:txBody>
          </p:sp>
          <p:sp>
            <p:nvSpPr>
              <p:cNvPr id="11" name="Freeform 45"/>
              <p:cNvSpPr>
                <a:spLocks/>
              </p:cNvSpPr>
              <p:nvPr/>
            </p:nvSpPr>
            <p:spPr bwMode="auto">
              <a:xfrm>
                <a:off x="3474" y="2873"/>
                <a:ext cx="889" cy="498"/>
              </a:xfrm>
              <a:custGeom>
                <a:avLst/>
                <a:gdLst>
                  <a:gd name="T0" fmla="*/ 0 w 889"/>
                  <a:gd name="T1" fmla="*/ 498 h 498"/>
                  <a:gd name="T2" fmla="*/ 307 w 889"/>
                  <a:gd name="T3" fmla="*/ 0 h 498"/>
                  <a:gd name="T4" fmla="*/ 889 w 889"/>
                  <a:gd name="T5" fmla="*/ 408 h 498"/>
                  <a:gd name="T6" fmla="*/ 0 w 889"/>
                  <a:gd name="T7" fmla="*/ 498 h 4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89" h="498">
                    <a:moveTo>
                      <a:pt x="0" y="498"/>
                    </a:moveTo>
                    <a:lnTo>
                      <a:pt x="307" y="0"/>
                    </a:lnTo>
                    <a:lnTo>
                      <a:pt x="889" y="408"/>
                    </a:lnTo>
                    <a:lnTo>
                      <a:pt x="0" y="498"/>
                    </a:lnTo>
                    <a:close/>
                  </a:path>
                </a:pathLst>
              </a:custGeom>
              <a:noFill/>
              <a:ln w="19050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 sz="1350"/>
              </a:p>
            </p:txBody>
          </p:sp>
          <p:sp>
            <p:nvSpPr>
              <p:cNvPr id="12" name="Line 46"/>
              <p:cNvSpPr>
                <a:spLocks noChangeShapeType="1"/>
              </p:cNvSpPr>
              <p:nvPr/>
            </p:nvSpPr>
            <p:spPr bwMode="auto">
              <a:xfrm flipV="1">
                <a:off x="2238" y="2879"/>
                <a:ext cx="1539" cy="61"/>
              </a:xfrm>
              <a:prstGeom prst="line">
                <a:avLst/>
              </a:prstGeom>
              <a:noFill/>
              <a:ln w="19050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 sz="1350"/>
              </a:p>
            </p:txBody>
          </p:sp>
          <p:sp>
            <p:nvSpPr>
              <p:cNvPr id="13" name="Line 47"/>
              <p:cNvSpPr>
                <a:spLocks noChangeShapeType="1"/>
              </p:cNvSpPr>
              <p:nvPr/>
            </p:nvSpPr>
            <p:spPr bwMode="auto">
              <a:xfrm flipV="1">
                <a:off x="2234" y="3373"/>
                <a:ext cx="1242" cy="295"/>
              </a:xfrm>
              <a:prstGeom prst="line">
                <a:avLst/>
              </a:prstGeom>
              <a:noFill/>
              <a:ln w="19050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 sz="1350"/>
              </a:p>
            </p:txBody>
          </p:sp>
          <p:sp>
            <p:nvSpPr>
              <p:cNvPr id="14" name="Text Box 16"/>
              <p:cNvSpPr txBox="1">
                <a:spLocks noChangeArrowheads="1"/>
              </p:cNvSpPr>
              <p:nvPr/>
            </p:nvSpPr>
            <p:spPr bwMode="auto">
              <a:xfrm>
                <a:off x="2811" y="2719"/>
                <a:ext cx="327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algn="l" rtl="0"/>
                <a:r>
                  <a:rPr lang="en-IE" sz="975">
                    <a:latin typeface="Verdana" panose="020B0604030504040204" pitchFamily="34" charset="0"/>
                  </a:rPr>
                  <a:t>0.1</a:t>
                </a:r>
              </a:p>
            </p:txBody>
          </p:sp>
          <p:sp>
            <p:nvSpPr>
              <p:cNvPr id="15" name="Text Box 17"/>
              <p:cNvSpPr txBox="1">
                <a:spLocks noChangeArrowheads="1"/>
              </p:cNvSpPr>
              <p:nvPr/>
            </p:nvSpPr>
            <p:spPr bwMode="auto">
              <a:xfrm>
                <a:off x="2741" y="3565"/>
                <a:ext cx="327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algn="l" rtl="0"/>
                <a:r>
                  <a:rPr lang="en-IE" sz="975">
                    <a:latin typeface="Verdana" panose="020B0604030504040204" pitchFamily="34" charset="0"/>
                  </a:rPr>
                  <a:t>0.2</a:t>
                </a:r>
              </a:p>
            </p:txBody>
          </p:sp>
          <p:sp>
            <p:nvSpPr>
              <p:cNvPr id="16" name="Text Box 18"/>
              <p:cNvSpPr txBox="1">
                <a:spLocks noChangeArrowheads="1"/>
              </p:cNvSpPr>
              <p:nvPr/>
            </p:nvSpPr>
            <p:spPr bwMode="auto">
              <a:xfrm>
                <a:off x="4012" y="2871"/>
                <a:ext cx="327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algn="l" rtl="0"/>
                <a:r>
                  <a:rPr lang="en-IE" sz="975">
                    <a:latin typeface="Verdana" panose="020B0604030504040204" pitchFamily="34" charset="0"/>
                  </a:rPr>
                  <a:t>0.8</a:t>
                </a:r>
              </a:p>
            </p:txBody>
          </p:sp>
          <p:sp>
            <p:nvSpPr>
              <p:cNvPr id="17" name="Text Box 19"/>
              <p:cNvSpPr txBox="1">
                <a:spLocks noChangeArrowheads="1"/>
              </p:cNvSpPr>
              <p:nvPr/>
            </p:nvSpPr>
            <p:spPr bwMode="auto">
              <a:xfrm>
                <a:off x="3785" y="3369"/>
                <a:ext cx="327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algn="l" rtl="0"/>
                <a:r>
                  <a:rPr lang="en-IE" sz="975">
                    <a:latin typeface="Verdana" panose="020B0604030504040204" pitchFamily="34" charset="0"/>
                  </a:rPr>
                  <a:t>0.7</a:t>
                </a:r>
              </a:p>
            </p:txBody>
          </p:sp>
          <p:sp>
            <p:nvSpPr>
              <p:cNvPr id="18" name="Text Box 20"/>
              <p:cNvSpPr txBox="1">
                <a:spLocks noChangeArrowheads="1"/>
              </p:cNvSpPr>
              <p:nvPr/>
            </p:nvSpPr>
            <p:spPr bwMode="auto">
              <a:xfrm>
                <a:off x="2235" y="3175"/>
                <a:ext cx="327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algn="l" rtl="0"/>
                <a:r>
                  <a:rPr lang="en-IE" sz="975">
                    <a:latin typeface="Verdana" panose="020B0604030504040204" pitchFamily="34" charset="0"/>
                  </a:rPr>
                  <a:t>0.6</a:t>
                </a:r>
              </a:p>
            </p:txBody>
          </p:sp>
          <p:sp>
            <p:nvSpPr>
              <p:cNvPr id="19" name="Text Box 22"/>
              <p:cNvSpPr txBox="1">
                <a:spLocks noChangeArrowheads="1"/>
              </p:cNvSpPr>
              <p:nvPr/>
            </p:nvSpPr>
            <p:spPr bwMode="auto">
              <a:xfrm>
                <a:off x="1674" y="2911"/>
                <a:ext cx="327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algn="l" rtl="0"/>
                <a:r>
                  <a:rPr lang="en-IE" sz="975">
                    <a:latin typeface="Verdana" panose="020B0604030504040204" pitchFamily="34" charset="0"/>
                  </a:rPr>
                  <a:t>0.8</a:t>
                </a:r>
              </a:p>
            </p:txBody>
          </p:sp>
          <p:sp>
            <p:nvSpPr>
              <p:cNvPr id="20" name="Text Box 23"/>
              <p:cNvSpPr txBox="1">
                <a:spLocks noChangeArrowheads="1"/>
              </p:cNvSpPr>
              <p:nvPr/>
            </p:nvSpPr>
            <p:spPr bwMode="auto">
              <a:xfrm>
                <a:off x="1655" y="3517"/>
                <a:ext cx="327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algn="l" rtl="0"/>
                <a:r>
                  <a:rPr lang="en-IE" sz="975">
                    <a:latin typeface="Verdana" panose="020B0604030504040204" pitchFamily="34" charset="0"/>
                  </a:rPr>
                  <a:t>0.8</a:t>
                </a:r>
              </a:p>
            </p:txBody>
          </p:sp>
          <p:sp>
            <p:nvSpPr>
              <p:cNvPr id="21" name="Text Box 48"/>
              <p:cNvSpPr txBox="1">
                <a:spLocks noChangeArrowheads="1"/>
              </p:cNvSpPr>
              <p:nvPr/>
            </p:nvSpPr>
            <p:spPr bwMode="auto">
              <a:xfrm>
                <a:off x="3332" y="2996"/>
                <a:ext cx="327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algn="l" rtl="0"/>
                <a:r>
                  <a:rPr lang="en-IE" sz="975" dirty="0">
                    <a:latin typeface="Verdana" panose="020B0604030504040204" pitchFamily="34" charset="0"/>
                  </a:rPr>
                  <a:t>0.8</a:t>
                </a:r>
              </a:p>
            </p:txBody>
          </p:sp>
          <p:sp>
            <p:nvSpPr>
              <p:cNvPr id="22" name="Rectangle 52"/>
              <p:cNvSpPr>
                <a:spLocks noChangeArrowheads="1"/>
              </p:cNvSpPr>
              <p:nvPr/>
            </p:nvSpPr>
            <p:spPr bwMode="auto">
              <a:xfrm flipV="1">
                <a:off x="445" y="1276"/>
                <a:ext cx="5177" cy="14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257175" indent="-257175">
                  <a:spcBef>
                    <a:spcPct val="20000"/>
                  </a:spcBef>
                  <a:buClr>
                    <a:schemeClr val="hlink"/>
                  </a:buClr>
                  <a:defRPr/>
                </a:pPr>
                <a:r>
                  <a:rPr lang="en-IE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	</a:t>
                </a:r>
                <a:endParaRPr lang="en-US" dirty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24" name="Group 53"/>
            <p:cNvGrpSpPr>
              <a:grpSpLocks/>
            </p:cNvGrpSpPr>
            <p:nvPr/>
          </p:nvGrpSpPr>
          <p:grpSpPr bwMode="auto">
            <a:xfrm>
              <a:off x="5789518" y="1788874"/>
              <a:ext cx="6156722" cy="2402681"/>
              <a:chOff x="425" y="1688"/>
              <a:chExt cx="5177" cy="2036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3412" y="3310"/>
                <a:ext cx="107" cy="1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sz="1500"/>
              </a:p>
            </p:txBody>
          </p:sp>
          <p:sp>
            <p:nvSpPr>
              <p:cNvPr id="26" name="Oval 10"/>
              <p:cNvSpPr>
                <a:spLocks noChangeArrowheads="1"/>
              </p:cNvSpPr>
              <p:nvPr/>
            </p:nvSpPr>
            <p:spPr bwMode="auto">
              <a:xfrm>
                <a:off x="2187" y="3607"/>
                <a:ext cx="105" cy="1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sz="1500"/>
              </a:p>
            </p:txBody>
          </p:sp>
          <p:sp>
            <p:nvSpPr>
              <p:cNvPr id="27" name="Oval 11"/>
              <p:cNvSpPr>
                <a:spLocks noChangeArrowheads="1"/>
              </p:cNvSpPr>
              <p:nvPr/>
            </p:nvSpPr>
            <p:spPr bwMode="auto">
              <a:xfrm>
                <a:off x="4274" y="3211"/>
                <a:ext cx="107" cy="11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sz="1500"/>
              </a:p>
            </p:txBody>
          </p:sp>
          <p:sp>
            <p:nvSpPr>
              <p:cNvPr id="28" name="Oval 12"/>
              <p:cNvSpPr>
                <a:spLocks noChangeArrowheads="1"/>
              </p:cNvSpPr>
              <p:nvPr/>
            </p:nvSpPr>
            <p:spPr bwMode="auto">
              <a:xfrm>
                <a:off x="1610" y="3258"/>
                <a:ext cx="105" cy="1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sz="1500"/>
              </a:p>
            </p:txBody>
          </p:sp>
          <p:sp>
            <p:nvSpPr>
              <p:cNvPr id="29" name="Oval 13"/>
              <p:cNvSpPr>
                <a:spLocks noChangeArrowheads="1"/>
              </p:cNvSpPr>
              <p:nvPr/>
            </p:nvSpPr>
            <p:spPr bwMode="auto">
              <a:xfrm>
                <a:off x="3732" y="2827"/>
                <a:ext cx="105" cy="1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sz="1500"/>
              </a:p>
            </p:txBody>
          </p:sp>
          <p:sp>
            <p:nvSpPr>
              <p:cNvPr id="30" name="Oval 14"/>
              <p:cNvSpPr>
                <a:spLocks noChangeArrowheads="1"/>
              </p:cNvSpPr>
              <p:nvPr/>
            </p:nvSpPr>
            <p:spPr bwMode="auto">
              <a:xfrm>
                <a:off x="2203" y="2866"/>
                <a:ext cx="105" cy="1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sz="1500"/>
              </a:p>
            </p:txBody>
          </p:sp>
          <p:sp>
            <p:nvSpPr>
              <p:cNvPr id="31" name="Text Box 34"/>
              <p:cNvSpPr txBox="1">
                <a:spLocks noChangeArrowheads="1"/>
              </p:cNvSpPr>
              <p:nvPr/>
            </p:nvSpPr>
            <p:spPr bwMode="auto">
              <a:xfrm>
                <a:off x="2220" y="2878"/>
                <a:ext cx="91" cy="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algn="ctr" rtl="0">
                  <a:spcBef>
                    <a:spcPct val="50000"/>
                  </a:spcBef>
                </a:pPr>
                <a:r>
                  <a:rPr lang="en-IE" sz="600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32" name="Text Box 36"/>
              <p:cNvSpPr txBox="1">
                <a:spLocks noChangeArrowheads="1"/>
              </p:cNvSpPr>
              <p:nvPr/>
            </p:nvSpPr>
            <p:spPr bwMode="auto">
              <a:xfrm>
                <a:off x="1647" y="3279"/>
                <a:ext cx="46" cy="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algn="ctr" rtl="0">
                  <a:spcBef>
                    <a:spcPct val="50000"/>
                  </a:spcBef>
                </a:pPr>
                <a:r>
                  <a:rPr lang="en-IE" sz="6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33" name="Text Box 37"/>
              <p:cNvSpPr txBox="1">
                <a:spLocks noChangeArrowheads="1"/>
              </p:cNvSpPr>
              <p:nvPr/>
            </p:nvSpPr>
            <p:spPr bwMode="auto">
              <a:xfrm>
                <a:off x="2221" y="3623"/>
                <a:ext cx="46" cy="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algn="ctr" rtl="0">
                  <a:spcBef>
                    <a:spcPct val="50000"/>
                  </a:spcBef>
                </a:pPr>
                <a:r>
                  <a:rPr lang="en-IE" sz="6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34" name="Text Box 39"/>
              <p:cNvSpPr txBox="1">
                <a:spLocks noChangeArrowheads="1"/>
              </p:cNvSpPr>
              <p:nvPr/>
            </p:nvSpPr>
            <p:spPr bwMode="auto">
              <a:xfrm>
                <a:off x="3444" y="3325"/>
                <a:ext cx="46" cy="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algn="ctr" rtl="0">
                  <a:spcBef>
                    <a:spcPct val="50000"/>
                  </a:spcBef>
                </a:pPr>
                <a:r>
                  <a:rPr lang="en-IE" sz="6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35" name="Text Box 40"/>
              <p:cNvSpPr txBox="1">
                <a:spLocks noChangeArrowheads="1"/>
              </p:cNvSpPr>
              <p:nvPr/>
            </p:nvSpPr>
            <p:spPr bwMode="auto">
              <a:xfrm>
                <a:off x="3763" y="2845"/>
                <a:ext cx="46" cy="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algn="ctr" rtl="0">
                  <a:spcBef>
                    <a:spcPct val="50000"/>
                  </a:spcBef>
                </a:pPr>
                <a:r>
                  <a:rPr lang="en-IE" sz="6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36" name="Text Box 41"/>
              <p:cNvSpPr txBox="1">
                <a:spLocks noChangeArrowheads="1"/>
              </p:cNvSpPr>
              <p:nvPr/>
            </p:nvSpPr>
            <p:spPr bwMode="auto">
              <a:xfrm>
                <a:off x="4306" y="3224"/>
                <a:ext cx="46" cy="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algn="ctr" rtl="0">
                  <a:spcBef>
                    <a:spcPct val="50000"/>
                  </a:spcBef>
                </a:pPr>
                <a:r>
                  <a:rPr lang="en-IE" sz="6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6</a:t>
                </a:r>
              </a:p>
            </p:txBody>
          </p:sp>
          <p:sp>
            <p:nvSpPr>
              <p:cNvPr id="37" name="Rectangle 51"/>
              <p:cNvSpPr>
                <a:spLocks noChangeArrowheads="1"/>
              </p:cNvSpPr>
              <p:nvPr/>
            </p:nvSpPr>
            <p:spPr bwMode="auto">
              <a:xfrm>
                <a:off x="425" y="1688"/>
                <a:ext cx="5177" cy="3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257175" indent="-257175">
                  <a:spcBef>
                    <a:spcPct val="20000"/>
                  </a:spcBef>
                  <a:buClr>
                    <a:schemeClr val="hlink"/>
                  </a:buClr>
                  <a:defRPr/>
                </a:pPr>
                <a:endParaRPr lang="en-US" dirty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33932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206134" y="719004"/>
            <a:ext cx="8446339" cy="629824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BI-Partition of a graph </a:t>
            </a:r>
          </a:p>
          <a:p>
            <a:pPr>
              <a:defRPr/>
            </a:pPr>
            <a:r>
              <a:rPr lang="en-US" dirty="0"/>
              <a:t>Obtain two set of vertices that are disjoint</a:t>
            </a:r>
          </a:p>
          <a:p>
            <a:pPr lvl="1">
              <a:defRPr/>
            </a:pPr>
            <a:r>
              <a:rPr lang="en-US" dirty="0"/>
              <a:t>Remove all edges that connect the sets (CUT)</a:t>
            </a:r>
          </a:p>
          <a:p>
            <a:pPr lvl="1"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b="1" dirty="0"/>
              <a:t>					</a:t>
            </a:r>
            <a:endParaRPr lang="en-US" dirty="0"/>
          </a:p>
          <a:p>
            <a:pPr marL="169069" indent="-169069">
              <a:defRPr/>
            </a:pPr>
            <a:endParaRPr lang="en-US" dirty="0"/>
          </a:p>
          <a:p>
            <a:pPr marL="169069" indent="-169069">
              <a:defRPr/>
            </a:pPr>
            <a:endParaRPr lang="en-US" dirty="0"/>
          </a:p>
          <a:p>
            <a:pPr marL="169069" indent="-169069">
              <a:defRPr/>
            </a:pPr>
            <a:endParaRPr lang="en-US" dirty="0"/>
          </a:p>
          <a:p>
            <a:pPr marL="169069" indent="-169069">
              <a:defRPr/>
            </a:pPr>
            <a:endParaRPr lang="en-US" dirty="0"/>
          </a:p>
          <a:p>
            <a:pPr marL="169069" indent="-169069">
              <a:defRPr/>
            </a:pPr>
            <a:endParaRPr lang="en-US" dirty="0"/>
          </a:p>
          <a:p>
            <a:pPr marL="169069" indent="-169069">
              <a:defRPr/>
            </a:pPr>
            <a:endParaRPr lang="en-US" dirty="0"/>
          </a:p>
          <a:p>
            <a:pPr marL="169069" indent="-169069">
              <a:defRPr/>
            </a:pPr>
            <a:endParaRPr lang="en-US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partitioning</a:t>
            </a:r>
            <a:endParaRPr lang="it-IT" dirty="0"/>
          </a:p>
        </p:txBody>
      </p:sp>
      <p:grpSp>
        <p:nvGrpSpPr>
          <p:cNvPr id="38" name="Gruppo 37"/>
          <p:cNvGrpSpPr/>
          <p:nvPr/>
        </p:nvGrpSpPr>
        <p:grpSpPr>
          <a:xfrm>
            <a:off x="-207550" y="25264"/>
            <a:ext cx="8617858" cy="4745546"/>
            <a:chOff x="5789518" y="1264361"/>
            <a:chExt cx="6191250" cy="2968229"/>
          </a:xfrm>
        </p:grpSpPr>
        <p:grpSp>
          <p:nvGrpSpPr>
            <p:cNvPr id="9" name="Group 54"/>
            <p:cNvGrpSpPr>
              <a:grpSpLocks/>
            </p:cNvGrpSpPr>
            <p:nvPr/>
          </p:nvGrpSpPr>
          <p:grpSpPr bwMode="auto">
            <a:xfrm>
              <a:off x="5816903" y="1264361"/>
              <a:ext cx="6163865" cy="2968229"/>
              <a:chOff x="445" y="1276"/>
              <a:chExt cx="5177" cy="2493"/>
            </a:xfrm>
          </p:grpSpPr>
          <p:sp>
            <p:nvSpPr>
              <p:cNvPr id="10" name="Freeform 43"/>
              <p:cNvSpPr>
                <a:spLocks/>
              </p:cNvSpPr>
              <p:nvPr/>
            </p:nvSpPr>
            <p:spPr bwMode="auto">
              <a:xfrm>
                <a:off x="1662" y="2935"/>
                <a:ext cx="593" cy="743"/>
              </a:xfrm>
              <a:custGeom>
                <a:avLst/>
                <a:gdLst>
                  <a:gd name="T0" fmla="*/ 593 w 593"/>
                  <a:gd name="T1" fmla="*/ 0 h 743"/>
                  <a:gd name="T2" fmla="*/ 0 w 593"/>
                  <a:gd name="T3" fmla="*/ 380 h 743"/>
                  <a:gd name="T4" fmla="*/ 576 w 593"/>
                  <a:gd name="T5" fmla="*/ 743 h 743"/>
                  <a:gd name="T6" fmla="*/ 593 w 593"/>
                  <a:gd name="T7" fmla="*/ 0 h 74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93" h="743">
                    <a:moveTo>
                      <a:pt x="593" y="0"/>
                    </a:moveTo>
                    <a:lnTo>
                      <a:pt x="0" y="380"/>
                    </a:lnTo>
                    <a:lnTo>
                      <a:pt x="576" y="743"/>
                    </a:lnTo>
                    <a:lnTo>
                      <a:pt x="593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 sz="1350"/>
              </a:p>
            </p:txBody>
          </p:sp>
          <p:sp>
            <p:nvSpPr>
              <p:cNvPr id="11" name="Freeform 45"/>
              <p:cNvSpPr>
                <a:spLocks/>
              </p:cNvSpPr>
              <p:nvPr/>
            </p:nvSpPr>
            <p:spPr bwMode="auto">
              <a:xfrm>
                <a:off x="3474" y="2873"/>
                <a:ext cx="889" cy="498"/>
              </a:xfrm>
              <a:custGeom>
                <a:avLst/>
                <a:gdLst>
                  <a:gd name="T0" fmla="*/ 0 w 889"/>
                  <a:gd name="T1" fmla="*/ 498 h 498"/>
                  <a:gd name="T2" fmla="*/ 307 w 889"/>
                  <a:gd name="T3" fmla="*/ 0 h 498"/>
                  <a:gd name="T4" fmla="*/ 889 w 889"/>
                  <a:gd name="T5" fmla="*/ 408 h 498"/>
                  <a:gd name="T6" fmla="*/ 0 w 889"/>
                  <a:gd name="T7" fmla="*/ 498 h 4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89" h="498">
                    <a:moveTo>
                      <a:pt x="0" y="498"/>
                    </a:moveTo>
                    <a:lnTo>
                      <a:pt x="307" y="0"/>
                    </a:lnTo>
                    <a:lnTo>
                      <a:pt x="889" y="408"/>
                    </a:lnTo>
                    <a:lnTo>
                      <a:pt x="0" y="498"/>
                    </a:lnTo>
                    <a:close/>
                  </a:path>
                </a:pathLst>
              </a:custGeom>
              <a:noFill/>
              <a:ln w="19050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 sz="1350"/>
              </a:p>
            </p:txBody>
          </p:sp>
          <p:sp>
            <p:nvSpPr>
              <p:cNvPr id="12" name="Line 46"/>
              <p:cNvSpPr>
                <a:spLocks noChangeShapeType="1"/>
              </p:cNvSpPr>
              <p:nvPr/>
            </p:nvSpPr>
            <p:spPr bwMode="auto">
              <a:xfrm flipV="1">
                <a:off x="2238" y="2879"/>
                <a:ext cx="1539" cy="61"/>
              </a:xfrm>
              <a:prstGeom prst="line">
                <a:avLst/>
              </a:prstGeom>
              <a:noFill/>
              <a:ln w="19050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 sz="1350"/>
              </a:p>
            </p:txBody>
          </p:sp>
          <p:sp>
            <p:nvSpPr>
              <p:cNvPr id="13" name="Line 47"/>
              <p:cNvSpPr>
                <a:spLocks noChangeShapeType="1"/>
              </p:cNvSpPr>
              <p:nvPr/>
            </p:nvSpPr>
            <p:spPr bwMode="auto">
              <a:xfrm flipV="1">
                <a:off x="2234" y="3373"/>
                <a:ext cx="1242" cy="295"/>
              </a:xfrm>
              <a:prstGeom prst="line">
                <a:avLst/>
              </a:prstGeom>
              <a:noFill/>
              <a:ln w="19050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 sz="1350"/>
              </a:p>
            </p:txBody>
          </p:sp>
          <p:sp>
            <p:nvSpPr>
              <p:cNvPr id="14" name="Text Box 16"/>
              <p:cNvSpPr txBox="1">
                <a:spLocks noChangeArrowheads="1"/>
              </p:cNvSpPr>
              <p:nvPr/>
            </p:nvSpPr>
            <p:spPr bwMode="auto">
              <a:xfrm>
                <a:off x="2811" y="2719"/>
                <a:ext cx="327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algn="l" rtl="0"/>
                <a:r>
                  <a:rPr lang="en-IE" sz="975">
                    <a:latin typeface="Verdana" panose="020B0604030504040204" pitchFamily="34" charset="0"/>
                  </a:rPr>
                  <a:t>0.1</a:t>
                </a:r>
              </a:p>
            </p:txBody>
          </p:sp>
          <p:sp>
            <p:nvSpPr>
              <p:cNvPr id="15" name="Text Box 17"/>
              <p:cNvSpPr txBox="1">
                <a:spLocks noChangeArrowheads="1"/>
              </p:cNvSpPr>
              <p:nvPr/>
            </p:nvSpPr>
            <p:spPr bwMode="auto">
              <a:xfrm>
                <a:off x="2741" y="3565"/>
                <a:ext cx="327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algn="l" rtl="0"/>
                <a:r>
                  <a:rPr lang="en-IE" sz="975">
                    <a:latin typeface="Verdana" panose="020B0604030504040204" pitchFamily="34" charset="0"/>
                  </a:rPr>
                  <a:t>0.2</a:t>
                </a:r>
              </a:p>
            </p:txBody>
          </p:sp>
          <p:sp>
            <p:nvSpPr>
              <p:cNvPr id="16" name="Text Box 18"/>
              <p:cNvSpPr txBox="1">
                <a:spLocks noChangeArrowheads="1"/>
              </p:cNvSpPr>
              <p:nvPr/>
            </p:nvSpPr>
            <p:spPr bwMode="auto">
              <a:xfrm>
                <a:off x="4012" y="2871"/>
                <a:ext cx="327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algn="l" rtl="0"/>
                <a:r>
                  <a:rPr lang="en-IE" sz="975">
                    <a:latin typeface="Verdana" panose="020B0604030504040204" pitchFamily="34" charset="0"/>
                  </a:rPr>
                  <a:t>0.8</a:t>
                </a:r>
              </a:p>
            </p:txBody>
          </p:sp>
          <p:sp>
            <p:nvSpPr>
              <p:cNvPr id="17" name="Text Box 19"/>
              <p:cNvSpPr txBox="1">
                <a:spLocks noChangeArrowheads="1"/>
              </p:cNvSpPr>
              <p:nvPr/>
            </p:nvSpPr>
            <p:spPr bwMode="auto">
              <a:xfrm>
                <a:off x="3785" y="3369"/>
                <a:ext cx="327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algn="l" rtl="0"/>
                <a:r>
                  <a:rPr lang="en-IE" sz="975">
                    <a:latin typeface="Verdana" panose="020B0604030504040204" pitchFamily="34" charset="0"/>
                  </a:rPr>
                  <a:t>0.7</a:t>
                </a:r>
              </a:p>
            </p:txBody>
          </p:sp>
          <p:sp>
            <p:nvSpPr>
              <p:cNvPr id="18" name="Text Box 20"/>
              <p:cNvSpPr txBox="1">
                <a:spLocks noChangeArrowheads="1"/>
              </p:cNvSpPr>
              <p:nvPr/>
            </p:nvSpPr>
            <p:spPr bwMode="auto">
              <a:xfrm>
                <a:off x="2235" y="3175"/>
                <a:ext cx="327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algn="l" rtl="0"/>
                <a:r>
                  <a:rPr lang="en-IE" sz="975">
                    <a:latin typeface="Verdana" panose="020B0604030504040204" pitchFamily="34" charset="0"/>
                  </a:rPr>
                  <a:t>0.6</a:t>
                </a:r>
              </a:p>
            </p:txBody>
          </p:sp>
          <p:sp>
            <p:nvSpPr>
              <p:cNvPr id="19" name="Text Box 22"/>
              <p:cNvSpPr txBox="1">
                <a:spLocks noChangeArrowheads="1"/>
              </p:cNvSpPr>
              <p:nvPr/>
            </p:nvSpPr>
            <p:spPr bwMode="auto">
              <a:xfrm>
                <a:off x="1674" y="2911"/>
                <a:ext cx="327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algn="l" rtl="0"/>
                <a:r>
                  <a:rPr lang="en-IE" sz="975">
                    <a:latin typeface="Verdana" panose="020B0604030504040204" pitchFamily="34" charset="0"/>
                  </a:rPr>
                  <a:t>0.8</a:t>
                </a:r>
              </a:p>
            </p:txBody>
          </p:sp>
          <p:sp>
            <p:nvSpPr>
              <p:cNvPr id="20" name="Text Box 23"/>
              <p:cNvSpPr txBox="1">
                <a:spLocks noChangeArrowheads="1"/>
              </p:cNvSpPr>
              <p:nvPr/>
            </p:nvSpPr>
            <p:spPr bwMode="auto">
              <a:xfrm>
                <a:off x="1655" y="3517"/>
                <a:ext cx="327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algn="l" rtl="0"/>
                <a:r>
                  <a:rPr lang="en-IE" sz="975">
                    <a:latin typeface="Verdana" panose="020B0604030504040204" pitchFamily="34" charset="0"/>
                  </a:rPr>
                  <a:t>0.8</a:t>
                </a:r>
              </a:p>
            </p:txBody>
          </p:sp>
          <p:sp>
            <p:nvSpPr>
              <p:cNvPr id="21" name="Text Box 48"/>
              <p:cNvSpPr txBox="1">
                <a:spLocks noChangeArrowheads="1"/>
              </p:cNvSpPr>
              <p:nvPr/>
            </p:nvSpPr>
            <p:spPr bwMode="auto">
              <a:xfrm>
                <a:off x="3332" y="2996"/>
                <a:ext cx="327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algn="l" rtl="0"/>
                <a:r>
                  <a:rPr lang="en-IE" sz="975" dirty="0">
                    <a:latin typeface="Verdana" panose="020B0604030504040204" pitchFamily="34" charset="0"/>
                  </a:rPr>
                  <a:t>0.8</a:t>
                </a:r>
              </a:p>
            </p:txBody>
          </p:sp>
          <p:sp>
            <p:nvSpPr>
              <p:cNvPr id="22" name="Rectangle 52"/>
              <p:cNvSpPr>
                <a:spLocks noChangeArrowheads="1"/>
              </p:cNvSpPr>
              <p:nvPr/>
            </p:nvSpPr>
            <p:spPr bwMode="auto">
              <a:xfrm flipV="1">
                <a:off x="445" y="1276"/>
                <a:ext cx="5177" cy="14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257175" indent="-257175">
                  <a:spcBef>
                    <a:spcPct val="20000"/>
                  </a:spcBef>
                  <a:buClr>
                    <a:schemeClr val="hlink"/>
                  </a:buClr>
                  <a:defRPr/>
                </a:pPr>
                <a:r>
                  <a:rPr lang="en-IE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	</a:t>
                </a:r>
                <a:endParaRPr lang="en-US" dirty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24" name="Group 53"/>
            <p:cNvGrpSpPr>
              <a:grpSpLocks/>
            </p:cNvGrpSpPr>
            <p:nvPr/>
          </p:nvGrpSpPr>
          <p:grpSpPr bwMode="auto">
            <a:xfrm>
              <a:off x="5789518" y="1788874"/>
              <a:ext cx="6156722" cy="2402681"/>
              <a:chOff x="425" y="1688"/>
              <a:chExt cx="5177" cy="2036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3412" y="3310"/>
                <a:ext cx="107" cy="1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sz="1500"/>
              </a:p>
            </p:txBody>
          </p:sp>
          <p:sp>
            <p:nvSpPr>
              <p:cNvPr id="26" name="Oval 10"/>
              <p:cNvSpPr>
                <a:spLocks noChangeArrowheads="1"/>
              </p:cNvSpPr>
              <p:nvPr/>
            </p:nvSpPr>
            <p:spPr bwMode="auto">
              <a:xfrm>
                <a:off x="2187" y="3607"/>
                <a:ext cx="105" cy="1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sz="1500"/>
              </a:p>
            </p:txBody>
          </p:sp>
          <p:sp>
            <p:nvSpPr>
              <p:cNvPr id="27" name="Oval 11"/>
              <p:cNvSpPr>
                <a:spLocks noChangeArrowheads="1"/>
              </p:cNvSpPr>
              <p:nvPr/>
            </p:nvSpPr>
            <p:spPr bwMode="auto">
              <a:xfrm>
                <a:off x="4274" y="3211"/>
                <a:ext cx="107" cy="11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sz="1500"/>
              </a:p>
            </p:txBody>
          </p:sp>
          <p:sp>
            <p:nvSpPr>
              <p:cNvPr id="28" name="Oval 12"/>
              <p:cNvSpPr>
                <a:spLocks noChangeArrowheads="1"/>
              </p:cNvSpPr>
              <p:nvPr/>
            </p:nvSpPr>
            <p:spPr bwMode="auto">
              <a:xfrm>
                <a:off x="1610" y="3258"/>
                <a:ext cx="105" cy="1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sz="1500"/>
              </a:p>
            </p:txBody>
          </p:sp>
          <p:sp>
            <p:nvSpPr>
              <p:cNvPr id="29" name="Oval 13"/>
              <p:cNvSpPr>
                <a:spLocks noChangeArrowheads="1"/>
              </p:cNvSpPr>
              <p:nvPr/>
            </p:nvSpPr>
            <p:spPr bwMode="auto">
              <a:xfrm>
                <a:off x="3732" y="2827"/>
                <a:ext cx="105" cy="1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sz="1500"/>
              </a:p>
            </p:txBody>
          </p:sp>
          <p:sp>
            <p:nvSpPr>
              <p:cNvPr id="30" name="Oval 14"/>
              <p:cNvSpPr>
                <a:spLocks noChangeArrowheads="1"/>
              </p:cNvSpPr>
              <p:nvPr/>
            </p:nvSpPr>
            <p:spPr bwMode="auto">
              <a:xfrm>
                <a:off x="2203" y="2866"/>
                <a:ext cx="105" cy="1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sz="1500"/>
              </a:p>
            </p:txBody>
          </p:sp>
          <p:sp>
            <p:nvSpPr>
              <p:cNvPr id="31" name="Text Box 34"/>
              <p:cNvSpPr txBox="1">
                <a:spLocks noChangeArrowheads="1"/>
              </p:cNvSpPr>
              <p:nvPr/>
            </p:nvSpPr>
            <p:spPr bwMode="auto">
              <a:xfrm>
                <a:off x="2220" y="2878"/>
                <a:ext cx="91" cy="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algn="ctr" rtl="0">
                  <a:spcBef>
                    <a:spcPct val="50000"/>
                  </a:spcBef>
                </a:pPr>
                <a:r>
                  <a:rPr lang="en-IE" sz="600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32" name="Text Box 36"/>
              <p:cNvSpPr txBox="1">
                <a:spLocks noChangeArrowheads="1"/>
              </p:cNvSpPr>
              <p:nvPr/>
            </p:nvSpPr>
            <p:spPr bwMode="auto">
              <a:xfrm>
                <a:off x="1647" y="3279"/>
                <a:ext cx="46" cy="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algn="ctr" rtl="0">
                  <a:spcBef>
                    <a:spcPct val="50000"/>
                  </a:spcBef>
                </a:pPr>
                <a:r>
                  <a:rPr lang="en-IE" sz="6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33" name="Text Box 37"/>
              <p:cNvSpPr txBox="1">
                <a:spLocks noChangeArrowheads="1"/>
              </p:cNvSpPr>
              <p:nvPr/>
            </p:nvSpPr>
            <p:spPr bwMode="auto">
              <a:xfrm>
                <a:off x="2221" y="3623"/>
                <a:ext cx="46" cy="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algn="ctr" rtl="0">
                  <a:spcBef>
                    <a:spcPct val="50000"/>
                  </a:spcBef>
                </a:pPr>
                <a:r>
                  <a:rPr lang="en-IE" sz="6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34" name="Text Box 39"/>
              <p:cNvSpPr txBox="1">
                <a:spLocks noChangeArrowheads="1"/>
              </p:cNvSpPr>
              <p:nvPr/>
            </p:nvSpPr>
            <p:spPr bwMode="auto">
              <a:xfrm>
                <a:off x="3444" y="3325"/>
                <a:ext cx="46" cy="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algn="ctr" rtl="0">
                  <a:spcBef>
                    <a:spcPct val="50000"/>
                  </a:spcBef>
                </a:pPr>
                <a:r>
                  <a:rPr lang="en-IE" sz="6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35" name="Text Box 40"/>
              <p:cNvSpPr txBox="1">
                <a:spLocks noChangeArrowheads="1"/>
              </p:cNvSpPr>
              <p:nvPr/>
            </p:nvSpPr>
            <p:spPr bwMode="auto">
              <a:xfrm>
                <a:off x="3763" y="2845"/>
                <a:ext cx="46" cy="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algn="ctr" rtl="0">
                  <a:spcBef>
                    <a:spcPct val="50000"/>
                  </a:spcBef>
                </a:pPr>
                <a:r>
                  <a:rPr lang="en-IE" sz="6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36" name="Text Box 41"/>
              <p:cNvSpPr txBox="1">
                <a:spLocks noChangeArrowheads="1"/>
              </p:cNvSpPr>
              <p:nvPr/>
            </p:nvSpPr>
            <p:spPr bwMode="auto">
              <a:xfrm>
                <a:off x="4306" y="3224"/>
                <a:ext cx="46" cy="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algn="ctr" rtl="0">
                  <a:spcBef>
                    <a:spcPct val="50000"/>
                  </a:spcBef>
                </a:pPr>
                <a:r>
                  <a:rPr lang="en-IE" sz="600" b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6</a:t>
                </a:r>
              </a:p>
            </p:txBody>
          </p:sp>
          <p:sp>
            <p:nvSpPr>
              <p:cNvPr id="37" name="Rectangle 51"/>
              <p:cNvSpPr>
                <a:spLocks noChangeArrowheads="1"/>
              </p:cNvSpPr>
              <p:nvPr/>
            </p:nvSpPr>
            <p:spPr bwMode="auto">
              <a:xfrm>
                <a:off x="425" y="1688"/>
                <a:ext cx="5177" cy="3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257175" indent="-257175">
                  <a:spcBef>
                    <a:spcPct val="20000"/>
                  </a:spcBef>
                  <a:buClr>
                    <a:schemeClr val="hlink"/>
                  </a:buClr>
                  <a:defRPr/>
                </a:pPr>
                <a:endParaRPr lang="en-US" dirty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4" name="Ovale 3"/>
          <p:cNvSpPr/>
          <p:nvPr/>
        </p:nvSpPr>
        <p:spPr>
          <a:xfrm>
            <a:off x="4297038" y="2851572"/>
            <a:ext cx="2243962" cy="16371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/>
          <p:cNvSpPr/>
          <p:nvPr/>
        </p:nvSpPr>
        <p:spPr>
          <a:xfrm>
            <a:off x="1448020" y="3015701"/>
            <a:ext cx="2243962" cy="19354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775273" y="2600744"/>
            <a:ext cx="88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</a:t>
            </a:r>
          </a:p>
        </p:txBody>
      </p:sp>
      <p:sp>
        <p:nvSpPr>
          <p:cNvPr id="40" name="CasellaDiTesto 39"/>
          <p:cNvSpPr txBox="1"/>
          <p:nvPr/>
        </p:nvSpPr>
        <p:spPr>
          <a:xfrm>
            <a:off x="1973371" y="2752040"/>
            <a:ext cx="88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</a:t>
            </a:r>
          </a:p>
        </p:txBody>
      </p:sp>
      <p:graphicFrame>
        <p:nvGraphicFramePr>
          <p:cNvPr id="41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231371"/>
              </p:ext>
            </p:extLst>
          </p:nvPr>
        </p:nvGraphicFramePr>
        <p:xfrm>
          <a:off x="762316" y="1978101"/>
          <a:ext cx="209431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Equazione" r:id="rId3" imgW="1193760" imgH="355320" progId="Equation.3">
                  <p:embed/>
                </p:oleObj>
              </mc:Choice>
              <mc:Fallback>
                <p:oleObj name="Equazione" r:id="rId3" imgW="1193760" imgH="355320" progId="Equation.3">
                  <p:embed/>
                  <p:pic>
                    <p:nvPicPr>
                      <p:cNvPr id="10244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316" y="1978101"/>
                        <a:ext cx="209431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Group 86"/>
          <p:cNvGrpSpPr>
            <a:grpSpLocks/>
          </p:cNvGrpSpPr>
          <p:nvPr/>
        </p:nvGrpSpPr>
        <p:grpSpPr bwMode="auto">
          <a:xfrm>
            <a:off x="1535993" y="5268799"/>
            <a:ext cx="2266950" cy="472678"/>
            <a:chOff x="3471" y="3039"/>
            <a:chExt cx="1904" cy="397"/>
          </a:xfrm>
        </p:grpSpPr>
        <p:sp>
          <p:nvSpPr>
            <p:cNvPr id="43" name="AutoShape 49"/>
            <p:cNvSpPr>
              <a:spLocks noChangeArrowheads="1"/>
            </p:cNvSpPr>
            <p:nvPr/>
          </p:nvSpPr>
          <p:spPr bwMode="auto">
            <a:xfrm>
              <a:off x="3471" y="3039"/>
              <a:ext cx="470" cy="397"/>
            </a:xfrm>
            <a:prstGeom prst="rightArrow">
              <a:avLst>
                <a:gd name="adj1" fmla="val 50000"/>
                <a:gd name="adj2" fmla="val 29597"/>
              </a:avLst>
            </a:prstGeom>
            <a:solidFill>
              <a:schemeClr val="hlink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it-IT" sz="1500"/>
            </a:p>
          </p:txBody>
        </p:sp>
        <p:sp>
          <p:nvSpPr>
            <p:cNvPr id="44" name="Text Box 82"/>
            <p:cNvSpPr txBox="1">
              <a:spLocks noChangeArrowheads="1"/>
            </p:cNvSpPr>
            <p:nvPr/>
          </p:nvSpPr>
          <p:spPr bwMode="auto">
            <a:xfrm>
              <a:off x="4005" y="3089"/>
              <a:ext cx="137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algn="ctr" rtl="0">
                <a:spcBef>
                  <a:spcPct val="50000"/>
                </a:spcBef>
              </a:pPr>
              <a:r>
                <a:rPr lang="en-IE" sz="1950" i="1">
                  <a:latin typeface="Times New Roman" panose="02020603050405020304" pitchFamily="18" charset="0"/>
                </a:rPr>
                <a:t>cut(A,B) = 0.3</a:t>
              </a:r>
              <a:endParaRPr lang="el-GR" sz="1950" i="1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47" name="Connettore diritto 46"/>
          <p:cNvCxnSpPr/>
          <p:nvPr/>
        </p:nvCxnSpPr>
        <p:spPr>
          <a:xfrm>
            <a:off x="4022658" y="2290045"/>
            <a:ext cx="270966" cy="2761457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0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1143000" y="3505200"/>
            <a:ext cx="6858000" cy="24955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1143000" y="2308623"/>
            <a:ext cx="6858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1143000" y="2486026"/>
            <a:ext cx="6858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1143000" y="2507457"/>
            <a:ext cx="6858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58726" name="Group 6"/>
          <p:cNvGrpSpPr>
            <a:grpSpLocks/>
          </p:cNvGrpSpPr>
          <p:nvPr/>
        </p:nvGrpSpPr>
        <p:grpSpPr bwMode="auto">
          <a:xfrm>
            <a:off x="1185863" y="1621631"/>
            <a:ext cx="6858000" cy="1682354"/>
            <a:chOff x="36" y="642"/>
            <a:chExt cx="5760" cy="1413"/>
          </a:xfrm>
        </p:grpSpPr>
        <p:pic>
          <p:nvPicPr>
            <p:cNvPr id="158727" name="Picture 7" descr="Edna Krabapp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" y="789"/>
              <a:ext cx="513" cy="1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728" name="Picture 8" descr="Principal Seymour  Skinn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4" y="828"/>
              <a:ext cx="514" cy="1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8729" name="Rectangle 9"/>
            <p:cNvSpPr>
              <a:spLocks noChangeArrowheads="1"/>
            </p:cNvSpPr>
            <p:nvPr/>
          </p:nvSpPr>
          <p:spPr bwMode="auto">
            <a:xfrm>
              <a:off x="36" y="1365"/>
              <a:ext cx="576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158730" name="Picture 10" descr="Groundskeeper Willi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" y="920"/>
              <a:ext cx="569" cy="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731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9" y="865"/>
              <a:ext cx="635" cy="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8732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5" y="753"/>
              <a:ext cx="580" cy="1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8733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" y="806"/>
              <a:ext cx="592" cy="1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8734" name="Picture 1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" y="1090"/>
              <a:ext cx="454" cy="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8735" name="Picture 15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" y="1096"/>
              <a:ext cx="306" cy="6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8736" name="Picture 16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" y="642"/>
              <a:ext cx="459" cy="1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8738" name="Rectangle 18"/>
          <p:cNvSpPr>
            <a:spLocks noChangeArrowheads="1"/>
          </p:cNvSpPr>
          <p:nvPr/>
        </p:nvSpPr>
        <p:spPr bwMode="auto">
          <a:xfrm>
            <a:off x="2943225" y="3689748"/>
            <a:ext cx="4057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58739" name="Group 19"/>
          <p:cNvGrpSpPr>
            <a:grpSpLocks/>
          </p:cNvGrpSpPr>
          <p:nvPr/>
        </p:nvGrpSpPr>
        <p:grpSpPr bwMode="auto">
          <a:xfrm>
            <a:off x="1256110" y="3789760"/>
            <a:ext cx="6557963" cy="1860947"/>
            <a:chOff x="96" y="2583"/>
            <a:chExt cx="5508" cy="1563"/>
          </a:xfrm>
        </p:grpSpPr>
        <p:grpSp>
          <p:nvGrpSpPr>
            <p:cNvPr id="158740" name="Group 20"/>
            <p:cNvGrpSpPr>
              <a:grpSpLocks/>
            </p:cNvGrpSpPr>
            <p:nvPr/>
          </p:nvGrpSpPr>
          <p:grpSpPr bwMode="auto">
            <a:xfrm>
              <a:off x="120" y="2802"/>
              <a:ext cx="5484" cy="1344"/>
              <a:chOff x="120" y="2802"/>
              <a:chExt cx="5484" cy="1344"/>
            </a:xfrm>
          </p:grpSpPr>
          <p:grpSp>
            <p:nvGrpSpPr>
              <p:cNvPr id="158741" name="Group 21"/>
              <p:cNvGrpSpPr>
                <a:grpSpLocks/>
              </p:cNvGrpSpPr>
              <p:nvPr/>
            </p:nvGrpSpPr>
            <p:grpSpPr bwMode="auto">
              <a:xfrm>
                <a:off x="120" y="2802"/>
                <a:ext cx="2286" cy="1344"/>
                <a:chOff x="156" y="2634"/>
                <a:chExt cx="2286" cy="1344"/>
              </a:xfrm>
            </p:grpSpPr>
            <p:sp>
              <p:nvSpPr>
                <p:cNvPr id="158742" name="Rectangle 22"/>
                <p:cNvSpPr>
                  <a:spLocks noChangeArrowheads="1"/>
                </p:cNvSpPr>
                <p:nvPr/>
              </p:nvSpPr>
              <p:spPr bwMode="auto">
                <a:xfrm>
                  <a:off x="156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it-IT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58743" name="Rectangle 23"/>
                <p:cNvSpPr>
                  <a:spLocks noChangeArrowheads="1"/>
                </p:cNvSpPr>
                <p:nvPr/>
              </p:nvSpPr>
              <p:spPr bwMode="auto">
                <a:xfrm>
                  <a:off x="1362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it-IT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58744" name="Group 24"/>
              <p:cNvGrpSpPr>
                <a:grpSpLocks/>
              </p:cNvGrpSpPr>
              <p:nvPr/>
            </p:nvGrpSpPr>
            <p:grpSpPr bwMode="auto">
              <a:xfrm>
                <a:off x="3318" y="2802"/>
                <a:ext cx="2286" cy="1344"/>
                <a:chOff x="156" y="2634"/>
                <a:chExt cx="2286" cy="1344"/>
              </a:xfrm>
            </p:grpSpPr>
            <p:sp>
              <p:nvSpPr>
                <p:cNvPr id="158745" name="Rectangle 25"/>
                <p:cNvSpPr>
                  <a:spLocks noChangeArrowheads="1"/>
                </p:cNvSpPr>
                <p:nvPr/>
              </p:nvSpPr>
              <p:spPr bwMode="auto">
                <a:xfrm>
                  <a:off x="156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it-IT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58746" name="Rectangle 26"/>
                <p:cNvSpPr>
                  <a:spLocks noChangeArrowheads="1"/>
                </p:cNvSpPr>
                <p:nvPr/>
              </p:nvSpPr>
              <p:spPr bwMode="auto">
                <a:xfrm>
                  <a:off x="1362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it-IT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158747" name="Rectangle 27"/>
            <p:cNvSpPr>
              <a:spLocks noChangeArrowheads="1"/>
            </p:cNvSpPr>
            <p:nvPr/>
          </p:nvSpPr>
          <p:spPr bwMode="auto">
            <a:xfrm>
              <a:off x="96" y="2583"/>
              <a:ext cx="3408" cy="3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158748" name="Picture 28" descr="Edna Krabappel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" y="3460"/>
              <a:ext cx="303" cy="656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58749" name="Picture 29" descr="Principal Seymour  Skinn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2841"/>
              <a:ext cx="304" cy="653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58750" name="Picture 30" descr="Groundskeeper Willi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2" y="2859"/>
              <a:ext cx="336" cy="514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58751" name="Picture 31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" y="3523"/>
              <a:ext cx="375" cy="5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8752" name="Picture 3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" y="2821"/>
              <a:ext cx="343" cy="6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8753" name="Picture 33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" y="3033"/>
              <a:ext cx="375" cy="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8754" name="Picture 34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" y="3608"/>
              <a:ext cx="269" cy="4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8755" name="Picture 35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" y="3702"/>
              <a:ext cx="181" cy="4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8756" name="Picture 36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" y="2887"/>
              <a:ext cx="272" cy="836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58757" name="Picture 37" descr="Edna Krabappel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" y="2878"/>
              <a:ext cx="303" cy="656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58758" name="Picture 38" descr="Principal Seymour  Skinn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8" y="3477"/>
              <a:ext cx="304" cy="653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58759" name="Picture 39" descr="Groundskeeper Willi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4" y="3561"/>
              <a:ext cx="336" cy="514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58760" name="Picture 40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" y="2821"/>
              <a:ext cx="375" cy="5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8761" name="Picture 41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6" y="2833"/>
              <a:ext cx="343" cy="6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8762" name="Picture 42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0" y="3524"/>
              <a:ext cx="351" cy="6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8763" name="Picture 43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0" y="3002"/>
              <a:ext cx="269" cy="4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8764" name="Picture 4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9" y="3642"/>
              <a:ext cx="181" cy="4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8765" name="Picture 45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7" y="2845"/>
              <a:ext cx="272" cy="836"/>
            </a:xfrm>
            <a:prstGeom prst="rect">
              <a:avLst/>
            </a:prstGeom>
            <a:solidFill>
              <a:srgbClr val="FFFFFF"/>
            </a:solidFill>
          </p:spPr>
        </p:pic>
      </p:grpSp>
      <p:sp>
        <p:nvSpPr>
          <p:cNvPr id="158766" name="Text Box 46"/>
          <p:cNvSpPr txBox="1">
            <a:spLocks noChangeArrowheads="1"/>
          </p:cNvSpPr>
          <p:nvPr/>
        </p:nvSpPr>
        <p:spPr bwMode="auto">
          <a:xfrm>
            <a:off x="2522936" y="5649516"/>
            <a:ext cx="170735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350">
                <a:solidFill>
                  <a:srgbClr val="000000"/>
                </a:solidFill>
                <a:latin typeface="Times New Roman" pitchFamily="18" charset="0"/>
              </a:rPr>
              <a:t>School Employees</a:t>
            </a:r>
            <a:r>
              <a:rPr lang="en-US" sz="12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58767" name="Text Box 47"/>
          <p:cNvSpPr txBox="1">
            <a:spLocks noChangeArrowheads="1"/>
          </p:cNvSpPr>
          <p:nvPr/>
        </p:nvSpPr>
        <p:spPr bwMode="auto">
          <a:xfrm>
            <a:off x="1143000" y="5630466"/>
            <a:ext cx="155257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>
                <a:solidFill>
                  <a:srgbClr val="000000"/>
                </a:solidFill>
                <a:latin typeface="Times New Roman" pitchFamily="18" charset="0"/>
              </a:rPr>
              <a:t>Simpson's Family</a:t>
            </a:r>
            <a:r>
              <a:rPr lang="en-US" sz="135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58768" name="Text Box 48"/>
          <p:cNvSpPr txBox="1">
            <a:spLocks noChangeArrowheads="1"/>
          </p:cNvSpPr>
          <p:nvPr/>
        </p:nvSpPr>
        <p:spPr bwMode="auto">
          <a:xfrm>
            <a:off x="6473429" y="5630466"/>
            <a:ext cx="137993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350">
                <a:solidFill>
                  <a:srgbClr val="000000"/>
                </a:solidFill>
                <a:latin typeface="Times New Roman" pitchFamily="18" charset="0"/>
              </a:rPr>
              <a:t>Males</a:t>
            </a:r>
            <a:r>
              <a:rPr lang="en-US" sz="12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58769" name="Text Box 49"/>
          <p:cNvSpPr txBox="1">
            <a:spLocks noChangeArrowheads="1"/>
          </p:cNvSpPr>
          <p:nvPr/>
        </p:nvSpPr>
        <p:spPr bwMode="auto">
          <a:xfrm>
            <a:off x="5023247" y="5630466"/>
            <a:ext cx="137993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350">
                <a:solidFill>
                  <a:srgbClr val="000000"/>
                </a:solidFill>
                <a:latin typeface="Times New Roman" pitchFamily="18" charset="0"/>
              </a:rPr>
              <a:t>Females</a:t>
            </a:r>
            <a:r>
              <a:rPr lang="en-US" sz="12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58770" name="Text Box 50"/>
          <p:cNvSpPr txBox="1">
            <a:spLocks noChangeArrowheads="1"/>
          </p:cNvSpPr>
          <p:nvPr/>
        </p:nvSpPr>
        <p:spPr bwMode="auto">
          <a:xfrm>
            <a:off x="1516262" y="3664150"/>
            <a:ext cx="343555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7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Clustering is subjective</a:t>
            </a:r>
          </a:p>
        </p:txBody>
      </p:sp>
      <p:sp>
        <p:nvSpPr>
          <p:cNvPr id="158771" name="Text Box 51"/>
          <p:cNvSpPr txBox="1">
            <a:spLocks noChangeArrowheads="1"/>
          </p:cNvSpPr>
          <p:nvPr/>
        </p:nvSpPr>
        <p:spPr bwMode="auto">
          <a:xfrm>
            <a:off x="1185863" y="992982"/>
            <a:ext cx="692689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7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What is a natural grouping among these objects?</a:t>
            </a:r>
          </a:p>
        </p:txBody>
      </p:sp>
    </p:spTree>
    <p:extLst>
      <p:ext uri="{BB962C8B-B14F-4D97-AF65-F5344CB8AC3E}">
        <p14:creationId xmlns:p14="http://schemas.microsoft.com/office/powerpoint/2010/main" val="20965393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206134" y="719004"/>
            <a:ext cx="8446339" cy="629824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Traditional definition of a “good” clustering:</a:t>
            </a:r>
          </a:p>
          <a:p>
            <a:pPr lvl="1">
              <a:defRPr/>
            </a:pPr>
            <a:r>
              <a:rPr lang="en-US" dirty="0"/>
              <a:t>Points assigned to same cluster should be highly similar.</a:t>
            </a:r>
          </a:p>
          <a:p>
            <a:pPr lvl="1">
              <a:defRPr/>
            </a:pPr>
            <a:r>
              <a:rPr lang="en-US" dirty="0"/>
              <a:t>Points assigned to different clusters should be highly dissimilar.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marL="0" indent="0" algn="ctr"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2 Objective Functions</a:t>
            </a:r>
            <a:r>
              <a:rPr lang="en-US" b="1" dirty="0"/>
              <a:t>:</a:t>
            </a:r>
          </a:p>
          <a:p>
            <a:pPr marL="0" indent="0" algn="ctr">
              <a:buNone/>
              <a:defRPr/>
            </a:pPr>
            <a:endParaRPr lang="en-US" b="1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b="1" dirty="0"/>
              <a:t>Minimize the cut value -&gt; Minimum cut 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b="1" dirty="0"/>
          </a:p>
          <a:p>
            <a:pPr marL="457200" indent="-457200">
              <a:buFont typeface="+mj-lt"/>
              <a:buAutoNum type="arabicPeriod"/>
              <a:defRPr/>
            </a:pPr>
            <a:endParaRPr lang="en-US" b="1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b="1" dirty="0"/>
              <a:t>Find the minimum cut balancing the number of items per cluster -&gt; Normalized cut (Shi Malik 1997)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b="1" dirty="0"/>
          </a:p>
          <a:p>
            <a:pPr lvl="1">
              <a:defRPr/>
            </a:pPr>
            <a:endParaRPr lang="en-US" dirty="0"/>
          </a:p>
          <a:p>
            <a:pPr marL="914400" lvl="1" indent="-457200">
              <a:buFont typeface="+mj-lt"/>
              <a:buAutoNum type="arabicPeriod"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Where </a:t>
            </a:r>
            <a:r>
              <a:rPr lang="en-US" dirty="0" err="1"/>
              <a:t>vol</a:t>
            </a:r>
            <a:r>
              <a:rPr lang="en-US" dirty="0"/>
              <a:t>(A) is the sum of edges inside set A </a:t>
            </a:r>
          </a:p>
          <a:p>
            <a:pPr marL="0" indent="0">
              <a:buNone/>
              <a:defRPr/>
            </a:pPr>
            <a:r>
              <a:rPr lang="en-US" b="1" dirty="0"/>
              <a:t>					</a:t>
            </a:r>
            <a:endParaRPr lang="en-US" dirty="0"/>
          </a:p>
          <a:p>
            <a:pPr marL="169069" indent="-169069">
              <a:defRPr/>
            </a:pPr>
            <a:endParaRPr lang="en-US" dirty="0"/>
          </a:p>
          <a:p>
            <a:pPr marL="169069" indent="-169069">
              <a:defRPr/>
            </a:pPr>
            <a:endParaRPr lang="en-US" dirty="0"/>
          </a:p>
          <a:p>
            <a:pPr marL="169069" indent="-169069">
              <a:defRPr/>
            </a:pPr>
            <a:endParaRPr lang="en-US" dirty="0"/>
          </a:p>
          <a:p>
            <a:pPr marL="169069" indent="-169069">
              <a:defRPr/>
            </a:pPr>
            <a:endParaRPr lang="en-US" dirty="0"/>
          </a:p>
          <a:p>
            <a:pPr marL="169069" indent="-169069">
              <a:defRPr/>
            </a:pPr>
            <a:endParaRPr lang="en-US" dirty="0"/>
          </a:p>
          <a:p>
            <a:pPr marL="169069" indent="-169069">
              <a:defRPr/>
            </a:pPr>
            <a:endParaRPr lang="en-US" dirty="0"/>
          </a:p>
          <a:p>
            <a:pPr marL="169069" indent="-169069">
              <a:defRPr/>
            </a:pPr>
            <a:endParaRPr lang="en-US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Clustering Objectives</a:t>
            </a:r>
            <a:endParaRPr lang="it-IT" dirty="0"/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3110088" y="3776923"/>
            <a:ext cx="163115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rtl="0">
              <a:spcBef>
                <a:spcPct val="50000"/>
              </a:spcBef>
            </a:pPr>
            <a:r>
              <a:rPr lang="en-IE" sz="2100" dirty="0">
                <a:latin typeface="Times New Roman" panose="02020603050405020304" pitchFamily="18" charset="0"/>
              </a:rPr>
              <a:t>min</a:t>
            </a:r>
            <a:r>
              <a:rPr lang="en-IE" sz="2100" i="1" dirty="0">
                <a:latin typeface="Times New Roman" panose="02020603050405020304" pitchFamily="18" charset="0"/>
              </a:rPr>
              <a:t> cut(A,B)</a:t>
            </a:r>
            <a:endParaRPr lang="el-GR" sz="2100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678881"/>
              </p:ext>
            </p:extLst>
          </p:nvPr>
        </p:nvGraphicFramePr>
        <p:xfrm>
          <a:off x="2625599" y="5351230"/>
          <a:ext cx="2951560" cy="507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Equazione" r:id="rId3" imgW="2438280" imgH="419040" progId="Equation.3">
                  <p:embed/>
                </p:oleObj>
              </mc:Choice>
              <mc:Fallback>
                <p:oleObj name="Equazione" r:id="rId3" imgW="2438280" imgH="419040" progId="Equation.3">
                  <p:embed/>
                  <p:pic>
                    <p:nvPicPr>
                      <p:cNvPr id="1229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599" y="5351230"/>
                        <a:ext cx="2951560" cy="507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7748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/>
              <a:t>Graph Cut Criteria</a:t>
            </a:r>
            <a:endParaRPr lang="en-IE" sz="270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305" y="870346"/>
            <a:ext cx="6326981" cy="831056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defRPr/>
            </a:pPr>
            <a:r>
              <a:rPr lang="en-IE" b="1" dirty="0"/>
              <a:t>Criterion: Minimum-cut</a:t>
            </a:r>
          </a:p>
          <a:p>
            <a:pPr lvl="1" algn="l" rtl="0" eaLnBrk="1" hangingPunct="1">
              <a:lnSpc>
                <a:spcPct val="90000"/>
              </a:lnSpc>
              <a:defRPr/>
            </a:pPr>
            <a:r>
              <a:rPr lang="en-IE" dirty="0"/>
              <a:t>Minimise weight of connections between groups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745708" y="2672953"/>
            <a:ext cx="163115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rtl="0">
              <a:spcBef>
                <a:spcPct val="50000"/>
              </a:spcBef>
            </a:pPr>
            <a:r>
              <a:rPr lang="en-IE" sz="2100" dirty="0">
                <a:latin typeface="Times New Roman" panose="02020603050405020304" pitchFamily="18" charset="0"/>
              </a:rPr>
              <a:t>min</a:t>
            </a:r>
            <a:r>
              <a:rPr lang="en-IE" sz="2100" i="1" dirty="0">
                <a:latin typeface="Times New Roman" panose="02020603050405020304" pitchFamily="18" charset="0"/>
              </a:rPr>
              <a:t> cut(A,B)</a:t>
            </a:r>
            <a:endParaRPr lang="el-GR" sz="2100" i="1" dirty="0">
              <a:latin typeface="Times New Roman" panose="02020603050405020304" pitchFamily="18" charset="0"/>
            </a:endParaRPr>
          </a:p>
        </p:txBody>
      </p:sp>
      <p:grpSp>
        <p:nvGrpSpPr>
          <p:cNvPr id="121888" name="Group 32"/>
          <p:cNvGrpSpPr>
            <a:grpSpLocks/>
          </p:cNvGrpSpPr>
          <p:nvPr/>
        </p:nvGrpSpPr>
        <p:grpSpPr bwMode="auto">
          <a:xfrm>
            <a:off x="4025504" y="3338514"/>
            <a:ext cx="1089422" cy="1660922"/>
            <a:chOff x="2421" y="2084"/>
            <a:chExt cx="915" cy="1395"/>
          </a:xfrm>
        </p:grpSpPr>
        <p:sp>
          <p:nvSpPr>
            <p:cNvPr id="11294" name="Line 24"/>
            <p:cNvSpPr>
              <a:spLocks noChangeShapeType="1"/>
            </p:cNvSpPr>
            <p:nvPr/>
          </p:nvSpPr>
          <p:spPr bwMode="auto">
            <a:xfrm>
              <a:off x="2421" y="2279"/>
              <a:ext cx="214" cy="120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 sz="1350"/>
            </a:p>
          </p:txBody>
        </p:sp>
        <p:sp>
          <p:nvSpPr>
            <p:cNvPr id="11295" name="Text Box 26"/>
            <p:cNvSpPr txBox="1">
              <a:spLocks noChangeArrowheads="1"/>
            </p:cNvSpPr>
            <p:nvPr/>
          </p:nvSpPr>
          <p:spPr bwMode="auto">
            <a:xfrm>
              <a:off x="2426" y="2084"/>
              <a:ext cx="9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algn="l" rtl="0"/>
              <a:r>
                <a:rPr lang="en-IE" sz="1200" b="1">
                  <a:solidFill>
                    <a:schemeClr val="folHlink"/>
                  </a:solidFill>
                  <a:latin typeface="Tahoma" panose="020B0604030504040204" pitchFamily="34" charset="0"/>
                </a:rPr>
                <a:t>Optimal cut</a:t>
              </a:r>
            </a:p>
          </p:txBody>
        </p:sp>
      </p:grpSp>
      <p:grpSp>
        <p:nvGrpSpPr>
          <p:cNvPr id="121895" name="Group 39"/>
          <p:cNvGrpSpPr>
            <a:grpSpLocks/>
          </p:cNvGrpSpPr>
          <p:nvPr/>
        </p:nvGrpSpPr>
        <p:grpSpPr bwMode="auto">
          <a:xfrm>
            <a:off x="1483519" y="3482580"/>
            <a:ext cx="6172200" cy="2434828"/>
            <a:chOff x="286" y="2205"/>
            <a:chExt cx="5184" cy="2045"/>
          </a:xfrm>
        </p:grpSpPr>
        <p:grpSp>
          <p:nvGrpSpPr>
            <p:cNvPr id="11290" name="Group 33"/>
            <p:cNvGrpSpPr>
              <a:grpSpLocks/>
            </p:cNvGrpSpPr>
            <p:nvPr/>
          </p:nvGrpSpPr>
          <p:grpSpPr bwMode="auto">
            <a:xfrm>
              <a:off x="3443" y="2205"/>
              <a:ext cx="1040" cy="848"/>
              <a:chOff x="3443" y="2205"/>
              <a:chExt cx="1040" cy="848"/>
            </a:xfrm>
          </p:grpSpPr>
          <p:sp>
            <p:nvSpPr>
              <p:cNvPr id="11292" name="Freeform 28"/>
              <p:cNvSpPr>
                <a:spLocks/>
              </p:cNvSpPr>
              <p:nvPr/>
            </p:nvSpPr>
            <p:spPr bwMode="auto">
              <a:xfrm>
                <a:off x="3443" y="2349"/>
                <a:ext cx="509" cy="704"/>
              </a:xfrm>
              <a:custGeom>
                <a:avLst/>
                <a:gdLst>
                  <a:gd name="T0" fmla="*/ 17 w 509"/>
                  <a:gd name="T1" fmla="*/ 0 h 704"/>
                  <a:gd name="T2" fmla="*/ 17 w 509"/>
                  <a:gd name="T3" fmla="*/ 436 h 704"/>
                  <a:gd name="T4" fmla="*/ 118 w 509"/>
                  <a:gd name="T5" fmla="*/ 548 h 704"/>
                  <a:gd name="T6" fmla="*/ 397 w 509"/>
                  <a:gd name="T7" fmla="*/ 659 h 704"/>
                  <a:gd name="T8" fmla="*/ 509 w 509"/>
                  <a:gd name="T9" fmla="*/ 704 h 7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9" h="704">
                    <a:moveTo>
                      <a:pt x="17" y="0"/>
                    </a:moveTo>
                    <a:cubicBezTo>
                      <a:pt x="8" y="172"/>
                      <a:pt x="0" y="345"/>
                      <a:pt x="17" y="436"/>
                    </a:cubicBezTo>
                    <a:cubicBezTo>
                      <a:pt x="34" y="527"/>
                      <a:pt x="55" y="511"/>
                      <a:pt x="118" y="548"/>
                    </a:cubicBezTo>
                    <a:cubicBezTo>
                      <a:pt x="181" y="585"/>
                      <a:pt x="332" y="633"/>
                      <a:pt x="397" y="659"/>
                    </a:cubicBezTo>
                    <a:cubicBezTo>
                      <a:pt x="462" y="685"/>
                      <a:pt x="485" y="694"/>
                      <a:pt x="509" y="704"/>
                    </a:cubicBezTo>
                  </a:path>
                </a:pathLst>
              </a:custGeom>
              <a:noFill/>
              <a:ln w="31750" cap="flat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 sz="1350"/>
              </a:p>
            </p:txBody>
          </p:sp>
          <p:sp>
            <p:nvSpPr>
              <p:cNvPr id="11293" name="Text Box 29"/>
              <p:cNvSpPr txBox="1">
                <a:spLocks noChangeArrowheads="1"/>
              </p:cNvSpPr>
              <p:nvPr/>
            </p:nvSpPr>
            <p:spPr bwMode="auto">
              <a:xfrm>
                <a:off x="3480" y="2205"/>
                <a:ext cx="100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algn="l" rtl="0"/>
                <a:r>
                  <a:rPr lang="en-IE" sz="1200" b="1">
                    <a:solidFill>
                      <a:srgbClr val="FF0000"/>
                    </a:solidFill>
                    <a:latin typeface="Tahoma" panose="020B0604030504040204" pitchFamily="34" charset="0"/>
                  </a:rPr>
                  <a:t>Minimum cut</a:t>
                </a:r>
              </a:p>
            </p:txBody>
          </p:sp>
        </p:grpSp>
        <p:sp>
          <p:nvSpPr>
            <p:cNvPr id="121886" name="Rectangle 30"/>
            <p:cNvSpPr>
              <a:spLocks noChangeArrowheads="1"/>
            </p:cNvSpPr>
            <p:nvPr/>
          </p:nvSpPr>
          <p:spPr bwMode="auto">
            <a:xfrm>
              <a:off x="286" y="3454"/>
              <a:ext cx="5184" cy="7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defRPr/>
              </a:pPr>
              <a:r>
                <a:rPr lang="en-IE" sz="2100" dirty="0">
                  <a:latin typeface="+mj-lt"/>
                </a:rPr>
                <a:t>Problem:</a:t>
              </a:r>
            </a:p>
            <a:p>
              <a:pPr marL="557213" lvl="1" indent="-214313">
                <a:lnSpc>
                  <a:spcPct val="90000"/>
                </a:lnSpc>
                <a:spcBef>
                  <a:spcPct val="20000"/>
                </a:spcBef>
                <a:buFontTx/>
                <a:buChar char="–"/>
                <a:defRPr/>
              </a:pPr>
              <a:r>
                <a:rPr lang="en-IE" dirty="0">
                  <a:latin typeface="+mj-lt"/>
                </a:rPr>
                <a:t>Only considers external cluster connections</a:t>
              </a:r>
            </a:p>
            <a:p>
              <a:pPr marL="557213" lvl="1" indent="-214313">
                <a:lnSpc>
                  <a:spcPct val="90000"/>
                </a:lnSpc>
                <a:spcBef>
                  <a:spcPct val="20000"/>
                </a:spcBef>
                <a:buFontTx/>
                <a:buChar char="–"/>
                <a:defRPr/>
              </a:pPr>
              <a:r>
                <a:rPr lang="en-IE" dirty="0">
                  <a:latin typeface="+mj-lt"/>
                </a:rPr>
                <a:t>Does not consider internal cluster density</a:t>
              </a:r>
            </a:p>
          </p:txBody>
        </p:sp>
      </p:grpSp>
      <p:grpSp>
        <p:nvGrpSpPr>
          <p:cNvPr id="121894" name="Group 38"/>
          <p:cNvGrpSpPr>
            <a:grpSpLocks/>
          </p:cNvGrpSpPr>
          <p:nvPr/>
        </p:nvGrpSpPr>
        <p:grpSpPr bwMode="auto">
          <a:xfrm>
            <a:off x="1494236" y="3138487"/>
            <a:ext cx="6326981" cy="1624013"/>
            <a:chOff x="295" y="1916"/>
            <a:chExt cx="5314" cy="1364"/>
          </a:xfrm>
        </p:grpSpPr>
        <p:grpSp>
          <p:nvGrpSpPr>
            <p:cNvPr id="11272" name="Group 31"/>
            <p:cNvGrpSpPr>
              <a:grpSpLocks/>
            </p:cNvGrpSpPr>
            <p:nvPr/>
          </p:nvGrpSpPr>
          <p:grpSpPr bwMode="auto">
            <a:xfrm>
              <a:off x="1460" y="2441"/>
              <a:ext cx="2214" cy="839"/>
              <a:chOff x="1460" y="2441"/>
              <a:chExt cx="2214" cy="839"/>
            </a:xfrm>
          </p:grpSpPr>
          <p:sp>
            <p:nvSpPr>
              <p:cNvPr id="11274" name="Oval 6"/>
              <p:cNvSpPr>
                <a:spLocks noChangeArrowheads="1"/>
              </p:cNvSpPr>
              <p:nvPr/>
            </p:nvSpPr>
            <p:spPr bwMode="auto">
              <a:xfrm>
                <a:off x="1482" y="2468"/>
                <a:ext cx="105" cy="1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sz="1500"/>
              </a:p>
            </p:txBody>
          </p:sp>
          <p:sp>
            <p:nvSpPr>
              <p:cNvPr id="11275" name="Oval 8"/>
              <p:cNvSpPr>
                <a:spLocks noChangeArrowheads="1"/>
              </p:cNvSpPr>
              <p:nvPr/>
            </p:nvSpPr>
            <p:spPr bwMode="auto">
              <a:xfrm>
                <a:off x="1511" y="2732"/>
                <a:ext cx="105" cy="1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sz="1500"/>
              </a:p>
            </p:txBody>
          </p:sp>
          <p:sp>
            <p:nvSpPr>
              <p:cNvPr id="11276" name="Oval 9"/>
              <p:cNvSpPr>
                <a:spLocks noChangeArrowheads="1"/>
              </p:cNvSpPr>
              <p:nvPr/>
            </p:nvSpPr>
            <p:spPr bwMode="auto">
              <a:xfrm>
                <a:off x="1836" y="2499"/>
                <a:ext cx="105" cy="1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sz="1500"/>
              </a:p>
            </p:txBody>
          </p:sp>
          <p:sp>
            <p:nvSpPr>
              <p:cNvPr id="11277" name="Oval 10"/>
              <p:cNvSpPr>
                <a:spLocks noChangeArrowheads="1"/>
              </p:cNvSpPr>
              <p:nvPr/>
            </p:nvSpPr>
            <p:spPr bwMode="auto">
              <a:xfrm>
                <a:off x="1835" y="2850"/>
                <a:ext cx="105" cy="1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sz="1500"/>
              </a:p>
            </p:txBody>
          </p:sp>
          <p:sp>
            <p:nvSpPr>
              <p:cNvPr id="11278" name="Oval 11"/>
              <p:cNvSpPr>
                <a:spLocks noChangeArrowheads="1"/>
              </p:cNvSpPr>
              <p:nvPr/>
            </p:nvSpPr>
            <p:spPr bwMode="auto">
              <a:xfrm>
                <a:off x="2149" y="2754"/>
                <a:ext cx="105" cy="1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sz="1500"/>
              </a:p>
            </p:txBody>
          </p:sp>
          <p:sp>
            <p:nvSpPr>
              <p:cNvPr id="11279" name="Oval 12"/>
              <p:cNvSpPr>
                <a:spLocks noChangeArrowheads="1"/>
              </p:cNvSpPr>
              <p:nvPr/>
            </p:nvSpPr>
            <p:spPr bwMode="auto">
              <a:xfrm>
                <a:off x="1460" y="3035"/>
                <a:ext cx="105" cy="1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sz="1500"/>
              </a:p>
            </p:txBody>
          </p:sp>
          <p:sp>
            <p:nvSpPr>
              <p:cNvPr id="11280" name="Oval 13"/>
              <p:cNvSpPr>
                <a:spLocks noChangeArrowheads="1"/>
              </p:cNvSpPr>
              <p:nvPr/>
            </p:nvSpPr>
            <p:spPr bwMode="auto">
              <a:xfrm>
                <a:off x="1747" y="3118"/>
                <a:ext cx="105" cy="1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sz="1500"/>
              </a:p>
            </p:txBody>
          </p:sp>
          <p:sp>
            <p:nvSpPr>
              <p:cNvPr id="11281" name="Oval 14"/>
              <p:cNvSpPr>
                <a:spLocks noChangeArrowheads="1"/>
              </p:cNvSpPr>
              <p:nvPr/>
            </p:nvSpPr>
            <p:spPr bwMode="auto">
              <a:xfrm>
                <a:off x="2154" y="2441"/>
                <a:ext cx="105" cy="1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sz="1500"/>
              </a:p>
            </p:txBody>
          </p:sp>
          <p:sp>
            <p:nvSpPr>
              <p:cNvPr id="11282" name="Oval 15"/>
              <p:cNvSpPr>
                <a:spLocks noChangeArrowheads="1"/>
              </p:cNvSpPr>
              <p:nvPr/>
            </p:nvSpPr>
            <p:spPr bwMode="auto">
              <a:xfrm>
                <a:off x="2243" y="3074"/>
                <a:ext cx="105" cy="1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sz="1500"/>
              </a:p>
            </p:txBody>
          </p:sp>
          <p:sp>
            <p:nvSpPr>
              <p:cNvPr id="11283" name="Oval 16"/>
              <p:cNvSpPr>
                <a:spLocks noChangeArrowheads="1"/>
              </p:cNvSpPr>
              <p:nvPr/>
            </p:nvSpPr>
            <p:spPr bwMode="auto">
              <a:xfrm>
                <a:off x="2059" y="3163"/>
                <a:ext cx="105" cy="1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sz="1500"/>
              </a:p>
            </p:txBody>
          </p:sp>
          <p:sp>
            <p:nvSpPr>
              <p:cNvPr id="11284" name="Oval 18"/>
              <p:cNvSpPr>
                <a:spLocks noChangeArrowheads="1"/>
              </p:cNvSpPr>
              <p:nvPr/>
            </p:nvSpPr>
            <p:spPr bwMode="auto">
              <a:xfrm>
                <a:off x="2669" y="2548"/>
                <a:ext cx="105" cy="117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sz="1500"/>
              </a:p>
            </p:txBody>
          </p:sp>
          <p:sp>
            <p:nvSpPr>
              <p:cNvPr id="11285" name="Oval 19"/>
              <p:cNvSpPr>
                <a:spLocks noChangeArrowheads="1"/>
              </p:cNvSpPr>
              <p:nvPr/>
            </p:nvSpPr>
            <p:spPr bwMode="auto">
              <a:xfrm>
                <a:off x="2776" y="2933"/>
                <a:ext cx="105" cy="117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sz="1500"/>
              </a:p>
            </p:txBody>
          </p:sp>
          <p:sp>
            <p:nvSpPr>
              <p:cNvPr id="11286" name="Oval 20"/>
              <p:cNvSpPr>
                <a:spLocks noChangeArrowheads="1"/>
              </p:cNvSpPr>
              <p:nvPr/>
            </p:nvSpPr>
            <p:spPr bwMode="auto">
              <a:xfrm>
                <a:off x="3060" y="2593"/>
                <a:ext cx="105" cy="117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sz="1500"/>
              </a:p>
            </p:txBody>
          </p:sp>
          <p:sp>
            <p:nvSpPr>
              <p:cNvPr id="11287" name="Oval 21"/>
              <p:cNvSpPr>
                <a:spLocks noChangeArrowheads="1"/>
              </p:cNvSpPr>
              <p:nvPr/>
            </p:nvSpPr>
            <p:spPr bwMode="auto">
              <a:xfrm>
                <a:off x="3379" y="3067"/>
                <a:ext cx="105" cy="117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sz="1500"/>
              </a:p>
            </p:txBody>
          </p:sp>
          <p:sp>
            <p:nvSpPr>
              <p:cNvPr id="11288" name="Oval 22"/>
              <p:cNvSpPr>
                <a:spLocks noChangeArrowheads="1"/>
              </p:cNvSpPr>
              <p:nvPr/>
            </p:nvSpPr>
            <p:spPr bwMode="auto">
              <a:xfrm>
                <a:off x="3569" y="2633"/>
                <a:ext cx="105" cy="117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sz="1500"/>
              </a:p>
            </p:txBody>
          </p:sp>
          <p:sp>
            <p:nvSpPr>
              <p:cNvPr id="11289" name="Oval 23"/>
              <p:cNvSpPr>
                <a:spLocks noChangeArrowheads="1"/>
              </p:cNvSpPr>
              <p:nvPr/>
            </p:nvSpPr>
            <p:spPr bwMode="auto">
              <a:xfrm>
                <a:off x="3087" y="2956"/>
                <a:ext cx="105" cy="117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sz="1500"/>
              </a:p>
            </p:txBody>
          </p:sp>
        </p:grpSp>
        <p:sp>
          <p:nvSpPr>
            <p:cNvPr id="121893" name="Rectangle 37"/>
            <p:cNvSpPr>
              <a:spLocks noChangeArrowheads="1"/>
            </p:cNvSpPr>
            <p:nvPr/>
          </p:nvSpPr>
          <p:spPr bwMode="auto">
            <a:xfrm>
              <a:off x="295" y="1916"/>
              <a:ext cx="5314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defRPr/>
              </a:pPr>
              <a:r>
                <a:rPr lang="en-IE" sz="2000" dirty="0">
                  <a:latin typeface="+mj-lt"/>
                </a:rPr>
                <a:t>Degenerate case: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47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contenuto 1"/>
              <p:cNvSpPr>
                <a:spLocks noGrp="1"/>
              </p:cNvSpPr>
              <p:nvPr>
                <p:ph idx="1"/>
              </p:nvPr>
            </p:nvSpPr>
            <p:spPr>
              <a:xfrm>
                <a:off x="206134" y="559759"/>
                <a:ext cx="8446339" cy="6298241"/>
              </a:xfrm>
            </p:spPr>
            <p:txBody>
              <a:bodyPr/>
              <a:lstStyle/>
              <a:p>
                <a:r>
                  <a:rPr lang="it-IT" dirty="0" err="1"/>
                  <a:t>Objective</a:t>
                </a:r>
                <a:r>
                  <a:rPr lang="it-IT" dirty="0"/>
                  <a:t> MIN CUT can be </a:t>
                </a:r>
                <a:r>
                  <a:rPr lang="it-IT" dirty="0" err="1"/>
                  <a:t>formulated</a:t>
                </a:r>
                <a:r>
                  <a:rPr lang="it-IT" dirty="0"/>
                  <a:t> in </a:t>
                </a:r>
                <a:r>
                  <a:rPr lang="it-IT" dirty="0" err="1"/>
                  <a:t>matrix</a:t>
                </a:r>
                <a:r>
                  <a:rPr lang="it-IT" dirty="0"/>
                  <a:t> </a:t>
                </a:r>
                <a:r>
                  <a:rPr lang="it-IT" dirty="0" err="1"/>
                  <a:t>notation</a:t>
                </a:r>
                <a:endParaRPr lang="it-IT" dirty="0"/>
              </a:p>
              <a:p>
                <a:r>
                  <a:rPr lang="en-IE" dirty="0"/>
                  <a:t>Express a bi-partition </a:t>
                </a:r>
                <a:r>
                  <a:rPr lang="en-IE" i="1" dirty="0">
                    <a:latin typeface="Times New Roman" pitchFamily="18" charset="0"/>
                  </a:rPr>
                  <a:t>(A,B)</a:t>
                </a:r>
                <a:r>
                  <a:rPr lang="en-IE" dirty="0"/>
                  <a:t> as a vector </a:t>
                </a:r>
                <a:r>
                  <a:rPr lang="en-IE" b="1" dirty="0"/>
                  <a:t>p</a:t>
                </a:r>
              </a:p>
              <a:p>
                <a:endParaRPr lang="en-IE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𝑖𝑓𝑓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−1 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𝑖𝑓𝑓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E" b="1" dirty="0"/>
              </a:p>
              <a:p>
                <a:pPr marL="0" indent="0">
                  <a:buNone/>
                </a:pPr>
                <a:endParaRPr lang="en-IE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mincut</m:t>
                      </m:r>
                      <m:d>
                        <m:d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it-IT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ij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b="0" i="0" smtClean="0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it-IT" b="0" i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b="0" i="0" smtClean="0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it-IT" b="0" i="0" smtClean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IE" dirty="0"/>
              </a:p>
              <a:p>
                <a:pPr marL="0" indent="0">
                  <a:buNone/>
                </a:pPr>
                <a:r>
                  <a:rPr lang="en-IE" dirty="0"/>
                  <a:t>Using </a:t>
                </a:r>
              </a:p>
              <a:p>
                <a:pPr marL="0" indent="0">
                  <a:buNone/>
                </a:pPr>
                <a:endParaRPr lang="en-IE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>
                          <a:latin typeface="Cambria Math" panose="02040503050406030204" pitchFamily="18" charset="0"/>
                        </a:rPr>
                        <m:t>mincut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it-IT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it-IT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it-IT" b="0" dirty="0"/>
              </a:p>
              <a:p>
                <a:pPr marL="0" indent="0">
                  <a:buNone/>
                </a:pPr>
                <a:r>
                  <a:rPr lang="it-IT" dirty="0" err="1"/>
                  <a:t>Proof</a:t>
                </a:r>
                <a:r>
                  <a:rPr lang="it-IT" dirty="0"/>
                  <a:t>: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" name="Segnaposto contenut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6134" y="559759"/>
                <a:ext cx="8446339" cy="6298241"/>
              </a:xfrm>
              <a:blipFill>
                <a:blip r:embed="rId2"/>
                <a:stretch>
                  <a:fillRect l="-794" t="-10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Find An Optimal Min-Cut </a:t>
            </a:r>
            <a:r>
              <a:rPr lang="en-IE" sz="1800" dirty="0"/>
              <a:t>(Hall</a:t>
            </a:r>
            <a:r>
              <a:rPr lang="en-IE" sz="1800" dirty="0">
                <a:latin typeface="Arial"/>
              </a:rPr>
              <a:t>’</a:t>
            </a:r>
            <a:r>
              <a:rPr lang="en-IE" sz="1800" dirty="0"/>
              <a:t>70, Fiedler</a:t>
            </a:r>
            <a:r>
              <a:rPr lang="en-IE" sz="1800" dirty="0">
                <a:latin typeface="Arial"/>
              </a:rPr>
              <a:t>’</a:t>
            </a:r>
            <a:r>
              <a:rPr lang="en-IE" sz="1800" dirty="0"/>
              <a:t>73)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/>
          <a:srcRect l="10133" t="6691" r="17849" b="12662"/>
          <a:stretch/>
        </p:blipFill>
        <p:spPr>
          <a:xfrm>
            <a:off x="1128542" y="3218721"/>
            <a:ext cx="3300761" cy="79571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703" y="5152423"/>
            <a:ext cx="7315200" cy="133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111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contenuto 1"/>
              <p:cNvSpPr>
                <a:spLocks noGrp="1"/>
              </p:cNvSpPr>
              <p:nvPr>
                <p:ph idx="1"/>
              </p:nvPr>
            </p:nvSpPr>
            <p:spPr>
              <a:xfrm>
                <a:off x="206134" y="559759"/>
                <a:ext cx="8446339" cy="629824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solution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</a:rPr>
                      <m:t>mincut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it-IT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NP HARD </a:t>
                </a:r>
                <a:r>
                  <a:rPr lang="it-IT" dirty="0" err="1"/>
                  <a:t>cannot</a:t>
                </a:r>
                <a:r>
                  <a:rPr lang="it-IT" dirty="0"/>
                  <a:t> be </a:t>
                </a:r>
                <a:r>
                  <a:rPr lang="it-IT" dirty="0" err="1"/>
                  <a:t>solved</a:t>
                </a:r>
                <a:endParaRPr lang="it-IT" dirty="0"/>
              </a:p>
              <a:p>
                <a:pPr marL="0" indent="0" algn="ctr">
                  <a:buNone/>
                </a:pPr>
                <a:r>
                  <a:rPr lang="it-IT" b="1" dirty="0">
                    <a:solidFill>
                      <a:srgbClr val="FF0000"/>
                    </a:solidFill>
                  </a:rPr>
                  <a:t> p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is</a:t>
                </a:r>
                <a:r>
                  <a:rPr lang="it-IT" b="1" dirty="0">
                    <a:solidFill>
                      <a:srgbClr val="FF0000"/>
                    </a:solidFill>
                  </a:rPr>
                  <a:t> discrete</a:t>
                </a:r>
              </a:p>
              <a:p>
                <a:pPr marL="0" indent="0" algn="ctr">
                  <a:buNone/>
                </a:pPr>
                <a:endParaRPr lang="it-IT" b="1" dirty="0">
                  <a:solidFill>
                    <a:srgbClr val="FF0000"/>
                  </a:solidFill>
                </a:endParaRPr>
              </a:p>
              <a:p>
                <a:r>
                  <a:rPr lang="it-IT" dirty="0" err="1"/>
                  <a:t>We</a:t>
                </a:r>
                <a:r>
                  <a:rPr lang="it-IT" dirty="0"/>
                  <a:t> relax p </a:t>
                </a:r>
                <a:r>
                  <a:rPr lang="it-IT" dirty="0" err="1"/>
                  <a:t>as</a:t>
                </a:r>
                <a:r>
                  <a:rPr lang="it-IT" dirty="0"/>
                  <a:t> a </a:t>
                </a:r>
                <a:r>
                  <a:rPr lang="it-IT" dirty="0" err="1"/>
                  <a:t>continuous</a:t>
                </a:r>
                <a:r>
                  <a:rPr lang="it-IT" dirty="0"/>
                  <a:t> </a:t>
                </a:r>
                <a:r>
                  <a:rPr lang="it-IT" dirty="0" err="1"/>
                  <a:t>vector</a:t>
                </a:r>
                <a:r>
                  <a:rPr lang="it-IT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r>
                  <a:rPr lang="it-IT" dirty="0" err="1"/>
                  <a:t>Then</a:t>
                </a:r>
                <a:r>
                  <a:rPr lang="it-IT" dirty="0"/>
                  <a:t> the </a:t>
                </a:r>
                <a:r>
                  <a:rPr lang="it-IT" dirty="0" err="1"/>
                  <a:t>mincut</a:t>
                </a:r>
                <a:r>
                  <a:rPr lang="it-IT" dirty="0"/>
                  <a:t> </a:t>
                </a:r>
                <a:r>
                  <a:rPr lang="it-IT" dirty="0" err="1"/>
                  <a:t>objective</a:t>
                </a:r>
                <a:r>
                  <a:rPr lang="it-IT" dirty="0"/>
                  <a:t> </a:t>
                </a:r>
                <a:r>
                  <a:rPr lang="it-IT" dirty="0" err="1"/>
                  <a:t>becomes</a:t>
                </a:r>
                <a:r>
                  <a:rPr lang="it-IT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  </a:t>
                </a:r>
                <a:r>
                  <a:rPr lang="it-IT" dirty="0" err="1"/>
                  <a:t>but</a:t>
                </a:r>
                <a:r>
                  <a:rPr lang="it-IT" dirty="0"/>
                  <a:t> </a:t>
                </a:r>
                <a:r>
                  <a:rPr lang="it-IT" dirty="0" err="1"/>
                  <a:t>calling</a:t>
                </a:r>
                <a:r>
                  <a:rPr lang="it-IT" dirty="0"/>
                  <a:t> p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i="1" dirty="0"/>
                  <a:t>f</a:t>
                </a:r>
              </a:p>
              <a:p>
                <a:endParaRPr lang="it-IT" i="1" dirty="0"/>
              </a:p>
              <a:p>
                <a:r>
                  <a:rPr lang="it-IT" i="1" dirty="0" err="1"/>
                  <a:t>Mincut</a:t>
                </a:r>
                <a:r>
                  <a:rPr lang="it-IT" i="1" dirty="0"/>
                  <a:t>(A,B) </a:t>
                </a:r>
                <a:r>
                  <a:rPr lang="it-IT" i="1" dirty="0" err="1"/>
                  <a:t>is</a:t>
                </a:r>
                <a:r>
                  <a:rPr lang="it-IT" i="1" dirty="0"/>
                  <a:t> the </a:t>
                </a:r>
                <a:r>
                  <a:rPr lang="it-IT" i="1" dirty="0" err="1"/>
                  <a:t>same</a:t>
                </a:r>
                <a:r>
                  <a:rPr lang="it-IT" i="1" dirty="0"/>
                  <a:t> </a:t>
                </a:r>
                <a:r>
                  <a:rPr lang="it-IT" i="1" dirty="0" err="1"/>
                  <a:t>as</a:t>
                </a:r>
                <a:r>
                  <a:rPr lang="it-IT" i="1" dirty="0"/>
                  <a:t> </a:t>
                </a:r>
                <a:r>
                  <a:rPr lang="it-IT" i="1" dirty="0" err="1"/>
                  <a:t>minimizing</a:t>
                </a:r>
                <a:r>
                  <a:rPr lang="it-IT" i="1" dirty="0"/>
                  <a:t> the </a:t>
                </a:r>
                <a:r>
                  <a:rPr lang="it-IT" i="1" dirty="0" err="1"/>
                  <a:t>Dirichlet</a:t>
                </a:r>
                <a:r>
                  <a:rPr lang="it-IT" i="1" dirty="0"/>
                  <a:t> Energy on the </a:t>
                </a:r>
                <a:r>
                  <a:rPr lang="it-IT" i="1" dirty="0" err="1"/>
                  <a:t>graph</a:t>
                </a:r>
                <a:endParaRPr lang="it-IT" i="1" dirty="0"/>
              </a:p>
              <a:p>
                <a:endParaRPr lang="it-IT" i="1" dirty="0"/>
              </a:p>
              <a:p>
                <a:r>
                  <a:rPr lang="it-IT" b="0" dirty="0"/>
                  <a:t>Solution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𝑚𝑖𝑛𝑐𝑢𝑡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𝑎𝑟𝑔</m:t>
                        </m:r>
                        <m:limLow>
                          <m:limLow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𝐿𝑓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𝑎𝑟𝑔</m:t>
                                </m:r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𝑑𝑖𝑟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it-IT" i="1" dirty="0"/>
              </a:p>
              <a:p>
                <a:r>
                  <a:rPr lang="it-IT" dirty="0" err="1"/>
                  <a:t>Cut</a:t>
                </a:r>
                <a:r>
                  <a:rPr lang="it-IT" dirty="0"/>
                  <a:t> </a:t>
                </a:r>
                <a:r>
                  <a:rPr lang="it-IT" dirty="0" err="1"/>
                  <a:t>value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the </a:t>
                </a:r>
                <a:r>
                  <a:rPr lang="it-IT" dirty="0" err="1"/>
                  <a:t>energy</a:t>
                </a:r>
                <a:r>
                  <a:rPr lang="it-IT" dirty="0"/>
                  <a:t> </a:t>
                </a:r>
                <a:r>
                  <a:rPr lang="it-IT" dirty="0" err="1"/>
                  <a:t>value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it-IT" i="1">
                            <a:latin typeface="Cambria Math" panose="02040503050406030204" pitchFamily="18" charset="0"/>
                          </a:rPr>
                          <m:t>𝑚𝑖𝑛𝑐𝑢𝑡</m:t>
                        </m:r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it-IT" i="1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func>
                          <m:func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𝑑𝑖𝑟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it-IT" i="1" dirty="0"/>
              </a:p>
              <a:p>
                <a:endParaRPr lang="it-IT" dirty="0"/>
              </a:p>
              <a:p>
                <a:r>
                  <a:rPr lang="it-IT" dirty="0"/>
                  <a:t>Solutions are 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it-IT" b="1" i="1" dirty="0"/>
                  <a:t>f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the </a:t>
                </a:r>
                <a:r>
                  <a:rPr lang="it-IT" b="1" dirty="0"/>
                  <a:t>2 </a:t>
                </a:r>
                <a:r>
                  <a:rPr lang="it-IT" b="1" dirty="0" err="1"/>
                  <a:t>nd</a:t>
                </a:r>
                <a:r>
                  <a:rPr lang="it-IT" b="1" dirty="0"/>
                  <a:t> </a:t>
                </a:r>
                <a:r>
                  <a:rPr lang="it-IT" b="1" dirty="0" err="1"/>
                  <a:t>smallest</a:t>
                </a:r>
                <a:r>
                  <a:rPr lang="it-IT" b="1" dirty="0"/>
                  <a:t> </a:t>
                </a:r>
                <a:r>
                  <a:rPr lang="it-IT" b="1" dirty="0" err="1"/>
                  <a:t>eigenvector</a:t>
                </a:r>
                <a:r>
                  <a:rPr lang="it-IT" b="1" dirty="0"/>
                  <a:t> </a:t>
                </a:r>
                <a:r>
                  <a:rPr lang="it-IT" dirty="0" err="1"/>
                  <a:t>Fiedler</a:t>
                </a:r>
                <a:r>
                  <a:rPr lang="it-IT" dirty="0"/>
                  <a:t> </a:t>
                </a:r>
                <a:r>
                  <a:rPr lang="it-IT" dirty="0" err="1"/>
                  <a:t>Vector</a:t>
                </a:r>
                <a:endParaRPr lang="it-IT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it-IT" b="1" dirty="0" err="1"/>
                  <a:t>Mincut</a:t>
                </a:r>
                <a:r>
                  <a:rPr lang="it-IT" dirty="0"/>
                  <a:t> </a:t>
                </a:r>
                <a:r>
                  <a:rPr lang="it-IT" dirty="0" err="1"/>
                  <a:t>value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the </a:t>
                </a:r>
                <a:r>
                  <a:rPr lang="it-IT" b="1" dirty="0"/>
                  <a:t>2 </a:t>
                </a:r>
                <a:r>
                  <a:rPr lang="it-IT" b="1" dirty="0" err="1"/>
                  <a:t>nd</a:t>
                </a:r>
                <a:r>
                  <a:rPr lang="it-IT" b="1" dirty="0"/>
                  <a:t> </a:t>
                </a:r>
                <a:r>
                  <a:rPr lang="it-IT" b="1" dirty="0" err="1"/>
                  <a:t>smallest</a:t>
                </a:r>
                <a:r>
                  <a:rPr lang="it-IT" b="1" dirty="0"/>
                  <a:t> </a:t>
                </a:r>
                <a:r>
                  <a:rPr lang="it-IT" b="1" dirty="0" err="1"/>
                  <a:t>eigenvalue</a:t>
                </a:r>
                <a:endParaRPr lang="it-IT" b="1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" name="Segnaposto contenut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6134" y="559759"/>
                <a:ext cx="8446339" cy="6298241"/>
              </a:xfrm>
              <a:blipFill>
                <a:blip r:embed="rId2"/>
                <a:stretch>
                  <a:fillRect l="-794" t="-96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Find An Optimal Min-Cut 2 </a:t>
            </a:r>
            <a:r>
              <a:rPr lang="en-IE" sz="1800" dirty="0"/>
              <a:t>(Rayleigh Theorem revisited)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0207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Spectral Clustering Procedure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defRPr/>
            </a:pPr>
            <a:r>
              <a:rPr lang="en-IE" dirty="0"/>
              <a:t>Three basic stages:</a:t>
            </a:r>
          </a:p>
          <a:p>
            <a:pPr marL="457200" indent="-457200">
              <a:defRPr/>
            </a:pPr>
            <a:endParaRPr lang="en-IE" sz="1050" dirty="0"/>
          </a:p>
          <a:p>
            <a:pPr marL="742950" lvl="1" indent="-400050">
              <a:buFontTx/>
              <a:buAutoNum type="arabicPeriod"/>
              <a:defRPr/>
            </a:pPr>
            <a:r>
              <a:rPr lang="en-IE" b="1" dirty="0"/>
              <a:t>Pre-processing</a:t>
            </a:r>
          </a:p>
          <a:p>
            <a:pPr marL="1028700" lvl="2" indent="-342900">
              <a:defRPr/>
            </a:pPr>
            <a:r>
              <a:rPr lang="en-IE" dirty="0"/>
              <a:t>Construct a matrix representation of the dataset.</a:t>
            </a:r>
          </a:p>
          <a:p>
            <a:pPr marL="1028700" lvl="2" indent="-342900">
              <a:buNone/>
              <a:defRPr/>
            </a:pPr>
            <a:endParaRPr lang="en-IE" sz="900" dirty="0"/>
          </a:p>
          <a:p>
            <a:pPr marL="742950" lvl="1" indent="-400050">
              <a:buFontTx/>
              <a:buAutoNum type="arabicPeriod"/>
              <a:defRPr/>
            </a:pPr>
            <a:r>
              <a:rPr lang="en-IE" b="1" dirty="0"/>
              <a:t>Decomposition</a:t>
            </a:r>
          </a:p>
          <a:p>
            <a:pPr marL="1028700" lvl="2" indent="-342900">
              <a:defRPr/>
            </a:pPr>
            <a:r>
              <a:rPr lang="en-IE" dirty="0"/>
              <a:t>Compute eigenvalues and eigenvectors of the matrix.</a:t>
            </a:r>
          </a:p>
          <a:p>
            <a:pPr marL="1028700" lvl="2" indent="-342900">
              <a:defRPr/>
            </a:pPr>
            <a:r>
              <a:rPr lang="en-IE" dirty="0"/>
              <a:t>Map each point to a lower-dimensional representation based on one or more eigenvectors.</a:t>
            </a:r>
          </a:p>
          <a:p>
            <a:pPr marL="1028700" lvl="2" indent="-342900">
              <a:buNone/>
              <a:defRPr/>
            </a:pPr>
            <a:endParaRPr lang="en-IE" sz="900" dirty="0"/>
          </a:p>
          <a:p>
            <a:pPr marL="742950" lvl="1" indent="-400050">
              <a:buFontTx/>
              <a:buAutoNum type="arabicPeriod"/>
              <a:defRPr/>
            </a:pPr>
            <a:r>
              <a:rPr lang="en-IE" b="1" dirty="0"/>
              <a:t>Grouping</a:t>
            </a:r>
          </a:p>
          <a:p>
            <a:pPr marL="1028700" lvl="2" indent="-342900">
              <a:defRPr/>
            </a:pPr>
            <a:r>
              <a:rPr lang="en-IE" dirty="0"/>
              <a:t>Assign points to two or more clusters, based on the new representation.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93863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3-Clusters</a:t>
            </a:r>
          </a:p>
        </p:txBody>
      </p:sp>
      <p:graphicFrame>
        <p:nvGraphicFramePr>
          <p:cNvPr id="28675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108587"/>
              </p:ext>
            </p:extLst>
          </p:nvPr>
        </p:nvGraphicFramePr>
        <p:xfrm>
          <a:off x="520129" y="461109"/>
          <a:ext cx="3914775" cy="2921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Bitmap Image" r:id="rId3" imgW="5219048" imgH="3895238" progId="Paint.Picture">
                  <p:embed/>
                </p:oleObj>
              </mc:Choice>
              <mc:Fallback>
                <p:oleObj name="Bitmap Image" r:id="rId3" imgW="5219048" imgH="38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129" y="461109"/>
                        <a:ext cx="3914775" cy="2921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tangolo 1"/>
          <p:cNvSpPr/>
          <p:nvPr/>
        </p:nvSpPr>
        <p:spPr>
          <a:xfrm>
            <a:off x="1014761" y="3945739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If we use the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eigen</a:t>
            </a:r>
            <a:r>
              <a:rPr lang="en-US" dirty="0"/>
              <a:t> vector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If we use the 3</a:t>
            </a:r>
            <a:r>
              <a:rPr lang="en-US" baseline="30000" dirty="0"/>
              <a:t>rd</a:t>
            </a:r>
            <a:r>
              <a:rPr lang="en-US" dirty="0"/>
              <a:t>  </a:t>
            </a:r>
            <a:r>
              <a:rPr lang="en-US" dirty="0" err="1"/>
              <a:t>eigen</a:t>
            </a:r>
            <a:r>
              <a:rPr lang="en-US" dirty="0"/>
              <a:t> vector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051321"/>
              </p:ext>
            </p:extLst>
          </p:nvPr>
        </p:nvGraphicFramePr>
        <p:xfrm>
          <a:off x="4748899" y="3212546"/>
          <a:ext cx="3668127" cy="1466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Bitmap Image" r:id="rId5" imgW="4839375" imgH="1933333" progId="Paint.Picture">
                  <p:embed/>
                </p:oleObj>
              </mc:Choice>
              <mc:Fallback>
                <p:oleObj name="Bitmap Image" r:id="rId5" imgW="4839375" imgH="1933333" progId="Paint.Picture">
                  <p:embed/>
                  <p:pic>
                    <p:nvPicPr>
                      <p:cNvPr id="29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899" y="3212546"/>
                        <a:ext cx="3668127" cy="1466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628045"/>
              </p:ext>
            </p:extLst>
          </p:nvPr>
        </p:nvGraphicFramePr>
        <p:xfrm>
          <a:off x="4904776" y="4922161"/>
          <a:ext cx="3356372" cy="1418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name="Bitmap Image" r:id="rId7" imgW="4420217" imgH="1867161" progId="Paint.Picture">
                  <p:embed/>
                </p:oleObj>
              </mc:Choice>
              <mc:Fallback>
                <p:oleObj name="Bitmap Image" r:id="rId7" imgW="4420217" imgH="1867161" progId="Paint.Picture">
                  <p:embed/>
                  <p:pic>
                    <p:nvPicPr>
                      <p:cNvPr id="2970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4776" y="4922161"/>
                        <a:ext cx="3356372" cy="1418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2572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K-Way Spectral Clustering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How do we partition a graph into k clusters?</a:t>
            </a:r>
          </a:p>
          <a:p>
            <a:pPr marL="457200" indent="-457200">
              <a:defRPr/>
            </a:pPr>
            <a:endParaRPr lang="en-US" dirty="0"/>
          </a:p>
          <a:p>
            <a:pPr marL="457200" indent="-457200">
              <a:defRPr/>
            </a:pPr>
            <a:r>
              <a:rPr lang="en-US" dirty="0"/>
              <a:t>Two basic approaches:</a:t>
            </a:r>
          </a:p>
          <a:p>
            <a:pPr marL="914400" lvl="1" indent="-457200">
              <a:defRPr/>
            </a:pPr>
            <a:r>
              <a:rPr lang="en-US" b="1" dirty="0">
                <a:solidFill>
                  <a:srgbClr val="FF0000"/>
                </a:solidFill>
              </a:rPr>
              <a:t>Recursive bi-partitioning </a:t>
            </a:r>
            <a:r>
              <a:rPr lang="en-US" dirty="0"/>
              <a:t>(Hagen et al.,’91)</a:t>
            </a:r>
            <a:br>
              <a:rPr lang="en-US" dirty="0"/>
            </a:br>
            <a:r>
              <a:rPr lang="en-US" i="1" dirty="0"/>
              <a:t>Recursively apply bi-partitioning algorithm in a hierarchical divisive manner.</a:t>
            </a:r>
            <a:br>
              <a:rPr lang="en-US" i="1" dirty="0"/>
            </a:br>
            <a:br>
              <a:rPr lang="en-US" i="1" dirty="0"/>
            </a:br>
            <a:r>
              <a:rPr lang="en-US" dirty="0"/>
              <a:t>Disadvantages: Inefficient, unstable</a:t>
            </a:r>
          </a:p>
          <a:p>
            <a:pPr marL="914400" lvl="1" indent="-457200">
              <a:defRPr/>
            </a:pPr>
            <a:endParaRPr lang="en-US" dirty="0"/>
          </a:p>
          <a:p>
            <a:pPr marL="914400" lvl="1" indent="-457200">
              <a:defRPr/>
            </a:pPr>
            <a:r>
              <a:rPr lang="en-US" b="1" dirty="0">
                <a:solidFill>
                  <a:srgbClr val="FF0000"/>
                </a:solidFill>
              </a:rPr>
              <a:t>Cluster multiple eigenvectors</a:t>
            </a:r>
            <a:r>
              <a:rPr lang="en-US" dirty="0"/>
              <a:t> (Shi &amp; Malik,’00)</a:t>
            </a:r>
            <a:br>
              <a:rPr lang="en-US" dirty="0"/>
            </a:br>
            <a:r>
              <a:rPr lang="en-US" i="1" dirty="0"/>
              <a:t>Build a reduced space from multiple eigenvectors.</a:t>
            </a:r>
            <a:br>
              <a:rPr lang="en-US" i="1" dirty="0"/>
            </a:br>
            <a:r>
              <a:rPr lang="en-US" i="1" dirty="0"/>
              <a:t>Commonly used in recent papers</a:t>
            </a:r>
            <a:br>
              <a:rPr lang="en-US" i="1" dirty="0"/>
            </a:br>
            <a:r>
              <a:rPr lang="en-US" i="1" dirty="0"/>
              <a:t>A preferable approach…but its like to do PCA and then k-means</a:t>
            </a:r>
          </a:p>
        </p:txBody>
      </p:sp>
    </p:spTree>
    <p:extLst>
      <p:ext uri="{BB962C8B-B14F-4D97-AF65-F5344CB8AC3E}">
        <p14:creationId xmlns:p14="http://schemas.microsoft.com/office/powerpoint/2010/main" val="28984162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Cluster multiple eigenvectors 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K-eigenvector Algorithm (Ng et al.,’01)</a:t>
            </a:r>
          </a:p>
          <a:p>
            <a:pPr marL="457200" indent="-457200">
              <a:defRPr/>
            </a:pPr>
            <a:endParaRPr lang="en-US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b="1" dirty="0"/>
              <a:t>Pre-processing</a:t>
            </a:r>
            <a:br>
              <a:rPr lang="en-US" b="1" dirty="0"/>
            </a:br>
            <a:r>
              <a:rPr lang="en-US" dirty="0"/>
              <a:t>Construct the scaled adjacency matrix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b="1" dirty="0"/>
              <a:t>Decomposition</a:t>
            </a:r>
            <a:br>
              <a:rPr lang="en-US" dirty="0"/>
            </a:br>
            <a:r>
              <a:rPr lang="en-US" dirty="0"/>
              <a:t>Find the eigenvalues and eigenvectors of L.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Build embedded space from the eigenvectors corresponding to the k smallest eigenvalues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b="1" dirty="0"/>
              <a:t>Grouping</a:t>
            </a:r>
            <a:br>
              <a:rPr lang="en-US" dirty="0"/>
            </a:br>
            <a:r>
              <a:rPr lang="en-US" dirty="0"/>
              <a:t>Apply K-Means to reduced n x k space to produce k clusters.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dirty="0"/>
          </a:p>
          <a:p>
            <a:pPr marL="457200" indent="-457200">
              <a:buFont typeface="+mj-lt"/>
              <a:buAutoNum type="arabicPeriod"/>
              <a:defRPr/>
            </a:pPr>
            <a:endParaRPr lang="en-US" dirty="0"/>
          </a:p>
          <a:p>
            <a:pPr marL="457200" indent="-457200">
              <a:buFont typeface="+mj-lt"/>
              <a:buAutoNum type="arabicPeriod"/>
              <a:defRPr/>
            </a:pPr>
            <a:endParaRPr lang="en-US" dirty="0"/>
          </a:p>
          <a:p>
            <a:pPr marL="457200" indent="-457200">
              <a:buFont typeface="+mj-lt"/>
              <a:buAutoNum type="arabicPeriod"/>
              <a:defRPr/>
            </a:pPr>
            <a:endParaRPr lang="en-US" dirty="0"/>
          </a:p>
          <a:p>
            <a:pPr marL="457200" indent="-457200">
              <a:buFont typeface="+mj-lt"/>
              <a:buAutoNum type="arabicPeriod"/>
              <a:defRPr/>
            </a:pPr>
            <a:endParaRPr lang="en-US" dirty="0"/>
          </a:p>
          <a:p>
            <a:pPr marL="457200" indent="-457200">
              <a:defRPr/>
            </a:pPr>
            <a:endParaRPr lang="en-US" dirty="0"/>
          </a:p>
          <a:p>
            <a:pPr marL="457200" indent="-45720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02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to select K spectral gap Heuristic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defRPr/>
                </a:pPr>
                <a:endParaRPr lang="en-US" dirty="0"/>
              </a:p>
              <a:p>
                <a:pPr marL="457200" indent="-457200">
                  <a:defRPr/>
                </a:pPr>
                <a:r>
                  <a:rPr lang="en-US" dirty="0" err="1"/>
                  <a:t>Eigengap</a:t>
                </a:r>
                <a:r>
                  <a:rPr lang="en-US" dirty="0"/>
                  <a:t>: the difference between two consecutive eigenvalues.</a:t>
                </a:r>
              </a:p>
              <a:p>
                <a:pPr marL="0" indent="0">
                  <a:buNone/>
                  <a:defRPr/>
                </a:pPr>
                <a:endParaRPr lang="en-US" dirty="0"/>
              </a:p>
              <a:p>
                <a:pPr marL="457200" indent="-457200">
                  <a:defRPr/>
                </a:pPr>
                <a:r>
                  <a:rPr lang="en-US" dirty="0"/>
                  <a:t>Most stable clustering is generally given by the value k that </a:t>
                </a:r>
                <a:r>
                  <a:rPr lang="en-US" dirty="0" err="1"/>
                  <a:t>maximises</a:t>
                </a:r>
                <a:r>
                  <a:rPr lang="en-US" dirty="0"/>
                  <a:t> the expression</a:t>
                </a:r>
              </a:p>
              <a:p>
                <a:pPr marL="0" indent="0" algn="ctr">
                  <a:buNone/>
                  <a:defRPr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 algn="ctr">
                  <a:buNone/>
                  <a:defRPr/>
                </a:pPr>
                <a:endParaRPr lang="en-US" dirty="0"/>
              </a:p>
              <a:p>
                <a:pPr marL="0" indent="0" algn="ctr">
                  <a:buNone/>
                  <a:defRPr/>
                </a:pPr>
                <a:endParaRPr lang="en-US" dirty="0"/>
              </a:p>
              <a:p>
                <a:pPr marL="0" indent="0" algn="ctr">
                  <a:buNone/>
                  <a:defRPr/>
                </a:pPr>
                <a:endParaRPr lang="en-US" dirty="0"/>
              </a:p>
              <a:p>
                <a:pPr marL="457200" indent="-457200">
                  <a:defRPr/>
                </a:pPr>
                <a:endParaRPr lang="en-US" dirty="0"/>
              </a:p>
              <a:p>
                <a:pPr marL="457200" indent="-457200"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4" name="Segnaposto contenu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223964" y="3000375"/>
            <a:ext cx="6697266" cy="2838450"/>
            <a:chOff x="68" y="1800"/>
            <a:chExt cx="5625" cy="2384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68" y="1800"/>
              <a:ext cx="5625" cy="2384"/>
              <a:chOff x="68" y="1800"/>
              <a:chExt cx="5625" cy="2384"/>
            </a:xfrm>
          </p:grpSpPr>
          <p:graphicFrame>
            <p:nvGraphicFramePr>
              <p:cNvPr id="9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69913539"/>
                  </p:ext>
                </p:extLst>
              </p:nvPr>
            </p:nvGraphicFramePr>
            <p:xfrm>
              <a:off x="1656" y="1800"/>
              <a:ext cx="4037" cy="2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036" name="Chart" r:id="rId4" imgW="4747454" imgH="2804160" progId="Excel.Chart.8">
                      <p:embed/>
                    </p:oleObj>
                  </mc:Choice>
                  <mc:Fallback>
                    <p:oleObj name="Chart" r:id="rId4" imgW="4747454" imgH="2804160" progId="Excel.Chart.8">
                      <p:embed/>
                      <p:pic>
                        <p:nvPicPr>
                          <p:cNvPr id="34829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56" y="1800"/>
                            <a:ext cx="4037" cy="2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68" y="1842"/>
                <a:ext cx="1588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rtl="0" eaLnBrk="0" hangingPunct="0">
                  <a:spcBef>
                    <a:spcPct val="20000"/>
                  </a:spcBef>
                  <a:buFont typeface="Symbol" pitchFamily="18" charset="2"/>
                  <a:buNone/>
                  <a:defRPr/>
                </a:pPr>
                <a:r>
                  <a:rPr lang="en-IE" sz="1350" b="1" dirty="0">
                    <a:latin typeface="+mj-lt"/>
                  </a:rPr>
                  <a:t>Largest eigenvalues</a:t>
                </a:r>
              </a:p>
              <a:p>
                <a:pPr algn="l" rtl="0" eaLnBrk="0" hangingPunct="0">
                  <a:spcBef>
                    <a:spcPct val="20000"/>
                  </a:spcBef>
                  <a:buFont typeface="Symbol" pitchFamily="18" charset="2"/>
                  <a:buNone/>
                  <a:defRPr/>
                </a:pPr>
                <a:r>
                  <a:rPr lang="en-IE" sz="1350" b="1" dirty="0">
                    <a:latin typeface="+mj-lt"/>
                  </a:rPr>
                  <a:t>of </a:t>
                </a:r>
                <a:r>
                  <a:rPr lang="en-IE" sz="1350" b="1" dirty="0" err="1">
                    <a:latin typeface="+mj-lt"/>
                  </a:rPr>
                  <a:t>Cisi</a:t>
                </a:r>
                <a:r>
                  <a:rPr lang="en-IE" sz="1350" b="1" dirty="0">
                    <a:latin typeface="+mj-lt"/>
                  </a:rPr>
                  <a:t>/Medline data</a:t>
                </a:r>
                <a:endParaRPr lang="en-IE" sz="1650" b="1" i="1" dirty="0">
                  <a:latin typeface="+mj-lt"/>
                </a:endParaRPr>
              </a:p>
            </p:txBody>
          </p:sp>
        </p:grp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200" y="2024"/>
              <a:ext cx="33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/>
              <a:r>
                <a:rPr lang="el-GR" sz="15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IE" sz="15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l-GR" sz="15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369" y="2915"/>
              <a:ext cx="33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/>
              <a:r>
                <a:rPr lang="el-GR" sz="15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IE" sz="15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l-GR" sz="15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22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defRPr/>
            </a:pPr>
            <a:endParaRPr lang="en-US" dirty="0"/>
          </a:p>
          <a:p>
            <a:pPr>
              <a:defRPr/>
            </a:pPr>
            <a:r>
              <a:rPr lang="en-IE" dirty="0"/>
              <a:t>Clustering as a graph partitioning problem</a:t>
            </a:r>
          </a:p>
          <a:p>
            <a:pPr lvl="1">
              <a:defRPr/>
            </a:pPr>
            <a:r>
              <a:rPr lang="en-IE" dirty="0"/>
              <a:t>Quality of a partition can be determined using graph cut criteria.</a:t>
            </a:r>
          </a:p>
          <a:p>
            <a:pPr lvl="1">
              <a:defRPr/>
            </a:pPr>
            <a:r>
              <a:rPr lang="en-IE" dirty="0"/>
              <a:t>Identifying an optimal partition is NP-hard.</a:t>
            </a:r>
          </a:p>
          <a:p>
            <a:pPr lvl="1">
              <a:defRPr/>
            </a:pPr>
            <a:endParaRPr lang="en-IE" dirty="0"/>
          </a:p>
          <a:p>
            <a:pPr lvl="1">
              <a:defRPr/>
            </a:pPr>
            <a:endParaRPr lang="en-IE" dirty="0"/>
          </a:p>
          <a:p>
            <a:pPr marL="457200" lvl="1" indent="0">
              <a:buNone/>
              <a:defRPr/>
            </a:pPr>
            <a:endParaRPr lang="en-IE" dirty="0"/>
          </a:p>
          <a:p>
            <a:pPr>
              <a:spcBef>
                <a:spcPct val="45000"/>
              </a:spcBef>
              <a:defRPr/>
            </a:pPr>
            <a:r>
              <a:rPr lang="en-IE" dirty="0"/>
              <a:t>Spectral clustering techniques</a:t>
            </a:r>
          </a:p>
          <a:p>
            <a:pPr lvl="1">
              <a:defRPr/>
            </a:pPr>
            <a:r>
              <a:rPr lang="en-IE" dirty="0"/>
              <a:t>Efficient approach to calculate near-optimal </a:t>
            </a:r>
            <a:br>
              <a:rPr lang="en-IE" dirty="0"/>
            </a:br>
            <a:r>
              <a:rPr lang="en-IE" dirty="0"/>
              <a:t>bi-partitions and </a:t>
            </a:r>
            <a:r>
              <a:rPr lang="en-IE" i="1" dirty="0">
                <a:latin typeface="Times New Roman" pitchFamily="18" charset="0"/>
              </a:rPr>
              <a:t>k</a:t>
            </a:r>
            <a:r>
              <a:rPr lang="en-IE" dirty="0"/>
              <a:t>-way partitions.</a:t>
            </a:r>
          </a:p>
          <a:p>
            <a:pPr lvl="1">
              <a:defRPr/>
            </a:pPr>
            <a:r>
              <a:rPr lang="en-IE" dirty="0"/>
              <a:t>Based on well-known cut criteria and strong theoretical background.</a:t>
            </a:r>
          </a:p>
          <a:p>
            <a:pPr marL="0" indent="0" algn="ctr">
              <a:buNone/>
              <a:defRPr/>
            </a:pPr>
            <a:endParaRPr lang="en-US" dirty="0"/>
          </a:p>
          <a:p>
            <a:pPr marL="457200" indent="-457200">
              <a:defRPr/>
            </a:pPr>
            <a:endParaRPr lang="en-US" dirty="0"/>
          </a:p>
          <a:p>
            <a:pPr marL="457200" indent="-457200">
              <a:defRPr/>
            </a:pPr>
            <a:endParaRPr lang="en-US" dirty="0"/>
          </a:p>
          <a:p>
            <a:pPr marL="457200" indent="-457200">
              <a:defRPr/>
            </a:pPr>
            <a:r>
              <a:rPr lang="en-US" b="1" i="1" dirty="0"/>
              <a:t>Read: “A Tutorial on Spectral Clustering” </a:t>
            </a:r>
            <a:r>
              <a:rPr lang="en-US" b="1" i="1" dirty="0" err="1"/>
              <a:t>V.Luxburg</a:t>
            </a:r>
            <a:r>
              <a:rPr lang="en-US" b="1" i="1" dirty="0"/>
              <a:t> Aug 2006</a:t>
            </a:r>
          </a:p>
          <a:p>
            <a:pPr marL="457200" indent="-45720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9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1591866" y="857250"/>
            <a:ext cx="58293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33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What is Similarity?</a:t>
            </a: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1427560" y="1552575"/>
            <a:ext cx="62614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350">
                <a:solidFill>
                  <a:srgbClr val="000000"/>
                </a:solidFill>
                <a:latin typeface="Times New Roman" pitchFamily="18" charset="0"/>
              </a:rPr>
              <a:t>The quality or state of being similar; likeness; resemblance; as, a similarity of features.</a:t>
            </a:r>
            <a:r>
              <a:rPr lang="en-US" b="1">
                <a:solidFill>
                  <a:srgbClr val="000000"/>
                </a:solidFill>
                <a:latin typeface="Arial Unicode MS" pitchFamily="34" charset="-128"/>
              </a:rPr>
              <a:t> </a:t>
            </a: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6748462" y="3315892"/>
            <a:ext cx="1252538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200">
                <a:solidFill>
                  <a:srgbClr val="000000"/>
                </a:solidFill>
                <a:latin typeface="Times New Roman" pitchFamily="18" charset="0"/>
              </a:rPr>
              <a:t>Similarity is hard to define, but… 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lang="en-US" sz="1200" i="1">
                <a:solidFill>
                  <a:srgbClr val="000000"/>
                </a:solidFill>
                <a:latin typeface="Times New Roman" pitchFamily="18" charset="0"/>
              </a:rPr>
              <a:t>We know it when we see it</a:t>
            </a:r>
            <a:r>
              <a:rPr lang="en-US" sz="1200">
                <a:solidFill>
                  <a:srgbClr val="000000"/>
                </a:solidFill>
                <a:latin typeface="Times New Roman" pitchFamily="18" charset="0"/>
              </a:rPr>
              <a:t>”</a:t>
            </a:r>
          </a:p>
          <a:p>
            <a:pPr eaLnBrk="1" hangingPunct="1"/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Times New Roman" pitchFamily="18" charset="0"/>
              </a:rPr>
              <a:t>The real meaning of similarity is a philosophical question. We will take a more pragmatic approach.  </a:t>
            </a:r>
          </a:p>
        </p:txBody>
      </p:sp>
      <p:pic>
        <p:nvPicPr>
          <p:cNvPr id="1597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18123"/>
            <a:ext cx="5610225" cy="3882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6346031" y="1793082"/>
            <a:ext cx="157562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Webster's Dictionary</a:t>
            </a:r>
          </a:p>
        </p:txBody>
      </p:sp>
    </p:spTree>
    <p:extLst>
      <p:ext uri="{BB962C8B-B14F-4D97-AF65-F5344CB8AC3E}">
        <p14:creationId xmlns:p14="http://schemas.microsoft.com/office/powerpoint/2010/main" val="321368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1657350" y="1100138"/>
            <a:ext cx="58293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33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Intuitions behind desirable distance measure properties</a:t>
            </a:r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1235869" y="2221707"/>
            <a:ext cx="6657975" cy="4193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2100" i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sz="2100">
                <a:solidFill>
                  <a:srgbClr val="000000"/>
                </a:solidFill>
                <a:latin typeface="Times New Roman" pitchFamily="18" charset="0"/>
              </a:rPr>
              <a:t>(A,B) = </a:t>
            </a:r>
            <a:r>
              <a:rPr lang="en-US" sz="2100" i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sz="2100">
                <a:solidFill>
                  <a:srgbClr val="000000"/>
                </a:solidFill>
                <a:latin typeface="Times New Roman" pitchFamily="18" charset="0"/>
              </a:rPr>
              <a:t>(B,A)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Symmetry </a:t>
            </a:r>
            <a:endParaRPr lang="en-US" sz="1350" i="1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350" i="1">
                <a:solidFill>
                  <a:srgbClr val="000000"/>
                </a:solidFill>
                <a:latin typeface="Times New Roman" pitchFamily="18" charset="0"/>
              </a:rPr>
              <a:t>Otherwise you could claim “Alex looks like Bob, but Bob looks nothing like Alex.”</a:t>
            </a:r>
          </a:p>
          <a:p>
            <a:pPr>
              <a:lnSpc>
                <a:spcPct val="110000"/>
              </a:lnSpc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100" i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sz="2100">
                <a:solidFill>
                  <a:srgbClr val="000000"/>
                </a:solidFill>
                <a:latin typeface="Times New Roman" pitchFamily="18" charset="0"/>
              </a:rPr>
              <a:t>(A,A) = 0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				</a:t>
            </a: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Constancy of Self-Similarity</a:t>
            </a:r>
            <a:endParaRPr lang="en-US" sz="1350" i="1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350" i="1">
                <a:solidFill>
                  <a:srgbClr val="000000"/>
                </a:solidFill>
                <a:latin typeface="Times New Roman" pitchFamily="18" charset="0"/>
              </a:rPr>
              <a:t>Otherwise you could claim “Alex looks more like Bob, than Bob does.”</a:t>
            </a:r>
          </a:p>
          <a:p>
            <a:pPr>
              <a:lnSpc>
                <a:spcPct val="110000"/>
              </a:lnSpc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100" i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sz="2100">
                <a:solidFill>
                  <a:srgbClr val="000000"/>
                </a:solidFill>
                <a:latin typeface="Times New Roman" pitchFamily="18" charset="0"/>
              </a:rPr>
              <a:t>(A,B) = 0 IIf A=B 	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Positivity (Separation)</a:t>
            </a:r>
            <a:endParaRPr lang="en-US" sz="1350" i="1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425" i="1">
                <a:solidFill>
                  <a:srgbClr val="000000"/>
                </a:solidFill>
                <a:latin typeface="Times New Roman" pitchFamily="18" charset="0"/>
              </a:rPr>
              <a:t>Otherwise there are objects in your world that are different, but you cannot tell apart.</a:t>
            </a:r>
            <a:endParaRPr lang="en-US" sz="1350" i="1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100" i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sz="2100">
                <a:solidFill>
                  <a:srgbClr val="000000"/>
                </a:solidFill>
                <a:latin typeface="Times New Roman" pitchFamily="18" charset="0"/>
              </a:rPr>
              <a:t>(A,B) </a:t>
            </a:r>
            <a:r>
              <a:rPr lang="en-US" sz="21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sz="2100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D</a:t>
            </a:r>
            <a:r>
              <a:rPr lang="en-US" sz="21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(A,C) + </a:t>
            </a:r>
            <a:r>
              <a:rPr lang="en-US" sz="2100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D</a:t>
            </a:r>
            <a:r>
              <a:rPr lang="en-US" sz="21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(B,C)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Triangular Inequality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350" i="1">
                <a:solidFill>
                  <a:srgbClr val="000000"/>
                </a:solidFill>
                <a:latin typeface="Times New Roman" pitchFamily="18" charset="0"/>
              </a:rPr>
              <a:t>Otherwise you could claim “Alex is very like Bob, and Alex is very like Carl, but Bob is very unlike Carl.”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  <a:p>
            <a:pPr lvl="3">
              <a:lnSpc>
                <a:spcPct val="110000"/>
              </a:lnSpc>
            </a:pPr>
            <a:endParaRPr lang="en-US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7615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9010" y="764381"/>
            <a:ext cx="5829300" cy="857250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Two Types of Clustering</a:t>
            </a:r>
          </a:p>
        </p:txBody>
      </p:sp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1943100" y="3314701"/>
            <a:ext cx="165735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Hierarchical</a:t>
            </a: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1316832" y="1602581"/>
            <a:ext cx="633293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 Partitional algorithms: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 Construct various partitions and then evaluate them by some criterion </a:t>
            </a:r>
            <a:r>
              <a:rPr lang="en-US" sz="1350">
                <a:solidFill>
                  <a:srgbClr val="000000"/>
                </a:solidFill>
                <a:latin typeface="Times New Roman" pitchFamily="18" charset="0"/>
              </a:rPr>
              <a:t>(we will see an example called BIRCH)</a:t>
            </a:r>
          </a:p>
          <a:p>
            <a:pPr eaLnBrk="1" hangingPunct="1">
              <a:buFontTx/>
              <a:buChar char="•"/>
            </a:pP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 Hierarchical algorithms: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 Create a hierarchical decomposition of the set of objects using some criterion</a:t>
            </a:r>
          </a:p>
          <a:p>
            <a:pPr eaLnBrk="1" hangingPunct="1"/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5582842" y="3276601"/>
            <a:ext cx="157400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Partitional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1257300" y="3611167"/>
            <a:ext cx="4057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64871" name="Group 7"/>
          <p:cNvGrpSpPr>
            <a:grpSpLocks/>
          </p:cNvGrpSpPr>
          <p:nvPr/>
        </p:nvGrpSpPr>
        <p:grpSpPr bwMode="auto">
          <a:xfrm>
            <a:off x="5086351" y="4171950"/>
            <a:ext cx="2721769" cy="1600200"/>
            <a:chOff x="120" y="2532"/>
            <a:chExt cx="2286" cy="1344"/>
          </a:xfrm>
        </p:grpSpPr>
        <p:grpSp>
          <p:nvGrpSpPr>
            <p:cNvPr id="164872" name="Group 8"/>
            <p:cNvGrpSpPr>
              <a:grpSpLocks/>
            </p:cNvGrpSpPr>
            <p:nvPr/>
          </p:nvGrpSpPr>
          <p:grpSpPr bwMode="auto">
            <a:xfrm>
              <a:off x="120" y="2532"/>
              <a:ext cx="2286" cy="1344"/>
              <a:chOff x="156" y="2634"/>
              <a:chExt cx="2286" cy="1344"/>
            </a:xfrm>
          </p:grpSpPr>
          <p:sp>
            <p:nvSpPr>
              <p:cNvPr id="164873" name="Rectangle 9"/>
              <p:cNvSpPr>
                <a:spLocks noChangeArrowheads="1"/>
              </p:cNvSpPr>
              <p:nvPr/>
            </p:nvSpPr>
            <p:spPr bwMode="auto">
              <a:xfrm>
                <a:off x="156" y="2634"/>
                <a:ext cx="1080" cy="1344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4874" name="Rectangle 10"/>
              <p:cNvSpPr>
                <a:spLocks noChangeArrowheads="1"/>
              </p:cNvSpPr>
              <p:nvPr/>
            </p:nvSpPr>
            <p:spPr bwMode="auto">
              <a:xfrm>
                <a:off x="1362" y="2634"/>
                <a:ext cx="1080" cy="1344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pic>
          <p:nvPicPr>
            <p:cNvPr id="164875" name="Picture 11" descr="Edna Krabappel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" y="3190"/>
              <a:ext cx="303" cy="656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64876" name="Picture 12" descr="Principal Seymour  Skinn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2571"/>
              <a:ext cx="304" cy="653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64877" name="Picture 13" descr="Groundskeeper Willi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2" y="2589"/>
              <a:ext cx="336" cy="514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64878" name="Picture 1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" y="3253"/>
              <a:ext cx="375" cy="5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4879" name="Picture 1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" y="2551"/>
              <a:ext cx="343" cy="6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4880" name="Picture 1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" y="2763"/>
              <a:ext cx="375" cy="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4881" name="Picture 1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" y="3338"/>
              <a:ext cx="269" cy="4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4882" name="Picture 1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" y="3432"/>
              <a:ext cx="181" cy="4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4883" name="Picture 19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" y="2617"/>
              <a:ext cx="272" cy="836"/>
            </a:xfrm>
            <a:prstGeom prst="rect">
              <a:avLst/>
            </a:prstGeom>
            <a:solidFill>
              <a:srgbClr val="FFFFFF"/>
            </a:solidFill>
          </p:spPr>
        </p:pic>
      </p:grpSp>
      <p:grpSp>
        <p:nvGrpSpPr>
          <p:cNvPr id="164884" name="Group 20"/>
          <p:cNvGrpSpPr>
            <a:grpSpLocks/>
          </p:cNvGrpSpPr>
          <p:nvPr/>
        </p:nvGrpSpPr>
        <p:grpSpPr bwMode="auto">
          <a:xfrm>
            <a:off x="1509712" y="3850482"/>
            <a:ext cx="2690813" cy="1912144"/>
            <a:chOff x="98" y="300"/>
            <a:chExt cx="3214" cy="2284"/>
          </a:xfrm>
        </p:grpSpPr>
        <p:pic>
          <p:nvPicPr>
            <p:cNvPr id="164885" name="Picture 21" descr="Edna Krabappel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" y="1440"/>
              <a:ext cx="504" cy="1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886" name="Picture 2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824"/>
              <a:ext cx="308" cy="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4887" name="Picture 23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78"/>
              <a:ext cx="424" cy="1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4888" name="Group 24"/>
            <p:cNvGrpSpPr>
              <a:grpSpLocks/>
            </p:cNvGrpSpPr>
            <p:nvPr/>
          </p:nvGrpSpPr>
          <p:grpSpPr bwMode="auto">
            <a:xfrm>
              <a:off x="1865" y="1505"/>
              <a:ext cx="1447" cy="1031"/>
              <a:chOff x="252" y="2364"/>
              <a:chExt cx="2258" cy="1608"/>
            </a:xfrm>
          </p:grpSpPr>
          <p:pic>
            <p:nvPicPr>
              <p:cNvPr id="164889" name="Picture 25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4890" name="Picture 26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64891" name="Line 27"/>
            <p:cNvSpPr>
              <a:spLocks noChangeShapeType="1"/>
            </p:cNvSpPr>
            <p:nvPr/>
          </p:nvSpPr>
          <p:spPr bwMode="auto">
            <a:xfrm flipH="1" flipV="1">
              <a:off x="255" y="444"/>
              <a:ext cx="0" cy="90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4892" name="Line 28"/>
            <p:cNvSpPr>
              <a:spLocks noChangeShapeType="1"/>
            </p:cNvSpPr>
            <p:nvPr/>
          </p:nvSpPr>
          <p:spPr bwMode="auto">
            <a:xfrm flipH="1" flipV="1">
              <a:off x="2919" y="1167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4893" name="Line 29"/>
            <p:cNvSpPr>
              <a:spLocks noChangeShapeType="1"/>
            </p:cNvSpPr>
            <p:nvPr/>
          </p:nvSpPr>
          <p:spPr bwMode="auto">
            <a:xfrm flipH="1" flipV="1">
              <a:off x="2227" y="1167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4894" name="Line 30"/>
            <p:cNvSpPr>
              <a:spLocks noChangeShapeType="1"/>
            </p:cNvSpPr>
            <p:nvPr/>
          </p:nvSpPr>
          <p:spPr bwMode="auto">
            <a:xfrm flipH="1">
              <a:off x="2221" y="1167"/>
              <a:ext cx="70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4895" name="Line 31"/>
            <p:cNvSpPr>
              <a:spLocks noChangeShapeType="1"/>
            </p:cNvSpPr>
            <p:nvPr/>
          </p:nvSpPr>
          <p:spPr bwMode="auto">
            <a:xfrm flipH="1">
              <a:off x="1193" y="710"/>
              <a:ext cx="1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4896" name="Line 32"/>
            <p:cNvSpPr>
              <a:spLocks noChangeShapeType="1"/>
            </p:cNvSpPr>
            <p:nvPr/>
          </p:nvSpPr>
          <p:spPr bwMode="auto">
            <a:xfrm rot="5400000" flipH="1">
              <a:off x="2343" y="943"/>
              <a:ext cx="4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4897" name="Line 33"/>
            <p:cNvSpPr>
              <a:spLocks noChangeShapeType="1"/>
            </p:cNvSpPr>
            <p:nvPr/>
          </p:nvSpPr>
          <p:spPr bwMode="auto">
            <a:xfrm rot="5400000" flipH="1">
              <a:off x="1712" y="574"/>
              <a:ext cx="26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164898" name="Group 34"/>
            <p:cNvGrpSpPr>
              <a:grpSpLocks/>
            </p:cNvGrpSpPr>
            <p:nvPr/>
          </p:nvGrpSpPr>
          <p:grpSpPr bwMode="auto">
            <a:xfrm>
              <a:off x="859" y="969"/>
              <a:ext cx="703" cy="377"/>
              <a:chOff x="2112" y="2976"/>
              <a:chExt cx="703" cy="377"/>
            </a:xfrm>
          </p:grpSpPr>
          <p:sp>
            <p:nvSpPr>
              <p:cNvPr id="164899" name="Line 35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4900" name="Line 36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4901" name="Line 37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64902" name="Line 38"/>
            <p:cNvSpPr>
              <a:spLocks noChangeShapeType="1"/>
            </p:cNvSpPr>
            <p:nvPr/>
          </p:nvSpPr>
          <p:spPr bwMode="auto">
            <a:xfrm rot="5400000" flipH="1">
              <a:off x="1065" y="844"/>
              <a:ext cx="25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4903" name="Line 39"/>
            <p:cNvSpPr>
              <a:spLocks noChangeShapeType="1"/>
            </p:cNvSpPr>
            <p:nvPr/>
          </p:nvSpPr>
          <p:spPr bwMode="auto">
            <a:xfrm flipH="1">
              <a:off x="253" y="446"/>
              <a:ext cx="158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4904" name="Line 40"/>
            <p:cNvSpPr>
              <a:spLocks noChangeShapeType="1"/>
            </p:cNvSpPr>
            <p:nvPr/>
          </p:nvSpPr>
          <p:spPr bwMode="auto">
            <a:xfrm rot="5400000" flipH="1">
              <a:off x="989" y="370"/>
              <a:ext cx="13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528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57250"/>
            <a:ext cx="6858000" cy="857250"/>
          </a:xfrm>
        </p:spPr>
        <p:txBody>
          <a:bodyPr/>
          <a:lstStyle/>
          <a:p>
            <a:r>
              <a:rPr lang="en-US" sz="2700">
                <a:effectLst>
                  <a:outerShdw blurRad="38100" dist="38100" dir="2700000" algn="tl">
                    <a:srgbClr val="C0C0C0"/>
                  </a:outerShdw>
                </a:effectLst>
              </a:rPr>
              <a:t>Desirable Properties of a Clustering Algorithm</a:t>
            </a:r>
          </a:p>
        </p:txBody>
      </p:sp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1421607" y="1970485"/>
            <a:ext cx="6322219" cy="364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100">
                <a:solidFill>
                  <a:srgbClr val="000000"/>
                </a:solidFill>
                <a:latin typeface="Times New Roman" pitchFamily="18" charset="0"/>
              </a:rPr>
              <a:t> Scalability (in terms of both time and space)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100">
                <a:solidFill>
                  <a:srgbClr val="000000"/>
                </a:solidFill>
                <a:latin typeface="Times New Roman" pitchFamily="18" charset="0"/>
              </a:rPr>
              <a:t> Ability to deal with different data types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100">
                <a:solidFill>
                  <a:srgbClr val="000000"/>
                </a:solidFill>
                <a:latin typeface="Times New Roman" pitchFamily="18" charset="0"/>
              </a:rPr>
              <a:t> Minimal requirements for domain knowledge to determine input parameters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100">
                <a:solidFill>
                  <a:srgbClr val="000000"/>
                </a:solidFill>
                <a:latin typeface="Times New Roman" pitchFamily="18" charset="0"/>
              </a:rPr>
              <a:t> Able to deal with noise and outliers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100">
                <a:solidFill>
                  <a:srgbClr val="000000"/>
                </a:solidFill>
                <a:latin typeface="Times New Roman" pitchFamily="18" charset="0"/>
              </a:rPr>
              <a:t> Insensitive to order of input records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100">
                <a:solidFill>
                  <a:srgbClr val="000000"/>
                </a:solidFill>
                <a:latin typeface="Times New Roman" pitchFamily="18" charset="0"/>
              </a:rPr>
              <a:t> Incorporation of user-specified constraints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100">
                <a:solidFill>
                  <a:srgbClr val="000000"/>
                </a:solidFill>
                <a:latin typeface="Times New Roman" pitchFamily="18" charset="0"/>
              </a:rPr>
              <a:t> Interpretability and usability</a:t>
            </a:r>
          </a:p>
        </p:txBody>
      </p:sp>
    </p:spTree>
    <p:extLst>
      <p:ext uri="{BB962C8B-B14F-4D97-AF65-F5344CB8AC3E}">
        <p14:creationId xmlns:p14="http://schemas.microsoft.com/office/powerpoint/2010/main" val="1708215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00150" y="857250"/>
            <a:ext cx="6686550" cy="857250"/>
          </a:xfrm>
        </p:spPr>
        <p:txBody>
          <a:bodyPr/>
          <a:lstStyle/>
          <a:p>
            <a:r>
              <a:rPr lang="en-US" sz="3600"/>
              <a:t>(How-to) Hierarchical Clustering</a:t>
            </a:r>
          </a:p>
        </p:txBody>
      </p:sp>
      <p:grpSp>
        <p:nvGrpSpPr>
          <p:cNvPr id="212995" name="Group 1027"/>
          <p:cNvGrpSpPr>
            <a:grpSpLocks/>
          </p:cNvGrpSpPr>
          <p:nvPr/>
        </p:nvGrpSpPr>
        <p:grpSpPr bwMode="auto">
          <a:xfrm>
            <a:off x="1566862" y="3888582"/>
            <a:ext cx="2690813" cy="1912144"/>
            <a:chOff x="98" y="300"/>
            <a:chExt cx="3214" cy="2284"/>
          </a:xfrm>
        </p:grpSpPr>
        <p:pic>
          <p:nvPicPr>
            <p:cNvPr id="212996" name="Picture 1028" descr="Edna Krabappel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" y="1440"/>
              <a:ext cx="504" cy="1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997" name="Picture 102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824"/>
              <a:ext cx="308" cy="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2998" name="Picture 1030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78"/>
              <a:ext cx="424" cy="1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2999" name="Group 1031"/>
            <p:cNvGrpSpPr>
              <a:grpSpLocks/>
            </p:cNvGrpSpPr>
            <p:nvPr/>
          </p:nvGrpSpPr>
          <p:grpSpPr bwMode="auto">
            <a:xfrm>
              <a:off x="1865" y="1505"/>
              <a:ext cx="1447" cy="1031"/>
              <a:chOff x="252" y="2364"/>
              <a:chExt cx="2258" cy="1608"/>
            </a:xfrm>
          </p:grpSpPr>
          <p:pic>
            <p:nvPicPr>
              <p:cNvPr id="213000" name="Picture 103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3001" name="Picture 1033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13002" name="Line 1034"/>
            <p:cNvSpPr>
              <a:spLocks noChangeShapeType="1"/>
            </p:cNvSpPr>
            <p:nvPr/>
          </p:nvSpPr>
          <p:spPr bwMode="auto">
            <a:xfrm flipH="1" flipV="1">
              <a:off x="255" y="444"/>
              <a:ext cx="0" cy="90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3003" name="Line 1035"/>
            <p:cNvSpPr>
              <a:spLocks noChangeShapeType="1"/>
            </p:cNvSpPr>
            <p:nvPr/>
          </p:nvSpPr>
          <p:spPr bwMode="auto">
            <a:xfrm flipH="1" flipV="1">
              <a:off x="2919" y="1167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3004" name="Line 1036"/>
            <p:cNvSpPr>
              <a:spLocks noChangeShapeType="1"/>
            </p:cNvSpPr>
            <p:nvPr/>
          </p:nvSpPr>
          <p:spPr bwMode="auto">
            <a:xfrm flipH="1" flipV="1">
              <a:off x="2227" y="1167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3005" name="Line 1037"/>
            <p:cNvSpPr>
              <a:spLocks noChangeShapeType="1"/>
            </p:cNvSpPr>
            <p:nvPr/>
          </p:nvSpPr>
          <p:spPr bwMode="auto">
            <a:xfrm flipH="1">
              <a:off x="2221" y="1167"/>
              <a:ext cx="70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3006" name="Line 1038"/>
            <p:cNvSpPr>
              <a:spLocks noChangeShapeType="1"/>
            </p:cNvSpPr>
            <p:nvPr/>
          </p:nvSpPr>
          <p:spPr bwMode="auto">
            <a:xfrm flipH="1">
              <a:off x="1193" y="710"/>
              <a:ext cx="1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3007" name="Line 1039"/>
            <p:cNvSpPr>
              <a:spLocks noChangeShapeType="1"/>
            </p:cNvSpPr>
            <p:nvPr/>
          </p:nvSpPr>
          <p:spPr bwMode="auto">
            <a:xfrm rot="5400000" flipH="1">
              <a:off x="2343" y="943"/>
              <a:ext cx="4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3008" name="Line 1040"/>
            <p:cNvSpPr>
              <a:spLocks noChangeShapeType="1"/>
            </p:cNvSpPr>
            <p:nvPr/>
          </p:nvSpPr>
          <p:spPr bwMode="auto">
            <a:xfrm rot="5400000" flipH="1">
              <a:off x="1712" y="574"/>
              <a:ext cx="26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213009" name="Group 1041"/>
            <p:cNvGrpSpPr>
              <a:grpSpLocks/>
            </p:cNvGrpSpPr>
            <p:nvPr/>
          </p:nvGrpSpPr>
          <p:grpSpPr bwMode="auto">
            <a:xfrm>
              <a:off x="859" y="969"/>
              <a:ext cx="703" cy="377"/>
              <a:chOff x="2112" y="2976"/>
              <a:chExt cx="703" cy="377"/>
            </a:xfrm>
          </p:grpSpPr>
          <p:sp>
            <p:nvSpPr>
              <p:cNvPr id="213010" name="Line 1042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3011" name="Line 1043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3012" name="Line 1044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lang="it-IT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13013" name="Line 1045"/>
            <p:cNvSpPr>
              <a:spLocks noChangeShapeType="1"/>
            </p:cNvSpPr>
            <p:nvPr/>
          </p:nvSpPr>
          <p:spPr bwMode="auto">
            <a:xfrm rot="5400000" flipH="1">
              <a:off x="1065" y="844"/>
              <a:ext cx="25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3014" name="Line 1046"/>
            <p:cNvSpPr>
              <a:spLocks noChangeShapeType="1"/>
            </p:cNvSpPr>
            <p:nvPr/>
          </p:nvSpPr>
          <p:spPr bwMode="auto">
            <a:xfrm flipH="1">
              <a:off x="253" y="446"/>
              <a:ext cx="158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3015" name="Line 1047"/>
            <p:cNvSpPr>
              <a:spLocks noChangeShapeType="1"/>
            </p:cNvSpPr>
            <p:nvPr/>
          </p:nvSpPr>
          <p:spPr bwMode="auto">
            <a:xfrm rot="5400000" flipH="1">
              <a:off x="989" y="370"/>
              <a:ext cx="13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it-IT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13016" name="Text Box 1048"/>
          <p:cNvSpPr txBox="1">
            <a:spLocks noChangeArrowheads="1"/>
          </p:cNvSpPr>
          <p:nvPr/>
        </p:nvSpPr>
        <p:spPr bwMode="auto">
          <a:xfrm>
            <a:off x="1294211" y="1834754"/>
            <a:ext cx="2888456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350">
                <a:solidFill>
                  <a:srgbClr val="000000"/>
                </a:solidFill>
                <a:latin typeface="Times" pitchFamily="18" charset="0"/>
              </a:rPr>
              <a:t>The number of dendrograms with </a:t>
            </a:r>
            <a:r>
              <a:rPr lang="en-US" altLang="en-US" sz="1350" i="1">
                <a:solidFill>
                  <a:srgbClr val="000000"/>
                </a:solidFill>
                <a:latin typeface="Times" pitchFamily="18" charset="0"/>
              </a:rPr>
              <a:t>n</a:t>
            </a:r>
            <a:r>
              <a:rPr lang="en-US" altLang="en-US" sz="1350">
                <a:solidFill>
                  <a:srgbClr val="000000"/>
                </a:solidFill>
                <a:latin typeface="Times" pitchFamily="18" charset="0"/>
              </a:rPr>
              <a:t> leafs  = (2</a:t>
            </a:r>
            <a:r>
              <a:rPr lang="en-US" altLang="en-US" sz="1350" i="1">
                <a:solidFill>
                  <a:srgbClr val="000000"/>
                </a:solidFill>
                <a:latin typeface="Times" pitchFamily="18" charset="0"/>
              </a:rPr>
              <a:t>n</a:t>
            </a:r>
            <a:r>
              <a:rPr lang="en-US" altLang="en-US" sz="1350">
                <a:solidFill>
                  <a:srgbClr val="000000"/>
                </a:solidFill>
                <a:latin typeface="Times" pitchFamily="18" charset="0"/>
              </a:rPr>
              <a:t> -3)!/[(2</a:t>
            </a:r>
            <a:r>
              <a:rPr lang="en-US" altLang="en-US" sz="1350" baseline="30000">
                <a:solidFill>
                  <a:srgbClr val="000000"/>
                </a:solidFill>
                <a:latin typeface="Times" pitchFamily="18" charset="0"/>
              </a:rPr>
              <a:t>(</a:t>
            </a:r>
            <a:r>
              <a:rPr lang="en-US" altLang="en-US" sz="1350" i="1" baseline="30000">
                <a:solidFill>
                  <a:srgbClr val="000000"/>
                </a:solidFill>
                <a:latin typeface="Times" pitchFamily="18" charset="0"/>
              </a:rPr>
              <a:t>n </a:t>
            </a:r>
            <a:r>
              <a:rPr lang="en-US" altLang="en-US" sz="1350" baseline="30000">
                <a:solidFill>
                  <a:srgbClr val="000000"/>
                </a:solidFill>
                <a:latin typeface="Times" pitchFamily="18" charset="0"/>
              </a:rPr>
              <a:t>-2)</a:t>
            </a:r>
            <a:r>
              <a:rPr lang="en-US" altLang="en-US" sz="1350">
                <a:solidFill>
                  <a:srgbClr val="000000"/>
                </a:solidFill>
                <a:latin typeface="Times" pitchFamily="18" charset="0"/>
              </a:rPr>
              <a:t>) (</a:t>
            </a:r>
            <a:r>
              <a:rPr lang="en-US" altLang="en-US" sz="1350" i="1">
                <a:solidFill>
                  <a:srgbClr val="000000"/>
                </a:solidFill>
                <a:latin typeface="Times" pitchFamily="18" charset="0"/>
              </a:rPr>
              <a:t>n </a:t>
            </a:r>
            <a:r>
              <a:rPr lang="en-US" altLang="en-US" sz="1350">
                <a:solidFill>
                  <a:srgbClr val="000000"/>
                </a:solidFill>
                <a:latin typeface="Times" pitchFamily="18" charset="0"/>
              </a:rPr>
              <a:t>-2)!]</a:t>
            </a:r>
          </a:p>
          <a:p>
            <a:endParaRPr lang="en-US" altLang="en-US" sz="1350">
              <a:solidFill>
                <a:srgbClr val="000000"/>
              </a:solidFill>
              <a:latin typeface="Times" pitchFamily="18" charset="0"/>
            </a:endParaRPr>
          </a:p>
          <a:p>
            <a:r>
              <a:rPr lang="en-US" altLang="en-US" sz="1050">
                <a:solidFill>
                  <a:srgbClr val="000000"/>
                </a:solidFill>
                <a:latin typeface="Times" pitchFamily="18" charset="0"/>
              </a:rPr>
              <a:t>Number 	Number of Possible</a:t>
            </a:r>
          </a:p>
          <a:p>
            <a:r>
              <a:rPr lang="en-US" altLang="en-US" sz="1050">
                <a:solidFill>
                  <a:srgbClr val="000000"/>
                </a:solidFill>
                <a:latin typeface="Times" pitchFamily="18" charset="0"/>
              </a:rPr>
              <a:t>of Leafs	Dendrograms </a:t>
            </a:r>
          </a:p>
          <a:p>
            <a:r>
              <a:rPr lang="en-US" altLang="en-US" sz="1050">
                <a:solidFill>
                  <a:srgbClr val="000000"/>
                </a:solidFill>
                <a:latin typeface="Times" pitchFamily="18" charset="0"/>
              </a:rPr>
              <a:t>2		1</a:t>
            </a:r>
          </a:p>
          <a:p>
            <a:r>
              <a:rPr lang="en-US" altLang="en-US" sz="1050">
                <a:solidFill>
                  <a:srgbClr val="000000"/>
                </a:solidFill>
                <a:latin typeface="Times" pitchFamily="18" charset="0"/>
              </a:rPr>
              <a:t>3		3</a:t>
            </a:r>
          </a:p>
          <a:p>
            <a:r>
              <a:rPr lang="en-US" altLang="en-US" sz="1050">
                <a:solidFill>
                  <a:srgbClr val="000000"/>
                </a:solidFill>
                <a:latin typeface="Times" pitchFamily="18" charset="0"/>
              </a:rPr>
              <a:t>4		15</a:t>
            </a:r>
          </a:p>
          <a:p>
            <a:r>
              <a:rPr lang="en-US" altLang="en-US" sz="1050">
                <a:solidFill>
                  <a:srgbClr val="000000"/>
                </a:solidFill>
                <a:latin typeface="Times" pitchFamily="18" charset="0"/>
              </a:rPr>
              <a:t>5		105</a:t>
            </a:r>
          </a:p>
          <a:p>
            <a:r>
              <a:rPr lang="en-US" altLang="en-US" sz="1050">
                <a:solidFill>
                  <a:srgbClr val="000000"/>
                </a:solidFill>
                <a:latin typeface="Times" pitchFamily="18" charset="0"/>
              </a:rPr>
              <a:t>...		…</a:t>
            </a:r>
          </a:p>
          <a:p>
            <a:pPr>
              <a:buFontTx/>
              <a:buAutoNum type="arabicPlain" startAt="10"/>
            </a:pPr>
            <a:r>
              <a:rPr lang="en-US" altLang="en-US" sz="1050">
                <a:solidFill>
                  <a:srgbClr val="000000"/>
                </a:solidFill>
                <a:latin typeface="Times" pitchFamily="18" charset="0"/>
              </a:rPr>
              <a:t> 	34,459,425</a:t>
            </a:r>
          </a:p>
          <a:p>
            <a:endParaRPr lang="en-US" altLang="en-US" sz="105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213017" name="Text Box 1049"/>
          <p:cNvSpPr txBox="1">
            <a:spLocks noChangeArrowheads="1"/>
          </p:cNvSpPr>
          <p:nvPr/>
        </p:nvSpPr>
        <p:spPr bwMode="auto">
          <a:xfrm>
            <a:off x="4460081" y="1824038"/>
            <a:ext cx="318135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350">
                <a:solidFill>
                  <a:srgbClr val="000000"/>
                </a:solidFill>
                <a:latin typeface="Times New Roman" pitchFamily="18" charset="0"/>
              </a:rPr>
              <a:t>Since we cannot test all possible trees we will have to heuristic search of all possible trees. We could do this..</a:t>
            </a:r>
          </a:p>
          <a:p>
            <a:pPr eaLnBrk="1" hangingPunct="1"/>
            <a:endParaRPr lang="en-US" sz="135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r>
              <a:rPr lang="en-US" sz="1350" b="1">
                <a:solidFill>
                  <a:srgbClr val="000000"/>
                </a:solidFill>
                <a:latin typeface="Times New Roman" pitchFamily="18" charset="0"/>
              </a:rPr>
              <a:t>Bottom-Up (</a:t>
            </a:r>
            <a:r>
              <a:rPr lang="en-US" altLang="zh-CN" sz="1350" b="1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agglomerative</a:t>
            </a:r>
            <a:r>
              <a:rPr lang="en-US" sz="1350" b="1">
                <a:solidFill>
                  <a:srgbClr val="000000"/>
                </a:solidFill>
                <a:latin typeface="Times New Roman" pitchFamily="18" charset="0"/>
              </a:rPr>
              <a:t>):</a:t>
            </a:r>
            <a:r>
              <a:rPr lang="en-US" sz="1350">
                <a:solidFill>
                  <a:srgbClr val="000000"/>
                </a:solidFill>
                <a:latin typeface="Times New Roman" pitchFamily="18" charset="0"/>
              </a:rPr>
              <a:t> Starting with each item in its own cluster, find the best pair to merge into a new cluster. Repeat until all clusters are fused together. </a:t>
            </a:r>
          </a:p>
          <a:p>
            <a:pPr eaLnBrk="1" hangingPunct="1"/>
            <a:endParaRPr lang="en-US" sz="1350" b="1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r>
              <a:rPr lang="en-US" sz="1350" b="1">
                <a:solidFill>
                  <a:srgbClr val="000000"/>
                </a:solidFill>
                <a:latin typeface="Times New Roman" pitchFamily="18" charset="0"/>
              </a:rPr>
              <a:t>Top-Down (</a:t>
            </a:r>
            <a:r>
              <a:rPr lang="en-US" altLang="zh-CN" sz="1350" b="1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divisive</a:t>
            </a:r>
            <a:r>
              <a:rPr lang="en-US" sz="1350" b="1">
                <a:solidFill>
                  <a:srgbClr val="000000"/>
                </a:solidFill>
                <a:latin typeface="Times New Roman" pitchFamily="18" charset="0"/>
              </a:rPr>
              <a:t>):</a:t>
            </a:r>
            <a:r>
              <a:rPr lang="en-US" sz="1350">
                <a:solidFill>
                  <a:srgbClr val="000000"/>
                </a:solidFill>
                <a:latin typeface="Times New Roman" pitchFamily="18" charset="0"/>
              </a:rPr>
              <a:t> Starting with all the data in a single cluster, consider every possible way to divide the cluster into two. Choose the best division and recursively operate on both sides.</a:t>
            </a:r>
          </a:p>
          <a:p>
            <a:pPr eaLnBrk="1" hangingPunct="1"/>
            <a:endParaRPr lang="en-US" sz="135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endParaRPr lang="en-US" sz="135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7791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3760</TotalTime>
  <Words>2201</Words>
  <Application>Microsoft Office PowerPoint</Application>
  <PresentationFormat>Presentazione su schermo (4:3)</PresentationFormat>
  <Paragraphs>580</Paragraphs>
  <Slides>49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13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3</vt:i4>
      </vt:variant>
      <vt:variant>
        <vt:lpstr>Titoli diapositive</vt:lpstr>
      </vt:variant>
      <vt:variant>
        <vt:i4>49</vt:i4>
      </vt:variant>
    </vt:vector>
  </HeadingPairs>
  <TitlesOfParts>
    <vt:vector size="66" baseType="lpstr">
      <vt:lpstr>Yu Gothic UI Semilight</vt:lpstr>
      <vt:lpstr>Arial</vt:lpstr>
      <vt:lpstr>Arial Unicode MS</vt:lpstr>
      <vt:lpstr>Calibri</vt:lpstr>
      <vt:lpstr>Calibri Light</vt:lpstr>
      <vt:lpstr>Cambria Math</vt:lpstr>
      <vt:lpstr>Garamond</vt:lpstr>
      <vt:lpstr>Helvetica</vt:lpstr>
      <vt:lpstr>Symbol</vt:lpstr>
      <vt:lpstr>Tahoma</vt:lpstr>
      <vt:lpstr>Times</vt:lpstr>
      <vt:lpstr>Times New Roman</vt:lpstr>
      <vt:lpstr>Verdana</vt:lpstr>
      <vt:lpstr>Tema di Office</vt:lpstr>
      <vt:lpstr>Chart</vt:lpstr>
      <vt:lpstr>Equazione</vt:lpstr>
      <vt:lpstr>Bitmap Image</vt:lpstr>
      <vt:lpstr>Pattern Recognition and Machine Learning   Unsupervised Learning  Matteo Tomei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Two Types of Clustering</vt:lpstr>
      <vt:lpstr>Desirable Properties of a Clustering Algorithm</vt:lpstr>
      <vt:lpstr>(How-to) Hierarchical Clustering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K-means Clustering: Step 1</vt:lpstr>
      <vt:lpstr>K-means Clustering: Step 2</vt:lpstr>
      <vt:lpstr>K-means Clustering: Step 3</vt:lpstr>
      <vt:lpstr>K-means Clustering: Step 4</vt:lpstr>
      <vt:lpstr>K-means Clustering: Step 5</vt:lpstr>
      <vt:lpstr>Comments on the K-Means Method</vt:lpstr>
      <vt:lpstr>The K-Medoids Clustering Method</vt:lpstr>
      <vt:lpstr>What if the data are not compact?</vt:lpstr>
      <vt:lpstr>Spectral Clustering</vt:lpstr>
      <vt:lpstr>Elements of Graph Theory</vt:lpstr>
      <vt:lpstr>Graph Calculus</vt:lpstr>
      <vt:lpstr>Graph Calculus</vt:lpstr>
      <vt:lpstr>Laplacians</vt:lpstr>
      <vt:lpstr>Laplacians</vt:lpstr>
      <vt:lpstr>Energy of a graph</vt:lpstr>
      <vt:lpstr>Smoothest orthobasis of a graph</vt:lpstr>
      <vt:lpstr>Smoothest orthobasis of a graph</vt:lpstr>
      <vt:lpstr>How to cluster using graphs</vt:lpstr>
      <vt:lpstr>Graph partitioning</vt:lpstr>
      <vt:lpstr>Clustering Objectives</vt:lpstr>
      <vt:lpstr>Graph Cut Criteria</vt:lpstr>
      <vt:lpstr>Find An Optimal Min-Cut (Hall’70, Fiedler’73)</vt:lpstr>
      <vt:lpstr>Find An Optimal Min-Cut 2 (Rayleigh Theorem revisited)</vt:lpstr>
      <vt:lpstr>Spectral Clustering Procedure</vt:lpstr>
      <vt:lpstr>3-Clusters</vt:lpstr>
      <vt:lpstr>K-Way Spectral Clustering</vt:lpstr>
      <vt:lpstr>Cluster multiple eigenvectors </vt:lpstr>
      <vt:lpstr>How to select K spectral gap Heuristic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in  “Visual Computing and Multimedia technologies”                                         for smart cities and communities.</dc:title>
  <dc:creator>Rita Cucchiara</dc:creator>
  <cp:lastModifiedBy>Matteo Tomei</cp:lastModifiedBy>
  <cp:revision>86</cp:revision>
  <dcterms:created xsi:type="dcterms:W3CDTF">2015-01-27T16:03:59Z</dcterms:created>
  <dcterms:modified xsi:type="dcterms:W3CDTF">2019-10-19T16:40:49Z</dcterms:modified>
</cp:coreProperties>
</file>