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5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E3"/>
    <a:srgbClr val="FFEFF2"/>
    <a:srgbClr val="FED6DD"/>
    <a:srgbClr val="F8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08" autoAdjust="0"/>
    <p:restoredTop sz="95405" autoAdjust="0"/>
  </p:normalViewPr>
  <p:slideViewPr>
    <p:cSldViewPr snapToGrid="0">
      <p:cViewPr varScale="1">
        <p:scale>
          <a:sx n="110" d="100"/>
          <a:sy n="110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3A3A-2ED6-492A-84E8-4BFC9410851F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284ED-4210-4CDB-8291-572F28FC39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0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30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25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34" y="551736"/>
            <a:ext cx="8446339" cy="6298241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2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1300" dirty="0" smtClean="0">
                <a:solidFill>
                  <a:schemeClr val="bg1"/>
                </a:solidFill>
              </a:rPr>
              <a:t/>
            </a:r>
            <a:br>
              <a:rPr lang="it-IT" altLang="it-IT" sz="1300" dirty="0" smtClean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134" y="25264"/>
            <a:ext cx="7790491" cy="435845"/>
          </a:xfrm>
        </p:spPr>
        <p:txBody>
          <a:bodyPr>
            <a:normAutofit/>
          </a:bodyPr>
          <a:lstStyle>
            <a:lvl1pPr>
              <a:defRPr sz="2400" b="0" cap="all"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11" y="1708031"/>
            <a:ext cx="8634722" cy="49799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1300" dirty="0" smtClean="0">
                <a:solidFill>
                  <a:schemeClr val="bg1"/>
                </a:solidFill>
              </a:rPr>
              <a:t/>
            </a:r>
            <a:br>
              <a:rPr lang="it-IT" altLang="it-IT" sz="1300" dirty="0" smtClean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9486" y="700007"/>
            <a:ext cx="4439318" cy="71649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9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1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7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9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7533"/>
            <a:ext cx="7886700" cy="51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igilloUnimor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09" y="13023"/>
            <a:ext cx="1185333" cy="3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2.xml"/><Relationship Id="rId7" Type="http://schemas.openxmlformats.org/officeDocument/2006/relationships/image" Target="../media/image2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5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1.png"/><Relationship Id="rId5" Type="http://schemas.openxmlformats.org/officeDocument/2006/relationships/tags" Target="../tags/tag11.xml"/><Relationship Id="rId10" Type="http://schemas.openxmlformats.org/officeDocument/2006/relationships/image" Target="../media/image20.png"/><Relationship Id="rId4" Type="http://schemas.openxmlformats.org/officeDocument/2006/relationships/tags" Target="../tags/tag10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10649" y="0"/>
            <a:ext cx="142876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17389" y="1537809"/>
            <a:ext cx="126611" cy="531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217210" y="2772381"/>
            <a:ext cx="77724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it-IT" sz="3100" b="1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Pattern Recognition and Machine Learning</a:t>
            </a:r>
            <a:r>
              <a:rPr lang="en-US" altLang="it-IT" sz="3600" b="1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 </a:t>
            </a:r>
            <a: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  <a:t/>
            </a: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  <a:t/>
            </a: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en-US" altLang="it-IT" sz="2700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Linear Regression</a:t>
            </a:r>
            <a:br>
              <a:rPr lang="en-US" altLang="it-IT" sz="2700" dirty="0" smtClean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it-IT" altLang="it-IT" sz="1800" dirty="0" smtClean="0">
                <a:solidFill>
                  <a:srgbClr val="C00000"/>
                </a:solidFill>
                <a:ea typeface="GungsuhChe" panose="02030609000101010101" pitchFamily="49" charset="-127"/>
              </a:rPr>
              <a:t>Simone Calderara</a:t>
            </a:r>
            <a:r>
              <a:rPr lang="it-IT" sz="5400" dirty="0">
                <a:solidFill>
                  <a:srgbClr val="C00000"/>
                </a:solidFill>
              </a:rPr>
              <a:t/>
            </a:r>
            <a:br>
              <a:rPr lang="it-IT" sz="5400" dirty="0">
                <a:solidFill>
                  <a:srgbClr val="C00000"/>
                </a:solidFill>
              </a:rPr>
            </a:b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endParaRPr lang="en-US" altLang="it-IT" sz="2400" b="1" dirty="0" smtClean="0">
              <a:solidFill>
                <a:schemeClr val="bg1"/>
              </a:solidFill>
              <a:ea typeface="GungsuhChe" panose="02030609000101010101" pitchFamily="49" charset="-127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0280" y="6278481"/>
            <a:ext cx="306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+mj-lt"/>
              </a:rPr>
              <a:t>Dipartimento di Ingegneria «Enzo Ferrari»,</a:t>
            </a:r>
          </a:p>
          <a:p>
            <a:pPr algn="r"/>
            <a:r>
              <a:rPr lang="it-IT" sz="1200" dirty="0" smtClean="0">
                <a:latin typeface="+mj-lt"/>
              </a:rPr>
              <a:t>Università di </a:t>
            </a:r>
            <a:r>
              <a:rPr lang="it-IT" sz="1200" dirty="0">
                <a:latin typeface="+mj-lt"/>
              </a:rPr>
              <a:t>M</a:t>
            </a:r>
            <a:r>
              <a:rPr lang="it-IT" sz="1200" dirty="0" smtClean="0">
                <a:latin typeface="+mj-lt"/>
              </a:rPr>
              <a:t>odena e Reggio Emilia </a:t>
            </a:r>
            <a:endParaRPr lang="it-IT" sz="1200" dirty="0">
              <a:latin typeface="+mj-lt"/>
            </a:endParaRPr>
          </a:p>
        </p:txBody>
      </p:sp>
      <p:pic>
        <p:nvPicPr>
          <p:cNvPr id="15" name="Picture 5" descr="https://c4.staticflickr.com/8/7361/8968192389_08e0d8b411_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r="13125"/>
          <a:stretch/>
        </p:blipFill>
        <p:spPr bwMode="auto">
          <a:xfrm>
            <a:off x="5129031" y="4615335"/>
            <a:ext cx="1414732" cy="10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/>
          <a:srcRect b="13571"/>
          <a:stretch/>
        </p:blipFill>
        <p:spPr>
          <a:xfrm>
            <a:off x="2922827" y="4621157"/>
            <a:ext cx="2278902" cy="1106003"/>
          </a:xfrm>
          <a:prstGeom prst="rect">
            <a:avLst/>
          </a:prstGeom>
        </p:spPr>
      </p:pic>
      <p:pic>
        <p:nvPicPr>
          <p:cNvPr id="18" name="Segnaposto contenuto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1" y="4621158"/>
            <a:ext cx="1095555" cy="109555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" y="4621157"/>
            <a:ext cx="1891071" cy="1095555"/>
          </a:xfrm>
          <a:prstGeom prst="rect">
            <a:avLst/>
          </a:prstGeom>
        </p:spPr>
      </p:pic>
      <p:pic>
        <p:nvPicPr>
          <p:cNvPr id="20" name="Picture 21" descr="https://farm4.staticflickr.com/3075/2753665395_4cfdf21ffc_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r="29237"/>
          <a:stretch/>
        </p:blipFill>
        <p:spPr bwMode="auto">
          <a:xfrm>
            <a:off x="6531093" y="4615334"/>
            <a:ext cx="225083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http://www.modenatoday.it/~media/immagine_articolo/3933988268402/unimore-facolta-ingegneria-modena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33" y="4615333"/>
            <a:ext cx="1168656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8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Maximum Likelihood and Least Squares (4)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 smtClean="0"/>
                  <a:t>Maximizing with respect to the bias, </a:t>
                </a:r>
                <a:r>
                  <a:rPr lang="en-GB" sz="2800" dirty="0" smtClean="0">
                    <a:latin typeface="cmmi12" pitchFamily="34" charset="0"/>
                  </a:rPr>
                  <a:t>w</a:t>
                </a:r>
                <a:r>
                  <a:rPr lang="en-GB" sz="2800" baseline="-20000" dirty="0" smtClean="0">
                    <a:latin typeface="cmr12" pitchFamily="34" charset="0"/>
                  </a:rPr>
                  <a:t>0</a:t>
                </a:r>
                <a:r>
                  <a:rPr lang="en-GB" sz="2800" dirty="0" smtClean="0"/>
                  <a:t>, alone, we see that</a:t>
                </a:r>
              </a:p>
              <a:p>
                <a:endParaRPr lang="en-GB" sz="2800" dirty="0" smtClean="0"/>
              </a:p>
              <a:p>
                <a:endParaRPr lang="en-GB" sz="2800" dirty="0" smtClean="0"/>
              </a:p>
              <a:p>
                <a:endParaRPr lang="en-GB" sz="2800" dirty="0" smtClean="0"/>
              </a:p>
              <a:p>
                <a:pPr>
                  <a:spcBef>
                    <a:spcPts val="3600"/>
                  </a:spcBef>
                </a:pPr>
                <a:r>
                  <a:rPr lang="en-GB" sz="2800" dirty="0" smtClean="0"/>
                  <a:t>We can also maximize with respect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 dirty="0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GB" sz="2800" dirty="0" smtClean="0"/>
                  <a:t>, giving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538" t="-2695" r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42209" y="2357428"/>
            <a:ext cx="4647003" cy="192888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08578" y="5144181"/>
            <a:ext cx="4111616" cy="856587"/>
          </a:xfrm>
          <a:prstGeom prst="rect">
            <a:avLst/>
          </a:prstGeom>
          <a:noFill/>
          <a:ln/>
          <a:effectLst/>
        </p:spPr>
      </p:pic>
      <p:sp>
        <p:nvSpPr>
          <p:cNvPr id="18" name="Right Brace 17"/>
          <p:cNvSpPr/>
          <p:nvPr/>
        </p:nvSpPr>
        <p:spPr>
          <a:xfrm rot="16200000">
            <a:off x="5999535" y="2678901"/>
            <a:ext cx="142876" cy="150019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black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3679025" y="2893216"/>
            <a:ext cx="142876" cy="107157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black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>
            <a:off x="3303976" y="2863469"/>
            <a:ext cx="428627" cy="464346"/>
          </a:xfrm>
          <a:prstGeom prst="bentConnector4">
            <a:avLst>
              <a:gd name="adj1" fmla="val 23800"/>
              <a:gd name="adj2" fmla="val 1000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41"/>
          <p:cNvCxnSpPr/>
          <p:nvPr/>
        </p:nvCxnSpPr>
        <p:spPr>
          <a:xfrm rot="5400000" flipH="1">
            <a:off x="5082382" y="2339752"/>
            <a:ext cx="428627" cy="1532342"/>
          </a:xfrm>
          <a:prstGeom prst="bentConnector4">
            <a:avLst>
              <a:gd name="adj1" fmla="val 23800"/>
              <a:gd name="adj2" fmla="val 1000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6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000" dirty="0" smtClean="0"/>
              <a:t>Consider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>
              <a:latin typeface="cmsy10" pitchFamily="34" charset="0"/>
            </a:endParaRPr>
          </a:p>
          <a:p>
            <a:r>
              <a:rPr lang="en-GB" sz="2000" dirty="0" smtClean="0">
                <a:latin typeface="cmsy10" pitchFamily="34" charset="0"/>
              </a:rPr>
              <a:t>S</a:t>
            </a:r>
            <a:r>
              <a:rPr lang="en-GB" sz="2000" dirty="0" smtClean="0"/>
              <a:t> </a:t>
            </a:r>
            <a:r>
              <a:rPr lang="en-GB" sz="2000" dirty="0" smtClean="0"/>
              <a:t>is spanned by                    .</a:t>
            </a:r>
          </a:p>
          <a:p>
            <a:pPr marL="0" indent="0"/>
            <a:r>
              <a:rPr lang="en-GB" sz="2000" dirty="0" err="1" smtClean="0">
                <a:latin typeface="cmbx12" pitchFamily="34" charset="0"/>
              </a:rPr>
              <a:t>w</a:t>
            </a:r>
            <a:r>
              <a:rPr lang="en-GB" sz="2000" baseline="-20000" dirty="0" err="1" smtClean="0">
                <a:latin typeface="cmr12" pitchFamily="34" charset="0"/>
              </a:rPr>
              <a:t>ML</a:t>
            </a:r>
            <a:r>
              <a:rPr lang="en-GB" sz="2000" dirty="0" smtClean="0"/>
              <a:t> minimizes the distance between </a:t>
            </a:r>
            <a:r>
              <a:rPr lang="en-GB" sz="2000" dirty="0" smtClean="0">
                <a:latin typeface="cmssbx10" pitchFamily="34" charset="0"/>
              </a:rPr>
              <a:t>t</a:t>
            </a:r>
            <a:r>
              <a:rPr lang="en-GB" sz="2000" dirty="0" smtClean="0"/>
              <a:t> and its orthogonal projection on </a:t>
            </a:r>
            <a:r>
              <a:rPr lang="en-GB" sz="2000" dirty="0" smtClean="0">
                <a:latin typeface="cmsy10" pitchFamily="34" charset="0"/>
              </a:rPr>
              <a:t>S</a:t>
            </a:r>
            <a:r>
              <a:rPr lang="en-GB" sz="2000" dirty="0" smtClean="0"/>
              <a:t>, i.e. </a:t>
            </a:r>
            <a:r>
              <a:rPr lang="en-GB" sz="2000" dirty="0" smtClean="0">
                <a:latin typeface="cmssbx10" pitchFamily="34" charset="0"/>
              </a:rPr>
              <a:t>y</a:t>
            </a:r>
            <a:r>
              <a:rPr lang="en-GB" sz="2000" dirty="0" smtClean="0"/>
              <a:t>.</a:t>
            </a:r>
          </a:p>
        </p:txBody>
      </p:sp>
      <p:pic>
        <p:nvPicPr>
          <p:cNvPr id="10" name="Content Placeholder 9" descr="TP_tmp.png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5861" y="2285992"/>
            <a:ext cx="3582625" cy="280511"/>
          </a:xfrm>
          <a:noFill/>
          <a:ln/>
          <a:effectLst/>
        </p:spPr>
      </p:pic>
      <p:pic>
        <p:nvPicPr>
          <p:cNvPr id="4" name="Picture 3" descr="Figure3.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38392"/>
            <a:ext cx="3938024" cy="2590806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26599" y="2890262"/>
            <a:ext cx="2490233" cy="252985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1857356" y="323334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  <a:latin typeface="cmmi12" pitchFamily="34" charset="0"/>
              </a:rPr>
              <a:t>N</a:t>
            </a: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-dimensional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  <a:latin typeface="cmmi12" pitchFamily="34" charset="0"/>
              </a:rPr>
              <a:t>M</a:t>
            </a: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-dimensional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1619851" y="3250405"/>
            <a:ext cx="428628" cy="214314"/>
          </a:xfrm>
          <a:prstGeom prst="bentConnector3">
            <a:avLst>
              <a:gd name="adj1" fmla="val -12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2145635" y="3224688"/>
            <a:ext cx="231459" cy="68581"/>
          </a:xfrm>
          <a:prstGeom prst="bentConnector3">
            <a:avLst>
              <a:gd name="adj1" fmla="val -12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20987" y="4144949"/>
            <a:ext cx="1295845" cy="204286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580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Learning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Data items considered one at a time (a.k.a. online learning</a:t>
            </a:r>
            <a:r>
              <a:rPr lang="en-GB" sz="1800" dirty="0" smtClean="0"/>
              <a:t>)</a:t>
            </a:r>
          </a:p>
          <a:p>
            <a:r>
              <a:rPr lang="en-GB" sz="1800" b="1" dirty="0" smtClean="0"/>
              <a:t>use stochastic (sequential</a:t>
            </a:r>
            <a:r>
              <a:rPr lang="en-GB" sz="1800" b="1" dirty="0" smtClean="0"/>
              <a:t>) gradient descent</a:t>
            </a:r>
            <a:r>
              <a:rPr lang="en-GB" sz="1800" b="1" dirty="0" smtClean="0"/>
              <a:t>:</a:t>
            </a:r>
          </a:p>
          <a:p>
            <a:r>
              <a:rPr lang="en-GB" sz="1800" dirty="0" smtClean="0"/>
              <a:t>Take one point at a time and iterate</a:t>
            </a:r>
          </a:p>
          <a:p>
            <a:r>
              <a:rPr lang="en-GB" sz="1800" dirty="0" err="1" smtClean="0"/>
              <a:t>Reacall</a:t>
            </a:r>
            <a:r>
              <a:rPr lang="en-GB" sz="1800" dirty="0" smtClean="0"/>
              <a:t> 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This is known as the </a:t>
            </a:r>
            <a:r>
              <a:rPr lang="en-GB" sz="1800" i="1" dirty="0" smtClean="0"/>
              <a:t>least-mean-squares (LMS) algorithm</a:t>
            </a:r>
            <a:r>
              <a:rPr lang="en-GB" sz="1800" dirty="0" smtClean="0"/>
              <a:t>. 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00916" y="4624166"/>
            <a:ext cx="5829322" cy="798961"/>
          </a:xfrm>
          <a:prstGeom prst="rect">
            <a:avLst/>
          </a:prstGeom>
          <a:noFill/>
          <a:ln/>
          <a:effectLst/>
        </p:spPr>
      </p:pic>
      <p:pic>
        <p:nvPicPr>
          <p:cNvPr id="6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1988" y="2668266"/>
            <a:ext cx="2936104" cy="607638"/>
          </a:xfrm>
          <a:prstGeom prst="rect">
            <a:avLst/>
          </a:prstGeom>
          <a:noFill/>
          <a:ln/>
          <a:effectLst/>
        </p:spPr>
      </p:pic>
      <p:cxnSp>
        <p:nvCxnSpPr>
          <p:cNvPr id="4" name="Connettore diritto 3"/>
          <p:cNvCxnSpPr/>
          <p:nvPr/>
        </p:nvCxnSpPr>
        <p:spPr>
          <a:xfrm>
            <a:off x="2978331" y="2668266"/>
            <a:ext cx="374469" cy="693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/>
        </p:nvCxnSpPr>
        <p:spPr>
          <a:xfrm flipH="1">
            <a:off x="2978331" y="2668266"/>
            <a:ext cx="374469" cy="672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 smtClean="0"/>
              <a:t>Regularized Least Squares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Consider the error function:</a:t>
            </a:r>
          </a:p>
          <a:p>
            <a:endParaRPr lang="en-GB" sz="1600" dirty="0" smtClean="0"/>
          </a:p>
          <a:p>
            <a:pPr>
              <a:spcBef>
                <a:spcPts val="3600"/>
              </a:spcBef>
            </a:pPr>
            <a:r>
              <a:rPr lang="en-GB" sz="1600" dirty="0" smtClean="0"/>
              <a:t>With the sum-of-squares error function and a quadratic regularizer, we get  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which is minimized by</a:t>
            </a:r>
            <a:endParaRPr lang="en-GB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39515" y="1651733"/>
            <a:ext cx="4071966" cy="642942"/>
            <a:chOff x="3348223" y="2214554"/>
            <a:chExt cx="4071966" cy="642942"/>
          </a:xfrm>
        </p:grpSpPr>
        <p:pic>
          <p:nvPicPr>
            <p:cNvPr id="5" name="Picture 4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43298" y="2214554"/>
              <a:ext cx="2057404" cy="280416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348223" y="2488164"/>
              <a:ext cx="4071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 smtClean="0">
                  <a:solidFill>
                    <a:srgbClr val="FF0000"/>
                  </a:solidFill>
                  <a:latin typeface="Calibri"/>
                </a:rPr>
                <a:t>Data term + Regularization term</a:t>
              </a:r>
            </a:p>
          </p:txBody>
        </p:sp>
      </p:grpSp>
      <p:pic>
        <p:nvPicPr>
          <p:cNvPr id="44" name="Picture 4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42988" y="3510413"/>
            <a:ext cx="3658617" cy="76221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2988" y="4506155"/>
            <a:ext cx="2871222" cy="53340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7015152" y="4172691"/>
            <a:ext cx="1500198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sz="1800" dirty="0" smtClean="0">
                <a:solidFill>
                  <a:prstClr val="black"/>
                </a:solidFill>
                <a:latin typeface="cmmi12" pitchFamily="34" charset="0"/>
              </a:rPr>
              <a:t>λ</a:t>
            </a:r>
            <a:r>
              <a:rPr lang="en-GB" sz="1800" dirty="0" smtClean="0">
                <a:solidFill>
                  <a:prstClr val="black"/>
                </a:solidFill>
                <a:latin typeface="cmmi12" pitchFamily="34" charset="0"/>
              </a:rPr>
              <a:t>¸</a:t>
            </a: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 is called the regularization coefficient.</a:t>
            </a:r>
            <a:endParaRPr lang="en-GB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01486" y="1732993"/>
            <a:ext cx="6522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Regularization</a:t>
            </a:r>
            <a:r>
              <a:rPr lang="it-IT" sz="1600" dirty="0"/>
              <a:t>:</a:t>
            </a:r>
          </a:p>
          <a:p>
            <a:pPr algn="ctr"/>
            <a:endParaRPr lang="it-IT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training </a:t>
            </a:r>
            <a:r>
              <a:rPr lang="it-IT" sz="1600" dirty="0" err="1"/>
              <a:t>Samples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large </a:t>
            </a:r>
            <a:r>
              <a:rPr lang="it-IT" sz="1600" dirty="0" err="1"/>
              <a:t>enough</a:t>
            </a:r>
            <a:r>
              <a:rPr lang="it-IT" sz="1600" dirty="0"/>
              <a:t> </a:t>
            </a:r>
            <a:r>
              <a:rPr lang="it-IT" sz="1600" dirty="0" err="1"/>
              <a:t>compared</a:t>
            </a:r>
            <a:r>
              <a:rPr lang="it-IT" sz="1600" dirty="0"/>
              <a:t> to the </a:t>
            </a:r>
            <a:r>
              <a:rPr lang="it-IT" sz="1600" dirty="0" err="1"/>
              <a:t>features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endParaRPr lang="it-IT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600" dirty="0" err="1"/>
              <a:t>Overfitting</a:t>
            </a:r>
            <a:r>
              <a:rPr lang="it-IT" sz="1600" dirty="0"/>
              <a:t> </a:t>
            </a:r>
            <a:r>
              <a:rPr lang="it-IT" sz="1600" dirty="0" err="1"/>
              <a:t>Occurs</a:t>
            </a:r>
            <a:endParaRPr lang="it-IT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due to large </a:t>
            </a:r>
            <a:r>
              <a:rPr lang="it-IT" sz="1600" dirty="0" err="1"/>
              <a:t>weight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in w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71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 smtClean="0"/>
              <a:t>Regularized Least Squares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With a more general regularizer, we have</a:t>
            </a:r>
          </a:p>
          <a:p>
            <a:endParaRPr lang="en-GB" sz="2800" dirty="0" smtClean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42059" y="2257766"/>
            <a:ext cx="4039730" cy="81404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Figure3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47" y="3371859"/>
            <a:ext cx="7925579" cy="2057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2405" y="5581471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Lasso</a:t>
            </a:r>
            <a:endParaRPr lang="en-GB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0662" y="5581471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black"/>
                </a:solidFill>
                <a:latin typeface="Calibri"/>
              </a:rPr>
              <a:t>Quadratic</a:t>
            </a:r>
            <a:endParaRPr lang="en-GB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43174" y="2428868"/>
            <a:ext cx="6000792" cy="3786213"/>
            <a:chOff x="2500298" y="2428868"/>
            <a:chExt cx="6000792" cy="3786213"/>
          </a:xfrm>
        </p:grpSpPr>
        <p:pic>
          <p:nvPicPr>
            <p:cNvPr id="9" name="Picture 8" descr="Figure3.4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0298" y="2428868"/>
              <a:ext cx="2888366" cy="3779146"/>
            </a:xfrm>
            <a:prstGeom prst="rect">
              <a:avLst/>
            </a:prstGeom>
          </p:spPr>
        </p:pic>
        <p:pic>
          <p:nvPicPr>
            <p:cNvPr id="15" name="Picture 14" descr="Figure3.4a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2724" y="2435936"/>
              <a:ext cx="2888366" cy="37791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 smtClean="0"/>
              <a:t>Regularized Least Squares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7962928" cy="2257427"/>
          </a:xfrm>
        </p:spPr>
        <p:txBody>
          <a:bodyPr>
            <a:normAutofit/>
          </a:bodyPr>
          <a:lstStyle/>
          <a:p>
            <a:pPr marL="0" indent="0"/>
            <a:r>
              <a:rPr lang="en-GB" sz="2800" dirty="0" smtClean="0"/>
              <a:t>Lasso tends to generate sparser solutions than a quadratic </a:t>
            </a:r>
            <a:br>
              <a:rPr lang="en-GB" sz="2800" dirty="0" smtClean="0"/>
            </a:br>
            <a:r>
              <a:rPr lang="en-GB" sz="2800" dirty="0" smtClean="0"/>
              <a:t>regularizer. </a:t>
            </a:r>
          </a:p>
        </p:txBody>
      </p:sp>
    </p:spTree>
    <p:extLst>
      <p:ext uri="{BB962C8B-B14F-4D97-AF65-F5344CB8AC3E}">
        <p14:creationId xmlns:p14="http://schemas.microsoft.com/office/powerpoint/2010/main" val="4201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Outputs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Analogously to the single output case we have: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Given observed inputs,                            , and targets,</a:t>
            </a:r>
            <a:br>
              <a:rPr lang="en-GB" sz="2800" dirty="0" smtClean="0"/>
            </a:br>
            <a:r>
              <a:rPr lang="en-GB" sz="2800" dirty="0" smtClean="0"/>
              <a:t>                      , we obtain the log likelihood function</a:t>
            </a:r>
            <a:endParaRPr lang="en-GB" sz="28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4388" y="2314570"/>
            <a:ext cx="4395223" cy="685802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367" y="3276405"/>
            <a:ext cx="2256287" cy="315468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28662" y="3680650"/>
            <a:ext cx="1906084" cy="32937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93" y="4143380"/>
            <a:ext cx="7162813" cy="1652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Outputs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Maximizing with respect to </a:t>
            </a:r>
            <a:r>
              <a:rPr lang="en-GB" sz="2800" dirty="0" smtClean="0">
                <a:latin typeface="cmbx10" pitchFamily="34" charset="0"/>
              </a:rPr>
              <a:t>W</a:t>
            </a:r>
            <a:r>
              <a:rPr lang="en-GB" sz="2800" dirty="0" smtClean="0"/>
              <a:t>, we obtain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If we consider a single target variable, </a:t>
            </a:r>
            <a:r>
              <a:rPr lang="en-GB" sz="2800" dirty="0" err="1" smtClean="0">
                <a:latin typeface="cmmi12" pitchFamily="34" charset="0"/>
              </a:rPr>
              <a:t>t</a:t>
            </a:r>
            <a:r>
              <a:rPr lang="en-GB" sz="2800" baseline="-20000" dirty="0" err="1" smtClean="0">
                <a:latin typeface="cmmi12" pitchFamily="34" charset="0"/>
              </a:rPr>
              <a:t>k</a:t>
            </a:r>
            <a:r>
              <a:rPr lang="en-GB" sz="2800" dirty="0" smtClean="0"/>
              <a:t>, we see that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where                               , which is identical with the single output case.</a:t>
            </a:r>
            <a:endParaRPr lang="en-GB" sz="2800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1033" y="2357430"/>
            <a:ext cx="3144400" cy="600077"/>
          </a:xfrm>
          <a:prstGeom prst="rect">
            <a:avLst/>
          </a:prstGeom>
          <a:noFill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4244" y="3929066"/>
            <a:ext cx="3744475" cy="600077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14480" y="4763849"/>
            <a:ext cx="2400305" cy="370332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7138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Fixed Basis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latin typeface="cmmi12" pitchFamily="34" charset="0"/>
              </a:rPr>
              <a:t>M</a:t>
            </a:r>
            <a:r>
              <a:rPr lang="en-GB" dirty="0" smtClean="0"/>
              <a:t> basis function along each dimension of a </a:t>
            </a:r>
            <a:r>
              <a:rPr lang="en-GB" dirty="0" smtClean="0">
                <a:latin typeface="cmmi12" pitchFamily="34" charset="0"/>
              </a:rPr>
              <a:t>D</a:t>
            </a:r>
            <a:r>
              <a:rPr lang="en-GB" dirty="0" smtClean="0"/>
              <a:t>-dimensional input space requires </a:t>
            </a:r>
            <a:r>
              <a:rPr lang="en-GB" dirty="0" smtClean="0">
                <a:latin typeface="cmmi12" pitchFamily="34" charset="0"/>
              </a:rPr>
              <a:t>M</a:t>
            </a:r>
            <a:r>
              <a:rPr lang="en-GB" baseline="25000" dirty="0" smtClean="0">
                <a:latin typeface="cmmi12" pitchFamily="34" charset="0"/>
              </a:rPr>
              <a:t>D</a:t>
            </a:r>
            <a:r>
              <a:rPr lang="en-GB" dirty="0" smtClean="0"/>
              <a:t> basis functions: the curse of </a:t>
            </a:r>
            <a:r>
              <a:rPr lang="en-GB" smtClean="0"/>
              <a:t>dimensionality.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789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Basis Function Models (1)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Example: Polynomial Curve Fitting</a:t>
            </a:r>
            <a:endParaRPr lang="en-GB" sz="14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009757" y="2357430"/>
            <a:ext cx="5122131" cy="3739467"/>
            <a:chOff x="1644889" y="1524000"/>
            <a:chExt cx="6026036" cy="4399373"/>
          </a:xfrm>
        </p:grpSpPr>
        <p:pic>
          <p:nvPicPr>
            <p:cNvPr id="6" name="Content Placeholder 7" descr="Figure1.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1524000"/>
              <a:ext cx="4800598" cy="3566160"/>
            </a:xfrm>
            <a:prstGeom prst="rect">
              <a:avLst/>
            </a:prstGeom>
          </p:spPr>
        </p:pic>
        <p:pic>
          <p:nvPicPr>
            <p:cNvPr id="7" name="Picture 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tretch>
              <a:fillRect/>
            </a:stretch>
          </p:blipFill>
          <p:spPr bwMode="auto">
            <a:xfrm>
              <a:off x="1644889" y="5105400"/>
              <a:ext cx="6026036" cy="817973"/>
            </a:xfrm>
            <a:prstGeom prst="rect">
              <a:avLst/>
            </a:prstGeom>
            <a:noFill/>
            <a:ln/>
            <a:effectLst/>
          </p:spPr>
        </p:pic>
      </p:grpSp>
    </p:spTree>
    <p:extLst>
      <p:ext uri="{BB962C8B-B14F-4D97-AF65-F5344CB8AC3E}">
        <p14:creationId xmlns:p14="http://schemas.microsoft.com/office/powerpoint/2010/main" val="41260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Basis Function Models (2)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Generally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>
                <a:cs typeface="Andalus" panose="02020603050405020304" pitchFamily="18" charset="-78"/>
              </a:rPr>
              <a:t>where </a:t>
            </a:r>
            <a:r>
              <a:rPr lang="en-GB" sz="2000" dirty="0" err="1" smtClean="0">
                <a:cs typeface="Andalus" panose="02020603050405020304" pitchFamily="18" charset="-78"/>
              </a:rPr>
              <a:t>ϕ</a:t>
            </a:r>
            <a:r>
              <a:rPr lang="en-GB" sz="2000" baseline="-20000" dirty="0" err="1" smtClean="0">
                <a:cs typeface="Andalus" panose="02020603050405020304" pitchFamily="18" charset="-78"/>
              </a:rPr>
              <a:t>j</a:t>
            </a:r>
            <a:r>
              <a:rPr lang="en-GB" sz="2000" dirty="0" smtClean="0">
                <a:cs typeface="Andalus" panose="02020603050405020304" pitchFamily="18" charset="-78"/>
              </a:rPr>
              <a:t> are known as </a:t>
            </a:r>
            <a:r>
              <a:rPr lang="en-GB" sz="2000" b="1" i="1" dirty="0" smtClean="0">
                <a:cs typeface="Andalus" panose="02020603050405020304" pitchFamily="18" charset="-78"/>
              </a:rPr>
              <a:t>basis functions</a:t>
            </a:r>
            <a:r>
              <a:rPr lang="en-GB" sz="2000" b="1" dirty="0" smtClean="0">
                <a:cs typeface="Andalus" panose="02020603050405020304" pitchFamily="18" charset="-78"/>
              </a:rPr>
              <a:t>.</a:t>
            </a:r>
          </a:p>
          <a:p>
            <a:r>
              <a:rPr lang="en-GB" sz="2000" dirty="0" smtClean="0">
                <a:cs typeface="Andalus" panose="02020603050405020304" pitchFamily="18" charset="-78"/>
              </a:rPr>
              <a:t>Typically, ϕ, so that w acts as a bias.</a:t>
            </a:r>
          </a:p>
          <a:p>
            <a:r>
              <a:rPr lang="en-GB" sz="2000" dirty="0" smtClean="0">
                <a:cs typeface="Andalus" panose="02020603050405020304" pitchFamily="18" charset="-78"/>
              </a:rPr>
              <a:t>In the simplest case, we use linear basis functions : </a:t>
            </a:r>
            <a:r>
              <a:rPr lang="en-GB" sz="2000" dirty="0" err="1" smtClean="0">
                <a:cs typeface="Andalus" panose="02020603050405020304" pitchFamily="18" charset="-78"/>
              </a:rPr>
              <a:t>ϕ</a:t>
            </a:r>
            <a:r>
              <a:rPr lang="en-GB" sz="2000" baseline="-20000" dirty="0" err="1" smtClean="0">
                <a:cs typeface="Andalus" panose="02020603050405020304" pitchFamily="18" charset="-78"/>
              </a:rPr>
              <a:t>d</a:t>
            </a:r>
            <a:r>
              <a:rPr lang="en-GB" sz="2000" dirty="0" smtClean="0">
                <a:cs typeface="Andalus" panose="02020603050405020304" pitchFamily="18" charset="-78"/>
              </a:rPr>
              <a:t>=</a:t>
            </a:r>
            <a:r>
              <a:rPr lang="en-GB" sz="2000" dirty="0" err="1">
                <a:cs typeface="Andalus" panose="02020603050405020304" pitchFamily="18" charset="-78"/>
              </a:rPr>
              <a:t>x</a:t>
            </a:r>
            <a:r>
              <a:rPr lang="en-GB" sz="2000" baseline="-20000" dirty="0" err="1" smtClean="0">
                <a:cs typeface="Andalus" panose="02020603050405020304" pitchFamily="18" charset="-78"/>
              </a:rPr>
              <a:t>d</a:t>
            </a:r>
            <a:r>
              <a:rPr lang="en-GB" sz="2000" dirty="0" smtClean="0"/>
              <a:t>.</a:t>
            </a: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2224" y="1509435"/>
            <a:ext cx="4732030" cy="1017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6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Basis Function Models (3)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Polynomial basis functions: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/>
            <a:r>
              <a:rPr lang="en-GB" dirty="0" smtClean="0"/>
              <a:t>These are global; a small change in </a:t>
            </a:r>
            <a:r>
              <a:rPr lang="en-GB" dirty="0" smtClean="0">
                <a:latin typeface="cmmi12" pitchFamily="34" charset="0"/>
              </a:rPr>
              <a:t>x</a:t>
            </a:r>
            <a:r>
              <a:rPr lang="en-GB" dirty="0" smtClean="0"/>
              <a:t> affect all basis functions.</a:t>
            </a:r>
            <a:endParaRPr lang="en-GB" dirty="0"/>
          </a:p>
        </p:txBody>
      </p:sp>
      <p:pic>
        <p:nvPicPr>
          <p:cNvPr id="11" name="Content Placeholder 6" descr="Figure3.1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7" y="2295515"/>
            <a:ext cx="3300990" cy="3148590"/>
          </a:xfrm>
          <a:prstGeom prst="rect">
            <a:avLst/>
          </a:prstGeom>
        </p:spPr>
      </p:pic>
      <p:pic>
        <p:nvPicPr>
          <p:cNvPr id="15" name="Content Placeholder 14" descr="TP_tmp.png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66855" y="2357429"/>
            <a:ext cx="1242506" cy="304535"/>
          </a:xfr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5821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Basis Function Models (4)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Gaussian basis functions: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/>
            <a:r>
              <a:rPr lang="en-GB" dirty="0" smtClean="0"/>
              <a:t>These are local; a small change in x only affect nearby basis functions. </a:t>
            </a:r>
            <a:r>
              <a:rPr lang="en-GB" dirty="0" err="1"/>
              <a:t>ϕ</a:t>
            </a:r>
            <a:r>
              <a:rPr lang="en-GB" baseline="-20000" dirty="0" err="1" smtClean="0"/>
              <a:t>j</a:t>
            </a:r>
            <a:r>
              <a:rPr lang="en-GB" dirty="0" smtClean="0"/>
              <a:t> and s control location and scale (width).</a:t>
            </a:r>
            <a:endParaRPr lang="en-GB" dirty="0"/>
          </a:p>
        </p:txBody>
      </p:sp>
      <p:pic>
        <p:nvPicPr>
          <p:cNvPr id="11" name="Content Placeholder 6" descr="Figure3.1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19" y="2295515"/>
            <a:ext cx="3276605" cy="3148590"/>
          </a:xfrm>
          <a:prstGeom prst="rect">
            <a:avLst/>
          </a:prstGeom>
        </p:spPr>
      </p:pic>
      <p:pic>
        <p:nvPicPr>
          <p:cNvPr id="8" name="Content Placeholder 7" descr="TP_tmp.png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6130" y="2338914"/>
            <a:ext cx="2996372" cy="661458"/>
          </a:xfr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5576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Basis Function Models (5)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Sigmoidal</a:t>
            </a:r>
            <a:r>
              <a:rPr lang="en-GB" b="1" dirty="0" smtClean="0"/>
              <a:t> basis functions: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where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/>
            <a:r>
              <a:rPr lang="en-GB" dirty="0" smtClean="0"/>
              <a:t>Also these are local; a small change in x only affect nearby basis functions. </a:t>
            </a:r>
            <a:r>
              <a:rPr lang="en-GB" dirty="0"/>
              <a:t>µ</a:t>
            </a:r>
            <a:r>
              <a:rPr lang="en-GB" baseline="-20000" dirty="0" smtClean="0"/>
              <a:t>j</a:t>
            </a:r>
            <a:r>
              <a:rPr lang="en-GB" dirty="0" smtClean="0"/>
              <a:t> and s control location and scale (slope).</a:t>
            </a:r>
            <a:endParaRPr lang="en-GB" dirty="0"/>
          </a:p>
        </p:txBody>
      </p:sp>
      <p:pic>
        <p:nvPicPr>
          <p:cNvPr id="11" name="Content Placeholder 6" descr="Figure3.1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19" y="2295515"/>
            <a:ext cx="3276605" cy="3148589"/>
          </a:xfrm>
          <a:prstGeom prst="rect">
            <a:avLst/>
          </a:prstGeom>
        </p:spPr>
      </p:pic>
      <p:pic>
        <p:nvPicPr>
          <p:cNvPr id="9" name="Content Placeholder 8" descr="TP_tmp.png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02250" y="2214553"/>
            <a:ext cx="2234327" cy="634025"/>
          </a:xfr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76834" y="3248264"/>
            <a:ext cx="2309485" cy="609364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7687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Maximum Likelihood and Least Squares (1)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Assume observations from a deterministic function with added Gaussian noise:</a:t>
            </a:r>
          </a:p>
          <a:p>
            <a:endParaRPr lang="en-GB" sz="1800" dirty="0" smtClean="0"/>
          </a:p>
          <a:p>
            <a:r>
              <a:rPr lang="en-GB" sz="1800" dirty="0" smtClean="0"/>
              <a:t>which is the same as saying,</a:t>
            </a:r>
          </a:p>
          <a:p>
            <a:endParaRPr lang="en-GB" sz="1800" dirty="0" smtClean="0"/>
          </a:p>
          <a:p>
            <a:pPr>
              <a:spcBef>
                <a:spcPts val="1800"/>
              </a:spcBef>
            </a:pPr>
            <a:r>
              <a:rPr lang="en-GB" sz="1800" dirty="0" smtClean="0"/>
              <a:t>Given observed inputs,                            , and </a:t>
            </a:r>
            <a:r>
              <a:rPr lang="en-GB" sz="1800" dirty="0" smtClean="0"/>
              <a:t>targets</a:t>
            </a:r>
          </a:p>
          <a:p>
            <a:pPr>
              <a:spcBef>
                <a:spcPts val="1800"/>
              </a:spcBef>
            </a:pPr>
            <a:r>
              <a:rPr lang="en-GB" sz="1800" dirty="0" smtClean="0"/>
              <a:t>The individual sample </a:t>
            </a:r>
            <a:r>
              <a:rPr lang="en-GB" sz="1800" dirty="0" err="1" smtClean="0"/>
              <a:t>likelyhood</a:t>
            </a:r>
            <a:r>
              <a:rPr lang="en-GB" sz="1800" dirty="0" smtClean="0"/>
              <a:t> is</a:t>
            </a:r>
            <a:endParaRPr lang="en-GB" sz="1800" dirty="0"/>
          </a:p>
          <a:p>
            <a:pPr>
              <a:spcBef>
                <a:spcPts val="1800"/>
              </a:spcBef>
            </a:pPr>
            <a:endParaRPr lang="en-GB" sz="1800" dirty="0" smtClean="0"/>
          </a:p>
          <a:p>
            <a:pPr>
              <a:spcBef>
                <a:spcPts val="1800"/>
              </a:spcBef>
            </a:pPr>
            <a:r>
              <a:rPr lang="en-GB" sz="1800" dirty="0"/>
              <a:t>we obtain the likelihood </a:t>
            </a:r>
            <a:r>
              <a:rPr lang="en-GB" sz="1800" dirty="0" smtClean="0"/>
              <a:t>function on the dataset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 </a:t>
            </a:r>
            <a:endParaRPr lang="en-GB" sz="1800" dirty="0" smtClean="0"/>
          </a:p>
          <a:p>
            <a:endParaRPr lang="en-GB" sz="1800" dirty="0" smtClean="0"/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3476899" y="2326741"/>
            <a:ext cx="5038451" cy="337603"/>
            <a:chOff x="2192645" y="2643182"/>
            <a:chExt cx="5367296" cy="369332"/>
          </a:xfrm>
        </p:grpSpPr>
        <p:pic>
          <p:nvPicPr>
            <p:cNvPr id="7" name="Picture 6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92645" y="2705095"/>
              <a:ext cx="1652020" cy="28041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7" name="Picture 16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272936" y="2676522"/>
              <a:ext cx="2287005" cy="30493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130417" y="2643182"/>
              <a:ext cx="857256" cy="369332"/>
            </a:xfrm>
            <a:prstGeom prst="rect">
              <a:avLst/>
            </a:prstGeom>
            <a:noFill/>
            <a:ln/>
            <a:effectLst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 smtClean="0">
                  <a:solidFill>
                    <a:prstClr val="black"/>
                  </a:solidFill>
                  <a:latin typeface="Calibri"/>
                </a:rPr>
                <a:t>where</a:t>
              </a:r>
              <a:endParaRPr lang="en-GB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5630" y="4147490"/>
            <a:ext cx="3605791" cy="304800"/>
          </a:xfrm>
          <a:prstGeom prst="rect">
            <a:avLst/>
          </a:prstGeom>
          <a:noFill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5630" y="3260851"/>
            <a:ext cx="1386671" cy="193881"/>
          </a:xfrm>
          <a:prstGeom prst="rect">
            <a:avLst/>
          </a:prstGeom>
          <a:noFill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25639" y="3236168"/>
            <a:ext cx="1457051" cy="265813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36282" y="5238765"/>
            <a:ext cx="4471434" cy="76200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713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Maximum Likelihood and Least Squares (2)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Taking the logarithm, we get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1400" dirty="0" smtClean="0"/>
              <a:t>where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b="1" dirty="0" smtClean="0"/>
              <a:t>is the sum-of-squares error.</a:t>
            </a:r>
          </a:p>
          <a:p>
            <a:endParaRPr lang="en-GB" sz="2800" dirty="0" smtClean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20389" y="1971202"/>
            <a:ext cx="4503709" cy="121926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83938" y="3707952"/>
            <a:ext cx="4140160" cy="856822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9915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Computing the gradient and setting it to zero yields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pPr>
              <a:spcBef>
                <a:spcPts val="1800"/>
              </a:spcBef>
            </a:pPr>
            <a:r>
              <a:rPr lang="en-GB" sz="1800" dirty="0" smtClean="0"/>
              <a:t>Solving for w, we get 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where</a:t>
            </a:r>
            <a:endParaRPr lang="en-GB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Maximum Likelihood and Least Squares (3)</a:t>
            </a:r>
            <a:endParaRPr lang="en-GB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93965" y="1940584"/>
            <a:ext cx="6033164" cy="7766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5412" y="3160672"/>
            <a:ext cx="2538990" cy="533402"/>
          </a:xfrm>
          <a:prstGeom prst="rect">
            <a:avLst/>
          </a:prstGeom>
          <a:noFill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965" y="4453627"/>
            <a:ext cx="5233426" cy="1395986"/>
          </a:xfrm>
          <a:prstGeom prst="rect">
            <a:avLst/>
          </a:prstGeom>
          <a:noFill/>
        </p:spPr>
      </p:pic>
      <p:sp>
        <p:nvSpPr>
          <p:cNvPr id="17" name="Right Brace 16"/>
          <p:cNvSpPr/>
          <p:nvPr/>
        </p:nvSpPr>
        <p:spPr>
          <a:xfrm rot="16200000">
            <a:off x="4823802" y="2374171"/>
            <a:ext cx="142876" cy="150019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31157" y="2831499"/>
            <a:ext cx="1928826" cy="584775"/>
            <a:chOff x="6357950" y="3214686"/>
            <a:chExt cx="1928826" cy="584775"/>
          </a:xfrm>
        </p:grpSpPr>
        <p:sp>
          <p:nvSpPr>
            <p:cNvPr id="40" name="TextBox 39"/>
            <p:cNvSpPr txBox="1"/>
            <p:nvPr/>
          </p:nvSpPr>
          <p:spPr>
            <a:xfrm>
              <a:off x="6357950" y="3214686"/>
              <a:ext cx="1928826" cy="5847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 smtClean="0">
                  <a:solidFill>
                    <a:prstClr val="black"/>
                  </a:solidFill>
                  <a:latin typeface="Calibri"/>
                </a:rPr>
                <a:t>The Moore-Penrose pseudo-inverse,       .</a:t>
              </a:r>
              <a:endParaRPr lang="en-GB" sz="16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858148" y="3480091"/>
              <a:ext cx="245364" cy="221361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3" name="Elbow Connector 22"/>
          <p:cNvCxnSpPr/>
          <p:nvPr/>
        </p:nvCxnSpPr>
        <p:spPr>
          <a:xfrm flipV="1">
            <a:off x="4900228" y="2836818"/>
            <a:ext cx="1455515" cy="163050"/>
          </a:xfrm>
          <a:prstGeom prst="bentConnector3">
            <a:avLst>
              <a:gd name="adj1" fmla="val -3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vectt|\bfX, \bfw, \beta) =&#10;  \prod_{n=1}^N  {\cal N}(t_n|\bfw^\T \boldphi(\bfx_n),&#10;  \beta^{-1})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6"/>
  <p:tag name="PICTUREFILESIZE" val="70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t = y(\bfx, \bfw) + \epsilon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65"/>
  <p:tag name="PICTUREFILESIZE" val="23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epsilon|\beta) = {\cal N}(\epsilon|0, \beta^{-1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0"/>
  <p:tag name="PICTUREFILESIZE" val="32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ln p(\vectt|\bfw, \beta) &amp;=&amp; \sum_{n=1}^N \ln {\cal N}(t_n| \bfw^\T&#10;  \boldphi(\bfx_n), \beta^{-1}) \\&#10;  &amp;=&amp; \frac{N}{2} \ln \beta - \frac{N}{2}&#10;  \ln (2\pi) -  \beta E_D(\bfw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7"/>
  <p:tag name="PICTUREFILESIZE" val="117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D(\bfw) = \frac{1}{2} \sum_{n=1}^N&#10;  \{ t_n - \bfw^\T \boldphi(\bfx_n) \}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5"/>
  <p:tag name="PICTUREFILESIZE" val="58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abla_{\bfw} \ln p(\vectt|\bfw, \beta) = \beta \sum_{n=1}^N&#10;  \left\{ t_n - \bfw^\T \boldphi(\bfx_n) \right\} \boldphi(\bfx_n)^\T = &#10;\boldsymbol{0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33"/>
  <p:tag name="PICTUREFILESIZE" val="79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{\rm ML} = \left(\boldPhi^\T \boldPhi \right)^{-1}&#10;  \boldPhi^\T \vectt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0"/>
  <p:tag name="PICTUREFILESIZE" val="34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oldPhi = \left( \begin{array}{cccc}&#10;\phi_0(\bfx_1) &amp; \phi_1(\bfx_1) &amp; \cdots &amp; \phi_{M-1}(\bfx_1) \\&#10;\phi_0(\bfx_2) &amp; \phi_1(\bfx_2) &amp; \cdots &amp; \phi_{M-1}(\bfx_2) \\&#10;\vdots      &amp; \vdots      &amp; \ddots &amp; \vdots      \\&#10;\phi_0(\bfx_N) &amp; \phi_1(\bfx_N) &amp; \cdots &amp; \phi_{M-1}(\bfx_N)&#10;\end{array} \right)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6"/>
  <p:tag name="PICTUREFILESIZE" val="124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oldPhi^\dag 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"/>
  <p:tag name="PICTUREFILESIZE" val="11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w_0 &amp; = &amp; \overline{t} &#10; - \sum_{j=1}^{M-1} w_j &#10;\overline{\phi_j}\\ &#10;&amp; &amp; \phantom{x} \\&#10;&amp; = &amp; \frac{1}{N} \sum_{n=1}^N t_n &#10;- \sum_{j=1}^{M-1} w_j &#10;\frac{1}{N} \sum_{n=1}^N \phi_j(\bfx_n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3"/>
  <p:tag name="PICTUREFILESIZE" val="104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y(\bfx, \bfw) = \sum_{j=0}^{M-1} w_j \phi_j(\bfx) =&#10;  \bfw^\T \boldphi(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9"/>
  <p:tag name="PICTUREFILESIZE" val="59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frac{1}{\beta_{\rm ML}} = \frac{1}{N} \sum_{n=1}^N&#10;  \{ t_n - \bfw_{\rm ML}^\T \boldphi(\bfx_n) \}^2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4"/>
  <p:tag name="PICTUREFILESIZE" val="60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vecty = \boldPhi \bfw_{\rm ML} = \left[ \vectphi_1, \ldots, &#10;\vectphi_M \right] \bfw_{\rm ML} .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1"/>
  <p:tag name="PICTUREFILESIZE" val="35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vecty \in\mathcal{S} \subseteq \mathcal{T}  &#10; \hspace{10mm} \vectt \in \mathcal{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8"/>
  <p:tag name="PICTUREFILESIZE" val="23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vectphi_1, \ldots, \vectphi_M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1"/>
  <p:tag name="PICTUREFILESIZE" val="18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bfw^{(\tau+1)} &amp; = &amp; \bfw^{(\tau)} - \eta \nabla E_n \\&#10;&amp; = &amp; \bfw^{(\tau)} + \eta (t_n - \bfw^{(\tau) \T}&#10;  \boldphi(\bfx_{n})) \boldphi(\bfx_{n}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4"/>
  <p:tag name="PICTUREFILESIZE" val="67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D(\bfw) = \frac{1}{2} \sum_{n=1}^N&#10;  \{ t_n - \bfw^\T \boldphi(\bfx_n) \}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5"/>
  <p:tag name="PICTUREFILESIZE" val="58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frac{1}{2} \sum_{n=1}^N&#10;  \{ t_n - \bfw^\T \boldphi(\bfx_n) \}^2 + \frac{\lambda}{2}&#10;  \bfw^\T \bfw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4"/>
  <p:tag name="PICTUREFILESIZE" val="554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bfw = \left( \lambda \bfI + \boldPhi^\T \boldPhi \right)^{-1}&#10;  \boldPhi^\T \vectt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3"/>
  <p:tag name="PICTUREFILESIZE" val="35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D(\bfw) + \lambda E_W(\bfw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1"/>
  <p:tag name="PICTUREFILESIZE" val="29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frac{1}{2} \sum_{n=1}^N&#10;  \{ t_n - \bfw^\T \boldphi(\bfx_n) \}^2 + \frac{\lambda}{2}&#10;  \sum_{j=1}^M |w_j|^q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9"/>
  <p:tag name="PICTUREFILESIZE" val="6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{j}(x) = x^{j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9"/>
  <p:tag name="PICTUREFILESIZE" val="21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\bft|\bfx, \bfW, \beta) &amp; = &amp; {\cal N}(\bft|\bfy(\bfW, \bfx),&#10;  \beta^{-1} \bfI) \\&#10;&amp; = &amp; {\cal N}(\bft|\bfW^\T \boldphi(\bfx),&#10;  \beta^{-1} \bfI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3"/>
  <p:tag name="PICTUREFILESIZE" val="80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X = \{ \bfx_1, \ldots, \bfx_N 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9"/>
  <p:tag name="PICTUREFILESIZE" val="234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T = [ \bft_1, \ldots, \bft_N ]^{\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5"/>
  <p:tag name="PICTUREFILESIZE" val="203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ln p(\bfT |\bfX, \bfW, \beta) &amp;=&amp; \sum_{n=1}^N \ln {\cal N}(\bft_n| \bfW^\T&#10;  \boldphi(\bfx_n),&#10;  \beta^{-1} \bfI) \\&#10;  &amp;=&amp; \frac{NK}{2} \ln \left( \frac{\beta}{2\pi} \right) - \frac{\beta}{2} \sum_{n=1}^N&#10;  \left\| \bft_n - \bfW^\T \boldphi(\bfx_n) \right\|^2.&#10;  \hspace*{3mm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82"/>
  <p:tag name="PICTUREFILESIZE" val="1636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{\rm ML} = \left(\boldPhi^\T \boldPhi \right)^{-1}&#10;  \boldPhi^\T \bfT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0"/>
  <p:tag name="PICTUREFILESIZE" val="362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k = \left(\boldPhi^\T \boldPhi \right)^{-1}&#10;  \boldPhi^\T \vectt_k = \boldPhi^\dag \vectt_k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1"/>
  <p:tag name="PICTUREFILESIZE" val="39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vectt_{k} = [ t_{1k}, \ldots, t_{N k} ]^{\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4"/>
  <p:tag name="PICTUREFILESIZE" val="24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exp \left\{ - \frac{ (x - \mu_j)^2}{2s^2} 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49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sigma\left( \frac{x - \mu_j}{s}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8"/>
  <p:tag name="PICTUREFILESIZE" val="38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a(a) = \frac{1}{1 + \exp( - a ) 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1"/>
  <p:tag name="PICTUREFILESIZE" val="33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t|\bfx, \bfw, \beta) = {\cal N}(t|y(\bfx, \bfw), \beta^{-1})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2"/>
  <p:tag name="PICTUREFILESIZE" val="45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bfX = \{ \bfx_1, \ldots, \bfx_N 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9"/>
  <p:tag name="PICTUREFILESIZE" val="23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vectt = [ t_1, \ldots, t_N ]^{\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1"/>
  <p:tag name="PICTUREFILESIZE" val="2067"/>
</p:tagLst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</TotalTime>
  <Words>549</Words>
  <Application>Microsoft Office PowerPoint</Application>
  <PresentationFormat>Presentazione su schermo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31" baseType="lpstr">
      <vt:lpstr>Andalus</vt:lpstr>
      <vt:lpstr>Arial</vt:lpstr>
      <vt:lpstr>Calibri</vt:lpstr>
      <vt:lpstr>Calibri Light</vt:lpstr>
      <vt:lpstr>Cambria Math</vt:lpstr>
      <vt:lpstr>cmbx10</vt:lpstr>
      <vt:lpstr>cmbx12</vt:lpstr>
      <vt:lpstr>cmmi12</vt:lpstr>
      <vt:lpstr>cmr12</vt:lpstr>
      <vt:lpstr>cmssbx10</vt:lpstr>
      <vt:lpstr>cmsy10</vt:lpstr>
      <vt:lpstr>GungsuhChe</vt:lpstr>
      <vt:lpstr>Tema di Office</vt:lpstr>
      <vt:lpstr>Pattern Recognition and Machine Learning   Linear Regression Simone Calderara </vt:lpstr>
      <vt:lpstr>Linear Basis Function Models (1)</vt:lpstr>
      <vt:lpstr>Linear Basis Function Models (2)</vt:lpstr>
      <vt:lpstr>Linear Basis Function Models (3)</vt:lpstr>
      <vt:lpstr>Linear Basis Function Models (4)</vt:lpstr>
      <vt:lpstr>Linear Basis Function Models (5)</vt:lpstr>
      <vt:lpstr>Maximum Likelihood and Least Squares (1)</vt:lpstr>
      <vt:lpstr>Maximum Likelihood and Least Squares (2)</vt:lpstr>
      <vt:lpstr>Maximum Likelihood and Least Squares (3)</vt:lpstr>
      <vt:lpstr>Maximum Likelihood and Least Squares (4)</vt:lpstr>
      <vt:lpstr>Geometry of Least Squares</vt:lpstr>
      <vt:lpstr>Sequential Learning</vt:lpstr>
      <vt:lpstr>Regularized Least Squares (1)</vt:lpstr>
      <vt:lpstr>Regularized Least Squares (2)</vt:lpstr>
      <vt:lpstr>Regularized Least Squares (3)</vt:lpstr>
      <vt:lpstr>Multiple Outputs (1)</vt:lpstr>
      <vt:lpstr>Multiple Outputs (2)</vt:lpstr>
      <vt:lpstr>Limitations of Fixed Basis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 “Visual Computing and Multimedia technologies”                                         for smart cities and communities.</dc:title>
  <dc:creator>Rita Cucchiara</dc:creator>
  <cp:lastModifiedBy>simone calderara</cp:lastModifiedBy>
  <cp:revision>71</cp:revision>
  <dcterms:created xsi:type="dcterms:W3CDTF">2015-01-27T16:03:59Z</dcterms:created>
  <dcterms:modified xsi:type="dcterms:W3CDTF">2017-11-08T10:46:17Z</dcterms:modified>
</cp:coreProperties>
</file>