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7" r:id="rId3"/>
    <p:sldMasterId id="2147483661" r:id="rId4"/>
    <p:sldMasterId id="2147483665" r:id="rId5"/>
    <p:sldMasterId id="2147483669" r:id="rId6"/>
    <p:sldMasterId id="2147483673" r:id="rId7"/>
    <p:sldMasterId id="2147483678" r:id="rId8"/>
  </p:sldMasterIdLst>
  <p:notesMasterIdLst>
    <p:notesMasterId r:id="rId13"/>
  </p:notesMasterIdLst>
  <p:handoutMasterIdLst>
    <p:handoutMasterId r:id="rId14"/>
  </p:handoutMasterIdLst>
  <p:sldIdLst>
    <p:sldId id="256" r:id="rId9"/>
    <p:sldId id="259" r:id="rId10"/>
    <p:sldId id="257" r:id="rId11"/>
    <p:sldId id="258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87"/>
    <a:srgbClr val="BF5700"/>
    <a:srgbClr val="FF8200"/>
    <a:srgbClr val="1B306B"/>
    <a:srgbClr val="262626"/>
    <a:srgbClr val="FFCC00"/>
    <a:srgbClr val="F8F8F8"/>
    <a:srgbClr val="EEECE1"/>
    <a:srgbClr val="C0504D"/>
    <a:srgbClr val="D1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9960" autoAdjust="0"/>
  </p:normalViewPr>
  <p:slideViewPr>
    <p:cSldViewPr>
      <p:cViewPr varScale="1">
        <p:scale>
          <a:sx n="65" d="100"/>
          <a:sy n="65" d="100"/>
        </p:scale>
        <p:origin x="-171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9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8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>
            <a:fillRect/>
          </a:stretch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>
            <a:fillRect/>
          </a:stretch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6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8060402020202020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0606" y="4038600"/>
            <a:ext cx="2700338" cy="381000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Project 1 (Team 4)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2286000" cy="1798320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APIs used in this project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01108"/>
            <a:ext cx="3747742" cy="20105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58" y="2971800"/>
            <a:ext cx="3747742" cy="2010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9" y="838200"/>
            <a:ext cx="3747742" cy="2010508"/>
          </a:xfrm>
          <a:prstGeom prst="rect">
            <a:avLst/>
          </a:prstGeom>
        </p:spPr>
      </p:pic>
      <p:cxnSp>
        <p:nvCxnSpPr>
          <p:cNvPr id="31" name="꺾인 연결선 30"/>
          <p:cNvCxnSpPr>
            <a:stCxn id="5" idx="1"/>
            <a:endCxn id="3" idx="0"/>
          </p:cNvCxnSpPr>
          <p:nvPr/>
        </p:nvCxnSpPr>
        <p:spPr>
          <a:xfrm rot="10800000" flipV="1">
            <a:off x="2407271" y="1843454"/>
            <a:ext cx="290858" cy="115765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3"/>
            <a:endCxn id="4" idx="0"/>
          </p:cNvCxnSpPr>
          <p:nvPr/>
        </p:nvCxnSpPr>
        <p:spPr>
          <a:xfrm>
            <a:off x="6445871" y="1843454"/>
            <a:ext cx="290858" cy="112834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5460" y="5164070"/>
            <a:ext cx="370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Amazon’s Product Advertising API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605709" y="5164070"/>
            <a:ext cx="20168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Geolocation</a:t>
            </a:r>
            <a:r>
              <a:rPr lang="en-US" b="1" dirty="0" smtClean="0"/>
              <a:t> API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Goodzer</a:t>
            </a:r>
            <a:r>
              <a:rPr lang="en-US" b="1" dirty="0" smtClean="0"/>
              <a:t>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Google </a:t>
            </a:r>
            <a:r>
              <a:rPr lang="en-US" b="1" dirty="0"/>
              <a:t>Map API</a:t>
            </a:r>
          </a:p>
        </p:txBody>
      </p:sp>
    </p:spTree>
    <p:extLst>
      <p:ext uri="{BB962C8B-B14F-4D97-AF65-F5344CB8AC3E}">
        <p14:creationId xmlns:p14="http://schemas.microsoft.com/office/powerpoint/2010/main" val="2152538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Autofit/>
          </a:bodyPr>
          <a:lstStyle/>
          <a:p>
            <a:r>
              <a:rPr lang="en-US" sz="2200" dirty="0"/>
              <a:t>amazon.js </a:t>
            </a:r>
            <a:r>
              <a:rPr lang="en-US" sz="2200" dirty="0" smtClean="0"/>
              <a:t>(</a:t>
            </a:r>
            <a:r>
              <a:rPr lang="en-US" sz="2200" u="sng" dirty="0" smtClean="0"/>
              <a:t>Amazon’s </a:t>
            </a:r>
            <a:r>
              <a:rPr lang="en-US" sz="2200" u="sng" dirty="0"/>
              <a:t>Product Advertising API</a:t>
            </a:r>
            <a:r>
              <a:rPr lang="en-US" sz="2200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66801" y="838200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When to type keyword and click “Submit” button</a:t>
            </a:r>
            <a:r>
              <a:rPr lang="en-US" sz="1400" b="1" dirty="0" smtClean="0">
                <a:solidFill>
                  <a:prstClr val="black"/>
                </a:solidFill>
              </a:rPr>
              <a:t>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6801" y="1383466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Send </a:t>
            </a:r>
            <a:r>
              <a:rPr lang="en-US" sz="1400" b="1" dirty="0" err="1">
                <a:solidFill>
                  <a:prstClr val="black"/>
                </a:solidFill>
              </a:rPr>
              <a:t>ajax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query to </a:t>
            </a:r>
            <a:r>
              <a:rPr lang="en-US" sz="1400" b="1" dirty="0">
                <a:solidFill>
                  <a:prstClr val="black"/>
                </a:solidFill>
              </a:rPr>
              <a:t>search </a:t>
            </a:r>
            <a:r>
              <a:rPr lang="en-US" sz="1400" b="1" dirty="0" smtClean="0">
                <a:solidFill>
                  <a:prstClr val="black"/>
                </a:solidFill>
              </a:rPr>
              <a:t>items [Operation=</a:t>
            </a:r>
            <a:r>
              <a:rPr lang="en-US" sz="1400" b="1" dirty="0" err="1" smtClean="0">
                <a:solidFill>
                  <a:prstClr val="black"/>
                </a:solidFill>
              </a:rPr>
              <a:t>ItemSearch</a:t>
            </a:r>
            <a:r>
              <a:rPr lang="en-US" sz="1400" b="1" dirty="0">
                <a:solidFill>
                  <a:prstClr val="black"/>
                </a:solidFill>
              </a:rPr>
              <a:t>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66801" y="1916866"/>
            <a:ext cx="7619999" cy="1415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Save received items </a:t>
            </a:r>
            <a:r>
              <a:rPr lang="en-US" sz="1400" b="1" dirty="0">
                <a:solidFill>
                  <a:srgbClr val="0000FF"/>
                </a:solidFill>
              </a:rPr>
              <a:t>to Firebase ("/</a:t>
            </a:r>
            <a:r>
              <a:rPr lang="en-US" sz="1400" b="1" dirty="0" err="1">
                <a:solidFill>
                  <a:srgbClr val="0000FF"/>
                </a:solidFill>
              </a:rPr>
              <a:t>AmazonSearchItems</a:t>
            </a:r>
            <a:r>
              <a:rPr lang="en-US" sz="1400" b="1" dirty="0">
                <a:solidFill>
                  <a:srgbClr val="0000FF"/>
                </a:solidFill>
              </a:rPr>
              <a:t>")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</a:rPr>
              <a:t>{</a:t>
            </a:r>
          </a:p>
          <a:p>
            <a:pPr lvl="2"/>
            <a:r>
              <a:rPr lang="en-US" sz="1200" b="1" dirty="0" err="1">
                <a:solidFill>
                  <a:prstClr val="black"/>
                </a:solidFill>
              </a:rPr>
              <a:t>asin</a:t>
            </a:r>
            <a:r>
              <a:rPr lang="en-US" sz="1200" b="1" dirty="0">
                <a:solidFill>
                  <a:prstClr val="black"/>
                </a:solidFill>
              </a:rPr>
              <a:t>: </a:t>
            </a:r>
            <a:r>
              <a:rPr lang="en-US" sz="1200" b="1" dirty="0" err="1">
                <a:solidFill>
                  <a:prstClr val="black"/>
                </a:solidFill>
              </a:rPr>
              <a:t>asin</a:t>
            </a:r>
            <a:r>
              <a:rPr lang="en-US" sz="1200" b="1" dirty="0">
                <a:solidFill>
                  <a:prstClr val="black"/>
                </a:solidFill>
              </a:rPr>
              <a:t>,	</a:t>
            </a:r>
            <a:r>
              <a:rPr lang="en-US" sz="1200" b="1" dirty="0" smtClean="0">
                <a:solidFill>
                  <a:prstClr val="black"/>
                </a:solidFill>
              </a:rPr>
              <a:t>	// </a:t>
            </a:r>
            <a:r>
              <a:rPr lang="en-US" sz="1200" b="1" dirty="0">
                <a:solidFill>
                  <a:prstClr val="black"/>
                </a:solidFill>
              </a:rPr>
              <a:t>ASIN code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</a:rPr>
              <a:t>title: title,	</a:t>
            </a:r>
            <a:r>
              <a:rPr lang="en-US" sz="1200" b="1" dirty="0" smtClean="0">
                <a:solidFill>
                  <a:prstClr val="black"/>
                </a:solidFill>
              </a:rPr>
              <a:t>	// </a:t>
            </a:r>
            <a:r>
              <a:rPr lang="en-US" sz="1200" b="1" dirty="0">
                <a:solidFill>
                  <a:prstClr val="black"/>
                </a:solidFill>
              </a:rPr>
              <a:t>Item name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</a:rPr>
              <a:t>group: </a:t>
            </a:r>
            <a:r>
              <a:rPr lang="en-US" sz="1200" b="1" dirty="0" err="1">
                <a:solidFill>
                  <a:prstClr val="black"/>
                </a:solidFill>
              </a:rPr>
              <a:t>productGrp</a:t>
            </a:r>
            <a:r>
              <a:rPr lang="en-US" sz="1200" b="1" dirty="0">
                <a:solidFill>
                  <a:prstClr val="black"/>
                </a:solidFill>
              </a:rPr>
              <a:t>,	// Item Category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</a:rPr>
              <a:t>url: </a:t>
            </a:r>
            <a:r>
              <a:rPr lang="en-US" sz="1200" b="1" dirty="0" err="1">
                <a:solidFill>
                  <a:prstClr val="black"/>
                </a:solidFill>
              </a:rPr>
              <a:t>pageUrl</a:t>
            </a:r>
            <a:r>
              <a:rPr lang="en-US" sz="1200" b="1" dirty="0">
                <a:solidFill>
                  <a:prstClr val="black"/>
                </a:solidFill>
              </a:rPr>
              <a:t>	</a:t>
            </a:r>
            <a:r>
              <a:rPr lang="en-US" sz="1200" b="1" dirty="0" smtClean="0">
                <a:solidFill>
                  <a:prstClr val="black"/>
                </a:solidFill>
              </a:rPr>
              <a:t>	// </a:t>
            </a:r>
            <a:r>
              <a:rPr lang="en-US" sz="1200" b="1" dirty="0">
                <a:solidFill>
                  <a:prstClr val="black"/>
                </a:solidFill>
              </a:rPr>
              <a:t>Item URL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6801" y="3517066"/>
            <a:ext cx="7619999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Read items </a:t>
            </a:r>
            <a:r>
              <a:rPr lang="en-US" sz="1400" b="1" dirty="0">
                <a:solidFill>
                  <a:srgbClr val="0000FF"/>
                </a:solidFill>
              </a:rPr>
              <a:t>from Firebase ("/</a:t>
            </a:r>
            <a:r>
              <a:rPr lang="en-US" sz="1400" b="1" dirty="0" err="1">
                <a:solidFill>
                  <a:srgbClr val="0000FF"/>
                </a:solidFill>
              </a:rPr>
              <a:t>AmazonSearchItems</a:t>
            </a:r>
            <a:r>
              <a:rPr lang="en-US" sz="1400" b="1" dirty="0">
                <a:solidFill>
                  <a:srgbClr val="0000FF"/>
                </a:solidFill>
              </a:rPr>
              <a:t>") 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</a:rPr>
              <a:t>and display at $("#display-amazon")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</a:rPr>
              <a:t>and send </a:t>
            </a:r>
            <a:r>
              <a:rPr lang="en-US" sz="1400" b="1" dirty="0" err="1">
                <a:solidFill>
                  <a:prstClr val="black"/>
                </a:solidFill>
              </a:rPr>
              <a:t>ajax</a:t>
            </a:r>
            <a:r>
              <a:rPr lang="en-US" sz="1400" b="1" dirty="0">
                <a:solidFill>
                  <a:prstClr val="black"/>
                </a:solidFill>
              </a:rPr>
              <a:t> query to get image for each item [Operation=</a:t>
            </a:r>
            <a:r>
              <a:rPr lang="en-US" sz="1400" b="1" dirty="0" err="1">
                <a:solidFill>
                  <a:prstClr val="black"/>
                </a:solidFill>
              </a:rPr>
              <a:t>ItemLookup</a:t>
            </a:r>
            <a:r>
              <a:rPr lang="en-US" sz="1400" b="1" dirty="0">
                <a:solidFill>
                  <a:prstClr val="black"/>
                </a:solidFill>
              </a:rPr>
              <a:t>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49867" y="4489362"/>
            <a:ext cx="5553776" cy="1046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Save received image </a:t>
            </a:r>
            <a:r>
              <a:rPr lang="en-US" sz="1400" b="1" dirty="0">
                <a:solidFill>
                  <a:srgbClr val="0000FF"/>
                </a:solidFill>
              </a:rPr>
              <a:t>to Firebase ("/</a:t>
            </a:r>
            <a:r>
              <a:rPr lang="en-US" sz="1400" b="1" dirty="0" err="1" smtClean="0">
                <a:solidFill>
                  <a:srgbClr val="0000FF"/>
                </a:solidFill>
              </a:rPr>
              <a:t>AmazonSearchItemImages</a:t>
            </a:r>
            <a:r>
              <a:rPr lang="en-US" sz="1400" b="1" dirty="0" smtClean="0">
                <a:solidFill>
                  <a:srgbClr val="0000FF"/>
                </a:solidFill>
              </a:rPr>
              <a:t>")</a:t>
            </a:r>
            <a:endParaRPr lang="en-US" sz="1400" b="1" dirty="0">
              <a:solidFill>
                <a:srgbClr val="0000FF"/>
              </a:solidFill>
            </a:endParaRPr>
          </a:p>
          <a:p>
            <a:pPr lvl="1"/>
            <a:r>
              <a:rPr lang="en-US" sz="1200" b="1" dirty="0">
                <a:solidFill>
                  <a:prstClr val="black"/>
                </a:solidFill>
              </a:rPr>
              <a:t>{</a:t>
            </a:r>
          </a:p>
          <a:p>
            <a:pPr lvl="2"/>
            <a:r>
              <a:rPr lang="en-US" sz="1200" b="1" dirty="0" err="1">
                <a:solidFill>
                  <a:prstClr val="black"/>
                </a:solidFill>
              </a:rPr>
              <a:t>asin</a:t>
            </a:r>
            <a:r>
              <a:rPr lang="en-US" sz="1200" b="1" dirty="0">
                <a:solidFill>
                  <a:prstClr val="black"/>
                </a:solidFill>
              </a:rPr>
              <a:t>: </a:t>
            </a:r>
            <a:r>
              <a:rPr lang="en-US" sz="1200" b="1" dirty="0" err="1">
                <a:solidFill>
                  <a:prstClr val="black"/>
                </a:solidFill>
              </a:rPr>
              <a:t>asin</a:t>
            </a:r>
            <a:r>
              <a:rPr lang="en-US" sz="1200" b="1" dirty="0">
                <a:solidFill>
                  <a:prstClr val="black"/>
                </a:solidFill>
              </a:rPr>
              <a:t>,	// ASIN code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</a:rPr>
              <a:t>url: </a:t>
            </a:r>
            <a:r>
              <a:rPr lang="en-US" sz="1200" b="1" dirty="0" err="1">
                <a:solidFill>
                  <a:prstClr val="black"/>
                </a:solidFill>
              </a:rPr>
              <a:t>imageUrl</a:t>
            </a:r>
            <a:r>
              <a:rPr lang="en-US" sz="1200" b="1" dirty="0">
                <a:solidFill>
                  <a:prstClr val="black"/>
                </a:solidFill>
              </a:rPr>
              <a:t>	// Image URL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49867" y="5726866"/>
            <a:ext cx="555377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Read items </a:t>
            </a:r>
            <a:r>
              <a:rPr lang="en-US" sz="1400" b="1" dirty="0">
                <a:solidFill>
                  <a:srgbClr val="0000FF"/>
                </a:solidFill>
              </a:rPr>
              <a:t>from Firebase ("/</a:t>
            </a:r>
            <a:r>
              <a:rPr lang="en-US" sz="1400" b="1" dirty="0" err="1" smtClean="0">
                <a:solidFill>
                  <a:srgbClr val="0000FF"/>
                </a:solidFill>
              </a:rPr>
              <a:t>AmazonSearchItemImages</a:t>
            </a:r>
            <a:r>
              <a:rPr lang="en-US" sz="1400" b="1" dirty="0" smtClean="0">
                <a:solidFill>
                  <a:srgbClr val="0000FF"/>
                </a:solidFill>
              </a:rPr>
              <a:t>")</a:t>
            </a:r>
            <a:endParaRPr lang="en-US" sz="1400" b="1" dirty="0">
              <a:solidFill>
                <a:srgbClr val="0000FF"/>
              </a:solidFill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</a:rPr>
              <a:t>and display at $("#“ + ASIN code) </a:t>
            </a:r>
          </a:p>
        </p:txBody>
      </p: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4876801" y="1145977"/>
            <a:ext cx="0" cy="237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>
            <a:off x="4876801" y="1691243"/>
            <a:ext cx="0" cy="225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>
            <a:off x="4876801" y="3332638"/>
            <a:ext cx="0" cy="184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6" idx="1"/>
          </p:cNvCxnSpPr>
          <p:nvPr/>
        </p:nvCxnSpPr>
        <p:spPr>
          <a:xfrm rot="16200000" flipV="1">
            <a:off x="-222120" y="2281011"/>
            <a:ext cx="3263643" cy="685800"/>
          </a:xfrm>
          <a:prstGeom prst="bentConnector4">
            <a:avLst>
              <a:gd name="adj1" fmla="val -20606"/>
              <a:gd name="adj2" fmla="val 1777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0"/>
          </p:cNvCxnSpPr>
          <p:nvPr/>
        </p:nvCxnSpPr>
        <p:spPr>
          <a:xfrm>
            <a:off x="5926755" y="4255730"/>
            <a:ext cx="0" cy="23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5926755" y="5535802"/>
            <a:ext cx="0" cy="191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 numCol="1">
            <a:normAutofit/>
          </a:bodyPr>
          <a:lstStyle/>
          <a:p>
            <a:r>
              <a:rPr lang="en-US" sz="2200" dirty="0"/>
              <a:t>goodzer.js </a:t>
            </a:r>
            <a:r>
              <a:rPr lang="en-US" sz="2200" dirty="0" smtClean="0"/>
              <a:t>(</a:t>
            </a:r>
            <a:r>
              <a:rPr lang="en-US" sz="2200" u="sng" dirty="0" err="1" smtClean="0"/>
              <a:t>Geolocation</a:t>
            </a:r>
            <a:r>
              <a:rPr lang="en-US" sz="2200" u="sng" dirty="0" smtClean="0"/>
              <a:t> </a:t>
            </a:r>
            <a:r>
              <a:rPr lang="en-US" sz="2200" u="sng" dirty="0"/>
              <a:t>API, </a:t>
            </a:r>
            <a:r>
              <a:rPr lang="en-US" sz="2200" u="sng" dirty="0" err="1"/>
              <a:t>Goodzer</a:t>
            </a:r>
            <a:r>
              <a:rPr lang="en-US" sz="2200" u="sng" dirty="0"/>
              <a:t> API and Google Map API</a:t>
            </a:r>
            <a:r>
              <a:rPr lang="en-US" sz="2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0601" y="1699735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When to type keyword and click “Submit” button</a:t>
            </a:r>
            <a:r>
              <a:rPr lang="en-US" sz="1400" b="1" dirty="0" smtClean="0">
                <a:solidFill>
                  <a:prstClr val="black"/>
                </a:solidFill>
              </a:rPr>
              <a:t>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0601" y="2309335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Send </a:t>
            </a:r>
            <a:r>
              <a:rPr lang="en-US" sz="1400" b="1" dirty="0" err="1">
                <a:solidFill>
                  <a:prstClr val="black"/>
                </a:solidFill>
              </a:rPr>
              <a:t>ajax</a:t>
            </a:r>
            <a:r>
              <a:rPr lang="en-US" sz="1400" b="1" dirty="0">
                <a:solidFill>
                  <a:prstClr val="black"/>
                </a:solidFill>
              </a:rPr>
              <a:t> query to search </a:t>
            </a:r>
            <a:r>
              <a:rPr lang="en-US" sz="1400" b="1" dirty="0" smtClean="0">
                <a:solidFill>
                  <a:prstClr val="black"/>
                </a:solidFill>
              </a:rPr>
              <a:t>items </a:t>
            </a:r>
            <a:r>
              <a:rPr lang="en-US" sz="1400" b="1" i="1" dirty="0" smtClean="0">
                <a:solidFill>
                  <a:prstClr val="black"/>
                </a:solidFill>
              </a:rPr>
              <a:t>based on current location</a:t>
            </a:r>
            <a:endParaRPr lang="en-US" sz="1400" b="1" i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601" y="2918935"/>
            <a:ext cx="7619999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Save received items </a:t>
            </a:r>
            <a:r>
              <a:rPr lang="en-US" sz="1400" b="1" dirty="0">
                <a:solidFill>
                  <a:srgbClr val="0000FF"/>
                </a:solidFill>
              </a:rPr>
              <a:t>to Firebase </a:t>
            </a:r>
            <a:r>
              <a:rPr lang="en-US" sz="1400" b="1" dirty="0" smtClean="0">
                <a:solidFill>
                  <a:srgbClr val="0000FF"/>
                </a:solidFill>
              </a:rPr>
              <a:t>("/</a:t>
            </a:r>
            <a:r>
              <a:rPr lang="en-US" sz="1400" b="1" dirty="0" err="1" smtClean="0">
                <a:solidFill>
                  <a:srgbClr val="0000FF"/>
                </a:solidFill>
              </a:rPr>
              <a:t>GoodzerSearchItems</a:t>
            </a:r>
            <a:r>
              <a:rPr lang="en-US" sz="1400" b="1" dirty="0" smtClean="0">
                <a:solidFill>
                  <a:srgbClr val="0000FF"/>
                </a:solidFill>
              </a:rPr>
              <a:t>")</a:t>
            </a:r>
            <a:endParaRPr lang="en-US" sz="1400" b="1" dirty="0">
              <a:solidFill>
                <a:srgbClr val="0000FF"/>
              </a:solidFill>
            </a:endParaRPr>
          </a:p>
          <a:p>
            <a:pPr lvl="1"/>
            <a:r>
              <a:rPr lang="en-US" sz="1200" b="1" dirty="0">
                <a:solidFill>
                  <a:prstClr val="black"/>
                </a:solidFill>
              </a:rPr>
              <a:t>{</a:t>
            </a:r>
          </a:p>
          <a:p>
            <a:pPr lvl="2"/>
            <a:r>
              <a:rPr lang="en-US" sz="1200" b="1" dirty="0" smtClean="0">
                <a:solidFill>
                  <a:prstClr val="black"/>
                </a:solidFill>
              </a:rPr>
              <a:t>id: </a:t>
            </a:r>
            <a:r>
              <a:rPr lang="en-US" sz="1200" b="1" dirty="0" err="1" smtClean="0">
                <a:solidFill>
                  <a:prstClr val="black"/>
                </a:solidFill>
              </a:rPr>
              <a:t>resp.stores</a:t>
            </a:r>
            <a:r>
              <a:rPr lang="en-US" sz="1200" b="1" dirty="0" smtClean="0">
                <a:solidFill>
                  <a:prstClr val="black"/>
                </a:solidFill>
              </a:rPr>
              <a:t>[</a:t>
            </a:r>
            <a:r>
              <a:rPr lang="en-US" sz="1200" b="1" dirty="0" err="1" smtClean="0">
                <a:solidFill>
                  <a:prstClr val="black"/>
                </a:solidFill>
              </a:rPr>
              <a:t>i</a:t>
            </a:r>
            <a:r>
              <a:rPr lang="en-US" sz="1200" b="1" dirty="0" smtClean="0">
                <a:solidFill>
                  <a:prstClr val="black"/>
                </a:solidFill>
              </a:rPr>
              <a:t>].products[0].id,	// Product ID</a:t>
            </a:r>
          </a:p>
          <a:p>
            <a:pPr lvl="2"/>
            <a:r>
              <a:rPr lang="en-US" sz="1200" b="1" dirty="0" smtClean="0">
                <a:solidFill>
                  <a:prstClr val="black"/>
                </a:solidFill>
              </a:rPr>
              <a:t>product: </a:t>
            </a:r>
            <a:r>
              <a:rPr lang="en-US" sz="1200" b="1" dirty="0" err="1" smtClean="0">
                <a:solidFill>
                  <a:prstClr val="black"/>
                </a:solidFill>
              </a:rPr>
              <a:t>resp.stores</a:t>
            </a:r>
            <a:r>
              <a:rPr lang="en-US" sz="1200" b="1" dirty="0" smtClean="0">
                <a:solidFill>
                  <a:prstClr val="black"/>
                </a:solidFill>
              </a:rPr>
              <a:t>[</a:t>
            </a:r>
            <a:r>
              <a:rPr lang="en-US" sz="1200" b="1" dirty="0" err="1" smtClean="0">
                <a:solidFill>
                  <a:prstClr val="black"/>
                </a:solidFill>
              </a:rPr>
              <a:t>i</a:t>
            </a:r>
            <a:r>
              <a:rPr lang="en-US" sz="1200" b="1" dirty="0" smtClean="0">
                <a:solidFill>
                  <a:prstClr val="black"/>
                </a:solidFill>
              </a:rPr>
              <a:t>].products[0],	// Product details</a:t>
            </a:r>
          </a:p>
          <a:p>
            <a:pPr lvl="2"/>
            <a:r>
              <a:rPr lang="en-US" sz="1200" b="1" dirty="0" smtClean="0">
                <a:solidFill>
                  <a:prstClr val="black"/>
                </a:solidFill>
              </a:rPr>
              <a:t>store: </a:t>
            </a:r>
            <a:r>
              <a:rPr lang="en-US" sz="1200" b="1" dirty="0" err="1" smtClean="0">
                <a:solidFill>
                  <a:prstClr val="black"/>
                </a:solidFill>
              </a:rPr>
              <a:t>resp.stores</a:t>
            </a:r>
            <a:r>
              <a:rPr lang="en-US" sz="1200" b="1" dirty="0" smtClean="0">
                <a:solidFill>
                  <a:prstClr val="black"/>
                </a:solidFill>
              </a:rPr>
              <a:t>[</a:t>
            </a:r>
            <a:r>
              <a:rPr lang="en-US" sz="1200" b="1" dirty="0" err="1" smtClean="0">
                <a:solidFill>
                  <a:prstClr val="black"/>
                </a:solidFill>
              </a:rPr>
              <a:t>i</a:t>
            </a:r>
            <a:r>
              <a:rPr lang="en-US" sz="1200" b="1" dirty="0" smtClean="0">
                <a:solidFill>
                  <a:prstClr val="black"/>
                </a:solidFill>
              </a:rPr>
              <a:t>].name,		// Store name</a:t>
            </a:r>
          </a:p>
          <a:p>
            <a:pPr lvl="2"/>
            <a:r>
              <a:rPr lang="en-US" sz="1200" b="1" dirty="0" smtClean="0">
                <a:solidFill>
                  <a:prstClr val="black"/>
                </a:solidFill>
              </a:rPr>
              <a:t>website: </a:t>
            </a:r>
            <a:r>
              <a:rPr lang="en-US" sz="1200" b="1" dirty="0" err="1" smtClean="0">
                <a:solidFill>
                  <a:prstClr val="black"/>
                </a:solidFill>
              </a:rPr>
              <a:t>resp.stores</a:t>
            </a:r>
            <a:r>
              <a:rPr lang="en-US" sz="1200" b="1" dirty="0" smtClean="0">
                <a:solidFill>
                  <a:prstClr val="black"/>
                </a:solidFill>
              </a:rPr>
              <a:t>[</a:t>
            </a:r>
            <a:r>
              <a:rPr lang="en-US" sz="1200" b="1" dirty="0" err="1" smtClean="0">
                <a:solidFill>
                  <a:prstClr val="black"/>
                </a:solidFill>
              </a:rPr>
              <a:t>i</a:t>
            </a:r>
            <a:r>
              <a:rPr lang="en-US" sz="1200" b="1" dirty="0" smtClean="0">
                <a:solidFill>
                  <a:prstClr val="black"/>
                </a:solidFill>
              </a:rPr>
              <a:t>].website,	// Store website</a:t>
            </a:r>
          </a:p>
          <a:p>
            <a:pPr lvl="2"/>
            <a:r>
              <a:rPr lang="en-US" sz="1200" b="1" dirty="0" smtClean="0">
                <a:solidFill>
                  <a:prstClr val="black"/>
                </a:solidFill>
              </a:rPr>
              <a:t>location: </a:t>
            </a:r>
            <a:r>
              <a:rPr lang="en-US" sz="1200" b="1" dirty="0" err="1" smtClean="0">
                <a:solidFill>
                  <a:prstClr val="black"/>
                </a:solidFill>
              </a:rPr>
              <a:t>resp.stores</a:t>
            </a:r>
            <a:r>
              <a:rPr lang="en-US" sz="1200" b="1" dirty="0" smtClean="0">
                <a:solidFill>
                  <a:prstClr val="black"/>
                </a:solidFill>
              </a:rPr>
              <a:t>[</a:t>
            </a:r>
            <a:r>
              <a:rPr lang="en-US" sz="1200" b="1" dirty="0" err="1" smtClean="0">
                <a:solidFill>
                  <a:prstClr val="black"/>
                </a:solidFill>
              </a:rPr>
              <a:t>i</a:t>
            </a:r>
            <a:r>
              <a:rPr lang="en-US" sz="1200" b="1" dirty="0" smtClean="0">
                <a:solidFill>
                  <a:prstClr val="black"/>
                </a:solidFill>
              </a:rPr>
              <a:t>].locations[0]	// Store location</a:t>
            </a:r>
          </a:p>
          <a:p>
            <a:pPr lvl="1"/>
            <a:r>
              <a:rPr lang="en-US" sz="1200" b="1" dirty="0" smtClean="0">
                <a:solidFill>
                  <a:prstClr val="black"/>
                </a:solidFill>
              </a:rPr>
              <a:t>}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1" y="4823935"/>
            <a:ext cx="7619999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Read items </a:t>
            </a:r>
            <a:r>
              <a:rPr lang="en-US" sz="1400" b="1" dirty="0">
                <a:solidFill>
                  <a:srgbClr val="0000FF"/>
                </a:solidFill>
              </a:rPr>
              <a:t>from Firebase </a:t>
            </a:r>
            <a:r>
              <a:rPr lang="en-US" sz="1400" b="1" dirty="0" smtClean="0">
                <a:solidFill>
                  <a:srgbClr val="0000FF"/>
                </a:solidFill>
              </a:rPr>
              <a:t>("/</a:t>
            </a:r>
            <a:r>
              <a:rPr lang="en-US" sz="1400" b="1" dirty="0" err="1" smtClean="0">
                <a:solidFill>
                  <a:srgbClr val="0000FF"/>
                </a:solidFill>
              </a:rPr>
              <a:t>GoodzerSearchItems</a:t>
            </a:r>
            <a:r>
              <a:rPr lang="en-US" sz="1400" b="1" dirty="0" smtClean="0">
                <a:solidFill>
                  <a:srgbClr val="0000FF"/>
                </a:solidFill>
              </a:rPr>
              <a:t>") </a:t>
            </a:r>
            <a:endParaRPr lang="en-US" sz="1400" b="1" dirty="0">
              <a:solidFill>
                <a:srgbClr val="0000FF"/>
              </a:solidFill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</a:rPr>
              <a:t>and display at </a:t>
            </a:r>
            <a:r>
              <a:rPr lang="en-US" sz="1400" b="1" dirty="0" smtClean="0">
                <a:solidFill>
                  <a:prstClr val="black"/>
                </a:solidFill>
              </a:rPr>
              <a:t>$("#display-</a:t>
            </a:r>
            <a:r>
              <a:rPr lang="en-US" sz="1400" b="1" dirty="0" err="1" smtClean="0">
                <a:solidFill>
                  <a:prstClr val="black"/>
                </a:solidFill>
              </a:rPr>
              <a:t>goodzer</a:t>
            </a:r>
            <a:r>
              <a:rPr lang="en-US" sz="1400" b="1" dirty="0" smtClean="0">
                <a:solidFill>
                  <a:prstClr val="black"/>
                </a:solidFill>
              </a:rPr>
              <a:t>")</a:t>
            </a:r>
            <a:endParaRPr lang="en-US" sz="1400" b="1" dirty="0">
              <a:solidFill>
                <a:prstClr val="black"/>
              </a:solidFill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</a:rPr>
              <a:t>and </a:t>
            </a:r>
            <a:r>
              <a:rPr lang="en-US" sz="1400" b="1" dirty="0" smtClean="0">
                <a:solidFill>
                  <a:prstClr val="black"/>
                </a:solidFill>
              </a:rPr>
              <a:t>make markers in Google map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7" name="직선 화살표 연결선 6"/>
          <p:cNvCxnSpPr>
            <a:stCxn id="3" idx="2"/>
            <a:endCxn id="4" idx="0"/>
          </p:cNvCxnSpPr>
          <p:nvPr/>
        </p:nvCxnSpPr>
        <p:spPr>
          <a:xfrm>
            <a:off x="4800601" y="2007512"/>
            <a:ext cx="0" cy="301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>
            <a:off x="4800601" y="2617112"/>
            <a:ext cx="0" cy="301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4800601" y="4519373"/>
            <a:ext cx="0" cy="304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2"/>
            <a:endCxn id="3" idx="1"/>
          </p:cNvCxnSpPr>
          <p:nvPr/>
        </p:nvCxnSpPr>
        <p:spPr>
          <a:xfrm rot="5400000" flipH="1">
            <a:off x="1041113" y="1803112"/>
            <a:ext cx="3708975" cy="3810000"/>
          </a:xfrm>
          <a:prstGeom prst="bentConnector4">
            <a:avLst>
              <a:gd name="adj1" fmla="val -12485"/>
              <a:gd name="adj2" fmla="val 11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90600" y="1058183"/>
            <a:ext cx="761999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Get current location and initialize </a:t>
            </a:r>
            <a:r>
              <a:rPr lang="en-US" sz="1400" b="1" dirty="0">
                <a:solidFill>
                  <a:prstClr val="black"/>
                </a:solidFill>
              </a:rPr>
              <a:t>G</a:t>
            </a:r>
            <a:r>
              <a:rPr lang="en-US" sz="1400" b="1" dirty="0" smtClean="0">
                <a:solidFill>
                  <a:prstClr val="black"/>
                </a:solidFill>
              </a:rPr>
              <a:t>oogle map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  <a:endCxn id="3" idx="0"/>
          </p:cNvCxnSpPr>
          <p:nvPr/>
        </p:nvCxnSpPr>
        <p:spPr>
          <a:xfrm>
            <a:off x="4800600" y="1365960"/>
            <a:ext cx="1" cy="333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69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196</Words>
  <Application>Microsoft Office PowerPoint</Application>
  <PresentationFormat>화면 슬라이드 쇼(4:3)</PresentationFormat>
  <Paragraphs>45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UCF - Theme</vt:lpstr>
      <vt:lpstr>1_Unbranded</vt:lpstr>
      <vt:lpstr>Rutgers - Theme</vt:lpstr>
      <vt:lpstr>Unbranded</vt:lpstr>
      <vt:lpstr>UTAustin</vt:lpstr>
      <vt:lpstr>UCLA</vt:lpstr>
      <vt:lpstr>2_Unbranded</vt:lpstr>
      <vt:lpstr>3_Unbranded</vt:lpstr>
      <vt:lpstr>APIs</vt:lpstr>
      <vt:lpstr>APIs used in this project</vt:lpstr>
      <vt:lpstr>amazon.js (Amazon’s Product Advertising API)</vt:lpstr>
      <vt:lpstr>goodzer.js (Geolocation API, Goodzer API and Google Map API)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Felix Moon</cp:lastModifiedBy>
  <cp:revision>1469</cp:revision>
  <cp:lastPrinted>2017-05-12T20:27:58Z</cp:lastPrinted>
  <dcterms:created xsi:type="dcterms:W3CDTF">2017-05-12T20:27:58Z</dcterms:created>
  <dcterms:modified xsi:type="dcterms:W3CDTF">2017-11-01T01:09:46Z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