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29" r:id="rId4"/>
    <p:sldId id="258" r:id="rId5"/>
    <p:sldId id="413" r:id="rId6"/>
    <p:sldId id="482" r:id="rId7"/>
    <p:sldId id="366" r:id="rId8"/>
    <p:sldId id="357" r:id="rId9"/>
    <p:sldId id="485" r:id="rId10"/>
    <p:sldId id="443" r:id="rId11"/>
    <p:sldId id="438" r:id="rId12"/>
    <p:sldId id="439" r:id="rId13"/>
    <p:sldId id="471" r:id="rId14"/>
    <p:sldId id="473" r:id="rId15"/>
    <p:sldId id="472" r:id="rId16"/>
    <p:sldId id="474" r:id="rId17"/>
    <p:sldId id="440" r:id="rId18"/>
    <p:sldId id="362" r:id="rId19"/>
    <p:sldId id="414" r:id="rId20"/>
    <p:sldId id="426" r:id="rId21"/>
    <p:sldId id="435" r:id="rId22"/>
    <p:sldId id="446" r:id="rId23"/>
    <p:sldId id="453" r:id="rId24"/>
    <p:sldId id="455" r:id="rId25"/>
    <p:sldId id="456" r:id="rId26"/>
    <p:sldId id="451" r:id="rId27"/>
    <p:sldId id="457" r:id="rId28"/>
    <p:sldId id="458" r:id="rId29"/>
    <p:sldId id="483" r:id="rId30"/>
    <p:sldId id="459" r:id="rId31"/>
    <p:sldId id="442" r:id="rId32"/>
    <p:sldId id="429" r:id="rId33"/>
    <p:sldId id="466" r:id="rId34"/>
    <p:sldId id="464" r:id="rId35"/>
    <p:sldId id="468" r:id="rId36"/>
    <p:sldId id="481" r:id="rId37"/>
    <p:sldId id="427" r:id="rId38"/>
    <p:sldId id="484" r:id="rId39"/>
    <p:sldId id="480" r:id="rId40"/>
    <p:sldId id="479" r:id="rId41"/>
    <p:sldId id="477" r:id="rId42"/>
    <p:sldId id="486" r:id="rId43"/>
    <p:sldId id="441" r:id="rId44"/>
  </p:sldIdLst>
  <p:sldSz cx="9144000" cy="6858000" type="screen4x3"/>
  <p:notesSz cx="6858000" cy="9144000"/>
  <p:embeddedFontLst>
    <p:embeddedFont>
      <p:font typeface="Monotype Corsiva" pitchFamily="66" charset="0"/>
      <p:italic r:id="rId47"/>
    </p:embeddedFont>
    <p:embeddedFont>
      <p:font typeface="Comic Sans MS" pitchFamily="66" charset="0"/>
      <p:regular r:id="rId48"/>
      <p:bold r:id="rId49"/>
    </p:embeddedFont>
    <p:embeddedFont>
      <p:font typeface="Haettenschweiler" pitchFamily="34" charset="0"/>
      <p:regular r:id="rId50"/>
    </p:embeddedFont>
    <p:embeddedFont>
      <p:font typeface="Arial Black" pitchFamily="34" charset="0"/>
      <p:bold r:id="rId51"/>
    </p:embeddedFont>
    <p:embeddedFont>
      <p:font typeface="Tahoma" pitchFamily="34" charset="0"/>
      <p:regular r:id="rId52"/>
      <p:bold r:id="rId53"/>
    </p:embeddedFont>
    <p:embeddedFont>
      <p:font typeface="Verdana" pitchFamily="34" charset="0"/>
      <p:regular r:id="rId54"/>
      <p:bold r:id="rId55"/>
      <p:italic r:id="rId56"/>
      <p:boldItalic r:id="rId57"/>
    </p:embeddedFont>
    <p:embeddedFont>
      <p:font typeface="Trebuchet MS" pitchFamily="34" charset="0"/>
      <p:regular r:id="rId58"/>
      <p:bold r:id="rId59"/>
      <p:italic r:id="rId60"/>
      <p:boldItalic r:id="rId61"/>
    </p:embeddedFont>
    <p:embeddedFont>
      <p:font typeface="Tunga" pitchFamily="2" charset="0"/>
      <p:regular r:id="rId62"/>
    </p:embeddedFont>
  </p:embeddedFontLst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0E9"/>
    <a:srgbClr val="008000"/>
    <a:srgbClr val="000000"/>
    <a:srgbClr val="CC9900"/>
    <a:srgbClr val="0000CC"/>
    <a:srgbClr val="CC3300"/>
    <a:srgbClr val="000099"/>
    <a:srgbClr val="009999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47" autoAdjust="0"/>
    <p:restoredTop sz="95000" autoAdjust="0"/>
  </p:normalViewPr>
  <p:slideViewPr>
    <p:cSldViewPr>
      <p:cViewPr>
        <p:scale>
          <a:sx n="80" d="100"/>
          <a:sy n="80" d="100"/>
        </p:scale>
        <p:origin x="-7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57A2B-191D-4F2B-80B8-A3B6F5C24DC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pt-BR"/>
        </a:p>
      </dgm:t>
    </dgm:pt>
    <dgm:pt modelId="{3C45765D-BE88-4C7B-BE91-9BCF304A523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Indexação</a:t>
          </a:r>
          <a:r>
            <a:rPr lang="en-US" sz="1200" dirty="0" smtClean="0"/>
            <a:t>, </a:t>
          </a:r>
          <a:r>
            <a:rPr lang="en-US" sz="1200" dirty="0" err="1" smtClean="0"/>
            <a:t>Geração</a:t>
          </a:r>
          <a:r>
            <a:rPr lang="en-US" sz="1200" dirty="0" smtClean="0"/>
            <a:t> de </a:t>
          </a:r>
          <a:r>
            <a:rPr lang="en-US" sz="1200" dirty="0" err="1" smtClean="0"/>
            <a:t>Texto</a:t>
          </a:r>
          <a:endParaRPr lang="pt-BR" sz="1200" dirty="0"/>
        </a:p>
      </dgm:t>
    </dgm:pt>
    <dgm:pt modelId="{2D1E8D0C-5326-4C32-9B09-795E7F7AF6D4}" type="parTrans" cxnId="{CC388CEA-A178-45E9-9EC0-159D86FB5FC0}">
      <dgm:prSet/>
      <dgm:spPr/>
      <dgm:t>
        <a:bodyPr/>
        <a:lstStyle/>
        <a:p>
          <a:endParaRPr lang="pt-BR" sz="1000"/>
        </a:p>
      </dgm:t>
    </dgm:pt>
    <dgm:pt modelId="{A3362370-388F-4F25-A6C8-9C910D5CF163}" type="sibTrans" cxnId="{CC388CEA-A178-45E9-9EC0-159D86FB5FC0}">
      <dgm:prSet/>
      <dgm:spPr/>
      <dgm:t>
        <a:bodyPr/>
        <a:lstStyle/>
        <a:p>
          <a:endParaRPr lang="pt-BR" sz="1000"/>
        </a:p>
      </dgm:t>
    </dgm:pt>
    <dgm:pt modelId="{9AD7201C-DC3E-470F-8480-BDB50735814F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smtClean="0"/>
            <a:t>JENA API</a:t>
          </a:r>
        </a:p>
        <a:p>
          <a:r>
            <a:rPr lang="en-US" sz="1200" dirty="0" err="1" smtClean="0"/>
            <a:t>ler</a:t>
          </a:r>
          <a:r>
            <a:rPr lang="en-US" sz="1200" dirty="0" smtClean="0"/>
            <a:t> </a:t>
          </a:r>
          <a:r>
            <a:rPr lang="en-US" sz="1200" dirty="0" err="1" smtClean="0"/>
            <a:t>ontologias</a:t>
          </a:r>
          <a:endParaRPr lang="en-US" sz="1200" dirty="0" smtClean="0"/>
        </a:p>
      </dgm:t>
    </dgm:pt>
    <dgm:pt modelId="{D9299EF6-7611-4051-ABF7-B1A00976049A}" type="parTrans" cxnId="{C4A50C66-69C3-4DAF-867D-4C20212D9A22}">
      <dgm:prSet/>
      <dgm:spPr/>
      <dgm:t>
        <a:bodyPr/>
        <a:lstStyle/>
        <a:p>
          <a:endParaRPr lang="pt-BR" sz="1000"/>
        </a:p>
      </dgm:t>
    </dgm:pt>
    <dgm:pt modelId="{BA05DBCA-C58B-4F58-A42C-B60DB698FD7F}" type="sibTrans" cxnId="{C4A50C66-69C3-4DAF-867D-4C20212D9A22}">
      <dgm:prSet/>
      <dgm:spPr/>
      <dgm:t>
        <a:bodyPr/>
        <a:lstStyle/>
        <a:p>
          <a:endParaRPr lang="pt-BR" sz="1000"/>
        </a:p>
      </dgm:t>
    </dgm:pt>
    <dgm:pt modelId="{3A5E46D7-2F45-4EBD-9153-04281F0567A8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WordNet</a:t>
          </a:r>
          <a:r>
            <a:rPr lang="en-US" sz="1200" dirty="0" smtClean="0"/>
            <a:t> </a:t>
          </a:r>
        </a:p>
        <a:p>
          <a:r>
            <a:rPr lang="en-US" sz="1200" dirty="0" err="1" smtClean="0"/>
            <a:t>achar</a:t>
          </a:r>
          <a:r>
            <a:rPr lang="en-US" sz="1200" dirty="0" smtClean="0"/>
            <a:t> </a:t>
          </a:r>
          <a:r>
            <a:rPr lang="en-US" sz="1200" dirty="0" err="1" smtClean="0"/>
            <a:t>sibônimos</a:t>
          </a:r>
          <a:endParaRPr lang="pt-BR" sz="1200" dirty="0"/>
        </a:p>
      </dgm:t>
    </dgm:pt>
    <dgm:pt modelId="{DC32997F-BF0F-4E05-AB7F-FB0EE949D54D}" type="parTrans" cxnId="{0B072048-A772-487A-9E03-86D28E3AA45D}">
      <dgm:prSet/>
      <dgm:spPr/>
      <dgm:t>
        <a:bodyPr/>
        <a:lstStyle/>
        <a:p>
          <a:endParaRPr lang="pt-BR" sz="1000"/>
        </a:p>
      </dgm:t>
    </dgm:pt>
    <dgm:pt modelId="{2E1F808A-B113-44E8-97EC-EFCF17CBF8DF}" type="sibTrans" cxnId="{0B072048-A772-487A-9E03-86D28E3AA45D}">
      <dgm:prSet/>
      <dgm:spPr/>
      <dgm:t>
        <a:bodyPr/>
        <a:lstStyle/>
        <a:p>
          <a:endParaRPr lang="pt-BR" sz="1000"/>
        </a:p>
      </dgm:t>
    </dgm:pt>
    <dgm:pt modelId="{8A7C94DE-94E5-47D5-A7A5-91D6DF9F714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000" dirty="0" smtClean="0"/>
            <a:t> </a:t>
          </a:r>
          <a:endParaRPr lang="pt-BR" sz="1000" dirty="0"/>
        </a:p>
      </dgm:t>
    </dgm:pt>
    <dgm:pt modelId="{825D2A51-86F2-4F0E-97B4-C33649EBDF73}" type="sibTrans" cxnId="{E5E6242F-C231-4BA7-9FDC-2691E6BE59C9}">
      <dgm:prSet/>
      <dgm:spPr/>
      <dgm:t>
        <a:bodyPr/>
        <a:lstStyle/>
        <a:p>
          <a:endParaRPr lang="pt-BR" sz="1000"/>
        </a:p>
      </dgm:t>
    </dgm:pt>
    <dgm:pt modelId="{1A4D6E7E-294E-47E0-BC87-D63B334790A4}" type="parTrans" cxnId="{E5E6242F-C231-4BA7-9FDC-2691E6BE59C9}">
      <dgm:prSet/>
      <dgm:spPr/>
      <dgm:t>
        <a:bodyPr/>
        <a:lstStyle/>
        <a:p>
          <a:endParaRPr lang="pt-BR" sz="1000"/>
        </a:p>
      </dgm:t>
    </dgm:pt>
    <dgm:pt modelId="{218B2316-C074-49F7-A648-10FC48B51738}" type="pres">
      <dgm:prSet presAssocID="{3D857A2B-191D-4F2B-80B8-A3B6F5C24DC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97E8DAB-550A-4597-9AB9-92F87133481E}" type="pres">
      <dgm:prSet presAssocID="{3D857A2B-191D-4F2B-80B8-A3B6F5C24DCD}" presName="ellipse" presStyleLbl="trB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9226EBF-213C-4A1C-9410-669A76096B1B}" type="pres">
      <dgm:prSet presAssocID="{3D857A2B-191D-4F2B-80B8-A3B6F5C24DCD}" presName="arrow1" presStyleLbl="f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95E8175-2C6C-4F7F-AAE8-8BDDD228529C}" type="pres">
      <dgm:prSet presAssocID="{3D857A2B-191D-4F2B-80B8-A3B6F5C24DCD}" presName="rectangle" presStyleLbl="revTx" presStyleIdx="0" presStyleCnt="1" custScaleX="15723" custLinFactY="-68365" custLinFactNeighborX="-61279" custLinFactNeighborY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32E560-848D-4F3E-81F2-490E70750FE1}" type="pres">
      <dgm:prSet presAssocID="{9AD7201C-DC3E-470F-8480-BDB50735814F}" presName="item1" presStyleLbl="node1" presStyleIdx="0" presStyleCnt="3" custScaleX="117940" custScaleY="11280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A220DE-7EC5-41BD-9B2A-4C7E410DBC5F}" type="pres">
      <dgm:prSet presAssocID="{3A5E46D7-2F45-4EBD-9153-04281F0567A8}" presName="item2" presStyleLbl="node1" presStyleIdx="1" presStyleCnt="3" custScaleX="109001" custScaleY="112830" custLinFactNeighborX="-6709" custLinFactNeighborY="-536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C5AFF-4578-4AF8-87CA-45CE437E1B90}" type="pres">
      <dgm:prSet presAssocID="{8A7C94DE-94E5-47D5-A7A5-91D6DF9F714A}" presName="item3" presStyleLbl="node1" presStyleIdx="2" presStyleCnt="3" custScaleX="164766" custScaleY="87840" custLinFactNeighborX="34158" custLinFactNeighborY="-157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B855C7-BF72-4013-9EE0-E337E727F8DF}" type="pres">
      <dgm:prSet presAssocID="{3D857A2B-191D-4F2B-80B8-A3B6F5C24DCD}" presName="funnel" presStyleLbl="trAlignAcc1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pt-BR"/>
        </a:p>
      </dgm:t>
    </dgm:pt>
  </dgm:ptLst>
  <dgm:cxnLst>
    <dgm:cxn modelId="{04E97335-8858-4AB4-B593-B2CAAAA0C542}" type="presOf" srcId="{3C45765D-BE88-4C7B-BE91-9BCF304A523A}" destId="{B73C5AFF-4578-4AF8-87CA-45CE437E1B90}" srcOrd="0" destOrd="0" presId="urn:microsoft.com/office/officeart/2005/8/layout/funnel1"/>
    <dgm:cxn modelId="{CB17E5D1-C0A8-4508-90A0-B7A99572384E}" type="presOf" srcId="{3D857A2B-191D-4F2B-80B8-A3B6F5C24DCD}" destId="{218B2316-C074-49F7-A648-10FC48B51738}" srcOrd="0" destOrd="0" presId="urn:microsoft.com/office/officeart/2005/8/layout/funnel1"/>
    <dgm:cxn modelId="{C0F8A761-3624-4815-BA76-62A4D9CEB541}" type="presOf" srcId="{8A7C94DE-94E5-47D5-A7A5-91D6DF9F714A}" destId="{895E8175-2C6C-4F7F-AAE8-8BDDD228529C}" srcOrd="0" destOrd="0" presId="urn:microsoft.com/office/officeart/2005/8/layout/funnel1"/>
    <dgm:cxn modelId="{E5E6242F-C231-4BA7-9FDC-2691E6BE59C9}" srcId="{3D857A2B-191D-4F2B-80B8-A3B6F5C24DCD}" destId="{8A7C94DE-94E5-47D5-A7A5-91D6DF9F714A}" srcOrd="3" destOrd="0" parTransId="{1A4D6E7E-294E-47E0-BC87-D63B334790A4}" sibTransId="{825D2A51-86F2-4F0E-97B4-C33649EBDF73}"/>
    <dgm:cxn modelId="{C4A50C66-69C3-4DAF-867D-4C20212D9A22}" srcId="{3D857A2B-191D-4F2B-80B8-A3B6F5C24DCD}" destId="{9AD7201C-DC3E-470F-8480-BDB50735814F}" srcOrd="1" destOrd="0" parTransId="{D9299EF6-7611-4051-ABF7-B1A00976049A}" sibTransId="{BA05DBCA-C58B-4F58-A42C-B60DB698FD7F}"/>
    <dgm:cxn modelId="{D38DEFC8-2EB9-4256-AC58-23024AD0375E}" type="presOf" srcId="{3A5E46D7-2F45-4EBD-9153-04281F0567A8}" destId="{F732E560-848D-4F3E-81F2-490E70750FE1}" srcOrd="0" destOrd="0" presId="urn:microsoft.com/office/officeart/2005/8/layout/funnel1"/>
    <dgm:cxn modelId="{98108231-2F56-43F7-AD8F-FD983EB0D3B3}" type="presOf" srcId="{9AD7201C-DC3E-470F-8480-BDB50735814F}" destId="{E7A220DE-7EC5-41BD-9B2A-4C7E410DBC5F}" srcOrd="0" destOrd="0" presId="urn:microsoft.com/office/officeart/2005/8/layout/funnel1"/>
    <dgm:cxn modelId="{CC388CEA-A178-45E9-9EC0-159D86FB5FC0}" srcId="{3D857A2B-191D-4F2B-80B8-A3B6F5C24DCD}" destId="{3C45765D-BE88-4C7B-BE91-9BCF304A523A}" srcOrd="0" destOrd="0" parTransId="{2D1E8D0C-5326-4C32-9B09-795E7F7AF6D4}" sibTransId="{A3362370-388F-4F25-A6C8-9C910D5CF163}"/>
    <dgm:cxn modelId="{0B072048-A772-487A-9E03-86D28E3AA45D}" srcId="{3D857A2B-191D-4F2B-80B8-A3B6F5C24DCD}" destId="{3A5E46D7-2F45-4EBD-9153-04281F0567A8}" srcOrd="2" destOrd="0" parTransId="{DC32997F-BF0F-4E05-AB7F-FB0EE949D54D}" sibTransId="{2E1F808A-B113-44E8-97EC-EFCF17CBF8DF}"/>
    <dgm:cxn modelId="{46F4D977-4D40-4989-8A26-17D1A5DAF418}" type="presParOf" srcId="{218B2316-C074-49F7-A648-10FC48B51738}" destId="{697E8DAB-550A-4597-9AB9-92F87133481E}" srcOrd="0" destOrd="0" presId="urn:microsoft.com/office/officeart/2005/8/layout/funnel1"/>
    <dgm:cxn modelId="{6D8C13DC-14CE-49B2-A6F5-0D1BFB502E7B}" type="presParOf" srcId="{218B2316-C074-49F7-A648-10FC48B51738}" destId="{09226EBF-213C-4A1C-9410-669A76096B1B}" srcOrd="1" destOrd="0" presId="urn:microsoft.com/office/officeart/2005/8/layout/funnel1"/>
    <dgm:cxn modelId="{5A304F0D-C6BA-4AAD-918A-85657C08FF5C}" type="presParOf" srcId="{218B2316-C074-49F7-A648-10FC48B51738}" destId="{895E8175-2C6C-4F7F-AAE8-8BDDD228529C}" srcOrd="2" destOrd="0" presId="urn:microsoft.com/office/officeart/2005/8/layout/funnel1"/>
    <dgm:cxn modelId="{5EE07143-0302-48BB-B307-0D09FA1594DF}" type="presParOf" srcId="{218B2316-C074-49F7-A648-10FC48B51738}" destId="{F732E560-848D-4F3E-81F2-490E70750FE1}" srcOrd="3" destOrd="0" presId="urn:microsoft.com/office/officeart/2005/8/layout/funnel1"/>
    <dgm:cxn modelId="{583CA050-9AE7-4AAB-9F8D-78EA60D79B41}" type="presParOf" srcId="{218B2316-C074-49F7-A648-10FC48B51738}" destId="{E7A220DE-7EC5-41BD-9B2A-4C7E410DBC5F}" srcOrd="4" destOrd="0" presId="urn:microsoft.com/office/officeart/2005/8/layout/funnel1"/>
    <dgm:cxn modelId="{C43750C9-D557-4908-8F03-3DE7403E4770}" type="presParOf" srcId="{218B2316-C074-49F7-A648-10FC48B51738}" destId="{B73C5AFF-4578-4AF8-87CA-45CE437E1B90}" srcOrd="5" destOrd="0" presId="urn:microsoft.com/office/officeart/2005/8/layout/funnel1"/>
    <dgm:cxn modelId="{748D7FBB-A1FD-4B50-B521-15F667ECEB05}" type="presParOf" srcId="{218B2316-C074-49F7-A648-10FC48B51738}" destId="{0CB855C7-BF72-4013-9EE0-E337E727F8DF}" srcOrd="6" destOrd="0" presId="urn:microsoft.com/office/officeart/2005/8/layout/funne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57A2B-191D-4F2B-80B8-A3B6F5C24DC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pt-BR"/>
        </a:p>
      </dgm:t>
    </dgm:pt>
    <dgm:pt modelId="{3C45765D-BE88-4C7B-BE91-9BCF304A523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smtClean="0"/>
            <a:t>Rainbow e </a:t>
          </a:r>
          <a:r>
            <a:rPr lang="en-US" sz="1200" dirty="0" err="1" smtClean="0"/>
            <a:t>outros</a:t>
          </a:r>
          <a:r>
            <a:rPr lang="en-US" sz="1200" dirty="0" smtClean="0"/>
            <a:t> </a:t>
          </a:r>
          <a:r>
            <a:rPr lang="en-US" sz="1200" dirty="0" err="1" smtClean="0"/>
            <a:t>serviços</a:t>
          </a:r>
          <a:endParaRPr lang="pt-BR" sz="1200" dirty="0"/>
        </a:p>
      </dgm:t>
    </dgm:pt>
    <dgm:pt modelId="{2D1E8D0C-5326-4C32-9B09-795E7F7AF6D4}" type="parTrans" cxnId="{CC388CEA-A178-45E9-9EC0-159D86FB5FC0}">
      <dgm:prSet/>
      <dgm:spPr/>
      <dgm:t>
        <a:bodyPr/>
        <a:lstStyle/>
        <a:p>
          <a:endParaRPr lang="pt-BR" sz="1000"/>
        </a:p>
      </dgm:t>
    </dgm:pt>
    <dgm:pt modelId="{A3362370-388F-4F25-A6C8-9C910D5CF163}" type="sibTrans" cxnId="{CC388CEA-A178-45E9-9EC0-159D86FB5FC0}">
      <dgm:prSet/>
      <dgm:spPr/>
      <dgm:t>
        <a:bodyPr/>
        <a:lstStyle/>
        <a:p>
          <a:endParaRPr lang="pt-BR" sz="1000"/>
        </a:p>
      </dgm:t>
    </dgm:pt>
    <dgm:pt modelId="{9AD7201C-DC3E-470F-8480-BDB50735814F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SVM</a:t>
          </a:r>
          <a:r>
            <a:rPr lang="en-US" sz="1200" dirty="0" smtClean="0"/>
            <a:t> </a:t>
          </a:r>
          <a:r>
            <a:rPr lang="en-US" sz="1200" dirty="0" err="1" smtClean="0"/>
            <a:t>NaiveBayesMaxEnt</a:t>
          </a:r>
          <a:endParaRPr lang="pt-BR" sz="1200" dirty="0"/>
        </a:p>
      </dgm:t>
    </dgm:pt>
    <dgm:pt modelId="{D9299EF6-7611-4051-ABF7-B1A00976049A}" type="parTrans" cxnId="{C4A50C66-69C3-4DAF-867D-4C20212D9A22}">
      <dgm:prSet/>
      <dgm:spPr/>
      <dgm:t>
        <a:bodyPr/>
        <a:lstStyle/>
        <a:p>
          <a:endParaRPr lang="pt-BR" sz="1000"/>
        </a:p>
      </dgm:t>
    </dgm:pt>
    <dgm:pt modelId="{BA05DBCA-C58B-4F58-A42C-B60DB698FD7F}" type="sibTrans" cxnId="{C4A50C66-69C3-4DAF-867D-4C20212D9A22}">
      <dgm:prSet/>
      <dgm:spPr/>
      <dgm:t>
        <a:bodyPr/>
        <a:lstStyle/>
        <a:p>
          <a:endParaRPr lang="pt-BR" sz="1000"/>
        </a:p>
      </dgm:t>
    </dgm:pt>
    <dgm:pt modelId="{3A5E46D7-2F45-4EBD-9153-04281F0567A8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smtClean="0"/>
            <a:t>Combinação NoisyOr </a:t>
          </a:r>
          <a:r>
            <a:rPr lang="en-US" sz="1200" dirty="0" err="1" smtClean="0"/>
            <a:t>Entropia</a:t>
          </a:r>
          <a:endParaRPr lang="pt-BR" sz="1200" dirty="0"/>
        </a:p>
      </dgm:t>
    </dgm:pt>
    <dgm:pt modelId="{DC32997F-BF0F-4E05-AB7F-FB0EE949D54D}" type="parTrans" cxnId="{0B072048-A772-487A-9E03-86D28E3AA45D}">
      <dgm:prSet/>
      <dgm:spPr/>
      <dgm:t>
        <a:bodyPr/>
        <a:lstStyle/>
        <a:p>
          <a:endParaRPr lang="pt-BR" sz="1000"/>
        </a:p>
      </dgm:t>
    </dgm:pt>
    <dgm:pt modelId="{2E1F808A-B113-44E8-97EC-EFCF17CBF8DF}" type="sibTrans" cxnId="{0B072048-A772-487A-9E03-86D28E3AA45D}">
      <dgm:prSet/>
      <dgm:spPr/>
      <dgm:t>
        <a:bodyPr/>
        <a:lstStyle/>
        <a:p>
          <a:endParaRPr lang="pt-BR" sz="1000"/>
        </a:p>
      </dgm:t>
    </dgm:pt>
    <dgm:pt modelId="{8A7C94DE-94E5-47D5-A7A5-91D6DF9F714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000" dirty="0" smtClean="0"/>
            <a:t> </a:t>
          </a:r>
          <a:endParaRPr lang="pt-BR" sz="1000" dirty="0"/>
        </a:p>
      </dgm:t>
    </dgm:pt>
    <dgm:pt modelId="{825D2A51-86F2-4F0E-97B4-C33649EBDF73}" type="sibTrans" cxnId="{E5E6242F-C231-4BA7-9FDC-2691E6BE59C9}">
      <dgm:prSet/>
      <dgm:spPr/>
      <dgm:t>
        <a:bodyPr/>
        <a:lstStyle/>
        <a:p>
          <a:endParaRPr lang="pt-BR" sz="1000"/>
        </a:p>
      </dgm:t>
    </dgm:pt>
    <dgm:pt modelId="{1A4D6E7E-294E-47E0-BC87-D63B334790A4}" type="parTrans" cxnId="{E5E6242F-C231-4BA7-9FDC-2691E6BE59C9}">
      <dgm:prSet/>
      <dgm:spPr/>
      <dgm:t>
        <a:bodyPr/>
        <a:lstStyle/>
        <a:p>
          <a:endParaRPr lang="pt-BR" sz="1000"/>
        </a:p>
      </dgm:t>
    </dgm:pt>
    <dgm:pt modelId="{218B2316-C074-49F7-A648-10FC48B51738}" type="pres">
      <dgm:prSet presAssocID="{3D857A2B-191D-4F2B-80B8-A3B6F5C24DC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97E8DAB-550A-4597-9AB9-92F87133481E}" type="pres">
      <dgm:prSet presAssocID="{3D857A2B-191D-4F2B-80B8-A3B6F5C24DCD}" presName="ellipse" presStyleLbl="trB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9226EBF-213C-4A1C-9410-669A76096B1B}" type="pres">
      <dgm:prSet presAssocID="{3D857A2B-191D-4F2B-80B8-A3B6F5C24DCD}" presName="arrow1" presStyleLbl="f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95E8175-2C6C-4F7F-AAE8-8BDDD228529C}" type="pres">
      <dgm:prSet presAssocID="{3D857A2B-191D-4F2B-80B8-A3B6F5C24DCD}" presName="rectangle" presStyleLbl="revTx" presStyleIdx="0" presStyleCnt="1" custScaleX="15723" custLinFactNeighborX="-98386" custLinFactNeighborY="-8786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32E560-848D-4F3E-81F2-490E70750FE1}" type="pres">
      <dgm:prSet presAssocID="{9AD7201C-DC3E-470F-8480-BDB50735814F}" presName="item1" presStyleLbl="node1" presStyleIdx="0" presStyleCnt="3" custScaleX="117940" custScaleY="11280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A220DE-7EC5-41BD-9B2A-4C7E410DBC5F}" type="pres">
      <dgm:prSet presAssocID="{3A5E46D7-2F45-4EBD-9153-04281F0567A8}" presName="item2" presStyleLbl="node1" presStyleIdx="1" presStyleCnt="3" custScaleX="109001" custScaleY="112830" custLinFactNeighborX="-6709" custLinFactNeighborY="-536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C5AFF-4578-4AF8-87CA-45CE437E1B90}" type="pres">
      <dgm:prSet presAssocID="{8A7C94DE-94E5-47D5-A7A5-91D6DF9F714A}" presName="item3" presStyleLbl="node1" presStyleIdx="2" presStyleCnt="3" custLinFactNeighborX="34158" custLinFactNeighborY="-236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B855C7-BF72-4013-9EE0-E337E727F8DF}" type="pres">
      <dgm:prSet presAssocID="{3D857A2B-191D-4F2B-80B8-A3B6F5C24DCD}" presName="funnel" presStyleLbl="trAlignAcc1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pt-BR"/>
        </a:p>
      </dgm:t>
    </dgm:pt>
  </dgm:ptLst>
  <dgm:cxnLst>
    <dgm:cxn modelId="{ACBF3733-D260-48A3-A5B7-4ECF0939DD33}" type="presOf" srcId="{8A7C94DE-94E5-47D5-A7A5-91D6DF9F714A}" destId="{895E8175-2C6C-4F7F-AAE8-8BDDD228529C}" srcOrd="0" destOrd="0" presId="urn:microsoft.com/office/officeart/2005/8/layout/funnel1"/>
    <dgm:cxn modelId="{BF53288F-9F28-447A-8BB6-7EB96B8401F8}" type="presOf" srcId="{9AD7201C-DC3E-470F-8480-BDB50735814F}" destId="{E7A220DE-7EC5-41BD-9B2A-4C7E410DBC5F}" srcOrd="0" destOrd="0" presId="urn:microsoft.com/office/officeart/2005/8/layout/funnel1"/>
    <dgm:cxn modelId="{EF93ED22-24A4-4502-92E2-82C4B4F4A6F6}" type="presOf" srcId="{3C45765D-BE88-4C7B-BE91-9BCF304A523A}" destId="{B73C5AFF-4578-4AF8-87CA-45CE437E1B90}" srcOrd="0" destOrd="0" presId="urn:microsoft.com/office/officeart/2005/8/layout/funnel1"/>
    <dgm:cxn modelId="{E5E6242F-C231-4BA7-9FDC-2691E6BE59C9}" srcId="{3D857A2B-191D-4F2B-80B8-A3B6F5C24DCD}" destId="{8A7C94DE-94E5-47D5-A7A5-91D6DF9F714A}" srcOrd="3" destOrd="0" parTransId="{1A4D6E7E-294E-47E0-BC87-D63B334790A4}" sibTransId="{825D2A51-86F2-4F0E-97B4-C33649EBDF73}"/>
    <dgm:cxn modelId="{C4A50C66-69C3-4DAF-867D-4C20212D9A22}" srcId="{3D857A2B-191D-4F2B-80B8-A3B6F5C24DCD}" destId="{9AD7201C-DC3E-470F-8480-BDB50735814F}" srcOrd="1" destOrd="0" parTransId="{D9299EF6-7611-4051-ABF7-B1A00976049A}" sibTransId="{BA05DBCA-C58B-4F58-A42C-B60DB698FD7F}"/>
    <dgm:cxn modelId="{2DBFD719-8C7D-400E-A694-BA6131656EFC}" type="presOf" srcId="{3D857A2B-191D-4F2B-80B8-A3B6F5C24DCD}" destId="{218B2316-C074-49F7-A648-10FC48B51738}" srcOrd="0" destOrd="0" presId="urn:microsoft.com/office/officeart/2005/8/layout/funnel1"/>
    <dgm:cxn modelId="{CC388CEA-A178-45E9-9EC0-159D86FB5FC0}" srcId="{3D857A2B-191D-4F2B-80B8-A3B6F5C24DCD}" destId="{3C45765D-BE88-4C7B-BE91-9BCF304A523A}" srcOrd="0" destOrd="0" parTransId="{2D1E8D0C-5326-4C32-9B09-795E7F7AF6D4}" sibTransId="{A3362370-388F-4F25-A6C8-9C910D5CF163}"/>
    <dgm:cxn modelId="{E07C8546-6C35-46D8-8AB4-B49B8D88791D}" type="presOf" srcId="{3A5E46D7-2F45-4EBD-9153-04281F0567A8}" destId="{F732E560-848D-4F3E-81F2-490E70750FE1}" srcOrd="0" destOrd="0" presId="urn:microsoft.com/office/officeart/2005/8/layout/funnel1"/>
    <dgm:cxn modelId="{0B072048-A772-487A-9E03-86D28E3AA45D}" srcId="{3D857A2B-191D-4F2B-80B8-A3B6F5C24DCD}" destId="{3A5E46D7-2F45-4EBD-9153-04281F0567A8}" srcOrd="2" destOrd="0" parTransId="{DC32997F-BF0F-4E05-AB7F-FB0EE949D54D}" sibTransId="{2E1F808A-B113-44E8-97EC-EFCF17CBF8DF}"/>
    <dgm:cxn modelId="{AEBA169E-CD11-4A01-B763-765BDED87529}" type="presParOf" srcId="{218B2316-C074-49F7-A648-10FC48B51738}" destId="{697E8DAB-550A-4597-9AB9-92F87133481E}" srcOrd="0" destOrd="0" presId="urn:microsoft.com/office/officeart/2005/8/layout/funnel1"/>
    <dgm:cxn modelId="{144598B7-8CC3-4924-8589-D3FE8F45C32E}" type="presParOf" srcId="{218B2316-C074-49F7-A648-10FC48B51738}" destId="{09226EBF-213C-4A1C-9410-669A76096B1B}" srcOrd="1" destOrd="0" presId="urn:microsoft.com/office/officeart/2005/8/layout/funnel1"/>
    <dgm:cxn modelId="{50EA269A-B78E-4E28-ADE0-E2599EE7E0C2}" type="presParOf" srcId="{218B2316-C074-49F7-A648-10FC48B51738}" destId="{895E8175-2C6C-4F7F-AAE8-8BDDD228529C}" srcOrd="2" destOrd="0" presId="urn:microsoft.com/office/officeart/2005/8/layout/funnel1"/>
    <dgm:cxn modelId="{588F3AEE-B6A3-4322-97A8-286023AA8463}" type="presParOf" srcId="{218B2316-C074-49F7-A648-10FC48B51738}" destId="{F732E560-848D-4F3E-81F2-490E70750FE1}" srcOrd="3" destOrd="0" presId="urn:microsoft.com/office/officeart/2005/8/layout/funnel1"/>
    <dgm:cxn modelId="{9F546B1B-8ABD-4492-AACA-BE565AF3380C}" type="presParOf" srcId="{218B2316-C074-49F7-A648-10FC48B51738}" destId="{E7A220DE-7EC5-41BD-9B2A-4C7E410DBC5F}" srcOrd="4" destOrd="0" presId="urn:microsoft.com/office/officeart/2005/8/layout/funnel1"/>
    <dgm:cxn modelId="{6BC36EDD-C01F-4BA0-A235-601074781BD4}" type="presParOf" srcId="{218B2316-C074-49F7-A648-10FC48B51738}" destId="{B73C5AFF-4578-4AF8-87CA-45CE437E1B90}" srcOrd="5" destOrd="0" presId="urn:microsoft.com/office/officeart/2005/8/layout/funnel1"/>
    <dgm:cxn modelId="{A2A2649E-256E-4568-B41A-6CC3542759A7}" type="presParOf" srcId="{218B2316-C074-49F7-A648-10FC48B51738}" destId="{0CB855C7-BF72-4013-9EE0-E337E727F8DF}" srcOrd="6" destOrd="0" presId="urn:microsoft.com/office/officeart/2005/8/layout/funne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ACE314-AEE2-4098-8923-00B6B76484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B5BFF6-B7AE-46E6-9E00-09657EC5B8BE}">
      <dgm:prSet phldrT="[Texto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TESTE</a:t>
          </a:r>
          <a:endParaRPr lang="pt-BR" sz="1200" dirty="0"/>
        </a:p>
      </dgm:t>
    </dgm:pt>
    <dgm:pt modelId="{12AB21DE-ACE2-46BA-8070-B98C48713C06}" type="parTrans" cxnId="{26F97475-DD95-4686-A610-2A98733ADEB6}">
      <dgm:prSet/>
      <dgm:spPr/>
      <dgm:t>
        <a:bodyPr/>
        <a:lstStyle/>
        <a:p>
          <a:endParaRPr lang="pt-BR" sz="1200"/>
        </a:p>
      </dgm:t>
    </dgm:pt>
    <dgm:pt modelId="{459D9FC5-61FF-4310-B147-AC7A6C46491C}" type="sibTrans" cxnId="{26F97475-DD95-4686-A610-2A98733ADEB6}">
      <dgm:prSet custT="1"/>
      <dgm:spPr/>
      <dgm:t>
        <a:bodyPr/>
        <a:lstStyle/>
        <a:p>
          <a:endParaRPr lang="pt-BR" sz="1200"/>
        </a:p>
      </dgm:t>
    </dgm:pt>
    <dgm:pt modelId="{36EAD830-1365-4341-863B-DCDF9C3C4741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TREINE</a:t>
          </a:r>
          <a:endParaRPr lang="pt-BR" sz="1200" dirty="0"/>
        </a:p>
      </dgm:t>
    </dgm:pt>
    <dgm:pt modelId="{CFA01272-1850-4801-8FF9-8C00D7FABCB0}" type="parTrans" cxnId="{690EE52A-B6FA-4624-975A-1913890C73B6}">
      <dgm:prSet/>
      <dgm:spPr/>
      <dgm:t>
        <a:bodyPr/>
        <a:lstStyle/>
        <a:p>
          <a:endParaRPr lang="pt-BR" sz="1200"/>
        </a:p>
      </dgm:t>
    </dgm:pt>
    <dgm:pt modelId="{A5C33639-0691-4470-8983-BF5BF2B8CC56}" type="sibTrans" cxnId="{690EE52A-B6FA-4624-975A-1913890C73B6}">
      <dgm:prSet custT="1"/>
      <dgm:spPr/>
      <dgm:t>
        <a:bodyPr/>
        <a:lstStyle/>
        <a:p>
          <a:endParaRPr lang="pt-BR" sz="1200"/>
        </a:p>
      </dgm:t>
    </dgm:pt>
    <dgm:pt modelId="{A776B712-A57E-46B7-8913-97AB8AB1C059}">
      <dgm:prSet phldrT="[Texto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Resultado</a:t>
          </a:r>
          <a:endParaRPr lang="en-US" sz="1200" dirty="0" smtClean="0"/>
        </a:p>
        <a:p>
          <a:r>
            <a:rPr lang="en-US" sz="1200" dirty="0" smtClean="0"/>
            <a:t>O1→O2</a:t>
          </a:r>
          <a:endParaRPr lang="pt-BR" sz="1200" dirty="0"/>
        </a:p>
      </dgm:t>
    </dgm:pt>
    <dgm:pt modelId="{450BE691-1C03-48CC-86D2-67E0590FB607}" type="parTrans" cxnId="{50992FED-FE61-48A3-86B7-C8462354C63A}">
      <dgm:prSet/>
      <dgm:spPr/>
      <dgm:t>
        <a:bodyPr/>
        <a:lstStyle/>
        <a:p>
          <a:endParaRPr lang="pt-BR" sz="1200"/>
        </a:p>
      </dgm:t>
    </dgm:pt>
    <dgm:pt modelId="{064138B4-E484-4A56-8072-5260ECD38128}" type="sibTrans" cxnId="{50992FED-FE61-48A3-86B7-C8462354C63A}">
      <dgm:prSet/>
      <dgm:spPr/>
      <dgm:t>
        <a:bodyPr/>
        <a:lstStyle/>
        <a:p>
          <a:endParaRPr lang="pt-BR" sz="1200"/>
        </a:p>
      </dgm:t>
    </dgm:pt>
    <dgm:pt modelId="{11A76368-F873-4D8A-9FB8-5445C99C2A38}" type="pres">
      <dgm:prSet presAssocID="{1DACE314-AEE2-4098-8923-00B6B7648408}" presName="Name0" presStyleCnt="0">
        <dgm:presLayoutVars>
          <dgm:dir/>
          <dgm:resizeHandles val="exact"/>
        </dgm:presLayoutVars>
      </dgm:prSet>
      <dgm:spPr/>
    </dgm:pt>
    <dgm:pt modelId="{36BACFF7-BC9C-4BA5-8066-E02338E1F980}" type="pres">
      <dgm:prSet presAssocID="{BBB5BFF6-B7AE-46E6-9E00-09657EC5B8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116DF8-B7D0-47F4-A273-477EEE19D3C2}" type="pres">
      <dgm:prSet presAssocID="{459D9FC5-61FF-4310-B147-AC7A6C46491C}" presName="sibTrans" presStyleLbl="sibTrans2D1" presStyleIdx="0" presStyleCnt="2"/>
      <dgm:spPr/>
      <dgm:t>
        <a:bodyPr/>
        <a:lstStyle/>
        <a:p>
          <a:endParaRPr lang="pt-BR"/>
        </a:p>
      </dgm:t>
    </dgm:pt>
    <dgm:pt modelId="{389AA2C7-7617-4011-9C98-78A7EB402331}" type="pres">
      <dgm:prSet presAssocID="{459D9FC5-61FF-4310-B147-AC7A6C46491C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9832532F-606B-46F5-AD79-A9D8999CCE4B}" type="pres">
      <dgm:prSet presAssocID="{36EAD830-1365-4341-863B-DCDF9C3C47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FB9439-AEF4-4E47-8202-300918DF0B35}" type="pres">
      <dgm:prSet presAssocID="{A5C33639-0691-4470-8983-BF5BF2B8CC56}" presName="sibTrans" presStyleLbl="sibTrans2D1" presStyleIdx="1" presStyleCnt="2"/>
      <dgm:spPr/>
      <dgm:t>
        <a:bodyPr/>
        <a:lstStyle/>
        <a:p>
          <a:endParaRPr lang="pt-BR"/>
        </a:p>
      </dgm:t>
    </dgm:pt>
    <dgm:pt modelId="{EC7FB669-D0F1-4104-91AB-B404957B9417}" type="pres">
      <dgm:prSet presAssocID="{A5C33639-0691-4470-8983-BF5BF2B8CC56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76FE4E11-D0D5-4273-98EA-2FC366D6F8F2}" type="pres">
      <dgm:prSet presAssocID="{A776B712-A57E-46B7-8913-97AB8AB1C05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7C72324-8382-463C-995E-99CF00AF142E}" type="presOf" srcId="{36EAD830-1365-4341-863B-DCDF9C3C4741}" destId="{9832532F-606B-46F5-AD79-A9D8999CCE4B}" srcOrd="0" destOrd="0" presId="urn:microsoft.com/office/officeart/2005/8/layout/process1"/>
    <dgm:cxn modelId="{50992FED-FE61-48A3-86B7-C8462354C63A}" srcId="{1DACE314-AEE2-4098-8923-00B6B7648408}" destId="{A776B712-A57E-46B7-8913-97AB8AB1C059}" srcOrd="2" destOrd="0" parTransId="{450BE691-1C03-48CC-86D2-67E0590FB607}" sibTransId="{064138B4-E484-4A56-8072-5260ECD38128}"/>
    <dgm:cxn modelId="{26F97475-DD95-4686-A610-2A98733ADEB6}" srcId="{1DACE314-AEE2-4098-8923-00B6B7648408}" destId="{BBB5BFF6-B7AE-46E6-9E00-09657EC5B8BE}" srcOrd="0" destOrd="0" parTransId="{12AB21DE-ACE2-46BA-8070-B98C48713C06}" sibTransId="{459D9FC5-61FF-4310-B147-AC7A6C46491C}"/>
    <dgm:cxn modelId="{8AB7EEDE-7BF6-4A97-BCE5-7E4221C2A0F3}" type="presOf" srcId="{A5C33639-0691-4470-8983-BF5BF2B8CC56}" destId="{F4FB9439-AEF4-4E47-8202-300918DF0B35}" srcOrd="0" destOrd="0" presId="urn:microsoft.com/office/officeart/2005/8/layout/process1"/>
    <dgm:cxn modelId="{479467F6-257B-4CCD-93BE-1569435BEBEF}" type="presOf" srcId="{A5C33639-0691-4470-8983-BF5BF2B8CC56}" destId="{EC7FB669-D0F1-4104-91AB-B404957B9417}" srcOrd="1" destOrd="0" presId="urn:microsoft.com/office/officeart/2005/8/layout/process1"/>
    <dgm:cxn modelId="{89DECA7C-14DB-4EEE-BF9E-94EB89B52C2F}" type="presOf" srcId="{459D9FC5-61FF-4310-B147-AC7A6C46491C}" destId="{389AA2C7-7617-4011-9C98-78A7EB402331}" srcOrd="1" destOrd="0" presId="urn:microsoft.com/office/officeart/2005/8/layout/process1"/>
    <dgm:cxn modelId="{690EE52A-B6FA-4624-975A-1913890C73B6}" srcId="{1DACE314-AEE2-4098-8923-00B6B7648408}" destId="{36EAD830-1365-4341-863B-DCDF9C3C4741}" srcOrd="1" destOrd="0" parTransId="{CFA01272-1850-4801-8FF9-8C00D7FABCB0}" sibTransId="{A5C33639-0691-4470-8983-BF5BF2B8CC56}"/>
    <dgm:cxn modelId="{E8E67D59-F5D1-4668-8DD4-E5F6D785426D}" type="presOf" srcId="{A776B712-A57E-46B7-8913-97AB8AB1C059}" destId="{76FE4E11-D0D5-4273-98EA-2FC366D6F8F2}" srcOrd="0" destOrd="0" presId="urn:microsoft.com/office/officeart/2005/8/layout/process1"/>
    <dgm:cxn modelId="{F6FD3683-591E-456B-9CEB-58DB9A070528}" type="presOf" srcId="{1DACE314-AEE2-4098-8923-00B6B7648408}" destId="{11A76368-F873-4D8A-9FB8-5445C99C2A38}" srcOrd="0" destOrd="0" presId="urn:microsoft.com/office/officeart/2005/8/layout/process1"/>
    <dgm:cxn modelId="{98114A45-4B8D-4514-959D-3708D119AD1D}" type="presOf" srcId="{BBB5BFF6-B7AE-46E6-9E00-09657EC5B8BE}" destId="{36BACFF7-BC9C-4BA5-8066-E02338E1F980}" srcOrd="0" destOrd="0" presId="urn:microsoft.com/office/officeart/2005/8/layout/process1"/>
    <dgm:cxn modelId="{E9B0281C-E13A-41BE-9FA9-79E52301BC8A}" type="presOf" srcId="{459D9FC5-61FF-4310-B147-AC7A6C46491C}" destId="{15116DF8-B7D0-47F4-A273-477EEE19D3C2}" srcOrd="0" destOrd="0" presId="urn:microsoft.com/office/officeart/2005/8/layout/process1"/>
    <dgm:cxn modelId="{5871D3A9-84D5-4E28-B6F3-04EB7BB05D3B}" type="presParOf" srcId="{11A76368-F873-4D8A-9FB8-5445C99C2A38}" destId="{36BACFF7-BC9C-4BA5-8066-E02338E1F980}" srcOrd="0" destOrd="0" presId="urn:microsoft.com/office/officeart/2005/8/layout/process1"/>
    <dgm:cxn modelId="{0B09F45B-C24E-4EA8-B988-9934114ECE72}" type="presParOf" srcId="{11A76368-F873-4D8A-9FB8-5445C99C2A38}" destId="{15116DF8-B7D0-47F4-A273-477EEE19D3C2}" srcOrd="1" destOrd="0" presId="urn:microsoft.com/office/officeart/2005/8/layout/process1"/>
    <dgm:cxn modelId="{6EA71F02-3982-4FDD-95CB-0D0B3404C916}" type="presParOf" srcId="{15116DF8-B7D0-47F4-A273-477EEE19D3C2}" destId="{389AA2C7-7617-4011-9C98-78A7EB402331}" srcOrd="0" destOrd="0" presId="urn:microsoft.com/office/officeart/2005/8/layout/process1"/>
    <dgm:cxn modelId="{B580A482-2F21-473D-B530-6820E8475AE3}" type="presParOf" srcId="{11A76368-F873-4D8A-9FB8-5445C99C2A38}" destId="{9832532F-606B-46F5-AD79-A9D8999CCE4B}" srcOrd="2" destOrd="0" presId="urn:microsoft.com/office/officeart/2005/8/layout/process1"/>
    <dgm:cxn modelId="{6E08FC74-2F41-4E1B-844D-6204C6462D61}" type="presParOf" srcId="{11A76368-F873-4D8A-9FB8-5445C99C2A38}" destId="{F4FB9439-AEF4-4E47-8202-300918DF0B35}" srcOrd="3" destOrd="0" presId="urn:microsoft.com/office/officeart/2005/8/layout/process1"/>
    <dgm:cxn modelId="{55242D70-4399-4EF8-BBBC-B222D9DDB7E2}" type="presParOf" srcId="{F4FB9439-AEF4-4E47-8202-300918DF0B35}" destId="{EC7FB669-D0F1-4104-91AB-B404957B9417}" srcOrd="0" destOrd="0" presId="urn:microsoft.com/office/officeart/2005/8/layout/process1"/>
    <dgm:cxn modelId="{2D3758BD-1C58-43FE-8BED-6FA99AD03885}" type="presParOf" srcId="{11A76368-F873-4D8A-9FB8-5445C99C2A38}" destId="{76FE4E11-D0D5-4273-98EA-2FC366D6F8F2}" srcOrd="4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CE314-AEE2-4098-8923-00B6B76484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B5BFF6-B7AE-46E6-9E00-09657EC5B8BE}">
      <dgm:prSet phldrT="[Texto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TESTE</a:t>
          </a:r>
          <a:endParaRPr lang="pt-BR" sz="1200" dirty="0"/>
        </a:p>
      </dgm:t>
    </dgm:pt>
    <dgm:pt modelId="{12AB21DE-ACE2-46BA-8070-B98C48713C06}" type="parTrans" cxnId="{26F97475-DD95-4686-A610-2A98733ADEB6}">
      <dgm:prSet/>
      <dgm:spPr/>
      <dgm:t>
        <a:bodyPr/>
        <a:lstStyle/>
        <a:p>
          <a:endParaRPr lang="pt-BR" sz="1200"/>
        </a:p>
      </dgm:t>
    </dgm:pt>
    <dgm:pt modelId="{459D9FC5-61FF-4310-B147-AC7A6C46491C}" type="sibTrans" cxnId="{26F97475-DD95-4686-A610-2A98733ADEB6}">
      <dgm:prSet custT="1"/>
      <dgm:spPr/>
      <dgm:t>
        <a:bodyPr/>
        <a:lstStyle/>
        <a:p>
          <a:endParaRPr lang="pt-BR" sz="1200"/>
        </a:p>
      </dgm:t>
    </dgm:pt>
    <dgm:pt modelId="{36EAD830-1365-4341-863B-DCDF9C3C4741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TREINE</a:t>
          </a:r>
          <a:endParaRPr lang="pt-BR" sz="1200" dirty="0"/>
        </a:p>
      </dgm:t>
    </dgm:pt>
    <dgm:pt modelId="{CFA01272-1850-4801-8FF9-8C00D7FABCB0}" type="parTrans" cxnId="{690EE52A-B6FA-4624-975A-1913890C73B6}">
      <dgm:prSet/>
      <dgm:spPr/>
      <dgm:t>
        <a:bodyPr/>
        <a:lstStyle/>
        <a:p>
          <a:endParaRPr lang="pt-BR" sz="1200"/>
        </a:p>
      </dgm:t>
    </dgm:pt>
    <dgm:pt modelId="{A5C33639-0691-4470-8983-BF5BF2B8CC56}" type="sibTrans" cxnId="{690EE52A-B6FA-4624-975A-1913890C73B6}">
      <dgm:prSet custT="1"/>
      <dgm:spPr/>
      <dgm:t>
        <a:bodyPr/>
        <a:lstStyle/>
        <a:p>
          <a:endParaRPr lang="pt-BR" sz="1200"/>
        </a:p>
      </dgm:t>
    </dgm:pt>
    <dgm:pt modelId="{A776B712-A57E-46B7-8913-97AB8AB1C059}">
      <dgm:prSet phldrT="[Texto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Resultado</a:t>
          </a:r>
          <a:endParaRPr lang="en-US" sz="1200" dirty="0" smtClean="0"/>
        </a:p>
        <a:p>
          <a:r>
            <a:rPr lang="en-US" sz="1200" dirty="0" smtClean="0"/>
            <a:t>O2→O1</a:t>
          </a:r>
          <a:endParaRPr lang="pt-BR" sz="1200" dirty="0"/>
        </a:p>
      </dgm:t>
    </dgm:pt>
    <dgm:pt modelId="{450BE691-1C03-48CC-86D2-67E0590FB607}" type="parTrans" cxnId="{50992FED-FE61-48A3-86B7-C8462354C63A}">
      <dgm:prSet/>
      <dgm:spPr/>
      <dgm:t>
        <a:bodyPr/>
        <a:lstStyle/>
        <a:p>
          <a:endParaRPr lang="pt-BR" sz="1200"/>
        </a:p>
      </dgm:t>
    </dgm:pt>
    <dgm:pt modelId="{064138B4-E484-4A56-8072-5260ECD38128}" type="sibTrans" cxnId="{50992FED-FE61-48A3-86B7-C8462354C63A}">
      <dgm:prSet/>
      <dgm:spPr/>
      <dgm:t>
        <a:bodyPr/>
        <a:lstStyle/>
        <a:p>
          <a:endParaRPr lang="pt-BR" sz="1200"/>
        </a:p>
      </dgm:t>
    </dgm:pt>
    <dgm:pt modelId="{11A76368-F873-4D8A-9FB8-5445C99C2A38}" type="pres">
      <dgm:prSet presAssocID="{1DACE314-AEE2-4098-8923-00B6B7648408}" presName="Name0" presStyleCnt="0">
        <dgm:presLayoutVars>
          <dgm:dir/>
          <dgm:resizeHandles val="exact"/>
        </dgm:presLayoutVars>
      </dgm:prSet>
      <dgm:spPr/>
    </dgm:pt>
    <dgm:pt modelId="{36BACFF7-BC9C-4BA5-8066-E02338E1F980}" type="pres">
      <dgm:prSet presAssocID="{BBB5BFF6-B7AE-46E6-9E00-09657EC5B8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116DF8-B7D0-47F4-A273-477EEE19D3C2}" type="pres">
      <dgm:prSet presAssocID="{459D9FC5-61FF-4310-B147-AC7A6C46491C}" presName="sibTrans" presStyleLbl="sibTrans2D1" presStyleIdx="0" presStyleCnt="2"/>
      <dgm:spPr/>
      <dgm:t>
        <a:bodyPr/>
        <a:lstStyle/>
        <a:p>
          <a:endParaRPr lang="pt-BR"/>
        </a:p>
      </dgm:t>
    </dgm:pt>
    <dgm:pt modelId="{389AA2C7-7617-4011-9C98-78A7EB402331}" type="pres">
      <dgm:prSet presAssocID="{459D9FC5-61FF-4310-B147-AC7A6C46491C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9832532F-606B-46F5-AD79-A9D8999CCE4B}" type="pres">
      <dgm:prSet presAssocID="{36EAD830-1365-4341-863B-DCDF9C3C47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FB9439-AEF4-4E47-8202-300918DF0B35}" type="pres">
      <dgm:prSet presAssocID="{A5C33639-0691-4470-8983-BF5BF2B8CC56}" presName="sibTrans" presStyleLbl="sibTrans2D1" presStyleIdx="1" presStyleCnt="2"/>
      <dgm:spPr/>
      <dgm:t>
        <a:bodyPr/>
        <a:lstStyle/>
        <a:p>
          <a:endParaRPr lang="pt-BR"/>
        </a:p>
      </dgm:t>
    </dgm:pt>
    <dgm:pt modelId="{EC7FB669-D0F1-4104-91AB-B404957B9417}" type="pres">
      <dgm:prSet presAssocID="{A5C33639-0691-4470-8983-BF5BF2B8CC56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76FE4E11-D0D5-4273-98EA-2FC366D6F8F2}" type="pres">
      <dgm:prSet presAssocID="{A776B712-A57E-46B7-8913-97AB8AB1C05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0992FED-FE61-48A3-86B7-C8462354C63A}" srcId="{1DACE314-AEE2-4098-8923-00B6B7648408}" destId="{A776B712-A57E-46B7-8913-97AB8AB1C059}" srcOrd="2" destOrd="0" parTransId="{450BE691-1C03-48CC-86D2-67E0590FB607}" sibTransId="{064138B4-E484-4A56-8072-5260ECD38128}"/>
    <dgm:cxn modelId="{26F97475-DD95-4686-A610-2A98733ADEB6}" srcId="{1DACE314-AEE2-4098-8923-00B6B7648408}" destId="{BBB5BFF6-B7AE-46E6-9E00-09657EC5B8BE}" srcOrd="0" destOrd="0" parTransId="{12AB21DE-ACE2-46BA-8070-B98C48713C06}" sibTransId="{459D9FC5-61FF-4310-B147-AC7A6C46491C}"/>
    <dgm:cxn modelId="{DEB173D9-36F5-450E-A9E0-59707EB37655}" type="presOf" srcId="{A776B712-A57E-46B7-8913-97AB8AB1C059}" destId="{76FE4E11-D0D5-4273-98EA-2FC366D6F8F2}" srcOrd="0" destOrd="0" presId="urn:microsoft.com/office/officeart/2005/8/layout/process1"/>
    <dgm:cxn modelId="{E10FE356-87F1-41BA-9370-BC6AB3173537}" type="presOf" srcId="{459D9FC5-61FF-4310-B147-AC7A6C46491C}" destId="{15116DF8-B7D0-47F4-A273-477EEE19D3C2}" srcOrd="0" destOrd="0" presId="urn:microsoft.com/office/officeart/2005/8/layout/process1"/>
    <dgm:cxn modelId="{3A63515B-FD66-4985-8DF8-AA7074576DA3}" type="presOf" srcId="{1DACE314-AEE2-4098-8923-00B6B7648408}" destId="{11A76368-F873-4D8A-9FB8-5445C99C2A38}" srcOrd="0" destOrd="0" presId="urn:microsoft.com/office/officeart/2005/8/layout/process1"/>
    <dgm:cxn modelId="{690EE52A-B6FA-4624-975A-1913890C73B6}" srcId="{1DACE314-AEE2-4098-8923-00B6B7648408}" destId="{36EAD830-1365-4341-863B-DCDF9C3C4741}" srcOrd="1" destOrd="0" parTransId="{CFA01272-1850-4801-8FF9-8C00D7FABCB0}" sibTransId="{A5C33639-0691-4470-8983-BF5BF2B8CC56}"/>
    <dgm:cxn modelId="{CAD52577-ABFE-4BA7-B2CD-18599FA138BC}" type="presOf" srcId="{BBB5BFF6-B7AE-46E6-9E00-09657EC5B8BE}" destId="{36BACFF7-BC9C-4BA5-8066-E02338E1F980}" srcOrd="0" destOrd="0" presId="urn:microsoft.com/office/officeart/2005/8/layout/process1"/>
    <dgm:cxn modelId="{74715FCA-D62A-489F-8F60-4001DD40459D}" type="presOf" srcId="{A5C33639-0691-4470-8983-BF5BF2B8CC56}" destId="{F4FB9439-AEF4-4E47-8202-300918DF0B35}" srcOrd="0" destOrd="0" presId="urn:microsoft.com/office/officeart/2005/8/layout/process1"/>
    <dgm:cxn modelId="{946A9614-0F1C-4E56-9CC2-B5269929374D}" type="presOf" srcId="{459D9FC5-61FF-4310-B147-AC7A6C46491C}" destId="{389AA2C7-7617-4011-9C98-78A7EB402331}" srcOrd="1" destOrd="0" presId="urn:microsoft.com/office/officeart/2005/8/layout/process1"/>
    <dgm:cxn modelId="{624BC370-B0A9-48A8-A8C5-3B441DF6EA7B}" type="presOf" srcId="{A5C33639-0691-4470-8983-BF5BF2B8CC56}" destId="{EC7FB669-D0F1-4104-91AB-B404957B9417}" srcOrd="1" destOrd="0" presId="urn:microsoft.com/office/officeart/2005/8/layout/process1"/>
    <dgm:cxn modelId="{A531F8F5-AB88-46C5-8D49-5F1CDFCAF62D}" type="presOf" srcId="{36EAD830-1365-4341-863B-DCDF9C3C4741}" destId="{9832532F-606B-46F5-AD79-A9D8999CCE4B}" srcOrd="0" destOrd="0" presId="urn:microsoft.com/office/officeart/2005/8/layout/process1"/>
    <dgm:cxn modelId="{80E229CC-D826-456E-8B18-C46A50E2922C}" type="presParOf" srcId="{11A76368-F873-4D8A-9FB8-5445C99C2A38}" destId="{36BACFF7-BC9C-4BA5-8066-E02338E1F980}" srcOrd="0" destOrd="0" presId="urn:microsoft.com/office/officeart/2005/8/layout/process1"/>
    <dgm:cxn modelId="{FE088069-2A14-4FBE-89B6-684B9A035C3C}" type="presParOf" srcId="{11A76368-F873-4D8A-9FB8-5445C99C2A38}" destId="{15116DF8-B7D0-47F4-A273-477EEE19D3C2}" srcOrd="1" destOrd="0" presId="urn:microsoft.com/office/officeart/2005/8/layout/process1"/>
    <dgm:cxn modelId="{A7365FC8-A7E5-4BC4-B14F-FDEA765C3139}" type="presParOf" srcId="{15116DF8-B7D0-47F4-A273-477EEE19D3C2}" destId="{389AA2C7-7617-4011-9C98-78A7EB402331}" srcOrd="0" destOrd="0" presId="urn:microsoft.com/office/officeart/2005/8/layout/process1"/>
    <dgm:cxn modelId="{497EF23C-AF1C-4E90-8FEC-3279CB8FF8BB}" type="presParOf" srcId="{11A76368-F873-4D8A-9FB8-5445C99C2A38}" destId="{9832532F-606B-46F5-AD79-A9D8999CCE4B}" srcOrd="2" destOrd="0" presId="urn:microsoft.com/office/officeart/2005/8/layout/process1"/>
    <dgm:cxn modelId="{CACDC897-6695-499F-8309-07C53AED97B3}" type="presParOf" srcId="{11A76368-F873-4D8A-9FB8-5445C99C2A38}" destId="{F4FB9439-AEF4-4E47-8202-300918DF0B35}" srcOrd="3" destOrd="0" presId="urn:microsoft.com/office/officeart/2005/8/layout/process1"/>
    <dgm:cxn modelId="{772421B6-88D1-4BDD-AAFF-99D10E2AC12B}" type="presParOf" srcId="{F4FB9439-AEF4-4E47-8202-300918DF0B35}" destId="{EC7FB669-D0F1-4104-91AB-B404957B9417}" srcOrd="0" destOrd="0" presId="urn:microsoft.com/office/officeart/2005/8/layout/process1"/>
    <dgm:cxn modelId="{7CC39B97-2FA0-430D-9925-3648A104F4A9}" type="presParOf" srcId="{11A76368-F873-4D8A-9FB8-5445C99C2A38}" destId="{76FE4E11-D0D5-4273-98EA-2FC366D6F8F2}" srcOrd="4" destOrd="0" presId="urn:microsoft.com/office/officeart/2005/8/layout/process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4020BE-EFFA-420C-81CB-BF1A7D0D786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2985520-647D-4E06-8C90-65AF1B8532F4}">
      <dgm:prSet custT="1"/>
      <dgm:spPr/>
      <dgm:t>
        <a:bodyPr/>
        <a:lstStyle/>
        <a:p>
          <a:pPr rtl="0"/>
          <a:r>
            <a:rPr kumimoji="1" lang="en-US" sz="1000" b="1" dirty="0" err="1" smtClean="0"/>
            <a:t>CLASSIFICAÇÃO</a:t>
          </a:r>
          <a:r>
            <a:rPr kumimoji="1" lang="en-US" sz="1000" b="1" dirty="0" smtClean="0"/>
            <a:t> </a:t>
          </a:r>
          <a:r>
            <a:rPr kumimoji="1" lang="en-US" sz="1000" b="1" dirty="0" err="1" smtClean="0"/>
            <a:t>COMBINADA</a:t>
          </a:r>
          <a:endParaRPr kumimoji="1" lang="pt-BR" sz="1000" b="1" dirty="0"/>
        </a:p>
      </dgm:t>
    </dgm:pt>
    <dgm:pt modelId="{073C2260-9D87-4B44-89DC-F9664FF00B22}" type="parTrans" cxnId="{D84795B6-0923-4AD7-ABEA-6264E037B5EB}">
      <dgm:prSet/>
      <dgm:spPr/>
      <dgm:t>
        <a:bodyPr/>
        <a:lstStyle/>
        <a:p>
          <a:endParaRPr lang="pt-BR"/>
        </a:p>
      </dgm:t>
    </dgm:pt>
    <dgm:pt modelId="{9EF6BCDB-7A1B-46D0-925A-80E20C856679}" type="sibTrans" cxnId="{D84795B6-0923-4AD7-ABEA-6264E037B5EB}">
      <dgm:prSet/>
      <dgm:spPr/>
      <dgm:t>
        <a:bodyPr/>
        <a:lstStyle/>
        <a:p>
          <a:endParaRPr lang="pt-BR"/>
        </a:p>
      </dgm:t>
    </dgm:pt>
    <dgm:pt modelId="{CD04E644-2BD8-4AB5-AEB3-BD051B0F0D8C}" type="pres">
      <dgm:prSet presAssocID="{A54020BE-EFFA-420C-81CB-BF1A7D0D78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E5A6A58-048E-4E9D-86C1-19A9B52B903F}" type="pres">
      <dgm:prSet presAssocID="{A54020BE-EFFA-420C-81CB-BF1A7D0D7861}" presName="arrow" presStyleLbl="bgShp" presStyleIdx="0" presStyleCnt="1"/>
      <dgm:spPr>
        <a:solidFill>
          <a:srgbClr val="C00000">
            <a:alpha val="50000"/>
          </a:srgbClr>
        </a:solidFill>
      </dgm:spPr>
    </dgm:pt>
    <dgm:pt modelId="{5913FDD3-8B4A-47A0-98F7-7E2820472EA8}" type="pres">
      <dgm:prSet presAssocID="{A54020BE-EFFA-420C-81CB-BF1A7D0D7861}" presName="points" presStyleCnt="0"/>
      <dgm:spPr/>
    </dgm:pt>
    <dgm:pt modelId="{61C1C99D-D13A-4543-9151-34929AD0A17A}" type="pres">
      <dgm:prSet presAssocID="{A2985520-647D-4E06-8C90-65AF1B8532F4}" presName="compositeA" presStyleCnt="0"/>
      <dgm:spPr/>
    </dgm:pt>
    <dgm:pt modelId="{E555552D-992D-4854-B888-D237A899CF26}" type="pres">
      <dgm:prSet presAssocID="{A2985520-647D-4E06-8C90-65AF1B8532F4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A59AF4-51CB-4AD5-8049-03E91342B138}" type="pres">
      <dgm:prSet presAssocID="{A2985520-647D-4E06-8C90-65AF1B8532F4}" presName="circleA" presStyleLbl="node1" presStyleIdx="0" presStyleCnt="1"/>
      <dgm:spPr/>
    </dgm:pt>
    <dgm:pt modelId="{7E37B8D8-0866-42D7-8B0C-11FE4D006183}" type="pres">
      <dgm:prSet presAssocID="{A2985520-647D-4E06-8C90-65AF1B8532F4}" presName="spaceA" presStyleCnt="0"/>
      <dgm:spPr/>
    </dgm:pt>
  </dgm:ptLst>
  <dgm:cxnLst>
    <dgm:cxn modelId="{707AA387-D2C3-4E54-91E5-A237D06828A6}" type="presOf" srcId="{A54020BE-EFFA-420C-81CB-BF1A7D0D7861}" destId="{CD04E644-2BD8-4AB5-AEB3-BD051B0F0D8C}" srcOrd="0" destOrd="0" presId="urn:microsoft.com/office/officeart/2005/8/layout/hProcess11"/>
    <dgm:cxn modelId="{23F9FC77-D49D-4780-93BF-710CABDD4E4C}" type="presOf" srcId="{A2985520-647D-4E06-8C90-65AF1B8532F4}" destId="{E555552D-992D-4854-B888-D237A899CF26}" srcOrd="0" destOrd="0" presId="urn:microsoft.com/office/officeart/2005/8/layout/hProcess11"/>
    <dgm:cxn modelId="{D84795B6-0923-4AD7-ABEA-6264E037B5EB}" srcId="{A54020BE-EFFA-420C-81CB-BF1A7D0D7861}" destId="{A2985520-647D-4E06-8C90-65AF1B8532F4}" srcOrd="0" destOrd="0" parTransId="{073C2260-9D87-4B44-89DC-F9664FF00B22}" sibTransId="{9EF6BCDB-7A1B-46D0-925A-80E20C856679}"/>
    <dgm:cxn modelId="{7243B8C0-0A51-454F-9AA4-25944ABB205C}" type="presParOf" srcId="{CD04E644-2BD8-4AB5-AEB3-BD051B0F0D8C}" destId="{CE5A6A58-048E-4E9D-86C1-19A9B52B903F}" srcOrd="0" destOrd="0" presId="urn:microsoft.com/office/officeart/2005/8/layout/hProcess11"/>
    <dgm:cxn modelId="{EF245EEA-8496-42CB-840C-03D0659D2DFC}" type="presParOf" srcId="{CD04E644-2BD8-4AB5-AEB3-BD051B0F0D8C}" destId="{5913FDD3-8B4A-47A0-98F7-7E2820472EA8}" srcOrd="1" destOrd="0" presId="urn:microsoft.com/office/officeart/2005/8/layout/hProcess11"/>
    <dgm:cxn modelId="{93C3A15C-DF4E-4187-B11D-9F03328AA9F4}" type="presParOf" srcId="{5913FDD3-8B4A-47A0-98F7-7E2820472EA8}" destId="{61C1C99D-D13A-4543-9151-34929AD0A17A}" srcOrd="0" destOrd="0" presId="urn:microsoft.com/office/officeart/2005/8/layout/hProcess11"/>
    <dgm:cxn modelId="{6A164012-719D-4D56-87C2-1875A62C6073}" type="presParOf" srcId="{61C1C99D-D13A-4543-9151-34929AD0A17A}" destId="{E555552D-992D-4854-B888-D237A899CF26}" srcOrd="0" destOrd="0" presId="urn:microsoft.com/office/officeart/2005/8/layout/hProcess11"/>
    <dgm:cxn modelId="{43BFB98C-65F2-4D22-91F5-BF759E7A0BAB}" type="presParOf" srcId="{61C1C99D-D13A-4543-9151-34929AD0A17A}" destId="{60A59AF4-51CB-4AD5-8049-03E91342B138}" srcOrd="1" destOrd="0" presId="urn:microsoft.com/office/officeart/2005/8/layout/hProcess11"/>
    <dgm:cxn modelId="{032ED513-39EB-45C5-98DA-7CC677E63752}" type="presParOf" srcId="{61C1C99D-D13A-4543-9151-34929AD0A17A}" destId="{7E37B8D8-0866-42D7-8B0C-11FE4D006183}" srcOrd="2" destOrd="0" presId="urn:microsoft.com/office/officeart/2005/8/layout/hProcess1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4020BE-EFFA-420C-81CB-BF1A7D0D786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2985520-647D-4E06-8C90-65AF1B8532F4}">
      <dgm:prSet custT="1"/>
      <dgm:spPr/>
      <dgm:t>
        <a:bodyPr/>
        <a:lstStyle/>
        <a:p>
          <a:pPr rtl="0"/>
          <a:r>
            <a:rPr kumimoji="1" lang="en-US" sz="1000" b="1" dirty="0" err="1" smtClean="0"/>
            <a:t>CLASSIFICAÇÃO</a:t>
          </a:r>
          <a:r>
            <a:rPr kumimoji="1" lang="en-US" sz="1000" b="1" dirty="0" smtClean="0"/>
            <a:t> </a:t>
          </a:r>
          <a:r>
            <a:rPr kumimoji="1" lang="en-US" sz="1000" b="1" dirty="0" err="1" smtClean="0"/>
            <a:t>COMBINADA</a:t>
          </a:r>
          <a:endParaRPr kumimoji="1" lang="pt-BR" sz="1000" b="1" dirty="0"/>
        </a:p>
      </dgm:t>
    </dgm:pt>
    <dgm:pt modelId="{073C2260-9D87-4B44-89DC-F9664FF00B22}" type="parTrans" cxnId="{D84795B6-0923-4AD7-ABEA-6264E037B5EB}">
      <dgm:prSet/>
      <dgm:spPr/>
      <dgm:t>
        <a:bodyPr/>
        <a:lstStyle/>
        <a:p>
          <a:endParaRPr lang="pt-BR"/>
        </a:p>
      </dgm:t>
    </dgm:pt>
    <dgm:pt modelId="{9EF6BCDB-7A1B-46D0-925A-80E20C856679}" type="sibTrans" cxnId="{D84795B6-0923-4AD7-ABEA-6264E037B5EB}">
      <dgm:prSet/>
      <dgm:spPr/>
      <dgm:t>
        <a:bodyPr/>
        <a:lstStyle/>
        <a:p>
          <a:endParaRPr lang="pt-BR"/>
        </a:p>
      </dgm:t>
    </dgm:pt>
    <dgm:pt modelId="{CD04E644-2BD8-4AB5-AEB3-BD051B0F0D8C}" type="pres">
      <dgm:prSet presAssocID="{A54020BE-EFFA-420C-81CB-BF1A7D0D78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E5A6A58-048E-4E9D-86C1-19A9B52B903F}" type="pres">
      <dgm:prSet presAssocID="{A54020BE-EFFA-420C-81CB-BF1A7D0D7861}" presName="arrow" presStyleLbl="bgShp" presStyleIdx="0" presStyleCnt="1"/>
      <dgm:spPr>
        <a:solidFill>
          <a:srgbClr val="C00000">
            <a:alpha val="50000"/>
          </a:srgbClr>
        </a:solidFill>
      </dgm:spPr>
    </dgm:pt>
    <dgm:pt modelId="{5913FDD3-8B4A-47A0-98F7-7E2820472EA8}" type="pres">
      <dgm:prSet presAssocID="{A54020BE-EFFA-420C-81CB-BF1A7D0D7861}" presName="points" presStyleCnt="0"/>
      <dgm:spPr/>
    </dgm:pt>
    <dgm:pt modelId="{61C1C99D-D13A-4543-9151-34929AD0A17A}" type="pres">
      <dgm:prSet presAssocID="{A2985520-647D-4E06-8C90-65AF1B8532F4}" presName="compositeA" presStyleCnt="0"/>
      <dgm:spPr/>
    </dgm:pt>
    <dgm:pt modelId="{E555552D-992D-4854-B888-D237A899CF26}" type="pres">
      <dgm:prSet presAssocID="{A2985520-647D-4E06-8C90-65AF1B8532F4}" presName="textA" presStyleLbl="revTx" presStyleIdx="0" presStyleCnt="1" custScaleX="1113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A59AF4-51CB-4AD5-8049-03E91342B138}" type="pres">
      <dgm:prSet presAssocID="{A2985520-647D-4E06-8C90-65AF1B8532F4}" presName="circleA" presStyleLbl="node1" presStyleIdx="0" presStyleCnt="1"/>
      <dgm:spPr/>
    </dgm:pt>
    <dgm:pt modelId="{7E37B8D8-0866-42D7-8B0C-11FE4D006183}" type="pres">
      <dgm:prSet presAssocID="{A2985520-647D-4E06-8C90-65AF1B8532F4}" presName="spaceA" presStyleCnt="0"/>
      <dgm:spPr/>
    </dgm:pt>
  </dgm:ptLst>
  <dgm:cxnLst>
    <dgm:cxn modelId="{8916FD9E-92AE-4080-A7C5-3E13D3BD7ABE}" type="presOf" srcId="{A2985520-647D-4E06-8C90-65AF1B8532F4}" destId="{E555552D-992D-4854-B888-D237A899CF26}" srcOrd="0" destOrd="0" presId="urn:microsoft.com/office/officeart/2005/8/layout/hProcess11"/>
    <dgm:cxn modelId="{D84795B6-0923-4AD7-ABEA-6264E037B5EB}" srcId="{A54020BE-EFFA-420C-81CB-BF1A7D0D7861}" destId="{A2985520-647D-4E06-8C90-65AF1B8532F4}" srcOrd="0" destOrd="0" parTransId="{073C2260-9D87-4B44-89DC-F9664FF00B22}" sibTransId="{9EF6BCDB-7A1B-46D0-925A-80E20C856679}"/>
    <dgm:cxn modelId="{869A5788-16B8-4ECC-986B-98633286870C}" type="presOf" srcId="{A54020BE-EFFA-420C-81CB-BF1A7D0D7861}" destId="{CD04E644-2BD8-4AB5-AEB3-BD051B0F0D8C}" srcOrd="0" destOrd="0" presId="urn:microsoft.com/office/officeart/2005/8/layout/hProcess11"/>
    <dgm:cxn modelId="{12D4ADC8-F32C-40FB-BD2F-978672AA44F4}" type="presParOf" srcId="{CD04E644-2BD8-4AB5-AEB3-BD051B0F0D8C}" destId="{CE5A6A58-048E-4E9D-86C1-19A9B52B903F}" srcOrd="0" destOrd="0" presId="urn:microsoft.com/office/officeart/2005/8/layout/hProcess11"/>
    <dgm:cxn modelId="{99AE794D-7E4D-47DE-A645-CBDC6EB277D4}" type="presParOf" srcId="{CD04E644-2BD8-4AB5-AEB3-BD051B0F0D8C}" destId="{5913FDD3-8B4A-47A0-98F7-7E2820472EA8}" srcOrd="1" destOrd="0" presId="urn:microsoft.com/office/officeart/2005/8/layout/hProcess11"/>
    <dgm:cxn modelId="{A9395DA1-56FC-47FF-84C8-AB45FEF19F98}" type="presParOf" srcId="{5913FDD3-8B4A-47A0-98F7-7E2820472EA8}" destId="{61C1C99D-D13A-4543-9151-34929AD0A17A}" srcOrd="0" destOrd="0" presId="urn:microsoft.com/office/officeart/2005/8/layout/hProcess11"/>
    <dgm:cxn modelId="{35863710-1D48-4FEF-9353-F605BE34EDDE}" type="presParOf" srcId="{61C1C99D-D13A-4543-9151-34929AD0A17A}" destId="{E555552D-992D-4854-B888-D237A899CF26}" srcOrd="0" destOrd="0" presId="urn:microsoft.com/office/officeart/2005/8/layout/hProcess11"/>
    <dgm:cxn modelId="{FE4B2E00-8EC3-4545-9FE9-3C794E6F4BE7}" type="presParOf" srcId="{61C1C99D-D13A-4543-9151-34929AD0A17A}" destId="{60A59AF4-51CB-4AD5-8049-03E91342B138}" srcOrd="1" destOrd="0" presId="urn:microsoft.com/office/officeart/2005/8/layout/hProcess11"/>
    <dgm:cxn modelId="{C04927D7-3F88-41A0-9B98-8868371A06BA}" type="presParOf" srcId="{61C1C99D-D13A-4543-9151-34929AD0A17A}" destId="{7E37B8D8-0866-42D7-8B0C-11FE4D006183}" srcOrd="2" destOrd="0" presId="urn:microsoft.com/office/officeart/2005/8/layout/hProcess1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857A2B-191D-4F2B-80B8-A3B6F5C24DC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pt-BR"/>
        </a:p>
      </dgm:t>
    </dgm:pt>
    <dgm:pt modelId="{3C45765D-BE88-4C7B-BE91-9BCF304A523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Probabilidades</a:t>
          </a:r>
          <a:r>
            <a:rPr lang="en-US" sz="1200" dirty="0" smtClean="0"/>
            <a:t>, </a:t>
          </a:r>
          <a:r>
            <a:rPr lang="en-US" sz="1200" dirty="0" err="1" smtClean="0"/>
            <a:t>Conjuntos</a:t>
          </a:r>
          <a:r>
            <a:rPr lang="en-US" sz="1200" dirty="0" smtClean="0"/>
            <a:t>, </a:t>
          </a:r>
          <a:r>
            <a:rPr lang="en-US" sz="1200" dirty="0" err="1" smtClean="0"/>
            <a:t>Grafos</a:t>
          </a:r>
          <a:r>
            <a:rPr lang="en-US" sz="1200" dirty="0" smtClean="0"/>
            <a:t>, </a:t>
          </a:r>
          <a:r>
            <a:rPr lang="en-US" sz="1200" dirty="0" err="1" smtClean="0"/>
            <a:t>Álgebra</a:t>
          </a:r>
          <a:endParaRPr lang="pt-BR" sz="1200" dirty="0"/>
        </a:p>
      </dgm:t>
    </dgm:pt>
    <dgm:pt modelId="{2D1E8D0C-5326-4C32-9B09-795E7F7AF6D4}" type="parTrans" cxnId="{CC388CEA-A178-45E9-9EC0-159D86FB5FC0}">
      <dgm:prSet/>
      <dgm:spPr/>
      <dgm:t>
        <a:bodyPr/>
        <a:lstStyle/>
        <a:p>
          <a:endParaRPr lang="pt-BR" sz="1000"/>
        </a:p>
      </dgm:t>
    </dgm:pt>
    <dgm:pt modelId="{A3362370-388F-4F25-A6C8-9C910D5CF163}" type="sibTrans" cxnId="{CC388CEA-A178-45E9-9EC0-159D86FB5FC0}">
      <dgm:prSet/>
      <dgm:spPr/>
      <dgm:t>
        <a:bodyPr/>
        <a:lstStyle/>
        <a:p>
          <a:endParaRPr lang="pt-BR" sz="1000"/>
        </a:p>
      </dgm:t>
    </dgm:pt>
    <dgm:pt modelId="{9AD7201C-DC3E-470F-8480-BDB50735814F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smtClean="0"/>
            <a:t>GLUE </a:t>
          </a:r>
          <a:r>
            <a:rPr lang="en-US" sz="1200" dirty="0" err="1" smtClean="0"/>
            <a:t>WordNet</a:t>
          </a:r>
          <a:endParaRPr lang="en-US" sz="1200" dirty="0" smtClean="0"/>
        </a:p>
        <a:p>
          <a:r>
            <a:rPr lang="en-US" sz="1200" dirty="0" smtClean="0"/>
            <a:t>S-Match</a:t>
          </a:r>
          <a:endParaRPr lang="pt-BR" sz="1200" dirty="0"/>
        </a:p>
      </dgm:t>
    </dgm:pt>
    <dgm:pt modelId="{D9299EF6-7611-4051-ABF7-B1A00976049A}" type="parTrans" cxnId="{C4A50C66-69C3-4DAF-867D-4C20212D9A22}">
      <dgm:prSet/>
      <dgm:spPr/>
      <dgm:t>
        <a:bodyPr/>
        <a:lstStyle/>
        <a:p>
          <a:endParaRPr lang="pt-BR" sz="1000"/>
        </a:p>
      </dgm:t>
    </dgm:pt>
    <dgm:pt modelId="{BA05DBCA-C58B-4F58-A42C-B60DB698FD7F}" type="sibTrans" cxnId="{C4A50C66-69C3-4DAF-867D-4C20212D9A22}">
      <dgm:prSet/>
      <dgm:spPr/>
      <dgm:t>
        <a:bodyPr/>
        <a:lstStyle/>
        <a:p>
          <a:endParaRPr lang="pt-BR" sz="1000"/>
        </a:p>
      </dgm:t>
    </dgm:pt>
    <dgm:pt modelId="{3A5E46D7-2F45-4EBD-9153-04281F0567A8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Combinação</a:t>
          </a:r>
          <a:r>
            <a:rPr lang="en-US" sz="1200" dirty="0" smtClean="0"/>
            <a:t> </a:t>
          </a:r>
          <a:r>
            <a:rPr lang="en-US" sz="1200" dirty="0" err="1" smtClean="0"/>
            <a:t>ou</a:t>
          </a:r>
          <a:r>
            <a:rPr lang="en-US" sz="1200" dirty="0" smtClean="0"/>
            <a:t> </a:t>
          </a:r>
          <a:r>
            <a:rPr lang="en-US" sz="1200" dirty="0" err="1" smtClean="0"/>
            <a:t>Comparação</a:t>
          </a:r>
          <a:r>
            <a:rPr lang="en-US" sz="1200" dirty="0" smtClean="0"/>
            <a:t> com S-Match</a:t>
          </a:r>
          <a:endParaRPr lang="pt-BR" sz="1200" dirty="0"/>
        </a:p>
      </dgm:t>
    </dgm:pt>
    <dgm:pt modelId="{DC32997F-BF0F-4E05-AB7F-FB0EE949D54D}" type="parTrans" cxnId="{0B072048-A772-487A-9E03-86D28E3AA45D}">
      <dgm:prSet/>
      <dgm:spPr/>
      <dgm:t>
        <a:bodyPr/>
        <a:lstStyle/>
        <a:p>
          <a:endParaRPr lang="pt-BR" sz="1000"/>
        </a:p>
      </dgm:t>
    </dgm:pt>
    <dgm:pt modelId="{2E1F808A-B113-44E8-97EC-EFCF17CBF8DF}" type="sibTrans" cxnId="{0B072048-A772-487A-9E03-86D28E3AA45D}">
      <dgm:prSet/>
      <dgm:spPr/>
      <dgm:t>
        <a:bodyPr/>
        <a:lstStyle/>
        <a:p>
          <a:endParaRPr lang="pt-BR" sz="1000"/>
        </a:p>
      </dgm:t>
    </dgm:pt>
    <dgm:pt modelId="{8A7C94DE-94E5-47D5-A7A5-91D6DF9F714A}">
      <dgm:prSet phldrT="[Texto]" custT="1"/>
      <dgm:spPr>
        <a:noFill/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000" dirty="0" smtClean="0"/>
            <a:t> </a:t>
          </a:r>
          <a:endParaRPr lang="pt-BR" sz="1000" dirty="0"/>
        </a:p>
      </dgm:t>
    </dgm:pt>
    <dgm:pt modelId="{825D2A51-86F2-4F0E-97B4-C33649EBDF73}" type="sibTrans" cxnId="{E5E6242F-C231-4BA7-9FDC-2691E6BE59C9}">
      <dgm:prSet/>
      <dgm:spPr/>
      <dgm:t>
        <a:bodyPr/>
        <a:lstStyle/>
        <a:p>
          <a:endParaRPr lang="pt-BR" sz="1000"/>
        </a:p>
      </dgm:t>
    </dgm:pt>
    <dgm:pt modelId="{1A4D6E7E-294E-47E0-BC87-D63B334790A4}" type="parTrans" cxnId="{E5E6242F-C231-4BA7-9FDC-2691E6BE59C9}">
      <dgm:prSet/>
      <dgm:spPr/>
      <dgm:t>
        <a:bodyPr/>
        <a:lstStyle/>
        <a:p>
          <a:endParaRPr lang="pt-BR" sz="1000"/>
        </a:p>
      </dgm:t>
    </dgm:pt>
    <dgm:pt modelId="{218B2316-C074-49F7-A648-10FC48B51738}" type="pres">
      <dgm:prSet presAssocID="{3D857A2B-191D-4F2B-80B8-A3B6F5C24DC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97E8DAB-550A-4597-9AB9-92F87133481E}" type="pres">
      <dgm:prSet presAssocID="{3D857A2B-191D-4F2B-80B8-A3B6F5C24DCD}" presName="ellipse" presStyleLbl="trBgShp" presStyleIdx="0" presStyleCnt="1" custLinFactNeighborY="48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9226EBF-213C-4A1C-9410-669A76096B1B}" type="pres">
      <dgm:prSet presAssocID="{3D857A2B-191D-4F2B-80B8-A3B6F5C24DCD}" presName="arrow1" presStyleLbl="f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95E8175-2C6C-4F7F-AAE8-8BDDD228529C}" type="pres">
      <dgm:prSet presAssocID="{3D857A2B-191D-4F2B-80B8-A3B6F5C24DCD}" presName="rectangle" presStyleLbl="revTx" presStyleIdx="0" presStyleCnt="1" custScaleX="15723" custLinFactY="-7985" custLinFactNeighborX="66981" custLinFactNeighborY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32E560-848D-4F3E-81F2-490E70750FE1}" type="pres">
      <dgm:prSet presAssocID="{9AD7201C-DC3E-470F-8480-BDB50735814F}" presName="item1" presStyleLbl="node1" presStyleIdx="0" presStyleCnt="3" custScaleX="148352" custScaleY="112807" custLinFactNeighborX="-6709" custLinFactNeighborY="-794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A220DE-7EC5-41BD-9B2A-4C7E410DBC5F}" type="pres">
      <dgm:prSet presAssocID="{3A5E46D7-2F45-4EBD-9153-04281F0567A8}" presName="item2" presStyleLbl="node1" presStyleIdx="1" presStyleCnt="3" custScaleX="109001" custScaleY="112830" custLinFactNeighborX="-6709" custLinFactNeighborY="-536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C5AFF-4578-4AF8-87CA-45CE437E1B90}" type="pres">
      <dgm:prSet presAssocID="{8A7C94DE-94E5-47D5-A7A5-91D6DF9F714A}" presName="item3" presStyleLbl="node1" presStyleIdx="2" presStyleCnt="3" custScaleX="157247" custScaleY="113416" custLinFactNeighborX="34158" custLinFactNeighborY="-1577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B855C7-BF72-4013-9EE0-E337E727F8DF}" type="pres">
      <dgm:prSet presAssocID="{3D857A2B-191D-4F2B-80B8-A3B6F5C24DCD}" presName="funnel" presStyleLbl="trAlignAcc1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pt-BR"/>
        </a:p>
      </dgm:t>
    </dgm:pt>
  </dgm:ptLst>
  <dgm:cxnLst>
    <dgm:cxn modelId="{33AB6110-8FBD-4D25-9D81-41009A3DC499}" type="presOf" srcId="{3D857A2B-191D-4F2B-80B8-A3B6F5C24DCD}" destId="{218B2316-C074-49F7-A648-10FC48B51738}" srcOrd="0" destOrd="0" presId="urn:microsoft.com/office/officeart/2005/8/layout/funnel1"/>
    <dgm:cxn modelId="{0936B3C0-38A3-4D14-9646-96CB56B189A3}" type="presOf" srcId="{8A7C94DE-94E5-47D5-A7A5-91D6DF9F714A}" destId="{895E8175-2C6C-4F7F-AAE8-8BDDD228529C}" srcOrd="0" destOrd="0" presId="urn:microsoft.com/office/officeart/2005/8/layout/funnel1"/>
    <dgm:cxn modelId="{E5E6242F-C231-4BA7-9FDC-2691E6BE59C9}" srcId="{3D857A2B-191D-4F2B-80B8-A3B6F5C24DCD}" destId="{8A7C94DE-94E5-47D5-A7A5-91D6DF9F714A}" srcOrd="3" destOrd="0" parTransId="{1A4D6E7E-294E-47E0-BC87-D63B334790A4}" sibTransId="{825D2A51-86F2-4F0E-97B4-C33649EBDF73}"/>
    <dgm:cxn modelId="{C4A50C66-69C3-4DAF-867D-4C20212D9A22}" srcId="{3D857A2B-191D-4F2B-80B8-A3B6F5C24DCD}" destId="{9AD7201C-DC3E-470F-8480-BDB50735814F}" srcOrd="1" destOrd="0" parTransId="{D9299EF6-7611-4051-ABF7-B1A00976049A}" sibTransId="{BA05DBCA-C58B-4F58-A42C-B60DB698FD7F}"/>
    <dgm:cxn modelId="{585C906B-879C-4F3E-8274-8DEDD564C6D6}" type="presOf" srcId="{9AD7201C-DC3E-470F-8480-BDB50735814F}" destId="{E7A220DE-7EC5-41BD-9B2A-4C7E410DBC5F}" srcOrd="0" destOrd="0" presId="urn:microsoft.com/office/officeart/2005/8/layout/funnel1"/>
    <dgm:cxn modelId="{9FED9A92-B8DB-4DF8-85BF-72860C6FBDF4}" type="presOf" srcId="{3C45765D-BE88-4C7B-BE91-9BCF304A523A}" destId="{B73C5AFF-4578-4AF8-87CA-45CE437E1B90}" srcOrd="0" destOrd="0" presId="urn:microsoft.com/office/officeart/2005/8/layout/funnel1"/>
    <dgm:cxn modelId="{CC388CEA-A178-45E9-9EC0-159D86FB5FC0}" srcId="{3D857A2B-191D-4F2B-80B8-A3B6F5C24DCD}" destId="{3C45765D-BE88-4C7B-BE91-9BCF304A523A}" srcOrd="0" destOrd="0" parTransId="{2D1E8D0C-5326-4C32-9B09-795E7F7AF6D4}" sibTransId="{A3362370-388F-4F25-A6C8-9C910D5CF163}"/>
    <dgm:cxn modelId="{0B072048-A772-487A-9E03-86D28E3AA45D}" srcId="{3D857A2B-191D-4F2B-80B8-A3B6F5C24DCD}" destId="{3A5E46D7-2F45-4EBD-9153-04281F0567A8}" srcOrd="2" destOrd="0" parTransId="{DC32997F-BF0F-4E05-AB7F-FB0EE949D54D}" sibTransId="{2E1F808A-B113-44E8-97EC-EFCF17CBF8DF}"/>
    <dgm:cxn modelId="{439DBE02-4BA8-43FC-A30C-0B77D7B85F37}" type="presOf" srcId="{3A5E46D7-2F45-4EBD-9153-04281F0567A8}" destId="{F732E560-848D-4F3E-81F2-490E70750FE1}" srcOrd="0" destOrd="0" presId="urn:microsoft.com/office/officeart/2005/8/layout/funnel1"/>
    <dgm:cxn modelId="{628C89A5-BC17-4A86-A2B2-417BDE9ABEBC}" type="presParOf" srcId="{218B2316-C074-49F7-A648-10FC48B51738}" destId="{697E8DAB-550A-4597-9AB9-92F87133481E}" srcOrd="0" destOrd="0" presId="urn:microsoft.com/office/officeart/2005/8/layout/funnel1"/>
    <dgm:cxn modelId="{CB94FA9B-8345-4B3E-B634-897945487B15}" type="presParOf" srcId="{218B2316-C074-49F7-A648-10FC48B51738}" destId="{09226EBF-213C-4A1C-9410-669A76096B1B}" srcOrd="1" destOrd="0" presId="urn:microsoft.com/office/officeart/2005/8/layout/funnel1"/>
    <dgm:cxn modelId="{02C07599-76C0-44A0-BBFA-2B7EAAF9A761}" type="presParOf" srcId="{218B2316-C074-49F7-A648-10FC48B51738}" destId="{895E8175-2C6C-4F7F-AAE8-8BDDD228529C}" srcOrd="2" destOrd="0" presId="urn:microsoft.com/office/officeart/2005/8/layout/funnel1"/>
    <dgm:cxn modelId="{B0C05606-3551-4CC6-B036-60C15FF2D615}" type="presParOf" srcId="{218B2316-C074-49F7-A648-10FC48B51738}" destId="{F732E560-848D-4F3E-81F2-490E70750FE1}" srcOrd="3" destOrd="0" presId="urn:microsoft.com/office/officeart/2005/8/layout/funnel1"/>
    <dgm:cxn modelId="{A2C0FCF2-9A2D-42A7-B4BF-8993A8926F08}" type="presParOf" srcId="{218B2316-C074-49F7-A648-10FC48B51738}" destId="{E7A220DE-7EC5-41BD-9B2A-4C7E410DBC5F}" srcOrd="4" destOrd="0" presId="urn:microsoft.com/office/officeart/2005/8/layout/funnel1"/>
    <dgm:cxn modelId="{7195FF8B-7974-45DE-985A-5976550BFA66}" type="presParOf" srcId="{218B2316-C074-49F7-A648-10FC48B51738}" destId="{B73C5AFF-4578-4AF8-87CA-45CE437E1B90}" srcOrd="5" destOrd="0" presId="urn:microsoft.com/office/officeart/2005/8/layout/funnel1"/>
    <dgm:cxn modelId="{EC5EC23E-6309-430C-98AE-2F37F3D99A47}" type="presParOf" srcId="{218B2316-C074-49F7-A648-10FC48B51738}" destId="{0CB855C7-BF72-4013-9EE0-E337E727F8DF}" srcOrd="6" destOrd="0" presId="urn:microsoft.com/office/officeart/2005/8/layout/funne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CBB4028-C5AE-4A7A-952A-AEDE351D1581}" type="datetimeFigureOut">
              <a:rPr lang="pt-BR"/>
              <a:pPr>
                <a:defRPr/>
              </a:pPr>
              <a:t>16/04/2008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08FB4AD-56AE-43A9-9A8B-3D7DC8EE0F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2CDE6D2F-07B6-44A1-A8E9-316E07B5FC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522C-83F8-4289-8CCF-A5F153717D89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B2792-C501-41E2-B2FF-F2250F1DCF84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262FE-C660-4A9B-9C99-401D21E826FE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C54C9-5C2F-44F5-9E08-0FD6260A8E0B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8D248A-1398-40C1-8906-7427EA5E5F66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29DDC-BD08-4C4E-A221-9562FA16109D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E6D2F-07B6-44A1-A8E9-316E07B5FCCE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E6D2F-07B6-44A1-A8E9-316E07B5FCCE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4D65A-EBE0-4739-B748-DF8C98BA8BDE}" type="slidenum">
              <a:rPr lang="pt-BR" smtClean="0"/>
              <a:pPr/>
              <a:t>43</a:t>
            </a:fld>
            <a:endParaRPr lang="pt-B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4125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26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97631-F424-45A9-94FC-37548FE31C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EB3DA-8FD9-442B-84FB-3149468DE5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E5D01-96D0-44C9-AF48-59C7021295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3D0B9-B5A8-4547-9600-F9C7C578DA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D9FB-2598-4DCA-BDD4-E4524DB34C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58745-00CA-417F-9CCD-841E4165C8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9D9BB-874B-470E-8BB2-7B4E41EE51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9DE44-1036-46E8-861B-574012B9F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C4365-EB83-4254-A209-888B103C84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052EB-5C2D-4F42-B0C0-281176F918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301C6-BBEC-4CA0-8970-1E4CB7ACB9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307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051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309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10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052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3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A6627773-DEDB-4918-9ABD-D45807B2D2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QuickStyle" Target="../diagrams/quickStyle5.xml"/><Relationship Id="rId18" Type="http://schemas.openxmlformats.org/officeDocument/2006/relationships/diagramColors" Target="../diagrams/colors6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5.xml"/><Relationship Id="rId17" Type="http://schemas.openxmlformats.org/officeDocument/2006/relationships/diagramQuickStyle" Target="../diagrams/quickStyle6.xml"/><Relationship Id="rId2" Type="http://schemas.openxmlformats.org/officeDocument/2006/relationships/image" Target="../media/image43.png"/><Relationship Id="rId16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Data" Target="../diagrams/data5.xml"/><Relationship Id="rId5" Type="http://schemas.openxmlformats.org/officeDocument/2006/relationships/diagramQuickStyle" Target="../diagrams/quickStyle3.xml"/><Relationship Id="rId15" Type="http://schemas.openxmlformats.org/officeDocument/2006/relationships/diagramData" Target="../diagrams/data6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Relationship Id="rId14" Type="http://schemas.openxmlformats.org/officeDocument/2006/relationships/diagramColors" Target="../diagrams/colors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43.png"/><Relationship Id="rId7" Type="http://schemas.openxmlformats.org/officeDocument/2006/relationships/diagramLayout" Target="../diagrams/layout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openxmlformats.org/officeDocument/2006/relationships/image" Target="../media/image46.jpeg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diagramColors" Target="../diagrams/colors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gif"/><Relationship Id="rId5" Type="http://schemas.openxmlformats.org/officeDocument/2006/relationships/image" Target="../media/image17.jpe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wmf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32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91631-0D67-422A-BF7A-D27D15F33C4D}" type="slidenum">
              <a:rPr lang="pt-BR" smtClean="0"/>
              <a:pPr/>
              <a:t>1</a:t>
            </a:fld>
            <a:endParaRPr lang="pt-BR" smtClean="0"/>
          </a:p>
        </p:txBody>
      </p:sp>
      <p:pic>
        <p:nvPicPr>
          <p:cNvPr id="4099" name="Picture 55" descr="index_r1_c7"/>
          <p:cNvPicPr>
            <a:picLocks noChangeAspect="1" noChangeArrowheads="1"/>
          </p:cNvPicPr>
          <p:nvPr/>
        </p:nvPicPr>
        <p:blipFill>
          <a:blip r:embed="rId3">
            <a:lum bright="70000" contrast="-30000"/>
            <a:grayscl/>
          </a:blip>
          <a:srcRect/>
          <a:stretch>
            <a:fillRect/>
          </a:stretch>
        </p:blipFill>
        <p:spPr bwMode="auto">
          <a:xfrm>
            <a:off x="3060700" y="2552700"/>
            <a:ext cx="3095625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619250" y="3357563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800" i="1">
                <a:solidFill>
                  <a:srgbClr val="C0C0D0"/>
                </a:solidFill>
                <a:latin typeface="Monotype Corsiva" pitchFamily="66" charset="0"/>
              </a:rPr>
              <a:t>Informação</a:t>
            </a: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pt-PT" sz="3600" b="1"/>
              <a:t>MAPEAMENTO SEMÂNTICO</a:t>
            </a:r>
          </a:p>
          <a:p>
            <a:r>
              <a:rPr kumimoji="0" lang="pt-PT" sz="3600" b="1"/>
              <a:t>ENTRE ONTOLOGIAS</a:t>
            </a:r>
          </a:p>
        </p:txBody>
      </p:sp>
      <p:sp>
        <p:nvSpPr>
          <p:cNvPr id="4102" name="Text Box 16"/>
          <p:cNvSpPr txBox="1">
            <a:spLocks noChangeArrowheads="1"/>
          </p:cNvSpPr>
          <p:nvPr/>
        </p:nvSpPr>
        <p:spPr bwMode="auto">
          <a:xfrm>
            <a:off x="1752600" y="21336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i="1">
                <a:solidFill>
                  <a:srgbClr val="E0E0E8"/>
                </a:solidFill>
                <a:latin typeface="Comic Sans MS" pitchFamily="66" charset="0"/>
              </a:rPr>
              <a:t>Machine Learning</a:t>
            </a:r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auto">
          <a:xfrm>
            <a:off x="152400" y="1905000"/>
            <a:ext cx="1089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Ontologias</a:t>
            </a: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auto">
          <a:xfrm>
            <a:off x="1979613" y="2598738"/>
            <a:ext cx="5208587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600" dirty="0"/>
              <a:t>Fabrício </a:t>
            </a:r>
            <a:r>
              <a:rPr lang="pt-BR" sz="2600" dirty="0" err="1"/>
              <a:t>D’Morison</a:t>
            </a:r>
            <a:r>
              <a:rPr lang="pt-BR" sz="2600" dirty="0"/>
              <a:t> da Silva Marinho</a:t>
            </a:r>
          </a:p>
          <a:p>
            <a:endParaRPr lang="pt-BR" sz="2000" dirty="0"/>
          </a:p>
          <a:p>
            <a:r>
              <a:rPr lang="pt-BR" dirty="0"/>
              <a:t>Orientadora:</a:t>
            </a:r>
          </a:p>
          <a:p>
            <a:r>
              <a:rPr lang="pt-BR" dirty="0"/>
              <a:t>Virgínia Brilhante</a:t>
            </a:r>
          </a:p>
          <a:p>
            <a:endParaRPr lang="pt-BR" sz="2000" dirty="0"/>
          </a:p>
          <a:p>
            <a:r>
              <a:rPr lang="pt-BR" sz="1800" dirty="0"/>
              <a:t>Mestrado em Informática</a:t>
            </a:r>
          </a:p>
          <a:p>
            <a:r>
              <a:rPr lang="pt-BR" sz="1800" dirty="0"/>
              <a:t>Universidade Federal do Amazonas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 smtClean="0"/>
              <a:t>Março de </a:t>
            </a:r>
            <a:r>
              <a:rPr lang="pt-BR" sz="1800" dirty="0"/>
              <a:t>2008</a:t>
            </a:r>
          </a:p>
        </p:txBody>
      </p:sp>
      <p:sp>
        <p:nvSpPr>
          <p:cNvPr id="4105" name="Text Box 19"/>
          <p:cNvSpPr txBox="1">
            <a:spLocks noChangeArrowheads="1"/>
          </p:cNvSpPr>
          <p:nvPr/>
        </p:nvSpPr>
        <p:spPr bwMode="auto">
          <a:xfrm>
            <a:off x="2339975" y="6149975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2800" i="1">
                <a:solidFill>
                  <a:srgbClr val="EEEEF2"/>
                </a:solidFill>
                <a:latin typeface="Haettenschweiler" pitchFamily="34" charset="0"/>
              </a:rPr>
              <a:t>Classificação</a:t>
            </a: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5257800" y="202565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Semântica</a:t>
            </a:r>
          </a:p>
        </p:txBody>
      </p:sp>
      <p:sp>
        <p:nvSpPr>
          <p:cNvPr id="4107" name="Text Box 22"/>
          <p:cNvSpPr txBox="1">
            <a:spLocks noChangeArrowheads="1"/>
          </p:cNvSpPr>
          <p:nvPr/>
        </p:nvSpPr>
        <p:spPr bwMode="auto">
          <a:xfrm>
            <a:off x="7010400" y="2286000"/>
            <a:ext cx="884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Axiomas</a:t>
            </a:r>
          </a:p>
        </p:txBody>
      </p:sp>
      <p:sp>
        <p:nvSpPr>
          <p:cNvPr id="4108" name="Text Box 23"/>
          <p:cNvSpPr txBox="1">
            <a:spLocks noChangeArrowheads="1"/>
          </p:cNvSpPr>
          <p:nvPr/>
        </p:nvSpPr>
        <p:spPr bwMode="auto">
          <a:xfrm>
            <a:off x="1295400" y="3733800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2000" i="1">
                <a:solidFill>
                  <a:srgbClr val="E9E9EF"/>
                </a:solidFill>
              </a:rPr>
              <a:t>Ciência</a:t>
            </a:r>
          </a:p>
        </p:txBody>
      </p:sp>
      <p:sp>
        <p:nvSpPr>
          <p:cNvPr id="4109" name="Text Box 24"/>
          <p:cNvSpPr txBox="1">
            <a:spLocks noChangeArrowheads="1"/>
          </p:cNvSpPr>
          <p:nvPr/>
        </p:nvSpPr>
        <p:spPr bwMode="auto">
          <a:xfrm>
            <a:off x="5291138" y="4005263"/>
            <a:ext cx="158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i="1">
                <a:solidFill>
                  <a:srgbClr val="F3F3F7"/>
                </a:solidFill>
                <a:latin typeface="Arial Black" pitchFamily="34" charset="0"/>
              </a:rPr>
              <a:t>Entropia</a:t>
            </a:r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81000" y="2819400"/>
            <a:ext cx="1236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Similaridade</a:t>
            </a:r>
          </a:p>
        </p:txBody>
      </p:sp>
      <p:sp>
        <p:nvSpPr>
          <p:cNvPr id="4111" name="Text Box 54"/>
          <p:cNvSpPr txBox="1">
            <a:spLocks noChangeArrowheads="1"/>
          </p:cNvSpPr>
          <p:nvPr/>
        </p:nvSpPr>
        <p:spPr bwMode="auto">
          <a:xfrm>
            <a:off x="7308850" y="1844675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Raciocinador</a:t>
            </a:r>
          </a:p>
        </p:txBody>
      </p:sp>
      <p:pic>
        <p:nvPicPr>
          <p:cNvPr id="4112" name="Picture 259" descr="ufa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075" y="5013325"/>
            <a:ext cx="5318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265" descr="athen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7050" y="3068638"/>
            <a:ext cx="2132013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0D8CE-2E15-48D6-8CA3-D2F292250486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1268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-142908" y="1593209"/>
            <a:ext cx="9144000" cy="1428751"/>
            <a:chOff x="476" y="1216"/>
            <a:chExt cx="5760" cy="900"/>
          </a:xfrm>
        </p:grpSpPr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76" y="1570"/>
              <a:ext cx="5760" cy="546"/>
              <a:chOff x="23" y="1446"/>
              <a:chExt cx="5760" cy="546"/>
            </a:xfrm>
          </p:grpSpPr>
          <p:pic>
            <p:nvPicPr>
              <p:cNvPr id="8" name="Picture 11" descr="BD1518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3" y="1920"/>
                <a:ext cx="4320" cy="72"/>
              </a:xfrm>
              <a:prstGeom prst="rect">
                <a:avLst/>
              </a:prstGeom>
              <a:noFill/>
            </p:spPr>
          </p:pic>
          <p:pic>
            <p:nvPicPr>
              <p:cNvPr id="9" name="Picture 12" descr="BD1518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3" y="1446"/>
                <a:ext cx="4320" cy="72"/>
              </a:xfrm>
              <a:prstGeom prst="rect">
                <a:avLst/>
              </a:prstGeom>
              <a:noFill/>
            </p:spPr>
          </p:pic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3" y="1494"/>
                <a:ext cx="5760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O 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Mapeamento 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é dito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 Semântico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quando </a:t>
                </a:r>
              </a:p>
              <a:p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o 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qualificador Q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de um tripla (C</a:t>
                </a:r>
                <a:r>
                  <a:rPr lang="pt-BR" sz="2000" b="1" baseline="-25000" dirty="0" smtClean="0">
                    <a:solidFill>
                      <a:srgbClr val="666696"/>
                    </a:solidFill>
                    <a:latin typeface="Arial" charset="0"/>
                  </a:rPr>
                  <a:t>i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,</a:t>
                </a:r>
                <a:r>
                  <a:rPr lang="pt-BR" sz="2000" b="1" dirty="0" err="1" smtClean="0">
                    <a:solidFill>
                      <a:srgbClr val="666696"/>
                    </a:solidFill>
                    <a:latin typeface="Arial" charset="0"/>
                  </a:rPr>
                  <a:t>C</a:t>
                </a:r>
                <a:r>
                  <a:rPr lang="pt-BR" sz="2000" b="1" baseline="-25000" dirty="0" err="1" smtClean="0">
                    <a:solidFill>
                      <a:srgbClr val="666696"/>
                    </a:solidFill>
                    <a:latin typeface="Arial" charset="0"/>
                  </a:rPr>
                  <a:t>j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,Q) for um 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Axioma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  <a:endParaRPr lang="pt-BR" sz="2000" b="1" dirty="0">
                  <a:solidFill>
                    <a:srgbClr val="666696"/>
                  </a:solidFill>
                  <a:latin typeface="Arial" charset="0"/>
                </a:endParaRPr>
              </a:p>
            </p:txBody>
          </p:sp>
        </p:grpSp>
        <p:sp>
          <p:nvSpPr>
            <p:cNvPr id="7" name="AutoShape 122" descr="Gotas"/>
            <p:cNvSpPr>
              <a:spLocks noChangeArrowheads="1"/>
            </p:cNvSpPr>
            <p:nvPr/>
          </p:nvSpPr>
          <p:spPr bwMode="auto">
            <a:xfrm>
              <a:off x="3153" y="1216"/>
              <a:ext cx="408" cy="377"/>
            </a:xfrm>
            <a:prstGeom prst="sun">
              <a:avLst>
                <a:gd name="adj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 smtClean="0"/>
                <a:t>1</a:t>
              </a:r>
              <a:endParaRPr lang="pt-BR" sz="2400" dirty="0"/>
            </a:p>
          </p:txBody>
        </p:sp>
      </p:grp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-142844" y="4533281"/>
            <a:ext cx="9144000" cy="1479551"/>
            <a:chOff x="476" y="1206"/>
            <a:chExt cx="5760" cy="932"/>
          </a:xfrm>
        </p:grpSpPr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476" y="1570"/>
              <a:ext cx="5760" cy="568"/>
              <a:chOff x="23" y="1446"/>
              <a:chExt cx="5760" cy="568"/>
            </a:xfrm>
          </p:grpSpPr>
          <p:pic>
            <p:nvPicPr>
              <p:cNvPr id="14" name="Picture 11" descr="BD1518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3" y="1942"/>
                <a:ext cx="4320" cy="72"/>
              </a:xfrm>
              <a:prstGeom prst="rect">
                <a:avLst/>
              </a:prstGeom>
              <a:noFill/>
            </p:spPr>
          </p:pic>
          <p:pic>
            <p:nvPicPr>
              <p:cNvPr id="15" name="Picture 12" descr="BD1518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3" y="1446"/>
                <a:ext cx="4320" cy="72"/>
              </a:xfrm>
              <a:prstGeom prst="rect">
                <a:avLst/>
              </a:prstGeom>
              <a:noFill/>
            </p:spPr>
          </p:pic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23" y="1494"/>
                <a:ext cx="5760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A partir de uma 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Hierarquia Taxonômica 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podemos</a:t>
                </a:r>
              </a:p>
              <a:p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identificar </a:t>
                </a:r>
                <a:r>
                  <a:rPr lang="en-US" sz="2000" b="1" dirty="0" smtClean="0">
                    <a:solidFill>
                      <a:schemeClr val="hlink"/>
                    </a:solidFill>
                    <a:latin typeface="Arial" charset="0"/>
                  </a:rPr>
                  <a:t>5 </a:t>
                </a:r>
                <a:r>
                  <a:rPr lang="en-US" sz="2000" b="1" dirty="0" err="1" smtClean="0">
                    <a:solidFill>
                      <a:schemeClr val="hlink"/>
                    </a:solidFill>
                    <a:latin typeface="Arial" charset="0"/>
                  </a:rPr>
                  <a:t>Axiomas</a:t>
                </a:r>
                <a:r>
                  <a:rPr lang="en-US" sz="2000" b="1" dirty="0" smtClean="0">
                    <a:solidFill>
                      <a:schemeClr val="hlink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chemeClr val="hlink"/>
                    </a:solidFill>
                    <a:latin typeface="Arial" charset="0"/>
                  </a:rPr>
                  <a:t>Atômicos</a:t>
                </a:r>
                <a:r>
                  <a:rPr lang="en-US" sz="2000" b="1" dirty="0" smtClean="0">
                    <a:solidFill>
                      <a:schemeClr val="hlink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rgbClr val="666696"/>
                    </a:solidFill>
                    <a:latin typeface="Arial" charset="0"/>
                  </a:rPr>
                  <a:t>para</a:t>
                </a:r>
                <a:r>
                  <a:rPr lang="en-US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rgbClr val="666696"/>
                    </a:solidFill>
                    <a:latin typeface="Arial" charset="0"/>
                  </a:rPr>
                  <a:t>usar</a:t>
                </a:r>
                <a:r>
                  <a:rPr lang="en-US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rgbClr val="666696"/>
                    </a:solidFill>
                    <a:latin typeface="Arial" charset="0"/>
                  </a:rPr>
                  <a:t>como</a:t>
                </a:r>
                <a:r>
                  <a:rPr lang="en-US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rgbClr val="666696"/>
                    </a:solidFill>
                    <a:latin typeface="Arial" charset="0"/>
                  </a:rPr>
                  <a:t>Axioma</a:t>
                </a:r>
                <a:r>
                  <a:rPr lang="en-US" sz="2000" b="1" dirty="0" smtClean="0">
                    <a:solidFill>
                      <a:srgbClr val="666696"/>
                    </a:solidFill>
                    <a:latin typeface="Arial" charset="0"/>
                  </a:rPr>
                  <a:t> Ponte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</a:p>
            </p:txBody>
          </p:sp>
        </p:grpSp>
        <p:sp>
          <p:nvSpPr>
            <p:cNvPr id="13" name="AutoShape 122" descr="Gotas"/>
            <p:cNvSpPr>
              <a:spLocks noChangeArrowheads="1"/>
            </p:cNvSpPr>
            <p:nvPr/>
          </p:nvSpPr>
          <p:spPr bwMode="auto">
            <a:xfrm>
              <a:off x="3153" y="1206"/>
              <a:ext cx="408" cy="377"/>
            </a:xfrm>
            <a:prstGeom prst="sun">
              <a:avLst>
                <a:gd name="adj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 smtClean="0"/>
                <a:t>3</a:t>
              </a:r>
              <a:endParaRPr lang="pt-BR" sz="2400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-142908" y="3213364"/>
            <a:ext cx="9144000" cy="1105602"/>
            <a:chOff x="-142908" y="4878465"/>
            <a:chExt cx="9144000" cy="1105602"/>
          </a:xfrm>
        </p:grpSpPr>
        <p:pic>
          <p:nvPicPr>
            <p:cNvPr id="20" name="Picture 11" descr="BD1518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092" y="5869767"/>
              <a:ext cx="6858000" cy="114300"/>
            </a:xfrm>
            <a:prstGeom prst="rect">
              <a:avLst/>
            </a:prstGeom>
            <a:noFill/>
          </p:spPr>
        </p:pic>
        <p:pic>
          <p:nvPicPr>
            <p:cNvPr id="21" name="Picture 12" descr="BD1518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092" y="5434022"/>
              <a:ext cx="6858000" cy="114300"/>
            </a:xfrm>
            <a:prstGeom prst="rect">
              <a:avLst/>
            </a:prstGeom>
            <a:noFill/>
          </p:spPr>
        </p:pic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-142908" y="5510222"/>
              <a:ext cx="914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 b="1" dirty="0" smtClean="0">
                  <a:solidFill>
                    <a:srgbClr val="666696"/>
                  </a:solidFill>
                  <a:latin typeface="Arial" charset="0"/>
                </a:rPr>
                <a:t>O </a:t>
              </a:r>
              <a:r>
                <a:rPr lang="pt-BR" sz="2000" b="1" dirty="0" smtClean="0">
                  <a:solidFill>
                    <a:schemeClr val="hlink"/>
                  </a:solidFill>
                  <a:latin typeface="Arial" charset="0"/>
                </a:rPr>
                <a:t>Axioma do Mapeamento </a:t>
              </a:r>
              <a:r>
                <a:rPr lang="pt-BR" sz="2000" b="1" dirty="0" smtClean="0">
                  <a:solidFill>
                    <a:srgbClr val="666696"/>
                  </a:solidFill>
                  <a:latin typeface="Arial" charset="0"/>
                </a:rPr>
                <a:t>é chamado </a:t>
              </a:r>
              <a:r>
                <a:rPr lang="pt-BR" sz="2000" b="1" dirty="0" smtClean="0">
                  <a:solidFill>
                    <a:schemeClr val="hlink"/>
                  </a:solidFill>
                  <a:latin typeface="Arial" charset="0"/>
                </a:rPr>
                <a:t>Axioma Ponte</a:t>
              </a:r>
              <a:r>
                <a:rPr lang="pt-BR" sz="2000" b="1" dirty="0" smtClean="0">
                  <a:solidFill>
                    <a:srgbClr val="666696"/>
                  </a:solidFill>
                  <a:latin typeface="Arial" charset="0"/>
                </a:rPr>
                <a:t> </a:t>
              </a:r>
              <a:endParaRPr lang="pt-BR" sz="2000" b="1" dirty="0">
                <a:solidFill>
                  <a:srgbClr val="666696"/>
                </a:solidFill>
                <a:latin typeface="Arial" charset="0"/>
              </a:endParaRPr>
            </a:p>
          </p:txBody>
        </p:sp>
        <p:sp>
          <p:nvSpPr>
            <p:cNvPr id="19" name="AutoShape 122" descr="Gotas"/>
            <p:cNvSpPr>
              <a:spLocks noChangeArrowheads="1"/>
            </p:cNvSpPr>
            <p:nvPr/>
          </p:nvSpPr>
          <p:spPr bwMode="auto">
            <a:xfrm>
              <a:off x="4106830" y="4878465"/>
              <a:ext cx="647700" cy="598487"/>
            </a:xfrm>
            <a:prstGeom prst="sun">
              <a:avLst>
                <a:gd name="adj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 smtClean="0"/>
                <a:t>2</a:t>
              </a:r>
              <a:endParaRPr lang="pt-BR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51AB0-5757-448B-B20F-1190ADB8B5B6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2318" name="Text Box 4"/>
          <p:cNvSpPr txBox="1">
            <a:spLocks noChangeArrowheads="1"/>
          </p:cNvSpPr>
          <p:nvPr/>
        </p:nvSpPr>
        <p:spPr bwMode="auto">
          <a:xfrm>
            <a:off x="3253590" y="1785926"/>
            <a:ext cx="267573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>
              <a:defRPr/>
            </a:pP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</a:t>
            </a: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</a:t>
            </a: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</a:t>
            </a:r>
            <a:endParaRPr lang="pt-BR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Times New Roman" pitchFamily="18" charset="0"/>
            </a:endParaRPr>
          </a:p>
        </p:txBody>
      </p:sp>
      <p:sp>
        <p:nvSpPr>
          <p:cNvPr id="12316" name="Text Box 8"/>
          <p:cNvSpPr txBox="1">
            <a:spLocks noChangeArrowheads="1"/>
          </p:cNvSpPr>
          <p:nvPr/>
        </p:nvSpPr>
        <p:spPr bwMode="auto">
          <a:xfrm>
            <a:off x="2536816" y="3000372"/>
            <a:ext cx="749300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</a:t>
            </a:r>
          </a:p>
        </p:txBody>
      </p:sp>
      <p:sp>
        <p:nvSpPr>
          <p:cNvPr id="12317" name="Text Box 9"/>
          <p:cNvSpPr txBox="1">
            <a:spLocks noChangeArrowheads="1"/>
          </p:cNvSpPr>
          <p:nvPr/>
        </p:nvSpPr>
        <p:spPr bwMode="auto">
          <a:xfrm>
            <a:off x="-32" y="2928934"/>
            <a:ext cx="2626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EQUIVALENTE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sp>
        <p:nvSpPr>
          <p:cNvPr id="12314" name="Text Box 11"/>
          <p:cNvSpPr txBox="1">
            <a:spLocks noChangeArrowheads="1"/>
          </p:cNvSpPr>
          <p:nvPr/>
        </p:nvSpPr>
        <p:spPr bwMode="auto">
          <a:xfrm>
            <a:off x="4251328" y="3857628"/>
            <a:ext cx="749300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</a:t>
            </a:r>
          </a:p>
        </p:txBody>
      </p:sp>
      <p:sp>
        <p:nvSpPr>
          <p:cNvPr id="12312" name="Text Box 14"/>
          <p:cNvSpPr txBox="1">
            <a:spLocks noChangeArrowheads="1"/>
          </p:cNvSpPr>
          <p:nvPr/>
        </p:nvSpPr>
        <p:spPr bwMode="auto">
          <a:xfrm>
            <a:off x="5732477" y="2928934"/>
            <a:ext cx="982663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</a:t>
            </a:r>
          </a:p>
        </p:txBody>
      </p:sp>
      <p:grpSp>
        <p:nvGrpSpPr>
          <p:cNvPr id="2" name="Grupo 64"/>
          <p:cNvGrpSpPr/>
          <p:nvPr/>
        </p:nvGrpSpPr>
        <p:grpSpPr>
          <a:xfrm>
            <a:off x="1000100" y="3429000"/>
            <a:ext cx="857256" cy="785818"/>
            <a:chOff x="1071538" y="3500438"/>
            <a:chExt cx="857256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8" name="Elipse 37"/>
            <p:cNvSpPr/>
            <p:nvPr/>
          </p:nvSpPr>
          <p:spPr bwMode="auto">
            <a:xfrm>
              <a:off x="1071538" y="3500438"/>
              <a:ext cx="857256" cy="785818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" name="Elipse 38"/>
            <p:cNvSpPr/>
            <p:nvPr/>
          </p:nvSpPr>
          <p:spPr bwMode="auto">
            <a:xfrm>
              <a:off x="1071538" y="3500438"/>
              <a:ext cx="857256" cy="78581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  <a:latin typeface="Times New Roman" pitchFamily="18" charset="0"/>
                </a:rPr>
                <a:t>A   B</a:t>
              </a:r>
              <a:endParaRPr lang="pt-BR" sz="2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upo 78"/>
          <p:cNvGrpSpPr/>
          <p:nvPr/>
        </p:nvGrpSpPr>
        <p:grpSpPr>
          <a:xfrm>
            <a:off x="5715008" y="1643050"/>
            <a:ext cx="857256" cy="785818"/>
            <a:chOff x="5715008" y="1643050"/>
            <a:chExt cx="857256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6" name="Elipse 75"/>
            <p:cNvSpPr/>
            <p:nvPr/>
          </p:nvSpPr>
          <p:spPr bwMode="auto">
            <a:xfrm>
              <a:off x="5715008" y="1643050"/>
              <a:ext cx="857256" cy="785818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/>
            <a:lstStyle/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7" name="Elipse 46"/>
            <p:cNvSpPr/>
            <p:nvPr/>
          </p:nvSpPr>
          <p:spPr bwMode="auto">
            <a:xfrm>
              <a:off x="6031254" y="1857364"/>
              <a:ext cx="500066" cy="45839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2301" name="Picture 36" descr="http://www.astro.com/im/in/sun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5" y="3228975"/>
            <a:ext cx="95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0" y="1428736"/>
            <a:ext cx="29289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MENOS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GERAL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6572264" y="1428736"/>
            <a:ext cx="24240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MAIS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GERAL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643306" y="6286520"/>
            <a:ext cx="227658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DIFERENTE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6643702" y="3000372"/>
            <a:ext cx="25108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SOBREPOSTO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grpSp>
        <p:nvGrpSpPr>
          <p:cNvPr id="4" name="Grupo 80"/>
          <p:cNvGrpSpPr/>
          <p:nvPr/>
        </p:nvGrpSpPr>
        <p:grpSpPr>
          <a:xfrm>
            <a:off x="3786182" y="5357826"/>
            <a:ext cx="1785950" cy="785818"/>
            <a:chOff x="3786182" y="5357826"/>
            <a:chExt cx="1785950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68" name="Elipse 67"/>
            <p:cNvSpPr/>
            <p:nvPr/>
          </p:nvSpPr>
          <p:spPr bwMode="auto">
            <a:xfrm>
              <a:off x="3786182" y="5357826"/>
              <a:ext cx="857256" cy="785818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0000"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9" name="Elipse 68"/>
            <p:cNvSpPr/>
            <p:nvPr/>
          </p:nvSpPr>
          <p:spPr bwMode="auto">
            <a:xfrm>
              <a:off x="4714876" y="5357826"/>
              <a:ext cx="857256" cy="78581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upo 81"/>
          <p:cNvGrpSpPr/>
          <p:nvPr/>
        </p:nvGrpSpPr>
        <p:grpSpPr>
          <a:xfrm>
            <a:off x="2643174" y="1643050"/>
            <a:ext cx="857256" cy="785818"/>
            <a:chOff x="2643174" y="1643050"/>
            <a:chExt cx="857256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43" name="Elipse 42"/>
            <p:cNvSpPr/>
            <p:nvPr/>
          </p:nvSpPr>
          <p:spPr bwMode="auto">
            <a:xfrm>
              <a:off x="2714612" y="1899036"/>
              <a:ext cx="500066" cy="458394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" name="Elipse 41"/>
            <p:cNvSpPr/>
            <p:nvPr/>
          </p:nvSpPr>
          <p:spPr bwMode="auto">
            <a:xfrm>
              <a:off x="2643174" y="1643050"/>
              <a:ext cx="857256" cy="78581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Ins="0"/>
            <a:lstStyle/>
            <a:p>
              <a:pPr algn="r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2755556" y="1868469"/>
              <a:ext cx="40748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79"/>
          <p:cNvGrpSpPr/>
          <p:nvPr/>
        </p:nvGrpSpPr>
        <p:grpSpPr>
          <a:xfrm>
            <a:off x="7215206" y="3500438"/>
            <a:ext cx="1357322" cy="785818"/>
            <a:chOff x="7215206" y="3500438"/>
            <a:chExt cx="1357322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4" name="Elipse 33"/>
            <p:cNvSpPr/>
            <p:nvPr/>
          </p:nvSpPr>
          <p:spPr bwMode="auto">
            <a:xfrm>
              <a:off x="7215206" y="3500438"/>
              <a:ext cx="857256" cy="785818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0000"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" name="Elipse 34"/>
            <p:cNvSpPr/>
            <p:nvPr/>
          </p:nvSpPr>
          <p:spPr bwMode="auto">
            <a:xfrm>
              <a:off x="7715272" y="3500438"/>
              <a:ext cx="857256" cy="78581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12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5" idx="0"/>
            <a:endCxn id="13321" idx="4"/>
          </p:cNvCxnSpPr>
          <p:nvPr/>
        </p:nvCxnSpPr>
        <p:spPr bwMode="auto">
          <a:xfrm rot="16200000" flipV="1">
            <a:off x="863220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6" idx="0"/>
            <a:endCxn id="13325" idx="4"/>
          </p:cNvCxnSpPr>
          <p:nvPr/>
        </p:nvCxnSpPr>
        <p:spPr bwMode="auto">
          <a:xfrm rot="5400000" flipH="1" flipV="1">
            <a:off x="582216" y="3454797"/>
            <a:ext cx="649288" cy="4960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7" idx="0"/>
            <a:endCxn id="13325" idx="4"/>
          </p:cNvCxnSpPr>
          <p:nvPr/>
        </p:nvCxnSpPr>
        <p:spPr bwMode="auto">
          <a:xfrm rot="16200000" flipV="1">
            <a:off x="1080294" y="3452813"/>
            <a:ext cx="649288" cy="500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3322" name="Group 9"/>
          <p:cNvGrpSpPr>
            <a:grpSpLocks/>
          </p:cNvGrpSpPr>
          <p:nvPr/>
        </p:nvGrpSpPr>
        <p:grpSpPr bwMode="auto">
          <a:xfrm>
            <a:off x="3556000" y="2143116"/>
            <a:ext cx="447675" cy="547687"/>
            <a:chOff x="2689" y="1055"/>
            <a:chExt cx="282" cy="345"/>
          </a:xfrm>
        </p:grpSpPr>
        <p:sp>
          <p:nvSpPr>
            <p:cNvPr id="13343" name="Oval 10"/>
            <p:cNvSpPr>
              <a:spLocks noChangeArrowheads="1"/>
            </p:cNvSpPr>
            <p:nvPr/>
          </p:nvSpPr>
          <p:spPr bwMode="auto">
            <a:xfrm>
              <a:off x="2701" y="1137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3344" name="Rectangle 11"/>
            <p:cNvSpPr>
              <a:spLocks noChangeArrowheads="1"/>
            </p:cNvSpPr>
            <p:nvPr/>
          </p:nvSpPr>
          <p:spPr bwMode="auto">
            <a:xfrm>
              <a:off x="2689" y="1055"/>
              <a:ext cx="2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23" name="Group 12"/>
          <p:cNvGrpSpPr>
            <a:grpSpLocks/>
          </p:cNvGrpSpPr>
          <p:nvPr/>
        </p:nvGrpSpPr>
        <p:grpSpPr bwMode="auto">
          <a:xfrm>
            <a:off x="3571875" y="2813050"/>
            <a:ext cx="428625" cy="523875"/>
            <a:chOff x="2835" y="1616"/>
            <a:chExt cx="270" cy="330"/>
          </a:xfrm>
        </p:grpSpPr>
        <p:sp>
          <p:nvSpPr>
            <p:cNvPr id="13341" name="Oval 13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3342" name="Rectangle 14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324" name="Group 15"/>
          <p:cNvGrpSpPr>
            <a:grpSpLocks/>
          </p:cNvGrpSpPr>
          <p:nvPr/>
        </p:nvGrpSpPr>
        <p:grpSpPr bwMode="auto">
          <a:xfrm>
            <a:off x="3476625" y="3536954"/>
            <a:ext cx="530225" cy="534988"/>
            <a:chOff x="2600" y="2176"/>
            <a:chExt cx="334" cy="337"/>
          </a:xfrm>
        </p:grpSpPr>
        <p:sp>
          <p:nvSpPr>
            <p:cNvPr id="13339" name="Oval 16"/>
            <p:cNvSpPr>
              <a:spLocks noChangeArrowheads="1"/>
            </p:cNvSpPr>
            <p:nvPr/>
          </p:nvSpPr>
          <p:spPr bwMode="auto">
            <a:xfrm>
              <a:off x="2653" y="225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3340" name="Rectangle 17"/>
            <p:cNvSpPr>
              <a:spLocks noChangeArrowheads="1"/>
            </p:cNvSpPr>
            <p:nvPr/>
          </p:nvSpPr>
          <p:spPr bwMode="auto">
            <a:xfrm>
              <a:off x="2600" y="2176"/>
              <a:ext cx="3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</a:rPr>
                <a:t> </a:t>
              </a:r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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32" idx="0"/>
            <a:endCxn id="13328" idx="4"/>
          </p:cNvCxnSpPr>
          <p:nvPr/>
        </p:nvCxnSpPr>
        <p:spPr bwMode="auto">
          <a:xfrm rot="16200000" flipV="1">
            <a:off x="5324873" y="3678635"/>
            <a:ext cx="681037" cy="134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3" idx="0"/>
            <a:endCxn id="13334" idx="4"/>
          </p:cNvCxnSpPr>
          <p:nvPr/>
        </p:nvCxnSpPr>
        <p:spPr bwMode="auto">
          <a:xfrm rot="16200000" flipV="1">
            <a:off x="7446170" y="3786982"/>
            <a:ext cx="43338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28" idx="0"/>
            <a:endCxn id="13331" idx="4"/>
          </p:cNvCxnSpPr>
          <p:nvPr/>
        </p:nvCxnSpPr>
        <p:spPr bwMode="auto">
          <a:xfrm rot="5400000" flipH="1" flipV="1">
            <a:off x="5862241" y="2031603"/>
            <a:ext cx="604838" cy="1012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4" idx="0"/>
            <a:endCxn id="13331" idx="4"/>
          </p:cNvCxnSpPr>
          <p:nvPr/>
        </p:nvCxnSpPr>
        <p:spPr bwMode="auto">
          <a:xfrm rot="16200000" flipV="1">
            <a:off x="6873082" y="2032794"/>
            <a:ext cx="584200" cy="989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7" name="Text Box 36"/>
          <p:cNvSpPr txBox="1">
            <a:spLocks noChangeArrowheads="1"/>
          </p:cNvSpPr>
          <p:nvPr/>
        </p:nvSpPr>
        <p:spPr bwMode="auto">
          <a:xfrm>
            <a:off x="0" y="4960938"/>
            <a:ext cx="91440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pt-BR" sz="1800" b="1" dirty="0">
                <a:latin typeface="Courier New" pitchFamily="49" charset="0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,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Pictures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, 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&gt; </a:t>
            </a:r>
            <a:r>
              <a:rPr lang="pt-BR" sz="1600" dirty="0">
                <a:solidFill>
                  <a:srgbClr val="0070C0"/>
                </a:solidFill>
                <a:latin typeface="+mn-lt"/>
              </a:rPr>
              <a:t>Imagens Européias </a:t>
            </a:r>
            <a:r>
              <a:rPr lang="pt-BR" sz="1600" b="1" dirty="0">
                <a:solidFill>
                  <a:srgbClr val="0070C0"/>
                </a:solidFill>
                <a:latin typeface="+mn-lt"/>
              </a:rPr>
              <a:t>são </a:t>
            </a:r>
            <a:r>
              <a:rPr lang="pt-BR" sz="1600" b="1" dirty="0" smtClean="0">
                <a:solidFill>
                  <a:srgbClr val="0070C0"/>
                </a:solidFill>
                <a:latin typeface="+mn-lt"/>
              </a:rPr>
              <a:t>exatamente </a:t>
            </a:r>
            <a:r>
              <a:rPr lang="pt-BR" sz="1600" dirty="0" smtClean="0">
                <a:solidFill>
                  <a:srgbClr val="0070C0"/>
                </a:solidFill>
                <a:latin typeface="+mn-lt"/>
              </a:rPr>
              <a:t>Fotos Européias</a:t>
            </a:r>
            <a:endParaRPr lang="pt-BR" sz="1600" dirty="0">
              <a:solidFill>
                <a:srgbClr val="0070C0"/>
              </a:solidFill>
              <a:latin typeface="+mn-lt"/>
            </a:endParaRPr>
          </a:p>
          <a:p>
            <a:pPr algn="l"/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pt-BR" sz="1800" b="1" dirty="0">
                <a:latin typeface="Courier New" pitchFamily="49" charset="0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,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  ,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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&gt; </a:t>
            </a:r>
            <a:r>
              <a:rPr lang="pt-BR" sz="1600" dirty="0">
                <a:solidFill>
                  <a:srgbClr val="0070C0"/>
                </a:solidFill>
                <a:latin typeface="+mn-lt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+mn-lt"/>
              </a:rPr>
              <a:t>se incluem como </a:t>
            </a:r>
            <a:r>
              <a:rPr lang="pt-BR" sz="1600" dirty="0" smtClean="0">
                <a:solidFill>
                  <a:srgbClr val="0070C0"/>
                </a:solidFill>
                <a:latin typeface="+mn-lt"/>
              </a:rPr>
              <a:t>Documentos Europeus</a:t>
            </a:r>
            <a:endParaRPr lang="pt-BR" sz="1600" dirty="0">
              <a:solidFill>
                <a:srgbClr val="0070C0"/>
              </a:solidFill>
              <a:latin typeface="+mn-lt"/>
            </a:endParaRPr>
          </a:p>
          <a:p>
            <a:pPr algn="l"/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pt-BR" sz="1800" b="1" dirty="0">
                <a:latin typeface="Courier New" pitchFamily="49" charset="0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,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Italy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   ,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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&gt; </a:t>
            </a:r>
            <a:r>
              <a:rPr lang="pt-BR" sz="1600" dirty="0">
                <a:solidFill>
                  <a:srgbClr val="0070C0"/>
                </a:solidFill>
                <a:latin typeface="+mn-lt"/>
              </a:rPr>
              <a:t>Imagens Européias </a:t>
            </a:r>
            <a:r>
              <a:rPr lang="pt-BR" sz="1600" b="1" dirty="0">
                <a:solidFill>
                  <a:srgbClr val="0070C0"/>
                </a:solidFill>
                <a:latin typeface="+mn-lt"/>
              </a:rPr>
              <a:t>incluem </a:t>
            </a:r>
            <a:r>
              <a:rPr lang="pt-BR" sz="1600" dirty="0">
                <a:solidFill>
                  <a:srgbClr val="0070C0"/>
                </a:solidFill>
                <a:latin typeface="+mn-lt"/>
              </a:rPr>
              <a:t>F</a:t>
            </a:r>
            <a:r>
              <a:rPr lang="pt-BR" sz="1600" dirty="0" smtClean="0">
                <a:solidFill>
                  <a:srgbClr val="0070C0"/>
                </a:solidFill>
                <a:latin typeface="+mn-lt"/>
              </a:rPr>
              <a:t>otos Italianas</a:t>
            </a:r>
            <a:endParaRPr lang="pt-BR" sz="1600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60" name="Retângulo 59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61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13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5" idx="0"/>
            <a:endCxn id="13321" idx="4"/>
          </p:cNvCxnSpPr>
          <p:nvPr/>
        </p:nvCxnSpPr>
        <p:spPr bwMode="auto">
          <a:xfrm rot="16200000" flipV="1">
            <a:off x="863220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6" idx="0"/>
            <a:endCxn id="13325" idx="4"/>
          </p:cNvCxnSpPr>
          <p:nvPr/>
        </p:nvCxnSpPr>
        <p:spPr bwMode="auto">
          <a:xfrm rot="5400000" flipH="1" flipV="1">
            <a:off x="582216" y="3454797"/>
            <a:ext cx="649288" cy="4960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7" idx="0"/>
            <a:endCxn id="13325" idx="4"/>
          </p:cNvCxnSpPr>
          <p:nvPr/>
        </p:nvCxnSpPr>
        <p:spPr bwMode="auto">
          <a:xfrm rot="16200000" flipV="1">
            <a:off x="1080294" y="3452813"/>
            <a:ext cx="649288" cy="500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41" name="Oval 13"/>
          <p:cNvSpPr>
            <a:spLocks noChangeArrowheads="1"/>
          </p:cNvSpPr>
          <p:nvPr/>
        </p:nvSpPr>
        <p:spPr bwMode="auto">
          <a:xfrm>
            <a:off x="3571875" y="2898775"/>
            <a:ext cx="428625" cy="417513"/>
          </a:xfrm>
          <a:prstGeom prst="ellipse">
            <a:avLst/>
          </a:prstGeom>
          <a:solidFill>
            <a:srgbClr val="CC0000"/>
          </a:solidFill>
          <a:ln w="38100" algn="ctr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2" name="Rectangle 14"/>
          <p:cNvSpPr>
            <a:spLocks noChangeArrowheads="1"/>
          </p:cNvSpPr>
          <p:nvPr/>
        </p:nvSpPr>
        <p:spPr bwMode="auto">
          <a:xfrm>
            <a:off x="3594100" y="2813050"/>
            <a:ext cx="3825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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3339" name="Oval 16"/>
          <p:cNvSpPr>
            <a:spLocks noChangeArrowheads="1"/>
          </p:cNvSpPr>
          <p:nvPr/>
        </p:nvSpPr>
        <p:spPr bwMode="auto">
          <a:xfrm>
            <a:off x="3560763" y="3654429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0" name="Rectangle 17"/>
          <p:cNvSpPr>
            <a:spLocks noChangeArrowheads="1"/>
          </p:cNvSpPr>
          <p:nvPr/>
        </p:nvSpPr>
        <p:spPr bwMode="auto">
          <a:xfrm>
            <a:off x="3476625" y="3536954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</a:rPr>
              <a:t> </a:t>
            </a:r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32" idx="0"/>
            <a:endCxn id="13328" idx="4"/>
          </p:cNvCxnSpPr>
          <p:nvPr/>
        </p:nvCxnSpPr>
        <p:spPr bwMode="auto">
          <a:xfrm rot="16200000" flipV="1">
            <a:off x="5324873" y="3678635"/>
            <a:ext cx="681037" cy="134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3" idx="0"/>
            <a:endCxn id="13334" idx="4"/>
          </p:cNvCxnSpPr>
          <p:nvPr/>
        </p:nvCxnSpPr>
        <p:spPr bwMode="auto">
          <a:xfrm rot="16200000" flipV="1">
            <a:off x="7446170" y="3786982"/>
            <a:ext cx="43338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28" idx="0"/>
            <a:endCxn id="13331" idx="4"/>
          </p:cNvCxnSpPr>
          <p:nvPr/>
        </p:nvCxnSpPr>
        <p:spPr bwMode="auto">
          <a:xfrm rot="5400000" flipH="1" flipV="1">
            <a:off x="5862241" y="2031603"/>
            <a:ext cx="604838" cy="1012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4" idx="0"/>
            <a:endCxn id="13331" idx="4"/>
          </p:cNvCxnSpPr>
          <p:nvPr/>
        </p:nvCxnSpPr>
        <p:spPr bwMode="auto">
          <a:xfrm rot="16200000" flipV="1">
            <a:off x="6873082" y="2032794"/>
            <a:ext cx="584200" cy="989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7" name="Text Box 36"/>
          <p:cNvSpPr txBox="1">
            <a:spLocks noChangeArrowheads="1"/>
          </p:cNvSpPr>
          <p:nvPr/>
        </p:nvSpPr>
        <p:spPr bwMode="auto">
          <a:xfrm>
            <a:off x="-32" y="5000636"/>
            <a:ext cx="896461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Tahoma"/>
              </a:rPr>
              <a:t>são exatamente </a:t>
            </a:r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Fotos Européias</a:t>
            </a:r>
            <a:endParaRPr lang="pt-BR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algn="l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Contexto(Europe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)   = 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  = 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</a:p>
          <a:p>
            <a:pPr algn="l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Contexto(Pictures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) =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Pictures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= 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Pictures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pt-BR" sz="16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grpSp>
        <p:nvGrpSpPr>
          <p:cNvPr id="5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tângulo de cantos arredondados 57"/>
          <p:cNvSpPr/>
          <p:nvPr/>
        </p:nvSpPr>
        <p:spPr bwMode="auto">
          <a:xfrm>
            <a:off x="6024698" y="5286200"/>
            <a:ext cx="1047632" cy="57150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61" name="Rectangle 74"/>
          <p:cNvSpPr>
            <a:spLocks noChangeArrowheads="1"/>
          </p:cNvSpPr>
          <p:nvPr/>
        </p:nvSpPr>
        <p:spPr bwMode="auto">
          <a:xfrm>
            <a:off x="2714612" y="4214818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556000" y="2143116"/>
            <a:ext cx="447675" cy="547687"/>
            <a:chOff x="3556000" y="2143116"/>
            <a:chExt cx="447675" cy="547687"/>
          </a:xfrm>
        </p:grpSpPr>
        <p:sp>
          <p:nvSpPr>
            <p:cNvPr id="13343" name="Oval 10"/>
            <p:cNvSpPr>
              <a:spLocks noChangeArrowheads="1"/>
            </p:cNvSpPr>
            <p:nvPr/>
          </p:nvSpPr>
          <p:spPr bwMode="auto">
            <a:xfrm>
              <a:off x="3575050" y="2273291"/>
              <a:ext cx="428625" cy="417512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3556000" y="2143116"/>
              <a:ext cx="441325" cy="523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CaixaDeTexto 66"/>
          <p:cNvSpPr txBox="1"/>
          <p:nvPr/>
        </p:nvSpPr>
        <p:spPr>
          <a:xfrm>
            <a:off x="6036385" y="5036073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equivalente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68" name="Retângulo de cantos arredondados 67"/>
          <p:cNvSpPr/>
          <p:nvPr/>
        </p:nvSpPr>
        <p:spPr bwMode="auto">
          <a:xfrm>
            <a:off x="7346394" y="5286388"/>
            <a:ext cx="1369009" cy="57150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69" name="CaixaDeTexto 68"/>
          <p:cNvSpPr txBox="1"/>
          <p:nvPr/>
        </p:nvSpPr>
        <p:spPr>
          <a:xfrm>
            <a:off x="7429520" y="503626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equivalente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60" name="Retângulo 59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63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14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5" idx="0"/>
            <a:endCxn id="13321" idx="4"/>
          </p:cNvCxnSpPr>
          <p:nvPr/>
        </p:nvCxnSpPr>
        <p:spPr bwMode="auto">
          <a:xfrm rot="16200000" flipV="1">
            <a:off x="863220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6" idx="0"/>
            <a:endCxn id="13325" idx="4"/>
          </p:cNvCxnSpPr>
          <p:nvPr/>
        </p:nvCxnSpPr>
        <p:spPr bwMode="auto">
          <a:xfrm rot="5400000" flipH="1" flipV="1">
            <a:off x="582216" y="3454797"/>
            <a:ext cx="649288" cy="4960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7" idx="0"/>
            <a:endCxn id="13325" idx="4"/>
          </p:cNvCxnSpPr>
          <p:nvPr/>
        </p:nvCxnSpPr>
        <p:spPr bwMode="auto">
          <a:xfrm rot="16200000" flipV="1">
            <a:off x="1080294" y="3452813"/>
            <a:ext cx="649288" cy="500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9" name="Oval 16"/>
          <p:cNvSpPr>
            <a:spLocks noChangeArrowheads="1"/>
          </p:cNvSpPr>
          <p:nvPr/>
        </p:nvSpPr>
        <p:spPr bwMode="auto">
          <a:xfrm>
            <a:off x="3560763" y="3654429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0" name="Rectangle 17"/>
          <p:cNvSpPr>
            <a:spLocks noChangeArrowheads="1"/>
          </p:cNvSpPr>
          <p:nvPr/>
        </p:nvSpPr>
        <p:spPr bwMode="auto">
          <a:xfrm>
            <a:off x="3476625" y="3536954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</a:rPr>
              <a:t> </a:t>
            </a:r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32" idx="0"/>
            <a:endCxn id="13328" idx="4"/>
          </p:cNvCxnSpPr>
          <p:nvPr/>
        </p:nvCxnSpPr>
        <p:spPr bwMode="auto">
          <a:xfrm rot="16200000" flipV="1">
            <a:off x="5324873" y="3678635"/>
            <a:ext cx="681037" cy="134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3" idx="0"/>
            <a:endCxn id="13334" idx="4"/>
          </p:cNvCxnSpPr>
          <p:nvPr/>
        </p:nvCxnSpPr>
        <p:spPr bwMode="auto">
          <a:xfrm rot="16200000" flipV="1">
            <a:off x="7446170" y="3786982"/>
            <a:ext cx="43338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28" idx="0"/>
            <a:endCxn id="13331" idx="4"/>
          </p:cNvCxnSpPr>
          <p:nvPr/>
        </p:nvCxnSpPr>
        <p:spPr bwMode="auto">
          <a:xfrm rot="5400000" flipH="1" flipV="1">
            <a:off x="5862241" y="2031603"/>
            <a:ext cx="604838" cy="1012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4" idx="0"/>
            <a:endCxn id="13331" idx="4"/>
          </p:cNvCxnSpPr>
          <p:nvPr/>
        </p:nvCxnSpPr>
        <p:spPr bwMode="auto">
          <a:xfrm rot="16200000" flipV="1">
            <a:off x="6873082" y="2032794"/>
            <a:ext cx="584200" cy="989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74"/>
          <p:cNvSpPr>
            <a:spLocks noChangeArrowheads="1"/>
          </p:cNvSpPr>
          <p:nvPr/>
        </p:nvSpPr>
        <p:spPr bwMode="auto">
          <a:xfrm>
            <a:off x="2714612" y="4214818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-32" y="5000636"/>
            <a:ext cx="91440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Tahoma"/>
              </a:rPr>
              <a:t>são exatamente </a:t>
            </a:r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Fotos Européias</a:t>
            </a:r>
            <a:endParaRPr lang="pt-BR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lvl="0" algn="l"/>
            <a:endParaRPr lang="pt-BR" sz="18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lvl="0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 Pictures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 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endParaRPr lang="pt-BR" sz="1800" b="1" dirty="0" smtClean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64" name="Group 12"/>
          <p:cNvGrpSpPr>
            <a:grpSpLocks/>
          </p:cNvGrpSpPr>
          <p:nvPr/>
        </p:nvGrpSpPr>
        <p:grpSpPr bwMode="auto">
          <a:xfrm>
            <a:off x="3571875" y="2813050"/>
            <a:ext cx="428625" cy="523875"/>
            <a:chOff x="2835" y="1616"/>
            <a:chExt cx="270" cy="330"/>
          </a:xfrm>
        </p:grpSpPr>
        <p:sp>
          <p:nvSpPr>
            <p:cNvPr id="65" name="Oval 13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3556000" y="2143116"/>
            <a:ext cx="447675" cy="547687"/>
            <a:chOff x="3556000" y="2143116"/>
            <a:chExt cx="447675" cy="547687"/>
          </a:xfrm>
        </p:grpSpPr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3575050" y="2273291"/>
              <a:ext cx="428625" cy="417512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56000" y="2143116"/>
              <a:ext cx="441325" cy="523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56" name="Retângulo 55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7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15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5" idx="0"/>
            <a:endCxn id="13321" idx="4"/>
          </p:cNvCxnSpPr>
          <p:nvPr/>
        </p:nvCxnSpPr>
        <p:spPr bwMode="auto">
          <a:xfrm rot="16200000" flipV="1">
            <a:off x="863220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6" idx="0"/>
            <a:endCxn id="13325" idx="4"/>
          </p:cNvCxnSpPr>
          <p:nvPr/>
        </p:nvCxnSpPr>
        <p:spPr bwMode="auto">
          <a:xfrm rot="5400000" flipH="1" flipV="1">
            <a:off x="582216" y="3454797"/>
            <a:ext cx="649288" cy="4960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7" idx="0"/>
            <a:endCxn id="13325" idx="4"/>
          </p:cNvCxnSpPr>
          <p:nvPr/>
        </p:nvCxnSpPr>
        <p:spPr bwMode="auto">
          <a:xfrm rot="16200000" flipV="1">
            <a:off x="1080294" y="3452813"/>
            <a:ext cx="649288" cy="500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43" name="Oval 10"/>
          <p:cNvSpPr>
            <a:spLocks noChangeArrowheads="1"/>
          </p:cNvSpPr>
          <p:nvPr/>
        </p:nvSpPr>
        <p:spPr bwMode="auto">
          <a:xfrm>
            <a:off x="3575050" y="2273291"/>
            <a:ext cx="428625" cy="417512"/>
          </a:xfrm>
          <a:prstGeom prst="ellipse">
            <a:avLst/>
          </a:prstGeom>
          <a:solidFill>
            <a:srgbClr val="CC0000"/>
          </a:solidFill>
          <a:ln w="38100" algn="ctr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1" name="Oval 13"/>
          <p:cNvSpPr>
            <a:spLocks noChangeArrowheads="1"/>
          </p:cNvSpPr>
          <p:nvPr/>
        </p:nvSpPr>
        <p:spPr bwMode="auto">
          <a:xfrm>
            <a:off x="3571875" y="2898775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2" name="Rectangle 14"/>
          <p:cNvSpPr>
            <a:spLocks noChangeArrowheads="1"/>
          </p:cNvSpPr>
          <p:nvPr/>
        </p:nvSpPr>
        <p:spPr bwMode="auto">
          <a:xfrm>
            <a:off x="3594100" y="2813050"/>
            <a:ext cx="3825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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3339" name="Oval 16"/>
          <p:cNvSpPr>
            <a:spLocks noChangeArrowheads="1"/>
          </p:cNvSpPr>
          <p:nvPr/>
        </p:nvSpPr>
        <p:spPr bwMode="auto">
          <a:xfrm>
            <a:off x="3560763" y="3654429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0" name="Rectangle 17"/>
          <p:cNvSpPr>
            <a:spLocks noChangeArrowheads="1"/>
          </p:cNvSpPr>
          <p:nvPr/>
        </p:nvSpPr>
        <p:spPr bwMode="auto">
          <a:xfrm>
            <a:off x="3476625" y="3536954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</a:rPr>
              <a:t> </a:t>
            </a:r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32" idx="0"/>
            <a:endCxn id="13328" idx="4"/>
          </p:cNvCxnSpPr>
          <p:nvPr/>
        </p:nvCxnSpPr>
        <p:spPr bwMode="auto">
          <a:xfrm rot="16200000" flipV="1">
            <a:off x="5324873" y="3678635"/>
            <a:ext cx="681037" cy="134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3" idx="0"/>
            <a:endCxn id="13334" idx="4"/>
          </p:cNvCxnSpPr>
          <p:nvPr/>
        </p:nvCxnSpPr>
        <p:spPr bwMode="auto">
          <a:xfrm rot="16200000" flipV="1">
            <a:off x="7446170" y="3786982"/>
            <a:ext cx="43338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28" idx="0"/>
            <a:endCxn id="13331" idx="4"/>
          </p:cNvCxnSpPr>
          <p:nvPr/>
        </p:nvCxnSpPr>
        <p:spPr bwMode="auto">
          <a:xfrm rot="5400000" flipH="1" flipV="1">
            <a:off x="5862241" y="2031603"/>
            <a:ext cx="604838" cy="1012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4" idx="0"/>
            <a:endCxn id="13331" idx="4"/>
          </p:cNvCxnSpPr>
          <p:nvPr/>
        </p:nvCxnSpPr>
        <p:spPr bwMode="auto">
          <a:xfrm rot="16200000" flipV="1">
            <a:off x="6873082" y="2032794"/>
            <a:ext cx="584200" cy="989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3556000" y="2143116"/>
            <a:ext cx="4413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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-32" y="5000636"/>
            <a:ext cx="896461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Tahoma"/>
              </a:rPr>
              <a:t>se incluem como </a:t>
            </a:r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Documentos Europeus </a:t>
            </a:r>
          </a:p>
          <a:p>
            <a:pPr lvl="0" algn="l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Contexto(Europe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)   = 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  = 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</a:p>
          <a:p>
            <a:pPr algn="l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Contexto(Europe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)   =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           </a:t>
            </a:r>
            <a:r>
              <a:rPr lang="pt-BR" sz="12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= 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pt-BR" sz="16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 bwMode="auto">
          <a:xfrm>
            <a:off x="6024698" y="5286200"/>
            <a:ext cx="1047632" cy="57150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58" name="CaixaDeTexto 57"/>
          <p:cNvSpPr txBox="1"/>
          <p:nvPr/>
        </p:nvSpPr>
        <p:spPr>
          <a:xfrm>
            <a:off x="6036385" y="5036073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equivalente</a:t>
            </a:r>
            <a:endParaRPr lang="pt-BR" sz="1400" dirty="0">
              <a:solidFill>
                <a:srgbClr val="FF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56" name="Retângulo 55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9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16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5" idx="0"/>
            <a:endCxn id="13321" idx="4"/>
          </p:cNvCxnSpPr>
          <p:nvPr/>
        </p:nvCxnSpPr>
        <p:spPr bwMode="auto">
          <a:xfrm rot="16200000" flipV="1">
            <a:off x="863220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6" idx="0"/>
            <a:endCxn id="13325" idx="4"/>
          </p:cNvCxnSpPr>
          <p:nvPr/>
        </p:nvCxnSpPr>
        <p:spPr bwMode="auto">
          <a:xfrm rot="5400000" flipH="1" flipV="1">
            <a:off x="582216" y="3454797"/>
            <a:ext cx="649288" cy="4960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7" idx="0"/>
            <a:endCxn id="13325" idx="4"/>
          </p:cNvCxnSpPr>
          <p:nvPr/>
        </p:nvCxnSpPr>
        <p:spPr bwMode="auto">
          <a:xfrm rot="16200000" flipV="1">
            <a:off x="1080294" y="3452813"/>
            <a:ext cx="649288" cy="500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43" name="Oval 10"/>
          <p:cNvSpPr>
            <a:spLocks noChangeArrowheads="1"/>
          </p:cNvSpPr>
          <p:nvPr/>
        </p:nvSpPr>
        <p:spPr bwMode="auto">
          <a:xfrm>
            <a:off x="3575050" y="2273291"/>
            <a:ext cx="428625" cy="417512"/>
          </a:xfrm>
          <a:prstGeom prst="ellipse">
            <a:avLst/>
          </a:prstGeom>
          <a:solidFill>
            <a:srgbClr val="CC0000"/>
          </a:solidFill>
          <a:ln w="38100" algn="ctr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1" name="Oval 13"/>
          <p:cNvSpPr>
            <a:spLocks noChangeArrowheads="1"/>
          </p:cNvSpPr>
          <p:nvPr/>
        </p:nvSpPr>
        <p:spPr bwMode="auto">
          <a:xfrm>
            <a:off x="3571875" y="2898775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2" name="Rectangle 14"/>
          <p:cNvSpPr>
            <a:spLocks noChangeArrowheads="1"/>
          </p:cNvSpPr>
          <p:nvPr/>
        </p:nvSpPr>
        <p:spPr bwMode="auto">
          <a:xfrm>
            <a:off x="3594100" y="2813050"/>
            <a:ext cx="3825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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3339" name="Oval 16"/>
          <p:cNvSpPr>
            <a:spLocks noChangeArrowheads="1"/>
          </p:cNvSpPr>
          <p:nvPr/>
        </p:nvSpPr>
        <p:spPr bwMode="auto">
          <a:xfrm>
            <a:off x="3560763" y="3654429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0" name="Rectangle 17"/>
          <p:cNvSpPr>
            <a:spLocks noChangeArrowheads="1"/>
          </p:cNvSpPr>
          <p:nvPr/>
        </p:nvSpPr>
        <p:spPr bwMode="auto">
          <a:xfrm>
            <a:off x="3476625" y="3536954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</a:rPr>
              <a:t> </a:t>
            </a:r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32" idx="0"/>
            <a:endCxn id="13328" idx="4"/>
          </p:cNvCxnSpPr>
          <p:nvPr/>
        </p:nvCxnSpPr>
        <p:spPr bwMode="auto">
          <a:xfrm rot="16200000" flipV="1">
            <a:off x="5324873" y="3678635"/>
            <a:ext cx="681037" cy="134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3" idx="0"/>
            <a:endCxn id="13334" idx="4"/>
          </p:cNvCxnSpPr>
          <p:nvPr/>
        </p:nvCxnSpPr>
        <p:spPr bwMode="auto">
          <a:xfrm rot="16200000" flipV="1">
            <a:off x="7446170" y="3786982"/>
            <a:ext cx="43338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28" idx="0"/>
            <a:endCxn id="13331" idx="4"/>
          </p:cNvCxnSpPr>
          <p:nvPr/>
        </p:nvCxnSpPr>
        <p:spPr bwMode="auto">
          <a:xfrm rot="5400000" flipH="1" flipV="1">
            <a:off x="5862241" y="2031603"/>
            <a:ext cx="604838" cy="1012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4" idx="0"/>
            <a:endCxn id="13331" idx="4"/>
          </p:cNvCxnSpPr>
          <p:nvPr/>
        </p:nvCxnSpPr>
        <p:spPr bwMode="auto">
          <a:xfrm rot="16200000" flipV="1">
            <a:off x="6873082" y="2032794"/>
            <a:ext cx="584200" cy="989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3556000" y="2143116"/>
            <a:ext cx="4413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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-32" y="5000636"/>
            <a:ext cx="91440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Tahoma"/>
              </a:rPr>
              <a:t>também são</a:t>
            </a:r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 Documentos Europeus </a:t>
            </a:r>
          </a:p>
          <a:p>
            <a:pPr lvl="0" algn="l"/>
            <a:endParaRPr lang="pt-BR" sz="18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lvl="0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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endParaRPr lang="pt-BR" sz="1800" b="1" dirty="0" smtClean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56" name="Retângulo 55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7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25-D914-40E4-B919-02F78570E2AE}" type="slidenum">
              <a:rPr lang="pt-BR" smtClean="0"/>
              <a:pPr/>
              <a:t>17</a:t>
            </a:fld>
            <a:endParaRPr lang="pt-BR" smtClean="0"/>
          </a:p>
        </p:txBody>
      </p:sp>
      <p:cxnSp>
        <p:nvCxnSpPr>
          <p:cNvPr id="14339" name="AutoShape 63"/>
          <p:cNvCxnSpPr>
            <a:cxnSpLocks noChangeShapeType="1"/>
          </p:cNvCxnSpPr>
          <p:nvPr/>
        </p:nvCxnSpPr>
        <p:spPr bwMode="auto">
          <a:xfrm flipV="1">
            <a:off x="1714480" y="1984376"/>
            <a:ext cx="4386283" cy="944558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4340" name="AutoShape 64"/>
          <p:cNvCxnSpPr>
            <a:cxnSpLocks noChangeShapeType="1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4341" name="AutoShape 65"/>
          <p:cNvCxnSpPr>
            <a:cxnSpLocks noChangeShapeType="1"/>
            <a:stCxn id="14352" idx="5"/>
          </p:cNvCxnSpPr>
          <p:nvPr/>
        </p:nvCxnSpPr>
        <p:spPr bwMode="auto">
          <a:xfrm rot="16200000" flipH="1">
            <a:off x="2894697" y="1988234"/>
            <a:ext cx="974043" cy="360611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14342" name="Group 66"/>
          <p:cNvGrpSpPr>
            <a:grpSpLocks/>
          </p:cNvGrpSpPr>
          <p:nvPr/>
        </p:nvGrpSpPr>
        <p:grpSpPr bwMode="auto">
          <a:xfrm>
            <a:off x="3556000" y="2143116"/>
            <a:ext cx="447675" cy="547687"/>
            <a:chOff x="2240" y="1427"/>
            <a:chExt cx="282" cy="345"/>
          </a:xfrm>
        </p:grpSpPr>
        <p:sp>
          <p:nvSpPr>
            <p:cNvPr id="14390" name="Oval 67"/>
            <p:cNvSpPr>
              <a:spLocks noChangeArrowheads="1"/>
            </p:cNvSpPr>
            <p:nvPr/>
          </p:nvSpPr>
          <p:spPr bwMode="auto">
            <a:xfrm>
              <a:off x="2252" y="1509"/>
              <a:ext cx="270" cy="263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91" name="Rectangle 68"/>
            <p:cNvSpPr>
              <a:spLocks noChangeArrowheads="1"/>
            </p:cNvSpPr>
            <p:nvPr/>
          </p:nvSpPr>
          <p:spPr bwMode="auto">
            <a:xfrm>
              <a:off x="2240" y="1427"/>
              <a:ext cx="2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43" name="Group 69"/>
          <p:cNvGrpSpPr>
            <a:grpSpLocks/>
          </p:cNvGrpSpPr>
          <p:nvPr/>
        </p:nvGrpSpPr>
        <p:grpSpPr bwMode="auto">
          <a:xfrm>
            <a:off x="3571875" y="2813050"/>
            <a:ext cx="428625" cy="523875"/>
            <a:chOff x="2250" y="1772"/>
            <a:chExt cx="270" cy="330"/>
          </a:xfrm>
        </p:grpSpPr>
        <p:sp>
          <p:nvSpPr>
            <p:cNvPr id="14388" name="Oval 70"/>
            <p:cNvSpPr>
              <a:spLocks noChangeArrowheads="1"/>
            </p:cNvSpPr>
            <p:nvPr/>
          </p:nvSpPr>
          <p:spPr bwMode="auto">
            <a:xfrm>
              <a:off x="2250" y="1826"/>
              <a:ext cx="270" cy="263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9" name="Rectangle 71"/>
            <p:cNvSpPr>
              <a:spLocks noChangeArrowheads="1"/>
            </p:cNvSpPr>
            <p:nvPr/>
          </p:nvSpPr>
          <p:spPr bwMode="auto">
            <a:xfrm>
              <a:off x="2264" y="1772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344" name="Group 72"/>
          <p:cNvGrpSpPr>
            <a:grpSpLocks/>
          </p:cNvGrpSpPr>
          <p:nvPr/>
        </p:nvGrpSpPr>
        <p:grpSpPr bwMode="auto">
          <a:xfrm>
            <a:off x="3476625" y="3536954"/>
            <a:ext cx="530225" cy="534988"/>
            <a:chOff x="2190" y="2180"/>
            <a:chExt cx="334" cy="337"/>
          </a:xfrm>
        </p:grpSpPr>
        <p:sp>
          <p:nvSpPr>
            <p:cNvPr id="14386" name="Oval 73"/>
            <p:cNvSpPr>
              <a:spLocks noChangeArrowheads="1"/>
            </p:cNvSpPr>
            <p:nvPr/>
          </p:nvSpPr>
          <p:spPr bwMode="auto">
            <a:xfrm>
              <a:off x="2243" y="2254"/>
              <a:ext cx="270" cy="263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7" name="Rectangle 74"/>
            <p:cNvSpPr>
              <a:spLocks noChangeArrowheads="1"/>
            </p:cNvSpPr>
            <p:nvPr/>
          </p:nvSpPr>
          <p:spPr bwMode="auto">
            <a:xfrm>
              <a:off x="2190" y="2180"/>
              <a:ext cx="3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</a:rPr>
                <a:t> </a:t>
              </a:r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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345" name="AutoShape 4"/>
          <p:cNvCxnSpPr>
            <a:cxnSpLocks noChangeShapeType="1"/>
            <a:stCxn id="14352" idx="0"/>
            <a:endCxn id="14350" idx="4"/>
          </p:cNvCxnSpPr>
          <p:nvPr/>
        </p:nvCxnSpPr>
        <p:spPr bwMode="auto">
          <a:xfrm rot="16200000" flipV="1">
            <a:off x="863220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4346" name="AutoShape 5"/>
          <p:cNvCxnSpPr>
            <a:cxnSpLocks noChangeShapeType="1"/>
            <a:stCxn id="14353" idx="0"/>
            <a:endCxn id="14352" idx="4"/>
          </p:cNvCxnSpPr>
          <p:nvPr/>
        </p:nvCxnSpPr>
        <p:spPr bwMode="auto">
          <a:xfrm rot="5400000" flipH="1" flipV="1">
            <a:off x="582216" y="3454797"/>
            <a:ext cx="649288" cy="4960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47" name="AutoShape 6"/>
          <p:cNvCxnSpPr>
            <a:cxnSpLocks noChangeShapeType="1"/>
            <a:stCxn id="14354" idx="0"/>
            <a:endCxn id="14352" idx="4"/>
          </p:cNvCxnSpPr>
          <p:nvPr/>
        </p:nvCxnSpPr>
        <p:spPr bwMode="auto">
          <a:xfrm rot="16200000" flipV="1">
            <a:off x="1080294" y="3452813"/>
            <a:ext cx="649288" cy="500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48" name="AutoShape 7"/>
          <p:cNvCxnSpPr>
            <a:cxnSpLocks noChangeShapeType="1"/>
            <a:stCxn id="14350" idx="5"/>
            <a:endCxn id="14355" idx="2"/>
          </p:cNvCxnSpPr>
          <p:nvPr/>
        </p:nvCxnSpPr>
        <p:spPr bwMode="auto">
          <a:xfrm rot="16200000" flipH="1">
            <a:off x="2847263" y="880350"/>
            <a:ext cx="875385" cy="354881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4349" name="AutoShape 8"/>
          <p:cNvCxnSpPr>
            <a:cxnSpLocks noChangeShapeType="1"/>
            <a:stCxn id="14354" idx="4"/>
            <a:endCxn id="14360" idx="3"/>
          </p:cNvCxnSpPr>
          <p:nvPr/>
        </p:nvCxnSpPr>
        <p:spPr bwMode="auto">
          <a:xfrm rot="16200000" flipH="1">
            <a:off x="4405313" y="1801813"/>
            <a:ext cx="26987" cy="5526087"/>
          </a:xfrm>
          <a:prstGeom prst="curvedConnector3">
            <a:avLst>
              <a:gd name="adj1" fmla="val 1229412"/>
            </a:avLst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sp>
        <p:nvSpPr>
          <p:cNvPr id="14350" name="Oval 9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351" name="Group 19"/>
          <p:cNvGrpSpPr>
            <a:grpSpLocks/>
          </p:cNvGrpSpPr>
          <p:nvPr/>
        </p:nvGrpSpPr>
        <p:grpSpPr bwMode="auto">
          <a:xfrm>
            <a:off x="3538538" y="4540250"/>
            <a:ext cx="428625" cy="523875"/>
            <a:chOff x="2835" y="1616"/>
            <a:chExt cx="270" cy="330"/>
          </a:xfrm>
        </p:grpSpPr>
        <p:sp>
          <p:nvSpPr>
            <p:cNvPr id="14384" name="Oval 20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5" name="Rectangle 21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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14352" name="Oval 22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3" name="Oval 23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4" name="Oval 24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5" name="Oval 25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356" name="AutoShape 26"/>
          <p:cNvCxnSpPr>
            <a:cxnSpLocks noChangeShapeType="1"/>
            <a:stCxn id="14359" idx="0"/>
            <a:endCxn id="14355" idx="4"/>
          </p:cNvCxnSpPr>
          <p:nvPr/>
        </p:nvCxnSpPr>
        <p:spPr bwMode="auto">
          <a:xfrm rot="16200000" flipV="1">
            <a:off x="5324873" y="3678635"/>
            <a:ext cx="681037" cy="134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57" name="AutoShape 27"/>
          <p:cNvCxnSpPr>
            <a:cxnSpLocks noChangeShapeType="1"/>
            <a:stCxn id="14360" idx="0"/>
            <a:endCxn id="14361" idx="4"/>
          </p:cNvCxnSpPr>
          <p:nvPr/>
        </p:nvCxnSpPr>
        <p:spPr bwMode="auto">
          <a:xfrm rot="16200000" flipV="1">
            <a:off x="7446170" y="3786982"/>
            <a:ext cx="43338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4358" name="Oval 28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9" name="Oval 29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60" name="Oval 30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61" name="Oval 31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362" name="AutoShape 32"/>
          <p:cNvCxnSpPr>
            <a:cxnSpLocks noChangeShapeType="1"/>
            <a:stCxn id="14355" idx="0"/>
            <a:endCxn id="14358" idx="4"/>
          </p:cNvCxnSpPr>
          <p:nvPr/>
        </p:nvCxnSpPr>
        <p:spPr bwMode="auto">
          <a:xfrm rot="5400000" flipH="1" flipV="1">
            <a:off x="5862241" y="2031603"/>
            <a:ext cx="604838" cy="1012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63" name="AutoShape 33"/>
          <p:cNvCxnSpPr>
            <a:cxnSpLocks noChangeShapeType="1"/>
            <a:stCxn id="14361" idx="0"/>
            <a:endCxn id="14358" idx="4"/>
          </p:cNvCxnSpPr>
          <p:nvPr/>
        </p:nvCxnSpPr>
        <p:spPr bwMode="auto">
          <a:xfrm rot="16200000" flipV="1">
            <a:off x="6873082" y="2032794"/>
            <a:ext cx="584200" cy="989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64" name="AutoShape 35"/>
          <p:cNvCxnSpPr>
            <a:cxnSpLocks noChangeShapeType="1"/>
            <a:stCxn id="14350" idx="6"/>
            <a:endCxn id="14358" idx="2"/>
          </p:cNvCxnSpPr>
          <p:nvPr/>
        </p:nvCxnSpPr>
        <p:spPr bwMode="auto">
          <a:xfrm flipV="1">
            <a:off x="1658175" y="1983582"/>
            <a:ext cx="4461638" cy="55562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14365" name="Group 36"/>
          <p:cNvGrpSpPr>
            <a:grpSpLocks/>
          </p:cNvGrpSpPr>
          <p:nvPr/>
        </p:nvGrpSpPr>
        <p:grpSpPr bwMode="auto">
          <a:xfrm>
            <a:off x="3538538" y="1660525"/>
            <a:ext cx="460375" cy="547688"/>
            <a:chOff x="2683" y="1055"/>
            <a:chExt cx="290" cy="345"/>
          </a:xfrm>
        </p:grpSpPr>
        <p:sp>
          <p:nvSpPr>
            <p:cNvPr id="14382" name="Oval 37"/>
            <p:cNvSpPr>
              <a:spLocks noChangeArrowheads="1"/>
            </p:cNvSpPr>
            <p:nvPr/>
          </p:nvSpPr>
          <p:spPr bwMode="auto">
            <a:xfrm>
              <a:off x="2701" y="1137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3" name="Rectangle 38"/>
            <p:cNvSpPr>
              <a:spLocks noChangeArrowheads="1"/>
            </p:cNvSpPr>
            <p:nvPr/>
          </p:nvSpPr>
          <p:spPr bwMode="auto">
            <a:xfrm>
              <a:off x="2683" y="1055"/>
              <a:ext cx="29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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366" name="AutoShape 39"/>
          <p:cNvCxnSpPr>
            <a:cxnSpLocks noChangeShapeType="1"/>
            <a:stCxn id="14353" idx="4"/>
            <a:endCxn id="14359" idx="4"/>
          </p:cNvCxnSpPr>
          <p:nvPr/>
        </p:nvCxnSpPr>
        <p:spPr bwMode="auto">
          <a:xfrm rot="5400000" flipH="1" flipV="1">
            <a:off x="3164682" y="2043906"/>
            <a:ext cx="1588" cy="5013325"/>
          </a:xfrm>
          <a:prstGeom prst="curvedConnector3">
            <a:avLst>
              <a:gd name="adj1" fmla="val -52700014"/>
            </a:avLst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14367" name="Group 40"/>
          <p:cNvGrpSpPr>
            <a:grpSpLocks/>
          </p:cNvGrpSpPr>
          <p:nvPr/>
        </p:nvGrpSpPr>
        <p:grpSpPr bwMode="auto">
          <a:xfrm>
            <a:off x="3538538" y="5045075"/>
            <a:ext cx="428625" cy="523875"/>
            <a:chOff x="2835" y="1616"/>
            <a:chExt cx="270" cy="330"/>
          </a:xfrm>
        </p:grpSpPr>
        <p:sp>
          <p:nvSpPr>
            <p:cNvPr id="14380" name="Oval 41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1" name="Rectangle 42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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368" name="AutoShape 43"/>
          <p:cNvCxnSpPr>
            <a:cxnSpLocks noChangeShapeType="1"/>
            <a:stCxn id="14354" idx="6"/>
            <a:endCxn id="14359" idx="2"/>
          </p:cNvCxnSpPr>
          <p:nvPr/>
        </p:nvCxnSpPr>
        <p:spPr bwMode="auto">
          <a:xfrm flipV="1">
            <a:off x="2141538" y="4278313"/>
            <a:ext cx="3043237" cy="1587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14369" name="Group 44"/>
          <p:cNvGrpSpPr>
            <a:grpSpLocks/>
          </p:cNvGrpSpPr>
          <p:nvPr/>
        </p:nvGrpSpPr>
        <p:grpSpPr bwMode="auto">
          <a:xfrm>
            <a:off x="3563938" y="3963988"/>
            <a:ext cx="428625" cy="523875"/>
            <a:chOff x="2835" y="1616"/>
            <a:chExt cx="270" cy="330"/>
          </a:xfrm>
        </p:grpSpPr>
        <p:sp>
          <p:nvSpPr>
            <p:cNvPr id="14378" name="Oval 45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79" name="Rectangle 46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370" name="AutoShape 47"/>
          <p:cNvCxnSpPr>
            <a:cxnSpLocks noChangeShapeType="1"/>
            <a:stCxn id="14353" idx="3"/>
            <a:endCxn id="14360" idx="4"/>
          </p:cNvCxnSpPr>
          <p:nvPr/>
        </p:nvCxnSpPr>
        <p:spPr bwMode="auto">
          <a:xfrm rot="16200000" flipH="1">
            <a:off x="3898769" y="887280"/>
            <a:ext cx="196167" cy="7338372"/>
          </a:xfrm>
          <a:prstGeom prst="curvedConnector3">
            <a:avLst>
              <a:gd name="adj1" fmla="val 725042"/>
            </a:avLst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14371" name="Group 48"/>
          <p:cNvGrpSpPr>
            <a:grpSpLocks/>
          </p:cNvGrpSpPr>
          <p:nvPr/>
        </p:nvGrpSpPr>
        <p:grpSpPr bwMode="auto">
          <a:xfrm>
            <a:off x="3546480" y="5572128"/>
            <a:ext cx="430213" cy="523875"/>
            <a:chOff x="2701" y="1090"/>
            <a:chExt cx="271" cy="330"/>
          </a:xfrm>
        </p:grpSpPr>
        <p:sp>
          <p:nvSpPr>
            <p:cNvPr id="14376" name="Oval 49"/>
            <p:cNvSpPr>
              <a:spLocks noChangeArrowheads="1"/>
            </p:cNvSpPr>
            <p:nvPr/>
          </p:nvSpPr>
          <p:spPr bwMode="auto">
            <a:xfrm>
              <a:off x="2701" y="1137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77" name="Rectangle 50"/>
            <p:cNvSpPr>
              <a:spLocks noChangeArrowheads="1"/>
            </p:cNvSpPr>
            <p:nvPr/>
          </p:nvSpPr>
          <p:spPr bwMode="auto">
            <a:xfrm>
              <a:off x="2731" y="1090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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72" name="Group 16"/>
          <p:cNvGrpSpPr>
            <a:grpSpLocks/>
          </p:cNvGrpSpPr>
          <p:nvPr/>
        </p:nvGrpSpPr>
        <p:grpSpPr bwMode="auto">
          <a:xfrm>
            <a:off x="3476625" y="2420938"/>
            <a:ext cx="530225" cy="534987"/>
            <a:chOff x="2600" y="2176"/>
            <a:chExt cx="334" cy="337"/>
          </a:xfrm>
        </p:grpSpPr>
        <p:sp>
          <p:nvSpPr>
            <p:cNvPr id="14374" name="Oval 17"/>
            <p:cNvSpPr>
              <a:spLocks noChangeArrowheads="1"/>
            </p:cNvSpPr>
            <p:nvPr/>
          </p:nvSpPr>
          <p:spPr bwMode="auto">
            <a:xfrm>
              <a:off x="2653" y="225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75" name="Rectangle 18"/>
            <p:cNvSpPr>
              <a:spLocks noChangeArrowheads="1"/>
            </p:cNvSpPr>
            <p:nvPr/>
          </p:nvSpPr>
          <p:spPr bwMode="auto">
            <a:xfrm>
              <a:off x="2600" y="2176"/>
              <a:ext cx="3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</a:rPr>
                <a:t> </a:t>
              </a:r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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6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75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cxnSp>
        <p:nvCxnSpPr>
          <p:cNvPr id="78" name="AutoShape 7"/>
          <p:cNvCxnSpPr>
            <a:cxnSpLocks noChangeShapeType="1"/>
            <a:stCxn id="14350" idx="5"/>
            <a:endCxn id="14359" idx="1"/>
          </p:cNvCxnSpPr>
          <p:nvPr/>
        </p:nvCxnSpPr>
        <p:spPr bwMode="auto">
          <a:xfrm rot="16200000" flipH="1">
            <a:off x="2484387" y="1243226"/>
            <a:ext cx="1882764" cy="3830443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81" name="Group 16"/>
          <p:cNvGrpSpPr>
            <a:grpSpLocks/>
          </p:cNvGrpSpPr>
          <p:nvPr/>
        </p:nvGrpSpPr>
        <p:grpSpPr bwMode="auto">
          <a:xfrm>
            <a:off x="3500430" y="3001264"/>
            <a:ext cx="530225" cy="534987"/>
            <a:chOff x="2600" y="2176"/>
            <a:chExt cx="334" cy="337"/>
          </a:xfrm>
        </p:grpSpPr>
        <p:sp>
          <p:nvSpPr>
            <p:cNvPr id="82" name="Oval 17"/>
            <p:cNvSpPr>
              <a:spLocks noChangeArrowheads="1"/>
            </p:cNvSpPr>
            <p:nvPr/>
          </p:nvSpPr>
          <p:spPr bwMode="auto">
            <a:xfrm>
              <a:off x="2653" y="225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83" name="Rectangle 18"/>
            <p:cNvSpPr>
              <a:spLocks noChangeArrowheads="1"/>
            </p:cNvSpPr>
            <p:nvPr/>
          </p:nvSpPr>
          <p:spPr bwMode="auto">
            <a:xfrm>
              <a:off x="2600" y="2176"/>
              <a:ext cx="3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</a:rPr>
                <a:t> </a:t>
              </a:r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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85" name="Retângulo 84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86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59147-A7C1-4EB3-9F8F-CB936E137631}" type="slidenum">
              <a:rPr lang="pt-BR" smtClean="0"/>
              <a:pPr/>
              <a:t>18</a:t>
            </a:fld>
            <a:endParaRPr lang="pt-BR" smtClean="0"/>
          </a:p>
        </p:txBody>
      </p:sp>
      <p:pic>
        <p:nvPicPr>
          <p:cNvPr id="15363" name="Picture 2" descr="conectores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0" y="838200"/>
            <a:ext cx="25495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0" y="2857500"/>
            <a:ext cx="9144000" cy="6731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3575050"/>
            <a:ext cx="9144000" cy="42863"/>
          </a:xfrm>
          <a:prstGeom prst="rect">
            <a:avLst/>
          </a:prstGeom>
          <a:solidFill>
            <a:srgbClr val="0099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228600" y="2959100"/>
            <a:ext cx="8915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92075" tIns="46038" rIns="92075" bIns="46038" anchor="b"/>
          <a:lstStyle/>
          <a:p>
            <a:pPr algn="l">
              <a:defRPr/>
            </a:pPr>
            <a:r>
              <a:rPr kumimoji="0" lang="pt-BR" sz="3600" b="1" dirty="0">
                <a:solidFill>
                  <a:srgbClr val="009999"/>
                </a:solidFill>
                <a:latin typeface="Verdana" pitchFamily="34" charset="0"/>
              </a:rPr>
              <a:t>Minha Estratégia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0" y="2774950"/>
            <a:ext cx="9144000" cy="42863"/>
          </a:xfrm>
          <a:prstGeom prst="rect">
            <a:avLst/>
          </a:prstGeom>
          <a:solidFill>
            <a:srgbClr val="0099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48488" y="2060575"/>
            <a:ext cx="1906587" cy="2200275"/>
            <a:chOff x="793" y="1344"/>
            <a:chExt cx="988" cy="1140"/>
          </a:xfrm>
        </p:grpSpPr>
        <p:sp>
          <p:nvSpPr>
            <p:cNvPr id="15371" name="Freeform 8"/>
            <p:cNvSpPr>
              <a:spLocks/>
            </p:cNvSpPr>
            <p:nvPr/>
          </p:nvSpPr>
          <p:spPr bwMode="auto">
            <a:xfrm>
              <a:off x="793" y="1344"/>
              <a:ext cx="988" cy="1140"/>
            </a:xfrm>
            <a:custGeom>
              <a:avLst/>
              <a:gdLst>
                <a:gd name="T0" fmla="*/ 0 w 4536"/>
                <a:gd name="T1" fmla="*/ 0 h 5236"/>
                <a:gd name="T2" fmla="*/ 0 w 4536"/>
                <a:gd name="T3" fmla="*/ 0 h 5236"/>
                <a:gd name="T4" fmla="*/ 0 w 4536"/>
                <a:gd name="T5" fmla="*/ 0 h 5236"/>
                <a:gd name="T6" fmla="*/ 0 w 4536"/>
                <a:gd name="T7" fmla="*/ 0 h 5236"/>
                <a:gd name="T8" fmla="*/ 0 w 4536"/>
                <a:gd name="T9" fmla="*/ 0 h 5236"/>
                <a:gd name="T10" fmla="*/ 0 w 4536"/>
                <a:gd name="T11" fmla="*/ 0 h 5236"/>
                <a:gd name="T12" fmla="*/ 0 w 4536"/>
                <a:gd name="T13" fmla="*/ 1 h 5236"/>
                <a:gd name="T14" fmla="*/ 0 w 4536"/>
                <a:gd name="T15" fmla="*/ 1 h 5236"/>
                <a:gd name="T16" fmla="*/ 0 w 4536"/>
                <a:gd name="T17" fmla="*/ 1 h 5236"/>
                <a:gd name="T18" fmla="*/ 0 w 4536"/>
                <a:gd name="T19" fmla="*/ 0 h 5236"/>
                <a:gd name="T20" fmla="*/ 0 w 4536"/>
                <a:gd name="T21" fmla="*/ 0 h 5236"/>
                <a:gd name="T22" fmla="*/ 0 w 4536"/>
                <a:gd name="T23" fmla="*/ 0 h 5236"/>
                <a:gd name="T24" fmla="*/ 0 w 4536"/>
                <a:gd name="T25" fmla="*/ 0 h 5236"/>
                <a:gd name="T26" fmla="*/ 0 w 4536"/>
                <a:gd name="T27" fmla="*/ 0 h 5236"/>
                <a:gd name="T28" fmla="*/ 0 w 4536"/>
                <a:gd name="T29" fmla="*/ 0 h 5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36"/>
                <a:gd name="T46" fmla="*/ 0 h 5236"/>
                <a:gd name="T47" fmla="*/ 4536 w 4536"/>
                <a:gd name="T48" fmla="*/ 5236 h 5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36" h="5236">
                  <a:moveTo>
                    <a:pt x="2268" y="0"/>
                  </a:moveTo>
                  <a:lnTo>
                    <a:pt x="2336" y="40"/>
                  </a:lnTo>
                  <a:lnTo>
                    <a:pt x="4466" y="1270"/>
                  </a:lnTo>
                  <a:lnTo>
                    <a:pt x="4536" y="1309"/>
                  </a:lnTo>
                  <a:lnTo>
                    <a:pt x="4536" y="3927"/>
                  </a:lnTo>
                  <a:lnTo>
                    <a:pt x="4466" y="3966"/>
                  </a:lnTo>
                  <a:lnTo>
                    <a:pt x="2336" y="5196"/>
                  </a:lnTo>
                  <a:lnTo>
                    <a:pt x="2268" y="5236"/>
                  </a:lnTo>
                  <a:lnTo>
                    <a:pt x="2198" y="5196"/>
                  </a:lnTo>
                  <a:lnTo>
                    <a:pt x="69" y="3966"/>
                  </a:lnTo>
                  <a:lnTo>
                    <a:pt x="0" y="3927"/>
                  </a:lnTo>
                  <a:lnTo>
                    <a:pt x="0" y="1309"/>
                  </a:lnTo>
                  <a:lnTo>
                    <a:pt x="69" y="1270"/>
                  </a:lnTo>
                  <a:lnTo>
                    <a:pt x="2198" y="4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4293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2" name="Freeform 9"/>
            <p:cNvSpPr>
              <a:spLocks/>
            </p:cNvSpPr>
            <p:nvPr/>
          </p:nvSpPr>
          <p:spPr bwMode="auto">
            <a:xfrm>
              <a:off x="900" y="1722"/>
              <a:ext cx="136" cy="78"/>
            </a:xfrm>
            <a:custGeom>
              <a:avLst/>
              <a:gdLst>
                <a:gd name="T0" fmla="*/ 0 w 626"/>
                <a:gd name="T1" fmla="*/ 0 h 362"/>
                <a:gd name="T2" fmla="*/ 0 w 626"/>
                <a:gd name="T3" fmla="*/ 0 h 362"/>
                <a:gd name="T4" fmla="*/ 0 w 626"/>
                <a:gd name="T5" fmla="*/ 0 h 362"/>
                <a:gd name="T6" fmla="*/ 0 w 626"/>
                <a:gd name="T7" fmla="*/ 0 h 3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6"/>
                <a:gd name="T13" fmla="*/ 0 h 362"/>
                <a:gd name="T14" fmla="*/ 626 w 626"/>
                <a:gd name="T15" fmla="*/ 362 h 3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6" h="362">
                  <a:moveTo>
                    <a:pt x="626" y="362"/>
                  </a:moveTo>
                  <a:lnTo>
                    <a:pt x="0" y="362"/>
                  </a:lnTo>
                  <a:lnTo>
                    <a:pt x="0" y="0"/>
                  </a:lnTo>
                  <a:lnTo>
                    <a:pt x="626" y="362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Freeform 10"/>
            <p:cNvSpPr>
              <a:spLocks/>
            </p:cNvSpPr>
            <p:nvPr/>
          </p:nvSpPr>
          <p:spPr bwMode="auto">
            <a:xfrm>
              <a:off x="900" y="1785"/>
              <a:ext cx="163" cy="31"/>
            </a:xfrm>
            <a:custGeom>
              <a:avLst/>
              <a:gdLst>
                <a:gd name="T0" fmla="*/ 0 w 749"/>
                <a:gd name="T1" fmla="*/ 0 h 143"/>
                <a:gd name="T2" fmla="*/ 0 w 749"/>
                <a:gd name="T3" fmla="*/ 0 h 143"/>
                <a:gd name="T4" fmla="*/ 0 w 749"/>
                <a:gd name="T5" fmla="*/ 0 h 143"/>
                <a:gd name="T6" fmla="*/ 0 w 749"/>
                <a:gd name="T7" fmla="*/ 0 h 143"/>
                <a:gd name="T8" fmla="*/ 0 w 749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43"/>
                <a:gd name="T17" fmla="*/ 749 w 749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43">
                  <a:moveTo>
                    <a:pt x="0" y="0"/>
                  </a:moveTo>
                  <a:lnTo>
                    <a:pt x="502" y="0"/>
                  </a:lnTo>
                  <a:lnTo>
                    <a:pt x="749" y="143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4" name="Freeform 11"/>
            <p:cNvSpPr>
              <a:spLocks/>
            </p:cNvSpPr>
            <p:nvPr/>
          </p:nvSpPr>
          <p:spPr bwMode="auto">
            <a:xfrm>
              <a:off x="900" y="1800"/>
              <a:ext cx="190" cy="32"/>
            </a:xfrm>
            <a:custGeom>
              <a:avLst/>
              <a:gdLst>
                <a:gd name="T0" fmla="*/ 0 w 873"/>
                <a:gd name="T1" fmla="*/ 0 h 142"/>
                <a:gd name="T2" fmla="*/ 0 w 873"/>
                <a:gd name="T3" fmla="*/ 0 h 142"/>
                <a:gd name="T4" fmla="*/ 0 w 873"/>
                <a:gd name="T5" fmla="*/ 0 h 142"/>
                <a:gd name="T6" fmla="*/ 0 w 873"/>
                <a:gd name="T7" fmla="*/ 0 h 142"/>
                <a:gd name="T8" fmla="*/ 0 w 873"/>
                <a:gd name="T9" fmla="*/ 0 h 142"/>
                <a:gd name="T10" fmla="*/ 0 w 873"/>
                <a:gd name="T11" fmla="*/ 0 h 142"/>
                <a:gd name="T12" fmla="*/ 0 w 873"/>
                <a:gd name="T13" fmla="*/ 0 h 142"/>
                <a:gd name="T14" fmla="*/ 0 w 873"/>
                <a:gd name="T15" fmla="*/ 0 h 142"/>
                <a:gd name="T16" fmla="*/ 0 w 873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73"/>
                <a:gd name="T28" fmla="*/ 0 h 142"/>
                <a:gd name="T29" fmla="*/ 873 w 873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73" h="142">
                  <a:moveTo>
                    <a:pt x="0" y="0"/>
                  </a:moveTo>
                  <a:lnTo>
                    <a:pt x="626" y="0"/>
                  </a:lnTo>
                  <a:lnTo>
                    <a:pt x="873" y="142"/>
                  </a:lnTo>
                  <a:lnTo>
                    <a:pt x="352" y="142"/>
                  </a:lnTo>
                  <a:lnTo>
                    <a:pt x="260" y="9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7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5" name="Freeform 12"/>
            <p:cNvSpPr>
              <a:spLocks/>
            </p:cNvSpPr>
            <p:nvPr/>
          </p:nvSpPr>
          <p:spPr bwMode="auto">
            <a:xfrm>
              <a:off x="900" y="1816"/>
              <a:ext cx="217" cy="31"/>
            </a:xfrm>
            <a:custGeom>
              <a:avLst/>
              <a:gdLst>
                <a:gd name="T0" fmla="*/ 0 w 996"/>
                <a:gd name="T1" fmla="*/ 0 h 142"/>
                <a:gd name="T2" fmla="*/ 0 w 996"/>
                <a:gd name="T3" fmla="*/ 0 h 142"/>
                <a:gd name="T4" fmla="*/ 0 w 996"/>
                <a:gd name="T5" fmla="*/ 0 h 142"/>
                <a:gd name="T6" fmla="*/ 0 w 996"/>
                <a:gd name="T7" fmla="*/ 0 h 142"/>
                <a:gd name="T8" fmla="*/ 0 w 996"/>
                <a:gd name="T9" fmla="*/ 0 h 142"/>
                <a:gd name="T10" fmla="*/ 0 w 996"/>
                <a:gd name="T11" fmla="*/ 0 h 142"/>
                <a:gd name="T12" fmla="*/ 0 w 996"/>
                <a:gd name="T13" fmla="*/ 0 h 142"/>
                <a:gd name="T14" fmla="*/ 0 w 996"/>
                <a:gd name="T15" fmla="*/ 0 h 142"/>
                <a:gd name="T16" fmla="*/ 0 w 996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142"/>
                <a:gd name="T29" fmla="*/ 996 w 996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142">
                  <a:moveTo>
                    <a:pt x="0" y="0"/>
                  </a:moveTo>
                  <a:lnTo>
                    <a:pt x="749" y="0"/>
                  </a:lnTo>
                  <a:lnTo>
                    <a:pt x="996" y="142"/>
                  </a:lnTo>
                  <a:lnTo>
                    <a:pt x="475" y="142"/>
                  </a:lnTo>
                  <a:lnTo>
                    <a:pt x="260" y="19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9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6" name="Freeform 13"/>
            <p:cNvSpPr>
              <a:spLocks noEditPoints="1"/>
            </p:cNvSpPr>
            <p:nvPr/>
          </p:nvSpPr>
          <p:spPr bwMode="auto">
            <a:xfrm>
              <a:off x="900" y="1832"/>
              <a:ext cx="244" cy="30"/>
            </a:xfrm>
            <a:custGeom>
              <a:avLst/>
              <a:gdLst>
                <a:gd name="T0" fmla="*/ 0 w 1120"/>
                <a:gd name="T1" fmla="*/ 0 h 143"/>
                <a:gd name="T2" fmla="*/ 0 w 1120"/>
                <a:gd name="T3" fmla="*/ 0 h 143"/>
                <a:gd name="T4" fmla="*/ 0 w 1120"/>
                <a:gd name="T5" fmla="*/ 0 h 143"/>
                <a:gd name="T6" fmla="*/ 0 w 1120"/>
                <a:gd name="T7" fmla="*/ 0 h 143"/>
                <a:gd name="T8" fmla="*/ 0 w 1120"/>
                <a:gd name="T9" fmla="*/ 0 h 143"/>
                <a:gd name="T10" fmla="*/ 0 w 1120"/>
                <a:gd name="T11" fmla="*/ 0 h 143"/>
                <a:gd name="T12" fmla="*/ 0 w 1120"/>
                <a:gd name="T13" fmla="*/ 0 h 143"/>
                <a:gd name="T14" fmla="*/ 0 w 1120"/>
                <a:gd name="T15" fmla="*/ 0 h 143"/>
                <a:gd name="T16" fmla="*/ 0 w 1120"/>
                <a:gd name="T17" fmla="*/ 0 h 143"/>
                <a:gd name="T18" fmla="*/ 0 w 1120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0"/>
                <a:gd name="T31" fmla="*/ 0 h 143"/>
                <a:gd name="T32" fmla="*/ 1120 w 1120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0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52" y="0"/>
                  </a:moveTo>
                  <a:lnTo>
                    <a:pt x="873" y="0"/>
                  </a:lnTo>
                  <a:lnTo>
                    <a:pt x="1120" y="143"/>
                  </a:lnTo>
                  <a:lnTo>
                    <a:pt x="599" y="14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B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7" name="Freeform 14"/>
            <p:cNvSpPr>
              <a:spLocks noEditPoints="1"/>
            </p:cNvSpPr>
            <p:nvPr/>
          </p:nvSpPr>
          <p:spPr bwMode="auto">
            <a:xfrm>
              <a:off x="900" y="1847"/>
              <a:ext cx="270" cy="31"/>
            </a:xfrm>
            <a:custGeom>
              <a:avLst/>
              <a:gdLst>
                <a:gd name="T0" fmla="*/ 0 w 1242"/>
                <a:gd name="T1" fmla="*/ 0 h 143"/>
                <a:gd name="T2" fmla="*/ 0 w 1242"/>
                <a:gd name="T3" fmla="*/ 0 h 143"/>
                <a:gd name="T4" fmla="*/ 0 w 1242"/>
                <a:gd name="T5" fmla="*/ 0 h 143"/>
                <a:gd name="T6" fmla="*/ 0 w 1242"/>
                <a:gd name="T7" fmla="*/ 0 h 143"/>
                <a:gd name="T8" fmla="*/ 0 w 1242"/>
                <a:gd name="T9" fmla="*/ 0 h 143"/>
                <a:gd name="T10" fmla="*/ 0 w 1242"/>
                <a:gd name="T11" fmla="*/ 0 h 143"/>
                <a:gd name="T12" fmla="*/ 0 w 1242"/>
                <a:gd name="T13" fmla="*/ 0 h 143"/>
                <a:gd name="T14" fmla="*/ 0 w 1242"/>
                <a:gd name="T15" fmla="*/ 0 h 143"/>
                <a:gd name="T16" fmla="*/ 0 w 1242"/>
                <a:gd name="T17" fmla="*/ 0 h 143"/>
                <a:gd name="T18" fmla="*/ 0 w 1242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2"/>
                <a:gd name="T31" fmla="*/ 0 h 143"/>
                <a:gd name="T32" fmla="*/ 1242 w 1242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2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475" y="0"/>
                  </a:moveTo>
                  <a:lnTo>
                    <a:pt x="996" y="0"/>
                  </a:lnTo>
                  <a:lnTo>
                    <a:pt x="1242" y="143"/>
                  </a:lnTo>
                  <a:lnTo>
                    <a:pt x="722" y="14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9D9C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8" name="Freeform 15"/>
            <p:cNvSpPr>
              <a:spLocks noEditPoints="1"/>
            </p:cNvSpPr>
            <p:nvPr/>
          </p:nvSpPr>
          <p:spPr bwMode="auto">
            <a:xfrm>
              <a:off x="900" y="1862"/>
              <a:ext cx="297" cy="32"/>
            </a:xfrm>
            <a:custGeom>
              <a:avLst/>
              <a:gdLst>
                <a:gd name="T0" fmla="*/ 0 w 1366"/>
                <a:gd name="T1" fmla="*/ 0 h 142"/>
                <a:gd name="T2" fmla="*/ 0 w 1366"/>
                <a:gd name="T3" fmla="*/ 0 h 142"/>
                <a:gd name="T4" fmla="*/ 0 w 1366"/>
                <a:gd name="T5" fmla="*/ 0 h 142"/>
                <a:gd name="T6" fmla="*/ 0 w 1366"/>
                <a:gd name="T7" fmla="*/ 0 h 142"/>
                <a:gd name="T8" fmla="*/ 0 w 1366"/>
                <a:gd name="T9" fmla="*/ 0 h 142"/>
                <a:gd name="T10" fmla="*/ 0 w 1366"/>
                <a:gd name="T11" fmla="*/ 0 h 142"/>
                <a:gd name="T12" fmla="*/ 0 w 1366"/>
                <a:gd name="T13" fmla="*/ 0 h 142"/>
                <a:gd name="T14" fmla="*/ 0 w 1366"/>
                <a:gd name="T15" fmla="*/ 0 h 142"/>
                <a:gd name="T16" fmla="*/ 0 w 1366"/>
                <a:gd name="T17" fmla="*/ 0 h 142"/>
                <a:gd name="T18" fmla="*/ 0 w 1366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66"/>
                <a:gd name="T31" fmla="*/ 0 h 142"/>
                <a:gd name="T32" fmla="*/ 1366 w 1366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66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1120" y="0"/>
                  </a:lnTo>
                  <a:lnTo>
                    <a:pt x="1366" y="142"/>
                  </a:lnTo>
                  <a:lnTo>
                    <a:pt x="845" y="142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9" name="Freeform 16"/>
            <p:cNvSpPr>
              <a:spLocks noEditPoints="1"/>
            </p:cNvSpPr>
            <p:nvPr/>
          </p:nvSpPr>
          <p:spPr bwMode="auto">
            <a:xfrm>
              <a:off x="900" y="1878"/>
              <a:ext cx="324" cy="31"/>
            </a:xfrm>
            <a:custGeom>
              <a:avLst/>
              <a:gdLst>
                <a:gd name="T0" fmla="*/ 0 w 1489"/>
                <a:gd name="T1" fmla="*/ 0 h 143"/>
                <a:gd name="T2" fmla="*/ 0 w 1489"/>
                <a:gd name="T3" fmla="*/ 0 h 143"/>
                <a:gd name="T4" fmla="*/ 0 w 1489"/>
                <a:gd name="T5" fmla="*/ 0 h 143"/>
                <a:gd name="T6" fmla="*/ 0 w 1489"/>
                <a:gd name="T7" fmla="*/ 0 h 143"/>
                <a:gd name="T8" fmla="*/ 0 w 1489"/>
                <a:gd name="T9" fmla="*/ 0 h 143"/>
                <a:gd name="T10" fmla="*/ 0 w 1489"/>
                <a:gd name="T11" fmla="*/ 0 h 143"/>
                <a:gd name="T12" fmla="*/ 0 w 1489"/>
                <a:gd name="T13" fmla="*/ 0 h 143"/>
                <a:gd name="T14" fmla="*/ 0 w 1489"/>
                <a:gd name="T15" fmla="*/ 0 h 143"/>
                <a:gd name="T16" fmla="*/ 0 w 1489"/>
                <a:gd name="T17" fmla="*/ 0 h 143"/>
                <a:gd name="T18" fmla="*/ 0 w 1489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9"/>
                <a:gd name="T31" fmla="*/ 0 h 143"/>
                <a:gd name="T32" fmla="*/ 1489 w 1489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9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722" y="0"/>
                  </a:moveTo>
                  <a:lnTo>
                    <a:pt x="1242" y="0"/>
                  </a:lnTo>
                  <a:lnTo>
                    <a:pt x="1489" y="143"/>
                  </a:lnTo>
                  <a:lnTo>
                    <a:pt x="968" y="14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0" name="Freeform 17"/>
            <p:cNvSpPr>
              <a:spLocks noEditPoints="1"/>
            </p:cNvSpPr>
            <p:nvPr/>
          </p:nvSpPr>
          <p:spPr bwMode="auto">
            <a:xfrm>
              <a:off x="900" y="1894"/>
              <a:ext cx="351" cy="31"/>
            </a:xfrm>
            <a:custGeom>
              <a:avLst/>
              <a:gdLst>
                <a:gd name="T0" fmla="*/ 0 w 1613"/>
                <a:gd name="T1" fmla="*/ 0 h 143"/>
                <a:gd name="T2" fmla="*/ 0 w 1613"/>
                <a:gd name="T3" fmla="*/ 0 h 143"/>
                <a:gd name="T4" fmla="*/ 0 w 1613"/>
                <a:gd name="T5" fmla="*/ 0 h 143"/>
                <a:gd name="T6" fmla="*/ 0 w 1613"/>
                <a:gd name="T7" fmla="*/ 0 h 143"/>
                <a:gd name="T8" fmla="*/ 0 w 1613"/>
                <a:gd name="T9" fmla="*/ 0 h 143"/>
                <a:gd name="T10" fmla="*/ 0 w 1613"/>
                <a:gd name="T11" fmla="*/ 0 h 143"/>
                <a:gd name="T12" fmla="*/ 0 w 1613"/>
                <a:gd name="T13" fmla="*/ 0 h 143"/>
                <a:gd name="T14" fmla="*/ 0 w 1613"/>
                <a:gd name="T15" fmla="*/ 0 h 143"/>
                <a:gd name="T16" fmla="*/ 0 w 1613"/>
                <a:gd name="T17" fmla="*/ 0 h 143"/>
                <a:gd name="T18" fmla="*/ 0 w 1613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3"/>
                <a:gd name="T31" fmla="*/ 0 h 143"/>
                <a:gd name="T32" fmla="*/ 1613 w 1613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845" y="0"/>
                  </a:moveTo>
                  <a:lnTo>
                    <a:pt x="1366" y="0"/>
                  </a:lnTo>
                  <a:lnTo>
                    <a:pt x="1613" y="143"/>
                  </a:lnTo>
                  <a:lnTo>
                    <a:pt x="1092" y="143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1" name="Freeform 18"/>
            <p:cNvSpPr>
              <a:spLocks noEditPoints="1"/>
            </p:cNvSpPr>
            <p:nvPr/>
          </p:nvSpPr>
          <p:spPr bwMode="auto">
            <a:xfrm>
              <a:off x="900" y="1909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2"/>
                <a:gd name="T35" fmla="*/ 1653 w 1653"/>
                <a:gd name="T36" fmla="*/ 142 h 1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68" y="0"/>
                  </a:moveTo>
                  <a:lnTo>
                    <a:pt x="1489" y="0"/>
                  </a:lnTo>
                  <a:lnTo>
                    <a:pt x="1653" y="95"/>
                  </a:lnTo>
                  <a:lnTo>
                    <a:pt x="1653" y="142"/>
                  </a:lnTo>
                  <a:lnTo>
                    <a:pt x="1215" y="14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A3A2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2" name="Freeform 19"/>
            <p:cNvSpPr>
              <a:spLocks noEditPoints="1"/>
            </p:cNvSpPr>
            <p:nvPr/>
          </p:nvSpPr>
          <p:spPr bwMode="auto">
            <a:xfrm>
              <a:off x="900" y="1925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2"/>
                <a:gd name="T35" fmla="*/ 1653 w 1653"/>
                <a:gd name="T36" fmla="*/ 142 h 1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092" y="0"/>
                  </a:moveTo>
                  <a:lnTo>
                    <a:pt x="1613" y="0"/>
                  </a:lnTo>
                  <a:lnTo>
                    <a:pt x="1653" y="24"/>
                  </a:lnTo>
                  <a:lnTo>
                    <a:pt x="1653" y="142"/>
                  </a:lnTo>
                  <a:lnTo>
                    <a:pt x="1339" y="14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5A4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3" name="Freeform 20"/>
            <p:cNvSpPr>
              <a:spLocks noEditPoints="1"/>
            </p:cNvSpPr>
            <p:nvPr/>
          </p:nvSpPr>
          <p:spPr bwMode="auto">
            <a:xfrm>
              <a:off x="900" y="1940"/>
              <a:ext cx="360" cy="31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3"/>
                <a:gd name="T35" fmla="*/ 1653 w 1653"/>
                <a:gd name="T36" fmla="*/ 143 h 1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215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323" y="143"/>
                  </a:lnTo>
                  <a:lnTo>
                    <a:pt x="1393" y="103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A6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4" name="Freeform 21"/>
            <p:cNvSpPr>
              <a:spLocks noEditPoints="1"/>
            </p:cNvSpPr>
            <p:nvPr/>
          </p:nvSpPr>
          <p:spPr bwMode="auto">
            <a:xfrm>
              <a:off x="900" y="1955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3"/>
                <a:gd name="T35" fmla="*/ 1653 w 1653"/>
                <a:gd name="T36" fmla="*/ 143 h 1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339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200" y="143"/>
                  </a:lnTo>
                  <a:lnTo>
                    <a:pt x="1393" y="3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A8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5" name="Freeform 22"/>
            <p:cNvSpPr>
              <a:spLocks noEditPoints="1"/>
            </p:cNvSpPr>
            <p:nvPr/>
          </p:nvSpPr>
          <p:spPr bwMode="auto">
            <a:xfrm>
              <a:off x="900" y="1971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3"/>
                <a:gd name="T31" fmla="*/ 0 h 142"/>
                <a:gd name="T32" fmla="*/ 1653 w 1653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323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077" y="142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A9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6" name="Freeform 23"/>
            <p:cNvSpPr>
              <a:spLocks noEditPoints="1"/>
            </p:cNvSpPr>
            <p:nvPr/>
          </p:nvSpPr>
          <p:spPr bwMode="auto">
            <a:xfrm>
              <a:off x="900" y="1987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3"/>
                <a:gd name="T31" fmla="*/ 0 h 142"/>
                <a:gd name="T32" fmla="*/ 1653 w 1653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200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954" y="142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AB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7" name="Freeform 24"/>
            <p:cNvSpPr>
              <a:spLocks noEditPoints="1"/>
            </p:cNvSpPr>
            <p:nvPr/>
          </p:nvSpPr>
          <p:spPr bwMode="auto">
            <a:xfrm>
              <a:off x="900" y="2002"/>
              <a:ext cx="360" cy="31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53"/>
                <a:gd name="T43" fmla="*/ 0 h 143"/>
                <a:gd name="T44" fmla="*/ 1653 w 1653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077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971" y="143"/>
                  </a:lnTo>
                  <a:lnTo>
                    <a:pt x="961" y="129"/>
                  </a:lnTo>
                  <a:lnTo>
                    <a:pt x="951" y="114"/>
                  </a:lnTo>
                  <a:lnTo>
                    <a:pt x="941" y="98"/>
                  </a:lnTo>
                  <a:lnTo>
                    <a:pt x="933" y="83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ADAC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8" name="Freeform 25"/>
            <p:cNvSpPr>
              <a:spLocks noEditPoints="1"/>
            </p:cNvSpPr>
            <p:nvPr/>
          </p:nvSpPr>
          <p:spPr bwMode="auto">
            <a:xfrm>
              <a:off x="900" y="2017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53"/>
                <a:gd name="T58" fmla="*/ 0 h 143"/>
                <a:gd name="T59" fmla="*/ 1653 w 1653"/>
                <a:gd name="T60" fmla="*/ 143 h 1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954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023" y="143"/>
                  </a:lnTo>
                  <a:lnTo>
                    <a:pt x="999" y="111"/>
                  </a:lnTo>
                  <a:lnTo>
                    <a:pt x="976" y="80"/>
                  </a:lnTo>
                  <a:lnTo>
                    <a:pt x="954" y="47"/>
                  </a:lnTo>
                  <a:lnTo>
                    <a:pt x="933" y="12"/>
                  </a:lnTo>
                  <a:lnTo>
                    <a:pt x="954" y="0"/>
                  </a:lnTo>
                  <a:close/>
                  <a:moveTo>
                    <a:pt x="725" y="143"/>
                  </a:moveTo>
                  <a:lnTo>
                    <a:pt x="707" y="143"/>
                  </a:lnTo>
                  <a:lnTo>
                    <a:pt x="720" y="135"/>
                  </a:lnTo>
                  <a:lnTo>
                    <a:pt x="722" y="140"/>
                  </a:lnTo>
                  <a:lnTo>
                    <a:pt x="725" y="143"/>
                  </a:lnTo>
                  <a:close/>
                </a:path>
              </a:pathLst>
            </a:custGeom>
            <a:solidFill>
              <a:srgbClr val="AFA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9" name="Freeform 26"/>
            <p:cNvSpPr>
              <a:spLocks noEditPoints="1"/>
            </p:cNvSpPr>
            <p:nvPr/>
          </p:nvSpPr>
          <p:spPr bwMode="auto">
            <a:xfrm>
              <a:off x="900" y="2033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53"/>
                <a:gd name="T61" fmla="*/ 0 h 142"/>
                <a:gd name="T62" fmla="*/ 1653 w 165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71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088" y="142"/>
                  </a:lnTo>
                  <a:lnTo>
                    <a:pt x="1056" y="109"/>
                  </a:lnTo>
                  <a:lnTo>
                    <a:pt x="1026" y="74"/>
                  </a:lnTo>
                  <a:lnTo>
                    <a:pt x="998" y="37"/>
                  </a:lnTo>
                  <a:lnTo>
                    <a:pt x="971" y="0"/>
                  </a:lnTo>
                  <a:close/>
                  <a:moveTo>
                    <a:pt x="770" y="142"/>
                  </a:moveTo>
                  <a:lnTo>
                    <a:pt x="583" y="142"/>
                  </a:lnTo>
                  <a:lnTo>
                    <a:pt x="720" y="63"/>
                  </a:lnTo>
                  <a:lnTo>
                    <a:pt x="732" y="83"/>
                  </a:lnTo>
                  <a:lnTo>
                    <a:pt x="744" y="103"/>
                  </a:lnTo>
                  <a:lnTo>
                    <a:pt x="757" y="123"/>
                  </a:lnTo>
                  <a:lnTo>
                    <a:pt x="770" y="142"/>
                  </a:lnTo>
                  <a:close/>
                </a:path>
              </a:pathLst>
            </a:custGeom>
            <a:solidFill>
              <a:srgbClr val="B1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0" name="Freeform 27"/>
            <p:cNvSpPr>
              <a:spLocks noEditPoints="1"/>
            </p:cNvSpPr>
            <p:nvPr/>
          </p:nvSpPr>
          <p:spPr bwMode="auto">
            <a:xfrm>
              <a:off x="900" y="2049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w 1653"/>
                <a:gd name="T49" fmla="*/ 0 h 1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3"/>
                <a:gd name="T76" fmla="*/ 0 h 142"/>
                <a:gd name="T77" fmla="*/ 1653 w 1653"/>
                <a:gd name="T78" fmla="*/ 142 h 1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707" y="0"/>
                  </a:moveTo>
                  <a:lnTo>
                    <a:pt x="725" y="0"/>
                  </a:lnTo>
                  <a:lnTo>
                    <a:pt x="747" y="37"/>
                  </a:lnTo>
                  <a:lnTo>
                    <a:pt x="771" y="74"/>
                  </a:lnTo>
                  <a:lnTo>
                    <a:pt x="797" y="108"/>
                  </a:lnTo>
                  <a:lnTo>
                    <a:pt x="823" y="142"/>
                  </a:lnTo>
                  <a:lnTo>
                    <a:pt x="459" y="142"/>
                  </a:lnTo>
                  <a:lnTo>
                    <a:pt x="707" y="0"/>
                  </a:lnTo>
                  <a:close/>
                  <a:moveTo>
                    <a:pt x="1023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168" y="142"/>
                  </a:lnTo>
                  <a:lnTo>
                    <a:pt x="1148" y="126"/>
                  </a:lnTo>
                  <a:lnTo>
                    <a:pt x="1130" y="110"/>
                  </a:lnTo>
                  <a:lnTo>
                    <a:pt x="1110" y="93"/>
                  </a:lnTo>
                  <a:lnTo>
                    <a:pt x="1092" y="75"/>
                  </a:lnTo>
                  <a:lnTo>
                    <a:pt x="1075" y="57"/>
                  </a:lnTo>
                  <a:lnTo>
                    <a:pt x="1058" y="38"/>
                  </a:lnTo>
                  <a:lnTo>
                    <a:pt x="1041" y="20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B3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1" name="Freeform 28"/>
            <p:cNvSpPr>
              <a:spLocks noEditPoints="1"/>
            </p:cNvSpPr>
            <p:nvPr/>
          </p:nvSpPr>
          <p:spPr bwMode="auto">
            <a:xfrm>
              <a:off x="900" y="2064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w 1653"/>
                <a:gd name="T39" fmla="*/ 0 h 143"/>
                <a:gd name="T40" fmla="*/ 0 w 1653"/>
                <a:gd name="T41" fmla="*/ 0 h 143"/>
                <a:gd name="T42" fmla="*/ 0 w 1653"/>
                <a:gd name="T43" fmla="*/ 0 h 143"/>
                <a:gd name="T44" fmla="*/ 0 w 1653"/>
                <a:gd name="T45" fmla="*/ 0 h 143"/>
                <a:gd name="T46" fmla="*/ 0 w 1653"/>
                <a:gd name="T47" fmla="*/ 0 h 143"/>
                <a:gd name="T48" fmla="*/ 0 w 1653"/>
                <a:gd name="T49" fmla="*/ 0 h 1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3"/>
                <a:gd name="T76" fmla="*/ 0 h 143"/>
                <a:gd name="T77" fmla="*/ 1653 w 1653"/>
                <a:gd name="T78" fmla="*/ 143 h 14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583" y="0"/>
                  </a:moveTo>
                  <a:lnTo>
                    <a:pt x="770" y="0"/>
                  </a:lnTo>
                  <a:lnTo>
                    <a:pt x="797" y="38"/>
                  </a:lnTo>
                  <a:lnTo>
                    <a:pt x="825" y="74"/>
                  </a:lnTo>
                  <a:lnTo>
                    <a:pt x="853" y="109"/>
                  </a:lnTo>
                  <a:lnTo>
                    <a:pt x="884" y="143"/>
                  </a:lnTo>
                  <a:lnTo>
                    <a:pt x="336" y="143"/>
                  </a:lnTo>
                  <a:lnTo>
                    <a:pt x="583" y="0"/>
                  </a:lnTo>
                  <a:close/>
                  <a:moveTo>
                    <a:pt x="1088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269" y="143"/>
                  </a:lnTo>
                  <a:lnTo>
                    <a:pt x="1245" y="127"/>
                  </a:lnTo>
                  <a:lnTo>
                    <a:pt x="1222" y="112"/>
                  </a:lnTo>
                  <a:lnTo>
                    <a:pt x="1198" y="94"/>
                  </a:lnTo>
                  <a:lnTo>
                    <a:pt x="1175" y="77"/>
                  </a:lnTo>
                  <a:lnTo>
                    <a:pt x="1152" y="59"/>
                  </a:lnTo>
                  <a:lnTo>
                    <a:pt x="1131" y="39"/>
                  </a:lnTo>
                  <a:lnTo>
                    <a:pt x="1109" y="21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5B5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2" name="Freeform 29"/>
            <p:cNvSpPr>
              <a:spLocks noEditPoints="1"/>
            </p:cNvSpPr>
            <p:nvPr/>
          </p:nvSpPr>
          <p:spPr bwMode="auto">
            <a:xfrm>
              <a:off x="900" y="2080"/>
              <a:ext cx="360" cy="30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w 1653"/>
                <a:gd name="T39" fmla="*/ 0 h 143"/>
                <a:gd name="T40" fmla="*/ 0 w 1653"/>
                <a:gd name="T41" fmla="*/ 0 h 143"/>
                <a:gd name="T42" fmla="*/ 0 w 1653"/>
                <a:gd name="T43" fmla="*/ 0 h 143"/>
                <a:gd name="T44" fmla="*/ 0 w 1653"/>
                <a:gd name="T45" fmla="*/ 0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3"/>
                <a:gd name="T70" fmla="*/ 0 h 143"/>
                <a:gd name="T71" fmla="*/ 1653 w 1653"/>
                <a:gd name="T72" fmla="*/ 143 h 1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15"/>
                  </a:lnTo>
                  <a:lnTo>
                    <a:pt x="459" y="0"/>
                  </a:lnTo>
                  <a:lnTo>
                    <a:pt x="823" y="0"/>
                  </a:lnTo>
                  <a:lnTo>
                    <a:pt x="855" y="38"/>
                  </a:lnTo>
                  <a:lnTo>
                    <a:pt x="888" y="75"/>
                  </a:lnTo>
                  <a:lnTo>
                    <a:pt x="921" y="109"/>
                  </a:lnTo>
                  <a:lnTo>
                    <a:pt x="956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168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410" y="143"/>
                  </a:lnTo>
                  <a:lnTo>
                    <a:pt x="1378" y="129"/>
                  </a:lnTo>
                  <a:lnTo>
                    <a:pt x="1346" y="114"/>
                  </a:lnTo>
                  <a:lnTo>
                    <a:pt x="1315" y="98"/>
                  </a:lnTo>
                  <a:lnTo>
                    <a:pt x="1284" y="81"/>
                  </a:lnTo>
                  <a:lnTo>
                    <a:pt x="1253" y="63"/>
                  </a:lnTo>
                  <a:lnTo>
                    <a:pt x="1224" y="43"/>
                  </a:lnTo>
                  <a:lnTo>
                    <a:pt x="1196" y="2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7B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3" name="Freeform 30"/>
            <p:cNvSpPr>
              <a:spLocks noEditPoints="1"/>
            </p:cNvSpPr>
            <p:nvPr/>
          </p:nvSpPr>
          <p:spPr bwMode="auto">
            <a:xfrm>
              <a:off x="900" y="2096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w 1653"/>
                <a:gd name="T49" fmla="*/ 0 h 142"/>
                <a:gd name="T50" fmla="*/ 0 w 1653"/>
                <a:gd name="T51" fmla="*/ 0 h 142"/>
                <a:gd name="T52" fmla="*/ 0 w 1653"/>
                <a:gd name="T53" fmla="*/ 0 h 142"/>
                <a:gd name="T54" fmla="*/ 0 w 1653"/>
                <a:gd name="T55" fmla="*/ 0 h 142"/>
                <a:gd name="T56" fmla="*/ 0 w 1653"/>
                <a:gd name="T57" fmla="*/ 0 h 142"/>
                <a:gd name="T58" fmla="*/ 0 w 1653"/>
                <a:gd name="T59" fmla="*/ 0 h 1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53"/>
                <a:gd name="T91" fmla="*/ 0 h 142"/>
                <a:gd name="T92" fmla="*/ 1653 w 1653"/>
                <a:gd name="T93" fmla="*/ 142 h 1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43"/>
                  </a:lnTo>
                  <a:lnTo>
                    <a:pt x="336" y="0"/>
                  </a:lnTo>
                  <a:lnTo>
                    <a:pt x="884" y="0"/>
                  </a:lnTo>
                  <a:lnTo>
                    <a:pt x="922" y="38"/>
                  </a:lnTo>
                  <a:lnTo>
                    <a:pt x="961" y="75"/>
                  </a:lnTo>
                  <a:lnTo>
                    <a:pt x="1001" y="109"/>
                  </a:lnTo>
                  <a:lnTo>
                    <a:pt x="1043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269" y="0"/>
                  </a:moveTo>
                  <a:lnTo>
                    <a:pt x="1653" y="0"/>
                  </a:lnTo>
                  <a:lnTo>
                    <a:pt x="1653" y="135"/>
                  </a:lnTo>
                  <a:lnTo>
                    <a:pt x="1628" y="131"/>
                  </a:lnTo>
                  <a:lnTo>
                    <a:pt x="1602" y="128"/>
                  </a:lnTo>
                  <a:lnTo>
                    <a:pt x="1576" y="123"/>
                  </a:lnTo>
                  <a:lnTo>
                    <a:pt x="1551" y="116"/>
                  </a:lnTo>
                  <a:lnTo>
                    <a:pt x="1526" y="110"/>
                  </a:lnTo>
                  <a:lnTo>
                    <a:pt x="1502" y="103"/>
                  </a:lnTo>
                  <a:lnTo>
                    <a:pt x="1476" y="96"/>
                  </a:lnTo>
                  <a:lnTo>
                    <a:pt x="1453" y="87"/>
                  </a:lnTo>
                  <a:lnTo>
                    <a:pt x="1428" y="79"/>
                  </a:lnTo>
                  <a:lnTo>
                    <a:pt x="1405" y="69"/>
                  </a:lnTo>
                  <a:lnTo>
                    <a:pt x="1382" y="59"/>
                  </a:lnTo>
                  <a:lnTo>
                    <a:pt x="1359" y="48"/>
                  </a:lnTo>
                  <a:lnTo>
                    <a:pt x="1335" y="37"/>
                  </a:lnTo>
                  <a:lnTo>
                    <a:pt x="1313" y="25"/>
                  </a:lnTo>
                  <a:lnTo>
                    <a:pt x="1291" y="1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B9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4" name="Freeform 31"/>
            <p:cNvSpPr>
              <a:spLocks noEditPoints="1"/>
            </p:cNvSpPr>
            <p:nvPr/>
          </p:nvSpPr>
          <p:spPr bwMode="auto">
            <a:xfrm>
              <a:off x="900" y="2110"/>
              <a:ext cx="360" cy="32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3"/>
                <a:gd name="T73" fmla="*/ 0 h 142"/>
                <a:gd name="T74" fmla="*/ 1653 w 1653"/>
                <a:gd name="T75" fmla="*/ 142 h 1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3" h="142">
                  <a:moveTo>
                    <a:pt x="0" y="0"/>
                  </a:moveTo>
                  <a:lnTo>
                    <a:pt x="956" y="0"/>
                  </a:lnTo>
                  <a:lnTo>
                    <a:pt x="979" y="20"/>
                  </a:lnTo>
                  <a:lnTo>
                    <a:pt x="1001" y="39"/>
                  </a:lnTo>
                  <a:lnTo>
                    <a:pt x="1025" y="58"/>
                  </a:lnTo>
                  <a:lnTo>
                    <a:pt x="1049" y="76"/>
                  </a:lnTo>
                  <a:lnTo>
                    <a:pt x="1072" y="93"/>
                  </a:lnTo>
                  <a:lnTo>
                    <a:pt x="1097" y="110"/>
                  </a:lnTo>
                  <a:lnTo>
                    <a:pt x="1122" y="127"/>
                  </a:lnTo>
                  <a:lnTo>
                    <a:pt x="1148" y="142"/>
                  </a:lnTo>
                  <a:lnTo>
                    <a:pt x="34" y="142"/>
                  </a:lnTo>
                  <a:lnTo>
                    <a:pt x="0" y="124"/>
                  </a:lnTo>
                  <a:lnTo>
                    <a:pt x="0" y="0"/>
                  </a:lnTo>
                  <a:close/>
                  <a:moveTo>
                    <a:pt x="1410" y="0"/>
                  </a:moveTo>
                  <a:lnTo>
                    <a:pt x="1653" y="0"/>
                  </a:lnTo>
                  <a:lnTo>
                    <a:pt x="1653" y="64"/>
                  </a:lnTo>
                  <a:lnTo>
                    <a:pt x="1622" y="59"/>
                  </a:lnTo>
                  <a:lnTo>
                    <a:pt x="1591" y="54"/>
                  </a:lnTo>
                  <a:lnTo>
                    <a:pt x="1559" y="48"/>
                  </a:lnTo>
                  <a:lnTo>
                    <a:pt x="1529" y="39"/>
                  </a:lnTo>
                  <a:lnTo>
                    <a:pt x="1499" y="31"/>
                  </a:lnTo>
                  <a:lnTo>
                    <a:pt x="1469" y="22"/>
                  </a:lnTo>
                  <a:lnTo>
                    <a:pt x="1439" y="11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BBBB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5" name="Freeform 32"/>
            <p:cNvSpPr>
              <a:spLocks/>
            </p:cNvSpPr>
            <p:nvPr/>
          </p:nvSpPr>
          <p:spPr bwMode="auto">
            <a:xfrm>
              <a:off x="900" y="2126"/>
              <a:ext cx="280" cy="31"/>
            </a:xfrm>
            <a:custGeom>
              <a:avLst/>
              <a:gdLst>
                <a:gd name="T0" fmla="*/ 0 w 1284"/>
                <a:gd name="T1" fmla="*/ 0 h 143"/>
                <a:gd name="T2" fmla="*/ 0 w 1284"/>
                <a:gd name="T3" fmla="*/ 0 h 143"/>
                <a:gd name="T4" fmla="*/ 0 w 1284"/>
                <a:gd name="T5" fmla="*/ 0 h 143"/>
                <a:gd name="T6" fmla="*/ 0 w 1284"/>
                <a:gd name="T7" fmla="*/ 0 h 143"/>
                <a:gd name="T8" fmla="*/ 0 w 1284"/>
                <a:gd name="T9" fmla="*/ 0 h 143"/>
                <a:gd name="T10" fmla="*/ 0 w 1284"/>
                <a:gd name="T11" fmla="*/ 0 h 143"/>
                <a:gd name="T12" fmla="*/ 0 w 1284"/>
                <a:gd name="T13" fmla="*/ 0 h 143"/>
                <a:gd name="T14" fmla="*/ 0 w 1284"/>
                <a:gd name="T15" fmla="*/ 0 h 143"/>
                <a:gd name="T16" fmla="*/ 0 w 1284"/>
                <a:gd name="T17" fmla="*/ 0 h 143"/>
                <a:gd name="T18" fmla="*/ 0 w 1284"/>
                <a:gd name="T19" fmla="*/ 0 h 143"/>
                <a:gd name="T20" fmla="*/ 0 w 1284"/>
                <a:gd name="T21" fmla="*/ 0 h 143"/>
                <a:gd name="T22" fmla="*/ 0 w 1284"/>
                <a:gd name="T23" fmla="*/ 0 h 143"/>
                <a:gd name="T24" fmla="*/ 0 w 1284"/>
                <a:gd name="T25" fmla="*/ 0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4"/>
                <a:gd name="T40" fmla="*/ 0 h 143"/>
                <a:gd name="T41" fmla="*/ 1284 w 1284"/>
                <a:gd name="T42" fmla="*/ 143 h 1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4" h="143">
                  <a:moveTo>
                    <a:pt x="0" y="0"/>
                  </a:moveTo>
                  <a:lnTo>
                    <a:pt x="1043" y="0"/>
                  </a:lnTo>
                  <a:lnTo>
                    <a:pt x="1071" y="21"/>
                  </a:lnTo>
                  <a:lnTo>
                    <a:pt x="1099" y="41"/>
                  </a:lnTo>
                  <a:lnTo>
                    <a:pt x="1129" y="60"/>
                  </a:lnTo>
                  <a:lnTo>
                    <a:pt x="1159" y="78"/>
                  </a:lnTo>
                  <a:lnTo>
                    <a:pt x="1190" y="96"/>
                  </a:lnTo>
                  <a:lnTo>
                    <a:pt x="1220" y="113"/>
                  </a:lnTo>
                  <a:lnTo>
                    <a:pt x="1252" y="129"/>
                  </a:lnTo>
                  <a:lnTo>
                    <a:pt x="1284" y="143"/>
                  </a:lnTo>
                  <a:lnTo>
                    <a:pt x="157" y="14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6" name="Freeform 33"/>
            <p:cNvSpPr>
              <a:spLocks/>
            </p:cNvSpPr>
            <p:nvPr/>
          </p:nvSpPr>
          <p:spPr bwMode="auto">
            <a:xfrm>
              <a:off x="907" y="2142"/>
              <a:ext cx="319" cy="31"/>
            </a:xfrm>
            <a:custGeom>
              <a:avLst/>
              <a:gdLst>
                <a:gd name="T0" fmla="*/ 0 w 1462"/>
                <a:gd name="T1" fmla="*/ 0 h 143"/>
                <a:gd name="T2" fmla="*/ 0 w 1462"/>
                <a:gd name="T3" fmla="*/ 0 h 143"/>
                <a:gd name="T4" fmla="*/ 0 w 1462"/>
                <a:gd name="T5" fmla="*/ 0 h 143"/>
                <a:gd name="T6" fmla="*/ 0 w 1462"/>
                <a:gd name="T7" fmla="*/ 0 h 143"/>
                <a:gd name="T8" fmla="*/ 0 w 1462"/>
                <a:gd name="T9" fmla="*/ 0 h 143"/>
                <a:gd name="T10" fmla="*/ 0 w 1462"/>
                <a:gd name="T11" fmla="*/ 0 h 143"/>
                <a:gd name="T12" fmla="*/ 0 w 1462"/>
                <a:gd name="T13" fmla="*/ 0 h 143"/>
                <a:gd name="T14" fmla="*/ 0 w 1462"/>
                <a:gd name="T15" fmla="*/ 0 h 143"/>
                <a:gd name="T16" fmla="*/ 0 w 1462"/>
                <a:gd name="T17" fmla="*/ 0 h 143"/>
                <a:gd name="T18" fmla="*/ 0 w 1462"/>
                <a:gd name="T19" fmla="*/ 0 h 143"/>
                <a:gd name="T20" fmla="*/ 0 w 1462"/>
                <a:gd name="T21" fmla="*/ 0 h 143"/>
                <a:gd name="T22" fmla="*/ 0 w 1462"/>
                <a:gd name="T23" fmla="*/ 0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62"/>
                <a:gd name="T37" fmla="*/ 0 h 143"/>
                <a:gd name="T38" fmla="*/ 1462 w 1462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62" h="143">
                  <a:moveTo>
                    <a:pt x="0" y="0"/>
                  </a:moveTo>
                  <a:lnTo>
                    <a:pt x="1114" y="0"/>
                  </a:lnTo>
                  <a:lnTo>
                    <a:pt x="1155" y="25"/>
                  </a:lnTo>
                  <a:lnTo>
                    <a:pt x="1196" y="45"/>
                  </a:lnTo>
                  <a:lnTo>
                    <a:pt x="1238" y="66"/>
                  </a:lnTo>
                  <a:lnTo>
                    <a:pt x="1282" y="85"/>
                  </a:lnTo>
                  <a:lnTo>
                    <a:pt x="1326" y="102"/>
                  </a:lnTo>
                  <a:lnTo>
                    <a:pt x="1370" y="118"/>
                  </a:lnTo>
                  <a:lnTo>
                    <a:pt x="1415" y="131"/>
                  </a:lnTo>
                  <a:lnTo>
                    <a:pt x="1462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7" name="Freeform 34"/>
            <p:cNvSpPr>
              <a:spLocks/>
            </p:cNvSpPr>
            <p:nvPr/>
          </p:nvSpPr>
          <p:spPr bwMode="auto">
            <a:xfrm>
              <a:off x="934" y="2157"/>
              <a:ext cx="326" cy="31"/>
            </a:xfrm>
            <a:custGeom>
              <a:avLst/>
              <a:gdLst>
                <a:gd name="T0" fmla="*/ 0 w 1496"/>
                <a:gd name="T1" fmla="*/ 0 h 142"/>
                <a:gd name="T2" fmla="*/ 0 w 1496"/>
                <a:gd name="T3" fmla="*/ 0 h 142"/>
                <a:gd name="T4" fmla="*/ 0 w 1496"/>
                <a:gd name="T5" fmla="*/ 0 h 142"/>
                <a:gd name="T6" fmla="*/ 0 w 1496"/>
                <a:gd name="T7" fmla="*/ 0 h 142"/>
                <a:gd name="T8" fmla="*/ 0 w 1496"/>
                <a:gd name="T9" fmla="*/ 0 h 142"/>
                <a:gd name="T10" fmla="*/ 0 w 1496"/>
                <a:gd name="T11" fmla="*/ 0 h 142"/>
                <a:gd name="T12" fmla="*/ 0 w 1496"/>
                <a:gd name="T13" fmla="*/ 0 h 142"/>
                <a:gd name="T14" fmla="*/ 0 w 1496"/>
                <a:gd name="T15" fmla="*/ 0 h 142"/>
                <a:gd name="T16" fmla="*/ 0 w 1496"/>
                <a:gd name="T17" fmla="*/ 0 h 142"/>
                <a:gd name="T18" fmla="*/ 0 w 1496"/>
                <a:gd name="T19" fmla="*/ 0 h 142"/>
                <a:gd name="T20" fmla="*/ 0 w 1496"/>
                <a:gd name="T21" fmla="*/ 0 h 142"/>
                <a:gd name="T22" fmla="*/ 0 w 1496"/>
                <a:gd name="T23" fmla="*/ 0 h 142"/>
                <a:gd name="T24" fmla="*/ 0 w 1496"/>
                <a:gd name="T25" fmla="*/ 0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96"/>
                <a:gd name="T40" fmla="*/ 0 h 142"/>
                <a:gd name="T41" fmla="*/ 1496 w 1496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96" h="142">
                  <a:moveTo>
                    <a:pt x="0" y="0"/>
                  </a:moveTo>
                  <a:lnTo>
                    <a:pt x="1127" y="0"/>
                  </a:lnTo>
                  <a:lnTo>
                    <a:pt x="1171" y="19"/>
                  </a:lnTo>
                  <a:lnTo>
                    <a:pt x="1215" y="35"/>
                  </a:lnTo>
                  <a:lnTo>
                    <a:pt x="1260" y="49"/>
                  </a:lnTo>
                  <a:lnTo>
                    <a:pt x="1307" y="63"/>
                  </a:lnTo>
                  <a:lnTo>
                    <a:pt x="1353" y="75"/>
                  </a:lnTo>
                  <a:lnTo>
                    <a:pt x="1400" y="83"/>
                  </a:lnTo>
                  <a:lnTo>
                    <a:pt x="1447" y="92"/>
                  </a:lnTo>
                  <a:lnTo>
                    <a:pt x="1496" y="98"/>
                  </a:lnTo>
                  <a:lnTo>
                    <a:pt x="1496" y="142"/>
                  </a:lnTo>
                  <a:lnTo>
                    <a:pt x="246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8" name="Freeform 35"/>
            <p:cNvSpPr>
              <a:spLocks/>
            </p:cNvSpPr>
            <p:nvPr/>
          </p:nvSpPr>
          <p:spPr bwMode="auto">
            <a:xfrm>
              <a:off x="961" y="2173"/>
              <a:ext cx="299" cy="31"/>
            </a:xfrm>
            <a:custGeom>
              <a:avLst/>
              <a:gdLst>
                <a:gd name="T0" fmla="*/ 0 w 1372"/>
                <a:gd name="T1" fmla="*/ 0 h 142"/>
                <a:gd name="T2" fmla="*/ 0 w 1372"/>
                <a:gd name="T3" fmla="*/ 0 h 142"/>
                <a:gd name="T4" fmla="*/ 0 w 1372"/>
                <a:gd name="T5" fmla="*/ 0 h 142"/>
                <a:gd name="T6" fmla="*/ 0 w 1372"/>
                <a:gd name="T7" fmla="*/ 0 h 142"/>
                <a:gd name="T8" fmla="*/ 0 w 1372"/>
                <a:gd name="T9" fmla="*/ 0 h 142"/>
                <a:gd name="T10" fmla="*/ 0 w 1372"/>
                <a:gd name="T11" fmla="*/ 0 h 142"/>
                <a:gd name="T12" fmla="*/ 0 w 1372"/>
                <a:gd name="T13" fmla="*/ 0 h 142"/>
                <a:gd name="T14" fmla="*/ 0 w 1372"/>
                <a:gd name="T15" fmla="*/ 0 h 142"/>
                <a:gd name="T16" fmla="*/ 0 w 1372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2"/>
                <a:gd name="T28" fmla="*/ 0 h 142"/>
                <a:gd name="T29" fmla="*/ 1372 w 1372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2" h="142">
                  <a:moveTo>
                    <a:pt x="0" y="0"/>
                  </a:moveTo>
                  <a:lnTo>
                    <a:pt x="1215" y="0"/>
                  </a:lnTo>
                  <a:lnTo>
                    <a:pt x="1254" y="9"/>
                  </a:lnTo>
                  <a:lnTo>
                    <a:pt x="1293" y="16"/>
                  </a:lnTo>
                  <a:lnTo>
                    <a:pt x="1332" y="22"/>
                  </a:lnTo>
                  <a:lnTo>
                    <a:pt x="1372" y="27"/>
                  </a:lnTo>
                  <a:lnTo>
                    <a:pt x="1372" y="142"/>
                  </a:lnTo>
                  <a:lnTo>
                    <a:pt x="246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9" name="Freeform 36"/>
            <p:cNvSpPr>
              <a:spLocks/>
            </p:cNvSpPr>
            <p:nvPr/>
          </p:nvSpPr>
          <p:spPr bwMode="auto">
            <a:xfrm>
              <a:off x="988" y="2188"/>
              <a:ext cx="272" cy="31"/>
            </a:xfrm>
            <a:custGeom>
              <a:avLst/>
              <a:gdLst>
                <a:gd name="T0" fmla="*/ 0 w 1250"/>
                <a:gd name="T1" fmla="*/ 0 h 143"/>
                <a:gd name="T2" fmla="*/ 0 w 1250"/>
                <a:gd name="T3" fmla="*/ 0 h 143"/>
                <a:gd name="T4" fmla="*/ 0 w 1250"/>
                <a:gd name="T5" fmla="*/ 0 h 143"/>
                <a:gd name="T6" fmla="*/ 0 w 1250"/>
                <a:gd name="T7" fmla="*/ 0 h 143"/>
                <a:gd name="T8" fmla="*/ 0 w 1250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0"/>
                <a:gd name="T16" fmla="*/ 0 h 143"/>
                <a:gd name="T17" fmla="*/ 1250 w 125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0" h="143">
                  <a:moveTo>
                    <a:pt x="0" y="0"/>
                  </a:moveTo>
                  <a:lnTo>
                    <a:pt x="1250" y="0"/>
                  </a:lnTo>
                  <a:lnTo>
                    <a:pt x="1250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5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0" name="Freeform 37"/>
            <p:cNvSpPr>
              <a:spLocks/>
            </p:cNvSpPr>
            <p:nvPr/>
          </p:nvSpPr>
          <p:spPr bwMode="auto">
            <a:xfrm>
              <a:off x="1014" y="2204"/>
              <a:ext cx="246" cy="31"/>
            </a:xfrm>
            <a:custGeom>
              <a:avLst/>
              <a:gdLst>
                <a:gd name="T0" fmla="*/ 0 w 1126"/>
                <a:gd name="T1" fmla="*/ 0 h 143"/>
                <a:gd name="T2" fmla="*/ 0 w 1126"/>
                <a:gd name="T3" fmla="*/ 0 h 143"/>
                <a:gd name="T4" fmla="*/ 0 w 1126"/>
                <a:gd name="T5" fmla="*/ 0 h 143"/>
                <a:gd name="T6" fmla="*/ 0 w 1126"/>
                <a:gd name="T7" fmla="*/ 0 h 143"/>
                <a:gd name="T8" fmla="*/ 0 w 1126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6"/>
                <a:gd name="T16" fmla="*/ 0 h 143"/>
                <a:gd name="T17" fmla="*/ 1126 w 1126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6" h="143">
                  <a:moveTo>
                    <a:pt x="0" y="0"/>
                  </a:moveTo>
                  <a:lnTo>
                    <a:pt x="1126" y="0"/>
                  </a:lnTo>
                  <a:lnTo>
                    <a:pt x="1126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1" name="Freeform 38"/>
            <p:cNvSpPr>
              <a:spLocks/>
            </p:cNvSpPr>
            <p:nvPr/>
          </p:nvSpPr>
          <p:spPr bwMode="auto">
            <a:xfrm>
              <a:off x="1041" y="2219"/>
              <a:ext cx="219" cy="32"/>
            </a:xfrm>
            <a:custGeom>
              <a:avLst/>
              <a:gdLst>
                <a:gd name="T0" fmla="*/ 0 w 1003"/>
                <a:gd name="T1" fmla="*/ 0 h 142"/>
                <a:gd name="T2" fmla="*/ 0 w 1003"/>
                <a:gd name="T3" fmla="*/ 0 h 142"/>
                <a:gd name="T4" fmla="*/ 0 w 1003"/>
                <a:gd name="T5" fmla="*/ 0 h 142"/>
                <a:gd name="T6" fmla="*/ 0 w 1003"/>
                <a:gd name="T7" fmla="*/ 0 h 142"/>
                <a:gd name="T8" fmla="*/ 0 w 1003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3"/>
                <a:gd name="T16" fmla="*/ 0 h 142"/>
                <a:gd name="T17" fmla="*/ 1003 w 100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3" h="142">
                  <a:moveTo>
                    <a:pt x="0" y="0"/>
                  </a:moveTo>
                  <a:lnTo>
                    <a:pt x="1003" y="0"/>
                  </a:lnTo>
                  <a:lnTo>
                    <a:pt x="1003" y="142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9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2" name="Freeform 39"/>
            <p:cNvSpPr>
              <a:spLocks/>
            </p:cNvSpPr>
            <p:nvPr/>
          </p:nvSpPr>
          <p:spPr bwMode="auto">
            <a:xfrm>
              <a:off x="1068" y="2235"/>
              <a:ext cx="192" cy="31"/>
            </a:xfrm>
            <a:custGeom>
              <a:avLst/>
              <a:gdLst>
                <a:gd name="T0" fmla="*/ 0 w 879"/>
                <a:gd name="T1" fmla="*/ 0 h 143"/>
                <a:gd name="T2" fmla="*/ 0 w 879"/>
                <a:gd name="T3" fmla="*/ 0 h 143"/>
                <a:gd name="T4" fmla="*/ 0 w 879"/>
                <a:gd name="T5" fmla="*/ 0 h 143"/>
                <a:gd name="T6" fmla="*/ 0 w 879"/>
                <a:gd name="T7" fmla="*/ 0 h 143"/>
                <a:gd name="T8" fmla="*/ 0 w 879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9"/>
                <a:gd name="T16" fmla="*/ 0 h 143"/>
                <a:gd name="T17" fmla="*/ 879 w 879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9" h="143">
                  <a:moveTo>
                    <a:pt x="0" y="0"/>
                  </a:moveTo>
                  <a:lnTo>
                    <a:pt x="879" y="0"/>
                  </a:lnTo>
                  <a:lnTo>
                    <a:pt x="879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3" name="Freeform 40"/>
            <p:cNvSpPr>
              <a:spLocks/>
            </p:cNvSpPr>
            <p:nvPr/>
          </p:nvSpPr>
          <p:spPr bwMode="auto">
            <a:xfrm>
              <a:off x="1095" y="2251"/>
              <a:ext cx="165" cy="30"/>
            </a:xfrm>
            <a:custGeom>
              <a:avLst/>
              <a:gdLst>
                <a:gd name="T0" fmla="*/ 0 w 756"/>
                <a:gd name="T1" fmla="*/ 0 h 143"/>
                <a:gd name="T2" fmla="*/ 0 w 756"/>
                <a:gd name="T3" fmla="*/ 0 h 143"/>
                <a:gd name="T4" fmla="*/ 0 w 756"/>
                <a:gd name="T5" fmla="*/ 0 h 143"/>
                <a:gd name="T6" fmla="*/ 0 w 756"/>
                <a:gd name="T7" fmla="*/ 0 h 143"/>
                <a:gd name="T8" fmla="*/ 0 w 756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143"/>
                <a:gd name="T17" fmla="*/ 756 w 756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143">
                  <a:moveTo>
                    <a:pt x="0" y="0"/>
                  </a:moveTo>
                  <a:lnTo>
                    <a:pt x="756" y="0"/>
                  </a:lnTo>
                  <a:lnTo>
                    <a:pt x="756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4" name="Freeform 41"/>
            <p:cNvSpPr>
              <a:spLocks/>
            </p:cNvSpPr>
            <p:nvPr/>
          </p:nvSpPr>
          <p:spPr bwMode="auto">
            <a:xfrm>
              <a:off x="1122" y="2266"/>
              <a:ext cx="138" cy="31"/>
            </a:xfrm>
            <a:custGeom>
              <a:avLst/>
              <a:gdLst>
                <a:gd name="T0" fmla="*/ 0 w 632"/>
                <a:gd name="T1" fmla="*/ 0 h 142"/>
                <a:gd name="T2" fmla="*/ 0 w 632"/>
                <a:gd name="T3" fmla="*/ 0 h 142"/>
                <a:gd name="T4" fmla="*/ 0 w 632"/>
                <a:gd name="T5" fmla="*/ 0 h 142"/>
                <a:gd name="T6" fmla="*/ 0 w 632"/>
                <a:gd name="T7" fmla="*/ 0 h 142"/>
                <a:gd name="T8" fmla="*/ 0 w 632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2"/>
                <a:gd name="T16" fmla="*/ 0 h 142"/>
                <a:gd name="T17" fmla="*/ 632 w 632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2" h="142">
                  <a:moveTo>
                    <a:pt x="0" y="0"/>
                  </a:moveTo>
                  <a:lnTo>
                    <a:pt x="632" y="0"/>
                  </a:lnTo>
                  <a:lnTo>
                    <a:pt x="632" y="142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E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5" name="Freeform 42"/>
            <p:cNvSpPr>
              <a:spLocks/>
            </p:cNvSpPr>
            <p:nvPr/>
          </p:nvSpPr>
          <p:spPr bwMode="auto">
            <a:xfrm>
              <a:off x="1149" y="2281"/>
              <a:ext cx="111" cy="31"/>
            </a:xfrm>
            <a:custGeom>
              <a:avLst/>
              <a:gdLst>
                <a:gd name="T0" fmla="*/ 0 w 509"/>
                <a:gd name="T1" fmla="*/ 0 h 142"/>
                <a:gd name="T2" fmla="*/ 0 w 509"/>
                <a:gd name="T3" fmla="*/ 0 h 142"/>
                <a:gd name="T4" fmla="*/ 0 w 509"/>
                <a:gd name="T5" fmla="*/ 0 h 142"/>
                <a:gd name="T6" fmla="*/ 0 w 509"/>
                <a:gd name="T7" fmla="*/ 0 h 142"/>
                <a:gd name="T8" fmla="*/ 0 w 509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142"/>
                <a:gd name="T17" fmla="*/ 509 w 509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142">
                  <a:moveTo>
                    <a:pt x="0" y="0"/>
                  </a:moveTo>
                  <a:lnTo>
                    <a:pt x="509" y="0"/>
                  </a:lnTo>
                  <a:lnTo>
                    <a:pt x="509" y="142"/>
                  </a:lnTo>
                  <a:lnTo>
                    <a:pt x="248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0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6" name="Freeform 43"/>
            <p:cNvSpPr>
              <a:spLocks/>
            </p:cNvSpPr>
            <p:nvPr/>
          </p:nvSpPr>
          <p:spPr bwMode="auto">
            <a:xfrm>
              <a:off x="1176" y="2297"/>
              <a:ext cx="84" cy="31"/>
            </a:xfrm>
            <a:custGeom>
              <a:avLst/>
              <a:gdLst>
                <a:gd name="T0" fmla="*/ 0 w 385"/>
                <a:gd name="T1" fmla="*/ 0 h 143"/>
                <a:gd name="T2" fmla="*/ 0 w 385"/>
                <a:gd name="T3" fmla="*/ 0 h 143"/>
                <a:gd name="T4" fmla="*/ 0 w 385"/>
                <a:gd name="T5" fmla="*/ 0 h 143"/>
                <a:gd name="T6" fmla="*/ 0 w 385"/>
                <a:gd name="T7" fmla="*/ 0 h 143"/>
                <a:gd name="T8" fmla="*/ 0 w 385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143"/>
                <a:gd name="T17" fmla="*/ 385 w 385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143">
                  <a:moveTo>
                    <a:pt x="0" y="0"/>
                  </a:moveTo>
                  <a:lnTo>
                    <a:pt x="385" y="0"/>
                  </a:lnTo>
                  <a:lnTo>
                    <a:pt x="385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3D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7" name="Freeform 44"/>
            <p:cNvSpPr>
              <a:spLocks/>
            </p:cNvSpPr>
            <p:nvPr/>
          </p:nvSpPr>
          <p:spPr bwMode="auto">
            <a:xfrm>
              <a:off x="1203" y="2312"/>
              <a:ext cx="57" cy="32"/>
            </a:xfrm>
            <a:custGeom>
              <a:avLst/>
              <a:gdLst>
                <a:gd name="T0" fmla="*/ 0 w 261"/>
                <a:gd name="T1" fmla="*/ 0 h 143"/>
                <a:gd name="T2" fmla="*/ 0 w 261"/>
                <a:gd name="T3" fmla="*/ 0 h 143"/>
                <a:gd name="T4" fmla="*/ 0 w 261"/>
                <a:gd name="T5" fmla="*/ 0 h 143"/>
                <a:gd name="T6" fmla="*/ 0 w 261"/>
                <a:gd name="T7" fmla="*/ 0 h 143"/>
                <a:gd name="T8" fmla="*/ 0 w 261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43"/>
                <a:gd name="T17" fmla="*/ 261 w 261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43">
                  <a:moveTo>
                    <a:pt x="0" y="0"/>
                  </a:moveTo>
                  <a:lnTo>
                    <a:pt x="261" y="0"/>
                  </a:lnTo>
                  <a:lnTo>
                    <a:pt x="261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8" name="Freeform 45"/>
            <p:cNvSpPr>
              <a:spLocks/>
            </p:cNvSpPr>
            <p:nvPr/>
          </p:nvSpPr>
          <p:spPr bwMode="auto">
            <a:xfrm>
              <a:off x="1230" y="2328"/>
              <a:ext cx="30" cy="18"/>
            </a:xfrm>
            <a:custGeom>
              <a:avLst/>
              <a:gdLst>
                <a:gd name="T0" fmla="*/ 0 w 138"/>
                <a:gd name="T1" fmla="*/ 0 h 80"/>
                <a:gd name="T2" fmla="*/ 0 w 138"/>
                <a:gd name="T3" fmla="*/ 0 h 80"/>
                <a:gd name="T4" fmla="*/ 0 w 138"/>
                <a:gd name="T5" fmla="*/ 0 h 80"/>
                <a:gd name="T6" fmla="*/ 0 w 138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80"/>
                <a:gd name="T14" fmla="*/ 138 w 13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80">
                  <a:moveTo>
                    <a:pt x="0" y="0"/>
                  </a:moveTo>
                  <a:lnTo>
                    <a:pt x="138" y="0"/>
                  </a:lnTo>
                  <a:lnTo>
                    <a:pt x="13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9" name="Freeform 46"/>
            <p:cNvSpPr>
              <a:spLocks/>
            </p:cNvSpPr>
            <p:nvPr/>
          </p:nvSpPr>
          <p:spPr bwMode="auto">
            <a:xfrm>
              <a:off x="1257" y="2344"/>
              <a:ext cx="3" cy="2"/>
            </a:xfrm>
            <a:custGeom>
              <a:avLst/>
              <a:gdLst>
                <a:gd name="T0" fmla="*/ 0 w 14"/>
                <a:gd name="T1" fmla="*/ 0 h 9"/>
                <a:gd name="T2" fmla="*/ 0 w 14"/>
                <a:gd name="T3" fmla="*/ 0 h 9"/>
                <a:gd name="T4" fmla="*/ 0 w 14"/>
                <a:gd name="T5" fmla="*/ 0 h 9"/>
                <a:gd name="T6" fmla="*/ 0 w 14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9"/>
                <a:gd name="T14" fmla="*/ 14 w 14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9">
                  <a:moveTo>
                    <a:pt x="0" y="0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0" name="Freeform 47"/>
            <p:cNvSpPr>
              <a:spLocks noEditPoints="1"/>
            </p:cNvSpPr>
            <p:nvPr/>
          </p:nvSpPr>
          <p:spPr bwMode="auto">
            <a:xfrm>
              <a:off x="1314" y="1722"/>
              <a:ext cx="360" cy="239"/>
            </a:xfrm>
            <a:custGeom>
              <a:avLst/>
              <a:gdLst>
                <a:gd name="T0" fmla="*/ 0 w 1654"/>
                <a:gd name="T1" fmla="*/ 0 h 1104"/>
                <a:gd name="T2" fmla="*/ 0 w 1654"/>
                <a:gd name="T3" fmla="*/ 0 h 1104"/>
                <a:gd name="T4" fmla="*/ 0 w 1654"/>
                <a:gd name="T5" fmla="*/ 0 h 1104"/>
                <a:gd name="T6" fmla="*/ 0 w 1654"/>
                <a:gd name="T7" fmla="*/ 0 h 1104"/>
                <a:gd name="T8" fmla="*/ 0 w 1654"/>
                <a:gd name="T9" fmla="*/ 0 h 1104"/>
                <a:gd name="T10" fmla="*/ 0 w 1654"/>
                <a:gd name="T11" fmla="*/ 0 h 1104"/>
                <a:gd name="T12" fmla="*/ 0 w 1654"/>
                <a:gd name="T13" fmla="*/ 0 h 1104"/>
                <a:gd name="T14" fmla="*/ 0 w 1654"/>
                <a:gd name="T15" fmla="*/ 0 h 1104"/>
                <a:gd name="T16" fmla="*/ 0 w 1654"/>
                <a:gd name="T17" fmla="*/ 0 h 1104"/>
                <a:gd name="T18" fmla="*/ 0 w 1654"/>
                <a:gd name="T19" fmla="*/ 0 h 1104"/>
                <a:gd name="T20" fmla="*/ 0 w 1654"/>
                <a:gd name="T21" fmla="*/ 0 h 1104"/>
                <a:gd name="T22" fmla="*/ 0 w 1654"/>
                <a:gd name="T23" fmla="*/ 0 h 1104"/>
                <a:gd name="T24" fmla="*/ 0 w 1654"/>
                <a:gd name="T25" fmla="*/ 0 h 1104"/>
                <a:gd name="T26" fmla="*/ 0 w 1654"/>
                <a:gd name="T27" fmla="*/ 0 h 1104"/>
                <a:gd name="T28" fmla="*/ 0 w 1654"/>
                <a:gd name="T29" fmla="*/ 0 h 1104"/>
                <a:gd name="T30" fmla="*/ 0 w 1654"/>
                <a:gd name="T31" fmla="*/ 0 h 1104"/>
                <a:gd name="T32" fmla="*/ 0 w 1654"/>
                <a:gd name="T33" fmla="*/ 0 h 11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54"/>
                <a:gd name="T52" fmla="*/ 0 h 1104"/>
                <a:gd name="T53" fmla="*/ 1654 w 1654"/>
                <a:gd name="T54" fmla="*/ 1104 h 11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54" h="1104">
                  <a:moveTo>
                    <a:pt x="1654" y="0"/>
                  </a:moveTo>
                  <a:lnTo>
                    <a:pt x="1654" y="0"/>
                  </a:lnTo>
                  <a:lnTo>
                    <a:pt x="1654" y="148"/>
                  </a:lnTo>
                  <a:lnTo>
                    <a:pt x="1038" y="504"/>
                  </a:lnTo>
                  <a:lnTo>
                    <a:pt x="1027" y="474"/>
                  </a:lnTo>
                  <a:lnTo>
                    <a:pt x="1016" y="443"/>
                  </a:lnTo>
                  <a:lnTo>
                    <a:pt x="1003" y="414"/>
                  </a:lnTo>
                  <a:lnTo>
                    <a:pt x="991" y="384"/>
                  </a:lnTo>
                  <a:lnTo>
                    <a:pt x="1654" y="0"/>
                  </a:lnTo>
                  <a:close/>
                  <a:moveTo>
                    <a:pt x="819" y="630"/>
                  </a:moveTo>
                  <a:lnTo>
                    <a:pt x="0" y="1104"/>
                  </a:lnTo>
                  <a:lnTo>
                    <a:pt x="0" y="956"/>
                  </a:lnTo>
                  <a:lnTo>
                    <a:pt x="777" y="508"/>
                  </a:lnTo>
                  <a:lnTo>
                    <a:pt x="789" y="537"/>
                  </a:lnTo>
                  <a:lnTo>
                    <a:pt x="800" y="568"/>
                  </a:lnTo>
                  <a:lnTo>
                    <a:pt x="810" y="600"/>
                  </a:lnTo>
                  <a:lnTo>
                    <a:pt x="819" y="630"/>
                  </a:lnTo>
                  <a:close/>
                </a:path>
              </a:pathLst>
            </a:custGeom>
            <a:solidFill>
              <a:srgbClr val="4D98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1" name="Freeform 48"/>
            <p:cNvSpPr>
              <a:spLocks noEditPoints="1"/>
            </p:cNvSpPr>
            <p:nvPr/>
          </p:nvSpPr>
          <p:spPr bwMode="auto">
            <a:xfrm>
              <a:off x="1314" y="1737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54"/>
                <a:gd name="T67" fmla="*/ 0 h 1113"/>
                <a:gd name="T68" fmla="*/ 1654 w 1654"/>
                <a:gd name="T69" fmla="*/ 1113 h 11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54" h="1113">
                  <a:moveTo>
                    <a:pt x="0" y="955"/>
                  </a:moveTo>
                  <a:lnTo>
                    <a:pt x="798" y="494"/>
                  </a:lnTo>
                  <a:lnTo>
                    <a:pt x="804" y="511"/>
                  </a:lnTo>
                  <a:lnTo>
                    <a:pt x="809" y="528"/>
                  </a:lnTo>
                  <a:lnTo>
                    <a:pt x="815" y="545"/>
                  </a:lnTo>
                  <a:lnTo>
                    <a:pt x="820" y="562"/>
                  </a:lnTo>
                  <a:lnTo>
                    <a:pt x="823" y="580"/>
                  </a:lnTo>
                  <a:lnTo>
                    <a:pt x="828" y="597"/>
                  </a:lnTo>
                  <a:lnTo>
                    <a:pt x="832" y="614"/>
                  </a:lnTo>
                  <a:lnTo>
                    <a:pt x="836" y="63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1014" y="369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58" y="503"/>
                  </a:lnTo>
                  <a:lnTo>
                    <a:pt x="1057" y="501"/>
                  </a:lnTo>
                  <a:lnTo>
                    <a:pt x="1057" y="499"/>
                  </a:lnTo>
                  <a:lnTo>
                    <a:pt x="1047" y="466"/>
                  </a:lnTo>
                  <a:lnTo>
                    <a:pt x="1038" y="434"/>
                  </a:lnTo>
                  <a:lnTo>
                    <a:pt x="1027" y="401"/>
                  </a:lnTo>
                  <a:lnTo>
                    <a:pt x="1014" y="369"/>
                  </a:lnTo>
                  <a:close/>
                </a:path>
              </a:pathLst>
            </a:custGeom>
            <a:solidFill>
              <a:srgbClr val="5199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2" name="Freeform 49"/>
            <p:cNvSpPr>
              <a:spLocks noEditPoints="1"/>
            </p:cNvSpPr>
            <p:nvPr/>
          </p:nvSpPr>
          <p:spPr bwMode="auto">
            <a:xfrm>
              <a:off x="1314" y="1754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6"/>
                  </a:moveTo>
                  <a:lnTo>
                    <a:pt x="819" y="482"/>
                  </a:lnTo>
                  <a:lnTo>
                    <a:pt x="819" y="483"/>
                  </a:lnTo>
                  <a:lnTo>
                    <a:pt x="820" y="483"/>
                  </a:lnTo>
                  <a:lnTo>
                    <a:pt x="828" y="519"/>
                  </a:lnTo>
                  <a:lnTo>
                    <a:pt x="836" y="553"/>
                  </a:lnTo>
                  <a:lnTo>
                    <a:pt x="842" y="590"/>
                  </a:lnTo>
                  <a:lnTo>
                    <a:pt x="847" y="625"/>
                  </a:lnTo>
                  <a:lnTo>
                    <a:pt x="266" y="960"/>
                  </a:lnTo>
                  <a:lnTo>
                    <a:pt x="261" y="958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6"/>
                  </a:lnTo>
                  <a:close/>
                  <a:moveTo>
                    <a:pt x="1038" y="35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74" y="494"/>
                  </a:lnTo>
                  <a:lnTo>
                    <a:pt x="1071" y="475"/>
                  </a:lnTo>
                  <a:lnTo>
                    <a:pt x="1066" y="457"/>
                  </a:lnTo>
                  <a:lnTo>
                    <a:pt x="1062" y="438"/>
                  </a:lnTo>
                  <a:lnTo>
                    <a:pt x="1057" y="420"/>
                  </a:lnTo>
                  <a:lnTo>
                    <a:pt x="1052" y="404"/>
                  </a:lnTo>
                  <a:lnTo>
                    <a:pt x="1047" y="388"/>
                  </a:lnTo>
                  <a:lnTo>
                    <a:pt x="1042" y="372"/>
                  </a:lnTo>
                  <a:lnTo>
                    <a:pt x="1038" y="356"/>
                  </a:lnTo>
                  <a:close/>
                </a:path>
              </a:pathLst>
            </a:custGeom>
            <a:solidFill>
              <a:srgbClr val="549A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3" name="Freeform 50"/>
            <p:cNvSpPr>
              <a:spLocks noEditPoints="1"/>
            </p:cNvSpPr>
            <p:nvPr/>
          </p:nvSpPr>
          <p:spPr bwMode="auto">
            <a:xfrm>
              <a:off x="1314" y="1771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54"/>
                <a:gd name="T58" fmla="*/ 0 h 1113"/>
                <a:gd name="T59" fmla="*/ 1654 w 1654"/>
                <a:gd name="T60" fmla="*/ 1113 h 11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54" h="1113">
                  <a:moveTo>
                    <a:pt x="0" y="954"/>
                  </a:moveTo>
                  <a:lnTo>
                    <a:pt x="836" y="473"/>
                  </a:lnTo>
                  <a:lnTo>
                    <a:pt x="842" y="509"/>
                  </a:lnTo>
                  <a:lnTo>
                    <a:pt x="847" y="547"/>
                  </a:lnTo>
                  <a:lnTo>
                    <a:pt x="849" y="583"/>
                  </a:lnTo>
                  <a:lnTo>
                    <a:pt x="852" y="621"/>
                  </a:lnTo>
                  <a:lnTo>
                    <a:pt x="334" y="920"/>
                  </a:lnTo>
                  <a:lnTo>
                    <a:pt x="261" y="878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58" y="34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86" y="487"/>
                  </a:lnTo>
                  <a:lnTo>
                    <a:pt x="1080" y="450"/>
                  </a:lnTo>
                  <a:lnTo>
                    <a:pt x="1074" y="414"/>
                  </a:lnTo>
                  <a:lnTo>
                    <a:pt x="1067" y="379"/>
                  </a:lnTo>
                  <a:lnTo>
                    <a:pt x="1058" y="344"/>
                  </a:lnTo>
                  <a:close/>
                </a:path>
              </a:pathLst>
            </a:custGeom>
            <a:solidFill>
              <a:srgbClr val="579C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4" name="Freeform 51"/>
            <p:cNvSpPr>
              <a:spLocks noEditPoints="1"/>
            </p:cNvSpPr>
            <p:nvPr/>
          </p:nvSpPr>
          <p:spPr bwMode="auto">
            <a:xfrm>
              <a:off x="1314" y="1788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266" y="801"/>
                  </a:moveTo>
                  <a:lnTo>
                    <a:pt x="847" y="466"/>
                  </a:lnTo>
                  <a:lnTo>
                    <a:pt x="849" y="494"/>
                  </a:lnTo>
                  <a:lnTo>
                    <a:pt x="850" y="521"/>
                  </a:lnTo>
                  <a:lnTo>
                    <a:pt x="852" y="549"/>
                  </a:lnTo>
                  <a:lnTo>
                    <a:pt x="853" y="578"/>
                  </a:lnTo>
                  <a:lnTo>
                    <a:pt x="853" y="589"/>
                  </a:lnTo>
                  <a:lnTo>
                    <a:pt x="852" y="600"/>
                  </a:lnTo>
                  <a:lnTo>
                    <a:pt x="852" y="611"/>
                  </a:lnTo>
                  <a:lnTo>
                    <a:pt x="852" y="623"/>
                  </a:lnTo>
                  <a:lnTo>
                    <a:pt x="404" y="881"/>
                  </a:lnTo>
                  <a:lnTo>
                    <a:pt x="266" y="801"/>
                  </a:lnTo>
                  <a:close/>
                  <a:moveTo>
                    <a:pt x="1074" y="335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1095" y="482"/>
                  </a:lnTo>
                  <a:lnTo>
                    <a:pt x="1091" y="444"/>
                  </a:lnTo>
                  <a:lnTo>
                    <a:pt x="1086" y="408"/>
                  </a:lnTo>
                  <a:lnTo>
                    <a:pt x="1080" y="371"/>
                  </a:lnTo>
                  <a:lnTo>
                    <a:pt x="1074" y="335"/>
                  </a:lnTo>
                  <a:close/>
                </a:path>
              </a:pathLst>
            </a:custGeom>
            <a:solidFill>
              <a:srgbClr val="5A9D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5" name="Freeform 52"/>
            <p:cNvSpPr>
              <a:spLocks noEditPoints="1"/>
            </p:cNvSpPr>
            <p:nvPr/>
          </p:nvSpPr>
          <p:spPr bwMode="auto">
            <a:xfrm>
              <a:off x="1314" y="1806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4"/>
                <a:gd name="T70" fmla="*/ 0 h 1113"/>
                <a:gd name="T71" fmla="*/ 1654 w 1654"/>
                <a:gd name="T72" fmla="*/ 1113 h 11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334" y="761"/>
                  </a:moveTo>
                  <a:lnTo>
                    <a:pt x="852" y="462"/>
                  </a:lnTo>
                  <a:lnTo>
                    <a:pt x="852" y="480"/>
                  </a:lnTo>
                  <a:lnTo>
                    <a:pt x="853" y="498"/>
                  </a:lnTo>
                  <a:lnTo>
                    <a:pt x="852" y="529"/>
                  </a:lnTo>
                  <a:lnTo>
                    <a:pt x="850" y="562"/>
                  </a:lnTo>
                  <a:lnTo>
                    <a:pt x="848" y="594"/>
                  </a:lnTo>
                  <a:lnTo>
                    <a:pt x="844" y="626"/>
                  </a:lnTo>
                  <a:lnTo>
                    <a:pt x="472" y="840"/>
                  </a:lnTo>
                  <a:lnTo>
                    <a:pt x="334" y="761"/>
                  </a:lnTo>
                  <a:close/>
                  <a:moveTo>
                    <a:pt x="1086" y="328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1099" y="479"/>
                  </a:lnTo>
                  <a:lnTo>
                    <a:pt x="1097" y="440"/>
                  </a:lnTo>
                  <a:lnTo>
                    <a:pt x="1095" y="402"/>
                  </a:lnTo>
                  <a:lnTo>
                    <a:pt x="1091" y="364"/>
                  </a:lnTo>
                  <a:lnTo>
                    <a:pt x="1086" y="328"/>
                  </a:lnTo>
                  <a:close/>
                </a:path>
              </a:pathLst>
            </a:custGeom>
            <a:solidFill>
              <a:srgbClr val="5D9F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6" name="Freeform 53"/>
            <p:cNvSpPr>
              <a:spLocks noEditPoints="1"/>
            </p:cNvSpPr>
            <p:nvPr/>
          </p:nvSpPr>
          <p:spPr bwMode="auto">
            <a:xfrm>
              <a:off x="1314" y="1823"/>
              <a:ext cx="360" cy="242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w 1654"/>
                <a:gd name="T21" fmla="*/ 0 h 1114"/>
                <a:gd name="T22" fmla="*/ 0 w 1654"/>
                <a:gd name="T23" fmla="*/ 0 h 1114"/>
                <a:gd name="T24" fmla="*/ 0 w 1654"/>
                <a:gd name="T25" fmla="*/ 0 h 1114"/>
                <a:gd name="T26" fmla="*/ 0 w 1654"/>
                <a:gd name="T27" fmla="*/ 0 h 1114"/>
                <a:gd name="T28" fmla="*/ 0 w 1654"/>
                <a:gd name="T29" fmla="*/ 0 h 1114"/>
                <a:gd name="T30" fmla="*/ 0 w 1654"/>
                <a:gd name="T31" fmla="*/ 0 h 1114"/>
                <a:gd name="T32" fmla="*/ 0 w 1654"/>
                <a:gd name="T33" fmla="*/ 0 h 1114"/>
                <a:gd name="T34" fmla="*/ 0 w 1654"/>
                <a:gd name="T35" fmla="*/ 0 h 1114"/>
                <a:gd name="T36" fmla="*/ 0 w 1654"/>
                <a:gd name="T37" fmla="*/ 0 h 1114"/>
                <a:gd name="T38" fmla="*/ 0 w 1654"/>
                <a:gd name="T39" fmla="*/ 0 h 1114"/>
                <a:gd name="T40" fmla="*/ 0 w 1654"/>
                <a:gd name="T41" fmla="*/ 0 h 1114"/>
                <a:gd name="T42" fmla="*/ 0 w 1654"/>
                <a:gd name="T43" fmla="*/ 0 h 1114"/>
                <a:gd name="T44" fmla="*/ 0 w 1654"/>
                <a:gd name="T45" fmla="*/ 0 h 1114"/>
                <a:gd name="T46" fmla="*/ 0 w 1654"/>
                <a:gd name="T47" fmla="*/ 0 h 1114"/>
                <a:gd name="T48" fmla="*/ 0 w 1654"/>
                <a:gd name="T49" fmla="*/ 0 h 11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4"/>
                <a:gd name="T77" fmla="*/ 1654 w 1654"/>
                <a:gd name="T78" fmla="*/ 1114 h 11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4">
                  <a:moveTo>
                    <a:pt x="0" y="955"/>
                  </a:moveTo>
                  <a:lnTo>
                    <a:pt x="261" y="805"/>
                  </a:lnTo>
                  <a:lnTo>
                    <a:pt x="261" y="964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404" y="723"/>
                  </a:moveTo>
                  <a:lnTo>
                    <a:pt x="852" y="465"/>
                  </a:lnTo>
                  <a:lnTo>
                    <a:pt x="848" y="508"/>
                  </a:lnTo>
                  <a:lnTo>
                    <a:pt x="843" y="552"/>
                  </a:lnTo>
                  <a:lnTo>
                    <a:pt x="837" y="595"/>
                  </a:lnTo>
                  <a:lnTo>
                    <a:pt x="828" y="636"/>
                  </a:lnTo>
                  <a:lnTo>
                    <a:pt x="541" y="802"/>
                  </a:lnTo>
                  <a:lnTo>
                    <a:pt x="404" y="723"/>
                  </a:lnTo>
                  <a:close/>
                  <a:moveTo>
                    <a:pt x="1095" y="32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7" y="481"/>
                  </a:lnTo>
                  <a:lnTo>
                    <a:pt x="1097" y="466"/>
                  </a:lnTo>
                  <a:lnTo>
                    <a:pt x="1097" y="450"/>
                  </a:lnTo>
                  <a:lnTo>
                    <a:pt x="1099" y="434"/>
                  </a:lnTo>
                  <a:lnTo>
                    <a:pt x="1099" y="420"/>
                  </a:lnTo>
                  <a:lnTo>
                    <a:pt x="1099" y="395"/>
                  </a:lnTo>
                  <a:lnTo>
                    <a:pt x="1097" y="372"/>
                  </a:lnTo>
                  <a:lnTo>
                    <a:pt x="1096" y="347"/>
                  </a:lnTo>
                  <a:lnTo>
                    <a:pt x="1095" y="324"/>
                  </a:lnTo>
                  <a:close/>
                </a:path>
              </a:pathLst>
            </a:custGeom>
            <a:solidFill>
              <a:srgbClr val="60A0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7" name="Freeform 54"/>
            <p:cNvSpPr>
              <a:spLocks noEditPoints="1"/>
            </p:cNvSpPr>
            <p:nvPr/>
          </p:nvSpPr>
          <p:spPr bwMode="auto">
            <a:xfrm>
              <a:off x="1314" y="1840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w 1654"/>
                <a:gd name="T21" fmla="*/ 0 h 1114"/>
                <a:gd name="T22" fmla="*/ 0 w 1654"/>
                <a:gd name="T23" fmla="*/ 0 h 1114"/>
                <a:gd name="T24" fmla="*/ 0 w 1654"/>
                <a:gd name="T25" fmla="*/ 0 h 1114"/>
                <a:gd name="T26" fmla="*/ 0 w 1654"/>
                <a:gd name="T27" fmla="*/ 0 h 1114"/>
                <a:gd name="T28" fmla="*/ 0 w 1654"/>
                <a:gd name="T29" fmla="*/ 0 h 1114"/>
                <a:gd name="T30" fmla="*/ 0 w 1654"/>
                <a:gd name="T31" fmla="*/ 0 h 1114"/>
                <a:gd name="T32" fmla="*/ 0 w 1654"/>
                <a:gd name="T33" fmla="*/ 0 h 1114"/>
                <a:gd name="T34" fmla="*/ 0 w 1654"/>
                <a:gd name="T35" fmla="*/ 0 h 1114"/>
                <a:gd name="T36" fmla="*/ 0 w 1654"/>
                <a:gd name="T37" fmla="*/ 0 h 1114"/>
                <a:gd name="T38" fmla="*/ 0 w 1654"/>
                <a:gd name="T39" fmla="*/ 0 h 1114"/>
                <a:gd name="T40" fmla="*/ 0 w 1654"/>
                <a:gd name="T41" fmla="*/ 0 h 1114"/>
                <a:gd name="T42" fmla="*/ 0 w 1654"/>
                <a:gd name="T43" fmla="*/ 0 h 1114"/>
                <a:gd name="T44" fmla="*/ 0 w 1654"/>
                <a:gd name="T45" fmla="*/ 0 h 11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4"/>
                <a:gd name="T70" fmla="*/ 0 h 1114"/>
                <a:gd name="T71" fmla="*/ 1654 w 1654"/>
                <a:gd name="T72" fmla="*/ 1114 h 11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4" h="1114">
                  <a:moveTo>
                    <a:pt x="0" y="955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472" y="682"/>
                  </a:moveTo>
                  <a:lnTo>
                    <a:pt x="844" y="468"/>
                  </a:lnTo>
                  <a:lnTo>
                    <a:pt x="837" y="515"/>
                  </a:lnTo>
                  <a:lnTo>
                    <a:pt x="827" y="561"/>
                  </a:lnTo>
                  <a:lnTo>
                    <a:pt x="815" y="606"/>
                  </a:lnTo>
                  <a:lnTo>
                    <a:pt x="801" y="651"/>
                  </a:lnTo>
                  <a:lnTo>
                    <a:pt x="609" y="762"/>
                  </a:lnTo>
                  <a:lnTo>
                    <a:pt x="472" y="682"/>
                  </a:lnTo>
                  <a:close/>
                  <a:moveTo>
                    <a:pt x="1099" y="321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0" y="485"/>
                  </a:lnTo>
                  <a:lnTo>
                    <a:pt x="1094" y="448"/>
                  </a:lnTo>
                  <a:lnTo>
                    <a:pt x="1096" y="413"/>
                  </a:lnTo>
                  <a:lnTo>
                    <a:pt x="1097" y="376"/>
                  </a:lnTo>
                  <a:lnTo>
                    <a:pt x="1099" y="340"/>
                  </a:lnTo>
                  <a:lnTo>
                    <a:pt x="1099" y="330"/>
                  </a:lnTo>
                  <a:lnTo>
                    <a:pt x="1099" y="321"/>
                  </a:lnTo>
                  <a:close/>
                </a:path>
              </a:pathLst>
            </a:custGeom>
            <a:solidFill>
              <a:srgbClr val="63A1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8" name="Freeform 55"/>
            <p:cNvSpPr>
              <a:spLocks noEditPoints="1"/>
            </p:cNvSpPr>
            <p:nvPr/>
          </p:nvSpPr>
          <p:spPr bwMode="auto">
            <a:xfrm>
              <a:off x="1314" y="1858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5"/>
                  </a:moveTo>
                  <a:lnTo>
                    <a:pt x="261" y="805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541" y="643"/>
                  </a:moveTo>
                  <a:lnTo>
                    <a:pt x="828" y="477"/>
                  </a:lnTo>
                  <a:lnTo>
                    <a:pt x="819" y="517"/>
                  </a:lnTo>
                  <a:lnTo>
                    <a:pt x="806" y="557"/>
                  </a:lnTo>
                  <a:lnTo>
                    <a:pt x="793" y="595"/>
                  </a:lnTo>
                  <a:lnTo>
                    <a:pt x="778" y="632"/>
                  </a:lnTo>
                  <a:lnTo>
                    <a:pt x="775" y="643"/>
                  </a:lnTo>
                  <a:lnTo>
                    <a:pt x="770" y="654"/>
                  </a:lnTo>
                  <a:lnTo>
                    <a:pt x="765" y="665"/>
                  </a:lnTo>
                  <a:lnTo>
                    <a:pt x="760" y="675"/>
                  </a:lnTo>
                  <a:lnTo>
                    <a:pt x="678" y="723"/>
                  </a:lnTo>
                  <a:lnTo>
                    <a:pt x="541" y="643"/>
                  </a:lnTo>
                  <a:close/>
                  <a:moveTo>
                    <a:pt x="1097" y="322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75" y="493"/>
                  </a:lnTo>
                  <a:lnTo>
                    <a:pt x="1084" y="451"/>
                  </a:lnTo>
                  <a:lnTo>
                    <a:pt x="1089" y="409"/>
                  </a:lnTo>
                  <a:lnTo>
                    <a:pt x="1094" y="366"/>
                  </a:lnTo>
                  <a:lnTo>
                    <a:pt x="1097" y="322"/>
                  </a:lnTo>
                  <a:close/>
                </a:path>
              </a:pathLst>
            </a:custGeom>
            <a:solidFill>
              <a:srgbClr val="65A3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9" name="Freeform 56"/>
            <p:cNvSpPr>
              <a:spLocks noEditPoints="1"/>
            </p:cNvSpPr>
            <p:nvPr/>
          </p:nvSpPr>
          <p:spPr bwMode="auto">
            <a:xfrm>
              <a:off x="1314" y="1874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4"/>
                <a:gd name="T73" fmla="*/ 0 h 1113"/>
                <a:gd name="T74" fmla="*/ 1654 w 1654"/>
                <a:gd name="T75" fmla="*/ 1113 h 11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4" h="1113">
                  <a:moveTo>
                    <a:pt x="0" y="955"/>
                  </a:moveTo>
                  <a:lnTo>
                    <a:pt x="261" y="804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609" y="603"/>
                  </a:moveTo>
                  <a:lnTo>
                    <a:pt x="801" y="492"/>
                  </a:lnTo>
                  <a:lnTo>
                    <a:pt x="797" y="507"/>
                  </a:lnTo>
                  <a:lnTo>
                    <a:pt x="790" y="522"/>
                  </a:lnTo>
                  <a:lnTo>
                    <a:pt x="784" y="538"/>
                  </a:lnTo>
                  <a:lnTo>
                    <a:pt x="778" y="552"/>
                  </a:lnTo>
                  <a:lnTo>
                    <a:pt x="766" y="582"/>
                  </a:lnTo>
                  <a:lnTo>
                    <a:pt x="753" y="611"/>
                  </a:lnTo>
                  <a:lnTo>
                    <a:pt x="738" y="639"/>
                  </a:lnTo>
                  <a:lnTo>
                    <a:pt x="722" y="667"/>
                  </a:lnTo>
                  <a:lnTo>
                    <a:pt x="609" y="603"/>
                  </a:lnTo>
                  <a:close/>
                  <a:moveTo>
                    <a:pt x="1090" y="32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55" y="505"/>
                  </a:lnTo>
                  <a:lnTo>
                    <a:pt x="1066" y="461"/>
                  </a:lnTo>
                  <a:lnTo>
                    <a:pt x="1075" y="417"/>
                  </a:lnTo>
                  <a:lnTo>
                    <a:pt x="1084" y="371"/>
                  </a:lnTo>
                  <a:lnTo>
                    <a:pt x="1090" y="326"/>
                  </a:lnTo>
                  <a:close/>
                </a:path>
              </a:pathLst>
            </a:custGeom>
            <a:solidFill>
              <a:srgbClr val="68A4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0" name="Freeform 57"/>
            <p:cNvSpPr>
              <a:spLocks noEditPoints="1"/>
            </p:cNvSpPr>
            <p:nvPr/>
          </p:nvSpPr>
          <p:spPr bwMode="auto">
            <a:xfrm>
              <a:off x="1314" y="1892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4"/>
                <a:gd name="T73" fmla="*/ 0 h 1113"/>
                <a:gd name="T74" fmla="*/ 1654 w 1654"/>
                <a:gd name="T75" fmla="*/ 1113 h 11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678" y="564"/>
                  </a:moveTo>
                  <a:lnTo>
                    <a:pt x="760" y="516"/>
                  </a:lnTo>
                  <a:lnTo>
                    <a:pt x="750" y="535"/>
                  </a:lnTo>
                  <a:lnTo>
                    <a:pt x="742" y="553"/>
                  </a:lnTo>
                  <a:lnTo>
                    <a:pt x="732" y="571"/>
                  </a:lnTo>
                  <a:lnTo>
                    <a:pt x="722" y="588"/>
                  </a:lnTo>
                  <a:lnTo>
                    <a:pt x="678" y="564"/>
                  </a:lnTo>
                  <a:close/>
                  <a:moveTo>
                    <a:pt x="1075" y="33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23" y="524"/>
                  </a:lnTo>
                  <a:lnTo>
                    <a:pt x="1031" y="500"/>
                  </a:lnTo>
                  <a:lnTo>
                    <a:pt x="1039" y="477"/>
                  </a:lnTo>
                  <a:lnTo>
                    <a:pt x="1046" y="454"/>
                  </a:lnTo>
                  <a:lnTo>
                    <a:pt x="1053" y="431"/>
                  </a:lnTo>
                  <a:lnTo>
                    <a:pt x="1060" y="406"/>
                  </a:lnTo>
                  <a:lnTo>
                    <a:pt x="1066" y="383"/>
                  </a:lnTo>
                  <a:lnTo>
                    <a:pt x="1071" y="358"/>
                  </a:lnTo>
                  <a:lnTo>
                    <a:pt x="1075" y="334"/>
                  </a:lnTo>
                  <a:close/>
                </a:path>
              </a:pathLst>
            </a:custGeom>
            <a:solidFill>
              <a:srgbClr val="6AA5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1" name="Freeform 58"/>
            <p:cNvSpPr>
              <a:spLocks noEditPoints="1"/>
            </p:cNvSpPr>
            <p:nvPr/>
          </p:nvSpPr>
          <p:spPr bwMode="auto">
            <a:xfrm>
              <a:off x="1314" y="1909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54"/>
                <a:gd name="T52" fmla="*/ 0 h 1113"/>
                <a:gd name="T53" fmla="*/ 1654 w 1654"/>
                <a:gd name="T54" fmla="*/ 1113 h 11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55" y="34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979" y="549"/>
                  </a:lnTo>
                  <a:lnTo>
                    <a:pt x="985" y="533"/>
                  </a:lnTo>
                  <a:lnTo>
                    <a:pt x="992" y="518"/>
                  </a:lnTo>
                  <a:lnTo>
                    <a:pt x="998" y="502"/>
                  </a:lnTo>
                  <a:lnTo>
                    <a:pt x="1006" y="488"/>
                  </a:lnTo>
                  <a:lnTo>
                    <a:pt x="1019" y="452"/>
                  </a:lnTo>
                  <a:lnTo>
                    <a:pt x="1033" y="418"/>
                  </a:lnTo>
                  <a:lnTo>
                    <a:pt x="1044" y="382"/>
                  </a:lnTo>
                  <a:lnTo>
                    <a:pt x="1055" y="346"/>
                  </a:lnTo>
                  <a:close/>
                </a:path>
              </a:pathLst>
            </a:custGeom>
            <a:solidFill>
              <a:srgbClr val="6DA7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2" name="Freeform 59"/>
            <p:cNvSpPr>
              <a:spLocks noEditPoints="1"/>
            </p:cNvSpPr>
            <p:nvPr/>
          </p:nvSpPr>
          <p:spPr bwMode="auto">
            <a:xfrm>
              <a:off x="1314" y="1927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54"/>
                <a:gd name="T55" fmla="*/ 0 h 1113"/>
                <a:gd name="T56" fmla="*/ 1654 w 1654"/>
                <a:gd name="T57" fmla="*/ 1113 h 1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23" y="365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953" y="563"/>
                  </a:lnTo>
                  <a:lnTo>
                    <a:pt x="935" y="552"/>
                  </a:lnTo>
                  <a:lnTo>
                    <a:pt x="954" y="517"/>
                  </a:lnTo>
                  <a:lnTo>
                    <a:pt x="973" y="482"/>
                  </a:lnTo>
                  <a:lnTo>
                    <a:pt x="990" y="445"/>
                  </a:lnTo>
                  <a:lnTo>
                    <a:pt x="1006" y="409"/>
                  </a:lnTo>
                  <a:lnTo>
                    <a:pt x="1011" y="398"/>
                  </a:lnTo>
                  <a:lnTo>
                    <a:pt x="1014" y="387"/>
                  </a:lnTo>
                  <a:lnTo>
                    <a:pt x="1019" y="376"/>
                  </a:lnTo>
                  <a:lnTo>
                    <a:pt x="1023" y="365"/>
                  </a:lnTo>
                  <a:close/>
                </a:path>
              </a:pathLst>
            </a:custGeom>
            <a:solidFill>
              <a:srgbClr val="71A9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3" name="Freeform 60"/>
            <p:cNvSpPr>
              <a:spLocks noEditPoints="1"/>
            </p:cNvSpPr>
            <p:nvPr/>
          </p:nvSpPr>
          <p:spPr bwMode="auto">
            <a:xfrm>
              <a:off x="1314" y="1944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54"/>
                <a:gd name="T43" fmla="*/ 0 h 1113"/>
                <a:gd name="T44" fmla="*/ 1654 w 1654"/>
                <a:gd name="T45" fmla="*/ 1113 h 1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979" y="390"/>
                  </a:moveTo>
                  <a:lnTo>
                    <a:pt x="1654" y="0"/>
                  </a:lnTo>
                  <a:lnTo>
                    <a:pt x="1654" y="157"/>
                  </a:lnTo>
                  <a:lnTo>
                    <a:pt x="1022" y="523"/>
                  </a:lnTo>
                  <a:lnTo>
                    <a:pt x="935" y="472"/>
                  </a:lnTo>
                  <a:lnTo>
                    <a:pt x="946" y="452"/>
                  </a:lnTo>
                  <a:lnTo>
                    <a:pt x="957" y="431"/>
                  </a:lnTo>
                  <a:lnTo>
                    <a:pt x="968" y="411"/>
                  </a:lnTo>
                  <a:lnTo>
                    <a:pt x="979" y="390"/>
                  </a:lnTo>
                  <a:close/>
                </a:path>
              </a:pathLst>
            </a:custGeom>
            <a:solidFill>
              <a:srgbClr val="75AB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4" name="Freeform 61"/>
            <p:cNvSpPr>
              <a:spLocks noEditPoints="1"/>
            </p:cNvSpPr>
            <p:nvPr/>
          </p:nvSpPr>
          <p:spPr bwMode="auto">
            <a:xfrm>
              <a:off x="1314" y="1961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4"/>
                <a:gd name="T32" fmla="*/ 1654 w 1654"/>
                <a:gd name="T33" fmla="*/ 1114 h 1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4">
                  <a:moveTo>
                    <a:pt x="0" y="955"/>
                  </a:moveTo>
                  <a:lnTo>
                    <a:pt x="261" y="805"/>
                  </a:lnTo>
                  <a:lnTo>
                    <a:pt x="261" y="964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953" y="40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0" y="484"/>
                  </a:lnTo>
                  <a:lnTo>
                    <a:pt x="953" y="405"/>
                  </a:lnTo>
                  <a:close/>
                </a:path>
              </a:pathLst>
            </a:custGeom>
            <a:solidFill>
              <a:srgbClr val="78AD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5" name="Freeform 62"/>
            <p:cNvSpPr>
              <a:spLocks noEditPoints="1"/>
            </p:cNvSpPr>
            <p:nvPr/>
          </p:nvSpPr>
          <p:spPr bwMode="auto">
            <a:xfrm>
              <a:off x="1314" y="1978"/>
              <a:ext cx="360" cy="243"/>
            </a:xfrm>
            <a:custGeom>
              <a:avLst/>
              <a:gdLst>
                <a:gd name="T0" fmla="*/ 0 w 1654"/>
                <a:gd name="T1" fmla="*/ 0 h 1115"/>
                <a:gd name="T2" fmla="*/ 0 w 1654"/>
                <a:gd name="T3" fmla="*/ 0 h 1115"/>
                <a:gd name="T4" fmla="*/ 0 w 1654"/>
                <a:gd name="T5" fmla="*/ 0 h 1115"/>
                <a:gd name="T6" fmla="*/ 0 w 1654"/>
                <a:gd name="T7" fmla="*/ 0 h 1115"/>
                <a:gd name="T8" fmla="*/ 0 w 1654"/>
                <a:gd name="T9" fmla="*/ 0 h 1115"/>
                <a:gd name="T10" fmla="*/ 0 w 1654"/>
                <a:gd name="T11" fmla="*/ 0 h 1115"/>
                <a:gd name="T12" fmla="*/ 0 w 1654"/>
                <a:gd name="T13" fmla="*/ 0 h 1115"/>
                <a:gd name="T14" fmla="*/ 0 w 1654"/>
                <a:gd name="T15" fmla="*/ 0 h 1115"/>
                <a:gd name="T16" fmla="*/ 0 w 1654"/>
                <a:gd name="T17" fmla="*/ 0 h 1115"/>
                <a:gd name="T18" fmla="*/ 0 w 1654"/>
                <a:gd name="T19" fmla="*/ 0 h 1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5"/>
                <a:gd name="T32" fmla="*/ 1654 w 1654"/>
                <a:gd name="T33" fmla="*/ 1115 h 11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5">
                  <a:moveTo>
                    <a:pt x="0" y="956"/>
                  </a:moveTo>
                  <a:lnTo>
                    <a:pt x="261" y="805"/>
                  </a:lnTo>
                  <a:lnTo>
                    <a:pt x="261" y="963"/>
                  </a:lnTo>
                  <a:lnTo>
                    <a:pt x="0" y="1115"/>
                  </a:lnTo>
                  <a:lnTo>
                    <a:pt x="0" y="956"/>
                  </a:lnTo>
                  <a:close/>
                  <a:moveTo>
                    <a:pt x="1022" y="36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160" y="446"/>
                  </a:lnTo>
                  <a:lnTo>
                    <a:pt x="1022" y="366"/>
                  </a:lnTo>
                  <a:close/>
                </a:path>
              </a:pathLst>
            </a:custGeom>
            <a:solidFill>
              <a:srgbClr val="7BA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6" name="Freeform 63"/>
            <p:cNvSpPr>
              <a:spLocks noEditPoints="1"/>
            </p:cNvSpPr>
            <p:nvPr/>
          </p:nvSpPr>
          <p:spPr bwMode="auto">
            <a:xfrm>
              <a:off x="1314" y="1995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5"/>
                  </a:moveTo>
                  <a:lnTo>
                    <a:pt x="261" y="805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1090" y="32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228" y="405"/>
                  </a:lnTo>
                  <a:lnTo>
                    <a:pt x="1090" y="325"/>
                  </a:lnTo>
                  <a:close/>
                </a:path>
              </a:pathLst>
            </a:custGeom>
            <a:solidFill>
              <a:srgbClr val="7EB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7" name="Freeform 64"/>
            <p:cNvSpPr>
              <a:spLocks noEditPoints="1"/>
            </p:cNvSpPr>
            <p:nvPr/>
          </p:nvSpPr>
          <p:spPr bwMode="auto">
            <a:xfrm>
              <a:off x="1314" y="2013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6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6"/>
                  </a:lnTo>
                  <a:close/>
                  <a:moveTo>
                    <a:pt x="1160" y="287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297" y="365"/>
                  </a:lnTo>
                  <a:lnTo>
                    <a:pt x="1160" y="287"/>
                  </a:lnTo>
                  <a:close/>
                </a:path>
              </a:pathLst>
            </a:custGeom>
            <a:solidFill>
              <a:srgbClr val="80B3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8" name="Freeform 65"/>
            <p:cNvSpPr>
              <a:spLocks noEditPoints="1"/>
            </p:cNvSpPr>
            <p:nvPr/>
          </p:nvSpPr>
          <p:spPr bwMode="auto">
            <a:xfrm>
              <a:off x="1314" y="2030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228" y="24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365" y="325"/>
                  </a:lnTo>
                  <a:lnTo>
                    <a:pt x="1228" y="246"/>
                  </a:lnTo>
                  <a:close/>
                </a:path>
              </a:pathLst>
            </a:custGeom>
            <a:solidFill>
              <a:srgbClr val="83B5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9" name="Freeform 66"/>
            <p:cNvSpPr>
              <a:spLocks/>
            </p:cNvSpPr>
            <p:nvPr/>
          </p:nvSpPr>
          <p:spPr bwMode="auto">
            <a:xfrm>
              <a:off x="1314" y="2048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16"/>
                  </a:lnTo>
                  <a:lnTo>
                    <a:pt x="1394" y="262"/>
                  </a:lnTo>
                  <a:lnTo>
                    <a:pt x="1297" y="206"/>
                  </a:lnTo>
                  <a:lnTo>
                    <a:pt x="1654" y="0"/>
                  </a:lnTo>
                  <a:lnTo>
                    <a:pt x="1654" y="158"/>
                  </a:lnTo>
                  <a:lnTo>
                    <a:pt x="0" y="1113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6B7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0" name="Freeform 67"/>
            <p:cNvSpPr>
              <a:spLocks/>
            </p:cNvSpPr>
            <p:nvPr/>
          </p:nvSpPr>
          <p:spPr bwMode="auto">
            <a:xfrm>
              <a:off x="1314" y="2065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836"/>
                  </a:lnTo>
                  <a:lnTo>
                    <a:pt x="1394" y="182"/>
                  </a:lnTo>
                  <a:lnTo>
                    <a:pt x="1365" y="166"/>
                  </a:lnTo>
                  <a:lnTo>
                    <a:pt x="1654" y="0"/>
                  </a:lnTo>
                  <a:lnTo>
                    <a:pt x="1654" y="158"/>
                  </a:lnTo>
                  <a:lnTo>
                    <a:pt x="0" y="1113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8B9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1" name="Freeform 68"/>
            <p:cNvSpPr>
              <a:spLocks/>
            </p:cNvSpPr>
            <p:nvPr/>
          </p:nvSpPr>
          <p:spPr bwMode="auto">
            <a:xfrm>
              <a:off x="1314" y="2082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4"/>
                <a:gd name="T16" fmla="*/ 0 h 1114"/>
                <a:gd name="T17" fmla="*/ 1654 w 1654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4" h="1114">
                  <a:moveTo>
                    <a:pt x="0" y="95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0" y="1114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8CBC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2" name="Freeform 69"/>
            <p:cNvSpPr>
              <a:spLocks/>
            </p:cNvSpPr>
            <p:nvPr/>
          </p:nvSpPr>
          <p:spPr bwMode="auto">
            <a:xfrm>
              <a:off x="1314" y="2099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4"/>
                <a:gd name="T16" fmla="*/ 0 h 1114"/>
                <a:gd name="T17" fmla="*/ 1654 w 1654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4" h="1114">
                  <a:moveTo>
                    <a:pt x="0" y="95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0" y="1114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8FBE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3" name="Freeform 70"/>
            <p:cNvSpPr>
              <a:spLocks/>
            </p:cNvSpPr>
            <p:nvPr/>
          </p:nvSpPr>
          <p:spPr bwMode="auto">
            <a:xfrm>
              <a:off x="1314" y="2116"/>
              <a:ext cx="360" cy="230"/>
            </a:xfrm>
            <a:custGeom>
              <a:avLst/>
              <a:gdLst>
                <a:gd name="T0" fmla="*/ 0 w 1654"/>
                <a:gd name="T1" fmla="*/ 0 h 1051"/>
                <a:gd name="T2" fmla="*/ 0 w 1654"/>
                <a:gd name="T3" fmla="*/ 0 h 1051"/>
                <a:gd name="T4" fmla="*/ 0 w 1654"/>
                <a:gd name="T5" fmla="*/ 0 h 1051"/>
                <a:gd name="T6" fmla="*/ 0 w 1654"/>
                <a:gd name="T7" fmla="*/ 0 h 1051"/>
                <a:gd name="T8" fmla="*/ 0 w 1654"/>
                <a:gd name="T9" fmla="*/ 0 h 1051"/>
                <a:gd name="T10" fmla="*/ 0 w 1654"/>
                <a:gd name="T11" fmla="*/ 0 h 1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4"/>
                <a:gd name="T19" fmla="*/ 0 h 1051"/>
                <a:gd name="T20" fmla="*/ 1654 w 1654"/>
                <a:gd name="T21" fmla="*/ 1051 h 10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4" h="1051">
                  <a:moveTo>
                    <a:pt x="0" y="955"/>
                  </a:moveTo>
                  <a:lnTo>
                    <a:pt x="1654" y="0"/>
                  </a:lnTo>
                  <a:lnTo>
                    <a:pt x="1654" y="97"/>
                  </a:lnTo>
                  <a:lnTo>
                    <a:pt x="0" y="1051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94C1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4" name="Freeform 71"/>
            <p:cNvSpPr>
              <a:spLocks/>
            </p:cNvSpPr>
            <p:nvPr/>
          </p:nvSpPr>
          <p:spPr bwMode="auto">
            <a:xfrm>
              <a:off x="1314" y="2134"/>
              <a:ext cx="360" cy="212"/>
            </a:xfrm>
            <a:custGeom>
              <a:avLst/>
              <a:gdLst>
                <a:gd name="T0" fmla="*/ 0 w 1654"/>
                <a:gd name="T1" fmla="*/ 0 h 971"/>
                <a:gd name="T2" fmla="*/ 0 w 1654"/>
                <a:gd name="T3" fmla="*/ 0 h 971"/>
                <a:gd name="T4" fmla="*/ 0 w 1654"/>
                <a:gd name="T5" fmla="*/ 0 h 971"/>
                <a:gd name="T6" fmla="*/ 0 w 1654"/>
                <a:gd name="T7" fmla="*/ 0 h 971"/>
                <a:gd name="T8" fmla="*/ 0 w 1654"/>
                <a:gd name="T9" fmla="*/ 0 h 971"/>
                <a:gd name="T10" fmla="*/ 0 w 1654"/>
                <a:gd name="T11" fmla="*/ 0 h 9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4"/>
                <a:gd name="T19" fmla="*/ 0 h 971"/>
                <a:gd name="T20" fmla="*/ 1654 w 1654"/>
                <a:gd name="T21" fmla="*/ 971 h 9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4" h="971">
                  <a:moveTo>
                    <a:pt x="0" y="955"/>
                  </a:moveTo>
                  <a:lnTo>
                    <a:pt x="1654" y="0"/>
                  </a:lnTo>
                  <a:lnTo>
                    <a:pt x="1654" y="17"/>
                  </a:lnTo>
                  <a:lnTo>
                    <a:pt x="0" y="971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9AC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5" name="Freeform 72"/>
            <p:cNvSpPr>
              <a:spLocks/>
            </p:cNvSpPr>
            <p:nvPr/>
          </p:nvSpPr>
          <p:spPr bwMode="auto">
            <a:xfrm>
              <a:off x="927" y="1468"/>
              <a:ext cx="720" cy="415"/>
            </a:xfrm>
            <a:custGeom>
              <a:avLst/>
              <a:gdLst>
                <a:gd name="T0" fmla="*/ 0 w 3307"/>
                <a:gd name="T1" fmla="*/ 0 h 1908"/>
                <a:gd name="T2" fmla="*/ 0 w 3307"/>
                <a:gd name="T3" fmla="*/ 0 h 1908"/>
                <a:gd name="T4" fmla="*/ 0 w 3307"/>
                <a:gd name="T5" fmla="*/ 0 h 1908"/>
                <a:gd name="T6" fmla="*/ 0 w 3307"/>
                <a:gd name="T7" fmla="*/ 0 h 1908"/>
                <a:gd name="T8" fmla="*/ 0 w 3307"/>
                <a:gd name="T9" fmla="*/ 0 h 1908"/>
                <a:gd name="T10" fmla="*/ 0 w 3307"/>
                <a:gd name="T11" fmla="*/ 0 h 1908"/>
                <a:gd name="T12" fmla="*/ 0 w 3307"/>
                <a:gd name="T13" fmla="*/ 0 h 1908"/>
                <a:gd name="T14" fmla="*/ 0 w 3307"/>
                <a:gd name="T15" fmla="*/ 0 h 1908"/>
                <a:gd name="T16" fmla="*/ 0 w 3307"/>
                <a:gd name="T17" fmla="*/ 0 h 1908"/>
                <a:gd name="T18" fmla="*/ 0 w 3307"/>
                <a:gd name="T19" fmla="*/ 0 h 1908"/>
                <a:gd name="T20" fmla="*/ 0 w 3307"/>
                <a:gd name="T21" fmla="*/ 0 h 1908"/>
                <a:gd name="T22" fmla="*/ 0 w 3307"/>
                <a:gd name="T23" fmla="*/ 0 h 1908"/>
                <a:gd name="T24" fmla="*/ 0 w 3307"/>
                <a:gd name="T25" fmla="*/ 0 h 1908"/>
                <a:gd name="T26" fmla="*/ 0 w 3307"/>
                <a:gd name="T27" fmla="*/ 0 h 1908"/>
                <a:gd name="T28" fmla="*/ 0 w 3307"/>
                <a:gd name="T29" fmla="*/ 0 h 1908"/>
                <a:gd name="T30" fmla="*/ 0 w 3307"/>
                <a:gd name="T31" fmla="*/ 0 h 1908"/>
                <a:gd name="T32" fmla="*/ 0 w 3307"/>
                <a:gd name="T33" fmla="*/ 0 h 1908"/>
                <a:gd name="T34" fmla="*/ 0 w 3307"/>
                <a:gd name="T35" fmla="*/ 0 h 1908"/>
                <a:gd name="T36" fmla="*/ 0 w 3307"/>
                <a:gd name="T37" fmla="*/ 0 h 1908"/>
                <a:gd name="T38" fmla="*/ 0 w 3307"/>
                <a:gd name="T39" fmla="*/ 0 h 1908"/>
                <a:gd name="T40" fmla="*/ 0 w 3307"/>
                <a:gd name="T41" fmla="*/ 0 h 1908"/>
                <a:gd name="T42" fmla="*/ 0 w 3307"/>
                <a:gd name="T43" fmla="*/ 0 h 1908"/>
                <a:gd name="T44" fmla="*/ 0 w 3307"/>
                <a:gd name="T45" fmla="*/ 0 h 1908"/>
                <a:gd name="T46" fmla="*/ 0 w 3307"/>
                <a:gd name="T47" fmla="*/ 0 h 1908"/>
                <a:gd name="T48" fmla="*/ 0 w 3307"/>
                <a:gd name="T49" fmla="*/ 0 h 1908"/>
                <a:gd name="T50" fmla="*/ 0 w 3307"/>
                <a:gd name="T51" fmla="*/ 0 h 1908"/>
                <a:gd name="T52" fmla="*/ 0 w 3307"/>
                <a:gd name="T53" fmla="*/ 0 h 1908"/>
                <a:gd name="T54" fmla="*/ 0 w 3307"/>
                <a:gd name="T55" fmla="*/ 0 h 1908"/>
                <a:gd name="T56" fmla="*/ 0 w 3307"/>
                <a:gd name="T57" fmla="*/ 0 h 1908"/>
                <a:gd name="T58" fmla="*/ 0 w 3307"/>
                <a:gd name="T59" fmla="*/ 0 h 1908"/>
                <a:gd name="T60" fmla="*/ 0 w 3307"/>
                <a:gd name="T61" fmla="*/ 0 h 1908"/>
                <a:gd name="T62" fmla="*/ 0 w 3307"/>
                <a:gd name="T63" fmla="*/ 0 h 1908"/>
                <a:gd name="T64" fmla="*/ 0 w 3307"/>
                <a:gd name="T65" fmla="*/ 0 h 19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07"/>
                <a:gd name="T100" fmla="*/ 0 h 1908"/>
                <a:gd name="T101" fmla="*/ 3307 w 3307"/>
                <a:gd name="T102" fmla="*/ 1908 h 19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07" h="1908">
                  <a:moveTo>
                    <a:pt x="1654" y="1908"/>
                  </a:moveTo>
                  <a:lnTo>
                    <a:pt x="3307" y="954"/>
                  </a:lnTo>
                  <a:lnTo>
                    <a:pt x="1654" y="0"/>
                  </a:lnTo>
                  <a:lnTo>
                    <a:pt x="0" y="954"/>
                  </a:lnTo>
                  <a:lnTo>
                    <a:pt x="664" y="1336"/>
                  </a:lnTo>
                  <a:lnTo>
                    <a:pt x="684" y="1311"/>
                  </a:lnTo>
                  <a:lnTo>
                    <a:pt x="703" y="1285"/>
                  </a:lnTo>
                  <a:lnTo>
                    <a:pt x="724" y="1261"/>
                  </a:lnTo>
                  <a:lnTo>
                    <a:pt x="745" y="1236"/>
                  </a:lnTo>
                  <a:lnTo>
                    <a:pt x="767" y="1213"/>
                  </a:lnTo>
                  <a:lnTo>
                    <a:pt x="790" y="1190"/>
                  </a:lnTo>
                  <a:lnTo>
                    <a:pt x="812" y="1166"/>
                  </a:lnTo>
                  <a:lnTo>
                    <a:pt x="837" y="1144"/>
                  </a:lnTo>
                  <a:lnTo>
                    <a:pt x="861" y="1124"/>
                  </a:lnTo>
                  <a:lnTo>
                    <a:pt x="886" y="1103"/>
                  </a:lnTo>
                  <a:lnTo>
                    <a:pt x="911" y="1083"/>
                  </a:lnTo>
                  <a:lnTo>
                    <a:pt x="937" y="1064"/>
                  </a:lnTo>
                  <a:lnTo>
                    <a:pt x="963" y="1045"/>
                  </a:lnTo>
                  <a:lnTo>
                    <a:pt x="990" y="1027"/>
                  </a:lnTo>
                  <a:lnTo>
                    <a:pt x="1018" y="1010"/>
                  </a:lnTo>
                  <a:lnTo>
                    <a:pt x="1045" y="993"/>
                  </a:lnTo>
                  <a:lnTo>
                    <a:pt x="1079" y="974"/>
                  </a:lnTo>
                  <a:lnTo>
                    <a:pt x="1114" y="956"/>
                  </a:lnTo>
                  <a:lnTo>
                    <a:pt x="1149" y="939"/>
                  </a:lnTo>
                  <a:lnTo>
                    <a:pt x="1185" y="924"/>
                  </a:lnTo>
                  <a:lnTo>
                    <a:pt x="1221" y="909"/>
                  </a:lnTo>
                  <a:lnTo>
                    <a:pt x="1259" y="896"/>
                  </a:lnTo>
                  <a:lnTo>
                    <a:pt x="1295" y="884"/>
                  </a:lnTo>
                  <a:lnTo>
                    <a:pt x="1333" y="873"/>
                  </a:lnTo>
                  <a:lnTo>
                    <a:pt x="1373" y="863"/>
                  </a:lnTo>
                  <a:lnTo>
                    <a:pt x="1412" y="854"/>
                  </a:lnTo>
                  <a:lnTo>
                    <a:pt x="1451" y="847"/>
                  </a:lnTo>
                  <a:lnTo>
                    <a:pt x="1491" y="841"/>
                  </a:lnTo>
                  <a:lnTo>
                    <a:pt x="1530" y="836"/>
                  </a:lnTo>
                  <a:lnTo>
                    <a:pt x="1572" y="832"/>
                  </a:lnTo>
                  <a:lnTo>
                    <a:pt x="1612" y="830"/>
                  </a:lnTo>
                  <a:lnTo>
                    <a:pt x="1654" y="830"/>
                  </a:lnTo>
                  <a:lnTo>
                    <a:pt x="1654" y="300"/>
                  </a:lnTo>
                  <a:lnTo>
                    <a:pt x="2787" y="954"/>
                  </a:lnTo>
                  <a:lnTo>
                    <a:pt x="1654" y="1608"/>
                  </a:lnTo>
                  <a:lnTo>
                    <a:pt x="1654" y="1076"/>
                  </a:lnTo>
                  <a:lnTo>
                    <a:pt x="1621" y="1076"/>
                  </a:lnTo>
                  <a:lnTo>
                    <a:pt x="1588" y="1078"/>
                  </a:lnTo>
                  <a:lnTo>
                    <a:pt x="1555" y="1081"/>
                  </a:lnTo>
                  <a:lnTo>
                    <a:pt x="1523" y="1084"/>
                  </a:lnTo>
                  <a:lnTo>
                    <a:pt x="1491" y="1089"/>
                  </a:lnTo>
                  <a:lnTo>
                    <a:pt x="1459" y="1095"/>
                  </a:lnTo>
                  <a:lnTo>
                    <a:pt x="1429" y="1102"/>
                  </a:lnTo>
                  <a:lnTo>
                    <a:pt x="1398" y="1110"/>
                  </a:lnTo>
                  <a:lnTo>
                    <a:pt x="1368" y="1119"/>
                  </a:lnTo>
                  <a:lnTo>
                    <a:pt x="1338" y="1128"/>
                  </a:lnTo>
                  <a:lnTo>
                    <a:pt x="1309" y="1138"/>
                  </a:lnTo>
                  <a:lnTo>
                    <a:pt x="1280" y="1150"/>
                  </a:lnTo>
                  <a:lnTo>
                    <a:pt x="1251" y="1163"/>
                  </a:lnTo>
                  <a:lnTo>
                    <a:pt x="1223" y="1176"/>
                  </a:lnTo>
                  <a:lnTo>
                    <a:pt x="1195" y="1191"/>
                  </a:lnTo>
                  <a:lnTo>
                    <a:pt x="1168" y="1205"/>
                  </a:lnTo>
                  <a:lnTo>
                    <a:pt x="1127" y="1231"/>
                  </a:lnTo>
                  <a:lnTo>
                    <a:pt x="1086" y="1258"/>
                  </a:lnTo>
                  <a:lnTo>
                    <a:pt x="1047" y="1287"/>
                  </a:lnTo>
                  <a:lnTo>
                    <a:pt x="1010" y="1319"/>
                  </a:lnTo>
                  <a:lnTo>
                    <a:pt x="975" y="1351"/>
                  </a:lnTo>
                  <a:lnTo>
                    <a:pt x="941" y="1386"/>
                  </a:lnTo>
                  <a:lnTo>
                    <a:pt x="909" y="1422"/>
                  </a:lnTo>
                  <a:lnTo>
                    <a:pt x="878" y="1460"/>
                  </a:lnTo>
                  <a:lnTo>
                    <a:pt x="1654" y="1908"/>
                  </a:lnTo>
                  <a:close/>
                </a:path>
              </a:pathLst>
            </a:custGeom>
            <a:solidFill>
              <a:srgbClr val="DFD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6" name="Freeform 73"/>
            <p:cNvSpPr>
              <a:spLocks noEditPoints="1"/>
            </p:cNvSpPr>
            <p:nvPr/>
          </p:nvSpPr>
          <p:spPr bwMode="auto">
            <a:xfrm>
              <a:off x="846" y="1406"/>
              <a:ext cx="881" cy="1016"/>
            </a:xfrm>
            <a:custGeom>
              <a:avLst/>
              <a:gdLst>
                <a:gd name="T0" fmla="*/ 0 w 4045"/>
                <a:gd name="T1" fmla="*/ 0 h 4670"/>
                <a:gd name="T2" fmla="*/ 0 w 4045"/>
                <a:gd name="T3" fmla="*/ 0 h 4670"/>
                <a:gd name="T4" fmla="*/ 0 w 4045"/>
                <a:gd name="T5" fmla="*/ 0 h 4670"/>
                <a:gd name="T6" fmla="*/ 0 w 4045"/>
                <a:gd name="T7" fmla="*/ 0 h 4670"/>
                <a:gd name="T8" fmla="*/ 0 w 4045"/>
                <a:gd name="T9" fmla="*/ 0 h 4670"/>
                <a:gd name="T10" fmla="*/ 0 w 4045"/>
                <a:gd name="T11" fmla="*/ 0 h 4670"/>
                <a:gd name="T12" fmla="*/ 0 w 4045"/>
                <a:gd name="T13" fmla="*/ 0 h 4670"/>
                <a:gd name="T14" fmla="*/ 0 w 4045"/>
                <a:gd name="T15" fmla="*/ 0 h 4670"/>
                <a:gd name="T16" fmla="*/ 0 w 4045"/>
                <a:gd name="T17" fmla="*/ 0 h 4670"/>
                <a:gd name="T18" fmla="*/ 0 w 4045"/>
                <a:gd name="T19" fmla="*/ 0 h 4670"/>
                <a:gd name="T20" fmla="*/ 0 w 4045"/>
                <a:gd name="T21" fmla="*/ 0 h 4670"/>
                <a:gd name="T22" fmla="*/ 0 w 4045"/>
                <a:gd name="T23" fmla="*/ 0 h 4670"/>
                <a:gd name="T24" fmla="*/ 0 w 4045"/>
                <a:gd name="T25" fmla="*/ 0 h 4670"/>
                <a:gd name="T26" fmla="*/ 0 w 4045"/>
                <a:gd name="T27" fmla="*/ 0 h 4670"/>
                <a:gd name="T28" fmla="*/ 0 w 4045"/>
                <a:gd name="T29" fmla="*/ 0 h 4670"/>
                <a:gd name="T30" fmla="*/ 0 w 4045"/>
                <a:gd name="T31" fmla="*/ 0 h 4670"/>
                <a:gd name="T32" fmla="*/ 0 w 4045"/>
                <a:gd name="T33" fmla="*/ 0 h 4670"/>
                <a:gd name="T34" fmla="*/ 0 w 4045"/>
                <a:gd name="T35" fmla="*/ 0 h 4670"/>
                <a:gd name="T36" fmla="*/ 0 w 4045"/>
                <a:gd name="T37" fmla="*/ 0 h 4670"/>
                <a:gd name="T38" fmla="*/ 0 w 4045"/>
                <a:gd name="T39" fmla="*/ 0 h 4670"/>
                <a:gd name="T40" fmla="*/ 0 w 4045"/>
                <a:gd name="T41" fmla="*/ 0 h 4670"/>
                <a:gd name="T42" fmla="*/ 0 w 4045"/>
                <a:gd name="T43" fmla="*/ 0 h 4670"/>
                <a:gd name="T44" fmla="*/ 0 w 4045"/>
                <a:gd name="T45" fmla="*/ 0 h 4670"/>
                <a:gd name="T46" fmla="*/ 0 w 4045"/>
                <a:gd name="T47" fmla="*/ 0 h 4670"/>
                <a:gd name="T48" fmla="*/ 0 w 4045"/>
                <a:gd name="T49" fmla="*/ 0 h 4670"/>
                <a:gd name="T50" fmla="*/ 0 w 4045"/>
                <a:gd name="T51" fmla="*/ 0 h 4670"/>
                <a:gd name="T52" fmla="*/ 0 w 4045"/>
                <a:gd name="T53" fmla="*/ 0 h 4670"/>
                <a:gd name="T54" fmla="*/ 0 w 4045"/>
                <a:gd name="T55" fmla="*/ 0 h 4670"/>
                <a:gd name="T56" fmla="*/ 0 w 4045"/>
                <a:gd name="T57" fmla="*/ 0 h 4670"/>
                <a:gd name="T58" fmla="*/ 0 w 4045"/>
                <a:gd name="T59" fmla="*/ 0 h 4670"/>
                <a:gd name="T60" fmla="*/ 0 w 4045"/>
                <a:gd name="T61" fmla="*/ 0 h 4670"/>
                <a:gd name="T62" fmla="*/ 0 w 4045"/>
                <a:gd name="T63" fmla="*/ 0 h 4670"/>
                <a:gd name="T64" fmla="*/ 0 w 4045"/>
                <a:gd name="T65" fmla="*/ 0 h 4670"/>
                <a:gd name="T66" fmla="*/ 0 w 4045"/>
                <a:gd name="T67" fmla="*/ 0 h 4670"/>
                <a:gd name="T68" fmla="*/ 0 w 4045"/>
                <a:gd name="T69" fmla="*/ 0 h 4670"/>
                <a:gd name="T70" fmla="*/ 0 w 4045"/>
                <a:gd name="T71" fmla="*/ 0 h 4670"/>
                <a:gd name="T72" fmla="*/ 0 w 4045"/>
                <a:gd name="T73" fmla="*/ 0 h 4670"/>
                <a:gd name="T74" fmla="*/ 0 w 4045"/>
                <a:gd name="T75" fmla="*/ 0 h 4670"/>
                <a:gd name="T76" fmla="*/ 0 w 4045"/>
                <a:gd name="T77" fmla="*/ 0 h 4670"/>
                <a:gd name="T78" fmla="*/ 0 w 4045"/>
                <a:gd name="T79" fmla="*/ 0 h 4670"/>
                <a:gd name="T80" fmla="*/ 0 w 4045"/>
                <a:gd name="T81" fmla="*/ 0 h 4670"/>
                <a:gd name="T82" fmla="*/ 0 w 4045"/>
                <a:gd name="T83" fmla="*/ 0 h 4670"/>
                <a:gd name="T84" fmla="*/ 0 w 4045"/>
                <a:gd name="T85" fmla="*/ 0 h 4670"/>
                <a:gd name="T86" fmla="*/ 0 w 4045"/>
                <a:gd name="T87" fmla="*/ 0 h 4670"/>
                <a:gd name="T88" fmla="*/ 0 w 4045"/>
                <a:gd name="T89" fmla="*/ 0 h 4670"/>
                <a:gd name="T90" fmla="*/ 0 w 4045"/>
                <a:gd name="T91" fmla="*/ 0 h 4670"/>
                <a:gd name="T92" fmla="*/ 0 w 4045"/>
                <a:gd name="T93" fmla="*/ 0 h 4670"/>
                <a:gd name="T94" fmla="*/ 0 w 4045"/>
                <a:gd name="T95" fmla="*/ 0 h 4670"/>
                <a:gd name="T96" fmla="*/ 0 w 4045"/>
                <a:gd name="T97" fmla="*/ 0 h 4670"/>
                <a:gd name="T98" fmla="*/ 0 w 4045"/>
                <a:gd name="T99" fmla="*/ 0 h 4670"/>
                <a:gd name="T100" fmla="*/ 0 w 4045"/>
                <a:gd name="T101" fmla="*/ 0 h 4670"/>
                <a:gd name="T102" fmla="*/ 0 w 4045"/>
                <a:gd name="T103" fmla="*/ 0 h 4670"/>
                <a:gd name="T104" fmla="*/ 0 w 4045"/>
                <a:gd name="T105" fmla="*/ 0 h 4670"/>
                <a:gd name="T106" fmla="*/ 0 w 4045"/>
                <a:gd name="T107" fmla="*/ 0 h 4670"/>
                <a:gd name="T108" fmla="*/ 0 w 4045"/>
                <a:gd name="T109" fmla="*/ 0 h 467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045"/>
                <a:gd name="T166" fmla="*/ 0 h 4670"/>
                <a:gd name="T167" fmla="*/ 4045 w 4045"/>
                <a:gd name="T168" fmla="*/ 4670 h 467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045" h="4670">
                  <a:moveTo>
                    <a:pt x="3539" y="3210"/>
                  </a:moveTo>
                  <a:lnTo>
                    <a:pt x="2406" y="3864"/>
                  </a:lnTo>
                  <a:lnTo>
                    <a:pt x="2406" y="2557"/>
                  </a:lnTo>
                  <a:lnTo>
                    <a:pt x="2867" y="2822"/>
                  </a:lnTo>
                  <a:lnTo>
                    <a:pt x="2883" y="2794"/>
                  </a:lnTo>
                  <a:lnTo>
                    <a:pt x="2898" y="2766"/>
                  </a:lnTo>
                  <a:lnTo>
                    <a:pt x="2911" y="2737"/>
                  </a:lnTo>
                  <a:lnTo>
                    <a:pt x="2923" y="2707"/>
                  </a:lnTo>
                  <a:lnTo>
                    <a:pt x="2940" y="2663"/>
                  </a:lnTo>
                  <a:lnTo>
                    <a:pt x="2955" y="2619"/>
                  </a:lnTo>
                  <a:lnTo>
                    <a:pt x="2967" y="2574"/>
                  </a:lnTo>
                  <a:lnTo>
                    <a:pt x="2978" y="2528"/>
                  </a:lnTo>
                  <a:lnTo>
                    <a:pt x="2987" y="2481"/>
                  </a:lnTo>
                  <a:lnTo>
                    <a:pt x="2993" y="2433"/>
                  </a:lnTo>
                  <a:lnTo>
                    <a:pt x="2997" y="2385"/>
                  </a:lnTo>
                  <a:lnTo>
                    <a:pt x="2998" y="2336"/>
                  </a:lnTo>
                  <a:lnTo>
                    <a:pt x="2997" y="2303"/>
                  </a:lnTo>
                  <a:lnTo>
                    <a:pt x="2995" y="2270"/>
                  </a:lnTo>
                  <a:lnTo>
                    <a:pt x="2993" y="2238"/>
                  </a:lnTo>
                  <a:lnTo>
                    <a:pt x="2989" y="2206"/>
                  </a:lnTo>
                  <a:lnTo>
                    <a:pt x="2984" y="2175"/>
                  </a:lnTo>
                  <a:lnTo>
                    <a:pt x="2978" y="2144"/>
                  </a:lnTo>
                  <a:lnTo>
                    <a:pt x="2972" y="2113"/>
                  </a:lnTo>
                  <a:lnTo>
                    <a:pt x="2965" y="2082"/>
                  </a:lnTo>
                  <a:lnTo>
                    <a:pt x="2955" y="2051"/>
                  </a:lnTo>
                  <a:lnTo>
                    <a:pt x="2945" y="2020"/>
                  </a:lnTo>
                  <a:lnTo>
                    <a:pt x="2934" y="1988"/>
                  </a:lnTo>
                  <a:lnTo>
                    <a:pt x="2922" y="1959"/>
                  </a:lnTo>
                  <a:lnTo>
                    <a:pt x="2145" y="2407"/>
                  </a:lnTo>
                  <a:lnTo>
                    <a:pt x="2145" y="4316"/>
                  </a:lnTo>
                  <a:lnTo>
                    <a:pt x="3799" y="3362"/>
                  </a:lnTo>
                  <a:lnTo>
                    <a:pt x="3799" y="1451"/>
                  </a:lnTo>
                  <a:lnTo>
                    <a:pt x="3136" y="1835"/>
                  </a:lnTo>
                  <a:lnTo>
                    <a:pt x="3146" y="1857"/>
                  </a:lnTo>
                  <a:lnTo>
                    <a:pt x="3154" y="1879"/>
                  </a:lnTo>
                  <a:lnTo>
                    <a:pt x="3164" y="1903"/>
                  </a:lnTo>
                  <a:lnTo>
                    <a:pt x="3173" y="1926"/>
                  </a:lnTo>
                  <a:lnTo>
                    <a:pt x="3180" y="1949"/>
                  </a:lnTo>
                  <a:lnTo>
                    <a:pt x="3187" y="1972"/>
                  </a:lnTo>
                  <a:lnTo>
                    <a:pt x="3195" y="1996"/>
                  </a:lnTo>
                  <a:lnTo>
                    <a:pt x="3202" y="2019"/>
                  </a:lnTo>
                  <a:lnTo>
                    <a:pt x="3212" y="2058"/>
                  </a:lnTo>
                  <a:lnTo>
                    <a:pt x="3219" y="2096"/>
                  </a:lnTo>
                  <a:lnTo>
                    <a:pt x="3227" y="2135"/>
                  </a:lnTo>
                  <a:lnTo>
                    <a:pt x="3233" y="2174"/>
                  </a:lnTo>
                  <a:lnTo>
                    <a:pt x="3238" y="2215"/>
                  </a:lnTo>
                  <a:lnTo>
                    <a:pt x="3241" y="2254"/>
                  </a:lnTo>
                  <a:lnTo>
                    <a:pt x="3242" y="2294"/>
                  </a:lnTo>
                  <a:lnTo>
                    <a:pt x="3244" y="2336"/>
                  </a:lnTo>
                  <a:lnTo>
                    <a:pt x="3242" y="2366"/>
                  </a:lnTo>
                  <a:lnTo>
                    <a:pt x="3242" y="2397"/>
                  </a:lnTo>
                  <a:lnTo>
                    <a:pt x="3240" y="2427"/>
                  </a:lnTo>
                  <a:lnTo>
                    <a:pt x="3238" y="2457"/>
                  </a:lnTo>
                  <a:lnTo>
                    <a:pt x="3234" y="2487"/>
                  </a:lnTo>
                  <a:lnTo>
                    <a:pt x="3230" y="2517"/>
                  </a:lnTo>
                  <a:lnTo>
                    <a:pt x="3225" y="2547"/>
                  </a:lnTo>
                  <a:lnTo>
                    <a:pt x="3219" y="2575"/>
                  </a:lnTo>
                  <a:lnTo>
                    <a:pt x="3213" y="2605"/>
                  </a:lnTo>
                  <a:lnTo>
                    <a:pt x="3206" y="2634"/>
                  </a:lnTo>
                  <a:lnTo>
                    <a:pt x="3198" y="2662"/>
                  </a:lnTo>
                  <a:lnTo>
                    <a:pt x="3190" y="2690"/>
                  </a:lnTo>
                  <a:lnTo>
                    <a:pt x="3181" y="2718"/>
                  </a:lnTo>
                  <a:lnTo>
                    <a:pt x="3172" y="2747"/>
                  </a:lnTo>
                  <a:lnTo>
                    <a:pt x="3162" y="2775"/>
                  </a:lnTo>
                  <a:lnTo>
                    <a:pt x="3151" y="2802"/>
                  </a:lnTo>
                  <a:lnTo>
                    <a:pt x="3135" y="2838"/>
                  </a:lnTo>
                  <a:lnTo>
                    <a:pt x="3118" y="2875"/>
                  </a:lnTo>
                  <a:lnTo>
                    <a:pt x="3099" y="2910"/>
                  </a:lnTo>
                  <a:lnTo>
                    <a:pt x="3080" y="2945"/>
                  </a:lnTo>
                  <a:lnTo>
                    <a:pt x="3539" y="3210"/>
                  </a:lnTo>
                  <a:close/>
                  <a:moveTo>
                    <a:pt x="1899" y="4316"/>
                  </a:moveTo>
                  <a:lnTo>
                    <a:pt x="1899" y="3550"/>
                  </a:lnTo>
                  <a:lnTo>
                    <a:pt x="1863" y="3545"/>
                  </a:lnTo>
                  <a:lnTo>
                    <a:pt x="1826" y="3540"/>
                  </a:lnTo>
                  <a:lnTo>
                    <a:pt x="1789" y="3533"/>
                  </a:lnTo>
                  <a:lnTo>
                    <a:pt x="1753" y="3526"/>
                  </a:lnTo>
                  <a:lnTo>
                    <a:pt x="1717" y="3517"/>
                  </a:lnTo>
                  <a:lnTo>
                    <a:pt x="1682" y="3507"/>
                  </a:lnTo>
                  <a:lnTo>
                    <a:pt x="1647" y="3496"/>
                  </a:lnTo>
                  <a:lnTo>
                    <a:pt x="1613" y="3485"/>
                  </a:lnTo>
                  <a:lnTo>
                    <a:pt x="1579" y="3472"/>
                  </a:lnTo>
                  <a:lnTo>
                    <a:pt x="1545" y="3458"/>
                  </a:lnTo>
                  <a:lnTo>
                    <a:pt x="1512" y="3444"/>
                  </a:lnTo>
                  <a:lnTo>
                    <a:pt x="1480" y="3428"/>
                  </a:lnTo>
                  <a:lnTo>
                    <a:pt x="1448" y="3412"/>
                  </a:lnTo>
                  <a:lnTo>
                    <a:pt x="1416" y="3394"/>
                  </a:lnTo>
                  <a:lnTo>
                    <a:pt x="1386" y="3375"/>
                  </a:lnTo>
                  <a:lnTo>
                    <a:pt x="1355" y="3357"/>
                  </a:lnTo>
                  <a:lnTo>
                    <a:pt x="1326" y="3336"/>
                  </a:lnTo>
                  <a:lnTo>
                    <a:pt x="1296" y="3315"/>
                  </a:lnTo>
                  <a:lnTo>
                    <a:pt x="1268" y="3293"/>
                  </a:lnTo>
                  <a:lnTo>
                    <a:pt x="1240" y="3271"/>
                  </a:lnTo>
                  <a:lnTo>
                    <a:pt x="1213" y="3248"/>
                  </a:lnTo>
                  <a:lnTo>
                    <a:pt x="1187" y="3224"/>
                  </a:lnTo>
                  <a:lnTo>
                    <a:pt x="1162" y="3199"/>
                  </a:lnTo>
                  <a:lnTo>
                    <a:pt x="1137" y="3173"/>
                  </a:lnTo>
                  <a:lnTo>
                    <a:pt x="1113" y="3148"/>
                  </a:lnTo>
                  <a:lnTo>
                    <a:pt x="1090" y="3121"/>
                  </a:lnTo>
                  <a:lnTo>
                    <a:pt x="1066" y="3093"/>
                  </a:lnTo>
                  <a:lnTo>
                    <a:pt x="1044" y="3065"/>
                  </a:lnTo>
                  <a:lnTo>
                    <a:pt x="1024" y="3035"/>
                  </a:lnTo>
                  <a:lnTo>
                    <a:pt x="1004" y="3006"/>
                  </a:lnTo>
                  <a:lnTo>
                    <a:pt x="984" y="2977"/>
                  </a:lnTo>
                  <a:lnTo>
                    <a:pt x="966" y="2945"/>
                  </a:lnTo>
                  <a:lnTo>
                    <a:pt x="506" y="3210"/>
                  </a:lnTo>
                  <a:lnTo>
                    <a:pt x="506" y="1903"/>
                  </a:lnTo>
                  <a:lnTo>
                    <a:pt x="1639" y="2557"/>
                  </a:lnTo>
                  <a:lnTo>
                    <a:pt x="1179" y="2822"/>
                  </a:lnTo>
                  <a:lnTo>
                    <a:pt x="1194" y="2846"/>
                  </a:lnTo>
                  <a:lnTo>
                    <a:pt x="1208" y="2870"/>
                  </a:lnTo>
                  <a:lnTo>
                    <a:pt x="1224" y="2892"/>
                  </a:lnTo>
                  <a:lnTo>
                    <a:pt x="1240" y="2915"/>
                  </a:lnTo>
                  <a:lnTo>
                    <a:pt x="1257" y="2937"/>
                  </a:lnTo>
                  <a:lnTo>
                    <a:pt x="1274" y="2959"/>
                  </a:lnTo>
                  <a:lnTo>
                    <a:pt x="1293" y="2980"/>
                  </a:lnTo>
                  <a:lnTo>
                    <a:pt x="1311" y="3000"/>
                  </a:lnTo>
                  <a:lnTo>
                    <a:pt x="1331" y="3021"/>
                  </a:lnTo>
                  <a:lnTo>
                    <a:pt x="1350" y="3040"/>
                  </a:lnTo>
                  <a:lnTo>
                    <a:pt x="1371" y="3058"/>
                  </a:lnTo>
                  <a:lnTo>
                    <a:pt x="1392" y="3077"/>
                  </a:lnTo>
                  <a:lnTo>
                    <a:pt x="1413" y="3095"/>
                  </a:lnTo>
                  <a:lnTo>
                    <a:pt x="1435" y="3112"/>
                  </a:lnTo>
                  <a:lnTo>
                    <a:pt x="1457" y="3128"/>
                  </a:lnTo>
                  <a:lnTo>
                    <a:pt x="1480" y="3144"/>
                  </a:lnTo>
                  <a:lnTo>
                    <a:pt x="1503" y="3159"/>
                  </a:lnTo>
                  <a:lnTo>
                    <a:pt x="1527" y="3173"/>
                  </a:lnTo>
                  <a:lnTo>
                    <a:pt x="1551" y="3188"/>
                  </a:lnTo>
                  <a:lnTo>
                    <a:pt x="1575" y="3200"/>
                  </a:lnTo>
                  <a:lnTo>
                    <a:pt x="1601" y="3214"/>
                  </a:lnTo>
                  <a:lnTo>
                    <a:pt x="1627" y="3225"/>
                  </a:lnTo>
                  <a:lnTo>
                    <a:pt x="1652" y="3236"/>
                  </a:lnTo>
                  <a:lnTo>
                    <a:pt x="1678" y="3247"/>
                  </a:lnTo>
                  <a:lnTo>
                    <a:pt x="1705" y="3257"/>
                  </a:lnTo>
                  <a:lnTo>
                    <a:pt x="1732" y="3265"/>
                  </a:lnTo>
                  <a:lnTo>
                    <a:pt x="1759" y="3274"/>
                  </a:lnTo>
                  <a:lnTo>
                    <a:pt x="1787" y="3281"/>
                  </a:lnTo>
                  <a:lnTo>
                    <a:pt x="1814" y="3287"/>
                  </a:lnTo>
                  <a:lnTo>
                    <a:pt x="1842" y="3293"/>
                  </a:lnTo>
                  <a:lnTo>
                    <a:pt x="1871" y="3298"/>
                  </a:lnTo>
                  <a:lnTo>
                    <a:pt x="1899" y="3302"/>
                  </a:lnTo>
                  <a:lnTo>
                    <a:pt x="1899" y="2407"/>
                  </a:lnTo>
                  <a:lnTo>
                    <a:pt x="246" y="1451"/>
                  </a:lnTo>
                  <a:lnTo>
                    <a:pt x="246" y="3362"/>
                  </a:lnTo>
                  <a:lnTo>
                    <a:pt x="1899" y="4316"/>
                  </a:lnTo>
                  <a:close/>
                  <a:moveTo>
                    <a:pt x="2023" y="2193"/>
                  </a:moveTo>
                  <a:lnTo>
                    <a:pt x="3676" y="1239"/>
                  </a:lnTo>
                  <a:lnTo>
                    <a:pt x="2023" y="285"/>
                  </a:lnTo>
                  <a:lnTo>
                    <a:pt x="369" y="1239"/>
                  </a:lnTo>
                  <a:lnTo>
                    <a:pt x="1033" y="1621"/>
                  </a:lnTo>
                  <a:lnTo>
                    <a:pt x="1053" y="1596"/>
                  </a:lnTo>
                  <a:lnTo>
                    <a:pt x="1072" y="1570"/>
                  </a:lnTo>
                  <a:lnTo>
                    <a:pt x="1093" y="1546"/>
                  </a:lnTo>
                  <a:lnTo>
                    <a:pt x="1114" y="1521"/>
                  </a:lnTo>
                  <a:lnTo>
                    <a:pt x="1136" y="1498"/>
                  </a:lnTo>
                  <a:lnTo>
                    <a:pt x="1159" y="1475"/>
                  </a:lnTo>
                  <a:lnTo>
                    <a:pt x="1181" y="1451"/>
                  </a:lnTo>
                  <a:lnTo>
                    <a:pt x="1206" y="1429"/>
                  </a:lnTo>
                  <a:lnTo>
                    <a:pt x="1230" y="1409"/>
                  </a:lnTo>
                  <a:lnTo>
                    <a:pt x="1255" y="1388"/>
                  </a:lnTo>
                  <a:lnTo>
                    <a:pt x="1280" y="1368"/>
                  </a:lnTo>
                  <a:lnTo>
                    <a:pt x="1306" y="1349"/>
                  </a:lnTo>
                  <a:lnTo>
                    <a:pt x="1332" y="1330"/>
                  </a:lnTo>
                  <a:lnTo>
                    <a:pt x="1359" y="1312"/>
                  </a:lnTo>
                  <a:lnTo>
                    <a:pt x="1387" y="1295"/>
                  </a:lnTo>
                  <a:lnTo>
                    <a:pt x="1414" y="1278"/>
                  </a:lnTo>
                  <a:lnTo>
                    <a:pt x="1448" y="1259"/>
                  </a:lnTo>
                  <a:lnTo>
                    <a:pt x="1483" y="1241"/>
                  </a:lnTo>
                  <a:lnTo>
                    <a:pt x="1518" y="1224"/>
                  </a:lnTo>
                  <a:lnTo>
                    <a:pt x="1554" y="1209"/>
                  </a:lnTo>
                  <a:lnTo>
                    <a:pt x="1590" y="1194"/>
                  </a:lnTo>
                  <a:lnTo>
                    <a:pt x="1628" y="1181"/>
                  </a:lnTo>
                  <a:lnTo>
                    <a:pt x="1664" y="1169"/>
                  </a:lnTo>
                  <a:lnTo>
                    <a:pt x="1702" y="1158"/>
                  </a:lnTo>
                  <a:lnTo>
                    <a:pt x="1742" y="1148"/>
                  </a:lnTo>
                  <a:lnTo>
                    <a:pt x="1781" y="1139"/>
                  </a:lnTo>
                  <a:lnTo>
                    <a:pt x="1820" y="1132"/>
                  </a:lnTo>
                  <a:lnTo>
                    <a:pt x="1860" y="1126"/>
                  </a:lnTo>
                  <a:lnTo>
                    <a:pt x="1899" y="1121"/>
                  </a:lnTo>
                  <a:lnTo>
                    <a:pt x="1941" y="1117"/>
                  </a:lnTo>
                  <a:lnTo>
                    <a:pt x="1981" y="1115"/>
                  </a:lnTo>
                  <a:lnTo>
                    <a:pt x="2023" y="1115"/>
                  </a:lnTo>
                  <a:lnTo>
                    <a:pt x="2023" y="585"/>
                  </a:lnTo>
                  <a:lnTo>
                    <a:pt x="3156" y="1239"/>
                  </a:lnTo>
                  <a:lnTo>
                    <a:pt x="2023" y="1893"/>
                  </a:lnTo>
                  <a:lnTo>
                    <a:pt x="2023" y="1361"/>
                  </a:lnTo>
                  <a:lnTo>
                    <a:pt x="1990" y="1361"/>
                  </a:lnTo>
                  <a:lnTo>
                    <a:pt x="1957" y="1363"/>
                  </a:lnTo>
                  <a:lnTo>
                    <a:pt x="1924" y="1366"/>
                  </a:lnTo>
                  <a:lnTo>
                    <a:pt x="1892" y="1369"/>
                  </a:lnTo>
                  <a:lnTo>
                    <a:pt x="1860" y="1374"/>
                  </a:lnTo>
                  <a:lnTo>
                    <a:pt x="1828" y="1380"/>
                  </a:lnTo>
                  <a:lnTo>
                    <a:pt x="1798" y="1387"/>
                  </a:lnTo>
                  <a:lnTo>
                    <a:pt x="1767" y="1395"/>
                  </a:lnTo>
                  <a:lnTo>
                    <a:pt x="1737" y="1404"/>
                  </a:lnTo>
                  <a:lnTo>
                    <a:pt x="1707" y="1413"/>
                  </a:lnTo>
                  <a:lnTo>
                    <a:pt x="1678" y="1423"/>
                  </a:lnTo>
                  <a:lnTo>
                    <a:pt x="1649" y="1435"/>
                  </a:lnTo>
                  <a:lnTo>
                    <a:pt x="1620" y="1448"/>
                  </a:lnTo>
                  <a:lnTo>
                    <a:pt x="1592" y="1461"/>
                  </a:lnTo>
                  <a:lnTo>
                    <a:pt x="1564" y="1476"/>
                  </a:lnTo>
                  <a:lnTo>
                    <a:pt x="1537" y="1490"/>
                  </a:lnTo>
                  <a:lnTo>
                    <a:pt x="1496" y="1516"/>
                  </a:lnTo>
                  <a:lnTo>
                    <a:pt x="1455" y="1543"/>
                  </a:lnTo>
                  <a:lnTo>
                    <a:pt x="1416" y="1572"/>
                  </a:lnTo>
                  <a:lnTo>
                    <a:pt x="1379" y="1604"/>
                  </a:lnTo>
                  <a:lnTo>
                    <a:pt x="1344" y="1636"/>
                  </a:lnTo>
                  <a:lnTo>
                    <a:pt x="1310" y="1671"/>
                  </a:lnTo>
                  <a:lnTo>
                    <a:pt x="1278" y="1707"/>
                  </a:lnTo>
                  <a:lnTo>
                    <a:pt x="1247" y="1745"/>
                  </a:lnTo>
                  <a:lnTo>
                    <a:pt x="2023" y="2193"/>
                  </a:lnTo>
                  <a:close/>
                  <a:moveTo>
                    <a:pt x="2023" y="0"/>
                  </a:moveTo>
                  <a:lnTo>
                    <a:pt x="4045" y="1168"/>
                  </a:lnTo>
                  <a:lnTo>
                    <a:pt x="4045" y="3502"/>
                  </a:lnTo>
                  <a:lnTo>
                    <a:pt x="2023" y="4670"/>
                  </a:lnTo>
                  <a:lnTo>
                    <a:pt x="0" y="3502"/>
                  </a:lnTo>
                  <a:lnTo>
                    <a:pt x="0" y="1168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5369" name="Picture 84" descr="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5963" y="2205038"/>
            <a:ext cx="4962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224" descr="j039008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3563" y="3789363"/>
            <a:ext cx="3124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40"/>
                            </p:stCondLst>
                            <p:childTnLst>
                              <p:par>
                                <p:cTn id="2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nimBg="1"/>
      <p:bldP spid="189444" grpId="0" animBg="1"/>
      <p:bldP spid="189445" grpId="0"/>
      <p:bldP spid="1894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ela 47"/>
          <p:cNvGraphicFramePr>
            <a:graphicFrameLocks noGrp="1"/>
          </p:cNvGraphicFramePr>
          <p:nvPr/>
        </p:nvGraphicFramePr>
        <p:xfrm>
          <a:off x="2428875" y="2432050"/>
          <a:ext cx="5500726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1504"/>
                <a:gridCol w="4929222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Ainda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não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fiz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ou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fiz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pouco</a:t>
                      </a:r>
                      <a:endParaRPr lang="pt-BR" sz="18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Ainda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requer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atenção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É o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que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tou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fazendo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agora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Preciso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ajuda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, de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uma</a:t>
                      </a:r>
                      <a:r>
                        <a:rPr lang="en-US" sz="1800" b="0" kern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opnião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socorro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Está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pronto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ou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praticamente</a:t>
                      </a:r>
                      <a:r>
                        <a:rPr lang="en-US" sz="1800" b="0" kern="1200" baseline="0" dirty="0" smtClean="0">
                          <a:latin typeface="Arial" pitchFamily="34" charset="0"/>
                          <a:cs typeface="Arial" pitchFamily="34" charset="0"/>
                        </a:rPr>
                        <a:t> pronto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00" name="Text Box 48"/>
          <p:cNvSpPr txBox="1">
            <a:spLocks noChangeArrowheads="1"/>
          </p:cNvSpPr>
          <p:nvPr/>
        </p:nvSpPr>
        <p:spPr bwMode="auto">
          <a:xfrm>
            <a:off x="1428750" y="792163"/>
            <a:ext cx="63007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Legenda das Marcações de Progresso</a:t>
            </a:r>
          </a:p>
        </p:txBody>
      </p:sp>
      <p:grpSp>
        <p:nvGrpSpPr>
          <p:cNvPr id="16401" name="Grupo 48"/>
          <p:cNvGrpSpPr>
            <a:grpSpLocks/>
          </p:cNvGrpSpPr>
          <p:nvPr/>
        </p:nvGrpSpPr>
        <p:grpSpPr bwMode="auto">
          <a:xfrm>
            <a:off x="2519363" y="2500313"/>
            <a:ext cx="357187" cy="1766887"/>
            <a:chOff x="1195364" y="1928802"/>
            <a:chExt cx="357190" cy="1766900"/>
          </a:xfrm>
        </p:grpSpPr>
        <p:pic>
          <p:nvPicPr>
            <p:cNvPr id="16402" name="Picture 9" descr="C:\Users\fabricio\Desktop\Meus Projetos\Recursos\Imagens\Ícones\help_index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9654" y="3000372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3" name="Picture 42" descr="C:\Program Files\Apache Group\Tomcat 4.1\webapps\ged\img\machine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5366" y="264318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4" name="Picture 50" descr="C:\Program Files\Apache Group\Tomcat 4.1\webapps\eis\img\icon\remove.1.16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4414" y="1928802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5" name="Picture 51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95364" y="3409950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6" name="Picture 6" descr="C:\Program Files\Apache Group\Tomcat 4.1\webapps\sisst2\img\icon\alert.1.32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14414" y="2285992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43B14-88CC-4E07-8D82-76FBC12D41FF}" type="slidenum">
              <a:rPr lang="pt-BR" smtClean="0"/>
              <a:pPr/>
              <a:t>2</a:t>
            </a:fld>
            <a:endParaRPr lang="pt-BR" smtClean="0"/>
          </a:p>
        </p:txBody>
      </p:sp>
      <p:pic>
        <p:nvPicPr>
          <p:cNvPr id="5123" name="Picture 1044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2555875" y="2852738"/>
            <a:ext cx="329723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133725" y="1857375"/>
            <a:ext cx="52959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kumimoji="0" lang="pt-BR" sz="3000" dirty="0"/>
              <a:t> Introdução</a:t>
            </a:r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Objetos</a:t>
            </a:r>
            <a:r>
              <a:rPr kumimoji="0" lang="en-US" sz="1800" dirty="0"/>
              <a:t> de </a:t>
            </a:r>
            <a:r>
              <a:rPr kumimoji="0" lang="en-US" sz="1800" dirty="0" err="1"/>
              <a:t>Estudo</a:t>
            </a:r>
            <a:r>
              <a:rPr kumimoji="0" lang="en-US" sz="1800" dirty="0"/>
              <a:t> e </a:t>
            </a:r>
            <a:r>
              <a:rPr kumimoji="0" lang="en-US" sz="1800" dirty="0" err="1"/>
              <a:t>Problema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 smtClean="0"/>
              <a:t>Similaridade</a:t>
            </a:r>
            <a:r>
              <a:rPr kumimoji="0" lang="en-US" sz="1800" dirty="0" smtClean="0"/>
              <a:t> entre </a:t>
            </a:r>
            <a:r>
              <a:rPr kumimoji="0" lang="en-US" sz="1800" dirty="0" err="1" smtClean="0"/>
              <a:t>Conceitos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Entrada</a:t>
            </a:r>
            <a:r>
              <a:rPr kumimoji="0" lang="en-US" sz="1800" dirty="0"/>
              <a:t> e </a:t>
            </a:r>
            <a:r>
              <a:rPr kumimoji="0" lang="en-US" sz="1800" dirty="0" err="1"/>
              <a:t>Saída</a:t>
            </a:r>
            <a:r>
              <a:rPr kumimoji="0" lang="en-US" sz="1800" dirty="0"/>
              <a:t> do </a:t>
            </a:r>
            <a:r>
              <a:rPr kumimoji="0" lang="en-US" sz="1800" dirty="0" err="1"/>
              <a:t>Mapeador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Mapeamento</a:t>
            </a:r>
            <a:r>
              <a:rPr kumimoji="0" lang="en-US" sz="1800" dirty="0"/>
              <a:t> </a:t>
            </a:r>
            <a:r>
              <a:rPr kumimoji="0" lang="en-US" sz="1800" dirty="0" err="1" smtClean="0"/>
              <a:t>Semântico</a:t>
            </a:r>
            <a:endParaRPr kumimoji="0" lang="en-US" sz="1800" dirty="0"/>
          </a:p>
          <a:p>
            <a:pPr lvl="2" algn="l">
              <a:buFontTx/>
              <a:buChar char="•"/>
            </a:pPr>
            <a:endParaRPr kumimoji="0" lang="en-US" sz="1800" dirty="0"/>
          </a:p>
          <a:p>
            <a:pPr lvl="2" algn="l">
              <a:buFontTx/>
              <a:buChar char="•"/>
            </a:pPr>
            <a:endParaRPr kumimoji="0" lang="pt-BR" sz="1800" dirty="0"/>
          </a:p>
          <a:p>
            <a:pPr lvl="1" algn="l">
              <a:buFontTx/>
              <a:buChar char="•"/>
            </a:pPr>
            <a:r>
              <a:rPr kumimoji="0" lang="pt-BR" sz="3000" dirty="0"/>
              <a:t> Minha Estratégia</a:t>
            </a:r>
          </a:p>
          <a:p>
            <a:pPr lvl="2" algn="l">
              <a:buFontTx/>
              <a:buChar char="•"/>
            </a:pPr>
            <a:r>
              <a:rPr kumimoji="0" lang="pt-BR" sz="1800" dirty="0"/>
              <a:t> </a:t>
            </a:r>
            <a:r>
              <a:rPr kumimoji="0" lang="pt-BR" sz="1800" dirty="0" err="1"/>
              <a:t>Mapeador</a:t>
            </a:r>
            <a:r>
              <a:rPr kumimoji="0" lang="pt-BR" sz="1800" dirty="0"/>
              <a:t> com 3 fases</a:t>
            </a:r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Extração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Classificação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Mapeamento</a:t>
            </a:r>
            <a:endParaRPr kumimoji="0" lang="pt-BR" sz="3000" dirty="0"/>
          </a:p>
        </p:txBody>
      </p:sp>
      <p:sp>
        <p:nvSpPr>
          <p:cNvPr id="5125" name="Text Box 1047"/>
          <p:cNvSpPr txBox="1">
            <a:spLocks noChangeArrowheads="1"/>
          </p:cNvSpPr>
          <p:nvPr/>
        </p:nvSpPr>
        <p:spPr bwMode="auto">
          <a:xfrm>
            <a:off x="1857375" y="1212850"/>
            <a:ext cx="230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pt-PT" sz="4000">
                <a:latin typeface="Tahoma" pitchFamily="34" charset="0"/>
              </a:rPr>
              <a:t>ROTEIRO</a:t>
            </a:r>
            <a:endParaRPr kumimoji="0" lang="pt-BR" sz="4000">
              <a:latin typeface="Tahoma" pitchFamily="34" charset="0"/>
            </a:endParaRPr>
          </a:p>
        </p:txBody>
      </p:sp>
      <p:pic>
        <p:nvPicPr>
          <p:cNvPr id="5126" name="Picture 1050" descr="index_pictu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" y="2636838"/>
            <a:ext cx="34671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053" descr="conectores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0" y="838200"/>
            <a:ext cx="25495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 descr="j04017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55051" y="1500174"/>
            <a:ext cx="1102994" cy="734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24" descr="j039008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57324" y="3643314"/>
            <a:ext cx="1029415" cy="7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de cantos arredondados 50"/>
          <p:cNvSpPr/>
          <p:nvPr/>
        </p:nvSpPr>
        <p:spPr bwMode="auto">
          <a:xfrm>
            <a:off x="1071563" y="1714500"/>
            <a:ext cx="6429375" cy="43576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1214414" y="2214554"/>
            <a:ext cx="1428760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Extração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3071802" y="221455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Classificação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5429256" y="221455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Mapeamento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7420" name="Conector de seta reta 45"/>
          <p:cNvCxnSpPr>
            <a:cxnSpLocks noChangeShapeType="1"/>
          </p:cNvCxnSpPr>
          <p:nvPr/>
        </p:nvCxnSpPr>
        <p:spPr bwMode="auto">
          <a:xfrm>
            <a:off x="2643188" y="27146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7421" name="Conector de seta reta 48"/>
          <p:cNvCxnSpPr>
            <a:cxnSpLocks noChangeShapeType="1"/>
          </p:cNvCxnSpPr>
          <p:nvPr/>
        </p:nvCxnSpPr>
        <p:spPr bwMode="auto">
          <a:xfrm>
            <a:off x="5000625" y="27146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2" name="Canto dobrado 51"/>
          <p:cNvSpPr/>
          <p:nvPr/>
        </p:nvSpPr>
        <p:spPr bwMode="auto">
          <a:xfrm>
            <a:off x="71438" y="4214813"/>
            <a:ext cx="642937" cy="500062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2</a:t>
            </a:r>
            <a:endParaRPr lang="pt-BR" sz="16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3" name="Canto dobrado 52"/>
          <p:cNvSpPr/>
          <p:nvPr/>
        </p:nvSpPr>
        <p:spPr bwMode="auto">
          <a:xfrm>
            <a:off x="71438" y="3143250"/>
            <a:ext cx="642937" cy="500063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1</a:t>
            </a:r>
            <a:endParaRPr lang="pt-BR" sz="16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cxnSp>
        <p:nvCxnSpPr>
          <p:cNvPr id="17424" name="Conector de seta reta 54"/>
          <p:cNvCxnSpPr>
            <a:cxnSpLocks noChangeShapeType="1"/>
            <a:stCxn id="53" idx="3"/>
            <a:endCxn id="51" idx="1"/>
          </p:cNvCxnSpPr>
          <p:nvPr/>
        </p:nvCxnSpPr>
        <p:spPr bwMode="auto">
          <a:xfrm>
            <a:off x="714375" y="3392488"/>
            <a:ext cx="357188" cy="5016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7425" name="Conector de seta reta 56"/>
          <p:cNvCxnSpPr>
            <a:cxnSpLocks noChangeShapeType="1"/>
            <a:stCxn id="52" idx="3"/>
            <a:endCxn id="51" idx="1"/>
          </p:cNvCxnSpPr>
          <p:nvPr/>
        </p:nvCxnSpPr>
        <p:spPr bwMode="auto">
          <a:xfrm flipV="1">
            <a:off x="714375" y="3894138"/>
            <a:ext cx="357188" cy="571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61" name="Retângulo com Canto Diagonal Aparado 60"/>
          <p:cNvSpPr/>
          <p:nvPr/>
        </p:nvSpPr>
        <p:spPr bwMode="auto">
          <a:xfrm>
            <a:off x="7758113" y="3686175"/>
            <a:ext cx="1285875" cy="428625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Triplas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7427" name="Conector de seta reta 67"/>
          <p:cNvCxnSpPr>
            <a:cxnSpLocks noChangeShapeType="1"/>
            <a:stCxn id="51" idx="3"/>
            <a:endCxn id="61" idx="2"/>
          </p:cNvCxnSpPr>
          <p:nvPr/>
        </p:nvCxnSpPr>
        <p:spPr bwMode="auto">
          <a:xfrm>
            <a:off x="7500938" y="3894138"/>
            <a:ext cx="257175" cy="63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7428" name="Text Box 48"/>
          <p:cNvSpPr txBox="1">
            <a:spLocks noChangeArrowheads="1"/>
          </p:cNvSpPr>
          <p:nvPr/>
        </p:nvSpPr>
        <p:spPr bwMode="auto">
          <a:xfrm>
            <a:off x="1857375" y="792163"/>
            <a:ext cx="50387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MAPEADOR COM 3 FASES</a:t>
            </a:r>
          </a:p>
        </p:txBody>
      </p:sp>
      <p:sp>
        <p:nvSpPr>
          <p:cNvPr id="70" name="Faixa para baixo 69"/>
          <p:cNvSpPr/>
          <p:nvPr/>
        </p:nvSpPr>
        <p:spPr bwMode="auto">
          <a:xfrm>
            <a:off x="2428875" y="1428750"/>
            <a:ext cx="3571875" cy="500063"/>
          </a:xfrm>
          <a:prstGeom prst="ribb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err="1"/>
              <a:t>OntoMap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7430" name="Conector reto 80"/>
          <p:cNvCxnSpPr>
            <a:cxnSpLocks noChangeShapeType="1"/>
          </p:cNvCxnSpPr>
          <p:nvPr/>
        </p:nvCxnSpPr>
        <p:spPr bwMode="auto">
          <a:xfrm rot="5400000" flipH="1" flipV="1">
            <a:off x="4371975" y="3614738"/>
            <a:ext cx="162877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7431" name="Conector de seta reta 89"/>
          <p:cNvCxnSpPr>
            <a:cxnSpLocks noChangeShapeType="1"/>
          </p:cNvCxnSpPr>
          <p:nvPr/>
        </p:nvCxnSpPr>
        <p:spPr bwMode="auto">
          <a:xfrm rot="16200000" flipV="1">
            <a:off x="2157412" y="3471863"/>
            <a:ext cx="134302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94" name="Elipse 93"/>
          <p:cNvSpPr/>
          <p:nvPr/>
        </p:nvSpPr>
        <p:spPr bwMode="auto">
          <a:xfrm>
            <a:off x="2757022" y="265769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5" name="Elipse 94"/>
          <p:cNvSpPr/>
          <p:nvPr/>
        </p:nvSpPr>
        <p:spPr bwMode="auto">
          <a:xfrm>
            <a:off x="5115608" y="265769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7439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143116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0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6075" y="22145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1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5" y="221456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3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288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44" name="Grupo 56"/>
          <p:cNvGrpSpPr>
            <a:grpSpLocks/>
          </p:cNvGrpSpPr>
          <p:nvPr/>
        </p:nvGrpSpPr>
        <p:grpSpPr bwMode="auto">
          <a:xfrm>
            <a:off x="1743075" y="3857625"/>
            <a:ext cx="2171700" cy="1143000"/>
            <a:chOff x="1743075" y="4143375"/>
            <a:chExt cx="2171700" cy="1143000"/>
          </a:xfrm>
        </p:grpSpPr>
        <p:grpSp>
          <p:nvGrpSpPr>
            <p:cNvPr id="17467" name="Grupo 87"/>
            <p:cNvGrpSpPr>
              <a:grpSpLocks/>
            </p:cNvGrpSpPr>
            <p:nvPr/>
          </p:nvGrpSpPr>
          <p:grpSpPr bwMode="auto">
            <a:xfrm>
              <a:off x="1743075" y="4143375"/>
              <a:ext cx="2157413" cy="1143000"/>
              <a:chOff x="1928794" y="4357694"/>
              <a:chExt cx="2157654" cy="1143008"/>
            </a:xfrm>
          </p:grpSpPr>
          <p:sp>
            <p:nvSpPr>
              <p:cNvPr id="85" name="Canto dobrado 84"/>
              <p:cNvSpPr/>
              <p:nvPr/>
            </p:nvSpPr>
            <p:spPr bwMode="auto">
              <a:xfrm>
                <a:off x="1928794" y="4643446"/>
                <a:ext cx="2143364" cy="857256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Modelo</a:t>
                </a:r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Indexado</a:t>
                </a:r>
                <a:endParaRPr lang="en-US" sz="160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>
                  <a:defRPr/>
                </a:pPr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</a:rPr>
                  <a:t>e</a:t>
                </a:r>
              </a:p>
              <a:p>
                <a:pPr>
                  <a:defRPr/>
                </a:pP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Texto</a:t>
                </a:r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pra</a:t>
                </a:r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Classificar</a:t>
                </a:r>
                <a:endParaRPr lang="en-US" sz="16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" name="Retângulo com Único Canto Aparado 85"/>
              <p:cNvSpPr/>
              <p:nvPr/>
            </p:nvSpPr>
            <p:spPr bwMode="auto">
              <a:xfrm>
                <a:off x="1943308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 </a:t>
                </a:r>
                <a:r>
                  <a:rPr lang="en-US" sz="1200" b="1" dirty="0" err="1"/>
                  <a:t>TRANSFERIDOS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17468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1875" y="4429125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445" name="Grupo 57"/>
          <p:cNvGrpSpPr>
            <a:grpSpLocks/>
          </p:cNvGrpSpPr>
          <p:nvPr/>
        </p:nvGrpSpPr>
        <p:grpSpPr bwMode="auto">
          <a:xfrm>
            <a:off x="4100513" y="3857625"/>
            <a:ext cx="2614612" cy="1428750"/>
            <a:chOff x="4100513" y="4143375"/>
            <a:chExt cx="2614612" cy="1428750"/>
          </a:xfrm>
        </p:grpSpPr>
        <p:grpSp>
          <p:nvGrpSpPr>
            <p:cNvPr id="17461" name="Grupo 99"/>
            <p:cNvGrpSpPr>
              <a:grpSpLocks/>
            </p:cNvGrpSpPr>
            <p:nvPr/>
          </p:nvGrpSpPr>
          <p:grpSpPr bwMode="auto">
            <a:xfrm>
              <a:off x="4100513" y="4143375"/>
              <a:ext cx="2614612" cy="1428750"/>
              <a:chOff x="1928794" y="4357694"/>
              <a:chExt cx="2157654" cy="1428771"/>
            </a:xfrm>
          </p:grpSpPr>
          <p:sp>
            <p:nvSpPr>
              <p:cNvPr id="101" name="Canto dobrado 100"/>
              <p:cNvSpPr/>
              <p:nvPr/>
            </p:nvSpPr>
            <p:spPr bwMode="auto">
              <a:xfrm>
                <a:off x="1928794" y="4643448"/>
                <a:ext cx="2143244" cy="1143017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Tabelas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com pares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Similaridade,Interseção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entre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Conceitos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nas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direções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:</a:t>
                </a:r>
                <a:endParaRPr lang="en-US" sz="1000" dirty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→O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| 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←O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| 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↔O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" name="Retângulo com Único Canto Aparado 101"/>
              <p:cNvSpPr/>
              <p:nvPr/>
            </p:nvSpPr>
            <p:spPr bwMode="auto">
              <a:xfrm>
                <a:off x="1943308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 </a:t>
                </a:r>
                <a:r>
                  <a:rPr lang="en-US" sz="1200" b="1" dirty="0" err="1"/>
                  <a:t>TRANSFERIDOS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17462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72225" y="4429125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7446" name="Conector angulado 67"/>
          <p:cNvCxnSpPr>
            <a:cxnSpLocks noChangeShapeType="1"/>
            <a:stCxn id="0" idx="3"/>
            <a:endCxn id="61" idx="1"/>
          </p:cNvCxnSpPr>
          <p:nvPr/>
        </p:nvCxnSpPr>
        <p:spPr bwMode="auto">
          <a:xfrm rot="5400000" flipH="1" flipV="1">
            <a:off x="7796213" y="4324350"/>
            <a:ext cx="814388" cy="3952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17447" name="Grupo 87"/>
          <p:cNvGrpSpPr>
            <a:grpSpLocks/>
          </p:cNvGrpSpPr>
          <p:nvPr/>
        </p:nvGrpSpPr>
        <p:grpSpPr bwMode="auto">
          <a:xfrm>
            <a:off x="7215188" y="4929188"/>
            <a:ext cx="1571625" cy="1143000"/>
            <a:chOff x="1928794" y="4357694"/>
            <a:chExt cx="2157654" cy="1143008"/>
          </a:xfrm>
        </p:grpSpPr>
        <p:sp>
          <p:nvSpPr>
            <p:cNvPr id="35" name="Canto dobrado 34"/>
            <p:cNvSpPr/>
            <p:nvPr/>
          </p:nvSpPr>
          <p:spPr bwMode="auto">
            <a:xfrm>
              <a:off x="1928794" y="4643446"/>
              <a:ext cx="2142397" cy="857256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Tabela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com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AxiomaPonte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entre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Conceitos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" name="Retângulo com Único Canto Aparado 35"/>
            <p:cNvSpPr/>
            <p:nvPr/>
          </p:nvSpPr>
          <p:spPr bwMode="auto">
            <a:xfrm>
              <a:off x="1943308" y="4357694"/>
              <a:ext cx="2143140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 dirty="0"/>
                <a:t>DADOS</a:t>
              </a:r>
              <a:endParaRPr lang="pt-BR" sz="1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448" name="Grupo 87"/>
          <p:cNvGrpSpPr>
            <a:grpSpLocks/>
          </p:cNvGrpSpPr>
          <p:nvPr/>
        </p:nvGrpSpPr>
        <p:grpSpPr bwMode="auto">
          <a:xfrm>
            <a:off x="142875" y="5429250"/>
            <a:ext cx="1571625" cy="928688"/>
            <a:chOff x="1928794" y="4357694"/>
            <a:chExt cx="2157654" cy="928692"/>
          </a:xfrm>
        </p:grpSpPr>
        <p:sp>
          <p:nvSpPr>
            <p:cNvPr id="54" name="Canto dobrado 53"/>
            <p:cNvSpPr/>
            <p:nvPr/>
          </p:nvSpPr>
          <p:spPr bwMode="auto">
            <a:xfrm>
              <a:off x="1928794" y="4643445"/>
              <a:ext cx="2142399" cy="642941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Ontologias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em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formato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OWL</a:t>
              </a:r>
            </a:p>
          </p:txBody>
        </p:sp>
        <p:sp>
          <p:nvSpPr>
            <p:cNvPr id="55" name="Retângulo com Único Canto Aparado 54"/>
            <p:cNvSpPr/>
            <p:nvPr/>
          </p:nvSpPr>
          <p:spPr bwMode="auto">
            <a:xfrm>
              <a:off x="1943308" y="4357694"/>
              <a:ext cx="2143140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 dirty="0"/>
                <a:t>DADOS</a:t>
              </a:r>
              <a:endParaRPr lang="pt-BR" sz="1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7449" name="Picture 51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0" y="542925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450" name="Conector angulado 61"/>
          <p:cNvCxnSpPr>
            <a:cxnSpLocks noChangeShapeType="1"/>
            <a:stCxn id="52" idx="2"/>
            <a:endCxn id="0" idx="3"/>
          </p:cNvCxnSpPr>
          <p:nvPr/>
        </p:nvCxnSpPr>
        <p:spPr bwMode="auto">
          <a:xfrm rot="16200000" flipH="1">
            <a:off x="306387" y="4802188"/>
            <a:ext cx="714375" cy="539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pic>
        <p:nvPicPr>
          <p:cNvPr id="17452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313" y="5473700"/>
            <a:ext cx="2143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1090" y="485776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Diagrama 33"/>
          <p:cNvGraphicFramePr/>
          <p:nvPr/>
        </p:nvGraphicFramePr>
        <p:xfrm>
          <a:off x="-928726" y="1785926"/>
          <a:ext cx="6357982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Retângulo de cantos arredondados 41"/>
          <p:cNvSpPr/>
          <p:nvPr/>
        </p:nvSpPr>
        <p:spPr bwMode="auto">
          <a:xfrm>
            <a:off x="1552557" y="5072074"/>
            <a:ext cx="1428760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Extração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3409945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Classificação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5767399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Mapeamento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8444" name="Conector de seta reta 45"/>
          <p:cNvCxnSpPr>
            <a:cxnSpLocks noChangeShapeType="1"/>
          </p:cNvCxnSpPr>
          <p:nvPr/>
        </p:nvCxnSpPr>
        <p:spPr bwMode="auto">
          <a:xfrm>
            <a:off x="2981325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8445" name="Conector de seta reta 48"/>
          <p:cNvCxnSpPr>
            <a:cxnSpLocks noChangeShapeType="1"/>
          </p:cNvCxnSpPr>
          <p:nvPr/>
        </p:nvCxnSpPr>
        <p:spPr bwMode="auto">
          <a:xfrm>
            <a:off x="5338763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5" name="Elipse 94"/>
          <p:cNvSpPr/>
          <p:nvPr/>
        </p:nvSpPr>
        <p:spPr bwMode="auto">
          <a:xfrm>
            <a:off x="5453751" y="551521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8449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39013" y="4786313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29500" y="5214938"/>
            <a:ext cx="519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34213" y="50720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81263" y="507206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5413" y="5214938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10138" y="50863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71625" y="17145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40" y="1728778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62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/>
              <a:t>EXTRAÇÃO</a:t>
            </a:r>
          </a:p>
        </p:txBody>
      </p:sp>
      <p:pic>
        <p:nvPicPr>
          <p:cNvPr id="28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95498" y="300037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:\Users\fabricio\Desktop\datamining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49875" y="2024063"/>
            <a:ext cx="2578100" cy="1938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ixaDeTexto 39"/>
          <p:cNvSpPr txBox="1"/>
          <p:nvPr/>
        </p:nvSpPr>
        <p:spPr>
          <a:xfrm>
            <a:off x="0" y="1285875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Clr>
                <a:srgbClr val="00B050"/>
              </a:buClr>
              <a:defRPr/>
            </a:pP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                              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Texto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Gerado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para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a </a:t>
            </a:r>
            <a:r>
              <a:rPr lang="en-US" sz="2000" b="1" dirty="0" err="1">
                <a:solidFill>
                  <a:schemeClr val="accent2">
                    <a:lumMod val="10000"/>
                  </a:schemeClr>
                </a:solidFill>
              </a:rPr>
              <a:t>I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nstância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WarterTemperature</a:t>
            </a:r>
            <a:endParaRPr lang="en-US" sz="20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9459" name="Chave esquerda 15"/>
          <p:cNvSpPr>
            <a:spLocks/>
          </p:cNvSpPr>
          <p:nvPr/>
        </p:nvSpPr>
        <p:spPr bwMode="auto">
          <a:xfrm>
            <a:off x="1928813" y="1714500"/>
            <a:ext cx="71437" cy="1000125"/>
          </a:xfrm>
          <a:prstGeom prst="leftBrace">
            <a:avLst>
              <a:gd name="adj1" fmla="val 836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0" name="Chave esquerda 16"/>
          <p:cNvSpPr>
            <a:spLocks/>
          </p:cNvSpPr>
          <p:nvPr/>
        </p:nvSpPr>
        <p:spPr bwMode="auto">
          <a:xfrm>
            <a:off x="1928813" y="2857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1" name="Chave esquerda 18"/>
          <p:cNvSpPr>
            <a:spLocks/>
          </p:cNvSpPr>
          <p:nvPr/>
        </p:nvSpPr>
        <p:spPr bwMode="auto">
          <a:xfrm>
            <a:off x="1928813" y="3500438"/>
            <a:ext cx="71437" cy="357187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Chave esquerda 19"/>
          <p:cNvSpPr>
            <a:spLocks/>
          </p:cNvSpPr>
          <p:nvPr/>
        </p:nvSpPr>
        <p:spPr bwMode="auto">
          <a:xfrm>
            <a:off x="1928813" y="4000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23"/>
          <p:cNvSpPr txBox="1">
            <a:spLocks noChangeArrowheads="1"/>
          </p:cNvSpPr>
          <p:nvPr/>
        </p:nvSpPr>
        <p:spPr bwMode="auto">
          <a:xfrm>
            <a:off x="137815" y="1928813"/>
            <a:ext cx="1791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Lista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Conceitos</a:t>
            </a:r>
            <a:endParaRPr lang="pt-BR" sz="1600" dirty="0"/>
          </a:p>
        </p:txBody>
      </p:sp>
      <p:sp>
        <p:nvSpPr>
          <p:cNvPr id="19464" name="CaixaDeTexto 24"/>
          <p:cNvSpPr txBox="1">
            <a:spLocks noChangeArrowheads="1"/>
          </p:cNvSpPr>
          <p:nvPr/>
        </p:nvSpPr>
        <p:spPr bwMode="auto">
          <a:xfrm>
            <a:off x="0" y="2786063"/>
            <a:ext cx="1928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Lista de </a:t>
            </a:r>
          </a:p>
          <a:p>
            <a:pPr algn="r"/>
            <a:r>
              <a:rPr lang="en-US" sz="1600"/>
              <a:t>Conceitos Diretos</a:t>
            </a:r>
            <a:endParaRPr lang="pt-BR" sz="1600"/>
          </a:p>
        </p:txBody>
      </p:sp>
      <p:sp>
        <p:nvSpPr>
          <p:cNvPr id="19465" name="CaixaDeTexto 25"/>
          <p:cNvSpPr txBox="1">
            <a:spLocks noChangeArrowheads="1"/>
          </p:cNvSpPr>
          <p:nvPr/>
        </p:nvSpPr>
        <p:spPr bwMode="auto">
          <a:xfrm>
            <a:off x="0" y="3489325"/>
            <a:ext cx="1928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Nome da Instância</a:t>
            </a:r>
            <a:endParaRPr lang="pt-BR" sz="1600"/>
          </a:p>
        </p:txBody>
      </p:sp>
      <p:sp>
        <p:nvSpPr>
          <p:cNvPr id="19466" name="CaixaDeTexto 26"/>
          <p:cNvSpPr txBox="1">
            <a:spLocks noChangeArrowheads="1"/>
          </p:cNvSpPr>
          <p:nvPr/>
        </p:nvSpPr>
        <p:spPr bwMode="auto">
          <a:xfrm>
            <a:off x="214313" y="39878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Propriedades de</a:t>
            </a:r>
          </a:p>
          <a:p>
            <a:pPr algn="r"/>
            <a:r>
              <a:rPr lang="en-US" sz="1600"/>
              <a:t>Objeto</a:t>
            </a:r>
            <a:endParaRPr lang="pt-BR" sz="1600"/>
          </a:p>
        </p:txBody>
      </p:sp>
      <p:sp>
        <p:nvSpPr>
          <p:cNvPr id="19467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-357188" y="4677329"/>
            <a:ext cx="97155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 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extração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é necessária para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viabilizar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o uso de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classificadores de texto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r>
              <a:rPr lang="pt-BR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 O texto é gerado a partir das seguintes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fontes vidências 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 ontologia:</a:t>
            </a: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sz="1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algn="l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Nomes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Conceitos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Superconceitos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marL="1257300" lvl="2" indent="-342900" algn="l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i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ome </a:t>
            </a:r>
            <a:r>
              <a:rPr lang="en-US" sz="1600" i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lang="en-US" sz="1600" i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nstância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 </a:t>
            </a:r>
            <a:endParaRPr lang="en-US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algn="l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i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ropriedades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Objeto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600" dirty="0" err="1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tângulo 14"/>
          <p:cNvSpPr>
            <a:spLocks noChangeArrowheads="1"/>
          </p:cNvSpPr>
          <p:nvPr/>
        </p:nvSpPr>
        <p:spPr bwMode="auto">
          <a:xfrm>
            <a:off x="2143125" y="1712913"/>
            <a:ext cx="6143625" cy="2800350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data </a:t>
            </a: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4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celsius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</a:t>
            </a: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have esquerda 15"/>
          <p:cNvSpPr>
            <a:spLocks/>
          </p:cNvSpPr>
          <p:nvPr/>
        </p:nvSpPr>
        <p:spPr bwMode="auto">
          <a:xfrm>
            <a:off x="1928813" y="1714500"/>
            <a:ext cx="71437" cy="1000125"/>
          </a:xfrm>
          <a:prstGeom prst="leftBrace">
            <a:avLst>
              <a:gd name="adj1" fmla="val 836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0" name="Chave esquerda 16"/>
          <p:cNvSpPr>
            <a:spLocks/>
          </p:cNvSpPr>
          <p:nvPr/>
        </p:nvSpPr>
        <p:spPr bwMode="auto">
          <a:xfrm>
            <a:off x="1928813" y="2857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1" name="Chave esquerda 18"/>
          <p:cNvSpPr>
            <a:spLocks/>
          </p:cNvSpPr>
          <p:nvPr/>
        </p:nvSpPr>
        <p:spPr bwMode="auto">
          <a:xfrm>
            <a:off x="1928813" y="3500438"/>
            <a:ext cx="71437" cy="357187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Chave esquerda 19"/>
          <p:cNvSpPr>
            <a:spLocks/>
          </p:cNvSpPr>
          <p:nvPr/>
        </p:nvSpPr>
        <p:spPr bwMode="auto">
          <a:xfrm>
            <a:off x="1928813" y="4000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23"/>
          <p:cNvSpPr txBox="1">
            <a:spLocks noChangeArrowheads="1"/>
          </p:cNvSpPr>
          <p:nvPr/>
        </p:nvSpPr>
        <p:spPr bwMode="auto">
          <a:xfrm>
            <a:off x="137815" y="1928813"/>
            <a:ext cx="1791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Lista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Conceitos</a:t>
            </a:r>
            <a:endParaRPr lang="pt-BR" sz="1600" dirty="0"/>
          </a:p>
        </p:txBody>
      </p:sp>
      <p:sp>
        <p:nvSpPr>
          <p:cNvPr id="19464" name="CaixaDeTexto 24"/>
          <p:cNvSpPr txBox="1">
            <a:spLocks noChangeArrowheads="1"/>
          </p:cNvSpPr>
          <p:nvPr/>
        </p:nvSpPr>
        <p:spPr bwMode="auto">
          <a:xfrm>
            <a:off x="0" y="2786063"/>
            <a:ext cx="1928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Lista de </a:t>
            </a:r>
          </a:p>
          <a:p>
            <a:pPr algn="r"/>
            <a:r>
              <a:rPr lang="en-US" sz="1600"/>
              <a:t>Conceitos Diretos</a:t>
            </a:r>
            <a:endParaRPr lang="pt-BR" sz="1600"/>
          </a:p>
        </p:txBody>
      </p:sp>
      <p:sp>
        <p:nvSpPr>
          <p:cNvPr id="19465" name="CaixaDeTexto 25"/>
          <p:cNvSpPr txBox="1">
            <a:spLocks noChangeArrowheads="1"/>
          </p:cNvSpPr>
          <p:nvPr/>
        </p:nvSpPr>
        <p:spPr bwMode="auto">
          <a:xfrm>
            <a:off x="0" y="3489325"/>
            <a:ext cx="1928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Nome da Instância</a:t>
            </a:r>
            <a:endParaRPr lang="pt-BR" sz="1600"/>
          </a:p>
        </p:txBody>
      </p:sp>
      <p:sp>
        <p:nvSpPr>
          <p:cNvPr id="19466" name="CaixaDeTexto 26"/>
          <p:cNvSpPr txBox="1">
            <a:spLocks noChangeArrowheads="1"/>
          </p:cNvSpPr>
          <p:nvPr/>
        </p:nvSpPr>
        <p:spPr bwMode="auto">
          <a:xfrm>
            <a:off x="214313" y="39878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Propriedades de</a:t>
            </a:r>
          </a:p>
          <a:p>
            <a:pPr algn="r"/>
            <a:r>
              <a:rPr lang="en-US" sz="1600"/>
              <a:t>Objeto</a:t>
            </a:r>
            <a:endParaRPr lang="pt-BR" sz="1600"/>
          </a:p>
        </p:txBody>
      </p:sp>
      <p:sp>
        <p:nvSpPr>
          <p:cNvPr id="19467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-357188" y="4677329"/>
            <a:ext cx="97155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texto pode ser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enriquecido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com informações que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não vieram nas ontologias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r>
              <a:rPr lang="pt-BR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 Por exemplo, usando o 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WordNet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descobrimos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Temperature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também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é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subconceito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endParaRPr lang="en-US" sz="1000" b="1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endParaRPr lang="en-US" sz="1000" b="1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>
              <a:buClr>
                <a:srgbClr val="000000"/>
              </a:buClr>
              <a:buSzPct val="100000"/>
              <a:defRPr/>
            </a:pPr>
            <a:r>
              <a:rPr lang="pt-B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FundamentalMeasure</a:t>
            </a: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FundamentalQuantity</a:t>
            </a:r>
            <a:r>
              <a:rPr lang="pt-B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PhysicalProperty</a:t>
            </a:r>
            <a:r>
              <a:rPr lang="pt-B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SomaticSensation</a:t>
            </a:r>
            <a:endParaRPr lang="pt-BR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tângulo 14"/>
          <p:cNvSpPr>
            <a:spLocks noChangeArrowheads="1"/>
          </p:cNvSpPr>
          <p:nvPr/>
        </p:nvSpPr>
        <p:spPr bwMode="auto">
          <a:xfrm>
            <a:off x="2143125" y="1712913"/>
            <a:ext cx="6143625" cy="2800350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data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4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celsius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</a:t>
            </a: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4643438" y="1714488"/>
            <a:ext cx="3000396" cy="1077218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f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undamental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m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easure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fundamental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uantity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p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hysical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p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roperty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omatic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ensation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285875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Clr>
                <a:srgbClr val="00B050"/>
              </a:buClr>
              <a:defRPr/>
            </a:pP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                              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Texto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Gerado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para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a </a:t>
            </a:r>
            <a:r>
              <a:rPr lang="en-US" sz="2000" b="1" dirty="0" err="1">
                <a:solidFill>
                  <a:schemeClr val="accent2">
                    <a:lumMod val="10000"/>
                  </a:schemeClr>
                </a:solidFill>
              </a:rPr>
              <a:t>I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nstância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WarterTemperature</a:t>
            </a:r>
            <a:endParaRPr lang="en-US" sz="2000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have esquerda 15"/>
          <p:cNvSpPr>
            <a:spLocks/>
          </p:cNvSpPr>
          <p:nvPr/>
        </p:nvSpPr>
        <p:spPr bwMode="auto">
          <a:xfrm>
            <a:off x="1928813" y="1714500"/>
            <a:ext cx="71437" cy="1000125"/>
          </a:xfrm>
          <a:prstGeom prst="leftBrace">
            <a:avLst>
              <a:gd name="adj1" fmla="val 836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0" name="Chave esquerda 16"/>
          <p:cNvSpPr>
            <a:spLocks/>
          </p:cNvSpPr>
          <p:nvPr/>
        </p:nvSpPr>
        <p:spPr bwMode="auto">
          <a:xfrm>
            <a:off x="1928813" y="2857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1" name="Chave esquerda 18"/>
          <p:cNvSpPr>
            <a:spLocks/>
          </p:cNvSpPr>
          <p:nvPr/>
        </p:nvSpPr>
        <p:spPr bwMode="auto">
          <a:xfrm>
            <a:off x="1928813" y="3500438"/>
            <a:ext cx="71437" cy="357187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Chave esquerda 19"/>
          <p:cNvSpPr>
            <a:spLocks/>
          </p:cNvSpPr>
          <p:nvPr/>
        </p:nvSpPr>
        <p:spPr bwMode="auto">
          <a:xfrm>
            <a:off x="1928813" y="4000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23"/>
          <p:cNvSpPr txBox="1">
            <a:spLocks noChangeArrowheads="1"/>
          </p:cNvSpPr>
          <p:nvPr/>
        </p:nvSpPr>
        <p:spPr bwMode="auto">
          <a:xfrm>
            <a:off x="137815" y="1928813"/>
            <a:ext cx="1791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Lista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Conceitos</a:t>
            </a:r>
            <a:endParaRPr lang="pt-BR" sz="1600" dirty="0"/>
          </a:p>
        </p:txBody>
      </p:sp>
      <p:sp>
        <p:nvSpPr>
          <p:cNvPr id="19464" name="CaixaDeTexto 24"/>
          <p:cNvSpPr txBox="1">
            <a:spLocks noChangeArrowheads="1"/>
          </p:cNvSpPr>
          <p:nvPr/>
        </p:nvSpPr>
        <p:spPr bwMode="auto">
          <a:xfrm>
            <a:off x="0" y="2786063"/>
            <a:ext cx="1928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Lista de </a:t>
            </a:r>
          </a:p>
          <a:p>
            <a:pPr algn="r"/>
            <a:r>
              <a:rPr lang="en-US" sz="1600"/>
              <a:t>Conceitos Diretos</a:t>
            </a:r>
            <a:endParaRPr lang="pt-BR" sz="1600"/>
          </a:p>
        </p:txBody>
      </p:sp>
      <p:sp>
        <p:nvSpPr>
          <p:cNvPr id="19465" name="CaixaDeTexto 25"/>
          <p:cNvSpPr txBox="1">
            <a:spLocks noChangeArrowheads="1"/>
          </p:cNvSpPr>
          <p:nvPr/>
        </p:nvSpPr>
        <p:spPr bwMode="auto">
          <a:xfrm>
            <a:off x="0" y="3489325"/>
            <a:ext cx="1928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Nome da Instância</a:t>
            </a:r>
            <a:endParaRPr lang="pt-BR" sz="1600"/>
          </a:p>
        </p:txBody>
      </p:sp>
      <p:sp>
        <p:nvSpPr>
          <p:cNvPr id="19466" name="CaixaDeTexto 26"/>
          <p:cNvSpPr txBox="1">
            <a:spLocks noChangeArrowheads="1"/>
          </p:cNvSpPr>
          <p:nvPr/>
        </p:nvSpPr>
        <p:spPr bwMode="auto">
          <a:xfrm>
            <a:off x="214313" y="39878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Propriedades de</a:t>
            </a:r>
          </a:p>
          <a:p>
            <a:pPr algn="r"/>
            <a:r>
              <a:rPr lang="en-US" sz="1600"/>
              <a:t>Objeto</a:t>
            </a:r>
            <a:endParaRPr lang="pt-BR" sz="1600"/>
          </a:p>
        </p:txBody>
      </p:sp>
      <p:sp>
        <p:nvSpPr>
          <p:cNvPr id="19467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-357188" y="4677329"/>
            <a:ext cx="97155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PROBLEMA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081088" lvl="2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termo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aparecendo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escopos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diferentes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confundirá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classificadores</a:t>
            </a:r>
            <a:endParaRPr lang="en-US" sz="1600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sz="1600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endParaRPr lang="pt-BR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tângulo 14"/>
          <p:cNvSpPr>
            <a:spLocks noChangeArrowheads="1"/>
          </p:cNvSpPr>
          <p:nvPr/>
        </p:nvSpPr>
        <p:spPr bwMode="auto">
          <a:xfrm>
            <a:off x="2143125" y="1712913"/>
            <a:ext cx="6143625" cy="2800350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data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emperature</a:t>
            </a:r>
            <a:r>
              <a:rPr lang="pt-BR" sz="1600" b="1" dirty="0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</a:t>
            </a:r>
            <a:endParaRPr lang="pt-BR" sz="1600" b="1" dirty="0">
              <a:solidFill>
                <a:srgbClr val="000000"/>
              </a:solidFill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b="1" dirty="0">
              <a:solidFill>
                <a:srgbClr val="000000"/>
              </a:solidFill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4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celsius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</a:t>
            </a: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4643438" y="1714488"/>
            <a:ext cx="3000396" cy="1077218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f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undamental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m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easure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fundamental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uantity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p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hysical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p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roperty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omatic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ensation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285875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Clr>
                <a:srgbClr val="00B050"/>
              </a:buClr>
              <a:defRPr/>
            </a:pP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                              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Texto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Gerado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para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a </a:t>
            </a:r>
            <a:r>
              <a:rPr lang="en-US" sz="2000" b="1" dirty="0" err="1">
                <a:solidFill>
                  <a:schemeClr val="accent2">
                    <a:lumMod val="10000"/>
                  </a:schemeClr>
                </a:solidFill>
              </a:rPr>
              <a:t>I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nstância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WarterTemperature</a:t>
            </a:r>
            <a:endParaRPr lang="en-US" sz="2000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have esquerda 15"/>
          <p:cNvSpPr>
            <a:spLocks/>
          </p:cNvSpPr>
          <p:nvPr/>
        </p:nvSpPr>
        <p:spPr bwMode="auto">
          <a:xfrm>
            <a:off x="1928813" y="1714500"/>
            <a:ext cx="71437" cy="1000125"/>
          </a:xfrm>
          <a:prstGeom prst="leftBrace">
            <a:avLst>
              <a:gd name="adj1" fmla="val 836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0" name="Chave esquerda 16"/>
          <p:cNvSpPr>
            <a:spLocks/>
          </p:cNvSpPr>
          <p:nvPr/>
        </p:nvSpPr>
        <p:spPr bwMode="auto">
          <a:xfrm>
            <a:off x="1928813" y="2857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1" name="Chave esquerda 18"/>
          <p:cNvSpPr>
            <a:spLocks/>
          </p:cNvSpPr>
          <p:nvPr/>
        </p:nvSpPr>
        <p:spPr bwMode="auto">
          <a:xfrm>
            <a:off x="1928813" y="3500438"/>
            <a:ext cx="71437" cy="357187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Chave esquerda 19"/>
          <p:cNvSpPr>
            <a:spLocks/>
          </p:cNvSpPr>
          <p:nvPr/>
        </p:nvSpPr>
        <p:spPr bwMode="auto">
          <a:xfrm>
            <a:off x="1928813" y="4000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23"/>
          <p:cNvSpPr txBox="1">
            <a:spLocks noChangeArrowheads="1"/>
          </p:cNvSpPr>
          <p:nvPr/>
        </p:nvSpPr>
        <p:spPr bwMode="auto">
          <a:xfrm>
            <a:off x="137815" y="1928813"/>
            <a:ext cx="1791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Lista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Conceitos</a:t>
            </a:r>
            <a:endParaRPr lang="pt-BR" sz="1600" dirty="0"/>
          </a:p>
        </p:txBody>
      </p:sp>
      <p:sp>
        <p:nvSpPr>
          <p:cNvPr id="19464" name="CaixaDeTexto 24"/>
          <p:cNvSpPr txBox="1">
            <a:spLocks noChangeArrowheads="1"/>
          </p:cNvSpPr>
          <p:nvPr/>
        </p:nvSpPr>
        <p:spPr bwMode="auto">
          <a:xfrm>
            <a:off x="0" y="2786063"/>
            <a:ext cx="1928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Lista de </a:t>
            </a:r>
          </a:p>
          <a:p>
            <a:pPr algn="r"/>
            <a:r>
              <a:rPr lang="en-US" sz="1600"/>
              <a:t>Conceitos Diretos</a:t>
            </a:r>
            <a:endParaRPr lang="pt-BR" sz="1600"/>
          </a:p>
        </p:txBody>
      </p:sp>
      <p:sp>
        <p:nvSpPr>
          <p:cNvPr id="19465" name="CaixaDeTexto 25"/>
          <p:cNvSpPr txBox="1">
            <a:spLocks noChangeArrowheads="1"/>
          </p:cNvSpPr>
          <p:nvPr/>
        </p:nvSpPr>
        <p:spPr bwMode="auto">
          <a:xfrm>
            <a:off x="0" y="3489325"/>
            <a:ext cx="1928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Nome da Instância</a:t>
            </a:r>
            <a:endParaRPr lang="pt-BR" sz="1600"/>
          </a:p>
        </p:txBody>
      </p:sp>
      <p:sp>
        <p:nvSpPr>
          <p:cNvPr id="19466" name="CaixaDeTexto 26"/>
          <p:cNvSpPr txBox="1">
            <a:spLocks noChangeArrowheads="1"/>
          </p:cNvSpPr>
          <p:nvPr/>
        </p:nvSpPr>
        <p:spPr bwMode="auto">
          <a:xfrm>
            <a:off x="214313" y="39878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Propriedades de</a:t>
            </a:r>
          </a:p>
          <a:p>
            <a:pPr algn="r"/>
            <a:r>
              <a:rPr lang="en-US" sz="1600"/>
              <a:t>Objeto</a:t>
            </a:r>
            <a:endParaRPr lang="pt-BR" sz="1600"/>
          </a:p>
        </p:txBody>
      </p:sp>
      <p:sp>
        <p:nvSpPr>
          <p:cNvPr id="19467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-357188" y="4677329"/>
            <a:ext cx="971550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PROBLEMA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081088" lvl="2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termo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aparecendo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escopos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diferentes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confundirá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classificadores</a:t>
            </a:r>
            <a:endParaRPr lang="en-US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81088" lvl="2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sz="10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SOLUÇÃO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81088" lvl="2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tribuir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prefixo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escopo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aos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termos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Como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classificadores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comparam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strings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considerarão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um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termo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diferente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escopo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diferentes</a:t>
            </a:r>
            <a:endParaRPr lang="en-US" sz="1600" b="1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tângulo 14"/>
          <p:cNvSpPr>
            <a:spLocks noChangeArrowheads="1"/>
          </p:cNvSpPr>
          <p:nvPr/>
        </p:nvSpPr>
        <p:spPr bwMode="auto">
          <a:xfrm>
            <a:off x="2143125" y="1712913"/>
            <a:ext cx="6143625" cy="2800767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data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b="1" dirty="0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</a:t>
            </a:r>
            <a:endParaRPr lang="pt-BR" sz="1600" b="1" dirty="0">
              <a:solidFill>
                <a:srgbClr val="000000"/>
              </a:solidFill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00B050"/>
                </a:solidFill>
                <a:latin typeface="Trebuchet MS" pitchFamily="34" charset="0"/>
                <a:cs typeface="Tunga" pitchFamily="2" charset="0"/>
              </a:rPr>
              <a:t>DC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b="1" dirty="0">
              <a:solidFill>
                <a:srgbClr val="000000"/>
              </a:solidFill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0000CC"/>
                </a:solidFill>
                <a:latin typeface="Trebuchet MS" pitchFamily="34" charset="0"/>
                <a:cs typeface="Tunga" pitchFamily="2" charset="0"/>
              </a:rPr>
              <a:t>IN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0000CC"/>
                </a:solidFill>
                <a:latin typeface="Trebuchet MS" pitchFamily="34" charset="0"/>
                <a:cs typeface="Tunga" pitchFamily="2" charset="0"/>
              </a:rPr>
              <a:t>IN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  <a:cs typeface="Tunga" pitchFamily="2" charset="0"/>
              </a:rPr>
              <a:t>PN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  <a:cs typeface="Tunga" pitchFamily="2" charset="0"/>
              </a:rPr>
              <a:t>PN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4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= </a:t>
            </a:r>
            <a:r>
              <a:rPr lang="pt-B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  <a:cs typeface="Tunga" pitchFamily="2" charset="0"/>
              </a:rPr>
              <a:t>PV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celsius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: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00B0F0"/>
                </a:solidFill>
                <a:latin typeface="Trebuchet MS" pitchFamily="34" charset="0"/>
                <a:cs typeface="Tunga" pitchFamily="2" charset="0"/>
              </a:rPr>
              <a:t>PT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00B0F0"/>
                </a:solidFill>
                <a:latin typeface="Trebuchet MS" pitchFamily="34" charset="0"/>
                <a:cs typeface="Tunga" pitchFamily="2" charset="0"/>
              </a:rPr>
              <a:t>PT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  <a:cs typeface="Tunga" pitchFamily="2" charset="0"/>
              </a:rPr>
              <a:t>PN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     = </a:t>
            </a:r>
            <a:r>
              <a:rPr lang="pt-B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  <a:cs typeface="Tunga" pitchFamily="2" charset="0"/>
              </a:rPr>
              <a:t>PV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:  </a:t>
            </a:r>
            <a:r>
              <a:rPr lang="pt-BR" sz="1600" b="1" dirty="0" err="1" smtClean="0">
                <a:solidFill>
                  <a:srgbClr val="00B0F0"/>
                </a:solidFill>
                <a:latin typeface="Trebuchet MS" pitchFamily="34" charset="0"/>
                <a:cs typeface="Tunga" pitchFamily="2" charset="0"/>
              </a:rPr>
              <a:t>PT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00B0F0"/>
                </a:solidFill>
                <a:latin typeface="Trebuchet MS" pitchFamily="34" charset="0"/>
                <a:cs typeface="Tunga" pitchFamily="2" charset="0"/>
              </a:rPr>
              <a:t>PT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214942" y="928670"/>
          <a:ext cx="2286048" cy="2005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320558"/>
                <a:gridCol w="1465424"/>
              </a:tblGrid>
              <a:tr h="334274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rgbClr val="C00000"/>
                          </a:solidFill>
                          <a:latin typeface="Trebuchet MS" pitchFamily="34" charset="0"/>
                          <a:cs typeface="Tunga" pitchFamily="2" charset="0"/>
                        </a:rPr>
                        <a:t>CN</a:t>
                      </a:r>
                      <a:endParaRPr lang="pt-BR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=</a:t>
                      </a:r>
                      <a:endParaRPr lang="pt-BR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C00000"/>
                          </a:solidFill>
                          <a:latin typeface="Trebuchet MS" pitchFamily="34" charset="0"/>
                          <a:cs typeface="Tunga" pitchFamily="2" charset="0"/>
                        </a:rPr>
                        <a:t>ClassName</a:t>
                      </a:r>
                      <a:endParaRPr lang="pt-BR" sz="14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rgbClr val="00B050"/>
                          </a:solidFill>
                          <a:latin typeface="Trebuchet MS" pitchFamily="34" charset="0"/>
                          <a:cs typeface="Tunga" pitchFamily="2" charset="0"/>
                        </a:rPr>
                        <a:t>DC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 smtClean="0">
                          <a:solidFill>
                            <a:srgbClr val="00B050"/>
                          </a:solidFill>
                          <a:latin typeface="Trebuchet MS" pitchFamily="34" charset="0"/>
                          <a:cs typeface="Tunga" pitchFamily="2" charset="0"/>
                        </a:rPr>
                        <a:t>DirectClass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rgbClr val="000000"/>
                          </a:solidFill>
                          <a:latin typeface="Trebuchet MS" pitchFamily="34" charset="0"/>
                          <a:cs typeface="Tunga" pitchFamily="2" charset="0"/>
                        </a:rPr>
                        <a:t>IN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 smtClean="0">
                          <a:solidFill>
                            <a:srgbClr val="000000"/>
                          </a:solidFill>
                          <a:latin typeface="Trebuchet MS" pitchFamily="34" charset="0"/>
                          <a:cs typeface="Tunga" pitchFamily="2" charset="0"/>
                        </a:rPr>
                        <a:t>InstanceName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ebuchet MS" pitchFamily="34" charset="0"/>
                          <a:cs typeface="Tunga" pitchFamily="2" charset="0"/>
                        </a:rPr>
                        <a:t>PN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ebuchet MS" pitchFamily="34" charset="0"/>
                          <a:cs typeface="Tunga" pitchFamily="2" charset="0"/>
                        </a:rPr>
                        <a:t>PropertyName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rebuchet MS" pitchFamily="34" charset="0"/>
                          <a:cs typeface="Tunga" pitchFamily="2" charset="0"/>
                        </a:rPr>
                        <a:t>PV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rebuchet MS" pitchFamily="34" charset="0"/>
                          <a:cs typeface="Tunga" pitchFamily="2" charset="0"/>
                        </a:rPr>
                        <a:t>PropertyValue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rgbClr val="00B0F0"/>
                          </a:solidFill>
                          <a:latin typeface="Trebuchet MS" pitchFamily="34" charset="0"/>
                          <a:cs typeface="Tunga" pitchFamily="2" charset="0"/>
                        </a:rPr>
                        <a:t>PT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rgbClr val="00B0F0"/>
                          </a:solidFill>
                          <a:latin typeface="Trebuchet MS" pitchFamily="34" charset="0"/>
                          <a:cs typeface="Tunga" pitchFamily="2" charset="0"/>
                        </a:rPr>
                        <a:t>PropertyType</a:t>
                      </a:r>
                      <a:endParaRPr lang="pt-BR" sz="14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endParaRPr lang="en-US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l"/>
            <a:endParaRPr lang="en-US" sz="2000" b="1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Motivação</a:t>
            </a:r>
            <a:r>
              <a:rPr lang="en-US" sz="1800" b="1" dirty="0" smtClean="0">
                <a:latin typeface="Arial" charset="0"/>
                <a:cs typeface="Arial" charset="0"/>
              </a:rPr>
              <a:t>:</a:t>
            </a:r>
          </a:p>
          <a:p>
            <a:pPr algn="l"/>
            <a:endParaRPr lang="en-US" sz="800" b="1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err="1" smtClean="0">
                <a:latin typeface="Arial" charset="0"/>
                <a:cs typeface="Arial" charset="0"/>
              </a:rPr>
              <a:t>Atenuar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diferenças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cs typeface="Arial" charset="0"/>
              </a:rPr>
              <a:t>entre </a:t>
            </a:r>
            <a:r>
              <a:rPr lang="en-US" sz="1600" dirty="0" err="1" smtClean="0">
                <a:latin typeface="Arial" charset="0"/>
                <a:cs typeface="Arial" charset="0"/>
              </a:rPr>
              <a:t>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vocabulários</a:t>
            </a:r>
            <a:r>
              <a:rPr lang="en-US" sz="1600" dirty="0" smtClean="0">
                <a:latin typeface="Arial" charset="0"/>
                <a:cs typeface="Arial" charset="0"/>
              </a:rPr>
              <a:t> das </a:t>
            </a:r>
            <a:r>
              <a:rPr lang="en-US" sz="1600" dirty="0" err="1" smtClean="0">
                <a:latin typeface="Arial" charset="0"/>
                <a:cs typeface="Arial" charset="0"/>
              </a:rPr>
              <a:t>ontologias</a:t>
            </a:r>
            <a:r>
              <a:rPr lang="en-US" sz="1600" dirty="0" smtClean="0">
                <a:latin typeface="Arial" charset="0"/>
                <a:cs typeface="Arial" charset="0"/>
              </a:rPr>
              <a:t> a </a:t>
            </a:r>
            <a:r>
              <a:rPr lang="en-US" sz="1600" dirty="0" err="1" smtClean="0">
                <a:latin typeface="Arial" charset="0"/>
                <a:cs typeface="Arial" charset="0"/>
              </a:rPr>
              <a:t>mapear</a:t>
            </a:r>
            <a:r>
              <a:rPr lang="en-US" sz="1800" b="1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visando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err="1" smtClean="0">
                <a:latin typeface="Arial" charset="0"/>
                <a:cs typeface="Arial" charset="0"/>
              </a:rPr>
              <a:t>Aumentar</a:t>
            </a:r>
            <a:r>
              <a:rPr lang="en-US" sz="1600" b="1" dirty="0" smtClean="0">
                <a:latin typeface="Arial" charset="0"/>
                <a:cs typeface="Arial" charset="0"/>
              </a:rPr>
              <a:t> a </a:t>
            </a:r>
            <a:r>
              <a:rPr lang="en-US" sz="1600" b="1" dirty="0" err="1" smtClean="0">
                <a:latin typeface="Arial" charset="0"/>
                <a:cs typeface="Arial" charset="0"/>
              </a:rPr>
              <a:t>precisão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cs typeface="Arial" charset="0"/>
              </a:rPr>
              <a:t>dos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classificadores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texto</a:t>
            </a:r>
            <a:r>
              <a:rPr lang="en-US" sz="1600" dirty="0" smtClean="0">
                <a:latin typeface="Arial" charset="0"/>
                <a:cs typeface="Arial" charset="0"/>
              </a:rPr>
              <a:t>, dado </a:t>
            </a:r>
            <a:r>
              <a:rPr lang="en-US" sz="1600" dirty="0" err="1" smtClean="0">
                <a:latin typeface="Arial" charset="0"/>
                <a:cs typeface="Arial" charset="0"/>
              </a:rPr>
              <a:t>que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comparam</a:t>
            </a:r>
            <a:r>
              <a:rPr lang="en-US" sz="1600" dirty="0" smtClean="0">
                <a:latin typeface="Arial" charset="0"/>
                <a:cs typeface="Arial" charset="0"/>
              </a:rPr>
              <a:t> strings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err="1" smtClean="0">
                <a:latin typeface="Arial" charset="0"/>
                <a:cs typeface="Arial" charset="0"/>
              </a:rPr>
              <a:t>Precisão</a:t>
            </a:r>
            <a:r>
              <a:rPr lang="en-US" sz="1600" b="1" i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alta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experimentos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i="1" dirty="0" smtClean="0">
                <a:latin typeface="Arial" charset="0"/>
                <a:cs typeface="Arial" charset="0"/>
              </a:rPr>
              <a:t> </a:t>
            </a:r>
            <a:r>
              <a:rPr lang="en-US" sz="1600" b="1" i="1" dirty="0" smtClean="0">
                <a:latin typeface="Arial" charset="0"/>
                <a:cs typeface="Arial" charset="0"/>
              </a:rPr>
              <a:t>hold out</a:t>
            </a:r>
            <a:r>
              <a:rPr lang="en-US" sz="1600" i="1" dirty="0" smtClean="0">
                <a:latin typeface="Arial" charset="0"/>
                <a:cs typeface="Arial" charset="0"/>
              </a:rPr>
              <a:t>, </a:t>
            </a:r>
            <a:r>
              <a:rPr lang="en-US" sz="1600" dirty="0" smtClean="0">
                <a:latin typeface="Arial" charset="0"/>
                <a:cs typeface="Arial" charset="0"/>
              </a:rPr>
              <a:t>no </a:t>
            </a:r>
            <a:r>
              <a:rPr lang="en-US" sz="1600" dirty="0" err="1" smtClean="0">
                <a:latin typeface="Arial" charset="0"/>
                <a:cs typeface="Arial" charset="0"/>
              </a:rPr>
              <a:t>qual</a:t>
            </a:r>
            <a:r>
              <a:rPr lang="en-US" sz="1600" dirty="0" smtClean="0">
                <a:latin typeface="Arial" charset="0"/>
                <a:cs typeface="Arial" charset="0"/>
              </a:rPr>
              <a:t> a </a:t>
            </a:r>
            <a:r>
              <a:rPr lang="en-US" sz="1600" dirty="0" err="1" smtClean="0">
                <a:latin typeface="Arial" charset="0"/>
                <a:cs typeface="Arial" charset="0"/>
              </a:rPr>
              <a:t>mesma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ontologia</a:t>
            </a:r>
            <a:r>
              <a:rPr lang="en-US" sz="1600" dirty="0" smtClean="0">
                <a:latin typeface="Arial" charset="0"/>
                <a:cs typeface="Arial" charset="0"/>
              </a:rPr>
              <a:t> é </a:t>
            </a:r>
            <a:r>
              <a:rPr lang="en-US" sz="1600" dirty="0" err="1" smtClean="0">
                <a:latin typeface="Arial" charset="0"/>
                <a:cs typeface="Arial" charset="0"/>
              </a:rPr>
              <a:t>usada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simultaneamente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teste</a:t>
            </a:r>
            <a:r>
              <a:rPr lang="en-US" sz="1600" dirty="0" smtClean="0">
                <a:latin typeface="Arial" charset="0"/>
                <a:cs typeface="Arial" charset="0"/>
              </a:rPr>
              <a:t> e </a:t>
            </a:r>
            <a:r>
              <a:rPr lang="en-US" sz="1600" dirty="0" err="1" smtClean="0">
                <a:latin typeface="Arial" charset="0"/>
                <a:cs typeface="Arial" charset="0"/>
              </a:rPr>
              <a:t>treino</a:t>
            </a:r>
            <a:r>
              <a:rPr lang="en-US" sz="1600" dirty="0" smtClean="0">
                <a:latin typeface="Arial" charset="0"/>
                <a:cs typeface="Arial" charset="0"/>
              </a:rPr>
              <a:t> num </a:t>
            </a:r>
            <a:r>
              <a:rPr lang="en-US" sz="1600" dirty="0" err="1" smtClean="0">
                <a:latin typeface="Arial" charset="0"/>
                <a:cs typeface="Arial" charset="0"/>
              </a:rPr>
              <a:t>processo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classificação</a:t>
            </a:r>
            <a:r>
              <a:rPr lang="en-US" sz="1600" i="1" dirty="0" smtClean="0">
                <a:latin typeface="Arial" charset="0"/>
                <a:cs typeface="Arial" charset="0"/>
              </a:rPr>
              <a:t>.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000" b="1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Objetivo</a:t>
            </a:r>
            <a:endParaRPr lang="en-US" sz="18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l"/>
            <a:endParaRPr lang="en-US" sz="8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Reduzir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termos</a:t>
            </a:r>
            <a:r>
              <a:rPr lang="en-US" sz="1600" dirty="0" smtClean="0">
                <a:latin typeface="Arial" charset="0"/>
                <a:cs typeface="Arial" charset="0"/>
              </a:rPr>
              <a:t> e </a:t>
            </a:r>
            <a:r>
              <a:rPr lang="en-US" sz="1600" dirty="0" err="1" smtClean="0">
                <a:latin typeface="Arial" charset="0"/>
                <a:cs typeface="Arial" charset="0"/>
              </a:rPr>
              <a:t>nomes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equivalentes</a:t>
            </a:r>
            <a:r>
              <a:rPr lang="en-US" sz="1600" dirty="0" smtClean="0">
                <a:latin typeface="Arial" charset="0"/>
                <a:cs typeface="Arial" charset="0"/>
              </a:rPr>
              <a:t> a </a:t>
            </a:r>
            <a:r>
              <a:rPr lang="en-US" sz="1600" dirty="0" err="1">
                <a:latin typeface="Arial" charset="0"/>
                <a:cs typeface="Arial" charset="0"/>
              </a:rPr>
              <a:t>uma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b="1" dirty="0" smtClean="0">
                <a:latin typeface="Arial" charset="0"/>
                <a:cs typeface="Arial" charset="0"/>
              </a:rPr>
              <a:t>forma </a:t>
            </a:r>
            <a:r>
              <a:rPr lang="en-US" sz="1600" b="1" dirty="0" err="1" smtClean="0">
                <a:latin typeface="Arial" charset="0"/>
                <a:cs typeface="Arial" charset="0"/>
              </a:rPr>
              <a:t>única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err="1" smtClean="0">
                <a:latin typeface="Arial" charset="0"/>
                <a:cs typeface="Arial" charset="0"/>
              </a:rPr>
              <a:t>Evitar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quebrar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nomes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compostos</a:t>
            </a:r>
            <a:r>
              <a:rPr lang="en-US" sz="1600" dirty="0" smtClean="0">
                <a:latin typeface="Arial" charset="0"/>
                <a:cs typeface="Arial" charset="0"/>
              </a:rPr>
              <a:t> e </a:t>
            </a:r>
            <a:r>
              <a:rPr lang="en-US" sz="1600" b="1" dirty="0" err="1" smtClean="0">
                <a:latin typeface="Arial" charset="0"/>
                <a:cs typeface="Arial" charset="0"/>
              </a:rPr>
              <a:t>equivalentes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ocorrendo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ambas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ontologias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800100" lvl="1" indent="-342900" algn="l"/>
            <a:endParaRPr lang="en-US" sz="1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Exemplos</a:t>
            </a:r>
            <a:r>
              <a:rPr lang="en-US" sz="1800" b="1" dirty="0" smtClean="0">
                <a:latin typeface="Arial" charset="0"/>
                <a:cs typeface="Arial" charset="0"/>
              </a:rPr>
              <a:t>: </a:t>
            </a:r>
          </a:p>
          <a:p>
            <a:pPr algn="l"/>
            <a:endParaRPr lang="en-US" sz="800" b="1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Base              ← {  Base, Basic, Fundamental, Primary  }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Dimens</a:t>
            </a:r>
            <a:r>
              <a:rPr lang="en-US" sz="1600" dirty="0" smtClean="0">
                <a:latin typeface="Arial" charset="0"/>
                <a:cs typeface="Arial" charset="0"/>
              </a:rPr>
              <a:t>          ← {  Dimension, Dimensions }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BaseDimens</a:t>
            </a:r>
            <a:r>
              <a:rPr lang="en-US" sz="1600" dirty="0" smtClean="0">
                <a:latin typeface="Arial" charset="0"/>
                <a:cs typeface="Arial" charset="0"/>
              </a:rPr>
              <a:t>  ← {  </a:t>
            </a:r>
            <a:r>
              <a:rPr lang="en-US" sz="1600" dirty="0" err="1" smtClean="0">
                <a:latin typeface="Arial" charset="0"/>
                <a:cs typeface="Arial" charset="0"/>
              </a:rPr>
              <a:t>PrimaryDimension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dirty="0" err="1" smtClean="0">
                <a:latin typeface="Arial" charset="0"/>
                <a:cs typeface="Arial" charset="0"/>
              </a:rPr>
              <a:t>FundamentalDimensions</a:t>
            </a:r>
            <a:r>
              <a:rPr lang="en-US" sz="1600" dirty="0" smtClean="0">
                <a:latin typeface="Arial" charset="0"/>
                <a:cs typeface="Arial" charset="0"/>
              </a:rPr>
              <a:t> }</a:t>
            </a: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3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l"/>
            <a:endParaRPr lang="en-US" sz="2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Estratégias</a:t>
            </a:r>
            <a:endParaRPr lang="en-US" sz="1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8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Redução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por</a:t>
            </a:r>
            <a:r>
              <a:rPr lang="en-US" sz="1600" b="1" dirty="0" smtClean="0">
                <a:latin typeface="Arial" charset="0"/>
                <a:cs typeface="Arial" charset="0"/>
              </a:rPr>
              <a:t> Stemming: </a:t>
            </a:r>
            <a:r>
              <a:rPr lang="en-US" sz="1600" dirty="0" err="1" smtClean="0">
                <a:latin typeface="Arial" charset="0"/>
                <a:cs typeface="Arial" charset="0"/>
              </a:rPr>
              <a:t>reduzir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termos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aos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seus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radicais</a:t>
            </a:r>
            <a:r>
              <a:rPr lang="en-US" sz="1600" dirty="0" smtClean="0">
                <a:latin typeface="Arial" charset="0"/>
                <a:cs typeface="Arial" charset="0"/>
              </a:rPr>
              <a:t>. </a:t>
            </a:r>
          </a:p>
          <a:p>
            <a:pPr lvl="1" algn="l">
              <a:buFont typeface="Arial" pitchFamily="34" charset="0"/>
              <a:buChar char="•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Dimens</a:t>
            </a:r>
            <a:r>
              <a:rPr lang="en-US" sz="1600" dirty="0" smtClean="0">
                <a:latin typeface="Arial" charset="0"/>
                <a:cs typeface="Arial" charset="0"/>
              </a:rPr>
              <a:t>  ← {  Dimension, Dimensions }</a:t>
            </a:r>
          </a:p>
          <a:p>
            <a:pPr lvl="1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Redução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por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Sinônimos</a:t>
            </a:r>
            <a:r>
              <a:rPr lang="en-US" sz="1600" dirty="0">
                <a:latin typeface="Arial" charset="0"/>
                <a:cs typeface="Arial" charset="0"/>
              </a:rPr>
              <a:t>: </a:t>
            </a:r>
            <a:r>
              <a:rPr lang="en-US" sz="1600" dirty="0" err="1">
                <a:latin typeface="Arial" charset="0"/>
                <a:cs typeface="Arial" charset="0"/>
              </a:rPr>
              <a:t>identificar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synsets</a:t>
            </a:r>
            <a:r>
              <a:rPr lang="en-US" sz="1600" dirty="0">
                <a:latin typeface="Arial" charset="0"/>
                <a:cs typeface="Arial" charset="0"/>
              </a:rPr>
              <a:t> ( </a:t>
            </a:r>
            <a:r>
              <a:rPr lang="en-US" sz="1600" dirty="0" err="1">
                <a:latin typeface="Arial" charset="0"/>
                <a:cs typeface="Arial" charset="0"/>
              </a:rPr>
              <a:t>grupos</a:t>
            </a:r>
            <a:r>
              <a:rPr lang="en-US" sz="1600" dirty="0">
                <a:latin typeface="Arial" charset="0"/>
                <a:cs typeface="Arial" charset="0"/>
              </a:rPr>
              <a:t> de </a:t>
            </a:r>
            <a:r>
              <a:rPr lang="en-US" sz="1600" dirty="0" err="1">
                <a:latin typeface="Arial" charset="0"/>
                <a:cs typeface="Arial" charset="0"/>
              </a:rPr>
              <a:t>sinônimos</a:t>
            </a:r>
            <a:r>
              <a:rPr lang="en-US" sz="1600" dirty="0">
                <a:latin typeface="Arial" charset="0"/>
                <a:cs typeface="Arial" charset="0"/>
              </a:rPr>
              <a:t> ) e </a:t>
            </a:r>
            <a:r>
              <a:rPr lang="en-US" sz="1600" dirty="0" err="1">
                <a:latin typeface="Arial" charset="0"/>
                <a:cs typeface="Arial" charset="0"/>
              </a:rPr>
              <a:t>eleger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apenas</a:t>
            </a:r>
            <a:r>
              <a:rPr lang="en-US" sz="1600" dirty="0">
                <a:latin typeface="Arial" charset="0"/>
                <a:cs typeface="Arial" charset="0"/>
              </a:rPr>
              <a:t> 1 </a:t>
            </a:r>
            <a:r>
              <a:rPr lang="en-US" sz="1600" dirty="0" err="1">
                <a:latin typeface="Arial" charset="0"/>
                <a:cs typeface="Arial" charset="0"/>
              </a:rPr>
              <a:t>termo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para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representar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cada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synset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Base              ← {  Base, Basic, Fundamental, Primary  }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BaseDimens</a:t>
            </a:r>
            <a:r>
              <a:rPr lang="en-US" sz="1600" dirty="0" smtClean="0">
                <a:latin typeface="Arial" charset="0"/>
                <a:cs typeface="Arial" charset="0"/>
              </a:rPr>
              <a:t>  ← {  </a:t>
            </a:r>
            <a:r>
              <a:rPr lang="en-US" sz="1600" dirty="0" err="1" smtClean="0">
                <a:latin typeface="Arial" charset="0"/>
                <a:cs typeface="Arial" charset="0"/>
              </a:rPr>
              <a:t>PrimaryDimension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dirty="0" err="1" smtClean="0">
                <a:latin typeface="Arial" charset="0"/>
                <a:cs typeface="Arial" charset="0"/>
              </a:rPr>
              <a:t>FundamentalDimensions</a:t>
            </a:r>
            <a:r>
              <a:rPr lang="en-US" sz="1600" dirty="0" smtClean="0">
                <a:latin typeface="Arial" charset="0"/>
                <a:cs typeface="Arial" charset="0"/>
              </a:rPr>
              <a:t> }</a:t>
            </a:r>
          </a:p>
          <a:p>
            <a:pPr lvl="1" algn="l">
              <a:buFont typeface="Arial" pitchFamily="34" charset="0"/>
              <a:buChar char="•"/>
            </a:pPr>
            <a:endParaRPr lang="en-US" sz="1600" dirty="0">
              <a:latin typeface="Arial" charset="0"/>
              <a:cs typeface="Arial" charset="0"/>
            </a:endParaRPr>
          </a:p>
          <a:p>
            <a:pPr marL="254000" lvl="0" indent="19050">
              <a:defRPr/>
            </a:pPr>
            <a:r>
              <a:rPr lang="en-US" sz="16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6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3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2891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14752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l"/>
            <a:endParaRPr lang="en-US" sz="2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por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Sinônimos</a:t>
            </a:r>
            <a:endParaRPr lang="en-US" sz="1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 </a:t>
            </a:r>
            <a:r>
              <a:rPr lang="en-US" sz="1600" dirty="0" err="1" smtClean="0">
                <a:latin typeface="Arial" charset="0"/>
                <a:cs typeface="Arial" charset="0"/>
              </a:rPr>
              <a:t>Utilizar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WordNet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serviço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smtClean="0">
                <a:latin typeface="Arial" charset="0"/>
                <a:cs typeface="Arial" charset="0"/>
              </a:rPr>
              <a:t>Thesaurus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355600" lvl="1" algn="l">
              <a:buFont typeface="Arial" pitchFamily="34" charset="0"/>
              <a:buChar char="•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 </a:t>
            </a:r>
            <a:r>
              <a:rPr lang="en-US" sz="1600" dirty="0" err="1" smtClean="0">
                <a:latin typeface="Arial" charset="0"/>
                <a:cs typeface="Arial" charset="0"/>
              </a:rPr>
              <a:t>Algumas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reduções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feitas</a:t>
            </a:r>
            <a:r>
              <a:rPr lang="en-US" sz="1600" dirty="0" smtClean="0">
                <a:latin typeface="Arial" charset="0"/>
                <a:cs typeface="Arial" charset="0"/>
              </a:rPr>
              <a:t> com </a:t>
            </a:r>
            <a:r>
              <a:rPr lang="en-US" sz="1600" dirty="0" err="1" smtClean="0">
                <a:latin typeface="Arial" charset="0"/>
                <a:cs typeface="Arial" charset="0"/>
              </a:rPr>
              <a:t>WordNet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criam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generalizações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vez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latin typeface="Arial" charset="0"/>
                <a:cs typeface="Arial" charset="0"/>
              </a:rPr>
              <a:t>equivalências</a:t>
            </a:r>
            <a:endParaRPr lang="en-US" sz="1600" b="1" dirty="0" smtClean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endParaRPr lang="en-US" sz="1600" b="1" dirty="0" smtClean="0">
              <a:latin typeface="Arial" charset="0"/>
              <a:cs typeface="Arial" charset="0"/>
            </a:endParaRPr>
          </a:p>
          <a:p>
            <a:pPr marL="355600" lvl="1" algn="l"/>
            <a:endParaRPr lang="en-US" sz="800" dirty="0" smtClean="0">
              <a:latin typeface="Arial" charset="0"/>
              <a:cs typeface="Arial" charset="0"/>
            </a:endParaRPr>
          </a:p>
          <a:p>
            <a:pPr marL="812800" lvl="3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 C              ← { C, IV, Carbon, Coulomb, Celsius, century }</a:t>
            </a:r>
          </a:p>
          <a:p>
            <a:pPr marL="812800" lvl="3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 economic ← { terrestrial, material, economic }</a:t>
            </a:r>
          </a:p>
          <a:p>
            <a:pPr marL="812800" lvl="3" algn="l">
              <a:buFont typeface="+mj-lt"/>
              <a:buAutoNum type="arabicPeriod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812800" lvl="3" algn="l">
              <a:buFont typeface="+mj-lt"/>
              <a:buAutoNum type="arabicPeriod"/>
            </a:pPr>
            <a:endParaRPr lang="en-US" sz="1000" dirty="0" smtClean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 </a:t>
            </a:r>
            <a:r>
              <a:rPr lang="en-US" sz="1600" dirty="0" err="1" smtClean="0">
                <a:latin typeface="Arial" charset="0"/>
                <a:cs typeface="Arial" charset="0"/>
              </a:rPr>
              <a:t>Achar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reduções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mais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equivalentes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computando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Unidades</a:t>
            </a:r>
            <a:r>
              <a:rPr lang="en-US" sz="1600" b="1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latin typeface="Arial" charset="0"/>
                <a:cs typeface="Arial" charset="0"/>
              </a:rPr>
              <a:t>Significado</a:t>
            </a:r>
            <a:r>
              <a:rPr lang="en-US" sz="1600" b="1" dirty="0" smtClean="0">
                <a:latin typeface="Arial" charset="0"/>
                <a:cs typeface="Arial" charset="0"/>
              </a:rPr>
              <a:t>.</a:t>
            </a:r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3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462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28976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729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rma livre 100"/>
          <p:cNvSpPr/>
          <p:nvPr/>
        </p:nvSpPr>
        <p:spPr bwMode="auto">
          <a:xfrm>
            <a:off x="15833" y="3293423"/>
            <a:ext cx="5846619" cy="2921659"/>
          </a:xfrm>
          <a:custGeom>
            <a:avLst/>
            <a:gdLst>
              <a:gd name="connsiteX0" fmla="*/ 589809 w 5846619"/>
              <a:gd name="connsiteY0" fmla="*/ 1349829 h 3091543"/>
              <a:gd name="connsiteX1" fmla="*/ 2014848 w 5846619"/>
              <a:gd name="connsiteY1" fmla="*/ 150421 h 3091543"/>
              <a:gd name="connsiteX2" fmla="*/ 5351814 w 5846619"/>
              <a:gd name="connsiteY2" fmla="*/ 447304 h 3091543"/>
              <a:gd name="connsiteX3" fmla="*/ 4983679 w 5846619"/>
              <a:gd name="connsiteY3" fmla="*/ 2715491 h 3091543"/>
              <a:gd name="connsiteX4" fmla="*/ 732312 w 5846619"/>
              <a:gd name="connsiteY4" fmla="*/ 2703616 h 3091543"/>
              <a:gd name="connsiteX5" fmla="*/ 589809 w 5846619"/>
              <a:gd name="connsiteY5" fmla="*/ 1349829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6619" h="3091543">
                <a:moveTo>
                  <a:pt x="589809" y="1349829"/>
                </a:moveTo>
                <a:cubicBezTo>
                  <a:pt x="803565" y="924297"/>
                  <a:pt x="1221181" y="300842"/>
                  <a:pt x="2014848" y="150421"/>
                </a:cubicBezTo>
                <a:cubicBezTo>
                  <a:pt x="2808515" y="0"/>
                  <a:pt x="4857009" y="19792"/>
                  <a:pt x="5351814" y="447304"/>
                </a:cubicBezTo>
                <a:cubicBezTo>
                  <a:pt x="5846619" y="874816"/>
                  <a:pt x="5753596" y="2339439"/>
                  <a:pt x="4983679" y="2715491"/>
                </a:cubicBezTo>
                <a:cubicBezTo>
                  <a:pt x="4213762" y="3091543"/>
                  <a:pt x="1464624" y="2931226"/>
                  <a:pt x="732312" y="2703616"/>
                </a:cubicBezTo>
                <a:cubicBezTo>
                  <a:pt x="0" y="2476006"/>
                  <a:pt x="376053" y="1775361"/>
                  <a:pt x="589809" y="1349829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Forma livre 102"/>
          <p:cNvSpPr/>
          <p:nvPr/>
        </p:nvSpPr>
        <p:spPr bwMode="auto">
          <a:xfrm>
            <a:off x="3277590" y="3435928"/>
            <a:ext cx="5207329" cy="2865911"/>
          </a:xfrm>
          <a:custGeom>
            <a:avLst/>
            <a:gdLst>
              <a:gd name="connsiteX0" fmla="*/ 4548249 w 5207329"/>
              <a:gd name="connsiteY0" fmla="*/ 1326077 h 2865911"/>
              <a:gd name="connsiteX1" fmla="*/ 4548249 w 5207329"/>
              <a:gd name="connsiteY1" fmla="*/ 1385454 h 2865911"/>
              <a:gd name="connsiteX2" fmla="*/ 4346368 w 5207329"/>
              <a:gd name="connsiteY2" fmla="*/ 2537360 h 2865911"/>
              <a:gd name="connsiteX3" fmla="*/ 2921329 w 5207329"/>
              <a:gd name="connsiteY3" fmla="*/ 2513610 h 2865911"/>
              <a:gd name="connsiteX4" fmla="*/ 261257 w 5207329"/>
              <a:gd name="connsiteY4" fmla="*/ 423553 h 2865911"/>
              <a:gd name="connsiteX5" fmla="*/ 4488872 w 5207329"/>
              <a:gd name="connsiteY5" fmla="*/ 138545 h 2865911"/>
              <a:gd name="connsiteX6" fmla="*/ 4572000 w 5207329"/>
              <a:gd name="connsiteY6" fmla="*/ 1254825 h 2865911"/>
              <a:gd name="connsiteX7" fmla="*/ 4548249 w 5207329"/>
              <a:gd name="connsiteY7" fmla="*/ 1326077 h 286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7329" h="2865911">
                <a:moveTo>
                  <a:pt x="4548249" y="1326077"/>
                </a:moveTo>
                <a:cubicBezTo>
                  <a:pt x="4544291" y="1347848"/>
                  <a:pt x="4581896" y="1183574"/>
                  <a:pt x="4548249" y="1385454"/>
                </a:cubicBezTo>
                <a:cubicBezTo>
                  <a:pt x="4514602" y="1587334"/>
                  <a:pt x="4617521" y="2349334"/>
                  <a:pt x="4346368" y="2537360"/>
                </a:cubicBezTo>
                <a:cubicBezTo>
                  <a:pt x="4075215" y="2725386"/>
                  <a:pt x="3602181" y="2865911"/>
                  <a:pt x="2921329" y="2513610"/>
                </a:cubicBezTo>
                <a:cubicBezTo>
                  <a:pt x="2240477" y="2161309"/>
                  <a:pt x="0" y="819397"/>
                  <a:pt x="261257" y="423553"/>
                </a:cubicBezTo>
                <a:cubicBezTo>
                  <a:pt x="522514" y="27709"/>
                  <a:pt x="3770415" y="0"/>
                  <a:pt x="4488872" y="138545"/>
                </a:cubicBezTo>
                <a:cubicBezTo>
                  <a:pt x="5207329" y="277090"/>
                  <a:pt x="4562104" y="1062841"/>
                  <a:pt x="4572000" y="1254825"/>
                </a:cubicBezTo>
                <a:cubicBezTo>
                  <a:pt x="4581896" y="1446809"/>
                  <a:pt x="4552207" y="1304306"/>
                  <a:pt x="4548249" y="1326077"/>
                </a:cubicBezTo>
                <a:close/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l"/>
            <a:endParaRPr lang="en-US" sz="2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por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Sinônimos</a:t>
            </a: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Seja</a:t>
            </a:r>
            <a:r>
              <a:rPr lang="en-US" sz="1600" dirty="0" smtClean="0">
                <a:latin typeface="Arial" charset="0"/>
                <a:cs typeface="Arial" charset="0"/>
              </a:rPr>
              <a:t> G um </a:t>
            </a:r>
            <a:r>
              <a:rPr lang="en-US" sz="1600" dirty="0" err="1" smtClean="0">
                <a:latin typeface="Arial" charset="0"/>
                <a:cs typeface="Arial" charset="0"/>
              </a:rPr>
              <a:t>grafo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cujos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nodos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são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termos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ligados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por</a:t>
            </a:r>
            <a:r>
              <a:rPr lang="en-US" sz="1600" dirty="0" smtClean="0">
                <a:latin typeface="Arial" charset="0"/>
                <a:cs typeface="Arial" charset="0"/>
              </a:rPr>
              <a:t> links de </a:t>
            </a:r>
            <a:r>
              <a:rPr lang="en-US" sz="1600" dirty="0" err="1" smtClean="0">
                <a:latin typeface="Arial" charset="0"/>
                <a:cs typeface="Arial" charset="0"/>
              </a:rPr>
              <a:t>similaridade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uma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Unidade</a:t>
            </a:r>
            <a:r>
              <a:rPr lang="en-US" sz="1600" b="1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latin typeface="Arial" charset="0"/>
                <a:cs typeface="Arial" charset="0"/>
              </a:rPr>
              <a:t>Signicado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pode</a:t>
            </a:r>
            <a:r>
              <a:rPr lang="en-US" sz="1600" dirty="0" smtClean="0">
                <a:latin typeface="Arial" charset="0"/>
                <a:cs typeface="Arial" charset="0"/>
              </a:rPr>
              <a:t> ser </a:t>
            </a:r>
            <a:r>
              <a:rPr lang="en-US" sz="1600" dirty="0" err="1" smtClean="0">
                <a:latin typeface="Arial" charset="0"/>
                <a:cs typeface="Arial" charset="0"/>
              </a:rPr>
              <a:t>interpretada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como</a:t>
            </a:r>
            <a:r>
              <a:rPr lang="en-US" sz="1600" dirty="0" smtClean="0">
                <a:latin typeface="Arial" charset="0"/>
                <a:cs typeface="Arial" charset="0"/>
              </a:rPr>
              <a:t> um </a:t>
            </a:r>
            <a:r>
              <a:rPr lang="en-US" sz="1600" b="1" dirty="0" smtClean="0">
                <a:latin typeface="Arial" charset="0"/>
                <a:cs typeface="Arial" charset="0"/>
              </a:rPr>
              <a:t>Clique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3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428728" y="3714752"/>
            <a:ext cx="1571636" cy="57150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Fundamental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643042" y="5214950"/>
            <a:ext cx="1143008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Primary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4071934" y="3750565"/>
            <a:ext cx="100013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Base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4107747" y="5214950"/>
            <a:ext cx="928694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Basic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6643702" y="5357826"/>
            <a:ext cx="928694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Stem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6858016" y="3714752"/>
            <a:ext cx="100013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Root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7" name="Conector de seta reta 46"/>
          <p:cNvCxnSpPr>
            <a:stCxn id="36" idx="6"/>
            <a:endCxn id="39" idx="2"/>
          </p:cNvCxnSpPr>
          <p:nvPr/>
        </p:nvCxnSpPr>
        <p:spPr bwMode="auto">
          <a:xfrm>
            <a:off x="3000364" y="4000504"/>
            <a:ext cx="1071570" cy="1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6" idx="4"/>
            <a:endCxn id="37" idx="0"/>
          </p:cNvCxnSpPr>
          <p:nvPr/>
        </p:nvCxnSpPr>
        <p:spPr bwMode="auto">
          <a:xfrm rot="5400000">
            <a:off x="1750199" y="4750603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9" idx="4"/>
            <a:endCxn id="41" idx="0"/>
          </p:cNvCxnSpPr>
          <p:nvPr/>
        </p:nvCxnSpPr>
        <p:spPr bwMode="auto">
          <a:xfrm rot="16200000" flipH="1">
            <a:off x="4091474" y="4734329"/>
            <a:ext cx="961147" cy="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37" idx="6"/>
            <a:endCxn id="41" idx="2"/>
          </p:cNvCxnSpPr>
          <p:nvPr/>
        </p:nvCxnSpPr>
        <p:spPr bwMode="auto">
          <a:xfrm>
            <a:off x="2786050" y="5466569"/>
            <a:ext cx="132169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37" idx="7"/>
            <a:endCxn id="39" idx="3"/>
          </p:cNvCxnSpPr>
          <p:nvPr/>
        </p:nvCxnSpPr>
        <p:spPr bwMode="auto">
          <a:xfrm rot="5400000" flipH="1" flipV="1">
            <a:off x="2864260" y="3934507"/>
            <a:ext cx="1108541" cy="159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36" idx="5"/>
            <a:endCxn id="41" idx="1"/>
          </p:cNvCxnSpPr>
          <p:nvPr/>
        </p:nvCxnSpPr>
        <p:spPr bwMode="auto">
          <a:xfrm rot="16200000" flipH="1">
            <a:off x="2963934" y="4008830"/>
            <a:ext cx="1086086" cy="1473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39" idx="6"/>
            <a:endCxn id="43" idx="2"/>
          </p:cNvCxnSpPr>
          <p:nvPr/>
        </p:nvCxnSpPr>
        <p:spPr bwMode="auto">
          <a:xfrm flipV="1">
            <a:off x="5072066" y="3966371"/>
            <a:ext cx="1785950" cy="358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43" idx="4"/>
            <a:endCxn id="42" idx="0"/>
          </p:cNvCxnSpPr>
          <p:nvPr/>
        </p:nvCxnSpPr>
        <p:spPr bwMode="auto">
          <a:xfrm rot="5400000">
            <a:off x="6663148" y="4662892"/>
            <a:ext cx="1139836" cy="25003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42" idx="1"/>
            <a:endCxn id="39" idx="5"/>
          </p:cNvCxnSpPr>
          <p:nvPr/>
        </p:nvCxnSpPr>
        <p:spPr bwMode="auto">
          <a:xfrm rot="16200000" flipV="1">
            <a:off x="5226945" y="3878762"/>
            <a:ext cx="1251417" cy="185410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B5FE89-D354-49F8-8449-FF0BF85606BC}" type="slidenum">
              <a:rPr lang="pt-BR" smtClean="0"/>
              <a:pPr/>
              <a:t>3</a:t>
            </a:fld>
            <a:endParaRPr lang="pt-BR" smtClean="0"/>
          </a:p>
        </p:txBody>
      </p:sp>
      <p:pic>
        <p:nvPicPr>
          <p:cNvPr id="6147" name="Picture 5" descr="conectores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0" y="838200"/>
            <a:ext cx="25495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08" name="Rectangle 16"/>
          <p:cNvSpPr>
            <a:spLocks noChangeArrowheads="1"/>
          </p:cNvSpPr>
          <p:nvPr/>
        </p:nvSpPr>
        <p:spPr bwMode="auto">
          <a:xfrm>
            <a:off x="0" y="2857500"/>
            <a:ext cx="9144000" cy="6731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auto">
          <a:xfrm>
            <a:off x="0" y="3575050"/>
            <a:ext cx="9144000" cy="42863"/>
          </a:xfrm>
          <a:prstGeom prst="rect">
            <a:avLst/>
          </a:prstGeom>
          <a:solidFill>
            <a:srgbClr val="0099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0610" name="Rectangle 18"/>
          <p:cNvSpPr>
            <a:spLocks noChangeArrowheads="1"/>
          </p:cNvSpPr>
          <p:nvPr/>
        </p:nvSpPr>
        <p:spPr bwMode="auto">
          <a:xfrm>
            <a:off x="228600" y="2959100"/>
            <a:ext cx="8915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92075" tIns="46038" rIns="92075" bIns="46038" anchor="b"/>
          <a:lstStyle/>
          <a:p>
            <a:pPr algn="l">
              <a:defRPr/>
            </a:pPr>
            <a:r>
              <a:rPr kumimoji="0" lang="pt-BR" sz="3600" b="1" dirty="0">
                <a:solidFill>
                  <a:srgbClr val="009999"/>
                </a:solidFill>
                <a:latin typeface="Verdana" pitchFamily="34" charset="0"/>
              </a:rPr>
              <a:t>Introdução</a:t>
            </a:r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0" y="2774950"/>
            <a:ext cx="9144000" cy="42863"/>
          </a:xfrm>
          <a:prstGeom prst="rect">
            <a:avLst/>
          </a:prstGeom>
          <a:solidFill>
            <a:srgbClr val="0099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948488" y="2060575"/>
            <a:ext cx="1906587" cy="2200275"/>
            <a:chOff x="793" y="1344"/>
            <a:chExt cx="988" cy="1140"/>
          </a:xfrm>
        </p:grpSpPr>
        <p:sp>
          <p:nvSpPr>
            <p:cNvPr id="6155" name="Freeform 21"/>
            <p:cNvSpPr>
              <a:spLocks/>
            </p:cNvSpPr>
            <p:nvPr/>
          </p:nvSpPr>
          <p:spPr bwMode="auto">
            <a:xfrm>
              <a:off x="793" y="1344"/>
              <a:ext cx="988" cy="1140"/>
            </a:xfrm>
            <a:custGeom>
              <a:avLst/>
              <a:gdLst>
                <a:gd name="T0" fmla="*/ 0 w 4536"/>
                <a:gd name="T1" fmla="*/ 0 h 5236"/>
                <a:gd name="T2" fmla="*/ 0 w 4536"/>
                <a:gd name="T3" fmla="*/ 0 h 5236"/>
                <a:gd name="T4" fmla="*/ 0 w 4536"/>
                <a:gd name="T5" fmla="*/ 0 h 5236"/>
                <a:gd name="T6" fmla="*/ 0 w 4536"/>
                <a:gd name="T7" fmla="*/ 0 h 5236"/>
                <a:gd name="T8" fmla="*/ 0 w 4536"/>
                <a:gd name="T9" fmla="*/ 0 h 5236"/>
                <a:gd name="T10" fmla="*/ 0 w 4536"/>
                <a:gd name="T11" fmla="*/ 0 h 5236"/>
                <a:gd name="T12" fmla="*/ 0 w 4536"/>
                <a:gd name="T13" fmla="*/ 1 h 5236"/>
                <a:gd name="T14" fmla="*/ 0 w 4536"/>
                <a:gd name="T15" fmla="*/ 1 h 5236"/>
                <a:gd name="T16" fmla="*/ 0 w 4536"/>
                <a:gd name="T17" fmla="*/ 1 h 5236"/>
                <a:gd name="T18" fmla="*/ 0 w 4536"/>
                <a:gd name="T19" fmla="*/ 0 h 5236"/>
                <a:gd name="T20" fmla="*/ 0 w 4536"/>
                <a:gd name="T21" fmla="*/ 0 h 5236"/>
                <a:gd name="T22" fmla="*/ 0 w 4536"/>
                <a:gd name="T23" fmla="*/ 0 h 5236"/>
                <a:gd name="T24" fmla="*/ 0 w 4536"/>
                <a:gd name="T25" fmla="*/ 0 h 5236"/>
                <a:gd name="T26" fmla="*/ 0 w 4536"/>
                <a:gd name="T27" fmla="*/ 0 h 5236"/>
                <a:gd name="T28" fmla="*/ 0 w 4536"/>
                <a:gd name="T29" fmla="*/ 0 h 5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36"/>
                <a:gd name="T46" fmla="*/ 0 h 5236"/>
                <a:gd name="T47" fmla="*/ 4536 w 4536"/>
                <a:gd name="T48" fmla="*/ 5236 h 5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36" h="5236">
                  <a:moveTo>
                    <a:pt x="2268" y="0"/>
                  </a:moveTo>
                  <a:lnTo>
                    <a:pt x="2336" y="40"/>
                  </a:lnTo>
                  <a:lnTo>
                    <a:pt x="4466" y="1270"/>
                  </a:lnTo>
                  <a:lnTo>
                    <a:pt x="4536" y="1309"/>
                  </a:lnTo>
                  <a:lnTo>
                    <a:pt x="4536" y="3927"/>
                  </a:lnTo>
                  <a:lnTo>
                    <a:pt x="4466" y="3966"/>
                  </a:lnTo>
                  <a:lnTo>
                    <a:pt x="2336" y="5196"/>
                  </a:lnTo>
                  <a:lnTo>
                    <a:pt x="2268" y="5236"/>
                  </a:lnTo>
                  <a:lnTo>
                    <a:pt x="2198" y="5196"/>
                  </a:lnTo>
                  <a:lnTo>
                    <a:pt x="69" y="3966"/>
                  </a:lnTo>
                  <a:lnTo>
                    <a:pt x="0" y="3927"/>
                  </a:lnTo>
                  <a:lnTo>
                    <a:pt x="0" y="1309"/>
                  </a:lnTo>
                  <a:lnTo>
                    <a:pt x="69" y="1270"/>
                  </a:lnTo>
                  <a:lnTo>
                    <a:pt x="2198" y="4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4293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6" name="Freeform 22"/>
            <p:cNvSpPr>
              <a:spLocks/>
            </p:cNvSpPr>
            <p:nvPr/>
          </p:nvSpPr>
          <p:spPr bwMode="auto">
            <a:xfrm>
              <a:off x="900" y="1722"/>
              <a:ext cx="136" cy="78"/>
            </a:xfrm>
            <a:custGeom>
              <a:avLst/>
              <a:gdLst>
                <a:gd name="T0" fmla="*/ 0 w 626"/>
                <a:gd name="T1" fmla="*/ 0 h 362"/>
                <a:gd name="T2" fmla="*/ 0 w 626"/>
                <a:gd name="T3" fmla="*/ 0 h 362"/>
                <a:gd name="T4" fmla="*/ 0 w 626"/>
                <a:gd name="T5" fmla="*/ 0 h 362"/>
                <a:gd name="T6" fmla="*/ 0 w 626"/>
                <a:gd name="T7" fmla="*/ 0 h 3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6"/>
                <a:gd name="T13" fmla="*/ 0 h 362"/>
                <a:gd name="T14" fmla="*/ 626 w 626"/>
                <a:gd name="T15" fmla="*/ 362 h 3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6" h="362">
                  <a:moveTo>
                    <a:pt x="626" y="362"/>
                  </a:moveTo>
                  <a:lnTo>
                    <a:pt x="0" y="362"/>
                  </a:lnTo>
                  <a:lnTo>
                    <a:pt x="0" y="0"/>
                  </a:lnTo>
                  <a:lnTo>
                    <a:pt x="626" y="362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7" name="Freeform 23"/>
            <p:cNvSpPr>
              <a:spLocks/>
            </p:cNvSpPr>
            <p:nvPr/>
          </p:nvSpPr>
          <p:spPr bwMode="auto">
            <a:xfrm>
              <a:off x="900" y="1785"/>
              <a:ext cx="163" cy="31"/>
            </a:xfrm>
            <a:custGeom>
              <a:avLst/>
              <a:gdLst>
                <a:gd name="T0" fmla="*/ 0 w 749"/>
                <a:gd name="T1" fmla="*/ 0 h 143"/>
                <a:gd name="T2" fmla="*/ 0 w 749"/>
                <a:gd name="T3" fmla="*/ 0 h 143"/>
                <a:gd name="T4" fmla="*/ 0 w 749"/>
                <a:gd name="T5" fmla="*/ 0 h 143"/>
                <a:gd name="T6" fmla="*/ 0 w 749"/>
                <a:gd name="T7" fmla="*/ 0 h 143"/>
                <a:gd name="T8" fmla="*/ 0 w 749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43"/>
                <a:gd name="T17" fmla="*/ 749 w 749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43">
                  <a:moveTo>
                    <a:pt x="0" y="0"/>
                  </a:moveTo>
                  <a:lnTo>
                    <a:pt x="502" y="0"/>
                  </a:lnTo>
                  <a:lnTo>
                    <a:pt x="749" y="143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8" name="Freeform 24"/>
            <p:cNvSpPr>
              <a:spLocks/>
            </p:cNvSpPr>
            <p:nvPr/>
          </p:nvSpPr>
          <p:spPr bwMode="auto">
            <a:xfrm>
              <a:off x="900" y="1800"/>
              <a:ext cx="190" cy="32"/>
            </a:xfrm>
            <a:custGeom>
              <a:avLst/>
              <a:gdLst>
                <a:gd name="T0" fmla="*/ 0 w 873"/>
                <a:gd name="T1" fmla="*/ 0 h 142"/>
                <a:gd name="T2" fmla="*/ 0 w 873"/>
                <a:gd name="T3" fmla="*/ 0 h 142"/>
                <a:gd name="T4" fmla="*/ 0 w 873"/>
                <a:gd name="T5" fmla="*/ 0 h 142"/>
                <a:gd name="T6" fmla="*/ 0 w 873"/>
                <a:gd name="T7" fmla="*/ 0 h 142"/>
                <a:gd name="T8" fmla="*/ 0 w 873"/>
                <a:gd name="T9" fmla="*/ 0 h 142"/>
                <a:gd name="T10" fmla="*/ 0 w 873"/>
                <a:gd name="T11" fmla="*/ 0 h 142"/>
                <a:gd name="T12" fmla="*/ 0 w 873"/>
                <a:gd name="T13" fmla="*/ 0 h 142"/>
                <a:gd name="T14" fmla="*/ 0 w 873"/>
                <a:gd name="T15" fmla="*/ 0 h 142"/>
                <a:gd name="T16" fmla="*/ 0 w 873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73"/>
                <a:gd name="T28" fmla="*/ 0 h 142"/>
                <a:gd name="T29" fmla="*/ 873 w 873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73" h="142">
                  <a:moveTo>
                    <a:pt x="0" y="0"/>
                  </a:moveTo>
                  <a:lnTo>
                    <a:pt x="626" y="0"/>
                  </a:lnTo>
                  <a:lnTo>
                    <a:pt x="873" y="142"/>
                  </a:lnTo>
                  <a:lnTo>
                    <a:pt x="352" y="142"/>
                  </a:lnTo>
                  <a:lnTo>
                    <a:pt x="260" y="9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7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9" name="Freeform 25"/>
            <p:cNvSpPr>
              <a:spLocks/>
            </p:cNvSpPr>
            <p:nvPr/>
          </p:nvSpPr>
          <p:spPr bwMode="auto">
            <a:xfrm>
              <a:off x="900" y="1816"/>
              <a:ext cx="217" cy="31"/>
            </a:xfrm>
            <a:custGeom>
              <a:avLst/>
              <a:gdLst>
                <a:gd name="T0" fmla="*/ 0 w 996"/>
                <a:gd name="T1" fmla="*/ 0 h 142"/>
                <a:gd name="T2" fmla="*/ 0 w 996"/>
                <a:gd name="T3" fmla="*/ 0 h 142"/>
                <a:gd name="T4" fmla="*/ 0 w 996"/>
                <a:gd name="T5" fmla="*/ 0 h 142"/>
                <a:gd name="T6" fmla="*/ 0 w 996"/>
                <a:gd name="T7" fmla="*/ 0 h 142"/>
                <a:gd name="T8" fmla="*/ 0 w 996"/>
                <a:gd name="T9" fmla="*/ 0 h 142"/>
                <a:gd name="T10" fmla="*/ 0 w 996"/>
                <a:gd name="T11" fmla="*/ 0 h 142"/>
                <a:gd name="T12" fmla="*/ 0 w 996"/>
                <a:gd name="T13" fmla="*/ 0 h 142"/>
                <a:gd name="T14" fmla="*/ 0 w 996"/>
                <a:gd name="T15" fmla="*/ 0 h 142"/>
                <a:gd name="T16" fmla="*/ 0 w 996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142"/>
                <a:gd name="T29" fmla="*/ 996 w 996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142">
                  <a:moveTo>
                    <a:pt x="0" y="0"/>
                  </a:moveTo>
                  <a:lnTo>
                    <a:pt x="749" y="0"/>
                  </a:lnTo>
                  <a:lnTo>
                    <a:pt x="996" y="142"/>
                  </a:lnTo>
                  <a:lnTo>
                    <a:pt x="475" y="142"/>
                  </a:lnTo>
                  <a:lnTo>
                    <a:pt x="260" y="19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9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0" name="Freeform 26"/>
            <p:cNvSpPr>
              <a:spLocks noEditPoints="1"/>
            </p:cNvSpPr>
            <p:nvPr/>
          </p:nvSpPr>
          <p:spPr bwMode="auto">
            <a:xfrm>
              <a:off x="900" y="1832"/>
              <a:ext cx="244" cy="30"/>
            </a:xfrm>
            <a:custGeom>
              <a:avLst/>
              <a:gdLst>
                <a:gd name="T0" fmla="*/ 0 w 1120"/>
                <a:gd name="T1" fmla="*/ 0 h 143"/>
                <a:gd name="T2" fmla="*/ 0 w 1120"/>
                <a:gd name="T3" fmla="*/ 0 h 143"/>
                <a:gd name="T4" fmla="*/ 0 w 1120"/>
                <a:gd name="T5" fmla="*/ 0 h 143"/>
                <a:gd name="T6" fmla="*/ 0 w 1120"/>
                <a:gd name="T7" fmla="*/ 0 h 143"/>
                <a:gd name="T8" fmla="*/ 0 w 1120"/>
                <a:gd name="T9" fmla="*/ 0 h 143"/>
                <a:gd name="T10" fmla="*/ 0 w 1120"/>
                <a:gd name="T11" fmla="*/ 0 h 143"/>
                <a:gd name="T12" fmla="*/ 0 w 1120"/>
                <a:gd name="T13" fmla="*/ 0 h 143"/>
                <a:gd name="T14" fmla="*/ 0 w 1120"/>
                <a:gd name="T15" fmla="*/ 0 h 143"/>
                <a:gd name="T16" fmla="*/ 0 w 1120"/>
                <a:gd name="T17" fmla="*/ 0 h 143"/>
                <a:gd name="T18" fmla="*/ 0 w 1120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0"/>
                <a:gd name="T31" fmla="*/ 0 h 143"/>
                <a:gd name="T32" fmla="*/ 1120 w 1120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0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52" y="0"/>
                  </a:moveTo>
                  <a:lnTo>
                    <a:pt x="873" y="0"/>
                  </a:lnTo>
                  <a:lnTo>
                    <a:pt x="1120" y="143"/>
                  </a:lnTo>
                  <a:lnTo>
                    <a:pt x="599" y="14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B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1" name="Freeform 27"/>
            <p:cNvSpPr>
              <a:spLocks noEditPoints="1"/>
            </p:cNvSpPr>
            <p:nvPr/>
          </p:nvSpPr>
          <p:spPr bwMode="auto">
            <a:xfrm>
              <a:off x="900" y="1847"/>
              <a:ext cx="270" cy="31"/>
            </a:xfrm>
            <a:custGeom>
              <a:avLst/>
              <a:gdLst>
                <a:gd name="T0" fmla="*/ 0 w 1242"/>
                <a:gd name="T1" fmla="*/ 0 h 143"/>
                <a:gd name="T2" fmla="*/ 0 w 1242"/>
                <a:gd name="T3" fmla="*/ 0 h 143"/>
                <a:gd name="T4" fmla="*/ 0 w 1242"/>
                <a:gd name="T5" fmla="*/ 0 h 143"/>
                <a:gd name="T6" fmla="*/ 0 w 1242"/>
                <a:gd name="T7" fmla="*/ 0 h 143"/>
                <a:gd name="T8" fmla="*/ 0 w 1242"/>
                <a:gd name="T9" fmla="*/ 0 h 143"/>
                <a:gd name="T10" fmla="*/ 0 w 1242"/>
                <a:gd name="T11" fmla="*/ 0 h 143"/>
                <a:gd name="T12" fmla="*/ 0 w 1242"/>
                <a:gd name="T13" fmla="*/ 0 h 143"/>
                <a:gd name="T14" fmla="*/ 0 w 1242"/>
                <a:gd name="T15" fmla="*/ 0 h 143"/>
                <a:gd name="T16" fmla="*/ 0 w 1242"/>
                <a:gd name="T17" fmla="*/ 0 h 143"/>
                <a:gd name="T18" fmla="*/ 0 w 1242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2"/>
                <a:gd name="T31" fmla="*/ 0 h 143"/>
                <a:gd name="T32" fmla="*/ 1242 w 1242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2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475" y="0"/>
                  </a:moveTo>
                  <a:lnTo>
                    <a:pt x="996" y="0"/>
                  </a:lnTo>
                  <a:lnTo>
                    <a:pt x="1242" y="143"/>
                  </a:lnTo>
                  <a:lnTo>
                    <a:pt x="722" y="14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9D9C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2" name="Freeform 28"/>
            <p:cNvSpPr>
              <a:spLocks noEditPoints="1"/>
            </p:cNvSpPr>
            <p:nvPr/>
          </p:nvSpPr>
          <p:spPr bwMode="auto">
            <a:xfrm>
              <a:off x="900" y="1862"/>
              <a:ext cx="297" cy="32"/>
            </a:xfrm>
            <a:custGeom>
              <a:avLst/>
              <a:gdLst>
                <a:gd name="T0" fmla="*/ 0 w 1366"/>
                <a:gd name="T1" fmla="*/ 0 h 142"/>
                <a:gd name="T2" fmla="*/ 0 w 1366"/>
                <a:gd name="T3" fmla="*/ 0 h 142"/>
                <a:gd name="T4" fmla="*/ 0 w 1366"/>
                <a:gd name="T5" fmla="*/ 0 h 142"/>
                <a:gd name="T6" fmla="*/ 0 w 1366"/>
                <a:gd name="T7" fmla="*/ 0 h 142"/>
                <a:gd name="T8" fmla="*/ 0 w 1366"/>
                <a:gd name="T9" fmla="*/ 0 h 142"/>
                <a:gd name="T10" fmla="*/ 0 w 1366"/>
                <a:gd name="T11" fmla="*/ 0 h 142"/>
                <a:gd name="T12" fmla="*/ 0 w 1366"/>
                <a:gd name="T13" fmla="*/ 0 h 142"/>
                <a:gd name="T14" fmla="*/ 0 w 1366"/>
                <a:gd name="T15" fmla="*/ 0 h 142"/>
                <a:gd name="T16" fmla="*/ 0 w 1366"/>
                <a:gd name="T17" fmla="*/ 0 h 142"/>
                <a:gd name="T18" fmla="*/ 0 w 1366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66"/>
                <a:gd name="T31" fmla="*/ 0 h 142"/>
                <a:gd name="T32" fmla="*/ 1366 w 1366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66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1120" y="0"/>
                  </a:lnTo>
                  <a:lnTo>
                    <a:pt x="1366" y="142"/>
                  </a:lnTo>
                  <a:lnTo>
                    <a:pt x="845" y="142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3" name="Freeform 29"/>
            <p:cNvSpPr>
              <a:spLocks noEditPoints="1"/>
            </p:cNvSpPr>
            <p:nvPr/>
          </p:nvSpPr>
          <p:spPr bwMode="auto">
            <a:xfrm>
              <a:off x="900" y="1878"/>
              <a:ext cx="324" cy="31"/>
            </a:xfrm>
            <a:custGeom>
              <a:avLst/>
              <a:gdLst>
                <a:gd name="T0" fmla="*/ 0 w 1489"/>
                <a:gd name="T1" fmla="*/ 0 h 143"/>
                <a:gd name="T2" fmla="*/ 0 w 1489"/>
                <a:gd name="T3" fmla="*/ 0 h 143"/>
                <a:gd name="T4" fmla="*/ 0 w 1489"/>
                <a:gd name="T5" fmla="*/ 0 h 143"/>
                <a:gd name="T6" fmla="*/ 0 w 1489"/>
                <a:gd name="T7" fmla="*/ 0 h 143"/>
                <a:gd name="T8" fmla="*/ 0 w 1489"/>
                <a:gd name="T9" fmla="*/ 0 h 143"/>
                <a:gd name="T10" fmla="*/ 0 w 1489"/>
                <a:gd name="T11" fmla="*/ 0 h 143"/>
                <a:gd name="T12" fmla="*/ 0 w 1489"/>
                <a:gd name="T13" fmla="*/ 0 h 143"/>
                <a:gd name="T14" fmla="*/ 0 w 1489"/>
                <a:gd name="T15" fmla="*/ 0 h 143"/>
                <a:gd name="T16" fmla="*/ 0 w 1489"/>
                <a:gd name="T17" fmla="*/ 0 h 143"/>
                <a:gd name="T18" fmla="*/ 0 w 1489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9"/>
                <a:gd name="T31" fmla="*/ 0 h 143"/>
                <a:gd name="T32" fmla="*/ 1489 w 1489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9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722" y="0"/>
                  </a:moveTo>
                  <a:lnTo>
                    <a:pt x="1242" y="0"/>
                  </a:lnTo>
                  <a:lnTo>
                    <a:pt x="1489" y="143"/>
                  </a:lnTo>
                  <a:lnTo>
                    <a:pt x="968" y="14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4" name="Freeform 30"/>
            <p:cNvSpPr>
              <a:spLocks noEditPoints="1"/>
            </p:cNvSpPr>
            <p:nvPr/>
          </p:nvSpPr>
          <p:spPr bwMode="auto">
            <a:xfrm>
              <a:off x="900" y="1894"/>
              <a:ext cx="351" cy="31"/>
            </a:xfrm>
            <a:custGeom>
              <a:avLst/>
              <a:gdLst>
                <a:gd name="T0" fmla="*/ 0 w 1613"/>
                <a:gd name="T1" fmla="*/ 0 h 143"/>
                <a:gd name="T2" fmla="*/ 0 w 1613"/>
                <a:gd name="T3" fmla="*/ 0 h 143"/>
                <a:gd name="T4" fmla="*/ 0 w 1613"/>
                <a:gd name="T5" fmla="*/ 0 h 143"/>
                <a:gd name="T6" fmla="*/ 0 w 1613"/>
                <a:gd name="T7" fmla="*/ 0 h 143"/>
                <a:gd name="T8" fmla="*/ 0 w 1613"/>
                <a:gd name="T9" fmla="*/ 0 h 143"/>
                <a:gd name="T10" fmla="*/ 0 w 1613"/>
                <a:gd name="T11" fmla="*/ 0 h 143"/>
                <a:gd name="T12" fmla="*/ 0 w 1613"/>
                <a:gd name="T13" fmla="*/ 0 h 143"/>
                <a:gd name="T14" fmla="*/ 0 w 1613"/>
                <a:gd name="T15" fmla="*/ 0 h 143"/>
                <a:gd name="T16" fmla="*/ 0 w 1613"/>
                <a:gd name="T17" fmla="*/ 0 h 143"/>
                <a:gd name="T18" fmla="*/ 0 w 1613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3"/>
                <a:gd name="T31" fmla="*/ 0 h 143"/>
                <a:gd name="T32" fmla="*/ 1613 w 1613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845" y="0"/>
                  </a:moveTo>
                  <a:lnTo>
                    <a:pt x="1366" y="0"/>
                  </a:lnTo>
                  <a:lnTo>
                    <a:pt x="1613" y="143"/>
                  </a:lnTo>
                  <a:lnTo>
                    <a:pt x="1092" y="143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" name="Freeform 31"/>
            <p:cNvSpPr>
              <a:spLocks noEditPoints="1"/>
            </p:cNvSpPr>
            <p:nvPr/>
          </p:nvSpPr>
          <p:spPr bwMode="auto">
            <a:xfrm>
              <a:off x="900" y="1909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2"/>
                <a:gd name="T35" fmla="*/ 1653 w 1653"/>
                <a:gd name="T36" fmla="*/ 142 h 1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68" y="0"/>
                  </a:moveTo>
                  <a:lnTo>
                    <a:pt x="1489" y="0"/>
                  </a:lnTo>
                  <a:lnTo>
                    <a:pt x="1653" y="95"/>
                  </a:lnTo>
                  <a:lnTo>
                    <a:pt x="1653" y="142"/>
                  </a:lnTo>
                  <a:lnTo>
                    <a:pt x="1215" y="14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A3A2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" name="Freeform 32"/>
            <p:cNvSpPr>
              <a:spLocks noEditPoints="1"/>
            </p:cNvSpPr>
            <p:nvPr/>
          </p:nvSpPr>
          <p:spPr bwMode="auto">
            <a:xfrm>
              <a:off x="900" y="1925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2"/>
                <a:gd name="T35" fmla="*/ 1653 w 1653"/>
                <a:gd name="T36" fmla="*/ 142 h 1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092" y="0"/>
                  </a:moveTo>
                  <a:lnTo>
                    <a:pt x="1613" y="0"/>
                  </a:lnTo>
                  <a:lnTo>
                    <a:pt x="1653" y="24"/>
                  </a:lnTo>
                  <a:lnTo>
                    <a:pt x="1653" y="142"/>
                  </a:lnTo>
                  <a:lnTo>
                    <a:pt x="1339" y="14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5A4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7" name="Freeform 33"/>
            <p:cNvSpPr>
              <a:spLocks noEditPoints="1"/>
            </p:cNvSpPr>
            <p:nvPr/>
          </p:nvSpPr>
          <p:spPr bwMode="auto">
            <a:xfrm>
              <a:off x="900" y="1940"/>
              <a:ext cx="360" cy="31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3"/>
                <a:gd name="T35" fmla="*/ 1653 w 1653"/>
                <a:gd name="T36" fmla="*/ 143 h 1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215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323" y="143"/>
                  </a:lnTo>
                  <a:lnTo>
                    <a:pt x="1393" y="103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A6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8" name="Freeform 34"/>
            <p:cNvSpPr>
              <a:spLocks noEditPoints="1"/>
            </p:cNvSpPr>
            <p:nvPr/>
          </p:nvSpPr>
          <p:spPr bwMode="auto">
            <a:xfrm>
              <a:off x="900" y="1955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3"/>
                <a:gd name="T35" fmla="*/ 1653 w 1653"/>
                <a:gd name="T36" fmla="*/ 143 h 1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339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200" y="143"/>
                  </a:lnTo>
                  <a:lnTo>
                    <a:pt x="1393" y="3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A8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9" name="Freeform 35"/>
            <p:cNvSpPr>
              <a:spLocks noEditPoints="1"/>
            </p:cNvSpPr>
            <p:nvPr/>
          </p:nvSpPr>
          <p:spPr bwMode="auto">
            <a:xfrm>
              <a:off x="900" y="1971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3"/>
                <a:gd name="T31" fmla="*/ 0 h 142"/>
                <a:gd name="T32" fmla="*/ 1653 w 1653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323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077" y="142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A9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0" name="Freeform 36"/>
            <p:cNvSpPr>
              <a:spLocks noEditPoints="1"/>
            </p:cNvSpPr>
            <p:nvPr/>
          </p:nvSpPr>
          <p:spPr bwMode="auto">
            <a:xfrm>
              <a:off x="900" y="1987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3"/>
                <a:gd name="T31" fmla="*/ 0 h 142"/>
                <a:gd name="T32" fmla="*/ 1653 w 1653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200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954" y="142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AB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1" name="Freeform 37"/>
            <p:cNvSpPr>
              <a:spLocks noEditPoints="1"/>
            </p:cNvSpPr>
            <p:nvPr/>
          </p:nvSpPr>
          <p:spPr bwMode="auto">
            <a:xfrm>
              <a:off x="900" y="2002"/>
              <a:ext cx="360" cy="31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53"/>
                <a:gd name="T43" fmla="*/ 0 h 143"/>
                <a:gd name="T44" fmla="*/ 1653 w 1653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077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971" y="143"/>
                  </a:lnTo>
                  <a:lnTo>
                    <a:pt x="961" y="129"/>
                  </a:lnTo>
                  <a:lnTo>
                    <a:pt x="951" y="114"/>
                  </a:lnTo>
                  <a:lnTo>
                    <a:pt x="941" y="98"/>
                  </a:lnTo>
                  <a:lnTo>
                    <a:pt x="933" y="83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ADAC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2" name="Freeform 38"/>
            <p:cNvSpPr>
              <a:spLocks noEditPoints="1"/>
            </p:cNvSpPr>
            <p:nvPr/>
          </p:nvSpPr>
          <p:spPr bwMode="auto">
            <a:xfrm>
              <a:off x="900" y="2017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53"/>
                <a:gd name="T58" fmla="*/ 0 h 143"/>
                <a:gd name="T59" fmla="*/ 1653 w 1653"/>
                <a:gd name="T60" fmla="*/ 143 h 1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954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023" y="143"/>
                  </a:lnTo>
                  <a:lnTo>
                    <a:pt x="999" y="111"/>
                  </a:lnTo>
                  <a:lnTo>
                    <a:pt x="976" y="80"/>
                  </a:lnTo>
                  <a:lnTo>
                    <a:pt x="954" y="47"/>
                  </a:lnTo>
                  <a:lnTo>
                    <a:pt x="933" y="12"/>
                  </a:lnTo>
                  <a:lnTo>
                    <a:pt x="954" y="0"/>
                  </a:lnTo>
                  <a:close/>
                  <a:moveTo>
                    <a:pt x="725" y="143"/>
                  </a:moveTo>
                  <a:lnTo>
                    <a:pt x="707" y="143"/>
                  </a:lnTo>
                  <a:lnTo>
                    <a:pt x="720" y="135"/>
                  </a:lnTo>
                  <a:lnTo>
                    <a:pt x="722" y="140"/>
                  </a:lnTo>
                  <a:lnTo>
                    <a:pt x="725" y="143"/>
                  </a:lnTo>
                  <a:close/>
                </a:path>
              </a:pathLst>
            </a:custGeom>
            <a:solidFill>
              <a:srgbClr val="AFA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3" name="Freeform 39"/>
            <p:cNvSpPr>
              <a:spLocks noEditPoints="1"/>
            </p:cNvSpPr>
            <p:nvPr/>
          </p:nvSpPr>
          <p:spPr bwMode="auto">
            <a:xfrm>
              <a:off x="900" y="2033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53"/>
                <a:gd name="T61" fmla="*/ 0 h 142"/>
                <a:gd name="T62" fmla="*/ 1653 w 165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71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088" y="142"/>
                  </a:lnTo>
                  <a:lnTo>
                    <a:pt x="1056" y="109"/>
                  </a:lnTo>
                  <a:lnTo>
                    <a:pt x="1026" y="74"/>
                  </a:lnTo>
                  <a:lnTo>
                    <a:pt x="998" y="37"/>
                  </a:lnTo>
                  <a:lnTo>
                    <a:pt x="971" y="0"/>
                  </a:lnTo>
                  <a:close/>
                  <a:moveTo>
                    <a:pt x="770" y="142"/>
                  </a:moveTo>
                  <a:lnTo>
                    <a:pt x="583" y="142"/>
                  </a:lnTo>
                  <a:lnTo>
                    <a:pt x="720" y="63"/>
                  </a:lnTo>
                  <a:lnTo>
                    <a:pt x="732" y="83"/>
                  </a:lnTo>
                  <a:lnTo>
                    <a:pt x="744" y="103"/>
                  </a:lnTo>
                  <a:lnTo>
                    <a:pt x="757" y="123"/>
                  </a:lnTo>
                  <a:lnTo>
                    <a:pt x="770" y="142"/>
                  </a:lnTo>
                  <a:close/>
                </a:path>
              </a:pathLst>
            </a:custGeom>
            <a:solidFill>
              <a:srgbClr val="B1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4" name="Freeform 40"/>
            <p:cNvSpPr>
              <a:spLocks noEditPoints="1"/>
            </p:cNvSpPr>
            <p:nvPr/>
          </p:nvSpPr>
          <p:spPr bwMode="auto">
            <a:xfrm>
              <a:off x="900" y="2049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w 1653"/>
                <a:gd name="T49" fmla="*/ 0 h 1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3"/>
                <a:gd name="T76" fmla="*/ 0 h 142"/>
                <a:gd name="T77" fmla="*/ 1653 w 1653"/>
                <a:gd name="T78" fmla="*/ 142 h 1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707" y="0"/>
                  </a:moveTo>
                  <a:lnTo>
                    <a:pt x="725" y="0"/>
                  </a:lnTo>
                  <a:lnTo>
                    <a:pt x="747" y="37"/>
                  </a:lnTo>
                  <a:lnTo>
                    <a:pt x="771" y="74"/>
                  </a:lnTo>
                  <a:lnTo>
                    <a:pt x="797" y="108"/>
                  </a:lnTo>
                  <a:lnTo>
                    <a:pt x="823" y="142"/>
                  </a:lnTo>
                  <a:lnTo>
                    <a:pt x="459" y="142"/>
                  </a:lnTo>
                  <a:lnTo>
                    <a:pt x="707" y="0"/>
                  </a:lnTo>
                  <a:close/>
                  <a:moveTo>
                    <a:pt x="1023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168" y="142"/>
                  </a:lnTo>
                  <a:lnTo>
                    <a:pt x="1148" y="126"/>
                  </a:lnTo>
                  <a:lnTo>
                    <a:pt x="1130" y="110"/>
                  </a:lnTo>
                  <a:lnTo>
                    <a:pt x="1110" y="93"/>
                  </a:lnTo>
                  <a:lnTo>
                    <a:pt x="1092" y="75"/>
                  </a:lnTo>
                  <a:lnTo>
                    <a:pt x="1075" y="57"/>
                  </a:lnTo>
                  <a:lnTo>
                    <a:pt x="1058" y="38"/>
                  </a:lnTo>
                  <a:lnTo>
                    <a:pt x="1041" y="20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B3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5" name="Freeform 41"/>
            <p:cNvSpPr>
              <a:spLocks noEditPoints="1"/>
            </p:cNvSpPr>
            <p:nvPr/>
          </p:nvSpPr>
          <p:spPr bwMode="auto">
            <a:xfrm>
              <a:off x="900" y="2064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w 1653"/>
                <a:gd name="T39" fmla="*/ 0 h 143"/>
                <a:gd name="T40" fmla="*/ 0 w 1653"/>
                <a:gd name="T41" fmla="*/ 0 h 143"/>
                <a:gd name="T42" fmla="*/ 0 w 1653"/>
                <a:gd name="T43" fmla="*/ 0 h 143"/>
                <a:gd name="T44" fmla="*/ 0 w 1653"/>
                <a:gd name="T45" fmla="*/ 0 h 143"/>
                <a:gd name="T46" fmla="*/ 0 w 1653"/>
                <a:gd name="T47" fmla="*/ 0 h 143"/>
                <a:gd name="T48" fmla="*/ 0 w 1653"/>
                <a:gd name="T49" fmla="*/ 0 h 1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3"/>
                <a:gd name="T76" fmla="*/ 0 h 143"/>
                <a:gd name="T77" fmla="*/ 1653 w 1653"/>
                <a:gd name="T78" fmla="*/ 143 h 14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583" y="0"/>
                  </a:moveTo>
                  <a:lnTo>
                    <a:pt x="770" y="0"/>
                  </a:lnTo>
                  <a:lnTo>
                    <a:pt x="797" y="38"/>
                  </a:lnTo>
                  <a:lnTo>
                    <a:pt x="825" y="74"/>
                  </a:lnTo>
                  <a:lnTo>
                    <a:pt x="853" y="109"/>
                  </a:lnTo>
                  <a:lnTo>
                    <a:pt x="884" y="143"/>
                  </a:lnTo>
                  <a:lnTo>
                    <a:pt x="336" y="143"/>
                  </a:lnTo>
                  <a:lnTo>
                    <a:pt x="583" y="0"/>
                  </a:lnTo>
                  <a:close/>
                  <a:moveTo>
                    <a:pt x="1088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269" y="143"/>
                  </a:lnTo>
                  <a:lnTo>
                    <a:pt x="1245" y="127"/>
                  </a:lnTo>
                  <a:lnTo>
                    <a:pt x="1222" y="112"/>
                  </a:lnTo>
                  <a:lnTo>
                    <a:pt x="1198" y="94"/>
                  </a:lnTo>
                  <a:lnTo>
                    <a:pt x="1175" y="77"/>
                  </a:lnTo>
                  <a:lnTo>
                    <a:pt x="1152" y="59"/>
                  </a:lnTo>
                  <a:lnTo>
                    <a:pt x="1131" y="39"/>
                  </a:lnTo>
                  <a:lnTo>
                    <a:pt x="1109" y="21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5B5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6" name="Freeform 42"/>
            <p:cNvSpPr>
              <a:spLocks noEditPoints="1"/>
            </p:cNvSpPr>
            <p:nvPr/>
          </p:nvSpPr>
          <p:spPr bwMode="auto">
            <a:xfrm>
              <a:off x="900" y="2080"/>
              <a:ext cx="360" cy="30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w 1653"/>
                <a:gd name="T39" fmla="*/ 0 h 143"/>
                <a:gd name="T40" fmla="*/ 0 w 1653"/>
                <a:gd name="T41" fmla="*/ 0 h 143"/>
                <a:gd name="T42" fmla="*/ 0 w 1653"/>
                <a:gd name="T43" fmla="*/ 0 h 143"/>
                <a:gd name="T44" fmla="*/ 0 w 1653"/>
                <a:gd name="T45" fmla="*/ 0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3"/>
                <a:gd name="T70" fmla="*/ 0 h 143"/>
                <a:gd name="T71" fmla="*/ 1653 w 1653"/>
                <a:gd name="T72" fmla="*/ 143 h 1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15"/>
                  </a:lnTo>
                  <a:lnTo>
                    <a:pt x="459" y="0"/>
                  </a:lnTo>
                  <a:lnTo>
                    <a:pt x="823" y="0"/>
                  </a:lnTo>
                  <a:lnTo>
                    <a:pt x="855" y="38"/>
                  </a:lnTo>
                  <a:lnTo>
                    <a:pt x="888" y="75"/>
                  </a:lnTo>
                  <a:lnTo>
                    <a:pt x="921" y="109"/>
                  </a:lnTo>
                  <a:lnTo>
                    <a:pt x="956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168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410" y="143"/>
                  </a:lnTo>
                  <a:lnTo>
                    <a:pt x="1378" y="129"/>
                  </a:lnTo>
                  <a:lnTo>
                    <a:pt x="1346" y="114"/>
                  </a:lnTo>
                  <a:lnTo>
                    <a:pt x="1315" y="98"/>
                  </a:lnTo>
                  <a:lnTo>
                    <a:pt x="1284" y="81"/>
                  </a:lnTo>
                  <a:lnTo>
                    <a:pt x="1253" y="63"/>
                  </a:lnTo>
                  <a:lnTo>
                    <a:pt x="1224" y="43"/>
                  </a:lnTo>
                  <a:lnTo>
                    <a:pt x="1196" y="2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7B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7" name="Freeform 43"/>
            <p:cNvSpPr>
              <a:spLocks noEditPoints="1"/>
            </p:cNvSpPr>
            <p:nvPr/>
          </p:nvSpPr>
          <p:spPr bwMode="auto">
            <a:xfrm>
              <a:off x="900" y="2096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w 1653"/>
                <a:gd name="T49" fmla="*/ 0 h 142"/>
                <a:gd name="T50" fmla="*/ 0 w 1653"/>
                <a:gd name="T51" fmla="*/ 0 h 142"/>
                <a:gd name="T52" fmla="*/ 0 w 1653"/>
                <a:gd name="T53" fmla="*/ 0 h 142"/>
                <a:gd name="T54" fmla="*/ 0 w 1653"/>
                <a:gd name="T55" fmla="*/ 0 h 142"/>
                <a:gd name="T56" fmla="*/ 0 w 1653"/>
                <a:gd name="T57" fmla="*/ 0 h 142"/>
                <a:gd name="T58" fmla="*/ 0 w 1653"/>
                <a:gd name="T59" fmla="*/ 0 h 1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53"/>
                <a:gd name="T91" fmla="*/ 0 h 142"/>
                <a:gd name="T92" fmla="*/ 1653 w 1653"/>
                <a:gd name="T93" fmla="*/ 142 h 1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43"/>
                  </a:lnTo>
                  <a:lnTo>
                    <a:pt x="336" y="0"/>
                  </a:lnTo>
                  <a:lnTo>
                    <a:pt x="884" y="0"/>
                  </a:lnTo>
                  <a:lnTo>
                    <a:pt x="922" y="38"/>
                  </a:lnTo>
                  <a:lnTo>
                    <a:pt x="961" y="75"/>
                  </a:lnTo>
                  <a:lnTo>
                    <a:pt x="1001" y="109"/>
                  </a:lnTo>
                  <a:lnTo>
                    <a:pt x="1043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269" y="0"/>
                  </a:moveTo>
                  <a:lnTo>
                    <a:pt x="1653" y="0"/>
                  </a:lnTo>
                  <a:lnTo>
                    <a:pt x="1653" y="135"/>
                  </a:lnTo>
                  <a:lnTo>
                    <a:pt x="1628" y="131"/>
                  </a:lnTo>
                  <a:lnTo>
                    <a:pt x="1602" y="128"/>
                  </a:lnTo>
                  <a:lnTo>
                    <a:pt x="1576" y="123"/>
                  </a:lnTo>
                  <a:lnTo>
                    <a:pt x="1551" y="116"/>
                  </a:lnTo>
                  <a:lnTo>
                    <a:pt x="1526" y="110"/>
                  </a:lnTo>
                  <a:lnTo>
                    <a:pt x="1502" y="103"/>
                  </a:lnTo>
                  <a:lnTo>
                    <a:pt x="1476" y="96"/>
                  </a:lnTo>
                  <a:lnTo>
                    <a:pt x="1453" y="87"/>
                  </a:lnTo>
                  <a:lnTo>
                    <a:pt x="1428" y="79"/>
                  </a:lnTo>
                  <a:lnTo>
                    <a:pt x="1405" y="69"/>
                  </a:lnTo>
                  <a:lnTo>
                    <a:pt x="1382" y="59"/>
                  </a:lnTo>
                  <a:lnTo>
                    <a:pt x="1359" y="48"/>
                  </a:lnTo>
                  <a:lnTo>
                    <a:pt x="1335" y="37"/>
                  </a:lnTo>
                  <a:lnTo>
                    <a:pt x="1313" y="25"/>
                  </a:lnTo>
                  <a:lnTo>
                    <a:pt x="1291" y="1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B9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8" name="Freeform 44"/>
            <p:cNvSpPr>
              <a:spLocks noEditPoints="1"/>
            </p:cNvSpPr>
            <p:nvPr/>
          </p:nvSpPr>
          <p:spPr bwMode="auto">
            <a:xfrm>
              <a:off x="900" y="2110"/>
              <a:ext cx="360" cy="32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3"/>
                <a:gd name="T73" fmla="*/ 0 h 142"/>
                <a:gd name="T74" fmla="*/ 1653 w 1653"/>
                <a:gd name="T75" fmla="*/ 142 h 1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3" h="142">
                  <a:moveTo>
                    <a:pt x="0" y="0"/>
                  </a:moveTo>
                  <a:lnTo>
                    <a:pt x="956" y="0"/>
                  </a:lnTo>
                  <a:lnTo>
                    <a:pt x="979" y="20"/>
                  </a:lnTo>
                  <a:lnTo>
                    <a:pt x="1001" y="39"/>
                  </a:lnTo>
                  <a:lnTo>
                    <a:pt x="1025" y="58"/>
                  </a:lnTo>
                  <a:lnTo>
                    <a:pt x="1049" y="76"/>
                  </a:lnTo>
                  <a:lnTo>
                    <a:pt x="1072" y="93"/>
                  </a:lnTo>
                  <a:lnTo>
                    <a:pt x="1097" y="110"/>
                  </a:lnTo>
                  <a:lnTo>
                    <a:pt x="1122" y="127"/>
                  </a:lnTo>
                  <a:lnTo>
                    <a:pt x="1148" y="142"/>
                  </a:lnTo>
                  <a:lnTo>
                    <a:pt x="34" y="142"/>
                  </a:lnTo>
                  <a:lnTo>
                    <a:pt x="0" y="124"/>
                  </a:lnTo>
                  <a:lnTo>
                    <a:pt x="0" y="0"/>
                  </a:lnTo>
                  <a:close/>
                  <a:moveTo>
                    <a:pt x="1410" y="0"/>
                  </a:moveTo>
                  <a:lnTo>
                    <a:pt x="1653" y="0"/>
                  </a:lnTo>
                  <a:lnTo>
                    <a:pt x="1653" y="64"/>
                  </a:lnTo>
                  <a:lnTo>
                    <a:pt x="1622" y="59"/>
                  </a:lnTo>
                  <a:lnTo>
                    <a:pt x="1591" y="54"/>
                  </a:lnTo>
                  <a:lnTo>
                    <a:pt x="1559" y="48"/>
                  </a:lnTo>
                  <a:lnTo>
                    <a:pt x="1529" y="39"/>
                  </a:lnTo>
                  <a:lnTo>
                    <a:pt x="1499" y="31"/>
                  </a:lnTo>
                  <a:lnTo>
                    <a:pt x="1469" y="22"/>
                  </a:lnTo>
                  <a:lnTo>
                    <a:pt x="1439" y="11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BBBB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9" name="Freeform 45"/>
            <p:cNvSpPr>
              <a:spLocks/>
            </p:cNvSpPr>
            <p:nvPr/>
          </p:nvSpPr>
          <p:spPr bwMode="auto">
            <a:xfrm>
              <a:off x="900" y="2126"/>
              <a:ext cx="280" cy="31"/>
            </a:xfrm>
            <a:custGeom>
              <a:avLst/>
              <a:gdLst>
                <a:gd name="T0" fmla="*/ 0 w 1284"/>
                <a:gd name="T1" fmla="*/ 0 h 143"/>
                <a:gd name="T2" fmla="*/ 0 w 1284"/>
                <a:gd name="T3" fmla="*/ 0 h 143"/>
                <a:gd name="T4" fmla="*/ 0 w 1284"/>
                <a:gd name="T5" fmla="*/ 0 h 143"/>
                <a:gd name="T6" fmla="*/ 0 w 1284"/>
                <a:gd name="T7" fmla="*/ 0 h 143"/>
                <a:gd name="T8" fmla="*/ 0 w 1284"/>
                <a:gd name="T9" fmla="*/ 0 h 143"/>
                <a:gd name="T10" fmla="*/ 0 w 1284"/>
                <a:gd name="T11" fmla="*/ 0 h 143"/>
                <a:gd name="T12" fmla="*/ 0 w 1284"/>
                <a:gd name="T13" fmla="*/ 0 h 143"/>
                <a:gd name="T14" fmla="*/ 0 w 1284"/>
                <a:gd name="T15" fmla="*/ 0 h 143"/>
                <a:gd name="T16" fmla="*/ 0 w 1284"/>
                <a:gd name="T17" fmla="*/ 0 h 143"/>
                <a:gd name="T18" fmla="*/ 0 w 1284"/>
                <a:gd name="T19" fmla="*/ 0 h 143"/>
                <a:gd name="T20" fmla="*/ 0 w 1284"/>
                <a:gd name="T21" fmla="*/ 0 h 143"/>
                <a:gd name="T22" fmla="*/ 0 w 1284"/>
                <a:gd name="T23" fmla="*/ 0 h 143"/>
                <a:gd name="T24" fmla="*/ 0 w 1284"/>
                <a:gd name="T25" fmla="*/ 0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4"/>
                <a:gd name="T40" fmla="*/ 0 h 143"/>
                <a:gd name="T41" fmla="*/ 1284 w 1284"/>
                <a:gd name="T42" fmla="*/ 143 h 1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4" h="143">
                  <a:moveTo>
                    <a:pt x="0" y="0"/>
                  </a:moveTo>
                  <a:lnTo>
                    <a:pt x="1043" y="0"/>
                  </a:lnTo>
                  <a:lnTo>
                    <a:pt x="1071" y="21"/>
                  </a:lnTo>
                  <a:lnTo>
                    <a:pt x="1099" y="41"/>
                  </a:lnTo>
                  <a:lnTo>
                    <a:pt x="1129" y="60"/>
                  </a:lnTo>
                  <a:lnTo>
                    <a:pt x="1159" y="78"/>
                  </a:lnTo>
                  <a:lnTo>
                    <a:pt x="1190" y="96"/>
                  </a:lnTo>
                  <a:lnTo>
                    <a:pt x="1220" y="113"/>
                  </a:lnTo>
                  <a:lnTo>
                    <a:pt x="1252" y="129"/>
                  </a:lnTo>
                  <a:lnTo>
                    <a:pt x="1284" y="143"/>
                  </a:lnTo>
                  <a:lnTo>
                    <a:pt x="157" y="14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0" name="Freeform 46"/>
            <p:cNvSpPr>
              <a:spLocks/>
            </p:cNvSpPr>
            <p:nvPr/>
          </p:nvSpPr>
          <p:spPr bwMode="auto">
            <a:xfrm>
              <a:off x="907" y="2142"/>
              <a:ext cx="319" cy="31"/>
            </a:xfrm>
            <a:custGeom>
              <a:avLst/>
              <a:gdLst>
                <a:gd name="T0" fmla="*/ 0 w 1462"/>
                <a:gd name="T1" fmla="*/ 0 h 143"/>
                <a:gd name="T2" fmla="*/ 0 w 1462"/>
                <a:gd name="T3" fmla="*/ 0 h 143"/>
                <a:gd name="T4" fmla="*/ 0 w 1462"/>
                <a:gd name="T5" fmla="*/ 0 h 143"/>
                <a:gd name="T6" fmla="*/ 0 w 1462"/>
                <a:gd name="T7" fmla="*/ 0 h 143"/>
                <a:gd name="T8" fmla="*/ 0 w 1462"/>
                <a:gd name="T9" fmla="*/ 0 h 143"/>
                <a:gd name="T10" fmla="*/ 0 w 1462"/>
                <a:gd name="T11" fmla="*/ 0 h 143"/>
                <a:gd name="T12" fmla="*/ 0 w 1462"/>
                <a:gd name="T13" fmla="*/ 0 h 143"/>
                <a:gd name="T14" fmla="*/ 0 w 1462"/>
                <a:gd name="T15" fmla="*/ 0 h 143"/>
                <a:gd name="T16" fmla="*/ 0 w 1462"/>
                <a:gd name="T17" fmla="*/ 0 h 143"/>
                <a:gd name="T18" fmla="*/ 0 w 1462"/>
                <a:gd name="T19" fmla="*/ 0 h 143"/>
                <a:gd name="T20" fmla="*/ 0 w 1462"/>
                <a:gd name="T21" fmla="*/ 0 h 143"/>
                <a:gd name="T22" fmla="*/ 0 w 1462"/>
                <a:gd name="T23" fmla="*/ 0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62"/>
                <a:gd name="T37" fmla="*/ 0 h 143"/>
                <a:gd name="T38" fmla="*/ 1462 w 1462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62" h="143">
                  <a:moveTo>
                    <a:pt x="0" y="0"/>
                  </a:moveTo>
                  <a:lnTo>
                    <a:pt x="1114" y="0"/>
                  </a:lnTo>
                  <a:lnTo>
                    <a:pt x="1155" y="25"/>
                  </a:lnTo>
                  <a:lnTo>
                    <a:pt x="1196" y="45"/>
                  </a:lnTo>
                  <a:lnTo>
                    <a:pt x="1238" y="66"/>
                  </a:lnTo>
                  <a:lnTo>
                    <a:pt x="1282" y="85"/>
                  </a:lnTo>
                  <a:lnTo>
                    <a:pt x="1326" y="102"/>
                  </a:lnTo>
                  <a:lnTo>
                    <a:pt x="1370" y="118"/>
                  </a:lnTo>
                  <a:lnTo>
                    <a:pt x="1415" y="131"/>
                  </a:lnTo>
                  <a:lnTo>
                    <a:pt x="1462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1" name="Freeform 47"/>
            <p:cNvSpPr>
              <a:spLocks/>
            </p:cNvSpPr>
            <p:nvPr/>
          </p:nvSpPr>
          <p:spPr bwMode="auto">
            <a:xfrm>
              <a:off x="934" y="2157"/>
              <a:ext cx="326" cy="31"/>
            </a:xfrm>
            <a:custGeom>
              <a:avLst/>
              <a:gdLst>
                <a:gd name="T0" fmla="*/ 0 w 1496"/>
                <a:gd name="T1" fmla="*/ 0 h 142"/>
                <a:gd name="T2" fmla="*/ 0 w 1496"/>
                <a:gd name="T3" fmla="*/ 0 h 142"/>
                <a:gd name="T4" fmla="*/ 0 w 1496"/>
                <a:gd name="T5" fmla="*/ 0 h 142"/>
                <a:gd name="T6" fmla="*/ 0 w 1496"/>
                <a:gd name="T7" fmla="*/ 0 h 142"/>
                <a:gd name="T8" fmla="*/ 0 w 1496"/>
                <a:gd name="T9" fmla="*/ 0 h 142"/>
                <a:gd name="T10" fmla="*/ 0 w 1496"/>
                <a:gd name="T11" fmla="*/ 0 h 142"/>
                <a:gd name="T12" fmla="*/ 0 w 1496"/>
                <a:gd name="T13" fmla="*/ 0 h 142"/>
                <a:gd name="T14" fmla="*/ 0 w 1496"/>
                <a:gd name="T15" fmla="*/ 0 h 142"/>
                <a:gd name="T16" fmla="*/ 0 w 1496"/>
                <a:gd name="T17" fmla="*/ 0 h 142"/>
                <a:gd name="T18" fmla="*/ 0 w 1496"/>
                <a:gd name="T19" fmla="*/ 0 h 142"/>
                <a:gd name="T20" fmla="*/ 0 w 1496"/>
                <a:gd name="T21" fmla="*/ 0 h 142"/>
                <a:gd name="T22" fmla="*/ 0 w 1496"/>
                <a:gd name="T23" fmla="*/ 0 h 142"/>
                <a:gd name="T24" fmla="*/ 0 w 1496"/>
                <a:gd name="T25" fmla="*/ 0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96"/>
                <a:gd name="T40" fmla="*/ 0 h 142"/>
                <a:gd name="T41" fmla="*/ 1496 w 1496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96" h="142">
                  <a:moveTo>
                    <a:pt x="0" y="0"/>
                  </a:moveTo>
                  <a:lnTo>
                    <a:pt x="1127" y="0"/>
                  </a:lnTo>
                  <a:lnTo>
                    <a:pt x="1171" y="19"/>
                  </a:lnTo>
                  <a:lnTo>
                    <a:pt x="1215" y="35"/>
                  </a:lnTo>
                  <a:lnTo>
                    <a:pt x="1260" y="49"/>
                  </a:lnTo>
                  <a:lnTo>
                    <a:pt x="1307" y="63"/>
                  </a:lnTo>
                  <a:lnTo>
                    <a:pt x="1353" y="75"/>
                  </a:lnTo>
                  <a:lnTo>
                    <a:pt x="1400" y="83"/>
                  </a:lnTo>
                  <a:lnTo>
                    <a:pt x="1447" y="92"/>
                  </a:lnTo>
                  <a:lnTo>
                    <a:pt x="1496" y="98"/>
                  </a:lnTo>
                  <a:lnTo>
                    <a:pt x="1496" y="142"/>
                  </a:lnTo>
                  <a:lnTo>
                    <a:pt x="246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2" name="Freeform 48"/>
            <p:cNvSpPr>
              <a:spLocks/>
            </p:cNvSpPr>
            <p:nvPr/>
          </p:nvSpPr>
          <p:spPr bwMode="auto">
            <a:xfrm>
              <a:off x="961" y="2173"/>
              <a:ext cx="299" cy="31"/>
            </a:xfrm>
            <a:custGeom>
              <a:avLst/>
              <a:gdLst>
                <a:gd name="T0" fmla="*/ 0 w 1372"/>
                <a:gd name="T1" fmla="*/ 0 h 142"/>
                <a:gd name="T2" fmla="*/ 0 w 1372"/>
                <a:gd name="T3" fmla="*/ 0 h 142"/>
                <a:gd name="T4" fmla="*/ 0 w 1372"/>
                <a:gd name="T5" fmla="*/ 0 h 142"/>
                <a:gd name="T6" fmla="*/ 0 w 1372"/>
                <a:gd name="T7" fmla="*/ 0 h 142"/>
                <a:gd name="T8" fmla="*/ 0 w 1372"/>
                <a:gd name="T9" fmla="*/ 0 h 142"/>
                <a:gd name="T10" fmla="*/ 0 w 1372"/>
                <a:gd name="T11" fmla="*/ 0 h 142"/>
                <a:gd name="T12" fmla="*/ 0 w 1372"/>
                <a:gd name="T13" fmla="*/ 0 h 142"/>
                <a:gd name="T14" fmla="*/ 0 w 1372"/>
                <a:gd name="T15" fmla="*/ 0 h 142"/>
                <a:gd name="T16" fmla="*/ 0 w 1372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2"/>
                <a:gd name="T28" fmla="*/ 0 h 142"/>
                <a:gd name="T29" fmla="*/ 1372 w 1372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2" h="142">
                  <a:moveTo>
                    <a:pt x="0" y="0"/>
                  </a:moveTo>
                  <a:lnTo>
                    <a:pt x="1215" y="0"/>
                  </a:lnTo>
                  <a:lnTo>
                    <a:pt x="1254" y="9"/>
                  </a:lnTo>
                  <a:lnTo>
                    <a:pt x="1293" y="16"/>
                  </a:lnTo>
                  <a:lnTo>
                    <a:pt x="1332" y="22"/>
                  </a:lnTo>
                  <a:lnTo>
                    <a:pt x="1372" y="27"/>
                  </a:lnTo>
                  <a:lnTo>
                    <a:pt x="1372" y="142"/>
                  </a:lnTo>
                  <a:lnTo>
                    <a:pt x="246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3" name="Freeform 49"/>
            <p:cNvSpPr>
              <a:spLocks/>
            </p:cNvSpPr>
            <p:nvPr/>
          </p:nvSpPr>
          <p:spPr bwMode="auto">
            <a:xfrm>
              <a:off x="988" y="2188"/>
              <a:ext cx="272" cy="31"/>
            </a:xfrm>
            <a:custGeom>
              <a:avLst/>
              <a:gdLst>
                <a:gd name="T0" fmla="*/ 0 w 1250"/>
                <a:gd name="T1" fmla="*/ 0 h 143"/>
                <a:gd name="T2" fmla="*/ 0 w 1250"/>
                <a:gd name="T3" fmla="*/ 0 h 143"/>
                <a:gd name="T4" fmla="*/ 0 w 1250"/>
                <a:gd name="T5" fmla="*/ 0 h 143"/>
                <a:gd name="T6" fmla="*/ 0 w 1250"/>
                <a:gd name="T7" fmla="*/ 0 h 143"/>
                <a:gd name="T8" fmla="*/ 0 w 1250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0"/>
                <a:gd name="T16" fmla="*/ 0 h 143"/>
                <a:gd name="T17" fmla="*/ 1250 w 125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0" h="143">
                  <a:moveTo>
                    <a:pt x="0" y="0"/>
                  </a:moveTo>
                  <a:lnTo>
                    <a:pt x="1250" y="0"/>
                  </a:lnTo>
                  <a:lnTo>
                    <a:pt x="1250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5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4" name="Freeform 50"/>
            <p:cNvSpPr>
              <a:spLocks/>
            </p:cNvSpPr>
            <p:nvPr/>
          </p:nvSpPr>
          <p:spPr bwMode="auto">
            <a:xfrm>
              <a:off x="1014" y="2204"/>
              <a:ext cx="246" cy="31"/>
            </a:xfrm>
            <a:custGeom>
              <a:avLst/>
              <a:gdLst>
                <a:gd name="T0" fmla="*/ 0 w 1126"/>
                <a:gd name="T1" fmla="*/ 0 h 143"/>
                <a:gd name="T2" fmla="*/ 0 w 1126"/>
                <a:gd name="T3" fmla="*/ 0 h 143"/>
                <a:gd name="T4" fmla="*/ 0 w 1126"/>
                <a:gd name="T5" fmla="*/ 0 h 143"/>
                <a:gd name="T6" fmla="*/ 0 w 1126"/>
                <a:gd name="T7" fmla="*/ 0 h 143"/>
                <a:gd name="T8" fmla="*/ 0 w 1126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6"/>
                <a:gd name="T16" fmla="*/ 0 h 143"/>
                <a:gd name="T17" fmla="*/ 1126 w 1126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6" h="143">
                  <a:moveTo>
                    <a:pt x="0" y="0"/>
                  </a:moveTo>
                  <a:lnTo>
                    <a:pt x="1126" y="0"/>
                  </a:lnTo>
                  <a:lnTo>
                    <a:pt x="1126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5" name="Freeform 51"/>
            <p:cNvSpPr>
              <a:spLocks/>
            </p:cNvSpPr>
            <p:nvPr/>
          </p:nvSpPr>
          <p:spPr bwMode="auto">
            <a:xfrm>
              <a:off x="1041" y="2219"/>
              <a:ext cx="219" cy="32"/>
            </a:xfrm>
            <a:custGeom>
              <a:avLst/>
              <a:gdLst>
                <a:gd name="T0" fmla="*/ 0 w 1003"/>
                <a:gd name="T1" fmla="*/ 0 h 142"/>
                <a:gd name="T2" fmla="*/ 0 w 1003"/>
                <a:gd name="T3" fmla="*/ 0 h 142"/>
                <a:gd name="T4" fmla="*/ 0 w 1003"/>
                <a:gd name="T5" fmla="*/ 0 h 142"/>
                <a:gd name="T6" fmla="*/ 0 w 1003"/>
                <a:gd name="T7" fmla="*/ 0 h 142"/>
                <a:gd name="T8" fmla="*/ 0 w 1003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3"/>
                <a:gd name="T16" fmla="*/ 0 h 142"/>
                <a:gd name="T17" fmla="*/ 1003 w 100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3" h="142">
                  <a:moveTo>
                    <a:pt x="0" y="0"/>
                  </a:moveTo>
                  <a:lnTo>
                    <a:pt x="1003" y="0"/>
                  </a:lnTo>
                  <a:lnTo>
                    <a:pt x="1003" y="142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9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6" name="Freeform 52"/>
            <p:cNvSpPr>
              <a:spLocks/>
            </p:cNvSpPr>
            <p:nvPr/>
          </p:nvSpPr>
          <p:spPr bwMode="auto">
            <a:xfrm>
              <a:off x="1068" y="2235"/>
              <a:ext cx="192" cy="31"/>
            </a:xfrm>
            <a:custGeom>
              <a:avLst/>
              <a:gdLst>
                <a:gd name="T0" fmla="*/ 0 w 879"/>
                <a:gd name="T1" fmla="*/ 0 h 143"/>
                <a:gd name="T2" fmla="*/ 0 w 879"/>
                <a:gd name="T3" fmla="*/ 0 h 143"/>
                <a:gd name="T4" fmla="*/ 0 w 879"/>
                <a:gd name="T5" fmla="*/ 0 h 143"/>
                <a:gd name="T6" fmla="*/ 0 w 879"/>
                <a:gd name="T7" fmla="*/ 0 h 143"/>
                <a:gd name="T8" fmla="*/ 0 w 879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9"/>
                <a:gd name="T16" fmla="*/ 0 h 143"/>
                <a:gd name="T17" fmla="*/ 879 w 879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9" h="143">
                  <a:moveTo>
                    <a:pt x="0" y="0"/>
                  </a:moveTo>
                  <a:lnTo>
                    <a:pt x="879" y="0"/>
                  </a:lnTo>
                  <a:lnTo>
                    <a:pt x="879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7" name="Freeform 53"/>
            <p:cNvSpPr>
              <a:spLocks/>
            </p:cNvSpPr>
            <p:nvPr/>
          </p:nvSpPr>
          <p:spPr bwMode="auto">
            <a:xfrm>
              <a:off x="1095" y="2251"/>
              <a:ext cx="165" cy="30"/>
            </a:xfrm>
            <a:custGeom>
              <a:avLst/>
              <a:gdLst>
                <a:gd name="T0" fmla="*/ 0 w 756"/>
                <a:gd name="T1" fmla="*/ 0 h 143"/>
                <a:gd name="T2" fmla="*/ 0 w 756"/>
                <a:gd name="T3" fmla="*/ 0 h 143"/>
                <a:gd name="T4" fmla="*/ 0 w 756"/>
                <a:gd name="T5" fmla="*/ 0 h 143"/>
                <a:gd name="T6" fmla="*/ 0 w 756"/>
                <a:gd name="T7" fmla="*/ 0 h 143"/>
                <a:gd name="T8" fmla="*/ 0 w 756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143"/>
                <a:gd name="T17" fmla="*/ 756 w 756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143">
                  <a:moveTo>
                    <a:pt x="0" y="0"/>
                  </a:moveTo>
                  <a:lnTo>
                    <a:pt x="756" y="0"/>
                  </a:lnTo>
                  <a:lnTo>
                    <a:pt x="756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8" name="Freeform 54"/>
            <p:cNvSpPr>
              <a:spLocks/>
            </p:cNvSpPr>
            <p:nvPr/>
          </p:nvSpPr>
          <p:spPr bwMode="auto">
            <a:xfrm>
              <a:off x="1122" y="2266"/>
              <a:ext cx="138" cy="31"/>
            </a:xfrm>
            <a:custGeom>
              <a:avLst/>
              <a:gdLst>
                <a:gd name="T0" fmla="*/ 0 w 632"/>
                <a:gd name="T1" fmla="*/ 0 h 142"/>
                <a:gd name="T2" fmla="*/ 0 w 632"/>
                <a:gd name="T3" fmla="*/ 0 h 142"/>
                <a:gd name="T4" fmla="*/ 0 w 632"/>
                <a:gd name="T5" fmla="*/ 0 h 142"/>
                <a:gd name="T6" fmla="*/ 0 w 632"/>
                <a:gd name="T7" fmla="*/ 0 h 142"/>
                <a:gd name="T8" fmla="*/ 0 w 632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2"/>
                <a:gd name="T16" fmla="*/ 0 h 142"/>
                <a:gd name="T17" fmla="*/ 632 w 632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2" h="142">
                  <a:moveTo>
                    <a:pt x="0" y="0"/>
                  </a:moveTo>
                  <a:lnTo>
                    <a:pt x="632" y="0"/>
                  </a:lnTo>
                  <a:lnTo>
                    <a:pt x="632" y="142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E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9" name="Freeform 55"/>
            <p:cNvSpPr>
              <a:spLocks/>
            </p:cNvSpPr>
            <p:nvPr/>
          </p:nvSpPr>
          <p:spPr bwMode="auto">
            <a:xfrm>
              <a:off x="1149" y="2281"/>
              <a:ext cx="111" cy="31"/>
            </a:xfrm>
            <a:custGeom>
              <a:avLst/>
              <a:gdLst>
                <a:gd name="T0" fmla="*/ 0 w 509"/>
                <a:gd name="T1" fmla="*/ 0 h 142"/>
                <a:gd name="T2" fmla="*/ 0 w 509"/>
                <a:gd name="T3" fmla="*/ 0 h 142"/>
                <a:gd name="T4" fmla="*/ 0 w 509"/>
                <a:gd name="T5" fmla="*/ 0 h 142"/>
                <a:gd name="T6" fmla="*/ 0 w 509"/>
                <a:gd name="T7" fmla="*/ 0 h 142"/>
                <a:gd name="T8" fmla="*/ 0 w 509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142"/>
                <a:gd name="T17" fmla="*/ 509 w 509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142">
                  <a:moveTo>
                    <a:pt x="0" y="0"/>
                  </a:moveTo>
                  <a:lnTo>
                    <a:pt x="509" y="0"/>
                  </a:lnTo>
                  <a:lnTo>
                    <a:pt x="509" y="142"/>
                  </a:lnTo>
                  <a:lnTo>
                    <a:pt x="248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0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0" name="Freeform 56"/>
            <p:cNvSpPr>
              <a:spLocks/>
            </p:cNvSpPr>
            <p:nvPr/>
          </p:nvSpPr>
          <p:spPr bwMode="auto">
            <a:xfrm>
              <a:off x="1176" y="2297"/>
              <a:ext cx="84" cy="31"/>
            </a:xfrm>
            <a:custGeom>
              <a:avLst/>
              <a:gdLst>
                <a:gd name="T0" fmla="*/ 0 w 385"/>
                <a:gd name="T1" fmla="*/ 0 h 143"/>
                <a:gd name="T2" fmla="*/ 0 w 385"/>
                <a:gd name="T3" fmla="*/ 0 h 143"/>
                <a:gd name="T4" fmla="*/ 0 w 385"/>
                <a:gd name="T5" fmla="*/ 0 h 143"/>
                <a:gd name="T6" fmla="*/ 0 w 385"/>
                <a:gd name="T7" fmla="*/ 0 h 143"/>
                <a:gd name="T8" fmla="*/ 0 w 385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143"/>
                <a:gd name="T17" fmla="*/ 385 w 385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143">
                  <a:moveTo>
                    <a:pt x="0" y="0"/>
                  </a:moveTo>
                  <a:lnTo>
                    <a:pt x="385" y="0"/>
                  </a:lnTo>
                  <a:lnTo>
                    <a:pt x="385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3D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1" name="Freeform 57"/>
            <p:cNvSpPr>
              <a:spLocks/>
            </p:cNvSpPr>
            <p:nvPr/>
          </p:nvSpPr>
          <p:spPr bwMode="auto">
            <a:xfrm>
              <a:off x="1203" y="2312"/>
              <a:ext cx="57" cy="32"/>
            </a:xfrm>
            <a:custGeom>
              <a:avLst/>
              <a:gdLst>
                <a:gd name="T0" fmla="*/ 0 w 261"/>
                <a:gd name="T1" fmla="*/ 0 h 143"/>
                <a:gd name="T2" fmla="*/ 0 w 261"/>
                <a:gd name="T3" fmla="*/ 0 h 143"/>
                <a:gd name="T4" fmla="*/ 0 w 261"/>
                <a:gd name="T5" fmla="*/ 0 h 143"/>
                <a:gd name="T6" fmla="*/ 0 w 261"/>
                <a:gd name="T7" fmla="*/ 0 h 143"/>
                <a:gd name="T8" fmla="*/ 0 w 261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43"/>
                <a:gd name="T17" fmla="*/ 261 w 261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43">
                  <a:moveTo>
                    <a:pt x="0" y="0"/>
                  </a:moveTo>
                  <a:lnTo>
                    <a:pt x="261" y="0"/>
                  </a:lnTo>
                  <a:lnTo>
                    <a:pt x="261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2" name="Freeform 58"/>
            <p:cNvSpPr>
              <a:spLocks/>
            </p:cNvSpPr>
            <p:nvPr/>
          </p:nvSpPr>
          <p:spPr bwMode="auto">
            <a:xfrm>
              <a:off x="1230" y="2328"/>
              <a:ext cx="30" cy="18"/>
            </a:xfrm>
            <a:custGeom>
              <a:avLst/>
              <a:gdLst>
                <a:gd name="T0" fmla="*/ 0 w 138"/>
                <a:gd name="T1" fmla="*/ 0 h 80"/>
                <a:gd name="T2" fmla="*/ 0 w 138"/>
                <a:gd name="T3" fmla="*/ 0 h 80"/>
                <a:gd name="T4" fmla="*/ 0 w 138"/>
                <a:gd name="T5" fmla="*/ 0 h 80"/>
                <a:gd name="T6" fmla="*/ 0 w 138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80"/>
                <a:gd name="T14" fmla="*/ 138 w 13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80">
                  <a:moveTo>
                    <a:pt x="0" y="0"/>
                  </a:moveTo>
                  <a:lnTo>
                    <a:pt x="138" y="0"/>
                  </a:lnTo>
                  <a:lnTo>
                    <a:pt x="13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3" name="Freeform 59"/>
            <p:cNvSpPr>
              <a:spLocks/>
            </p:cNvSpPr>
            <p:nvPr/>
          </p:nvSpPr>
          <p:spPr bwMode="auto">
            <a:xfrm>
              <a:off x="1257" y="2344"/>
              <a:ext cx="3" cy="2"/>
            </a:xfrm>
            <a:custGeom>
              <a:avLst/>
              <a:gdLst>
                <a:gd name="T0" fmla="*/ 0 w 14"/>
                <a:gd name="T1" fmla="*/ 0 h 9"/>
                <a:gd name="T2" fmla="*/ 0 w 14"/>
                <a:gd name="T3" fmla="*/ 0 h 9"/>
                <a:gd name="T4" fmla="*/ 0 w 14"/>
                <a:gd name="T5" fmla="*/ 0 h 9"/>
                <a:gd name="T6" fmla="*/ 0 w 14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9"/>
                <a:gd name="T14" fmla="*/ 14 w 14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9">
                  <a:moveTo>
                    <a:pt x="0" y="0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4" name="Freeform 60"/>
            <p:cNvSpPr>
              <a:spLocks noEditPoints="1"/>
            </p:cNvSpPr>
            <p:nvPr/>
          </p:nvSpPr>
          <p:spPr bwMode="auto">
            <a:xfrm>
              <a:off x="1314" y="1722"/>
              <a:ext cx="360" cy="239"/>
            </a:xfrm>
            <a:custGeom>
              <a:avLst/>
              <a:gdLst>
                <a:gd name="T0" fmla="*/ 0 w 1654"/>
                <a:gd name="T1" fmla="*/ 0 h 1104"/>
                <a:gd name="T2" fmla="*/ 0 w 1654"/>
                <a:gd name="T3" fmla="*/ 0 h 1104"/>
                <a:gd name="T4" fmla="*/ 0 w 1654"/>
                <a:gd name="T5" fmla="*/ 0 h 1104"/>
                <a:gd name="T6" fmla="*/ 0 w 1654"/>
                <a:gd name="T7" fmla="*/ 0 h 1104"/>
                <a:gd name="T8" fmla="*/ 0 w 1654"/>
                <a:gd name="T9" fmla="*/ 0 h 1104"/>
                <a:gd name="T10" fmla="*/ 0 w 1654"/>
                <a:gd name="T11" fmla="*/ 0 h 1104"/>
                <a:gd name="T12" fmla="*/ 0 w 1654"/>
                <a:gd name="T13" fmla="*/ 0 h 1104"/>
                <a:gd name="T14" fmla="*/ 0 w 1654"/>
                <a:gd name="T15" fmla="*/ 0 h 1104"/>
                <a:gd name="T16" fmla="*/ 0 w 1654"/>
                <a:gd name="T17" fmla="*/ 0 h 1104"/>
                <a:gd name="T18" fmla="*/ 0 w 1654"/>
                <a:gd name="T19" fmla="*/ 0 h 1104"/>
                <a:gd name="T20" fmla="*/ 0 w 1654"/>
                <a:gd name="T21" fmla="*/ 0 h 1104"/>
                <a:gd name="T22" fmla="*/ 0 w 1654"/>
                <a:gd name="T23" fmla="*/ 0 h 1104"/>
                <a:gd name="T24" fmla="*/ 0 w 1654"/>
                <a:gd name="T25" fmla="*/ 0 h 1104"/>
                <a:gd name="T26" fmla="*/ 0 w 1654"/>
                <a:gd name="T27" fmla="*/ 0 h 1104"/>
                <a:gd name="T28" fmla="*/ 0 w 1654"/>
                <a:gd name="T29" fmla="*/ 0 h 1104"/>
                <a:gd name="T30" fmla="*/ 0 w 1654"/>
                <a:gd name="T31" fmla="*/ 0 h 1104"/>
                <a:gd name="T32" fmla="*/ 0 w 1654"/>
                <a:gd name="T33" fmla="*/ 0 h 11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54"/>
                <a:gd name="T52" fmla="*/ 0 h 1104"/>
                <a:gd name="T53" fmla="*/ 1654 w 1654"/>
                <a:gd name="T54" fmla="*/ 1104 h 11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54" h="1104">
                  <a:moveTo>
                    <a:pt x="1654" y="0"/>
                  </a:moveTo>
                  <a:lnTo>
                    <a:pt x="1654" y="0"/>
                  </a:lnTo>
                  <a:lnTo>
                    <a:pt x="1654" y="148"/>
                  </a:lnTo>
                  <a:lnTo>
                    <a:pt x="1038" y="504"/>
                  </a:lnTo>
                  <a:lnTo>
                    <a:pt x="1027" y="474"/>
                  </a:lnTo>
                  <a:lnTo>
                    <a:pt x="1016" y="443"/>
                  </a:lnTo>
                  <a:lnTo>
                    <a:pt x="1003" y="414"/>
                  </a:lnTo>
                  <a:lnTo>
                    <a:pt x="991" y="384"/>
                  </a:lnTo>
                  <a:lnTo>
                    <a:pt x="1654" y="0"/>
                  </a:lnTo>
                  <a:close/>
                  <a:moveTo>
                    <a:pt x="819" y="630"/>
                  </a:moveTo>
                  <a:lnTo>
                    <a:pt x="0" y="1104"/>
                  </a:lnTo>
                  <a:lnTo>
                    <a:pt x="0" y="956"/>
                  </a:lnTo>
                  <a:lnTo>
                    <a:pt x="777" y="508"/>
                  </a:lnTo>
                  <a:lnTo>
                    <a:pt x="789" y="537"/>
                  </a:lnTo>
                  <a:lnTo>
                    <a:pt x="800" y="568"/>
                  </a:lnTo>
                  <a:lnTo>
                    <a:pt x="810" y="600"/>
                  </a:lnTo>
                  <a:lnTo>
                    <a:pt x="819" y="630"/>
                  </a:lnTo>
                  <a:close/>
                </a:path>
              </a:pathLst>
            </a:custGeom>
            <a:solidFill>
              <a:srgbClr val="4D98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5" name="Freeform 61"/>
            <p:cNvSpPr>
              <a:spLocks noEditPoints="1"/>
            </p:cNvSpPr>
            <p:nvPr/>
          </p:nvSpPr>
          <p:spPr bwMode="auto">
            <a:xfrm>
              <a:off x="1314" y="1737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54"/>
                <a:gd name="T67" fmla="*/ 0 h 1113"/>
                <a:gd name="T68" fmla="*/ 1654 w 1654"/>
                <a:gd name="T69" fmla="*/ 1113 h 11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54" h="1113">
                  <a:moveTo>
                    <a:pt x="0" y="955"/>
                  </a:moveTo>
                  <a:lnTo>
                    <a:pt x="798" y="494"/>
                  </a:lnTo>
                  <a:lnTo>
                    <a:pt x="804" y="511"/>
                  </a:lnTo>
                  <a:lnTo>
                    <a:pt x="809" y="528"/>
                  </a:lnTo>
                  <a:lnTo>
                    <a:pt x="815" y="545"/>
                  </a:lnTo>
                  <a:lnTo>
                    <a:pt x="820" y="562"/>
                  </a:lnTo>
                  <a:lnTo>
                    <a:pt x="823" y="580"/>
                  </a:lnTo>
                  <a:lnTo>
                    <a:pt x="828" y="597"/>
                  </a:lnTo>
                  <a:lnTo>
                    <a:pt x="832" y="614"/>
                  </a:lnTo>
                  <a:lnTo>
                    <a:pt x="836" y="63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1014" y="369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58" y="503"/>
                  </a:lnTo>
                  <a:lnTo>
                    <a:pt x="1057" y="501"/>
                  </a:lnTo>
                  <a:lnTo>
                    <a:pt x="1057" y="499"/>
                  </a:lnTo>
                  <a:lnTo>
                    <a:pt x="1047" y="466"/>
                  </a:lnTo>
                  <a:lnTo>
                    <a:pt x="1038" y="434"/>
                  </a:lnTo>
                  <a:lnTo>
                    <a:pt x="1027" y="401"/>
                  </a:lnTo>
                  <a:lnTo>
                    <a:pt x="1014" y="369"/>
                  </a:lnTo>
                  <a:close/>
                </a:path>
              </a:pathLst>
            </a:custGeom>
            <a:solidFill>
              <a:srgbClr val="5199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6" name="Freeform 62"/>
            <p:cNvSpPr>
              <a:spLocks noEditPoints="1"/>
            </p:cNvSpPr>
            <p:nvPr/>
          </p:nvSpPr>
          <p:spPr bwMode="auto">
            <a:xfrm>
              <a:off x="1314" y="1754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6"/>
                  </a:moveTo>
                  <a:lnTo>
                    <a:pt x="819" y="482"/>
                  </a:lnTo>
                  <a:lnTo>
                    <a:pt x="819" y="483"/>
                  </a:lnTo>
                  <a:lnTo>
                    <a:pt x="820" y="483"/>
                  </a:lnTo>
                  <a:lnTo>
                    <a:pt x="828" y="519"/>
                  </a:lnTo>
                  <a:lnTo>
                    <a:pt x="836" y="553"/>
                  </a:lnTo>
                  <a:lnTo>
                    <a:pt x="842" y="590"/>
                  </a:lnTo>
                  <a:lnTo>
                    <a:pt x="847" y="625"/>
                  </a:lnTo>
                  <a:lnTo>
                    <a:pt x="266" y="960"/>
                  </a:lnTo>
                  <a:lnTo>
                    <a:pt x="261" y="958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6"/>
                  </a:lnTo>
                  <a:close/>
                  <a:moveTo>
                    <a:pt x="1038" y="35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74" y="494"/>
                  </a:lnTo>
                  <a:lnTo>
                    <a:pt x="1071" y="475"/>
                  </a:lnTo>
                  <a:lnTo>
                    <a:pt x="1066" y="457"/>
                  </a:lnTo>
                  <a:lnTo>
                    <a:pt x="1062" y="438"/>
                  </a:lnTo>
                  <a:lnTo>
                    <a:pt x="1057" y="420"/>
                  </a:lnTo>
                  <a:lnTo>
                    <a:pt x="1052" y="404"/>
                  </a:lnTo>
                  <a:lnTo>
                    <a:pt x="1047" y="388"/>
                  </a:lnTo>
                  <a:lnTo>
                    <a:pt x="1042" y="372"/>
                  </a:lnTo>
                  <a:lnTo>
                    <a:pt x="1038" y="356"/>
                  </a:lnTo>
                  <a:close/>
                </a:path>
              </a:pathLst>
            </a:custGeom>
            <a:solidFill>
              <a:srgbClr val="549A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7" name="Freeform 63"/>
            <p:cNvSpPr>
              <a:spLocks noEditPoints="1"/>
            </p:cNvSpPr>
            <p:nvPr/>
          </p:nvSpPr>
          <p:spPr bwMode="auto">
            <a:xfrm>
              <a:off x="1314" y="1771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54"/>
                <a:gd name="T58" fmla="*/ 0 h 1113"/>
                <a:gd name="T59" fmla="*/ 1654 w 1654"/>
                <a:gd name="T60" fmla="*/ 1113 h 11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54" h="1113">
                  <a:moveTo>
                    <a:pt x="0" y="954"/>
                  </a:moveTo>
                  <a:lnTo>
                    <a:pt x="836" y="473"/>
                  </a:lnTo>
                  <a:lnTo>
                    <a:pt x="842" y="509"/>
                  </a:lnTo>
                  <a:lnTo>
                    <a:pt x="847" y="547"/>
                  </a:lnTo>
                  <a:lnTo>
                    <a:pt x="849" y="583"/>
                  </a:lnTo>
                  <a:lnTo>
                    <a:pt x="852" y="621"/>
                  </a:lnTo>
                  <a:lnTo>
                    <a:pt x="334" y="920"/>
                  </a:lnTo>
                  <a:lnTo>
                    <a:pt x="261" y="878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58" y="34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86" y="487"/>
                  </a:lnTo>
                  <a:lnTo>
                    <a:pt x="1080" y="450"/>
                  </a:lnTo>
                  <a:lnTo>
                    <a:pt x="1074" y="414"/>
                  </a:lnTo>
                  <a:lnTo>
                    <a:pt x="1067" y="379"/>
                  </a:lnTo>
                  <a:lnTo>
                    <a:pt x="1058" y="344"/>
                  </a:lnTo>
                  <a:close/>
                </a:path>
              </a:pathLst>
            </a:custGeom>
            <a:solidFill>
              <a:srgbClr val="579C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8" name="Freeform 64"/>
            <p:cNvSpPr>
              <a:spLocks noEditPoints="1"/>
            </p:cNvSpPr>
            <p:nvPr/>
          </p:nvSpPr>
          <p:spPr bwMode="auto">
            <a:xfrm>
              <a:off x="1314" y="1788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266" y="801"/>
                  </a:moveTo>
                  <a:lnTo>
                    <a:pt x="847" y="466"/>
                  </a:lnTo>
                  <a:lnTo>
                    <a:pt x="849" y="494"/>
                  </a:lnTo>
                  <a:lnTo>
                    <a:pt x="850" y="521"/>
                  </a:lnTo>
                  <a:lnTo>
                    <a:pt x="852" y="549"/>
                  </a:lnTo>
                  <a:lnTo>
                    <a:pt x="853" y="578"/>
                  </a:lnTo>
                  <a:lnTo>
                    <a:pt x="853" y="589"/>
                  </a:lnTo>
                  <a:lnTo>
                    <a:pt x="852" y="600"/>
                  </a:lnTo>
                  <a:lnTo>
                    <a:pt x="852" y="611"/>
                  </a:lnTo>
                  <a:lnTo>
                    <a:pt x="852" y="623"/>
                  </a:lnTo>
                  <a:lnTo>
                    <a:pt x="404" y="881"/>
                  </a:lnTo>
                  <a:lnTo>
                    <a:pt x="266" y="801"/>
                  </a:lnTo>
                  <a:close/>
                  <a:moveTo>
                    <a:pt x="1074" y="335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1095" y="482"/>
                  </a:lnTo>
                  <a:lnTo>
                    <a:pt x="1091" y="444"/>
                  </a:lnTo>
                  <a:lnTo>
                    <a:pt x="1086" y="408"/>
                  </a:lnTo>
                  <a:lnTo>
                    <a:pt x="1080" y="371"/>
                  </a:lnTo>
                  <a:lnTo>
                    <a:pt x="1074" y="335"/>
                  </a:lnTo>
                  <a:close/>
                </a:path>
              </a:pathLst>
            </a:custGeom>
            <a:solidFill>
              <a:srgbClr val="5A9D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9" name="Freeform 65"/>
            <p:cNvSpPr>
              <a:spLocks noEditPoints="1"/>
            </p:cNvSpPr>
            <p:nvPr/>
          </p:nvSpPr>
          <p:spPr bwMode="auto">
            <a:xfrm>
              <a:off x="1314" y="1806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4"/>
                <a:gd name="T70" fmla="*/ 0 h 1113"/>
                <a:gd name="T71" fmla="*/ 1654 w 1654"/>
                <a:gd name="T72" fmla="*/ 1113 h 11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334" y="761"/>
                  </a:moveTo>
                  <a:lnTo>
                    <a:pt x="852" y="462"/>
                  </a:lnTo>
                  <a:lnTo>
                    <a:pt x="852" y="480"/>
                  </a:lnTo>
                  <a:lnTo>
                    <a:pt x="853" y="498"/>
                  </a:lnTo>
                  <a:lnTo>
                    <a:pt x="852" y="529"/>
                  </a:lnTo>
                  <a:lnTo>
                    <a:pt x="850" y="562"/>
                  </a:lnTo>
                  <a:lnTo>
                    <a:pt x="848" y="594"/>
                  </a:lnTo>
                  <a:lnTo>
                    <a:pt x="844" y="626"/>
                  </a:lnTo>
                  <a:lnTo>
                    <a:pt x="472" y="840"/>
                  </a:lnTo>
                  <a:lnTo>
                    <a:pt x="334" y="761"/>
                  </a:lnTo>
                  <a:close/>
                  <a:moveTo>
                    <a:pt x="1086" y="328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1099" y="479"/>
                  </a:lnTo>
                  <a:lnTo>
                    <a:pt x="1097" y="440"/>
                  </a:lnTo>
                  <a:lnTo>
                    <a:pt x="1095" y="402"/>
                  </a:lnTo>
                  <a:lnTo>
                    <a:pt x="1091" y="364"/>
                  </a:lnTo>
                  <a:lnTo>
                    <a:pt x="1086" y="328"/>
                  </a:lnTo>
                  <a:close/>
                </a:path>
              </a:pathLst>
            </a:custGeom>
            <a:solidFill>
              <a:srgbClr val="5D9F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0" name="Freeform 66"/>
            <p:cNvSpPr>
              <a:spLocks noEditPoints="1"/>
            </p:cNvSpPr>
            <p:nvPr/>
          </p:nvSpPr>
          <p:spPr bwMode="auto">
            <a:xfrm>
              <a:off x="1314" y="1823"/>
              <a:ext cx="360" cy="242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w 1654"/>
                <a:gd name="T21" fmla="*/ 0 h 1114"/>
                <a:gd name="T22" fmla="*/ 0 w 1654"/>
                <a:gd name="T23" fmla="*/ 0 h 1114"/>
                <a:gd name="T24" fmla="*/ 0 w 1654"/>
                <a:gd name="T25" fmla="*/ 0 h 1114"/>
                <a:gd name="T26" fmla="*/ 0 w 1654"/>
                <a:gd name="T27" fmla="*/ 0 h 1114"/>
                <a:gd name="T28" fmla="*/ 0 w 1654"/>
                <a:gd name="T29" fmla="*/ 0 h 1114"/>
                <a:gd name="T30" fmla="*/ 0 w 1654"/>
                <a:gd name="T31" fmla="*/ 0 h 1114"/>
                <a:gd name="T32" fmla="*/ 0 w 1654"/>
                <a:gd name="T33" fmla="*/ 0 h 1114"/>
                <a:gd name="T34" fmla="*/ 0 w 1654"/>
                <a:gd name="T35" fmla="*/ 0 h 1114"/>
                <a:gd name="T36" fmla="*/ 0 w 1654"/>
                <a:gd name="T37" fmla="*/ 0 h 1114"/>
                <a:gd name="T38" fmla="*/ 0 w 1654"/>
                <a:gd name="T39" fmla="*/ 0 h 1114"/>
                <a:gd name="T40" fmla="*/ 0 w 1654"/>
                <a:gd name="T41" fmla="*/ 0 h 1114"/>
                <a:gd name="T42" fmla="*/ 0 w 1654"/>
                <a:gd name="T43" fmla="*/ 0 h 1114"/>
                <a:gd name="T44" fmla="*/ 0 w 1654"/>
                <a:gd name="T45" fmla="*/ 0 h 1114"/>
                <a:gd name="T46" fmla="*/ 0 w 1654"/>
                <a:gd name="T47" fmla="*/ 0 h 1114"/>
                <a:gd name="T48" fmla="*/ 0 w 1654"/>
                <a:gd name="T49" fmla="*/ 0 h 11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4"/>
                <a:gd name="T77" fmla="*/ 1654 w 1654"/>
                <a:gd name="T78" fmla="*/ 1114 h 11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4">
                  <a:moveTo>
                    <a:pt x="0" y="955"/>
                  </a:moveTo>
                  <a:lnTo>
                    <a:pt x="261" y="805"/>
                  </a:lnTo>
                  <a:lnTo>
                    <a:pt x="261" y="964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404" y="723"/>
                  </a:moveTo>
                  <a:lnTo>
                    <a:pt x="852" y="465"/>
                  </a:lnTo>
                  <a:lnTo>
                    <a:pt x="848" y="508"/>
                  </a:lnTo>
                  <a:lnTo>
                    <a:pt x="843" y="552"/>
                  </a:lnTo>
                  <a:lnTo>
                    <a:pt x="837" y="595"/>
                  </a:lnTo>
                  <a:lnTo>
                    <a:pt x="828" y="636"/>
                  </a:lnTo>
                  <a:lnTo>
                    <a:pt x="541" y="802"/>
                  </a:lnTo>
                  <a:lnTo>
                    <a:pt x="404" y="723"/>
                  </a:lnTo>
                  <a:close/>
                  <a:moveTo>
                    <a:pt x="1095" y="32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7" y="481"/>
                  </a:lnTo>
                  <a:lnTo>
                    <a:pt x="1097" y="466"/>
                  </a:lnTo>
                  <a:lnTo>
                    <a:pt x="1097" y="450"/>
                  </a:lnTo>
                  <a:lnTo>
                    <a:pt x="1099" y="434"/>
                  </a:lnTo>
                  <a:lnTo>
                    <a:pt x="1099" y="420"/>
                  </a:lnTo>
                  <a:lnTo>
                    <a:pt x="1099" y="395"/>
                  </a:lnTo>
                  <a:lnTo>
                    <a:pt x="1097" y="372"/>
                  </a:lnTo>
                  <a:lnTo>
                    <a:pt x="1096" y="347"/>
                  </a:lnTo>
                  <a:lnTo>
                    <a:pt x="1095" y="324"/>
                  </a:lnTo>
                  <a:close/>
                </a:path>
              </a:pathLst>
            </a:custGeom>
            <a:solidFill>
              <a:srgbClr val="60A0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1" name="Freeform 67"/>
            <p:cNvSpPr>
              <a:spLocks noEditPoints="1"/>
            </p:cNvSpPr>
            <p:nvPr/>
          </p:nvSpPr>
          <p:spPr bwMode="auto">
            <a:xfrm>
              <a:off x="1314" y="1840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w 1654"/>
                <a:gd name="T21" fmla="*/ 0 h 1114"/>
                <a:gd name="T22" fmla="*/ 0 w 1654"/>
                <a:gd name="T23" fmla="*/ 0 h 1114"/>
                <a:gd name="T24" fmla="*/ 0 w 1654"/>
                <a:gd name="T25" fmla="*/ 0 h 1114"/>
                <a:gd name="T26" fmla="*/ 0 w 1654"/>
                <a:gd name="T27" fmla="*/ 0 h 1114"/>
                <a:gd name="T28" fmla="*/ 0 w 1654"/>
                <a:gd name="T29" fmla="*/ 0 h 1114"/>
                <a:gd name="T30" fmla="*/ 0 w 1654"/>
                <a:gd name="T31" fmla="*/ 0 h 1114"/>
                <a:gd name="T32" fmla="*/ 0 w 1654"/>
                <a:gd name="T33" fmla="*/ 0 h 1114"/>
                <a:gd name="T34" fmla="*/ 0 w 1654"/>
                <a:gd name="T35" fmla="*/ 0 h 1114"/>
                <a:gd name="T36" fmla="*/ 0 w 1654"/>
                <a:gd name="T37" fmla="*/ 0 h 1114"/>
                <a:gd name="T38" fmla="*/ 0 w 1654"/>
                <a:gd name="T39" fmla="*/ 0 h 1114"/>
                <a:gd name="T40" fmla="*/ 0 w 1654"/>
                <a:gd name="T41" fmla="*/ 0 h 1114"/>
                <a:gd name="T42" fmla="*/ 0 w 1654"/>
                <a:gd name="T43" fmla="*/ 0 h 1114"/>
                <a:gd name="T44" fmla="*/ 0 w 1654"/>
                <a:gd name="T45" fmla="*/ 0 h 11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4"/>
                <a:gd name="T70" fmla="*/ 0 h 1114"/>
                <a:gd name="T71" fmla="*/ 1654 w 1654"/>
                <a:gd name="T72" fmla="*/ 1114 h 11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4" h="1114">
                  <a:moveTo>
                    <a:pt x="0" y="955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472" y="682"/>
                  </a:moveTo>
                  <a:lnTo>
                    <a:pt x="844" y="468"/>
                  </a:lnTo>
                  <a:lnTo>
                    <a:pt x="837" y="515"/>
                  </a:lnTo>
                  <a:lnTo>
                    <a:pt x="827" y="561"/>
                  </a:lnTo>
                  <a:lnTo>
                    <a:pt x="815" y="606"/>
                  </a:lnTo>
                  <a:lnTo>
                    <a:pt x="801" y="651"/>
                  </a:lnTo>
                  <a:lnTo>
                    <a:pt x="609" y="762"/>
                  </a:lnTo>
                  <a:lnTo>
                    <a:pt x="472" y="682"/>
                  </a:lnTo>
                  <a:close/>
                  <a:moveTo>
                    <a:pt x="1099" y="321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0" y="485"/>
                  </a:lnTo>
                  <a:lnTo>
                    <a:pt x="1094" y="448"/>
                  </a:lnTo>
                  <a:lnTo>
                    <a:pt x="1096" y="413"/>
                  </a:lnTo>
                  <a:lnTo>
                    <a:pt x="1097" y="376"/>
                  </a:lnTo>
                  <a:lnTo>
                    <a:pt x="1099" y="340"/>
                  </a:lnTo>
                  <a:lnTo>
                    <a:pt x="1099" y="330"/>
                  </a:lnTo>
                  <a:lnTo>
                    <a:pt x="1099" y="321"/>
                  </a:lnTo>
                  <a:close/>
                </a:path>
              </a:pathLst>
            </a:custGeom>
            <a:solidFill>
              <a:srgbClr val="63A1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2" name="Freeform 68"/>
            <p:cNvSpPr>
              <a:spLocks noEditPoints="1"/>
            </p:cNvSpPr>
            <p:nvPr/>
          </p:nvSpPr>
          <p:spPr bwMode="auto">
            <a:xfrm>
              <a:off x="1314" y="1858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5"/>
                  </a:moveTo>
                  <a:lnTo>
                    <a:pt x="261" y="805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541" y="643"/>
                  </a:moveTo>
                  <a:lnTo>
                    <a:pt x="828" y="477"/>
                  </a:lnTo>
                  <a:lnTo>
                    <a:pt x="819" y="517"/>
                  </a:lnTo>
                  <a:lnTo>
                    <a:pt x="806" y="557"/>
                  </a:lnTo>
                  <a:lnTo>
                    <a:pt x="793" y="595"/>
                  </a:lnTo>
                  <a:lnTo>
                    <a:pt x="778" y="632"/>
                  </a:lnTo>
                  <a:lnTo>
                    <a:pt x="775" y="643"/>
                  </a:lnTo>
                  <a:lnTo>
                    <a:pt x="770" y="654"/>
                  </a:lnTo>
                  <a:lnTo>
                    <a:pt x="765" y="665"/>
                  </a:lnTo>
                  <a:lnTo>
                    <a:pt x="760" y="675"/>
                  </a:lnTo>
                  <a:lnTo>
                    <a:pt x="678" y="723"/>
                  </a:lnTo>
                  <a:lnTo>
                    <a:pt x="541" y="643"/>
                  </a:lnTo>
                  <a:close/>
                  <a:moveTo>
                    <a:pt x="1097" y="322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75" y="493"/>
                  </a:lnTo>
                  <a:lnTo>
                    <a:pt x="1084" y="451"/>
                  </a:lnTo>
                  <a:lnTo>
                    <a:pt x="1089" y="409"/>
                  </a:lnTo>
                  <a:lnTo>
                    <a:pt x="1094" y="366"/>
                  </a:lnTo>
                  <a:lnTo>
                    <a:pt x="1097" y="322"/>
                  </a:lnTo>
                  <a:close/>
                </a:path>
              </a:pathLst>
            </a:custGeom>
            <a:solidFill>
              <a:srgbClr val="65A3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3" name="Freeform 69"/>
            <p:cNvSpPr>
              <a:spLocks noEditPoints="1"/>
            </p:cNvSpPr>
            <p:nvPr/>
          </p:nvSpPr>
          <p:spPr bwMode="auto">
            <a:xfrm>
              <a:off x="1314" y="1874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4"/>
                <a:gd name="T73" fmla="*/ 0 h 1113"/>
                <a:gd name="T74" fmla="*/ 1654 w 1654"/>
                <a:gd name="T75" fmla="*/ 1113 h 11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4" h="1113">
                  <a:moveTo>
                    <a:pt x="0" y="955"/>
                  </a:moveTo>
                  <a:lnTo>
                    <a:pt x="261" y="804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609" y="603"/>
                  </a:moveTo>
                  <a:lnTo>
                    <a:pt x="801" y="492"/>
                  </a:lnTo>
                  <a:lnTo>
                    <a:pt x="797" y="507"/>
                  </a:lnTo>
                  <a:lnTo>
                    <a:pt x="790" y="522"/>
                  </a:lnTo>
                  <a:lnTo>
                    <a:pt x="784" y="538"/>
                  </a:lnTo>
                  <a:lnTo>
                    <a:pt x="778" y="552"/>
                  </a:lnTo>
                  <a:lnTo>
                    <a:pt x="766" y="582"/>
                  </a:lnTo>
                  <a:lnTo>
                    <a:pt x="753" y="611"/>
                  </a:lnTo>
                  <a:lnTo>
                    <a:pt x="738" y="639"/>
                  </a:lnTo>
                  <a:lnTo>
                    <a:pt x="722" y="667"/>
                  </a:lnTo>
                  <a:lnTo>
                    <a:pt x="609" y="603"/>
                  </a:lnTo>
                  <a:close/>
                  <a:moveTo>
                    <a:pt x="1090" y="32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55" y="505"/>
                  </a:lnTo>
                  <a:lnTo>
                    <a:pt x="1066" y="461"/>
                  </a:lnTo>
                  <a:lnTo>
                    <a:pt x="1075" y="417"/>
                  </a:lnTo>
                  <a:lnTo>
                    <a:pt x="1084" y="371"/>
                  </a:lnTo>
                  <a:lnTo>
                    <a:pt x="1090" y="326"/>
                  </a:lnTo>
                  <a:close/>
                </a:path>
              </a:pathLst>
            </a:custGeom>
            <a:solidFill>
              <a:srgbClr val="68A4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4" name="Freeform 70"/>
            <p:cNvSpPr>
              <a:spLocks noEditPoints="1"/>
            </p:cNvSpPr>
            <p:nvPr/>
          </p:nvSpPr>
          <p:spPr bwMode="auto">
            <a:xfrm>
              <a:off x="1314" y="1892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4"/>
                <a:gd name="T73" fmla="*/ 0 h 1113"/>
                <a:gd name="T74" fmla="*/ 1654 w 1654"/>
                <a:gd name="T75" fmla="*/ 1113 h 11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678" y="564"/>
                  </a:moveTo>
                  <a:lnTo>
                    <a:pt x="760" y="516"/>
                  </a:lnTo>
                  <a:lnTo>
                    <a:pt x="750" y="535"/>
                  </a:lnTo>
                  <a:lnTo>
                    <a:pt x="742" y="553"/>
                  </a:lnTo>
                  <a:lnTo>
                    <a:pt x="732" y="571"/>
                  </a:lnTo>
                  <a:lnTo>
                    <a:pt x="722" y="588"/>
                  </a:lnTo>
                  <a:lnTo>
                    <a:pt x="678" y="564"/>
                  </a:lnTo>
                  <a:close/>
                  <a:moveTo>
                    <a:pt x="1075" y="33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23" y="524"/>
                  </a:lnTo>
                  <a:lnTo>
                    <a:pt x="1031" y="500"/>
                  </a:lnTo>
                  <a:lnTo>
                    <a:pt x="1039" y="477"/>
                  </a:lnTo>
                  <a:lnTo>
                    <a:pt x="1046" y="454"/>
                  </a:lnTo>
                  <a:lnTo>
                    <a:pt x="1053" y="431"/>
                  </a:lnTo>
                  <a:lnTo>
                    <a:pt x="1060" y="406"/>
                  </a:lnTo>
                  <a:lnTo>
                    <a:pt x="1066" y="383"/>
                  </a:lnTo>
                  <a:lnTo>
                    <a:pt x="1071" y="358"/>
                  </a:lnTo>
                  <a:lnTo>
                    <a:pt x="1075" y="334"/>
                  </a:lnTo>
                  <a:close/>
                </a:path>
              </a:pathLst>
            </a:custGeom>
            <a:solidFill>
              <a:srgbClr val="6AA5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5" name="Freeform 71"/>
            <p:cNvSpPr>
              <a:spLocks noEditPoints="1"/>
            </p:cNvSpPr>
            <p:nvPr/>
          </p:nvSpPr>
          <p:spPr bwMode="auto">
            <a:xfrm>
              <a:off x="1314" y="1909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54"/>
                <a:gd name="T52" fmla="*/ 0 h 1113"/>
                <a:gd name="T53" fmla="*/ 1654 w 1654"/>
                <a:gd name="T54" fmla="*/ 1113 h 11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55" y="34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979" y="549"/>
                  </a:lnTo>
                  <a:lnTo>
                    <a:pt x="985" y="533"/>
                  </a:lnTo>
                  <a:lnTo>
                    <a:pt x="992" y="518"/>
                  </a:lnTo>
                  <a:lnTo>
                    <a:pt x="998" y="502"/>
                  </a:lnTo>
                  <a:lnTo>
                    <a:pt x="1006" y="488"/>
                  </a:lnTo>
                  <a:lnTo>
                    <a:pt x="1019" y="452"/>
                  </a:lnTo>
                  <a:lnTo>
                    <a:pt x="1033" y="418"/>
                  </a:lnTo>
                  <a:lnTo>
                    <a:pt x="1044" y="382"/>
                  </a:lnTo>
                  <a:lnTo>
                    <a:pt x="1055" y="346"/>
                  </a:lnTo>
                  <a:close/>
                </a:path>
              </a:pathLst>
            </a:custGeom>
            <a:solidFill>
              <a:srgbClr val="6DA7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6" name="Freeform 72"/>
            <p:cNvSpPr>
              <a:spLocks noEditPoints="1"/>
            </p:cNvSpPr>
            <p:nvPr/>
          </p:nvSpPr>
          <p:spPr bwMode="auto">
            <a:xfrm>
              <a:off x="1314" y="1927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54"/>
                <a:gd name="T55" fmla="*/ 0 h 1113"/>
                <a:gd name="T56" fmla="*/ 1654 w 1654"/>
                <a:gd name="T57" fmla="*/ 1113 h 1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23" y="365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953" y="563"/>
                  </a:lnTo>
                  <a:lnTo>
                    <a:pt x="935" y="552"/>
                  </a:lnTo>
                  <a:lnTo>
                    <a:pt x="954" y="517"/>
                  </a:lnTo>
                  <a:lnTo>
                    <a:pt x="973" y="482"/>
                  </a:lnTo>
                  <a:lnTo>
                    <a:pt x="990" y="445"/>
                  </a:lnTo>
                  <a:lnTo>
                    <a:pt x="1006" y="409"/>
                  </a:lnTo>
                  <a:lnTo>
                    <a:pt x="1011" y="398"/>
                  </a:lnTo>
                  <a:lnTo>
                    <a:pt x="1014" y="387"/>
                  </a:lnTo>
                  <a:lnTo>
                    <a:pt x="1019" y="376"/>
                  </a:lnTo>
                  <a:lnTo>
                    <a:pt x="1023" y="365"/>
                  </a:lnTo>
                  <a:close/>
                </a:path>
              </a:pathLst>
            </a:custGeom>
            <a:solidFill>
              <a:srgbClr val="71A9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7" name="Freeform 73"/>
            <p:cNvSpPr>
              <a:spLocks noEditPoints="1"/>
            </p:cNvSpPr>
            <p:nvPr/>
          </p:nvSpPr>
          <p:spPr bwMode="auto">
            <a:xfrm>
              <a:off x="1314" y="1944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54"/>
                <a:gd name="T43" fmla="*/ 0 h 1113"/>
                <a:gd name="T44" fmla="*/ 1654 w 1654"/>
                <a:gd name="T45" fmla="*/ 1113 h 1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979" y="390"/>
                  </a:moveTo>
                  <a:lnTo>
                    <a:pt x="1654" y="0"/>
                  </a:lnTo>
                  <a:lnTo>
                    <a:pt x="1654" y="157"/>
                  </a:lnTo>
                  <a:lnTo>
                    <a:pt x="1022" y="523"/>
                  </a:lnTo>
                  <a:lnTo>
                    <a:pt x="935" y="472"/>
                  </a:lnTo>
                  <a:lnTo>
                    <a:pt x="946" y="452"/>
                  </a:lnTo>
                  <a:lnTo>
                    <a:pt x="957" y="431"/>
                  </a:lnTo>
                  <a:lnTo>
                    <a:pt x="968" y="411"/>
                  </a:lnTo>
                  <a:lnTo>
                    <a:pt x="979" y="390"/>
                  </a:lnTo>
                  <a:close/>
                </a:path>
              </a:pathLst>
            </a:custGeom>
            <a:solidFill>
              <a:srgbClr val="75AB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8" name="Freeform 74"/>
            <p:cNvSpPr>
              <a:spLocks noEditPoints="1"/>
            </p:cNvSpPr>
            <p:nvPr/>
          </p:nvSpPr>
          <p:spPr bwMode="auto">
            <a:xfrm>
              <a:off x="1314" y="1961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4"/>
                <a:gd name="T32" fmla="*/ 1654 w 1654"/>
                <a:gd name="T33" fmla="*/ 1114 h 1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4">
                  <a:moveTo>
                    <a:pt x="0" y="955"/>
                  </a:moveTo>
                  <a:lnTo>
                    <a:pt x="261" y="805"/>
                  </a:lnTo>
                  <a:lnTo>
                    <a:pt x="261" y="964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953" y="40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0" y="484"/>
                  </a:lnTo>
                  <a:lnTo>
                    <a:pt x="953" y="405"/>
                  </a:lnTo>
                  <a:close/>
                </a:path>
              </a:pathLst>
            </a:custGeom>
            <a:solidFill>
              <a:srgbClr val="78AD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9" name="Freeform 75"/>
            <p:cNvSpPr>
              <a:spLocks noEditPoints="1"/>
            </p:cNvSpPr>
            <p:nvPr/>
          </p:nvSpPr>
          <p:spPr bwMode="auto">
            <a:xfrm>
              <a:off x="1314" y="1978"/>
              <a:ext cx="360" cy="243"/>
            </a:xfrm>
            <a:custGeom>
              <a:avLst/>
              <a:gdLst>
                <a:gd name="T0" fmla="*/ 0 w 1654"/>
                <a:gd name="T1" fmla="*/ 0 h 1115"/>
                <a:gd name="T2" fmla="*/ 0 w 1654"/>
                <a:gd name="T3" fmla="*/ 0 h 1115"/>
                <a:gd name="T4" fmla="*/ 0 w 1654"/>
                <a:gd name="T5" fmla="*/ 0 h 1115"/>
                <a:gd name="T6" fmla="*/ 0 w 1654"/>
                <a:gd name="T7" fmla="*/ 0 h 1115"/>
                <a:gd name="T8" fmla="*/ 0 w 1654"/>
                <a:gd name="T9" fmla="*/ 0 h 1115"/>
                <a:gd name="T10" fmla="*/ 0 w 1654"/>
                <a:gd name="T11" fmla="*/ 0 h 1115"/>
                <a:gd name="T12" fmla="*/ 0 w 1654"/>
                <a:gd name="T13" fmla="*/ 0 h 1115"/>
                <a:gd name="T14" fmla="*/ 0 w 1654"/>
                <a:gd name="T15" fmla="*/ 0 h 1115"/>
                <a:gd name="T16" fmla="*/ 0 w 1654"/>
                <a:gd name="T17" fmla="*/ 0 h 1115"/>
                <a:gd name="T18" fmla="*/ 0 w 1654"/>
                <a:gd name="T19" fmla="*/ 0 h 1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5"/>
                <a:gd name="T32" fmla="*/ 1654 w 1654"/>
                <a:gd name="T33" fmla="*/ 1115 h 11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5">
                  <a:moveTo>
                    <a:pt x="0" y="956"/>
                  </a:moveTo>
                  <a:lnTo>
                    <a:pt x="261" y="805"/>
                  </a:lnTo>
                  <a:lnTo>
                    <a:pt x="261" y="963"/>
                  </a:lnTo>
                  <a:lnTo>
                    <a:pt x="0" y="1115"/>
                  </a:lnTo>
                  <a:lnTo>
                    <a:pt x="0" y="956"/>
                  </a:lnTo>
                  <a:close/>
                  <a:moveTo>
                    <a:pt x="1022" y="36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160" y="446"/>
                  </a:lnTo>
                  <a:lnTo>
                    <a:pt x="1022" y="366"/>
                  </a:lnTo>
                  <a:close/>
                </a:path>
              </a:pathLst>
            </a:custGeom>
            <a:solidFill>
              <a:srgbClr val="7BA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0" name="Freeform 76"/>
            <p:cNvSpPr>
              <a:spLocks noEditPoints="1"/>
            </p:cNvSpPr>
            <p:nvPr/>
          </p:nvSpPr>
          <p:spPr bwMode="auto">
            <a:xfrm>
              <a:off x="1314" y="1995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5"/>
                  </a:moveTo>
                  <a:lnTo>
                    <a:pt x="261" y="805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1090" y="32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228" y="405"/>
                  </a:lnTo>
                  <a:lnTo>
                    <a:pt x="1090" y="325"/>
                  </a:lnTo>
                  <a:close/>
                </a:path>
              </a:pathLst>
            </a:custGeom>
            <a:solidFill>
              <a:srgbClr val="7EB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1" name="Freeform 77"/>
            <p:cNvSpPr>
              <a:spLocks noEditPoints="1"/>
            </p:cNvSpPr>
            <p:nvPr/>
          </p:nvSpPr>
          <p:spPr bwMode="auto">
            <a:xfrm>
              <a:off x="1314" y="2013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6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6"/>
                  </a:lnTo>
                  <a:close/>
                  <a:moveTo>
                    <a:pt x="1160" y="287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297" y="365"/>
                  </a:lnTo>
                  <a:lnTo>
                    <a:pt x="1160" y="287"/>
                  </a:lnTo>
                  <a:close/>
                </a:path>
              </a:pathLst>
            </a:custGeom>
            <a:solidFill>
              <a:srgbClr val="80B3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2" name="Freeform 78"/>
            <p:cNvSpPr>
              <a:spLocks noEditPoints="1"/>
            </p:cNvSpPr>
            <p:nvPr/>
          </p:nvSpPr>
          <p:spPr bwMode="auto">
            <a:xfrm>
              <a:off x="1314" y="2030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228" y="24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365" y="325"/>
                  </a:lnTo>
                  <a:lnTo>
                    <a:pt x="1228" y="246"/>
                  </a:lnTo>
                  <a:close/>
                </a:path>
              </a:pathLst>
            </a:custGeom>
            <a:solidFill>
              <a:srgbClr val="83B5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3" name="Freeform 79"/>
            <p:cNvSpPr>
              <a:spLocks/>
            </p:cNvSpPr>
            <p:nvPr/>
          </p:nvSpPr>
          <p:spPr bwMode="auto">
            <a:xfrm>
              <a:off x="1314" y="2048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16"/>
                  </a:lnTo>
                  <a:lnTo>
                    <a:pt x="1394" y="262"/>
                  </a:lnTo>
                  <a:lnTo>
                    <a:pt x="1297" y="206"/>
                  </a:lnTo>
                  <a:lnTo>
                    <a:pt x="1654" y="0"/>
                  </a:lnTo>
                  <a:lnTo>
                    <a:pt x="1654" y="158"/>
                  </a:lnTo>
                  <a:lnTo>
                    <a:pt x="0" y="1113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6B7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4" name="Freeform 80"/>
            <p:cNvSpPr>
              <a:spLocks/>
            </p:cNvSpPr>
            <p:nvPr/>
          </p:nvSpPr>
          <p:spPr bwMode="auto">
            <a:xfrm>
              <a:off x="1314" y="2065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836"/>
                  </a:lnTo>
                  <a:lnTo>
                    <a:pt x="1394" y="182"/>
                  </a:lnTo>
                  <a:lnTo>
                    <a:pt x="1365" y="166"/>
                  </a:lnTo>
                  <a:lnTo>
                    <a:pt x="1654" y="0"/>
                  </a:lnTo>
                  <a:lnTo>
                    <a:pt x="1654" y="158"/>
                  </a:lnTo>
                  <a:lnTo>
                    <a:pt x="0" y="1113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8B9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5" name="Freeform 81"/>
            <p:cNvSpPr>
              <a:spLocks/>
            </p:cNvSpPr>
            <p:nvPr/>
          </p:nvSpPr>
          <p:spPr bwMode="auto">
            <a:xfrm>
              <a:off x="1314" y="2082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4"/>
                <a:gd name="T16" fmla="*/ 0 h 1114"/>
                <a:gd name="T17" fmla="*/ 1654 w 1654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4" h="1114">
                  <a:moveTo>
                    <a:pt x="0" y="95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0" y="1114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8CBC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6" name="Freeform 82"/>
            <p:cNvSpPr>
              <a:spLocks/>
            </p:cNvSpPr>
            <p:nvPr/>
          </p:nvSpPr>
          <p:spPr bwMode="auto">
            <a:xfrm>
              <a:off x="1314" y="2099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4"/>
                <a:gd name="T16" fmla="*/ 0 h 1114"/>
                <a:gd name="T17" fmla="*/ 1654 w 1654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4" h="1114">
                  <a:moveTo>
                    <a:pt x="0" y="95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0" y="1114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8FBE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7" name="Freeform 83"/>
            <p:cNvSpPr>
              <a:spLocks/>
            </p:cNvSpPr>
            <p:nvPr/>
          </p:nvSpPr>
          <p:spPr bwMode="auto">
            <a:xfrm>
              <a:off x="1314" y="2116"/>
              <a:ext cx="360" cy="230"/>
            </a:xfrm>
            <a:custGeom>
              <a:avLst/>
              <a:gdLst>
                <a:gd name="T0" fmla="*/ 0 w 1654"/>
                <a:gd name="T1" fmla="*/ 0 h 1051"/>
                <a:gd name="T2" fmla="*/ 0 w 1654"/>
                <a:gd name="T3" fmla="*/ 0 h 1051"/>
                <a:gd name="T4" fmla="*/ 0 w 1654"/>
                <a:gd name="T5" fmla="*/ 0 h 1051"/>
                <a:gd name="T6" fmla="*/ 0 w 1654"/>
                <a:gd name="T7" fmla="*/ 0 h 1051"/>
                <a:gd name="T8" fmla="*/ 0 w 1654"/>
                <a:gd name="T9" fmla="*/ 0 h 1051"/>
                <a:gd name="T10" fmla="*/ 0 w 1654"/>
                <a:gd name="T11" fmla="*/ 0 h 1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4"/>
                <a:gd name="T19" fmla="*/ 0 h 1051"/>
                <a:gd name="T20" fmla="*/ 1654 w 1654"/>
                <a:gd name="T21" fmla="*/ 1051 h 10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4" h="1051">
                  <a:moveTo>
                    <a:pt x="0" y="955"/>
                  </a:moveTo>
                  <a:lnTo>
                    <a:pt x="1654" y="0"/>
                  </a:lnTo>
                  <a:lnTo>
                    <a:pt x="1654" y="97"/>
                  </a:lnTo>
                  <a:lnTo>
                    <a:pt x="0" y="1051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94C1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8" name="Freeform 84"/>
            <p:cNvSpPr>
              <a:spLocks/>
            </p:cNvSpPr>
            <p:nvPr/>
          </p:nvSpPr>
          <p:spPr bwMode="auto">
            <a:xfrm>
              <a:off x="1314" y="2134"/>
              <a:ext cx="360" cy="212"/>
            </a:xfrm>
            <a:custGeom>
              <a:avLst/>
              <a:gdLst>
                <a:gd name="T0" fmla="*/ 0 w 1654"/>
                <a:gd name="T1" fmla="*/ 0 h 971"/>
                <a:gd name="T2" fmla="*/ 0 w 1654"/>
                <a:gd name="T3" fmla="*/ 0 h 971"/>
                <a:gd name="T4" fmla="*/ 0 w 1654"/>
                <a:gd name="T5" fmla="*/ 0 h 971"/>
                <a:gd name="T6" fmla="*/ 0 w 1654"/>
                <a:gd name="T7" fmla="*/ 0 h 971"/>
                <a:gd name="T8" fmla="*/ 0 w 1654"/>
                <a:gd name="T9" fmla="*/ 0 h 971"/>
                <a:gd name="T10" fmla="*/ 0 w 1654"/>
                <a:gd name="T11" fmla="*/ 0 h 9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4"/>
                <a:gd name="T19" fmla="*/ 0 h 971"/>
                <a:gd name="T20" fmla="*/ 1654 w 1654"/>
                <a:gd name="T21" fmla="*/ 971 h 9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4" h="971">
                  <a:moveTo>
                    <a:pt x="0" y="955"/>
                  </a:moveTo>
                  <a:lnTo>
                    <a:pt x="1654" y="0"/>
                  </a:lnTo>
                  <a:lnTo>
                    <a:pt x="1654" y="17"/>
                  </a:lnTo>
                  <a:lnTo>
                    <a:pt x="0" y="971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9AC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9" name="Freeform 85"/>
            <p:cNvSpPr>
              <a:spLocks/>
            </p:cNvSpPr>
            <p:nvPr/>
          </p:nvSpPr>
          <p:spPr bwMode="auto">
            <a:xfrm>
              <a:off x="927" y="1468"/>
              <a:ext cx="720" cy="415"/>
            </a:xfrm>
            <a:custGeom>
              <a:avLst/>
              <a:gdLst>
                <a:gd name="T0" fmla="*/ 0 w 3307"/>
                <a:gd name="T1" fmla="*/ 0 h 1908"/>
                <a:gd name="T2" fmla="*/ 0 w 3307"/>
                <a:gd name="T3" fmla="*/ 0 h 1908"/>
                <a:gd name="T4" fmla="*/ 0 w 3307"/>
                <a:gd name="T5" fmla="*/ 0 h 1908"/>
                <a:gd name="T6" fmla="*/ 0 w 3307"/>
                <a:gd name="T7" fmla="*/ 0 h 1908"/>
                <a:gd name="T8" fmla="*/ 0 w 3307"/>
                <a:gd name="T9" fmla="*/ 0 h 1908"/>
                <a:gd name="T10" fmla="*/ 0 w 3307"/>
                <a:gd name="T11" fmla="*/ 0 h 1908"/>
                <a:gd name="T12" fmla="*/ 0 w 3307"/>
                <a:gd name="T13" fmla="*/ 0 h 1908"/>
                <a:gd name="T14" fmla="*/ 0 w 3307"/>
                <a:gd name="T15" fmla="*/ 0 h 1908"/>
                <a:gd name="T16" fmla="*/ 0 w 3307"/>
                <a:gd name="T17" fmla="*/ 0 h 1908"/>
                <a:gd name="T18" fmla="*/ 0 w 3307"/>
                <a:gd name="T19" fmla="*/ 0 h 1908"/>
                <a:gd name="T20" fmla="*/ 0 w 3307"/>
                <a:gd name="T21" fmla="*/ 0 h 1908"/>
                <a:gd name="T22" fmla="*/ 0 w 3307"/>
                <a:gd name="T23" fmla="*/ 0 h 1908"/>
                <a:gd name="T24" fmla="*/ 0 w 3307"/>
                <a:gd name="T25" fmla="*/ 0 h 1908"/>
                <a:gd name="T26" fmla="*/ 0 w 3307"/>
                <a:gd name="T27" fmla="*/ 0 h 1908"/>
                <a:gd name="T28" fmla="*/ 0 w 3307"/>
                <a:gd name="T29" fmla="*/ 0 h 1908"/>
                <a:gd name="T30" fmla="*/ 0 w 3307"/>
                <a:gd name="T31" fmla="*/ 0 h 1908"/>
                <a:gd name="T32" fmla="*/ 0 w 3307"/>
                <a:gd name="T33" fmla="*/ 0 h 1908"/>
                <a:gd name="T34" fmla="*/ 0 w 3307"/>
                <a:gd name="T35" fmla="*/ 0 h 1908"/>
                <a:gd name="T36" fmla="*/ 0 w 3307"/>
                <a:gd name="T37" fmla="*/ 0 h 1908"/>
                <a:gd name="T38" fmla="*/ 0 w 3307"/>
                <a:gd name="T39" fmla="*/ 0 h 1908"/>
                <a:gd name="T40" fmla="*/ 0 w 3307"/>
                <a:gd name="T41" fmla="*/ 0 h 1908"/>
                <a:gd name="T42" fmla="*/ 0 w 3307"/>
                <a:gd name="T43" fmla="*/ 0 h 1908"/>
                <a:gd name="T44" fmla="*/ 0 w 3307"/>
                <a:gd name="T45" fmla="*/ 0 h 1908"/>
                <a:gd name="T46" fmla="*/ 0 w 3307"/>
                <a:gd name="T47" fmla="*/ 0 h 1908"/>
                <a:gd name="T48" fmla="*/ 0 w 3307"/>
                <a:gd name="T49" fmla="*/ 0 h 1908"/>
                <a:gd name="T50" fmla="*/ 0 w 3307"/>
                <a:gd name="T51" fmla="*/ 0 h 1908"/>
                <a:gd name="T52" fmla="*/ 0 w 3307"/>
                <a:gd name="T53" fmla="*/ 0 h 1908"/>
                <a:gd name="T54" fmla="*/ 0 w 3307"/>
                <a:gd name="T55" fmla="*/ 0 h 1908"/>
                <a:gd name="T56" fmla="*/ 0 w 3307"/>
                <a:gd name="T57" fmla="*/ 0 h 1908"/>
                <a:gd name="T58" fmla="*/ 0 w 3307"/>
                <a:gd name="T59" fmla="*/ 0 h 1908"/>
                <a:gd name="T60" fmla="*/ 0 w 3307"/>
                <a:gd name="T61" fmla="*/ 0 h 1908"/>
                <a:gd name="T62" fmla="*/ 0 w 3307"/>
                <a:gd name="T63" fmla="*/ 0 h 1908"/>
                <a:gd name="T64" fmla="*/ 0 w 3307"/>
                <a:gd name="T65" fmla="*/ 0 h 19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07"/>
                <a:gd name="T100" fmla="*/ 0 h 1908"/>
                <a:gd name="T101" fmla="*/ 3307 w 3307"/>
                <a:gd name="T102" fmla="*/ 1908 h 19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07" h="1908">
                  <a:moveTo>
                    <a:pt x="1654" y="1908"/>
                  </a:moveTo>
                  <a:lnTo>
                    <a:pt x="3307" y="954"/>
                  </a:lnTo>
                  <a:lnTo>
                    <a:pt x="1654" y="0"/>
                  </a:lnTo>
                  <a:lnTo>
                    <a:pt x="0" y="954"/>
                  </a:lnTo>
                  <a:lnTo>
                    <a:pt x="664" y="1336"/>
                  </a:lnTo>
                  <a:lnTo>
                    <a:pt x="684" y="1311"/>
                  </a:lnTo>
                  <a:lnTo>
                    <a:pt x="703" y="1285"/>
                  </a:lnTo>
                  <a:lnTo>
                    <a:pt x="724" y="1261"/>
                  </a:lnTo>
                  <a:lnTo>
                    <a:pt x="745" y="1236"/>
                  </a:lnTo>
                  <a:lnTo>
                    <a:pt x="767" y="1213"/>
                  </a:lnTo>
                  <a:lnTo>
                    <a:pt x="790" y="1190"/>
                  </a:lnTo>
                  <a:lnTo>
                    <a:pt x="812" y="1166"/>
                  </a:lnTo>
                  <a:lnTo>
                    <a:pt x="837" y="1144"/>
                  </a:lnTo>
                  <a:lnTo>
                    <a:pt x="861" y="1124"/>
                  </a:lnTo>
                  <a:lnTo>
                    <a:pt x="886" y="1103"/>
                  </a:lnTo>
                  <a:lnTo>
                    <a:pt x="911" y="1083"/>
                  </a:lnTo>
                  <a:lnTo>
                    <a:pt x="937" y="1064"/>
                  </a:lnTo>
                  <a:lnTo>
                    <a:pt x="963" y="1045"/>
                  </a:lnTo>
                  <a:lnTo>
                    <a:pt x="990" y="1027"/>
                  </a:lnTo>
                  <a:lnTo>
                    <a:pt x="1018" y="1010"/>
                  </a:lnTo>
                  <a:lnTo>
                    <a:pt x="1045" y="993"/>
                  </a:lnTo>
                  <a:lnTo>
                    <a:pt x="1079" y="974"/>
                  </a:lnTo>
                  <a:lnTo>
                    <a:pt x="1114" y="956"/>
                  </a:lnTo>
                  <a:lnTo>
                    <a:pt x="1149" y="939"/>
                  </a:lnTo>
                  <a:lnTo>
                    <a:pt x="1185" y="924"/>
                  </a:lnTo>
                  <a:lnTo>
                    <a:pt x="1221" y="909"/>
                  </a:lnTo>
                  <a:lnTo>
                    <a:pt x="1259" y="896"/>
                  </a:lnTo>
                  <a:lnTo>
                    <a:pt x="1295" y="884"/>
                  </a:lnTo>
                  <a:lnTo>
                    <a:pt x="1333" y="873"/>
                  </a:lnTo>
                  <a:lnTo>
                    <a:pt x="1373" y="863"/>
                  </a:lnTo>
                  <a:lnTo>
                    <a:pt x="1412" y="854"/>
                  </a:lnTo>
                  <a:lnTo>
                    <a:pt x="1451" y="847"/>
                  </a:lnTo>
                  <a:lnTo>
                    <a:pt x="1491" y="841"/>
                  </a:lnTo>
                  <a:lnTo>
                    <a:pt x="1530" y="836"/>
                  </a:lnTo>
                  <a:lnTo>
                    <a:pt x="1572" y="832"/>
                  </a:lnTo>
                  <a:lnTo>
                    <a:pt x="1612" y="830"/>
                  </a:lnTo>
                  <a:lnTo>
                    <a:pt x="1654" y="830"/>
                  </a:lnTo>
                  <a:lnTo>
                    <a:pt x="1654" y="300"/>
                  </a:lnTo>
                  <a:lnTo>
                    <a:pt x="2787" y="954"/>
                  </a:lnTo>
                  <a:lnTo>
                    <a:pt x="1654" y="1608"/>
                  </a:lnTo>
                  <a:lnTo>
                    <a:pt x="1654" y="1076"/>
                  </a:lnTo>
                  <a:lnTo>
                    <a:pt x="1621" y="1076"/>
                  </a:lnTo>
                  <a:lnTo>
                    <a:pt x="1588" y="1078"/>
                  </a:lnTo>
                  <a:lnTo>
                    <a:pt x="1555" y="1081"/>
                  </a:lnTo>
                  <a:lnTo>
                    <a:pt x="1523" y="1084"/>
                  </a:lnTo>
                  <a:lnTo>
                    <a:pt x="1491" y="1089"/>
                  </a:lnTo>
                  <a:lnTo>
                    <a:pt x="1459" y="1095"/>
                  </a:lnTo>
                  <a:lnTo>
                    <a:pt x="1429" y="1102"/>
                  </a:lnTo>
                  <a:lnTo>
                    <a:pt x="1398" y="1110"/>
                  </a:lnTo>
                  <a:lnTo>
                    <a:pt x="1368" y="1119"/>
                  </a:lnTo>
                  <a:lnTo>
                    <a:pt x="1338" y="1128"/>
                  </a:lnTo>
                  <a:lnTo>
                    <a:pt x="1309" y="1138"/>
                  </a:lnTo>
                  <a:lnTo>
                    <a:pt x="1280" y="1150"/>
                  </a:lnTo>
                  <a:lnTo>
                    <a:pt x="1251" y="1163"/>
                  </a:lnTo>
                  <a:lnTo>
                    <a:pt x="1223" y="1176"/>
                  </a:lnTo>
                  <a:lnTo>
                    <a:pt x="1195" y="1191"/>
                  </a:lnTo>
                  <a:lnTo>
                    <a:pt x="1168" y="1205"/>
                  </a:lnTo>
                  <a:lnTo>
                    <a:pt x="1127" y="1231"/>
                  </a:lnTo>
                  <a:lnTo>
                    <a:pt x="1086" y="1258"/>
                  </a:lnTo>
                  <a:lnTo>
                    <a:pt x="1047" y="1287"/>
                  </a:lnTo>
                  <a:lnTo>
                    <a:pt x="1010" y="1319"/>
                  </a:lnTo>
                  <a:lnTo>
                    <a:pt x="975" y="1351"/>
                  </a:lnTo>
                  <a:lnTo>
                    <a:pt x="941" y="1386"/>
                  </a:lnTo>
                  <a:lnTo>
                    <a:pt x="909" y="1422"/>
                  </a:lnTo>
                  <a:lnTo>
                    <a:pt x="878" y="1460"/>
                  </a:lnTo>
                  <a:lnTo>
                    <a:pt x="1654" y="1908"/>
                  </a:lnTo>
                  <a:close/>
                </a:path>
              </a:pathLst>
            </a:custGeom>
            <a:solidFill>
              <a:srgbClr val="DFD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0" name="Freeform 86"/>
            <p:cNvSpPr>
              <a:spLocks noEditPoints="1"/>
            </p:cNvSpPr>
            <p:nvPr/>
          </p:nvSpPr>
          <p:spPr bwMode="auto">
            <a:xfrm>
              <a:off x="846" y="1406"/>
              <a:ext cx="881" cy="1016"/>
            </a:xfrm>
            <a:custGeom>
              <a:avLst/>
              <a:gdLst>
                <a:gd name="T0" fmla="*/ 0 w 4045"/>
                <a:gd name="T1" fmla="*/ 0 h 4670"/>
                <a:gd name="T2" fmla="*/ 0 w 4045"/>
                <a:gd name="T3" fmla="*/ 0 h 4670"/>
                <a:gd name="T4" fmla="*/ 0 w 4045"/>
                <a:gd name="T5" fmla="*/ 0 h 4670"/>
                <a:gd name="T6" fmla="*/ 0 w 4045"/>
                <a:gd name="T7" fmla="*/ 0 h 4670"/>
                <a:gd name="T8" fmla="*/ 0 w 4045"/>
                <a:gd name="T9" fmla="*/ 0 h 4670"/>
                <a:gd name="T10" fmla="*/ 0 w 4045"/>
                <a:gd name="T11" fmla="*/ 0 h 4670"/>
                <a:gd name="T12" fmla="*/ 0 w 4045"/>
                <a:gd name="T13" fmla="*/ 0 h 4670"/>
                <a:gd name="T14" fmla="*/ 0 w 4045"/>
                <a:gd name="T15" fmla="*/ 0 h 4670"/>
                <a:gd name="T16" fmla="*/ 0 w 4045"/>
                <a:gd name="T17" fmla="*/ 0 h 4670"/>
                <a:gd name="T18" fmla="*/ 0 w 4045"/>
                <a:gd name="T19" fmla="*/ 0 h 4670"/>
                <a:gd name="T20" fmla="*/ 0 w 4045"/>
                <a:gd name="T21" fmla="*/ 0 h 4670"/>
                <a:gd name="T22" fmla="*/ 0 w 4045"/>
                <a:gd name="T23" fmla="*/ 0 h 4670"/>
                <a:gd name="T24" fmla="*/ 0 w 4045"/>
                <a:gd name="T25" fmla="*/ 0 h 4670"/>
                <a:gd name="T26" fmla="*/ 0 w 4045"/>
                <a:gd name="T27" fmla="*/ 0 h 4670"/>
                <a:gd name="T28" fmla="*/ 0 w 4045"/>
                <a:gd name="T29" fmla="*/ 0 h 4670"/>
                <a:gd name="T30" fmla="*/ 0 w 4045"/>
                <a:gd name="T31" fmla="*/ 0 h 4670"/>
                <a:gd name="T32" fmla="*/ 0 w 4045"/>
                <a:gd name="T33" fmla="*/ 0 h 4670"/>
                <a:gd name="T34" fmla="*/ 0 w 4045"/>
                <a:gd name="T35" fmla="*/ 0 h 4670"/>
                <a:gd name="T36" fmla="*/ 0 w 4045"/>
                <a:gd name="T37" fmla="*/ 0 h 4670"/>
                <a:gd name="T38" fmla="*/ 0 w 4045"/>
                <a:gd name="T39" fmla="*/ 0 h 4670"/>
                <a:gd name="T40" fmla="*/ 0 w 4045"/>
                <a:gd name="T41" fmla="*/ 0 h 4670"/>
                <a:gd name="T42" fmla="*/ 0 w 4045"/>
                <a:gd name="T43" fmla="*/ 0 h 4670"/>
                <a:gd name="T44" fmla="*/ 0 w 4045"/>
                <a:gd name="T45" fmla="*/ 0 h 4670"/>
                <a:gd name="T46" fmla="*/ 0 w 4045"/>
                <a:gd name="T47" fmla="*/ 0 h 4670"/>
                <a:gd name="T48" fmla="*/ 0 w 4045"/>
                <a:gd name="T49" fmla="*/ 0 h 4670"/>
                <a:gd name="T50" fmla="*/ 0 w 4045"/>
                <a:gd name="T51" fmla="*/ 0 h 4670"/>
                <a:gd name="T52" fmla="*/ 0 w 4045"/>
                <a:gd name="T53" fmla="*/ 0 h 4670"/>
                <a:gd name="T54" fmla="*/ 0 w 4045"/>
                <a:gd name="T55" fmla="*/ 0 h 4670"/>
                <a:gd name="T56" fmla="*/ 0 w 4045"/>
                <a:gd name="T57" fmla="*/ 0 h 4670"/>
                <a:gd name="T58" fmla="*/ 0 w 4045"/>
                <a:gd name="T59" fmla="*/ 0 h 4670"/>
                <a:gd name="T60" fmla="*/ 0 w 4045"/>
                <a:gd name="T61" fmla="*/ 0 h 4670"/>
                <a:gd name="T62" fmla="*/ 0 w 4045"/>
                <a:gd name="T63" fmla="*/ 0 h 4670"/>
                <a:gd name="T64" fmla="*/ 0 w 4045"/>
                <a:gd name="T65" fmla="*/ 0 h 4670"/>
                <a:gd name="T66" fmla="*/ 0 w 4045"/>
                <a:gd name="T67" fmla="*/ 0 h 4670"/>
                <a:gd name="T68" fmla="*/ 0 w 4045"/>
                <a:gd name="T69" fmla="*/ 0 h 4670"/>
                <a:gd name="T70" fmla="*/ 0 w 4045"/>
                <a:gd name="T71" fmla="*/ 0 h 4670"/>
                <a:gd name="T72" fmla="*/ 0 w 4045"/>
                <a:gd name="T73" fmla="*/ 0 h 4670"/>
                <a:gd name="T74" fmla="*/ 0 w 4045"/>
                <a:gd name="T75" fmla="*/ 0 h 4670"/>
                <a:gd name="T76" fmla="*/ 0 w 4045"/>
                <a:gd name="T77" fmla="*/ 0 h 4670"/>
                <a:gd name="T78" fmla="*/ 0 w 4045"/>
                <a:gd name="T79" fmla="*/ 0 h 4670"/>
                <a:gd name="T80" fmla="*/ 0 w 4045"/>
                <a:gd name="T81" fmla="*/ 0 h 4670"/>
                <a:gd name="T82" fmla="*/ 0 w 4045"/>
                <a:gd name="T83" fmla="*/ 0 h 4670"/>
                <a:gd name="T84" fmla="*/ 0 w 4045"/>
                <a:gd name="T85" fmla="*/ 0 h 4670"/>
                <a:gd name="T86" fmla="*/ 0 w 4045"/>
                <a:gd name="T87" fmla="*/ 0 h 4670"/>
                <a:gd name="T88" fmla="*/ 0 w 4045"/>
                <a:gd name="T89" fmla="*/ 0 h 4670"/>
                <a:gd name="T90" fmla="*/ 0 w 4045"/>
                <a:gd name="T91" fmla="*/ 0 h 4670"/>
                <a:gd name="T92" fmla="*/ 0 w 4045"/>
                <a:gd name="T93" fmla="*/ 0 h 4670"/>
                <a:gd name="T94" fmla="*/ 0 w 4045"/>
                <a:gd name="T95" fmla="*/ 0 h 4670"/>
                <a:gd name="T96" fmla="*/ 0 w 4045"/>
                <a:gd name="T97" fmla="*/ 0 h 4670"/>
                <a:gd name="T98" fmla="*/ 0 w 4045"/>
                <a:gd name="T99" fmla="*/ 0 h 4670"/>
                <a:gd name="T100" fmla="*/ 0 w 4045"/>
                <a:gd name="T101" fmla="*/ 0 h 4670"/>
                <a:gd name="T102" fmla="*/ 0 w 4045"/>
                <a:gd name="T103" fmla="*/ 0 h 4670"/>
                <a:gd name="T104" fmla="*/ 0 w 4045"/>
                <a:gd name="T105" fmla="*/ 0 h 4670"/>
                <a:gd name="T106" fmla="*/ 0 w 4045"/>
                <a:gd name="T107" fmla="*/ 0 h 4670"/>
                <a:gd name="T108" fmla="*/ 0 w 4045"/>
                <a:gd name="T109" fmla="*/ 0 h 467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045"/>
                <a:gd name="T166" fmla="*/ 0 h 4670"/>
                <a:gd name="T167" fmla="*/ 4045 w 4045"/>
                <a:gd name="T168" fmla="*/ 4670 h 467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045" h="4670">
                  <a:moveTo>
                    <a:pt x="3539" y="3210"/>
                  </a:moveTo>
                  <a:lnTo>
                    <a:pt x="2406" y="3864"/>
                  </a:lnTo>
                  <a:lnTo>
                    <a:pt x="2406" y="2557"/>
                  </a:lnTo>
                  <a:lnTo>
                    <a:pt x="2867" y="2822"/>
                  </a:lnTo>
                  <a:lnTo>
                    <a:pt x="2883" y="2794"/>
                  </a:lnTo>
                  <a:lnTo>
                    <a:pt x="2898" y="2766"/>
                  </a:lnTo>
                  <a:lnTo>
                    <a:pt x="2911" y="2737"/>
                  </a:lnTo>
                  <a:lnTo>
                    <a:pt x="2923" y="2707"/>
                  </a:lnTo>
                  <a:lnTo>
                    <a:pt x="2940" y="2663"/>
                  </a:lnTo>
                  <a:lnTo>
                    <a:pt x="2955" y="2619"/>
                  </a:lnTo>
                  <a:lnTo>
                    <a:pt x="2967" y="2574"/>
                  </a:lnTo>
                  <a:lnTo>
                    <a:pt x="2978" y="2528"/>
                  </a:lnTo>
                  <a:lnTo>
                    <a:pt x="2987" y="2481"/>
                  </a:lnTo>
                  <a:lnTo>
                    <a:pt x="2993" y="2433"/>
                  </a:lnTo>
                  <a:lnTo>
                    <a:pt x="2997" y="2385"/>
                  </a:lnTo>
                  <a:lnTo>
                    <a:pt x="2998" y="2336"/>
                  </a:lnTo>
                  <a:lnTo>
                    <a:pt x="2997" y="2303"/>
                  </a:lnTo>
                  <a:lnTo>
                    <a:pt x="2995" y="2270"/>
                  </a:lnTo>
                  <a:lnTo>
                    <a:pt x="2993" y="2238"/>
                  </a:lnTo>
                  <a:lnTo>
                    <a:pt x="2989" y="2206"/>
                  </a:lnTo>
                  <a:lnTo>
                    <a:pt x="2984" y="2175"/>
                  </a:lnTo>
                  <a:lnTo>
                    <a:pt x="2978" y="2144"/>
                  </a:lnTo>
                  <a:lnTo>
                    <a:pt x="2972" y="2113"/>
                  </a:lnTo>
                  <a:lnTo>
                    <a:pt x="2965" y="2082"/>
                  </a:lnTo>
                  <a:lnTo>
                    <a:pt x="2955" y="2051"/>
                  </a:lnTo>
                  <a:lnTo>
                    <a:pt x="2945" y="2020"/>
                  </a:lnTo>
                  <a:lnTo>
                    <a:pt x="2934" y="1988"/>
                  </a:lnTo>
                  <a:lnTo>
                    <a:pt x="2922" y="1959"/>
                  </a:lnTo>
                  <a:lnTo>
                    <a:pt x="2145" y="2407"/>
                  </a:lnTo>
                  <a:lnTo>
                    <a:pt x="2145" y="4316"/>
                  </a:lnTo>
                  <a:lnTo>
                    <a:pt x="3799" y="3362"/>
                  </a:lnTo>
                  <a:lnTo>
                    <a:pt x="3799" y="1451"/>
                  </a:lnTo>
                  <a:lnTo>
                    <a:pt x="3136" y="1835"/>
                  </a:lnTo>
                  <a:lnTo>
                    <a:pt x="3146" y="1857"/>
                  </a:lnTo>
                  <a:lnTo>
                    <a:pt x="3154" y="1879"/>
                  </a:lnTo>
                  <a:lnTo>
                    <a:pt x="3164" y="1903"/>
                  </a:lnTo>
                  <a:lnTo>
                    <a:pt x="3173" y="1926"/>
                  </a:lnTo>
                  <a:lnTo>
                    <a:pt x="3180" y="1949"/>
                  </a:lnTo>
                  <a:lnTo>
                    <a:pt x="3187" y="1972"/>
                  </a:lnTo>
                  <a:lnTo>
                    <a:pt x="3195" y="1996"/>
                  </a:lnTo>
                  <a:lnTo>
                    <a:pt x="3202" y="2019"/>
                  </a:lnTo>
                  <a:lnTo>
                    <a:pt x="3212" y="2058"/>
                  </a:lnTo>
                  <a:lnTo>
                    <a:pt x="3219" y="2096"/>
                  </a:lnTo>
                  <a:lnTo>
                    <a:pt x="3227" y="2135"/>
                  </a:lnTo>
                  <a:lnTo>
                    <a:pt x="3233" y="2174"/>
                  </a:lnTo>
                  <a:lnTo>
                    <a:pt x="3238" y="2215"/>
                  </a:lnTo>
                  <a:lnTo>
                    <a:pt x="3241" y="2254"/>
                  </a:lnTo>
                  <a:lnTo>
                    <a:pt x="3242" y="2294"/>
                  </a:lnTo>
                  <a:lnTo>
                    <a:pt x="3244" y="2336"/>
                  </a:lnTo>
                  <a:lnTo>
                    <a:pt x="3242" y="2366"/>
                  </a:lnTo>
                  <a:lnTo>
                    <a:pt x="3242" y="2397"/>
                  </a:lnTo>
                  <a:lnTo>
                    <a:pt x="3240" y="2427"/>
                  </a:lnTo>
                  <a:lnTo>
                    <a:pt x="3238" y="2457"/>
                  </a:lnTo>
                  <a:lnTo>
                    <a:pt x="3234" y="2487"/>
                  </a:lnTo>
                  <a:lnTo>
                    <a:pt x="3230" y="2517"/>
                  </a:lnTo>
                  <a:lnTo>
                    <a:pt x="3225" y="2547"/>
                  </a:lnTo>
                  <a:lnTo>
                    <a:pt x="3219" y="2575"/>
                  </a:lnTo>
                  <a:lnTo>
                    <a:pt x="3213" y="2605"/>
                  </a:lnTo>
                  <a:lnTo>
                    <a:pt x="3206" y="2634"/>
                  </a:lnTo>
                  <a:lnTo>
                    <a:pt x="3198" y="2662"/>
                  </a:lnTo>
                  <a:lnTo>
                    <a:pt x="3190" y="2690"/>
                  </a:lnTo>
                  <a:lnTo>
                    <a:pt x="3181" y="2718"/>
                  </a:lnTo>
                  <a:lnTo>
                    <a:pt x="3172" y="2747"/>
                  </a:lnTo>
                  <a:lnTo>
                    <a:pt x="3162" y="2775"/>
                  </a:lnTo>
                  <a:lnTo>
                    <a:pt x="3151" y="2802"/>
                  </a:lnTo>
                  <a:lnTo>
                    <a:pt x="3135" y="2838"/>
                  </a:lnTo>
                  <a:lnTo>
                    <a:pt x="3118" y="2875"/>
                  </a:lnTo>
                  <a:lnTo>
                    <a:pt x="3099" y="2910"/>
                  </a:lnTo>
                  <a:lnTo>
                    <a:pt x="3080" y="2945"/>
                  </a:lnTo>
                  <a:lnTo>
                    <a:pt x="3539" y="3210"/>
                  </a:lnTo>
                  <a:close/>
                  <a:moveTo>
                    <a:pt x="1899" y="4316"/>
                  </a:moveTo>
                  <a:lnTo>
                    <a:pt x="1899" y="3550"/>
                  </a:lnTo>
                  <a:lnTo>
                    <a:pt x="1863" y="3545"/>
                  </a:lnTo>
                  <a:lnTo>
                    <a:pt x="1826" y="3540"/>
                  </a:lnTo>
                  <a:lnTo>
                    <a:pt x="1789" y="3533"/>
                  </a:lnTo>
                  <a:lnTo>
                    <a:pt x="1753" y="3526"/>
                  </a:lnTo>
                  <a:lnTo>
                    <a:pt x="1717" y="3517"/>
                  </a:lnTo>
                  <a:lnTo>
                    <a:pt x="1682" y="3507"/>
                  </a:lnTo>
                  <a:lnTo>
                    <a:pt x="1647" y="3496"/>
                  </a:lnTo>
                  <a:lnTo>
                    <a:pt x="1613" y="3485"/>
                  </a:lnTo>
                  <a:lnTo>
                    <a:pt x="1579" y="3472"/>
                  </a:lnTo>
                  <a:lnTo>
                    <a:pt x="1545" y="3458"/>
                  </a:lnTo>
                  <a:lnTo>
                    <a:pt x="1512" y="3444"/>
                  </a:lnTo>
                  <a:lnTo>
                    <a:pt x="1480" y="3428"/>
                  </a:lnTo>
                  <a:lnTo>
                    <a:pt x="1448" y="3412"/>
                  </a:lnTo>
                  <a:lnTo>
                    <a:pt x="1416" y="3394"/>
                  </a:lnTo>
                  <a:lnTo>
                    <a:pt x="1386" y="3375"/>
                  </a:lnTo>
                  <a:lnTo>
                    <a:pt x="1355" y="3357"/>
                  </a:lnTo>
                  <a:lnTo>
                    <a:pt x="1326" y="3336"/>
                  </a:lnTo>
                  <a:lnTo>
                    <a:pt x="1296" y="3315"/>
                  </a:lnTo>
                  <a:lnTo>
                    <a:pt x="1268" y="3293"/>
                  </a:lnTo>
                  <a:lnTo>
                    <a:pt x="1240" y="3271"/>
                  </a:lnTo>
                  <a:lnTo>
                    <a:pt x="1213" y="3248"/>
                  </a:lnTo>
                  <a:lnTo>
                    <a:pt x="1187" y="3224"/>
                  </a:lnTo>
                  <a:lnTo>
                    <a:pt x="1162" y="3199"/>
                  </a:lnTo>
                  <a:lnTo>
                    <a:pt x="1137" y="3173"/>
                  </a:lnTo>
                  <a:lnTo>
                    <a:pt x="1113" y="3148"/>
                  </a:lnTo>
                  <a:lnTo>
                    <a:pt x="1090" y="3121"/>
                  </a:lnTo>
                  <a:lnTo>
                    <a:pt x="1066" y="3093"/>
                  </a:lnTo>
                  <a:lnTo>
                    <a:pt x="1044" y="3065"/>
                  </a:lnTo>
                  <a:lnTo>
                    <a:pt x="1024" y="3035"/>
                  </a:lnTo>
                  <a:lnTo>
                    <a:pt x="1004" y="3006"/>
                  </a:lnTo>
                  <a:lnTo>
                    <a:pt x="984" y="2977"/>
                  </a:lnTo>
                  <a:lnTo>
                    <a:pt x="966" y="2945"/>
                  </a:lnTo>
                  <a:lnTo>
                    <a:pt x="506" y="3210"/>
                  </a:lnTo>
                  <a:lnTo>
                    <a:pt x="506" y="1903"/>
                  </a:lnTo>
                  <a:lnTo>
                    <a:pt x="1639" y="2557"/>
                  </a:lnTo>
                  <a:lnTo>
                    <a:pt x="1179" y="2822"/>
                  </a:lnTo>
                  <a:lnTo>
                    <a:pt x="1194" y="2846"/>
                  </a:lnTo>
                  <a:lnTo>
                    <a:pt x="1208" y="2870"/>
                  </a:lnTo>
                  <a:lnTo>
                    <a:pt x="1224" y="2892"/>
                  </a:lnTo>
                  <a:lnTo>
                    <a:pt x="1240" y="2915"/>
                  </a:lnTo>
                  <a:lnTo>
                    <a:pt x="1257" y="2937"/>
                  </a:lnTo>
                  <a:lnTo>
                    <a:pt x="1274" y="2959"/>
                  </a:lnTo>
                  <a:lnTo>
                    <a:pt x="1293" y="2980"/>
                  </a:lnTo>
                  <a:lnTo>
                    <a:pt x="1311" y="3000"/>
                  </a:lnTo>
                  <a:lnTo>
                    <a:pt x="1331" y="3021"/>
                  </a:lnTo>
                  <a:lnTo>
                    <a:pt x="1350" y="3040"/>
                  </a:lnTo>
                  <a:lnTo>
                    <a:pt x="1371" y="3058"/>
                  </a:lnTo>
                  <a:lnTo>
                    <a:pt x="1392" y="3077"/>
                  </a:lnTo>
                  <a:lnTo>
                    <a:pt x="1413" y="3095"/>
                  </a:lnTo>
                  <a:lnTo>
                    <a:pt x="1435" y="3112"/>
                  </a:lnTo>
                  <a:lnTo>
                    <a:pt x="1457" y="3128"/>
                  </a:lnTo>
                  <a:lnTo>
                    <a:pt x="1480" y="3144"/>
                  </a:lnTo>
                  <a:lnTo>
                    <a:pt x="1503" y="3159"/>
                  </a:lnTo>
                  <a:lnTo>
                    <a:pt x="1527" y="3173"/>
                  </a:lnTo>
                  <a:lnTo>
                    <a:pt x="1551" y="3188"/>
                  </a:lnTo>
                  <a:lnTo>
                    <a:pt x="1575" y="3200"/>
                  </a:lnTo>
                  <a:lnTo>
                    <a:pt x="1601" y="3214"/>
                  </a:lnTo>
                  <a:lnTo>
                    <a:pt x="1627" y="3225"/>
                  </a:lnTo>
                  <a:lnTo>
                    <a:pt x="1652" y="3236"/>
                  </a:lnTo>
                  <a:lnTo>
                    <a:pt x="1678" y="3247"/>
                  </a:lnTo>
                  <a:lnTo>
                    <a:pt x="1705" y="3257"/>
                  </a:lnTo>
                  <a:lnTo>
                    <a:pt x="1732" y="3265"/>
                  </a:lnTo>
                  <a:lnTo>
                    <a:pt x="1759" y="3274"/>
                  </a:lnTo>
                  <a:lnTo>
                    <a:pt x="1787" y="3281"/>
                  </a:lnTo>
                  <a:lnTo>
                    <a:pt x="1814" y="3287"/>
                  </a:lnTo>
                  <a:lnTo>
                    <a:pt x="1842" y="3293"/>
                  </a:lnTo>
                  <a:lnTo>
                    <a:pt x="1871" y="3298"/>
                  </a:lnTo>
                  <a:lnTo>
                    <a:pt x="1899" y="3302"/>
                  </a:lnTo>
                  <a:lnTo>
                    <a:pt x="1899" y="2407"/>
                  </a:lnTo>
                  <a:lnTo>
                    <a:pt x="246" y="1451"/>
                  </a:lnTo>
                  <a:lnTo>
                    <a:pt x="246" y="3362"/>
                  </a:lnTo>
                  <a:lnTo>
                    <a:pt x="1899" y="4316"/>
                  </a:lnTo>
                  <a:close/>
                  <a:moveTo>
                    <a:pt x="2023" y="2193"/>
                  </a:moveTo>
                  <a:lnTo>
                    <a:pt x="3676" y="1239"/>
                  </a:lnTo>
                  <a:lnTo>
                    <a:pt x="2023" y="285"/>
                  </a:lnTo>
                  <a:lnTo>
                    <a:pt x="369" y="1239"/>
                  </a:lnTo>
                  <a:lnTo>
                    <a:pt x="1033" y="1621"/>
                  </a:lnTo>
                  <a:lnTo>
                    <a:pt x="1053" y="1596"/>
                  </a:lnTo>
                  <a:lnTo>
                    <a:pt x="1072" y="1570"/>
                  </a:lnTo>
                  <a:lnTo>
                    <a:pt x="1093" y="1546"/>
                  </a:lnTo>
                  <a:lnTo>
                    <a:pt x="1114" y="1521"/>
                  </a:lnTo>
                  <a:lnTo>
                    <a:pt x="1136" y="1498"/>
                  </a:lnTo>
                  <a:lnTo>
                    <a:pt x="1159" y="1475"/>
                  </a:lnTo>
                  <a:lnTo>
                    <a:pt x="1181" y="1451"/>
                  </a:lnTo>
                  <a:lnTo>
                    <a:pt x="1206" y="1429"/>
                  </a:lnTo>
                  <a:lnTo>
                    <a:pt x="1230" y="1409"/>
                  </a:lnTo>
                  <a:lnTo>
                    <a:pt x="1255" y="1388"/>
                  </a:lnTo>
                  <a:lnTo>
                    <a:pt x="1280" y="1368"/>
                  </a:lnTo>
                  <a:lnTo>
                    <a:pt x="1306" y="1349"/>
                  </a:lnTo>
                  <a:lnTo>
                    <a:pt x="1332" y="1330"/>
                  </a:lnTo>
                  <a:lnTo>
                    <a:pt x="1359" y="1312"/>
                  </a:lnTo>
                  <a:lnTo>
                    <a:pt x="1387" y="1295"/>
                  </a:lnTo>
                  <a:lnTo>
                    <a:pt x="1414" y="1278"/>
                  </a:lnTo>
                  <a:lnTo>
                    <a:pt x="1448" y="1259"/>
                  </a:lnTo>
                  <a:lnTo>
                    <a:pt x="1483" y="1241"/>
                  </a:lnTo>
                  <a:lnTo>
                    <a:pt x="1518" y="1224"/>
                  </a:lnTo>
                  <a:lnTo>
                    <a:pt x="1554" y="1209"/>
                  </a:lnTo>
                  <a:lnTo>
                    <a:pt x="1590" y="1194"/>
                  </a:lnTo>
                  <a:lnTo>
                    <a:pt x="1628" y="1181"/>
                  </a:lnTo>
                  <a:lnTo>
                    <a:pt x="1664" y="1169"/>
                  </a:lnTo>
                  <a:lnTo>
                    <a:pt x="1702" y="1158"/>
                  </a:lnTo>
                  <a:lnTo>
                    <a:pt x="1742" y="1148"/>
                  </a:lnTo>
                  <a:lnTo>
                    <a:pt x="1781" y="1139"/>
                  </a:lnTo>
                  <a:lnTo>
                    <a:pt x="1820" y="1132"/>
                  </a:lnTo>
                  <a:lnTo>
                    <a:pt x="1860" y="1126"/>
                  </a:lnTo>
                  <a:lnTo>
                    <a:pt x="1899" y="1121"/>
                  </a:lnTo>
                  <a:lnTo>
                    <a:pt x="1941" y="1117"/>
                  </a:lnTo>
                  <a:lnTo>
                    <a:pt x="1981" y="1115"/>
                  </a:lnTo>
                  <a:lnTo>
                    <a:pt x="2023" y="1115"/>
                  </a:lnTo>
                  <a:lnTo>
                    <a:pt x="2023" y="585"/>
                  </a:lnTo>
                  <a:lnTo>
                    <a:pt x="3156" y="1239"/>
                  </a:lnTo>
                  <a:lnTo>
                    <a:pt x="2023" y="1893"/>
                  </a:lnTo>
                  <a:lnTo>
                    <a:pt x="2023" y="1361"/>
                  </a:lnTo>
                  <a:lnTo>
                    <a:pt x="1990" y="1361"/>
                  </a:lnTo>
                  <a:lnTo>
                    <a:pt x="1957" y="1363"/>
                  </a:lnTo>
                  <a:lnTo>
                    <a:pt x="1924" y="1366"/>
                  </a:lnTo>
                  <a:lnTo>
                    <a:pt x="1892" y="1369"/>
                  </a:lnTo>
                  <a:lnTo>
                    <a:pt x="1860" y="1374"/>
                  </a:lnTo>
                  <a:lnTo>
                    <a:pt x="1828" y="1380"/>
                  </a:lnTo>
                  <a:lnTo>
                    <a:pt x="1798" y="1387"/>
                  </a:lnTo>
                  <a:lnTo>
                    <a:pt x="1767" y="1395"/>
                  </a:lnTo>
                  <a:lnTo>
                    <a:pt x="1737" y="1404"/>
                  </a:lnTo>
                  <a:lnTo>
                    <a:pt x="1707" y="1413"/>
                  </a:lnTo>
                  <a:lnTo>
                    <a:pt x="1678" y="1423"/>
                  </a:lnTo>
                  <a:lnTo>
                    <a:pt x="1649" y="1435"/>
                  </a:lnTo>
                  <a:lnTo>
                    <a:pt x="1620" y="1448"/>
                  </a:lnTo>
                  <a:lnTo>
                    <a:pt x="1592" y="1461"/>
                  </a:lnTo>
                  <a:lnTo>
                    <a:pt x="1564" y="1476"/>
                  </a:lnTo>
                  <a:lnTo>
                    <a:pt x="1537" y="1490"/>
                  </a:lnTo>
                  <a:lnTo>
                    <a:pt x="1496" y="1516"/>
                  </a:lnTo>
                  <a:lnTo>
                    <a:pt x="1455" y="1543"/>
                  </a:lnTo>
                  <a:lnTo>
                    <a:pt x="1416" y="1572"/>
                  </a:lnTo>
                  <a:lnTo>
                    <a:pt x="1379" y="1604"/>
                  </a:lnTo>
                  <a:lnTo>
                    <a:pt x="1344" y="1636"/>
                  </a:lnTo>
                  <a:lnTo>
                    <a:pt x="1310" y="1671"/>
                  </a:lnTo>
                  <a:lnTo>
                    <a:pt x="1278" y="1707"/>
                  </a:lnTo>
                  <a:lnTo>
                    <a:pt x="1247" y="1745"/>
                  </a:lnTo>
                  <a:lnTo>
                    <a:pt x="2023" y="2193"/>
                  </a:lnTo>
                  <a:close/>
                  <a:moveTo>
                    <a:pt x="2023" y="0"/>
                  </a:moveTo>
                  <a:lnTo>
                    <a:pt x="4045" y="1168"/>
                  </a:lnTo>
                  <a:lnTo>
                    <a:pt x="4045" y="3502"/>
                  </a:lnTo>
                  <a:lnTo>
                    <a:pt x="2023" y="4670"/>
                  </a:lnTo>
                  <a:lnTo>
                    <a:pt x="0" y="3502"/>
                  </a:lnTo>
                  <a:lnTo>
                    <a:pt x="0" y="1168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6153" name="Picture 90" descr="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613" y="2230438"/>
            <a:ext cx="4962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89" descr="j040177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6238" y="3736975"/>
            <a:ext cx="3535362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Espaço Reservado para Data 7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8" grpId="0" animBg="1"/>
      <p:bldP spid="110609" grpId="0" animBg="1"/>
      <p:bldP spid="110610" grpId="0"/>
      <p:bldP spid="1106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rma livre 153"/>
          <p:cNvSpPr/>
          <p:nvPr/>
        </p:nvSpPr>
        <p:spPr bwMode="auto">
          <a:xfrm>
            <a:off x="5987143" y="3357562"/>
            <a:ext cx="2341418" cy="2857520"/>
          </a:xfrm>
          <a:custGeom>
            <a:avLst/>
            <a:gdLst>
              <a:gd name="connsiteX0" fmla="*/ 1482436 w 2341418"/>
              <a:gd name="connsiteY0" fmla="*/ 114794 h 3327069"/>
              <a:gd name="connsiteX1" fmla="*/ 1850571 w 2341418"/>
              <a:gd name="connsiteY1" fmla="*/ 233547 h 3327069"/>
              <a:gd name="connsiteX2" fmla="*/ 2325584 w 2341418"/>
              <a:gd name="connsiteY2" fmla="*/ 661059 h 3327069"/>
              <a:gd name="connsiteX3" fmla="*/ 1945574 w 2341418"/>
              <a:gd name="connsiteY3" fmla="*/ 2857994 h 3327069"/>
              <a:gd name="connsiteX4" fmla="*/ 235527 w 2341418"/>
              <a:gd name="connsiteY4" fmla="*/ 2929246 h 3327069"/>
              <a:gd name="connsiteX5" fmla="*/ 532410 w 2341418"/>
              <a:gd name="connsiteY5" fmla="*/ 471054 h 3327069"/>
              <a:gd name="connsiteX6" fmla="*/ 1482436 w 2341418"/>
              <a:gd name="connsiteY6" fmla="*/ 114794 h 3327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1418" h="3327069">
                <a:moveTo>
                  <a:pt x="1482436" y="114794"/>
                </a:moveTo>
                <a:cubicBezTo>
                  <a:pt x="1702129" y="75210"/>
                  <a:pt x="1710046" y="142503"/>
                  <a:pt x="1850571" y="233547"/>
                </a:cubicBezTo>
                <a:cubicBezTo>
                  <a:pt x="1991096" y="324591"/>
                  <a:pt x="2309750" y="223651"/>
                  <a:pt x="2325584" y="661059"/>
                </a:cubicBezTo>
                <a:cubicBezTo>
                  <a:pt x="2341418" y="1098467"/>
                  <a:pt x="2293917" y="2479963"/>
                  <a:pt x="1945574" y="2857994"/>
                </a:cubicBezTo>
                <a:cubicBezTo>
                  <a:pt x="1597231" y="3236025"/>
                  <a:pt x="471054" y="3327069"/>
                  <a:pt x="235527" y="2929246"/>
                </a:cubicBezTo>
                <a:cubicBezTo>
                  <a:pt x="0" y="2531423"/>
                  <a:pt x="322613" y="942108"/>
                  <a:pt x="532410" y="471054"/>
                </a:cubicBezTo>
                <a:cubicBezTo>
                  <a:pt x="742207" y="0"/>
                  <a:pt x="1262743" y="154378"/>
                  <a:pt x="1482436" y="114794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" name="Forma livre 100"/>
          <p:cNvSpPr/>
          <p:nvPr/>
        </p:nvSpPr>
        <p:spPr bwMode="auto">
          <a:xfrm>
            <a:off x="15833" y="3293423"/>
            <a:ext cx="5846619" cy="2921659"/>
          </a:xfrm>
          <a:custGeom>
            <a:avLst/>
            <a:gdLst>
              <a:gd name="connsiteX0" fmla="*/ 589809 w 5846619"/>
              <a:gd name="connsiteY0" fmla="*/ 1349829 h 3091543"/>
              <a:gd name="connsiteX1" fmla="*/ 2014848 w 5846619"/>
              <a:gd name="connsiteY1" fmla="*/ 150421 h 3091543"/>
              <a:gd name="connsiteX2" fmla="*/ 5351814 w 5846619"/>
              <a:gd name="connsiteY2" fmla="*/ 447304 h 3091543"/>
              <a:gd name="connsiteX3" fmla="*/ 4983679 w 5846619"/>
              <a:gd name="connsiteY3" fmla="*/ 2715491 h 3091543"/>
              <a:gd name="connsiteX4" fmla="*/ 732312 w 5846619"/>
              <a:gd name="connsiteY4" fmla="*/ 2703616 h 3091543"/>
              <a:gd name="connsiteX5" fmla="*/ 589809 w 5846619"/>
              <a:gd name="connsiteY5" fmla="*/ 1349829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6619" h="3091543">
                <a:moveTo>
                  <a:pt x="589809" y="1349829"/>
                </a:moveTo>
                <a:cubicBezTo>
                  <a:pt x="803565" y="924297"/>
                  <a:pt x="1221181" y="300842"/>
                  <a:pt x="2014848" y="150421"/>
                </a:cubicBezTo>
                <a:cubicBezTo>
                  <a:pt x="2808515" y="0"/>
                  <a:pt x="4857009" y="19792"/>
                  <a:pt x="5351814" y="447304"/>
                </a:cubicBezTo>
                <a:cubicBezTo>
                  <a:pt x="5846619" y="874816"/>
                  <a:pt x="5753596" y="2339439"/>
                  <a:pt x="4983679" y="2715491"/>
                </a:cubicBezTo>
                <a:cubicBezTo>
                  <a:pt x="4213762" y="3091543"/>
                  <a:pt x="1464624" y="2931226"/>
                  <a:pt x="732312" y="2703616"/>
                </a:cubicBezTo>
                <a:cubicBezTo>
                  <a:pt x="0" y="2476006"/>
                  <a:pt x="376053" y="1775361"/>
                  <a:pt x="589809" y="1349829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l"/>
            <a:endParaRPr lang="en-US" sz="2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por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Sinônimos</a:t>
            </a: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Problema</a:t>
            </a:r>
            <a:r>
              <a:rPr lang="en-US" sz="1600" b="1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latin typeface="Arial" charset="0"/>
                <a:cs typeface="Arial" charset="0"/>
              </a:rPr>
              <a:t>Desambiguação</a:t>
            </a:r>
            <a:r>
              <a:rPr lang="en-US" sz="1600" b="1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latin typeface="Arial" charset="0"/>
                <a:cs typeface="Arial" charset="0"/>
              </a:rPr>
              <a:t>Palavras</a:t>
            </a:r>
            <a:r>
              <a:rPr lang="en-US" sz="1600" dirty="0" smtClean="0">
                <a:latin typeface="Arial" charset="0"/>
                <a:cs typeface="Arial" charset="0"/>
              </a:rPr>
              <a:t>: </a:t>
            </a:r>
          </a:p>
          <a:p>
            <a:pPr marL="812800" lvl="2" algn="l"/>
            <a:r>
              <a:rPr lang="en-US" sz="16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Abordagem</a:t>
            </a:r>
            <a:r>
              <a:rPr 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com </a:t>
            </a:r>
            <a:r>
              <a:rPr lang="en-US" sz="16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Entropia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penalizar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synsets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mais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polissêmicos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(com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menos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informação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),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proteger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synsets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menos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polissêmicos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(com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mais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informação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).</a:t>
            </a: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3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428728" y="3714752"/>
            <a:ext cx="1571636" cy="571504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Fundamental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643042" y="5214950"/>
            <a:ext cx="1143008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Primary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4071934" y="3750565"/>
            <a:ext cx="100013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Base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4107747" y="5214950"/>
            <a:ext cx="928694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Basic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6643702" y="5357826"/>
            <a:ext cx="928694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Stem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6858016" y="3714752"/>
            <a:ext cx="100013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Root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7" name="Conector de seta reta 46"/>
          <p:cNvCxnSpPr>
            <a:stCxn id="36" idx="6"/>
            <a:endCxn id="39" idx="2"/>
          </p:cNvCxnSpPr>
          <p:nvPr/>
        </p:nvCxnSpPr>
        <p:spPr bwMode="auto">
          <a:xfrm>
            <a:off x="3000364" y="4000504"/>
            <a:ext cx="1071570" cy="1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6" idx="4"/>
            <a:endCxn id="37" idx="0"/>
          </p:cNvCxnSpPr>
          <p:nvPr/>
        </p:nvCxnSpPr>
        <p:spPr bwMode="auto">
          <a:xfrm rot="5400000">
            <a:off x="1750199" y="4750603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9" idx="4"/>
            <a:endCxn id="41" idx="0"/>
          </p:cNvCxnSpPr>
          <p:nvPr/>
        </p:nvCxnSpPr>
        <p:spPr bwMode="auto">
          <a:xfrm rot="16200000" flipH="1">
            <a:off x="4091474" y="4734329"/>
            <a:ext cx="961147" cy="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37" idx="6"/>
            <a:endCxn id="41" idx="2"/>
          </p:cNvCxnSpPr>
          <p:nvPr/>
        </p:nvCxnSpPr>
        <p:spPr bwMode="auto">
          <a:xfrm>
            <a:off x="2786050" y="5466569"/>
            <a:ext cx="132169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37" idx="7"/>
            <a:endCxn id="39" idx="3"/>
          </p:cNvCxnSpPr>
          <p:nvPr/>
        </p:nvCxnSpPr>
        <p:spPr bwMode="auto">
          <a:xfrm rot="5400000" flipH="1" flipV="1">
            <a:off x="2864260" y="3934507"/>
            <a:ext cx="1108541" cy="159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36" idx="5"/>
            <a:endCxn id="41" idx="1"/>
          </p:cNvCxnSpPr>
          <p:nvPr/>
        </p:nvCxnSpPr>
        <p:spPr bwMode="auto">
          <a:xfrm rot="16200000" flipH="1">
            <a:off x="2963934" y="4008830"/>
            <a:ext cx="1086086" cy="1473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43" idx="4"/>
            <a:endCxn id="42" idx="0"/>
          </p:cNvCxnSpPr>
          <p:nvPr/>
        </p:nvCxnSpPr>
        <p:spPr bwMode="auto">
          <a:xfrm rot="5400000">
            <a:off x="6663148" y="4662892"/>
            <a:ext cx="1139836" cy="25003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de cantos arredondados 41"/>
          <p:cNvSpPr/>
          <p:nvPr/>
        </p:nvSpPr>
        <p:spPr bwMode="auto">
          <a:xfrm>
            <a:off x="1552557" y="5072074"/>
            <a:ext cx="1428760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Extração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3409945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Classificação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5767399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Mapeamento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5611" name="Conector de seta reta 45"/>
          <p:cNvCxnSpPr>
            <a:cxnSpLocks noChangeShapeType="1"/>
          </p:cNvCxnSpPr>
          <p:nvPr/>
        </p:nvCxnSpPr>
        <p:spPr bwMode="auto">
          <a:xfrm>
            <a:off x="2981325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5612" name="Conector de seta reta 48"/>
          <p:cNvCxnSpPr>
            <a:cxnSpLocks noChangeShapeType="1"/>
          </p:cNvCxnSpPr>
          <p:nvPr/>
        </p:nvCxnSpPr>
        <p:spPr bwMode="auto">
          <a:xfrm>
            <a:off x="5338763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5" name="Elipse 94"/>
          <p:cNvSpPr/>
          <p:nvPr/>
        </p:nvSpPr>
        <p:spPr bwMode="auto">
          <a:xfrm>
            <a:off x="5453751" y="551521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5616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213" y="50720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1263" y="507206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8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5413" y="5214938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9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0138" y="50863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" name="Diagrama 33"/>
          <p:cNvGraphicFramePr/>
          <p:nvPr/>
        </p:nvGraphicFramePr>
        <p:xfrm>
          <a:off x="1195367" y="1785926"/>
          <a:ext cx="6357982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621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17145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2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38" y="192881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3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3000375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4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9013" y="4786313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5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29500" y="5214938"/>
            <a:ext cx="519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6" name="CaixaDeTexto 17"/>
          <p:cNvSpPr txBox="1">
            <a:spLocks noChangeArrowheads="1"/>
          </p:cNvSpPr>
          <p:nvPr/>
        </p:nvSpPr>
        <p:spPr bwMode="auto">
          <a:xfrm>
            <a:off x="0" y="1571625"/>
            <a:ext cx="28575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" charset="0"/>
                <a:cs typeface="Arial" charset="0"/>
              </a:rPr>
              <a:t>1) Uso vários classificadores, especialmente o poderoso SVM e o Máxima Entropia, e não apenas o NaiveBayes como o Mapeador GLUE faz.</a:t>
            </a:r>
          </a:p>
          <a:p>
            <a:pPr algn="l"/>
            <a:endParaRPr lang="en-US" sz="1600">
              <a:latin typeface="Arial" charset="0"/>
              <a:cs typeface="Arial" charset="0"/>
            </a:endParaRPr>
          </a:p>
          <a:p>
            <a:pPr algn="l"/>
            <a:r>
              <a:rPr lang="en-US" sz="1600">
                <a:latin typeface="Arial" charset="0"/>
                <a:cs typeface="Arial" charset="0"/>
              </a:rPr>
              <a:t>2) Uso NoisyOr pra combinar classificadores e entropia pra medir a uniformidade dos resultados.</a:t>
            </a:r>
          </a:p>
          <a:p>
            <a:pPr algn="l"/>
            <a:endParaRPr lang="pt-BR" sz="1600">
              <a:latin typeface="Arial" charset="0"/>
              <a:cs typeface="Arial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572125" y="3143250"/>
            <a:ext cx="3571875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3)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Rainbow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serviço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classificação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já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é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suficiente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futuro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posso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adaptar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outros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serviços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plugin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http://www.google.com/Top/Computers/Artificial_Intelligence/Machine_Learning/Software/</a:t>
            </a:r>
          </a:p>
          <a:p>
            <a:pPr algn="l"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28" name="Text Box 48"/>
          <p:cNvSpPr txBox="1">
            <a:spLocks noChangeArrowheads="1"/>
          </p:cNvSpPr>
          <p:nvPr/>
        </p:nvSpPr>
        <p:spPr bwMode="auto">
          <a:xfrm>
            <a:off x="0" y="714375"/>
            <a:ext cx="33655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CLASSIFICAÇÃO</a:t>
            </a:r>
          </a:p>
        </p:txBody>
      </p:sp>
      <p:sp>
        <p:nvSpPr>
          <p:cNvPr id="25629" name="Retângulo 20"/>
          <p:cNvSpPr>
            <a:spLocks noChangeArrowheads="1"/>
          </p:cNvSpPr>
          <p:nvPr/>
        </p:nvSpPr>
        <p:spPr bwMode="auto">
          <a:xfrm>
            <a:off x="5929313" y="1026367"/>
            <a:ext cx="3214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dirty="0">
                <a:latin typeface="Arial" charset="0"/>
                <a:cs typeface="Arial" charset="0"/>
              </a:rPr>
              <a:t>1) </a:t>
            </a:r>
            <a:r>
              <a:rPr lang="en-US" sz="1600" dirty="0" err="1" smtClean="0">
                <a:latin typeface="Arial" charset="0"/>
                <a:cs typeface="Arial" charset="0"/>
              </a:rPr>
              <a:t>Avaliar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cs typeface="Arial" charset="0"/>
              </a:rPr>
              <a:t>a </a:t>
            </a:r>
            <a:r>
              <a:rPr lang="en-US" sz="1600" dirty="0" err="1">
                <a:latin typeface="Arial" charset="0"/>
                <a:cs typeface="Arial" charset="0"/>
              </a:rPr>
              <a:t>saída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da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fase</a:t>
            </a:r>
            <a:r>
              <a:rPr lang="en-US" sz="1600" dirty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classificação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  <a:endParaRPr lang="en-US" sz="1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1" name="Grupo 55"/>
          <p:cNvGrpSpPr>
            <a:grpSpLocks/>
          </p:cNvGrpSpPr>
          <p:nvPr/>
        </p:nvGrpSpPr>
        <p:grpSpPr bwMode="auto">
          <a:xfrm>
            <a:off x="6348818" y="3464625"/>
            <a:ext cx="2628900" cy="1500187"/>
            <a:chOff x="6357950" y="2571744"/>
            <a:chExt cx="2628916" cy="1500200"/>
          </a:xfrm>
        </p:grpSpPr>
        <p:grpSp>
          <p:nvGrpSpPr>
            <p:cNvPr id="24608" name="Grupo 99"/>
            <p:cNvGrpSpPr>
              <a:grpSpLocks/>
            </p:cNvGrpSpPr>
            <p:nvPr/>
          </p:nvGrpSpPr>
          <p:grpSpPr bwMode="auto">
            <a:xfrm>
              <a:off x="6357950" y="2643194"/>
              <a:ext cx="2614612" cy="1428750"/>
              <a:chOff x="1928794" y="4357694"/>
              <a:chExt cx="2157654" cy="1428771"/>
            </a:xfrm>
          </p:grpSpPr>
          <p:sp>
            <p:nvSpPr>
              <p:cNvPr id="33" name="Canto dobrado 32"/>
              <p:cNvSpPr/>
              <p:nvPr/>
            </p:nvSpPr>
            <p:spPr bwMode="auto">
              <a:xfrm>
                <a:off x="1928794" y="4643439"/>
                <a:ext cx="2143257" cy="1143026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Tabelas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com pares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Similaridade,Interceção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entre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Conceitos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nas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direções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:</a:t>
                </a:r>
                <a:endParaRPr lang="en-US" sz="1000" dirty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→O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|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sz="1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→ O</a:t>
                </a:r>
                <a:r>
                  <a:rPr lang="en-US" sz="1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| 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↔O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tângulo com Único Canto Aparado 34"/>
              <p:cNvSpPr/>
              <p:nvPr/>
            </p:nvSpPr>
            <p:spPr bwMode="auto">
              <a:xfrm>
                <a:off x="1943308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24609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43966" y="2571744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582" name="Text Box 48"/>
          <p:cNvSpPr txBox="1">
            <a:spLocks noChangeArrowheads="1"/>
          </p:cNvSpPr>
          <p:nvPr/>
        </p:nvSpPr>
        <p:spPr bwMode="auto">
          <a:xfrm>
            <a:off x="0" y="714375"/>
            <a:ext cx="33655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/>
              <a:t>CLASSIFICAÇÃO</a:t>
            </a:r>
          </a:p>
        </p:txBody>
      </p:sp>
      <p:grpSp>
        <p:nvGrpSpPr>
          <p:cNvPr id="24583" name="Grupo 40"/>
          <p:cNvGrpSpPr>
            <a:grpSpLocks/>
          </p:cNvGrpSpPr>
          <p:nvPr/>
        </p:nvGrpSpPr>
        <p:grpSpPr bwMode="auto">
          <a:xfrm>
            <a:off x="142844" y="2571744"/>
            <a:ext cx="1714479" cy="1214452"/>
            <a:chOff x="1743075" y="4071923"/>
            <a:chExt cx="2171701" cy="1214452"/>
          </a:xfrm>
        </p:grpSpPr>
        <p:grpSp>
          <p:nvGrpSpPr>
            <p:cNvPr id="24602" name="Grupo 87"/>
            <p:cNvGrpSpPr>
              <a:grpSpLocks/>
            </p:cNvGrpSpPr>
            <p:nvPr/>
          </p:nvGrpSpPr>
          <p:grpSpPr bwMode="auto">
            <a:xfrm>
              <a:off x="1743075" y="4143375"/>
              <a:ext cx="2157413" cy="1143000"/>
              <a:chOff x="1928794" y="4357694"/>
              <a:chExt cx="2157654" cy="1143008"/>
            </a:xfrm>
          </p:grpSpPr>
          <p:sp>
            <p:nvSpPr>
              <p:cNvPr id="49" name="Canto dobrado 48"/>
              <p:cNvSpPr/>
              <p:nvPr/>
            </p:nvSpPr>
            <p:spPr bwMode="auto">
              <a:xfrm>
                <a:off x="1928794" y="4643446"/>
                <a:ext cx="2143918" cy="857256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Modelo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Indexado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Times New Roman" pitchFamily="18" charset="0"/>
                  </a:rPr>
                  <a:t>e</a:t>
                </a:r>
              </a:p>
              <a:p>
                <a:pPr>
                  <a:defRPr/>
                </a:pP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Texto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pra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Classificar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tângulo com Único Canto Aparado 49"/>
              <p:cNvSpPr/>
              <p:nvPr/>
            </p:nvSpPr>
            <p:spPr bwMode="auto">
              <a:xfrm>
                <a:off x="1943308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24603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97134" y="4071923"/>
              <a:ext cx="417642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4584" name="Forma 53"/>
          <p:cNvCxnSpPr>
            <a:cxnSpLocks noChangeShapeType="1"/>
          </p:cNvCxnSpPr>
          <p:nvPr/>
        </p:nvCxnSpPr>
        <p:spPr bwMode="auto">
          <a:xfrm rot="16200000" flipH="1">
            <a:off x="1248165" y="3527053"/>
            <a:ext cx="607211" cy="1125496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grpSp>
        <p:nvGrpSpPr>
          <p:cNvPr id="24585" name="Grupo 56"/>
          <p:cNvGrpSpPr>
            <a:grpSpLocks/>
          </p:cNvGrpSpPr>
          <p:nvPr/>
        </p:nvGrpSpPr>
        <p:grpSpPr bwMode="auto">
          <a:xfrm>
            <a:off x="2114518" y="2643188"/>
            <a:ext cx="3743325" cy="3500437"/>
            <a:chOff x="1743100" y="1643050"/>
            <a:chExt cx="3743331" cy="3500462"/>
          </a:xfrm>
        </p:grpSpPr>
        <p:grpSp>
          <p:nvGrpSpPr>
            <p:cNvPr id="24586" name="Grupo 54"/>
            <p:cNvGrpSpPr>
              <a:grpSpLocks/>
            </p:cNvGrpSpPr>
            <p:nvPr/>
          </p:nvGrpSpPr>
          <p:grpSpPr bwMode="auto">
            <a:xfrm>
              <a:off x="1743100" y="1643050"/>
              <a:ext cx="3714776" cy="3500462"/>
              <a:chOff x="1743100" y="1643050"/>
              <a:chExt cx="3714776" cy="3500462"/>
            </a:xfrm>
          </p:grpSpPr>
          <p:sp>
            <p:nvSpPr>
              <p:cNvPr id="28" name="Retângulo de cantos arredondados 27"/>
              <p:cNvSpPr/>
              <p:nvPr/>
            </p:nvSpPr>
            <p:spPr bwMode="auto">
              <a:xfrm>
                <a:off x="1743100" y="1643050"/>
                <a:ext cx="3714776" cy="3500462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pt-BR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21" name="Diagrama 20"/>
              <p:cNvGraphicFramePr/>
              <p:nvPr/>
            </p:nvGraphicFramePr>
            <p:xfrm>
              <a:off x="2171728" y="1857364"/>
              <a:ext cx="3000396" cy="10715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3" name="Canto dobrado 22"/>
              <p:cNvSpPr/>
              <p:nvPr/>
            </p:nvSpPr>
            <p:spPr bwMode="auto">
              <a:xfrm>
                <a:off x="2355876" y="2571744"/>
                <a:ext cx="428626" cy="357191"/>
              </a:xfrm>
              <a:prstGeom prst="foldedCorner">
                <a:avLst/>
              </a:prstGeom>
              <a:solidFill>
                <a:srgbClr val="FFA1A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1</a:t>
                </a:r>
                <a:endParaRPr lang="pt-BR" sz="12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" name="Canto dobrado 23"/>
              <p:cNvSpPr/>
              <p:nvPr/>
            </p:nvSpPr>
            <p:spPr bwMode="auto">
              <a:xfrm>
                <a:off x="3457603" y="2571744"/>
                <a:ext cx="428626" cy="357191"/>
              </a:xfrm>
              <a:prstGeom prst="foldedCorner">
                <a:avLst/>
              </a:prstGeom>
              <a:solidFill>
                <a:srgbClr val="FFA1A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2</a:t>
                </a:r>
                <a:endParaRPr lang="pt-BR" sz="12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25" name="Diagrama 24"/>
              <p:cNvGraphicFramePr/>
              <p:nvPr/>
            </p:nvGraphicFramePr>
            <p:xfrm>
              <a:off x="2171728" y="3714752"/>
              <a:ext cx="3000396" cy="10715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26" name="Canto dobrado 25"/>
              <p:cNvSpPr/>
              <p:nvPr/>
            </p:nvSpPr>
            <p:spPr bwMode="auto">
              <a:xfrm>
                <a:off x="2355876" y="4429132"/>
                <a:ext cx="428626" cy="357191"/>
              </a:xfrm>
              <a:prstGeom prst="foldedCorner">
                <a:avLst/>
              </a:prstGeom>
              <a:solidFill>
                <a:srgbClr val="FFA1A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2</a:t>
                </a:r>
                <a:endParaRPr lang="pt-BR" sz="12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Canto dobrado 26"/>
              <p:cNvSpPr/>
              <p:nvPr/>
            </p:nvSpPr>
            <p:spPr bwMode="auto">
              <a:xfrm>
                <a:off x="3457603" y="4429132"/>
                <a:ext cx="428626" cy="357191"/>
              </a:xfrm>
              <a:prstGeom prst="foldedCorner">
                <a:avLst/>
              </a:prstGeom>
              <a:solidFill>
                <a:srgbClr val="FFA1A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1</a:t>
                </a:r>
                <a:endParaRPr lang="pt-BR" sz="12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Mais 28"/>
              <p:cNvSpPr/>
              <p:nvPr/>
            </p:nvSpPr>
            <p:spPr bwMode="auto">
              <a:xfrm>
                <a:off x="4500588" y="3071810"/>
                <a:ext cx="571504" cy="500066"/>
              </a:xfrm>
              <a:prstGeom prst="mathPlus">
                <a:avLst/>
              </a:prstGeom>
              <a:gradFill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pt-BR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45" name="Diagrama 44"/>
              <p:cNvGraphicFramePr/>
              <p:nvPr/>
            </p:nvGraphicFramePr>
            <p:xfrm>
              <a:off x="2500324" y="3643314"/>
              <a:ext cx="1357322" cy="7143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  <p:graphicFrame>
            <p:nvGraphicFramePr>
              <p:cNvPr id="46" name="Diagrama 45"/>
              <p:cNvGraphicFramePr/>
              <p:nvPr/>
            </p:nvGraphicFramePr>
            <p:xfrm>
              <a:off x="2500324" y="1785926"/>
              <a:ext cx="1500198" cy="7143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</p:grpSp>
        <p:pic>
          <p:nvPicPr>
            <p:cNvPr id="24587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43531" y="1643069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7" name="Conector de seta reta 36"/>
          <p:cNvCxnSpPr/>
          <p:nvPr/>
        </p:nvCxnSpPr>
        <p:spPr bwMode="auto">
          <a:xfrm flipV="1">
            <a:off x="5829288" y="4393312"/>
            <a:ext cx="519530" cy="95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3D0B9-B5A8-4547-9600-F9C7C578DA3E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202351" y="2238371"/>
            <a:ext cx="976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n-lt"/>
              </a:rPr>
              <a:t>BaseUnit</a:t>
            </a:r>
            <a:endParaRPr lang="pt-BR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019533" y="2666999"/>
            <a:ext cx="492863" cy="35718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59706" y="2190616"/>
            <a:ext cx="1011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&lt;&lt;abstract&gt;&gt;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+mn-lt"/>
              </a:rPr>
              <a:t>BasicUnit</a:t>
            </a:r>
            <a:endParaRPr lang="pt-BR" sz="1600" dirty="0" smtClean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214282" y="2576925"/>
            <a:ext cx="2928958" cy="2143140"/>
            <a:chOff x="71406" y="1928802"/>
            <a:chExt cx="2928958" cy="214314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71406" y="1928802"/>
              <a:ext cx="2928958" cy="21431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28662" y="2500306"/>
              <a:ext cx="12426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dimensionlessUnit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14282" y="2571744"/>
              <a:ext cx="5822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radian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097002" y="2968465"/>
              <a:ext cx="6623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candela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571604" y="2111209"/>
              <a:ext cx="5020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mole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75776" y="2143116"/>
              <a:ext cx="55496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kelvin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1406" y="2897027"/>
              <a:ext cx="6559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ampere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857356" y="3214686"/>
              <a:ext cx="7505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steradian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2910" y="3397093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meter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14546" y="2820408"/>
              <a:ext cx="7120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kilogram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1285852" y="3714752"/>
              <a:ext cx="6254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second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74020" y="3778100"/>
            <a:ext cx="933269" cy="746287"/>
            <a:chOff x="3607681" y="2539837"/>
            <a:chExt cx="933269" cy="746287"/>
          </a:xfrm>
        </p:grpSpPr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3714720" y="278605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738470" y="2928746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meter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607681" y="2539837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UnitOfLength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976878" y="3778100"/>
            <a:ext cx="979988" cy="746287"/>
            <a:chOff x="3607681" y="2539837"/>
            <a:chExt cx="825867" cy="746287"/>
          </a:xfrm>
        </p:grpSpPr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714720" y="278605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687899" y="2928746"/>
              <a:ext cx="7120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kilogram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3607681" y="2539837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UnitOfMass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857143" y="3778100"/>
            <a:ext cx="822662" cy="746287"/>
            <a:chOff x="3607681" y="2539837"/>
            <a:chExt cx="822662" cy="746287"/>
          </a:xfrm>
        </p:grpSpPr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14720" y="278605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3738470" y="2928746"/>
              <a:ext cx="6254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second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607681" y="2539837"/>
              <a:ext cx="8226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UnitOfTime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642961" y="3778100"/>
            <a:ext cx="915636" cy="746287"/>
            <a:chOff x="3607681" y="2539837"/>
            <a:chExt cx="915636" cy="746287"/>
          </a:xfrm>
        </p:grpSpPr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3714720" y="278605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810861" y="2928934"/>
              <a:ext cx="5116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dolar</a:t>
              </a:r>
              <a:endParaRPr lang="en-US" sz="1000" dirty="0" smtClean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3607681" y="2539837"/>
              <a:ext cx="9156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UnitOfMoney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68" name="Grupo 367"/>
          <p:cNvGrpSpPr/>
          <p:nvPr/>
        </p:nvGrpSpPr>
        <p:grpSpPr>
          <a:xfrm>
            <a:off x="7531606" y="3778100"/>
            <a:ext cx="981359" cy="746287"/>
            <a:chOff x="7591169" y="2897027"/>
            <a:chExt cx="981359" cy="746287"/>
          </a:xfrm>
        </p:grpSpPr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7715272" y="314324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7858148" y="3285936"/>
              <a:ext cx="437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one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591169" y="2897027"/>
              <a:ext cx="9813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UnitOfIdentity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cxnSp>
        <p:nvCxnSpPr>
          <p:cNvPr id="359" name="Conector de seta reta 358"/>
          <p:cNvCxnSpPr>
            <a:stCxn id="15" idx="4"/>
          </p:cNvCxnSpPr>
          <p:nvPr/>
        </p:nvCxnSpPr>
        <p:spPr bwMode="auto">
          <a:xfrm rot="5400000">
            <a:off x="5076354" y="2588489"/>
            <a:ext cx="753912" cy="162531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1" name="Conector de seta reta 360"/>
          <p:cNvCxnSpPr>
            <a:stCxn id="15" idx="4"/>
          </p:cNvCxnSpPr>
          <p:nvPr/>
        </p:nvCxnSpPr>
        <p:spPr bwMode="auto">
          <a:xfrm rot="5400000">
            <a:off x="5489463" y="3001598"/>
            <a:ext cx="753912" cy="799093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3" name="Conector de seta reta 362"/>
          <p:cNvCxnSpPr>
            <a:stCxn id="15" idx="4"/>
          </p:cNvCxnSpPr>
          <p:nvPr/>
        </p:nvCxnSpPr>
        <p:spPr bwMode="auto">
          <a:xfrm rot="16200000" flipH="1">
            <a:off x="5890263" y="3399889"/>
            <a:ext cx="753912" cy="2509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5" name="Conector de seta reta 364"/>
          <p:cNvCxnSpPr>
            <a:stCxn id="15" idx="4"/>
          </p:cNvCxnSpPr>
          <p:nvPr/>
        </p:nvCxnSpPr>
        <p:spPr bwMode="auto">
          <a:xfrm rot="16200000" flipH="1">
            <a:off x="6306416" y="2983737"/>
            <a:ext cx="753912" cy="834814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7" name="Conector de seta reta 366"/>
          <p:cNvCxnSpPr>
            <a:stCxn id="15" idx="4"/>
          </p:cNvCxnSpPr>
          <p:nvPr/>
        </p:nvCxnSpPr>
        <p:spPr bwMode="auto">
          <a:xfrm rot="16200000" flipH="1">
            <a:off x="6767169" y="2522983"/>
            <a:ext cx="753912" cy="1756321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4" name="Canto dobrado 373"/>
          <p:cNvSpPr/>
          <p:nvPr/>
        </p:nvSpPr>
        <p:spPr bwMode="auto">
          <a:xfrm>
            <a:off x="857224" y="1714488"/>
            <a:ext cx="1785950" cy="357188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APES.owl</a:t>
            </a:r>
            <a:endParaRPr lang="pt-BR" sz="12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75" name="Canto dobrado 374"/>
          <p:cNvSpPr/>
          <p:nvPr/>
        </p:nvSpPr>
        <p:spPr bwMode="auto">
          <a:xfrm>
            <a:off x="5214942" y="1785928"/>
            <a:ext cx="2286016" cy="357188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Ecolingua.owl</a:t>
            </a:r>
            <a:endParaRPr lang="pt-BR" sz="12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cxnSp>
        <p:nvCxnSpPr>
          <p:cNvPr id="382" name="AutoShape 3"/>
          <p:cNvCxnSpPr>
            <a:cxnSpLocks noChangeShapeType="1"/>
            <a:endCxn id="15" idx="2"/>
          </p:cNvCxnSpPr>
          <p:nvPr/>
        </p:nvCxnSpPr>
        <p:spPr bwMode="auto">
          <a:xfrm rot="5400000" flipH="1" flipV="1">
            <a:off x="4344325" y="1215573"/>
            <a:ext cx="45186" cy="3305229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383" name="Group 12"/>
          <p:cNvGrpSpPr>
            <a:grpSpLocks/>
          </p:cNvGrpSpPr>
          <p:nvPr/>
        </p:nvGrpSpPr>
        <p:grpSpPr bwMode="auto">
          <a:xfrm>
            <a:off x="4000496" y="2559748"/>
            <a:ext cx="428625" cy="523875"/>
            <a:chOff x="2835" y="1616"/>
            <a:chExt cx="270" cy="330"/>
          </a:xfrm>
        </p:grpSpPr>
        <p:sp>
          <p:nvSpPr>
            <p:cNvPr id="384" name="Oval 13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385" name="Rectangle 14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90" name="Conector em curva 389"/>
          <p:cNvCxnSpPr/>
          <p:nvPr/>
        </p:nvCxnSpPr>
        <p:spPr bwMode="auto">
          <a:xfrm rot="5400000">
            <a:off x="3042807" y="3160342"/>
            <a:ext cx="195678" cy="2923769"/>
          </a:xfrm>
          <a:prstGeom prst="curvedConnector3">
            <a:avLst>
              <a:gd name="adj1" fmla="val 216825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391" name="Conector em curva 390"/>
          <p:cNvCxnSpPr/>
          <p:nvPr/>
        </p:nvCxnSpPr>
        <p:spPr bwMode="auto">
          <a:xfrm rot="5400000">
            <a:off x="3507154" y="2695995"/>
            <a:ext cx="195678" cy="3852463"/>
          </a:xfrm>
          <a:prstGeom prst="curvedConnector3">
            <a:avLst>
              <a:gd name="adj1" fmla="val 289652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394" name="Conector em curva 393"/>
          <p:cNvCxnSpPr/>
          <p:nvPr/>
        </p:nvCxnSpPr>
        <p:spPr bwMode="auto">
          <a:xfrm rot="5400000">
            <a:off x="3884368" y="2318780"/>
            <a:ext cx="195678" cy="4606892"/>
          </a:xfrm>
          <a:prstGeom prst="curvedConnector3">
            <a:avLst>
              <a:gd name="adj1" fmla="val 368546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397" name="Conector em curva 396"/>
          <p:cNvCxnSpPr/>
          <p:nvPr/>
        </p:nvCxnSpPr>
        <p:spPr bwMode="auto">
          <a:xfrm rot="5400000">
            <a:off x="4277277" y="1925871"/>
            <a:ext cx="195678" cy="5392710"/>
          </a:xfrm>
          <a:prstGeom prst="curvedConnector3">
            <a:avLst>
              <a:gd name="adj1" fmla="val 471715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400" name="Conector em curva 399"/>
          <p:cNvCxnSpPr/>
          <p:nvPr/>
        </p:nvCxnSpPr>
        <p:spPr bwMode="auto">
          <a:xfrm rot="5400000">
            <a:off x="4730132" y="1473017"/>
            <a:ext cx="195678" cy="6298419"/>
          </a:xfrm>
          <a:prstGeom prst="curvedConnector3">
            <a:avLst>
              <a:gd name="adj1" fmla="val 574885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403" name="Group 9"/>
          <p:cNvGrpSpPr>
            <a:grpSpLocks/>
          </p:cNvGrpSpPr>
          <p:nvPr/>
        </p:nvGrpSpPr>
        <p:grpSpPr bwMode="auto">
          <a:xfrm>
            <a:off x="2143108" y="4738701"/>
            <a:ext cx="447675" cy="547687"/>
            <a:chOff x="2689" y="1055"/>
            <a:chExt cx="282" cy="345"/>
          </a:xfrm>
        </p:grpSpPr>
        <p:sp>
          <p:nvSpPr>
            <p:cNvPr id="404" name="Oval 10"/>
            <p:cNvSpPr>
              <a:spLocks noChangeArrowheads="1"/>
            </p:cNvSpPr>
            <p:nvPr/>
          </p:nvSpPr>
          <p:spPr bwMode="auto">
            <a:xfrm>
              <a:off x="2701" y="1137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405" name="Rectangle 11"/>
            <p:cNvSpPr>
              <a:spLocks noChangeArrowheads="1"/>
            </p:cNvSpPr>
            <p:nvPr/>
          </p:nvSpPr>
          <p:spPr bwMode="auto">
            <a:xfrm>
              <a:off x="2689" y="1055"/>
              <a:ext cx="2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5" name="Grupo 434"/>
          <p:cNvGrpSpPr/>
          <p:nvPr/>
        </p:nvGrpSpPr>
        <p:grpSpPr>
          <a:xfrm>
            <a:off x="5099918" y="3349472"/>
            <a:ext cx="377026" cy="246221"/>
            <a:chOff x="5167254" y="2325523"/>
            <a:chExt cx="377026" cy="246221"/>
          </a:xfrm>
        </p:grpSpPr>
        <p:sp>
          <p:nvSpPr>
            <p:cNvPr id="421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22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6" name="Grupo 435"/>
          <p:cNvGrpSpPr/>
          <p:nvPr/>
        </p:nvGrpSpPr>
        <p:grpSpPr>
          <a:xfrm>
            <a:off x="5619820" y="3349472"/>
            <a:ext cx="377026" cy="246221"/>
            <a:chOff x="5167254" y="2325523"/>
            <a:chExt cx="377026" cy="246221"/>
          </a:xfrm>
        </p:grpSpPr>
        <p:sp>
          <p:nvSpPr>
            <p:cNvPr id="4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9" name="Grupo 438"/>
          <p:cNvGrpSpPr/>
          <p:nvPr/>
        </p:nvGrpSpPr>
        <p:grpSpPr>
          <a:xfrm>
            <a:off x="6100050" y="3349472"/>
            <a:ext cx="377026" cy="246221"/>
            <a:chOff x="5167254" y="2325523"/>
            <a:chExt cx="377026" cy="246221"/>
          </a:xfrm>
        </p:grpSpPr>
        <p:sp>
          <p:nvSpPr>
            <p:cNvPr id="4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2" name="Grupo 441"/>
          <p:cNvGrpSpPr/>
          <p:nvPr/>
        </p:nvGrpSpPr>
        <p:grpSpPr>
          <a:xfrm>
            <a:off x="6600116" y="3349472"/>
            <a:ext cx="377026" cy="246221"/>
            <a:chOff x="5167254" y="2325523"/>
            <a:chExt cx="377026" cy="246221"/>
          </a:xfrm>
        </p:grpSpPr>
        <p:sp>
          <p:nvSpPr>
            <p:cNvPr id="4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5" name="Grupo 444"/>
          <p:cNvGrpSpPr/>
          <p:nvPr/>
        </p:nvGrpSpPr>
        <p:grpSpPr>
          <a:xfrm>
            <a:off x="7171620" y="3349472"/>
            <a:ext cx="377026" cy="246221"/>
            <a:chOff x="5167254" y="2325523"/>
            <a:chExt cx="377026" cy="246221"/>
          </a:xfrm>
        </p:grpSpPr>
        <p:sp>
          <p:nvSpPr>
            <p:cNvPr id="4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2" name="CaixaDeTexto 461"/>
          <p:cNvSpPr txBox="1"/>
          <p:nvPr/>
        </p:nvSpPr>
        <p:spPr>
          <a:xfrm>
            <a:off x="-12095" y="714168"/>
            <a:ext cx="75669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err="1" smtClean="0"/>
              <a:t>EXEMPLO</a:t>
            </a:r>
            <a:r>
              <a:rPr lang="en-US" sz="2000" b="1" dirty="0" smtClean="0"/>
              <a:t>: </a:t>
            </a:r>
            <a:r>
              <a:rPr lang="en-US" sz="1800" dirty="0" err="1" smtClean="0">
                <a:latin typeface="+mn-lt"/>
              </a:rPr>
              <a:t>Sejam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os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seguintes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mapeamentos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relevantes</a:t>
            </a:r>
            <a:r>
              <a:rPr lang="en-US" sz="1800" dirty="0" smtClean="0">
                <a:latin typeface="+mn-lt"/>
              </a:rPr>
              <a:t> </a:t>
            </a:r>
          </a:p>
          <a:p>
            <a:pPr algn="l"/>
            <a:r>
              <a:rPr lang="en-US" sz="1800" dirty="0" smtClean="0">
                <a:latin typeface="+mn-lt"/>
              </a:rPr>
              <a:t>                    entre as classes </a:t>
            </a:r>
            <a:r>
              <a:rPr lang="en-US" sz="1800" b="1" dirty="0" err="1" smtClean="0">
                <a:latin typeface="+mn-lt"/>
              </a:rPr>
              <a:t>APES.BaseUnit</a:t>
            </a:r>
            <a:r>
              <a:rPr lang="en-US" sz="1800" dirty="0" smtClean="0">
                <a:latin typeface="+mn-lt"/>
              </a:rPr>
              <a:t> e </a:t>
            </a:r>
            <a:r>
              <a:rPr lang="en-US" sz="1800" b="1" dirty="0" err="1" smtClean="0">
                <a:latin typeface="+mn-lt"/>
              </a:rPr>
              <a:t>Ecolingua.BasicUnit</a:t>
            </a:r>
            <a:endParaRPr lang="pt-BR" sz="1800" b="1" dirty="0">
              <a:latin typeface="+mn-lt"/>
            </a:endParaRPr>
          </a:p>
        </p:txBody>
      </p:sp>
      <p:sp>
        <p:nvSpPr>
          <p:cNvPr id="91" name="Texto Explicativo 2 90"/>
          <p:cNvSpPr/>
          <p:nvPr/>
        </p:nvSpPr>
        <p:spPr bwMode="auto">
          <a:xfrm>
            <a:off x="7167706" y="2143116"/>
            <a:ext cx="1928794" cy="1143008"/>
          </a:xfrm>
          <a:prstGeom prst="borderCallout2">
            <a:avLst>
              <a:gd name="adj1" fmla="val 43685"/>
              <a:gd name="adj2" fmla="val -6486"/>
              <a:gd name="adj3" fmla="val 62683"/>
              <a:gd name="adj4" fmla="val -15436"/>
              <a:gd name="adj5" fmla="val 63278"/>
              <a:gd name="adj6" fmla="val -45206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OBS: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BasicUnit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não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possui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instâncias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diretas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sendo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ignorada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pelo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classificador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 priori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</a:rPr>
              <a:t>!!</a:t>
            </a:r>
            <a:endParaRPr kumimoji="1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3D0B9-B5A8-4547-9600-F9C7C578DA3E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-1" y="1785926"/>
          <a:ext cx="9144002" cy="42319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8857"/>
                <a:gridCol w="1328277"/>
                <a:gridCol w="1415580"/>
                <a:gridCol w="1639172"/>
                <a:gridCol w="1535442"/>
                <a:gridCol w="1956674"/>
              </a:tblGrid>
              <a:tr h="1653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200" baseline="0" dirty="0" smtClean="0"/>
                        <a:t>APES.OWL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Instâncias</a:t>
                      </a: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ECOLINGUA.OWL : </a:t>
                      </a:r>
                      <a:r>
                        <a:rPr lang="en-US" sz="1200" dirty="0" smtClean="0"/>
                        <a:t>Classes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Rankeadas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Similaridade</a:t>
                      </a:r>
                      <a:endParaRPr lang="pt-BR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274">
                <a:tc vMerge="1"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r>
                        <a:rPr lang="en-US" sz="1200" b="1" dirty="0" smtClean="0">
                          <a:sym typeface="Symbol"/>
                        </a:rPr>
                        <a:t></a:t>
                      </a:r>
                      <a:endParaRPr lang="pt-B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/>
                        <a:t>2</a:t>
                      </a:r>
                      <a:r>
                        <a:rPr lang="en-US" sz="1200" b="1" dirty="0" smtClean="0">
                          <a:sym typeface="Symbol"/>
                        </a:rPr>
                        <a:t></a:t>
                      </a:r>
                      <a:endParaRPr lang="pt-B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dimensionlessUnit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u="none" strike="noStrike" dirty="0" err="1" smtClean="0"/>
                        <a:t>DUnitOfFDimension</a:t>
                      </a: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radian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</a:t>
                      </a:r>
                      <a:r>
                        <a:rPr lang="pt-BR" sz="900" b="0" u="none" strike="noStrik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 </a:t>
                      </a:r>
                      <a:r>
                        <a:rPr lang="pt-BR" sz="900" u="none" strike="noStrike" dirty="0" err="1" smtClean="0"/>
                        <a:t>DUnitOfFDimension</a:t>
                      </a: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candela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 </a:t>
                      </a:r>
                      <a:r>
                        <a:rPr lang="pt-BR" sz="900" u="none" strike="noStrike" dirty="0" err="1" smtClean="0"/>
                        <a:t>DUnitOfFDimension</a:t>
                      </a: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mole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0,024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kelvin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0,025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1" kern="1200" dirty="0" err="1" smtClean="0">
                          <a:solidFill>
                            <a:srgbClr val="C00000"/>
                          </a:solidFill>
                        </a:rPr>
                        <a:t>ScaleOfTemperature</a:t>
                      </a:r>
                      <a:endParaRPr lang="pt-BR" sz="9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0,019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DUnitOfFDimension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ampere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 </a:t>
                      </a:r>
                      <a:r>
                        <a:rPr lang="pt-BR" sz="900" u="none" strike="noStrike" dirty="0" err="1" smtClean="0"/>
                        <a:t>DUnitOfFDimension</a:t>
                      </a: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steradian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0,024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meter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0,064</a:t>
                      </a:r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CDimensionByExponentiation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kilogram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0,076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UnitOfMass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0,027 </a:t>
                      </a:r>
                      <a:r>
                        <a:rPr lang="pt-BR" sz="900" kern="1200" dirty="0" err="1" smtClean="0"/>
                        <a:t>DUnitOfFDimension</a:t>
                      </a:r>
                      <a:endParaRPr lang="pt-B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second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0,053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0,046 </a:t>
                      </a:r>
                      <a:r>
                        <a:rPr lang="pt-BR" sz="900" kern="1200" dirty="0" err="1" smtClean="0"/>
                        <a:t>DUnitOfFDimension</a:t>
                      </a:r>
                      <a:endParaRPr lang="pt-B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0,015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42">
                <a:tc gridSpan="5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latin typeface="DejaVu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4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similaridade</a:t>
                      </a:r>
                      <a:endParaRPr lang="pt-BR" sz="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0,260 </a:t>
                      </a:r>
                      <a:r>
                        <a:rPr lang="en-US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UnitOfIdentity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0,259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0,241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UnitOfMoney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0,231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0,219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DUnitOfFDimension</a:t>
                      </a:r>
                      <a:endParaRPr lang="pt-B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4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interseção</a:t>
                      </a:r>
                      <a:endParaRPr lang="pt-BR" sz="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7  </a:t>
                      </a:r>
                      <a:r>
                        <a:rPr lang="en-US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UnitOfIdentity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UnitOfMoney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1 </a:t>
                      </a:r>
                      <a:r>
                        <a:rPr lang="en-US" sz="900" b="0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pt-B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eta para baixo 5"/>
          <p:cNvSpPr/>
          <p:nvPr/>
        </p:nvSpPr>
        <p:spPr bwMode="auto">
          <a:xfrm>
            <a:off x="3643306" y="4890027"/>
            <a:ext cx="1785950" cy="34867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12096" y="714356"/>
            <a:ext cx="915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 smtClean="0"/>
              <a:t>EXEMPLO</a:t>
            </a:r>
            <a:r>
              <a:rPr lang="en-US" sz="2000" b="1" dirty="0" smtClean="0"/>
              <a:t>: </a:t>
            </a:r>
            <a:r>
              <a:rPr lang="en-US" sz="1800" dirty="0" err="1" smtClean="0">
                <a:latin typeface="+mn-lt"/>
              </a:rPr>
              <a:t>Saída</a:t>
            </a:r>
            <a:r>
              <a:rPr lang="en-US" sz="1800" dirty="0" smtClean="0">
                <a:latin typeface="+mn-lt"/>
              </a:rPr>
              <a:t> do </a:t>
            </a:r>
            <a:r>
              <a:rPr lang="en-US" sz="1800" dirty="0" err="1" smtClean="0">
                <a:latin typeface="+mn-lt"/>
              </a:rPr>
              <a:t>classificador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para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APES→Ecolíngua</a:t>
            </a:r>
            <a:endParaRPr lang="pt-BR" sz="1800" dirty="0">
              <a:latin typeface="+mn-lt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785918" y="1142984"/>
            <a:ext cx="5889441" cy="500066"/>
            <a:chOff x="2126499" y="1142984"/>
            <a:chExt cx="5889441" cy="500066"/>
          </a:xfrm>
        </p:grpSpPr>
        <p:sp>
          <p:nvSpPr>
            <p:cNvPr id="18" name="Retângulo 17"/>
            <p:cNvSpPr/>
            <p:nvPr/>
          </p:nvSpPr>
          <p:spPr bwMode="auto">
            <a:xfrm>
              <a:off x="2126499" y="1214422"/>
              <a:ext cx="142876" cy="142876"/>
            </a:xfrm>
            <a:prstGeom prst="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2126499" y="1428924"/>
              <a:ext cx="142876" cy="1428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197937" y="1142984"/>
              <a:ext cx="581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err="1" smtClean="0">
                  <a:latin typeface="+mn-lt"/>
                </a:rPr>
                <a:t>CLASSE</a:t>
              </a:r>
              <a:r>
                <a:rPr lang="en-US" sz="1200" b="1" dirty="0" smtClean="0">
                  <a:latin typeface="+mn-lt"/>
                </a:rPr>
                <a:t> </a:t>
              </a:r>
              <a:r>
                <a:rPr lang="en-US" sz="1200" b="1" dirty="0" err="1" smtClean="0">
                  <a:latin typeface="+mn-lt"/>
                </a:rPr>
                <a:t>RELEVANTE</a:t>
              </a:r>
              <a:r>
                <a:rPr lang="en-US" sz="1200" b="1" dirty="0" smtClean="0">
                  <a:latin typeface="+mn-lt"/>
                </a:rPr>
                <a:t>: </a:t>
              </a:r>
              <a:r>
                <a:rPr lang="en-US" sz="1200" dirty="0" err="1" smtClean="0">
                  <a:latin typeface="+mn-lt"/>
                </a:rPr>
                <a:t>muito</a:t>
              </a:r>
              <a:r>
                <a:rPr lang="en-US" sz="1200" dirty="0" smtClean="0">
                  <a:latin typeface="+mn-lt"/>
                </a:rPr>
                <a:t> similar, </a:t>
              </a:r>
              <a:r>
                <a:rPr lang="en-US" sz="1200" dirty="0" err="1" smtClean="0">
                  <a:latin typeface="+mn-lt"/>
                </a:rPr>
                <a:t>subclasse</a:t>
              </a:r>
              <a:r>
                <a:rPr lang="en-US" sz="1200" dirty="0" smtClean="0">
                  <a:latin typeface="+mn-lt"/>
                </a:rPr>
                <a:t>, </a:t>
              </a:r>
              <a:r>
                <a:rPr lang="en-US" sz="1200" dirty="0" err="1" smtClean="0">
                  <a:latin typeface="+mn-lt"/>
                </a:rPr>
                <a:t>superclasse</a:t>
              </a:r>
              <a:r>
                <a:rPr lang="en-US" sz="1200" dirty="0" smtClean="0">
                  <a:latin typeface="+mn-lt"/>
                </a:rPr>
                <a:t>, </a:t>
              </a:r>
              <a:r>
                <a:rPr lang="en-US" sz="1200" dirty="0" err="1" smtClean="0">
                  <a:latin typeface="+mn-lt"/>
                </a:rPr>
                <a:t>equivalente</a:t>
              </a:r>
              <a:r>
                <a:rPr lang="en-US" sz="1200" dirty="0" smtClean="0">
                  <a:latin typeface="+mn-lt"/>
                </a:rPr>
                <a:t> (</a:t>
              </a:r>
              <a:r>
                <a:rPr lang="en-US" sz="1200" dirty="0" err="1" smtClean="0">
                  <a:latin typeface="+mn-lt"/>
                </a:rPr>
                <a:t>negrito</a:t>
              </a:r>
              <a:r>
                <a:rPr lang="en-US" sz="1200" dirty="0" smtClean="0">
                  <a:latin typeface="+mn-lt"/>
                </a:rPr>
                <a:t>)</a:t>
              </a:r>
              <a:endParaRPr lang="pt-BR" sz="1200" dirty="0">
                <a:latin typeface="+mn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197937" y="1366051"/>
              <a:ext cx="363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err="1" smtClean="0">
                  <a:solidFill>
                    <a:srgbClr val="545472"/>
                  </a:solidFill>
                  <a:latin typeface="Tahoma"/>
                </a:rPr>
                <a:t>CLASSE</a:t>
              </a:r>
              <a:r>
                <a:rPr lang="en-US" sz="1200" b="1" dirty="0" smtClean="0">
                  <a:solidFill>
                    <a:srgbClr val="545472"/>
                  </a:solidFill>
                  <a:latin typeface="Tahoma"/>
                </a:rPr>
                <a:t> </a:t>
              </a:r>
              <a:r>
                <a:rPr lang="en-US" sz="1200" b="1" dirty="0" err="1" smtClean="0">
                  <a:solidFill>
                    <a:srgbClr val="545472"/>
                  </a:solidFill>
                  <a:latin typeface="Tahoma"/>
                </a:rPr>
                <a:t>IRRELEVANTE</a:t>
              </a:r>
              <a:r>
                <a:rPr lang="en-US" sz="1200" b="1" dirty="0" smtClean="0">
                  <a:latin typeface="+mn-lt"/>
                </a:rPr>
                <a:t>: </a:t>
              </a:r>
              <a:r>
                <a:rPr lang="en-US" sz="1200" dirty="0" err="1" smtClean="0">
                  <a:latin typeface="+mn-lt"/>
                </a:rPr>
                <a:t>pouco</a:t>
              </a:r>
              <a:r>
                <a:rPr lang="en-US" sz="1200" dirty="0" smtClean="0">
                  <a:latin typeface="+mn-lt"/>
                </a:rPr>
                <a:t> similar, </a:t>
              </a:r>
              <a:r>
                <a:rPr lang="en-US" sz="1200" dirty="0" err="1" smtClean="0">
                  <a:latin typeface="+mn-lt"/>
                </a:rPr>
                <a:t>diferente</a:t>
              </a:r>
              <a:endParaRPr lang="pt-BR" sz="12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3D0B9-B5A8-4547-9600-F9C7C578DA3E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-1" y="1785926"/>
          <a:ext cx="9144002" cy="42319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8857"/>
                <a:gridCol w="1328277"/>
                <a:gridCol w="1415580"/>
                <a:gridCol w="1639172"/>
                <a:gridCol w="1535442"/>
                <a:gridCol w="1956674"/>
              </a:tblGrid>
              <a:tr h="1653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200" baseline="0" dirty="0" smtClean="0"/>
                        <a:t>APES.OWL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Instâncias</a:t>
                      </a: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ECOLINGUA.OWL : </a:t>
                      </a:r>
                      <a:r>
                        <a:rPr lang="en-US" sz="1200" dirty="0" smtClean="0"/>
                        <a:t>Classes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Rankeadas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Similaridade</a:t>
                      </a:r>
                      <a:r>
                        <a:rPr lang="en-US" sz="1200" baseline="0" dirty="0" smtClean="0"/>
                        <a:t> a 80%</a:t>
                      </a:r>
                      <a:endParaRPr lang="pt-BR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274">
                <a:tc vMerge="1"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r>
                        <a:rPr lang="en-US" sz="1200" b="1" dirty="0" smtClean="0">
                          <a:sym typeface="Symbol"/>
                        </a:rPr>
                        <a:t></a:t>
                      </a:r>
                      <a:endParaRPr lang="pt-B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/>
                        <a:t>2</a:t>
                      </a:r>
                      <a:r>
                        <a:rPr lang="en-US" sz="1200" b="1" dirty="0" smtClean="0">
                          <a:sym typeface="Symbol"/>
                        </a:rPr>
                        <a:t></a:t>
                      </a:r>
                      <a:endParaRPr lang="pt-B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dimensionlessUnit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radian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</a:t>
                      </a:r>
                      <a:r>
                        <a:rPr lang="pt-BR" sz="900" b="0" u="none" strike="noStrik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candela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mole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0,024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kelvin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0,025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1" kern="1200" dirty="0" err="1" smtClean="0">
                          <a:solidFill>
                            <a:srgbClr val="C00000"/>
                          </a:solidFill>
                        </a:rPr>
                        <a:t>ScaleOfTemperature</a:t>
                      </a:r>
                      <a:endParaRPr lang="pt-BR" sz="9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ampere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steradian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0,024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meter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0,064</a:t>
                      </a:r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kilogram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0,076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UnitOfMass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second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0,053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0,046 </a:t>
                      </a:r>
                      <a:r>
                        <a:rPr lang="pt-BR" sz="900" kern="1200" dirty="0" err="1" smtClean="0"/>
                        <a:t>DUnitOfFDimension</a:t>
                      </a:r>
                      <a:endParaRPr lang="pt-B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42">
                <a:tc gridSpan="5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latin typeface="DejaVu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4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similaridade</a:t>
                      </a:r>
                      <a:endParaRPr lang="pt-BR" sz="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0,260 </a:t>
                      </a:r>
                      <a:r>
                        <a:rPr lang="en-US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UnitOfIdentity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0,259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0,241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UnitOfMoney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0,231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0,219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DUnitOfFDimension</a:t>
                      </a:r>
                      <a:endParaRPr lang="pt-B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4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interseção</a:t>
                      </a:r>
                      <a:endParaRPr lang="pt-BR" sz="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7  </a:t>
                      </a:r>
                      <a:r>
                        <a:rPr lang="en-US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UnitOfIdentity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UnitOfMoney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0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DUnitOfFDimension</a:t>
                      </a:r>
                      <a:endParaRPr lang="pt-B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eta para baixo 5"/>
          <p:cNvSpPr/>
          <p:nvPr/>
        </p:nvSpPr>
        <p:spPr bwMode="auto">
          <a:xfrm>
            <a:off x="3643306" y="4890027"/>
            <a:ext cx="1785950" cy="34867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12096" y="714356"/>
            <a:ext cx="915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000" b="1" dirty="0" err="1" smtClean="0"/>
              <a:t>EXEMPLO</a:t>
            </a:r>
            <a:r>
              <a:rPr lang="en-US" sz="2000" b="1" dirty="0" smtClean="0"/>
              <a:t>: </a:t>
            </a:r>
            <a:r>
              <a:rPr lang="en-US" sz="1800" dirty="0" err="1" smtClean="0">
                <a:solidFill>
                  <a:srgbClr val="545472"/>
                </a:solidFill>
                <a:latin typeface="Tahoma"/>
              </a:rPr>
              <a:t>Saída</a:t>
            </a:r>
            <a:r>
              <a:rPr lang="en-US" sz="1800" dirty="0" smtClean="0">
                <a:solidFill>
                  <a:srgbClr val="545472"/>
                </a:solidFill>
                <a:latin typeface="Tahoma"/>
              </a:rPr>
              <a:t> do </a:t>
            </a:r>
            <a:r>
              <a:rPr lang="en-US" sz="1800" dirty="0" err="1" smtClean="0">
                <a:solidFill>
                  <a:srgbClr val="545472"/>
                </a:solidFill>
                <a:latin typeface="Tahoma"/>
              </a:rPr>
              <a:t>classificador</a:t>
            </a:r>
            <a:r>
              <a:rPr lang="en-US" sz="1800" dirty="0" smtClean="0">
                <a:solidFill>
                  <a:srgbClr val="545472"/>
                </a:solidFill>
                <a:latin typeface="Tahoma"/>
              </a:rPr>
              <a:t> </a:t>
            </a:r>
            <a:r>
              <a:rPr lang="en-US" sz="1800" dirty="0" err="1" smtClean="0">
                <a:solidFill>
                  <a:srgbClr val="545472"/>
                </a:solidFill>
                <a:latin typeface="Tahoma"/>
              </a:rPr>
              <a:t>podada</a:t>
            </a:r>
            <a:r>
              <a:rPr lang="en-US" sz="1800" dirty="0" smtClean="0">
                <a:solidFill>
                  <a:srgbClr val="545472"/>
                </a:solidFill>
                <a:latin typeface="Tahoma"/>
              </a:rPr>
              <a:t> </a:t>
            </a:r>
            <a:r>
              <a:rPr lang="en-US" sz="1800" dirty="0" err="1" smtClean="0">
                <a:solidFill>
                  <a:srgbClr val="545472"/>
                </a:solidFill>
                <a:latin typeface="Tahoma"/>
              </a:rPr>
              <a:t>através</a:t>
            </a:r>
            <a:r>
              <a:rPr lang="en-US" sz="1800" dirty="0" smtClean="0">
                <a:solidFill>
                  <a:srgbClr val="545472"/>
                </a:solidFill>
                <a:latin typeface="Tahoma"/>
              </a:rPr>
              <a:t> de </a:t>
            </a:r>
            <a:r>
              <a:rPr lang="en-US" sz="1800" dirty="0" err="1" smtClean="0">
                <a:latin typeface="+mn-lt"/>
              </a:rPr>
              <a:t>Limiar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Relativo</a:t>
            </a:r>
            <a:r>
              <a:rPr lang="en-US" sz="1800" dirty="0" smtClean="0">
                <a:latin typeface="+mn-lt"/>
              </a:rPr>
              <a:t> a 80%</a:t>
            </a:r>
            <a:endParaRPr lang="pt-BR" sz="1800" b="1" dirty="0">
              <a:latin typeface="+mn-lt"/>
            </a:endParaRPr>
          </a:p>
        </p:txBody>
      </p:sp>
      <p:grpSp>
        <p:nvGrpSpPr>
          <p:cNvPr id="2" name="Grupo 21"/>
          <p:cNvGrpSpPr/>
          <p:nvPr/>
        </p:nvGrpSpPr>
        <p:grpSpPr>
          <a:xfrm>
            <a:off x="1785918" y="1142984"/>
            <a:ext cx="5889441" cy="500066"/>
            <a:chOff x="2126499" y="1142984"/>
            <a:chExt cx="5889441" cy="500066"/>
          </a:xfrm>
        </p:grpSpPr>
        <p:sp>
          <p:nvSpPr>
            <p:cNvPr id="18" name="Retângulo 17"/>
            <p:cNvSpPr/>
            <p:nvPr/>
          </p:nvSpPr>
          <p:spPr bwMode="auto">
            <a:xfrm>
              <a:off x="2126499" y="1214422"/>
              <a:ext cx="142876" cy="142876"/>
            </a:xfrm>
            <a:prstGeom prst="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2126499" y="1428924"/>
              <a:ext cx="142876" cy="1428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197937" y="1142984"/>
              <a:ext cx="581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err="1" smtClean="0">
                  <a:latin typeface="+mn-lt"/>
                </a:rPr>
                <a:t>CLASSE</a:t>
              </a:r>
              <a:r>
                <a:rPr lang="en-US" sz="1200" b="1" dirty="0" smtClean="0">
                  <a:latin typeface="+mn-lt"/>
                </a:rPr>
                <a:t> </a:t>
              </a:r>
              <a:r>
                <a:rPr lang="en-US" sz="1200" b="1" dirty="0" err="1" smtClean="0">
                  <a:latin typeface="+mn-lt"/>
                </a:rPr>
                <a:t>RELEVANTE</a:t>
              </a:r>
              <a:r>
                <a:rPr lang="en-US" sz="1200" b="1" dirty="0" smtClean="0">
                  <a:latin typeface="+mn-lt"/>
                </a:rPr>
                <a:t>: </a:t>
              </a:r>
              <a:r>
                <a:rPr lang="en-US" sz="1200" dirty="0" err="1" smtClean="0">
                  <a:latin typeface="+mn-lt"/>
                </a:rPr>
                <a:t>muito</a:t>
              </a:r>
              <a:r>
                <a:rPr lang="en-US" sz="1200" dirty="0" smtClean="0">
                  <a:latin typeface="+mn-lt"/>
                </a:rPr>
                <a:t> similar, </a:t>
              </a:r>
              <a:r>
                <a:rPr lang="en-US" sz="1200" dirty="0" err="1" smtClean="0">
                  <a:latin typeface="+mn-lt"/>
                </a:rPr>
                <a:t>subclasse</a:t>
              </a:r>
              <a:r>
                <a:rPr lang="en-US" sz="1200" dirty="0" smtClean="0">
                  <a:latin typeface="+mn-lt"/>
                </a:rPr>
                <a:t>, </a:t>
              </a:r>
              <a:r>
                <a:rPr lang="en-US" sz="1200" dirty="0" err="1" smtClean="0">
                  <a:latin typeface="+mn-lt"/>
                </a:rPr>
                <a:t>superclasse</a:t>
              </a:r>
              <a:r>
                <a:rPr lang="en-US" sz="1200" dirty="0" smtClean="0">
                  <a:latin typeface="+mn-lt"/>
                </a:rPr>
                <a:t>, </a:t>
              </a:r>
              <a:r>
                <a:rPr lang="en-US" sz="1200" dirty="0" err="1" smtClean="0">
                  <a:latin typeface="+mn-lt"/>
                </a:rPr>
                <a:t>equivalente</a:t>
              </a:r>
              <a:r>
                <a:rPr lang="en-US" sz="1200" dirty="0" smtClean="0">
                  <a:latin typeface="+mn-lt"/>
                </a:rPr>
                <a:t> (</a:t>
              </a:r>
              <a:r>
                <a:rPr lang="en-US" sz="1200" dirty="0" err="1" smtClean="0">
                  <a:latin typeface="+mn-lt"/>
                </a:rPr>
                <a:t>negrito</a:t>
              </a:r>
              <a:r>
                <a:rPr lang="en-US" sz="1200" dirty="0" smtClean="0">
                  <a:latin typeface="+mn-lt"/>
                </a:rPr>
                <a:t>)</a:t>
              </a:r>
              <a:endParaRPr lang="pt-BR" sz="1200" dirty="0">
                <a:latin typeface="+mn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197937" y="1366051"/>
              <a:ext cx="363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err="1" smtClean="0">
                  <a:solidFill>
                    <a:srgbClr val="545472"/>
                  </a:solidFill>
                  <a:latin typeface="Tahoma"/>
                </a:rPr>
                <a:t>CLASSE</a:t>
              </a:r>
              <a:r>
                <a:rPr lang="en-US" sz="1200" b="1" dirty="0" smtClean="0">
                  <a:solidFill>
                    <a:srgbClr val="545472"/>
                  </a:solidFill>
                  <a:latin typeface="Tahoma"/>
                </a:rPr>
                <a:t> </a:t>
              </a:r>
              <a:r>
                <a:rPr lang="en-US" sz="1200" b="1" dirty="0" err="1" smtClean="0">
                  <a:solidFill>
                    <a:srgbClr val="545472"/>
                  </a:solidFill>
                  <a:latin typeface="Tahoma"/>
                </a:rPr>
                <a:t>IRRELEVANTE</a:t>
              </a:r>
              <a:r>
                <a:rPr lang="en-US" sz="1200" b="1" dirty="0" smtClean="0">
                  <a:latin typeface="+mn-lt"/>
                </a:rPr>
                <a:t>: </a:t>
              </a:r>
              <a:r>
                <a:rPr lang="en-US" sz="1200" dirty="0" err="1" smtClean="0">
                  <a:latin typeface="+mn-lt"/>
                </a:rPr>
                <a:t>pouco</a:t>
              </a:r>
              <a:r>
                <a:rPr lang="en-US" sz="1200" dirty="0" smtClean="0">
                  <a:latin typeface="+mn-lt"/>
                </a:rPr>
                <a:t> similar, </a:t>
              </a:r>
              <a:r>
                <a:rPr lang="en-US" sz="1200" dirty="0" err="1" smtClean="0">
                  <a:latin typeface="+mn-lt"/>
                </a:rPr>
                <a:t>diferente</a:t>
              </a:r>
              <a:endParaRPr lang="pt-BR" sz="12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de cantos arredondados 41"/>
          <p:cNvSpPr/>
          <p:nvPr/>
        </p:nvSpPr>
        <p:spPr bwMode="auto">
          <a:xfrm>
            <a:off x="1552557" y="5072074"/>
            <a:ext cx="1428760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Extração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3409945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Classificação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5767399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Mapeamento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9708" name="Conector de seta reta 45"/>
          <p:cNvCxnSpPr>
            <a:cxnSpLocks noChangeShapeType="1"/>
          </p:cNvCxnSpPr>
          <p:nvPr/>
        </p:nvCxnSpPr>
        <p:spPr bwMode="auto">
          <a:xfrm>
            <a:off x="2981325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9709" name="Conector de seta reta 48"/>
          <p:cNvCxnSpPr>
            <a:cxnSpLocks noChangeShapeType="1"/>
          </p:cNvCxnSpPr>
          <p:nvPr/>
        </p:nvCxnSpPr>
        <p:spPr bwMode="auto">
          <a:xfrm>
            <a:off x="5338763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5" name="Elipse 94"/>
          <p:cNvSpPr/>
          <p:nvPr/>
        </p:nvSpPr>
        <p:spPr bwMode="auto">
          <a:xfrm>
            <a:off x="5453751" y="551521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9713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213" y="50720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1263" y="507206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5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5413" y="5214938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0138" y="50863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0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9013" y="4786313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1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00" y="5214938"/>
            <a:ext cx="519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2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graphicFrame>
        <p:nvGraphicFramePr>
          <p:cNvPr id="24" name="Diagrama 23"/>
          <p:cNvGraphicFramePr/>
          <p:nvPr/>
        </p:nvGraphicFramePr>
        <p:xfrm>
          <a:off x="3500430" y="1785907"/>
          <a:ext cx="6357982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25" name="Conector de seta reta 45"/>
          <p:cNvCxnSpPr>
            <a:cxnSpLocks noChangeShapeType="1"/>
          </p:cNvCxnSpPr>
          <p:nvPr/>
        </p:nvCxnSpPr>
        <p:spPr bwMode="auto">
          <a:xfrm>
            <a:off x="2981325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6" name="Conector de seta reta 48"/>
          <p:cNvCxnSpPr>
            <a:cxnSpLocks noChangeShapeType="1"/>
          </p:cNvCxnSpPr>
          <p:nvPr/>
        </p:nvCxnSpPr>
        <p:spPr bwMode="auto">
          <a:xfrm>
            <a:off x="5338763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27" name="Elipse 26"/>
          <p:cNvSpPr/>
          <p:nvPr/>
        </p:nvSpPr>
        <p:spPr bwMode="auto">
          <a:xfrm>
            <a:off x="5453751" y="5515197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8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8643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43688" y="2928934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25" y="1643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75" y="1571612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3000372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AutoShape 2" descr="http://www.ancorarh.com.br/eventos/foto_principal.jpg"/>
          <p:cNvSpPr>
            <a:spLocks noChangeAspect="1" noChangeArrowheads="1"/>
          </p:cNvSpPr>
          <p:nvPr/>
        </p:nvSpPr>
        <p:spPr bwMode="auto">
          <a:xfrm>
            <a:off x="155575" y="-814388"/>
            <a:ext cx="2867025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9" name="Picture 3" descr="C:\Users\fabricio\Desktop\foto_principal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44575" y="1876425"/>
            <a:ext cx="2803525" cy="1878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de cantos arredondados 50"/>
          <p:cNvSpPr/>
          <p:nvPr/>
        </p:nvSpPr>
        <p:spPr bwMode="auto">
          <a:xfrm>
            <a:off x="357158" y="1714518"/>
            <a:ext cx="6643687" cy="43576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/>
          <a:lstStyle/>
          <a:p>
            <a:pPr>
              <a:defRPr/>
            </a:pPr>
            <a:endParaRPr lang="pt-B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" name="Retângulo de cantos arredondados 86"/>
          <p:cNvSpPr/>
          <p:nvPr/>
        </p:nvSpPr>
        <p:spPr bwMode="auto">
          <a:xfrm>
            <a:off x="571445" y="2214572"/>
            <a:ext cx="3286148" cy="35719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" name="Faixa para baixo 69"/>
          <p:cNvSpPr/>
          <p:nvPr/>
        </p:nvSpPr>
        <p:spPr bwMode="auto">
          <a:xfrm>
            <a:off x="1714470" y="1428768"/>
            <a:ext cx="4071938" cy="500063"/>
          </a:xfrm>
          <a:prstGeom prst="ribb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err="1"/>
              <a:t>Mapeamento</a:t>
            </a:r>
            <a:endParaRPr lang="pt-B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6632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571612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33" y="1643081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tângulo de cantos arredondados 37"/>
          <p:cNvSpPr/>
          <p:nvPr/>
        </p:nvSpPr>
        <p:spPr bwMode="auto">
          <a:xfrm>
            <a:off x="785759" y="2428886"/>
            <a:ext cx="285752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Heurística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Minha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Baseada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Classificação</a:t>
            </a:r>
            <a:endParaRPr lang="pt-B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tângulo de cantos arredondados 38"/>
          <p:cNvSpPr/>
          <p:nvPr/>
        </p:nvSpPr>
        <p:spPr bwMode="auto">
          <a:xfrm>
            <a:off x="785759" y="3714770"/>
            <a:ext cx="2858400" cy="712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Heurística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do GLUE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Baseada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Classificação</a:t>
            </a:r>
            <a:endParaRPr lang="pt-BR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5000601" y="2286010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S-Match</a:t>
            </a:r>
            <a:endParaRPr lang="pt-B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6643" name="Conector de seta reta 45"/>
          <p:cNvCxnSpPr>
            <a:cxnSpLocks noChangeShapeType="1"/>
          </p:cNvCxnSpPr>
          <p:nvPr/>
        </p:nvCxnSpPr>
        <p:spPr bwMode="auto">
          <a:xfrm>
            <a:off x="3857595" y="2786081"/>
            <a:ext cx="1143000" cy="15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grpSp>
        <p:nvGrpSpPr>
          <p:cNvPr id="26644" name="Grupo 87"/>
          <p:cNvGrpSpPr>
            <a:grpSpLocks/>
          </p:cNvGrpSpPr>
          <p:nvPr/>
        </p:nvGrpSpPr>
        <p:grpSpPr bwMode="auto">
          <a:xfrm>
            <a:off x="4143372" y="4572018"/>
            <a:ext cx="1500187" cy="1143000"/>
            <a:chOff x="1928794" y="4357694"/>
            <a:chExt cx="2157654" cy="1143008"/>
          </a:xfrm>
        </p:grpSpPr>
        <p:sp>
          <p:nvSpPr>
            <p:cNvPr id="48" name="Canto dobrado 47"/>
            <p:cNvSpPr/>
            <p:nvPr/>
          </p:nvSpPr>
          <p:spPr bwMode="auto">
            <a:xfrm>
              <a:off x="1928794" y="4643446"/>
              <a:ext cx="2143955" cy="857256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</a:rPr>
                <a:t>Tabela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AxiomaPonte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entre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Conceitos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9" name="Retângulo com Único Canto Aparado 48"/>
            <p:cNvSpPr/>
            <p:nvPr/>
          </p:nvSpPr>
          <p:spPr bwMode="auto">
            <a:xfrm>
              <a:off x="1943307" y="4357694"/>
              <a:ext cx="2143141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/>
                <a:t>DADOS</a:t>
              </a:r>
              <a:endParaRPr lang="pt-BR" sz="12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7" name="Retângulo de cantos arredondados 56"/>
          <p:cNvSpPr/>
          <p:nvPr/>
        </p:nvSpPr>
        <p:spPr bwMode="auto">
          <a:xfrm>
            <a:off x="784545" y="4929216"/>
            <a:ext cx="2858400" cy="712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Heurística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Trivial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do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WordNet</a:t>
            </a:r>
            <a:endParaRPr lang="pt-BR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6648" name="Conector angulado 67"/>
          <p:cNvCxnSpPr>
            <a:cxnSpLocks noChangeShapeType="1"/>
          </p:cNvCxnSpPr>
          <p:nvPr/>
        </p:nvCxnSpPr>
        <p:spPr bwMode="auto">
          <a:xfrm rot="16200000" flipV="1">
            <a:off x="3735361" y="3479822"/>
            <a:ext cx="1785961" cy="39843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81" name="Elipse 80"/>
          <p:cNvSpPr/>
          <p:nvPr/>
        </p:nvSpPr>
        <p:spPr bwMode="auto">
          <a:xfrm>
            <a:off x="1884625" y="3214704"/>
            <a:ext cx="571504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</a:t>
            </a:r>
            <a:endParaRPr lang="pt-BR" sz="1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2" name="Elipse 81"/>
          <p:cNvSpPr/>
          <p:nvPr/>
        </p:nvSpPr>
        <p:spPr bwMode="auto">
          <a:xfrm>
            <a:off x="1884625" y="4442798"/>
            <a:ext cx="571504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</a:t>
            </a:r>
            <a:endParaRPr lang="pt-BR" sz="1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6655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5" y="22860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6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3" y="3571893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7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3" y="478633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8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58" y="221458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0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3" y="2214581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tângulo com Canto Diagonal Aparado 33"/>
          <p:cNvSpPr/>
          <p:nvPr/>
        </p:nvSpPr>
        <p:spPr bwMode="auto">
          <a:xfrm>
            <a:off x="7329458" y="2571768"/>
            <a:ext cx="1285875" cy="428625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Triplas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6662" name="Conector de seta reta 67"/>
          <p:cNvCxnSpPr>
            <a:cxnSpLocks noChangeShapeType="1"/>
            <a:endCxn id="34" idx="2"/>
          </p:cNvCxnSpPr>
          <p:nvPr/>
        </p:nvCxnSpPr>
        <p:spPr bwMode="auto">
          <a:xfrm flipV="1">
            <a:off x="6929408" y="2786081"/>
            <a:ext cx="40005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6663" name="Conector angulado 67"/>
          <p:cNvCxnSpPr>
            <a:cxnSpLocks noChangeShapeType="1"/>
            <a:stCxn id="44" idx="3"/>
            <a:endCxn id="34" idx="1"/>
          </p:cNvCxnSpPr>
          <p:nvPr/>
        </p:nvCxnSpPr>
        <p:spPr bwMode="auto">
          <a:xfrm rot="5400000" flipH="1" flipV="1">
            <a:off x="7292893" y="3678192"/>
            <a:ext cx="1357301" cy="170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26664" name="Grupo 87"/>
          <p:cNvGrpSpPr>
            <a:grpSpLocks/>
          </p:cNvGrpSpPr>
          <p:nvPr/>
        </p:nvGrpSpPr>
        <p:grpSpPr bwMode="auto">
          <a:xfrm>
            <a:off x="7179592" y="4357694"/>
            <a:ext cx="1571625" cy="1214446"/>
            <a:chOff x="1928794" y="4357694"/>
            <a:chExt cx="2157654" cy="1214463"/>
          </a:xfrm>
        </p:grpSpPr>
        <p:sp>
          <p:nvSpPr>
            <p:cNvPr id="43" name="Canto dobrado 42"/>
            <p:cNvSpPr/>
            <p:nvPr/>
          </p:nvSpPr>
          <p:spPr bwMode="auto">
            <a:xfrm>
              <a:off x="1928794" y="4643448"/>
              <a:ext cx="2142397" cy="928709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Tabela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</a:rPr>
                <a:t>Refinada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AxiomaPonte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entre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Conceitos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" name="Retângulo com Único Canto Aparado 43"/>
            <p:cNvSpPr/>
            <p:nvPr/>
          </p:nvSpPr>
          <p:spPr bwMode="auto">
            <a:xfrm>
              <a:off x="1943308" y="4357694"/>
              <a:ext cx="2143140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 dirty="0"/>
                <a:t>DADOS</a:t>
              </a:r>
              <a:endParaRPr lang="pt-BR" sz="1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6666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93982" y="4357694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6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pic>
        <p:nvPicPr>
          <p:cNvPr id="3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4429132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de cantos arredondados 50"/>
          <p:cNvSpPr/>
          <p:nvPr/>
        </p:nvSpPr>
        <p:spPr bwMode="auto">
          <a:xfrm>
            <a:off x="357158" y="1714518"/>
            <a:ext cx="6643687" cy="43576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/>
          <a:lstStyle/>
          <a:p>
            <a:pPr>
              <a:defRPr/>
            </a:pPr>
            <a:endParaRPr lang="pt-B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" name="Retângulo de cantos arredondados 86"/>
          <p:cNvSpPr/>
          <p:nvPr/>
        </p:nvSpPr>
        <p:spPr bwMode="auto">
          <a:xfrm>
            <a:off x="2357422" y="2214572"/>
            <a:ext cx="3286148" cy="35719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" name="Faixa para baixo 69"/>
          <p:cNvSpPr/>
          <p:nvPr/>
        </p:nvSpPr>
        <p:spPr bwMode="auto">
          <a:xfrm>
            <a:off x="1714470" y="1428768"/>
            <a:ext cx="4071938" cy="500063"/>
          </a:xfrm>
          <a:prstGeom prst="ribb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err="1"/>
              <a:t>Mapeamento</a:t>
            </a:r>
            <a:endParaRPr lang="pt-B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6632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571612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33" y="1643081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tângulo de cantos arredondados 37"/>
          <p:cNvSpPr/>
          <p:nvPr/>
        </p:nvSpPr>
        <p:spPr bwMode="auto">
          <a:xfrm>
            <a:off x="2571736" y="2428886"/>
            <a:ext cx="285752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Heurística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Minha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Baseada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Classificação</a:t>
            </a:r>
            <a:endParaRPr lang="pt-B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43" name="Conector de seta reta 45"/>
          <p:cNvCxnSpPr>
            <a:cxnSpLocks noChangeShapeType="1"/>
            <a:stCxn id="38" idx="3"/>
            <a:endCxn id="34" idx="2"/>
          </p:cNvCxnSpPr>
          <p:nvPr/>
        </p:nvCxnSpPr>
        <p:spPr bwMode="auto">
          <a:xfrm>
            <a:off x="5429256" y="2786076"/>
            <a:ext cx="1900202" cy="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grpSp>
        <p:nvGrpSpPr>
          <p:cNvPr id="2" name="Grupo 87"/>
          <p:cNvGrpSpPr>
            <a:grpSpLocks/>
          </p:cNvGrpSpPr>
          <p:nvPr/>
        </p:nvGrpSpPr>
        <p:grpSpPr bwMode="auto">
          <a:xfrm>
            <a:off x="7286655" y="4429132"/>
            <a:ext cx="1500187" cy="1143000"/>
            <a:chOff x="1928794" y="4357694"/>
            <a:chExt cx="2157654" cy="1143008"/>
          </a:xfrm>
        </p:grpSpPr>
        <p:sp>
          <p:nvSpPr>
            <p:cNvPr id="48" name="Canto dobrado 47"/>
            <p:cNvSpPr/>
            <p:nvPr/>
          </p:nvSpPr>
          <p:spPr bwMode="auto">
            <a:xfrm>
              <a:off x="1928794" y="4643446"/>
              <a:ext cx="2143955" cy="857256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</a:rPr>
                <a:t>Tabela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AxiomaPonte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entre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Conceitos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9" name="Retângulo com Único Canto Aparado 48"/>
            <p:cNvSpPr/>
            <p:nvPr/>
          </p:nvSpPr>
          <p:spPr bwMode="auto">
            <a:xfrm>
              <a:off x="1943307" y="4357694"/>
              <a:ext cx="2143141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/>
                <a:t>DADOS</a:t>
              </a:r>
              <a:endParaRPr lang="pt-BR" sz="12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6655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22" y="22860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0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10" y="2214581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tângulo com Canto Diagonal Aparado 33"/>
          <p:cNvSpPr/>
          <p:nvPr/>
        </p:nvSpPr>
        <p:spPr bwMode="auto">
          <a:xfrm>
            <a:off x="7329458" y="2571768"/>
            <a:ext cx="1285875" cy="428625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Triplas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6663" name="Conector angulado 67"/>
          <p:cNvCxnSpPr>
            <a:cxnSpLocks noChangeShapeType="1"/>
            <a:stCxn id="44" idx="3"/>
            <a:endCxn id="34" idx="1"/>
          </p:cNvCxnSpPr>
          <p:nvPr/>
        </p:nvCxnSpPr>
        <p:spPr bwMode="auto">
          <a:xfrm rot="5400000" flipH="1" flipV="1">
            <a:off x="7292893" y="3678192"/>
            <a:ext cx="1357301" cy="170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2666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pic>
        <p:nvPicPr>
          <p:cNvPr id="3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52" y="4286256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tângulo de cantos arredondados 39"/>
          <p:cNvSpPr/>
          <p:nvPr/>
        </p:nvSpPr>
        <p:spPr bwMode="auto">
          <a:xfrm>
            <a:off x="2571736" y="4359274"/>
            <a:ext cx="2858400" cy="712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Heurística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do GLUE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Baseada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Classificação</a:t>
            </a:r>
            <a:endParaRPr lang="pt-BR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" name="Elipse 41"/>
          <p:cNvSpPr/>
          <p:nvPr/>
        </p:nvSpPr>
        <p:spPr bwMode="auto">
          <a:xfrm>
            <a:off x="3670602" y="3502018"/>
            <a:ext cx="571504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</a:t>
            </a:r>
            <a:endParaRPr lang="pt-BR" sz="1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5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60" y="4216397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0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42844" y="2238304"/>
            <a:ext cx="900115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err="1" smtClean="0">
                <a:latin typeface="Arial" charset="0"/>
                <a:cs typeface="Arial" charset="0"/>
              </a:rPr>
              <a:t>Implementar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uma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heurística</a:t>
            </a:r>
            <a:r>
              <a:rPr lang="en-US" sz="1800" dirty="0" smtClean="0">
                <a:latin typeface="Arial" charset="0"/>
                <a:cs typeface="Arial" charset="0"/>
              </a:rPr>
              <a:t>, dada </a:t>
            </a:r>
            <a:r>
              <a:rPr lang="en-US" sz="1800" dirty="0" err="1" smtClean="0">
                <a:latin typeface="Arial" charset="0"/>
                <a:cs typeface="Arial" charset="0"/>
              </a:rPr>
              <a:t>por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regras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teoria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conjuntos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para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casar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conjuntos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medindo</a:t>
            </a:r>
            <a:r>
              <a:rPr lang="en-US" sz="1800" dirty="0" smtClean="0">
                <a:latin typeface="Arial" charset="0"/>
                <a:cs typeface="Arial" charset="0"/>
              </a:rPr>
              <a:t> a </a:t>
            </a:r>
            <a:r>
              <a:rPr lang="en-US" sz="1800" dirty="0" err="1" smtClean="0">
                <a:latin typeface="Arial" charset="0"/>
                <a:cs typeface="Arial" charset="0"/>
              </a:rPr>
              <a:t>interseção</a:t>
            </a:r>
            <a:r>
              <a:rPr lang="en-US" sz="1800" dirty="0" smtClean="0">
                <a:latin typeface="Arial" charset="0"/>
                <a:cs typeface="Arial" charset="0"/>
              </a:rPr>
              <a:t> entre </a:t>
            </a:r>
            <a:r>
              <a:rPr lang="en-US" sz="1800" dirty="0" err="1" smtClean="0">
                <a:latin typeface="Arial" charset="0"/>
                <a:cs typeface="Arial" charset="0"/>
              </a:rPr>
              <a:t>eles</a:t>
            </a:r>
            <a:r>
              <a:rPr lang="en-US" sz="1800" dirty="0" smtClean="0">
                <a:latin typeface="Arial" charset="0"/>
                <a:cs typeface="Arial" charset="0"/>
              </a:rPr>
              <a:t>. E </a:t>
            </a:r>
            <a:r>
              <a:rPr lang="en-US" sz="1800" dirty="0" err="1" smtClean="0">
                <a:latin typeface="Arial" charset="0"/>
                <a:cs typeface="Arial" charset="0"/>
              </a:rPr>
              <a:t>possivelmente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usar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Entropia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para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ajustar</a:t>
            </a:r>
            <a:r>
              <a:rPr lang="en-US" sz="1800" dirty="0" smtClean="0">
                <a:latin typeface="Arial" charset="0"/>
                <a:cs typeface="Arial" charset="0"/>
              </a:rPr>
              <a:t> o </a:t>
            </a:r>
            <a:r>
              <a:rPr lang="en-US" sz="1800" dirty="0" err="1" smtClean="0">
                <a:latin typeface="Arial" charset="0"/>
                <a:cs typeface="Arial" charset="0"/>
              </a:rPr>
              <a:t>nível</a:t>
            </a:r>
            <a:r>
              <a:rPr lang="en-US" sz="1800" dirty="0" smtClean="0">
                <a:latin typeface="Arial" charset="0"/>
                <a:cs typeface="Arial" charset="0"/>
              </a:rPr>
              <a:t> dos </a:t>
            </a:r>
            <a:r>
              <a:rPr lang="en-US" sz="1800" dirty="0" err="1" smtClean="0">
                <a:latin typeface="Arial" charset="0"/>
                <a:cs typeface="Arial" charset="0"/>
              </a:rPr>
              <a:t>conceitos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na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hierarquia</a:t>
            </a:r>
            <a:r>
              <a:rPr lang="en-US" sz="1800" dirty="0" smtClean="0">
                <a:latin typeface="Arial" charset="0"/>
                <a:cs typeface="Arial" charset="0"/>
              </a:rPr>
              <a:t>.</a:t>
            </a:r>
          </a:p>
          <a:p>
            <a:pPr marL="355600" lvl="1" algn="l">
              <a:buSzPct val="75000"/>
              <a:defRPr/>
            </a:pPr>
            <a:endParaRPr lang="en-US" sz="1000" dirty="0" smtClean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err="1" smtClean="0">
                <a:latin typeface="Arial" charset="0"/>
                <a:cs typeface="Arial" charset="0"/>
              </a:rPr>
              <a:t>Usará</a:t>
            </a:r>
            <a:r>
              <a:rPr lang="en-US" sz="1800" dirty="0" smtClean="0">
                <a:latin typeface="Arial" charset="0"/>
                <a:cs typeface="Arial" charset="0"/>
              </a:rPr>
              <a:t> dados de </a:t>
            </a:r>
            <a:r>
              <a:rPr lang="en-US" sz="1800" dirty="0" err="1" smtClean="0">
                <a:latin typeface="Arial" charset="0"/>
                <a:cs typeface="Arial" charset="0"/>
              </a:rPr>
              <a:t>similaridade</a:t>
            </a:r>
            <a:r>
              <a:rPr lang="en-US" sz="1800" dirty="0" smtClean="0">
                <a:latin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cs typeface="Arial" charset="0"/>
              </a:rPr>
              <a:t>interseção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oriundos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da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classificação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err="1" smtClean="0">
                <a:latin typeface="Arial" charset="0"/>
                <a:cs typeface="Arial" charset="0"/>
              </a:rPr>
              <a:t>Posso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implementar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também</a:t>
            </a:r>
            <a:r>
              <a:rPr lang="en-US" sz="1800" dirty="0" smtClean="0">
                <a:latin typeface="Arial" charset="0"/>
                <a:cs typeface="Arial" charset="0"/>
              </a:rPr>
              <a:t> Relaxation Labeler (</a:t>
            </a:r>
            <a:r>
              <a:rPr lang="en-US" sz="1800" dirty="0" err="1" smtClean="0">
                <a:latin typeface="Arial" charset="0"/>
                <a:cs typeface="Arial" charset="0"/>
              </a:rPr>
              <a:t>como</a:t>
            </a:r>
            <a:r>
              <a:rPr lang="en-US" sz="1800" dirty="0" smtClean="0">
                <a:latin typeface="Arial" charset="0"/>
                <a:cs typeface="Arial" charset="0"/>
              </a:rPr>
              <a:t> no GLUE) </a:t>
            </a:r>
            <a:r>
              <a:rPr lang="en-US" sz="1800" dirty="0" err="1" smtClean="0">
                <a:latin typeface="Arial" charset="0"/>
                <a:cs typeface="Arial" charset="0"/>
              </a:rPr>
              <a:t>ou</a:t>
            </a:r>
            <a:r>
              <a:rPr lang="en-US" sz="1800" dirty="0" smtClean="0">
                <a:latin typeface="Arial" charset="0"/>
                <a:cs typeface="Arial" charset="0"/>
              </a:rPr>
              <a:t> Neural Relaxation Labeler, </a:t>
            </a:r>
            <a:r>
              <a:rPr lang="en-US" sz="1800" dirty="0" err="1" smtClean="0">
                <a:latin typeface="Arial" charset="0"/>
                <a:cs typeface="Arial" charset="0"/>
              </a:rPr>
              <a:t>que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parece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melhor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pois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tenta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eliminar</a:t>
            </a:r>
            <a:r>
              <a:rPr lang="en-US" sz="1800" dirty="0" smtClean="0">
                <a:latin typeface="Arial" charset="0"/>
                <a:cs typeface="Arial" charset="0"/>
              </a:rPr>
              <a:t> “</a:t>
            </a:r>
            <a:r>
              <a:rPr lang="en-US" sz="1800" dirty="0" err="1" smtClean="0">
                <a:latin typeface="Arial" charset="0"/>
                <a:cs typeface="Arial" charset="0"/>
              </a:rPr>
              <a:t>ruído</a:t>
            </a:r>
            <a:r>
              <a:rPr lang="en-US" sz="1800" dirty="0" smtClean="0">
                <a:latin typeface="Arial" charset="0"/>
                <a:cs typeface="Arial" charset="0"/>
              </a:rPr>
              <a:t>”, “noisy”, </a:t>
            </a:r>
            <a:r>
              <a:rPr lang="en-US" sz="1800" dirty="0" err="1" smtClean="0">
                <a:latin typeface="Arial" charset="0"/>
                <a:cs typeface="Arial" charset="0"/>
              </a:rPr>
              <a:t>ou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seja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casamentos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inconsistentes</a:t>
            </a:r>
            <a:r>
              <a:rPr lang="en-US" sz="1800" dirty="0" smtClean="0">
                <a:latin typeface="Arial" charset="0"/>
                <a:cs typeface="Arial" charset="0"/>
              </a:rPr>
              <a:t> (</a:t>
            </a:r>
            <a:r>
              <a:rPr lang="en-US" sz="1800" dirty="0" err="1" smtClean="0">
                <a:latin typeface="Arial" charset="0"/>
                <a:cs typeface="Arial" charset="0"/>
              </a:rPr>
              <a:t>em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vez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apenas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procurar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os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melhores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casamentos</a:t>
            </a:r>
            <a:r>
              <a:rPr lang="en-US" sz="1800" dirty="0" smtClean="0">
                <a:latin typeface="Arial" charset="0"/>
                <a:cs typeface="Arial" charset="0"/>
              </a:rPr>
              <a:t>).</a:t>
            </a: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err="1" smtClean="0">
                <a:latin typeface="Arial" charset="0"/>
                <a:cs typeface="Arial" charset="0"/>
              </a:rPr>
              <a:t>Mapeadores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que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serviram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referência</a:t>
            </a:r>
            <a:r>
              <a:rPr lang="en-US" sz="1800" dirty="0" smtClean="0">
                <a:latin typeface="Arial" charset="0"/>
                <a:cs typeface="Arial" charset="0"/>
              </a:rPr>
              <a:t>: GLUE, S-Match e C-Match.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L-Match </a:t>
            </a:r>
            <a:r>
              <a:rPr lang="pt-BR" dirty="0" smtClean="0">
                <a:solidFill>
                  <a:srgbClr val="000000"/>
                </a:solidFill>
                <a:latin typeface="Arial" charset="0"/>
              </a:rPr>
              <a:t>– Meu </a:t>
            </a:r>
            <a:r>
              <a:rPr lang="pt-BR" dirty="0" err="1" smtClean="0">
                <a:solidFill>
                  <a:srgbClr val="000000"/>
                </a:solidFill>
                <a:latin typeface="Arial" charset="0"/>
              </a:rPr>
              <a:t>Mapeador</a:t>
            </a:r>
            <a:endParaRPr lang="pt-BR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  <p:pic>
        <p:nvPicPr>
          <p:cNvPr id="6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14487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0" y="16430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8A60F-BAAA-4BA9-B5E4-B96FF96E63DC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050" y="3979325"/>
            <a:ext cx="91249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4763" algn="l">
              <a:tabLst>
                <a:tab pos="355600" algn="l"/>
                <a:tab pos="7175500" algn="l"/>
              </a:tabLst>
              <a:defRPr/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   Problema</a:t>
            </a:r>
            <a:endParaRPr lang="pt-BR" b="1" dirty="0">
              <a:solidFill>
                <a:srgbClr val="000000"/>
              </a:solidFill>
              <a:latin typeface="Arial" charset="0"/>
            </a:endParaRPr>
          </a:p>
          <a:p>
            <a:pPr marL="177800" indent="4763" algn="l">
              <a:tabLst>
                <a:tab pos="355600" algn="l"/>
                <a:tab pos="7175500" algn="l"/>
              </a:tabLst>
              <a:defRPr/>
            </a:pPr>
            <a:endParaRPr lang="pt-BR" sz="1000" b="1" dirty="0">
              <a:latin typeface="Arial" charset="0"/>
            </a:endParaRPr>
          </a:p>
          <a:p>
            <a:pPr marL="366713" indent="-192088" algn="l">
              <a:buFontTx/>
              <a:buChar char="•"/>
              <a:tabLst>
                <a:tab pos="449263" algn="l"/>
                <a:tab pos="7175500" algn="l"/>
              </a:tabLst>
              <a:defRPr/>
            </a:pPr>
            <a:r>
              <a:rPr lang="pt-BR" dirty="0"/>
              <a:t>Dado um </a:t>
            </a:r>
            <a:r>
              <a:rPr lang="pt-BR" sz="2000" b="1" dirty="0">
                <a:solidFill>
                  <a:schemeClr val="hlink"/>
                </a:solidFill>
                <a:latin typeface="Arial" charset="0"/>
              </a:rPr>
              <a:t>par de conceitos </a:t>
            </a:r>
            <a:r>
              <a:rPr lang="pt-BR" dirty="0"/>
              <a:t>oriundos de </a:t>
            </a:r>
            <a:r>
              <a:rPr lang="pt-BR" sz="2000" b="1" dirty="0">
                <a:solidFill>
                  <a:schemeClr val="hlink"/>
                </a:solidFill>
                <a:latin typeface="Arial" charset="0"/>
              </a:rPr>
              <a:t>ontologias distintas </a:t>
            </a:r>
            <a:r>
              <a:rPr lang="pt-BR" dirty="0"/>
              <a:t>A e B,  qual a </a:t>
            </a:r>
            <a:r>
              <a:rPr lang="pt-BR" sz="2000" b="1" dirty="0">
                <a:solidFill>
                  <a:schemeClr val="hlink"/>
                </a:solidFill>
                <a:latin typeface="Arial" charset="0"/>
              </a:rPr>
              <a:t>relação</a:t>
            </a:r>
            <a:r>
              <a:rPr lang="pt-BR" dirty="0"/>
              <a:t> entre eles?</a:t>
            </a:r>
          </a:p>
          <a:p>
            <a:pPr marL="366713" indent="-192088" algn="l">
              <a:buFontTx/>
              <a:buChar char="•"/>
              <a:tabLst>
                <a:tab pos="449263" algn="l"/>
                <a:tab pos="7175500" algn="l"/>
              </a:tabLst>
              <a:defRPr/>
            </a:pPr>
            <a:endParaRPr lang="en-US" dirty="0"/>
          </a:p>
          <a:p>
            <a:pPr marL="366713" indent="-192088" algn="l">
              <a:tabLst>
                <a:tab pos="449263" algn="l"/>
                <a:tab pos="7175500" algn="l"/>
              </a:tabLst>
              <a:defRPr/>
            </a:pPr>
            <a:endParaRPr lang="en-US" dirty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175" y="14363700"/>
            <a:ext cx="8778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428728" y="5429264"/>
          <a:ext cx="6592888" cy="495300"/>
        </p:xfrm>
        <a:graphic>
          <a:graphicData uri="http://schemas.openxmlformats.org/presentationml/2006/ole">
            <p:oleObj spid="_x0000_s1026" name="Equação" r:id="rId4" imgW="2705040" imgH="203040" progId="Equation.3">
              <p:embed/>
            </p:oleObj>
          </a:graphicData>
        </a:graphic>
      </p:graphicFrame>
      <p:grpSp>
        <p:nvGrpSpPr>
          <p:cNvPr id="38" name="Grupo 37"/>
          <p:cNvGrpSpPr/>
          <p:nvPr/>
        </p:nvGrpSpPr>
        <p:grpSpPr>
          <a:xfrm>
            <a:off x="0" y="1714488"/>
            <a:ext cx="2535238" cy="1581150"/>
            <a:chOff x="6361128" y="2143116"/>
            <a:chExt cx="2535238" cy="1581150"/>
          </a:xfrm>
        </p:grpSpPr>
        <p:pic>
          <p:nvPicPr>
            <p:cNvPr id="7" name="Picture 6" descr="han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16" y="2143116"/>
              <a:ext cx="2038350" cy="14382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361128" y="3022591"/>
              <a:ext cx="1455738" cy="70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4000" b="1" dirty="0" err="1">
                  <a:solidFill>
                    <a:srgbClr val="000000"/>
                  </a:solidFill>
                  <a:latin typeface="Arial Black" pitchFamily="34" charset="0"/>
                </a:rPr>
                <a:t>O</a:t>
              </a:r>
              <a:r>
                <a:rPr lang="pt-BR" sz="4000" b="1" dirty="0" err="1">
                  <a:solidFill>
                    <a:schemeClr val="bg1"/>
                  </a:solidFill>
                  <a:latin typeface="Arial Black" pitchFamily="34" charset="0"/>
                </a:rPr>
                <a:t>WL</a:t>
              </a:r>
              <a:endParaRPr lang="pt-BR" sz="40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2357438" y="1785926"/>
            <a:ext cx="6786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177800" algn="l">
              <a:buFont typeface="Arial" pitchFamily="34" charset="0"/>
              <a:buChar char="•"/>
              <a:tabLst>
                <a:tab pos="355600" algn="l"/>
                <a:tab pos="7175500" algn="l"/>
              </a:tabLst>
              <a:defRPr/>
            </a:pPr>
            <a:r>
              <a:rPr lang="pt-BR" dirty="0" smtClean="0"/>
              <a:t>São </a:t>
            </a:r>
            <a:r>
              <a:rPr lang="pt-BR" sz="2000" b="1" dirty="0" smtClean="0">
                <a:solidFill>
                  <a:schemeClr val="hlink"/>
                </a:solidFill>
                <a:latin typeface="Arial" charset="0"/>
              </a:rPr>
              <a:t>Ontologias</a:t>
            </a:r>
            <a:endParaRPr lang="pt-BR" dirty="0" smtClean="0"/>
          </a:p>
          <a:p>
            <a:pPr marL="355600" indent="-177800" algn="l">
              <a:buFont typeface="Arial" pitchFamily="34" charset="0"/>
              <a:buChar char="•"/>
              <a:tabLst>
                <a:tab pos="355600" algn="l"/>
                <a:tab pos="7175500" algn="l"/>
              </a:tabLst>
              <a:defRPr/>
            </a:pPr>
            <a:r>
              <a:rPr lang="pt-BR" dirty="0" smtClean="0"/>
              <a:t>Mais especificamente os </a:t>
            </a:r>
            <a:r>
              <a:rPr lang="pt-BR" sz="2000" b="1" dirty="0" smtClean="0">
                <a:solidFill>
                  <a:schemeClr val="hlink"/>
                </a:solidFill>
                <a:latin typeface="Arial" charset="0"/>
              </a:rPr>
              <a:t>conceitos</a:t>
            </a:r>
            <a:r>
              <a:rPr lang="pt-BR" dirty="0" smtClean="0"/>
              <a:t> das ontologias</a:t>
            </a:r>
          </a:p>
          <a:p>
            <a:pPr marL="355600" indent="-177800" algn="l">
              <a:buFont typeface="Arial" pitchFamily="34" charset="0"/>
              <a:buChar char="•"/>
              <a:tabLst>
                <a:tab pos="355600" algn="l"/>
                <a:tab pos="7175500" algn="l"/>
              </a:tabLst>
              <a:defRPr/>
            </a:pPr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adotado</a:t>
            </a:r>
            <a:r>
              <a:rPr lang="en-US" dirty="0" smtClean="0"/>
              <a:t> é </a:t>
            </a:r>
            <a:r>
              <a:rPr lang="en-US" sz="2000" b="1" dirty="0" smtClean="0">
                <a:solidFill>
                  <a:schemeClr val="hlink"/>
                </a:solidFill>
                <a:latin typeface="Arial" charset="0"/>
              </a:rPr>
              <a:t>OWL-DL</a:t>
            </a:r>
            <a:endParaRPr lang="pt-BR" sz="20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15028" y="1109947"/>
            <a:ext cx="3084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4763" algn="l">
              <a:tabLst>
                <a:tab pos="355600" algn="l"/>
                <a:tab pos="7175500" algn="l"/>
              </a:tabLst>
              <a:defRPr/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Objetos de Estudo</a:t>
            </a:r>
          </a:p>
        </p:txBody>
      </p:sp>
      <p:pic>
        <p:nvPicPr>
          <p:cNvPr id="92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1142984"/>
            <a:ext cx="209550" cy="304800"/>
          </a:xfrm>
          <a:prstGeom prst="rect">
            <a:avLst/>
          </a:prstGeom>
          <a:noFill/>
        </p:spPr>
      </p:pic>
      <p:pic>
        <p:nvPicPr>
          <p:cNvPr id="93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4012379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grpSp>
        <p:nvGrpSpPr>
          <p:cNvPr id="99" name="Grupo 98"/>
          <p:cNvGrpSpPr/>
          <p:nvPr/>
        </p:nvGrpSpPr>
        <p:grpSpPr>
          <a:xfrm>
            <a:off x="803964" y="2752564"/>
            <a:ext cx="2309954" cy="533184"/>
            <a:chOff x="803964" y="2752564"/>
            <a:chExt cx="2309954" cy="533184"/>
          </a:xfrm>
        </p:grpSpPr>
        <p:cxnSp>
          <p:nvCxnSpPr>
            <p:cNvPr id="46" name="AutoShape 3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1789814" y="2752564"/>
              <a:ext cx="353456" cy="461194"/>
              <a:chOff x="2861" y="1611"/>
              <a:chExt cx="187" cy="244"/>
            </a:xfrm>
          </p:grpSpPr>
          <p:sp>
            <p:nvSpPr>
              <p:cNvPr id="41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2861" y="1611"/>
                <a:ext cx="187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  <a:sym typeface="Symbol" pitchFamily="18" charset="2"/>
                  </a:rPr>
                  <a:t>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8" name="CaixaDeTexto 77"/>
          <p:cNvSpPr txBox="1"/>
          <p:nvPr/>
        </p:nvSpPr>
        <p:spPr>
          <a:xfrm>
            <a:off x="3245288" y="2771287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=</a:t>
            </a:r>
            <a:r>
              <a:rPr lang="pt-BR" dirty="0" smtClean="0">
                <a:sym typeface="Symbol"/>
              </a:rPr>
              <a:t> instâncias(B)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245288" y="3363953"/>
            <a:ext cx="464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</a:t>
            </a:r>
            <a:r>
              <a:rPr lang="pt-BR" dirty="0" smtClean="0">
                <a:sym typeface="Symbol"/>
              </a:rPr>
              <a:t> instâncias(B)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44731" y="3947332"/>
            <a:ext cx="464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</a:t>
            </a:r>
            <a:r>
              <a:rPr lang="pt-BR" dirty="0" smtClean="0">
                <a:sym typeface="Symbol"/>
              </a:rPr>
              <a:t> instâncias(B)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45288" y="4545362"/>
            <a:ext cx="539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</a:t>
            </a:r>
            <a:r>
              <a:rPr lang="pt-BR" dirty="0" smtClean="0">
                <a:sym typeface="Symbol"/>
              </a:rPr>
              <a:t> instâncias(B) 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  </a:t>
            </a:r>
            <a:r>
              <a:rPr lang="pt-BR" dirty="0" smtClean="0">
                <a:sym typeface="Symbol"/>
              </a:rPr>
              <a:t>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3244731" y="5128741"/>
            <a:ext cx="539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</a:t>
            </a:r>
            <a:r>
              <a:rPr lang="pt-BR" dirty="0" smtClean="0">
                <a:sym typeface="Symbol"/>
              </a:rPr>
              <a:t> instâncias(B) 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  </a:t>
            </a:r>
            <a:r>
              <a:rPr lang="pt-BR" dirty="0" smtClean="0">
                <a:sym typeface="Symbol"/>
              </a:rPr>
              <a:t>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1285852" y="5805090"/>
            <a:ext cx="6992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ym typeface="Symbol"/>
              </a:rPr>
              <a:t>* </a:t>
            </a:r>
            <a:r>
              <a:rPr lang="pt-BR" sz="1600" dirty="0" err="1" smtClean="0">
                <a:sym typeface="Symbol"/>
              </a:rPr>
              <a:t>OBS</a:t>
            </a:r>
            <a:r>
              <a:rPr lang="pt-BR" sz="1600" dirty="0" smtClean="0">
                <a:sym typeface="Symbol"/>
              </a:rPr>
              <a:t>: o símbolo  indica que instâncias das subclasses também são consideradas</a:t>
            </a:r>
            <a:endParaRPr lang="pt-BR" sz="1600" dirty="0"/>
          </a:p>
        </p:txBody>
      </p:sp>
      <p:grpSp>
        <p:nvGrpSpPr>
          <p:cNvPr id="114" name="Grupo 113"/>
          <p:cNvGrpSpPr/>
          <p:nvPr/>
        </p:nvGrpSpPr>
        <p:grpSpPr>
          <a:xfrm>
            <a:off x="797661" y="3348382"/>
            <a:ext cx="2309954" cy="533184"/>
            <a:chOff x="803964" y="2752564"/>
            <a:chExt cx="2309954" cy="533184"/>
          </a:xfrm>
        </p:grpSpPr>
        <p:cxnSp>
          <p:nvCxnSpPr>
            <p:cNvPr id="115" name="AutoShape 3"/>
            <p:cNvCxnSpPr>
              <a:cxnSpLocks noChangeShapeType="1"/>
              <a:stCxn id="116" idx="6"/>
              <a:endCxn id="117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7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8" name="Group 12"/>
            <p:cNvGrpSpPr>
              <a:grpSpLocks/>
            </p:cNvGrpSpPr>
            <p:nvPr/>
          </p:nvGrpSpPr>
          <p:grpSpPr bwMode="auto">
            <a:xfrm>
              <a:off x="1753904" y="2752564"/>
              <a:ext cx="404490" cy="461194"/>
              <a:chOff x="2842" y="1611"/>
              <a:chExt cx="214" cy="244"/>
            </a:xfrm>
          </p:grpSpPr>
          <p:sp>
            <p:nvSpPr>
              <p:cNvPr id="119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4"/>
              <p:cNvSpPr>
                <a:spLocks noChangeArrowheads="1"/>
              </p:cNvSpPr>
              <p:nvPr/>
            </p:nvSpPr>
            <p:spPr bwMode="auto">
              <a:xfrm>
                <a:off x="2842" y="1611"/>
                <a:ext cx="214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sym typeface="Symbol"/>
                  </a:rPr>
                  <a:t>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8" name="Grupo 127"/>
          <p:cNvGrpSpPr/>
          <p:nvPr/>
        </p:nvGrpSpPr>
        <p:grpSpPr>
          <a:xfrm>
            <a:off x="809536" y="3931573"/>
            <a:ext cx="2309954" cy="533184"/>
            <a:chOff x="803964" y="2752564"/>
            <a:chExt cx="2309954" cy="533184"/>
          </a:xfrm>
        </p:grpSpPr>
        <p:cxnSp>
          <p:nvCxnSpPr>
            <p:cNvPr id="129" name="AutoShape 3"/>
            <p:cNvCxnSpPr>
              <a:cxnSpLocks noChangeShapeType="1"/>
              <a:stCxn id="130" idx="6"/>
              <a:endCxn id="131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2" name="Group 12"/>
            <p:cNvGrpSpPr>
              <a:grpSpLocks/>
            </p:cNvGrpSpPr>
            <p:nvPr/>
          </p:nvGrpSpPr>
          <p:grpSpPr bwMode="auto">
            <a:xfrm>
              <a:off x="1765245" y="2752564"/>
              <a:ext cx="404490" cy="461194"/>
              <a:chOff x="2848" y="1611"/>
              <a:chExt cx="214" cy="244"/>
            </a:xfrm>
          </p:grpSpPr>
          <p:sp>
            <p:nvSpPr>
              <p:cNvPr id="133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ectangle 14"/>
              <p:cNvSpPr>
                <a:spLocks noChangeArrowheads="1"/>
              </p:cNvSpPr>
              <p:nvPr/>
            </p:nvSpPr>
            <p:spPr bwMode="auto">
              <a:xfrm>
                <a:off x="2848" y="1611"/>
                <a:ext cx="214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sym typeface="Symbol"/>
                  </a:rPr>
                  <a:t>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2" name="Grupo 141"/>
          <p:cNvGrpSpPr/>
          <p:nvPr/>
        </p:nvGrpSpPr>
        <p:grpSpPr>
          <a:xfrm>
            <a:off x="809536" y="4527015"/>
            <a:ext cx="2309954" cy="533184"/>
            <a:chOff x="803964" y="2752564"/>
            <a:chExt cx="2309954" cy="533184"/>
          </a:xfrm>
        </p:grpSpPr>
        <p:cxnSp>
          <p:nvCxnSpPr>
            <p:cNvPr id="143" name="AutoShape 3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144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46" name="Group 12"/>
            <p:cNvGrpSpPr>
              <a:grpSpLocks/>
            </p:cNvGrpSpPr>
            <p:nvPr/>
          </p:nvGrpSpPr>
          <p:grpSpPr bwMode="auto">
            <a:xfrm>
              <a:off x="1753901" y="2752564"/>
              <a:ext cx="421501" cy="461194"/>
              <a:chOff x="2842" y="1611"/>
              <a:chExt cx="223" cy="244"/>
            </a:xfrm>
          </p:grpSpPr>
          <p:sp>
            <p:nvSpPr>
              <p:cNvPr id="147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"/>
              <p:cNvSpPr>
                <a:spLocks noChangeArrowheads="1"/>
              </p:cNvSpPr>
              <p:nvPr/>
            </p:nvSpPr>
            <p:spPr bwMode="auto">
              <a:xfrm>
                <a:off x="2842" y="1611"/>
                <a:ext cx="223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sym typeface="Symbol"/>
                  </a:rPr>
                  <a:t>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6" name="Grupo 155"/>
          <p:cNvGrpSpPr/>
          <p:nvPr/>
        </p:nvGrpSpPr>
        <p:grpSpPr>
          <a:xfrm>
            <a:off x="809536" y="5134966"/>
            <a:ext cx="2309954" cy="508612"/>
            <a:chOff x="803964" y="2777136"/>
            <a:chExt cx="2309954" cy="508612"/>
          </a:xfrm>
        </p:grpSpPr>
        <p:cxnSp>
          <p:nvCxnSpPr>
            <p:cNvPr id="157" name="AutoShape 3"/>
            <p:cNvCxnSpPr>
              <a:cxnSpLocks noChangeShapeType="1"/>
              <a:stCxn id="158" idx="6"/>
              <a:endCxn id="159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158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9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0" name="Group 12"/>
            <p:cNvGrpSpPr>
              <a:grpSpLocks/>
            </p:cNvGrpSpPr>
            <p:nvPr/>
          </p:nvGrpSpPr>
          <p:grpSpPr bwMode="auto">
            <a:xfrm>
              <a:off x="1789814" y="2777136"/>
              <a:ext cx="353456" cy="461194"/>
              <a:chOff x="2861" y="1624"/>
              <a:chExt cx="187" cy="244"/>
            </a:xfrm>
          </p:grpSpPr>
          <p:sp>
            <p:nvSpPr>
              <p:cNvPr id="161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tangle 14"/>
              <p:cNvSpPr>
                <a:spLocks noChangeArrowheads="1"/>
              </p:cNvSpPr>
              <p:nvPr/>
            </p:nvSpPr>
            <p:spPr bwMode="auto">
              <a:xfrm>
                <a:off x="2861" y="1624"/>
                <a:ext cx="187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sym typeface="Symbol"/>
                  </a:rPr>
                  <a:t>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4" name="Text Box 2"/>
          <p:cNvSpPr txBox="1">
            <a:spLocks noChangeArrowheads="1"/>
          </p:cNvSpPr>
          <p:nvPr/>
        </p:nvSpPr>
        <p:spPr bwMode="auto">
          <a:xfrm>
            <a:off x="1214457" y="1236658"/>
            <a:ext cx="6286501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177800" algn="l">
              <a:buFontTx/>
              <a:buChar char="•"/>
              <a:tabLst>
                <a:tab pos="7175500" algn="l"/>
              </a:tabLst>
            </a:pPr>
            <a:endParaRPr lang="pt-BR" sz="1000" b="1" dirty="0">
              <a:solidFill>
                <a:srgbClr val="666696"/>
              </a:solidFill>
              <a:latin typeface="Arial" charset="0"/>
            </a:endParaRP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Arial" charset="0"/>
              </a:rPr>
              <a:t> SE</a:t>
            </a:r>
            <a:r>
              <a:rPr lang="pt-BR" sz="1600" dirty="0" smtClean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as instâncias de A e B são as mesmas, então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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B;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Arial" charset="0"/>
              </a:rPr>
              <a:t> SENÃO </a:t>
            </a:r>
            <a:r>
              <a:rPr lang="pt-BR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todas instâncias de A pertencem a B, então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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B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todas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instâncias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de B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pertencem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então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</a:t>
            </a:r>
            <a:r>
              <a:rPr lang="en-US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 B</a:t>
            </a:r>
            <a:endParaRPr lang="en-US" sz="1600" dirty="0">
              <a:solidFill>
                <a:srgbClr val="CC0000"/>
              </a:solidFill>
              <a:latin typeface="Arial" charset="0"/>
            </a:endParaRP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e B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têm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alguma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instância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comum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então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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B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dirty="0" smtClean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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B</a:t>
            </a:r>
            <a:endParaRPr lang="pt-BR" sz="1600" dirty="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grpSp>
        <p:nvGrpSpPr>
          <p:cNvPr id="104" name="Grupo 103"/>
          <p:cNvGrpSpPr/>
          <p:nvPr/>
        </p:nvGrpSpPr>
        <p:grpSpPr>
          <a:xfrm>
            <a:off x="357158" y="2791172"/>
            <a:ext cx="3500462" cy="1569989"/>
            <a:chOff x="357158" y="2291106"/>
            <a:chExt cx="3500462" cy="1569989"/>
          </a:xfrm>
        </p:grpSpPr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357158" y="286096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3214678" y="286096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39" name="Conector em curva 38"/>
            <p:cNvCxnSpPr>
              <a:stCxn id="34" idx="7"/>
              <a:endCxn id="37" idx="1"/>
            </p:cNvCxnSpPr>
            <p:nvPr/>
          </p:nvCxnSpPr>
          <p:spPr bwMode="auto">
            <a:xfrm rot="5400000" flipH="1" flipV="1">
              <a:off x="2107389" y="1732750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6" name="Conector em curva 45"/>
            <p:cNvCxnSpPr>
              <a:stCxn id="34" idx="5"/>
              <a:endCxn id="37" idx="3"/>
            </p:cNvCxnSpPr>
            <p:nvPr/>
          </p:nvCxnSpPr>
          <p:spPr bwMode="auto">
            <a:xfrm rot="16200000" flipH="1">
              <a:off x="2107389" y="2086349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52" name="CaixaDeTexto 51"/>
            <p:cNvSpPr txBox="1"/>
            <p:nvPr/>
          </p:nvSpPr>
          <p:spPr>
            <a:xfrm>
              <a:off x="1176941" y="2291106"/>
              <a:ext cx="2037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Maioria</a:t>
              </a:r>
              <a:r>
                <a:rPr lang="en-US" sz="1600" dirty="0" smtClean="0"/>
                <a:t> das </a:t>
              </a:r>
              <a:r>
                <a:rPr lang="en-US" sz="1600" dirty="0" err="1" smtClean="0"/>
                <a:t>Instâncias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176941" y="3522541"/>
              <a:ext cx="2037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Maioria</a:t>
              </a:r>
              <a:r>
                <a:rPr lang="en-US" sz="1600" dirty="0" smtClean="0"/>
                <a:t> das </a:t>
              </a:r>
              <a:r>
                <a:rPr lang="en-US" sz="1600" dirty="0" err="1" smtClean="0"/>
                <a:t>Instâncias</a:t>
              </a:r>
              <a:endParaRPr lang="pt-BR" sz="1600" dirty="0"/>
            </a:p>
          </p:txBody>
        </p:sp>
        <p:grpSp>
          <p:nvGrpSpPr>
            <p:cNvPr id="61" name="Group 12"/>
            <p:cNvGrpSpPr>
              <a:grpSpLocks/>
            </p:cNvGrpSpPr>
            <p:nvPr/>
          </p:nvGrpSpPr>
          <p:grpSpPr bwMode="auto">
            <a:xfrm>
              <a:off x="1845669" y="2808161"/>
              <a:ext cx="428625" cy="523875"/>
              <a:chOff x="2835" y="1616"/>
              <a:chExt cx="270" cy="330"/>
            </a:xfrm>
          </p:grpSpPr>
          <p:sp>
            <p:nvSpPr>
              <p:cNvPr id="62" name="Oval 13"/>
              <p:cNvSpPr>
                <a:spLocks noChangeArrowheads="1"/>
              </p:cNvSpPr>
              <p:nvPr/>
            </p:nvSpPr>
            <p:spPr bwMode="auto">
              <a:xfrm>
                <a:off x="2835" y="1670"/>
                <a:ext cx="270" cy="263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2849" y="1616"/>
                <a:ext cx="241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800" b="1" dirty="0">
                    <a:solidFill>
                      <a:schemeClr val="bg1"/>
                    </a:solidFill>
                    <a:sym typeface="Symbol" pitchFamily="18" charset="2"/>
                  </a:rPr>
                  <a:t>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upo 104"/>
          <p:cNvGrpSpPr/>
          <p:nvPr/>
        </p:nvGrpSpPr>
        <p:grpSpPr>
          <a:xfrm>
            <a:off x="4929190" y="2786058"/>
            <a:ext cx="3500462" cy="1569989"/>
            <a:chOff x="4929190" y="2285992"/>
            <a:chExt cx="3500462" cy="1569989"/>
          </a:xfrm>
        </p:grpSpPr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929190" y="285584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" name="Oval 8"/>
            <p:cNvSpPr>
              <a:spLocks noChangeArrowheads="1"/>
            </p:cNvSpPr>
            <p:nvPr/>
          </p:nvSpPr>
          <p:spPr bwMode="auto">
            <a:xfrm>
              <a:off x="7786710" y="285584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67" name="Conector em curva 66"/>
            <p:cNvCxnSpPr>
              <a:stCxn id="65" idx="7"/>
              <a:endCxn id="66" idx="1"/>
            </p:cNvCxnSpPr>
            <p:nvPr/>
          </p:nvCxnSpPr>
          <p:spPr bwMode="auto">
            <a:xfrm rot="5400000" flipH="1" flipV="1">
              <a:off x="6679421" y="1727636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8" name="Conector em curva 67"/>
            <p:cNvCxnSpPr>
              <a:stCxn id="65" idx="5"/>
              <a:endCxn id="66" idx="3"/>
            </p:cNvCxnSpPr>
            <p:nvPr/>
          </p:nvCxnSpPr>
          <p:spPr bwMode="auto">
            <a:xfrm rot="16200000" flipH="1">
              <a:off x="6679421" y="2081235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9" name="CaixaDeTexto 68"/>
            <p:cNvSpPr txBox="1"/>
            <p:nvPr/>
          </p:nvSpPr>
          <p:spPr>
            <a:xfrm>
              <a:off x="5748973" y="2285992"/>
              <a:ext cx="2037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Maioria</a:t>
              </a:r>
              <a:r>
                <a:rPr lang="en-US" sz="1600" dirty="0" smtClean="0"/>
                <a:t> das </a:t>
              </a:r>
              <a:r>
                <a:rPr lang="en-US" sz="1600" dirty="0" err="1" smtClean="0"/>
                <a:t>Instâncias</a:t>
              </a:r>
              <a:endParaRPr lang="pt-BR" sz="16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5726531" y="3517427"/>
              <a:ext cx="2170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Relevante</a:t>
              </a:r>
              <a:r>
                <a:rPr lang="en-US" sz="1600" dirty="0" smtClean="0"/>
                <a:t> ~ </a:t>
              </a:r>
              <a:r>
                <a:rPr lang="en-US" sz="1600" dirty="0" err="1" smtClean="0"/>
                <a:t>Irrelevante</a:t>
              </a:r>
              <a:endParaRPr lang="pt-BR" sz="1600" dirty="0"/>
            </a:p>
          </p:txBody>
        </p:sp>
        <p:grpSp>
          <p:nvGrpSpPr>
            <p:cNvPr id="74" name="Group 9"/>
            <p:cNvGrpSpPr>
              <a:grpSpLocks/>
            </p:cNvGrpSpPr>
            <p:nvPr/>
          </p:nvGrpSpPr>
          <p:grpSpPr bwMode="auto">
            <a:xfrm>
              <a:off x="6410341" y="2786058"/>
              <a:ext cx="447675" cy="547687"/>
              <a:chOff x="2689" y="1055"/>
              <a:chExt cx="282" cy="345"/>
            </a:xfrm>
          </p:grpSpPr>
          <p:sp>
            <p:nvSpPr>
              <p:cNvPr id="75" name="Oval 10"/>
              <p:cNvSpPr>
                <a:spLocks noChangeArrowheads="1"/>
              </p:cNvSpPr>
              <p:nvPr/>
            </p:nvSpPr>
            <p:spPr bwMode="auto">
              <a:xfrm>
                <a:off x="2701" y="1137"/>
                <a:ext cx="270" cy="263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11"/>
              <p:cNvSpPr>
                <a:spLocks noChangeArrowheads="1"/>
              </p:cNvSpPr>
              <p:nvPr/>
            </p:nvSpPr>
            <p:spPr bwMode="auto">
              <a:xfrm>
                <a:off x="2689" y="1055"/>
                <a:ext cx="278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pt-BR" sz="2800" b="1" dirty="0">
                    <a:solidFill>
                      <a:schemeClr val="bg1"/>
                    </a:solidFill>
                    <a:sym typeface="Symbol" pitchFamily="18" charset="2"/>
                  </a:rPr>
                  <a:t>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7" name="Grupo 106"/>
          <p:cNvGrpSpPr/>
          <p:nvPr/>
        </p:nvGrpSpPr>
        <p:grpSpPr>
          <a:xfrm>
            <a:off x="4929190" y="4522673"/>
            <a:ext cx="3500462" cy="1636313"/>
            <a:chOff x="4929190" y="4236921"/>
            <a:chExt cx="3500462" cy="1636313"/>
          </a:xfrm>
        </p:grpSpPr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4929190" y="4806778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7786710" y="4806778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79" name="Conector em curva 78"/>
            <p:cNvCxnSpPr>
              <a:stCxn id="77" idx="7"/>
              <a:endCxn id="78" idx="1"/>
            </p:cNvCxnSpPr>
            <p:nvPr/>
          </p:nvCxnSpPr>
          <p:spPr bwMode="auto">
            <a:xfrm rot="5400000" flipH="1" flipV="1">
              <a:off x="6679421" y="3678565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0" name="Conector em curva 79"/>
            <p:cNvCxnSpPr>
              <a:stCxn id="77" idx="5"/>
              <a:endCxn id="78" idx="3"/>
            </p:cNvCxnSpPr>
            <p:nvPr/>
          </p:nvCxnSpPr>
          <p:spPr bwMode="auto">
            <a:xfrm rot="16200000" flipH="1">
              <a:off x="6679421" y="4032164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81" name="CaixaDeTexto 80"/>
            <p:cNvSpPr txBox="1"/>
            <p:nvPr/>
          </p:nvSpPr>
          <p:spPr>
            <a:xfrm>
              <a:off x="6137667" y="423692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Irrelevante</a:t>
              </a:r>
              <a:endParaRPr lang="pt-BR" sz="16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143636" y="553468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Irrelevante</a:t>
              </a:r>
              <a:endParaRPr lang="pt-BR" sz="1600" dirty="0"/>
            </a:p>
          </p:txBody>
        </p:sp>
        <p:grpSp>
          <p:nvGrpSpPr>
            <p:cNvPr id="87" name="Group 19"/>
            <p:cNvGrpSpPr>
              <a:grpSpLocks/>
            </p:cNvGrpSpPr>
            <p:nvPr/>
          </p:nvGrpSpPr>
          <p:grpSpPr bwMode="auto">
            <a:xfrm>
              <a:off x="6429388" y="4748862"/>
              <a:ext cx="428625" cy="523875"/>
              <a:chOff x="2835" y="1616"/>
              <a:chExt cx="270" cy="330"/>
            </a:xfrm>
          </p:grpSpPr>
          <p:sp>
            <p:nvSpPr>
              <p:cNvPr id="88" name="Oval 20"/>
              <p:cNvSpPr>
                <a:spLocks noChangeArrowheads="1"/>
              </p:cNvSpPr>
              <p:nvPr/>
            </p:nvSpPr>
            <p:spPr bwMode="auto">
              <a:xfrm>
                <a:off x="2835" y="1670"/>
                <a:ext cx="270" cy="263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21"/>
              <p:cNvSpPr>
                <a:spLocks noChangeArrowheads="1"/>
              </p:cNvSpPr>
              <p:nvPr/>
            </p:nvSpPr>
            <p:spPr bwMode="auto">
              <a:xfrm>
                <a:off x="2849" y="1616"/>
                <a:ext cx="241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800" b="1">
                    <a:solidFill>
                      <a:schemeClr val="bg1"/>
                    </a:solidFill>
                    <a:sym typeface="Symbol" pitchFamily="18" charset="2"/>
                  </a:rPr>
                  <a:t></a:t>
                </a:r>
                <a:endParaRPr lang="pt-BR" sz="28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392971" y="4541309"/>
            <a:ext cx="3500462" cy="1617677"/>
            <a:chOff x="392971" y="4255557"/>
            <a:chExt cx="3500462" cy="1617677"/>
          </a:xfrm>
        </p:grpSpPr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392971" y="4806778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3250491" y="4806778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92" name="Conector em curva 91"/>
            <p:cNvCxnSpPr>
              <a:stCxn id="90" idx="7"/>
              <a:endCxn id="91" idx="1"/>
            </p:cNvCxnSpPr>
            <p:nvPr/>
          </p:nvCxnSpPr>
          <p:spPr bwMode="auto">
            <a:xfrm rot="5400000" flipH="1" flipV="1">
              <a:off x="2143202" y="3678565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93" name="Conector em curva 92"/>
            <p:cNvCxnSpPr>
              <a:stCxn id="90" idx="5"/>
              <a:endCxn id="91" idx="3"/>
            </p:cNvCxnSpPr>
            <p:nvPr/>
          </p:nvCxnSpPr>
          <p:spPr bwMode="auto">
            <a:xfrm rot="16200000" flipH="1">
              <a:off x="2143202" y="4032164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94" name="CaixaDeTexto 93"/>
            <p:cNvSpPr txBox="1"/>
            <p:nvPr/>
          </p:nvSpPr>
          <p:spPr>
            <a:xfrm>
              <a:off x="1643042" y="4255557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Relevante</a:t>
              </a:r>
              <a:endParaRPr lang="pt-BR" sz="16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1607417" y="5534680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Relevante</a:t>
              </a:r>
              <a:endParaRPr lang="pt-BR" sz="1600" dirty="0"/>
            </a:p>
          </p:txBody>
        </p:sp>
        <p:grpSp>
          <p:nvGrpSpPr>
            <p:cNvPr id="101" name="Group 36"/>
            <p:cNvGrpSpPr>
              <a:grpSpLocks/>
            </p:cNvGrpSpPr>
            <p:nvPr/>
          </p:nvGrpSpPr>
          <p:grpSpPr bwMode="auto">
            <a:xfrm>
              <a:off x="1825609" y="4736987"/>
              <a:ext cx="460375" cy="547688"/>
              <a:chOff x="2683" y="1055"/>
              <a:chExt cx="290" cy="345"/>
            </a:xfrm>
          </p:grpSpPr>
          <p:sp>
            <p:nvSpPr>
              <p:cNvPr id="102" name="Oval 37"/>
              <p:cNvSpPr>
                <a:spLocks noChangeArrowheads="1"/>
              </p:cNvSpPr>
              <p:nvPr/>
            </p:nvSpPr>
            <p:spPr bwMode="auto">
              <a:xfrm>
                <a:off x="2701" y="1137"/>
                <a:ext cx="270" cy="263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Rectangle 38"/>
              <p:cNvSpPr>
                <a:spLocks noChangeArrowheads="1"/>
              </p:cNvSpPr>
              <p:nvPr/>
            </p:nvSpPr>
            <p:spPr bwMode="auto">
              <a:xfrm>
                <a:off x="2683" y="1055"/>
                <a:ext cx="290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800" b="1">
                    <a:solidFill>
                      <a:schemeClr val="bg1"/>
                    </a:solidFill>
                    <a:sym typeface="Symbol" pitchFamily="18" charset="2"/>
                  </a:rPr>
                  <a:t></a:t>
                </a:r>
                <a:endParaRPr lang="pt-BR" sz="28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1214457" y="1236658"/>
            <a:ext cx="6286501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177800" algn="l">
              <a:buFontTx/>
              <a:buChar char="•"/>
              <a:tabLst>
                <a:tab pos="7175500" algn="l"/>
              </a:tabLst>
            </a:pPr>
            <a:endParaRPr lang="pt-BR" sz="1000" b="1" dirty="0">
              <a:solidFill>
                <a:srgbClr val="666696"/>
              </a:solidFill>
              <a:latin typeface="Arial" charset="0"/>
            </a:endParaRP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Arial" charset="0"/>
              </a:rPr>
              <a:t> SE</a:t>
            </a:r>
            <a:r>
              <a:rPr lang="pt-BR" sz="1600" dirty="0" smtClean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as instâncias de A e B são as mesmas, então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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B;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Arial" charset="0"/>
              </a:rPr>
              <a:t> SENÃO </a:t>
            </a:r>
            <a:r>
              <a:rPr lang="pt-BR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todas instâncias de A pertencem a B, então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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B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todas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instâncias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de B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pertencem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então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</a:t>
            </a:r>
            <a:r>
              <a:rPr lang="en-US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 B</a:t>
            </a:r>
            <a:endParaRPr lang="en-US" sz="1600" dirty="0">
              <a:solidFill>
                <a:srgbClr val="CC0000"/>
              </a:solidFill>
              <a:latin typeface="Arial" charset="0"/>
            </a:endParaRP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e B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têm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alguma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instância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comum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então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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B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dirty="0" smtClean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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B</a:t>
            </a:r>
            <a:endParaRPr lang="pt-BR" sz="1600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643042" y="307181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643042" y="386638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286512" y="307181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286512" y="386638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643042" y="4786322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643042" y="558089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240259" y="4786322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6240259" y="558089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C4365-EB83-4254-A209-888B103C8446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sp>
        <p:nvSpPr>
          <p:cNvPr id="3" name="Rectangle 2484"/>
          <p:cNvSpPr>
            <a:spLocks noChangeArrowheads="1"/>
          </p:cNvSpPr>
          <p:nvPr/>
        </p:nvSpPr>
        <p:spPr bwMode="auto">
          <a:xfrm>
            <a:off x="0" y="24082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7" name="Elipse 16"/>
          <p:cNvSpPr/>
          <p:nvPr/>
        </p:nvSpPr>
        <p:spPr bwMode="auto">
          <a:xfrm>
            <a:off x="3286116" y="1928802"/>
            <a:ext cx="4500594" cy="2714644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1142976" y="1928614"/>
            <a:ext cx="4500594" cy="271464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endParaRPr lang="pt-BR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28728" y="2714620"/>
            <a:ext cx="17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IDEAL</a:t>
            </a:r>
          </a:p>
          <a:p>
            <a:pPr algn="l"/>
            <a:r>
              <a:rPr lang="en-US" sz="1600" dirty="0" err="1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MAPEAMENTOS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sz="1600" dirty="0" err="1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IDEAIS</a:t>
            </a:r>
            <a:endParaRPr lang="pt-BR" sz="1600" dirty="0" smtClean="0">
              <a:solidFill>
                <a:srgbClr val="FF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560133" y="2693112"/>
            <a:ext cx="1845185" cy="1200329"/>
          </a:xfrm>
          <a:prstGeom prst="rect">
            <a:avLst/>
          </a:prstGeom>
          <a:noFill/>
        </p:spPr>
        <p:txBody>
          <a:bodyPr wrap="none" rtlCol="0">
            <a:prstTxWarp prst="textButton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Acertos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do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Mapeador</a:t>
            </a:r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643570" y="2714620"/>
            <a:ext cx="2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COMPUTADO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  <a:p>
            <a:pPr algn="l"/>
            <a:r>
              <a:rPr lang="en-US" sz="1600" dirty="0" err="1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MAPEAMENTOS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sz="1600" dirty="0" err="1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COMPUTADOS</a:t>
            </a:r>
            <a:endParaRPr lang="pt-BR" sz="1600" dirty="0" smtClean="0">
              <a:solidFill>
                <a:srgbClr val="FF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1324D-C150-44DB-BC74-B406921BBCC9}" type="slidenum">
              <a:rPr lang="pt-BR" smtClean="0"/>
              <a:pPr/>
              <a:t>43</a:t>
            </a:fld>
            <a:endParaRPr lang="pt-BR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668338"/>
            <a:ext cx="91440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pt-PT" sz="5400" b="1">
                <a:latin typeface="Tahoma" pitchFamily="34" charset="0"/>
              </a:rPr>
              <a:t>PERGUNTAS?</a:t>
            </a:r>
          </a:p>
          <a:p>
            <a:endParaRPr kumimoji="0" lang="pt-PT" sz="1000" b="1">
              <a:latin typeface="Tahoma" pitchFamily="34" charset="0"/>
            </a:endParaRPr>
          </a:p>
          <a:p>
            <a:r>
              <a:rPr kumimoji="0" lang="pt-PT" sz="3200">
                <a:latin typeface="Tahoma" pitchFamily="34" charset="0"/>
              </a:rPr>
              <a:t>“A </a:t>
            </a:r>
            <a:r>
              <a:rPr kumimoji="0" lang="pt-PT" sz="3200">
                <a:solidFill>
                  <a:srgbClr val="008000"/>
                </a:solidFill>
                <a:latin typeface="Tahoma" pitchFamily="34" charset="0"/>
              </a:rPr>
              <a:t>VERDADE</a:t>
            </a:r>
            <a:r>
              <a:rPr kumimoji="0" lang="pt-PT" sz="3200">
                <a:latin typeface="Tahoma" pitchFamily="34" charset="0"/>
              </a:rPr>
              <a:t> é uma </a:t>
            </a:r>
            <a:r>
              <a:rPr kumimoji="0" lang="pt-PT" sz="3200">
                <a:solidFill>
                  <a:srgbClr val="33CCFF"/>
                </a:solidFill>
                <a:latin typeface="Tahoma" pitchFamily="34" charset="0"/>
              </a:rPr>
              <a:t>DÁDIVA DOS DEUSES</a:t>
            </a:r>
            <a:r>
              <a:rPr kumimoji="0" lang="pt-PT" sz="3200">
                <a:latin typeface="Tahoma" pitchFamily="34" charset="0"/>
              </a:rPr>
              <a:t>, </a:t>
            </a:r>
          </a:p>
          <a:p>
            <a:r>
              <a:rPr kumimoji="0" lang="pt-PT" sz="3200">
                <a:latin typeface="Tahoma" pitchFamily="34" charset="0"/>
              </a:rPr>
              <a:t>tamanha a sua </a:t>
            </a:r>
            <a:r>
              <a:rPr kumimoji="0" lang="pt-PT" sz="3200">
                <a:solidFill>
                  <a:srgbClr val="FF0000"/>
                </a:solidFill>
                <a:latin typeface="Tahoma" pitchFamily="34" charset="0"/>
              </a:rPr>
              <a:t>GRANDIOSIDADE</a:t>
            </a:r>
            <a:r>
              <a:rPr kumimoji="0" lang="pt-PT" sz="3200">
                <a:latin typeface="Tahoma" pitchFamily="34" charset="0"/>
              </a:rPr>
              <a:t> e </a:t>
            </a:r>
            <a:r>
              <a:rPr kumimoji="0" lang="pt-PT" sz="3200">
                <a:solidFill>
                  <a:srgbClr val="FF9933"/>
                </a:solidFill>
                <a:latin typeface="Tahoma" pitchFamily="34" charset="0"/>
              </a:rPr>
              <a:t>PODER</a:t>
            </a:r>
            <a:r>
              <a:rPr kumimoji="0" lang="pt-PT" sz="3200">
                <a:latin typeface="Tahoma" pitchFamily="34" charset="0"/>
              </a:rPr>
              <a:t>” (Budha)</a:t>
            </a:r>
            <a:endParaRPr kumimoji="0" lang="pt-BR" sz="3200">
              <a:latin typeface="Tahoma" pitchFamily="34" charset="0"/>
            </a:endParaRPr>
          </a:p>
        </p:txBody>
      </p:sp>
      <p:pic>
        <p:nvPicPr>
          <p:cNvPr id="30724" name="Picture 4" descr="buda(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357563"/>
            <a:ext cx="5673725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246BC-2501-4C01-9B54-35E89401C22A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428624" y="2143116"/>
            <a:ext cx="871537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2000" dirty="0" smtClean="0"/>
              <a:t> </a:t>
            </a:r>
            <a:r>
              <a:rPr lang="pt-BR" sz="2000" dirty="0"/>
              <a:t>Comparação Terminológica</a:t>
            </a: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rgbClr val="CC0000"/>
                </a:solidFill>
              </a:rPr>
              <a:t>Usar </a:t>
            </a:r>
            <a:r>
              <a:rPr lang="pt-BR" sz="2000" b="1" dirty="0">
                <a:solidFill>
                  <a:srgbClr val="CC0000"/>
                </a:solidFill>
              </a:rPr>
              <a:t>dicionários</a:t>
            </a:r>
            <a:r>
              <a:rPr lang="pt-BR" sz="2000" dirty="0">
                <a:solidFill>
                  <a:srgbClr val="CC0000"/>
                </a:solidFill>
              </a:rPr>
              <a:t> como </a:t>
            </a:r>
            <a:r>
              <a:rPr lang="pt-BR" sz="2000" dirty="0" err="1" smtClean="0">
                <a:solidFill>
                  <a:srgbClr val="CC0000"/>
                </a:solidFill>
              </a:rPr>
              <a:t>WordNet</a:t>
            </a:r>
            <a:r>
              <a:rPr lang="pt-BR" sz="2000" dirty="0" smtClean="0">
                <a:solidFill>
                  <a:srgbClr val="CC0000"/>
                </a:solidFill>
              </a:rPr>
              <a:t>  </a:t>
            </a:r>
            <a:r>
              <a:rPr lang="pt-BR" sz="2000" dirty="0">
                <a:solidFill>
                  <a:srgbClr val="CC0000"/>
                </a:solidFill>
              </a:rPr>
              <a:t>pra descobrir </a:t>
            </a:r>
            <a:r>
              <a:rPr lang="pt-BR" sz="2000" dirty="0" smtClean="0">
                <a:solidFill>
                  <a:srgbClr val="CC0000"/>
                </a:solidFill>
              </a:rPr>
              <a:t>sinônimos e superclasses</a:t>
            </a:r>
            <a:endParaRPr lang="pt-BR" sz="2000" dirty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Tx/>
              <a:buBlip>
                <a:blip r:embed="rId3"/>
              </a:buBlip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 Comparação da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Estrutura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nterna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Exemplo: cardinalidade</a:t>
            </a:r>
          </a:p>
          <a:p>
            <a:pPr marL="173038" indent="-173038" algn="l">
              <a:buSzPct val="75000"/>
              <a:buFontTx/>
              <a:buBlip>
                <a:blip r:embed="rId3"/>
              </a:buBlip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 Comparação da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Estrutura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xterna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Compara a rede de relacionamentos, como se fosse um grafo</a:t>
            </a: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2000" dirty="0" smtClean="0"/>
              <a:t> Comparação </a:t>
            </a:r>
            <a:r>
              <a:rPr lang="pt-BR" sz="2000" dirty="0" err="1" smtClean="0"/>
              <a:t>Extensional</a:t>
            </a:r>
            <a:endParaRPr lang="pt-BR" sz="2000" dirty="0" smtClean="0"/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 smtClean="0">
                <a:solidFill>
                  <a:srgbClr val="CC0000"/>
                </a:solidFill>
              </a:rPr>
              <a:t>Usar </a:t>
            </a:r>
            <a:r>
              <a:rPr lang="pt-BR" sz="2000" b="1" dirty="0">
                <a:solidFill>
                  <a:srgbClr val="CC0000"/>
                </a:solidFill>
              </a:rPr>
              <a:t>classificadores </a:t>
            </a:r>
            <a:r>
              <a:rPr lang="pt-BR" sz="2000" b="1" dirty="0" smtClean="0">
                <a:solidFill>
                  <a:srgbClr val="CC0000"/>
                </a:solidFill>
              </a:rPr>
              <a:t>combinados</a:t>
            </a:r>
            <a:r>
              <a:rPr lang="pt-BR" sz="2000" dirty="0" smtClean="0">
                <a:solidFill>
                  <a:srgbClr val="CC0000"/>
                </a:solidFill>
              </a:rPr>
              <a:t>: </a:t>
            </a:r>
            <a:r>
              <a:rPr lang="pt-BR" sz="2000" dirty="0" err="1" smtClean="0">
                <a:solidFill>
                  <a:srgbClr val="CC0000"/>
                </a:solidFill>
              </a:rPr>
              <a:t>SVM</a:t>
            </a:r>
            <a:r>
              <a:rPr lang="pt-BR" sz="2000" dirty="0" smtClean="0">
                <a:solidFill>
                  <a:srgbClr val="CC0000"/>
                </a:solidFill>
              </a:rPr>
              <a:t>, Máxima Entropia, </a:t>
            </a:r>
            <a:r>
              <a:rPr lang="pt-BR" sz="2000" dirty="0" err="1" smtClean="0">
                <a:solidFill>
                  <a:srgbClr val="CC0000"/>
                </a:solidFill>
              </a:rPr>
              <a:t>NB-Shrinkage</a:t>
            </a:r>
            <a:r>
              <a:rPr lang="pt-BR" sz="2000" dirty="0" smtClean="0">
                <a:solidFill>
                  <a:srgbClr val="CC0000"/>
                </a:solidFill>
              </a:rPr>
              <a:t>.</a:t>
            </a:r>
            <a:endParaRPr lang="pt-BR" sz="2000" dirty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2000" dirty="0"/>
              <a:t> Comparação Semântica</a:t>
            </a: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rgbClr val="CC0000"/>
                </a:solidFill>
              </a:rPr>
              <a:t>Um algoritmo que faz isso é o </a:t>
            </a:r>
            <a:r>
              <a:rPr lang="pt-BR" sz="2000" b="1" dirty="0">
                <a:solidFill>
                  <a:srgbClr val="CC0000"/>
                </a:solidFill>
              </a:rPr>
              <a:t>S-Match</a:t>
            </a:r>
            <a:r>
              <a:rPr lang="pt-BR" sz="2000" dirty="0" smtClean="0">
                <a:solidFill>
                  <a:srgbClr val="CC0000"/>
                </a:solidFill>
              </a:rPr>
              <a:t>.</a:t>
            </a:r>
            <a:endParaRPr lang="pt-BR" sz="2000" dirty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endParaRPr lang="pt-BR" sz="2000" dirty="0">
              <a:solidFill>
                <a:srgbClr val="CC0000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75" y="14363700"/>
            <a:ext cx="8778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76243" y="792163"/>
            <a:ext cx="692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SIMILARIDADE ENTRE CONCEITOS</a:t>
            </a:r>
            <a:endParaRPr lang="pt-BR" sz="3000" b="1" dirty="0"/>
          </a:p>
        </p:txBody>
      </p:sp>
      <p:sp>
        <p:nvSpPr>
          <p:cNvPr id="8" name="Retângulo 7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Estratégias de Comparação: </a:t>
            </a:r>
            <a:r>
              <a:rPr lang="pt-BR" dirty="0" smtClean="0">
                <a:solidFill>
                  <a:srgbClr val="000000"/>
                </a:solidFill>
                <a:latin typeface="Arial" charset="0"/>
              </a:rPr>
              <a:t>no meu trabalho</a:t>
            </a:r>
          </a:p>
        </p:txBody>
      </p:sp>
      <p:pic>
        <p:nvPicPr>
          <p:cNvPr id="9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C4365-EB83-4254-A209-888B103C844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624" y="2143116"/>
            <a:ext cx="87153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1600" dirty="0" smtClean="0">
                <a:latin typeface="+mn-lt"/>
              </a:rPr>
              <a:t>No mundo fechado de uma ontologia é fácil conhecer verdades explícitas por axiomas ou implícitas por raciocínio.</a:t>
            </a:r>
          </a:p>
          <a:p>
            <a:pPr marL="539750" lvl="1" indent="-6350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Porém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, entre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ontologias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distintas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 as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verdades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são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desconhecidas</a:t>
            </a:r>
            <a:endParaRPr lang="en-US" sz="1600" dirty="0" smtClean="0">
              <a:solidFill>
                <a:srgbClr val="CC0000"/>
              </a:solidFill>
              <a:latin typeface="Tahoma"/>
            </a:endParaRPr>
          </a:p>
          <a:p>
            <a:pPr marL="539750" lvl="1" indent="-6350" algn="l">
              <a:buSzPct val="75000"/>
              <a:tabLst>
                <a:tab pos="476250" algn="l"/>
                <a:tab pos="533400" algn="l"/>
              </a:tabLst>
              <a:defRPr/>
            </a:pPr>
            <a:endParaRPr lang="pt-BR" sz="1000" dirty="0" smtClean="0"/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primeiro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momento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possível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fugir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heurísticas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similaridade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pois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raciocinadores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lógicos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nada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ajudarão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9750" lvl="1" indent="-6350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Então é importante usar heurísticas fortes para tentar assumir verdades</a:t>
            </a:r>
          </a:p>
          <a:p>
            <a:pPr marL="539750" lvl="1" indent="-6350" algn="l">
              <a:buSzPct val="75000"/>
              <a:buFont typeface="Arial" pitchFamily="34" charset="0"/>
              <a:buChar char="•"/>
              <a:tabLst>
                <a:tab pos="476250" algn="l"/>
                <a:tab pos="628650" algn="l"/>
              </a:tabLst>
              <a:defRPr/>
            </a:pP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Heurísticas de classificação, além de consolidadas como tecnologia, desempenham 	muito bem em encontrar relações de pertinência desconhecidas</a:t>
            </a:r>
          </a:p>
          <a:p>
            <a:pPr marL="539750" lvl="1" indent="-6350" algn="l">
              <a:buSzPct val="75000"/>
              <a:buFont typeface="Arial" pitchFamily="34" charset="0"/>
              <a:buChar char="•"/>
              <a:tabLst>
                <a:tab pos="476250" algn="l"/>
                <a:tab pos="628650" algn="l"/>
              </a:tabLst>
              <a:defRPr/>
            </a:pPr>
            <a:endParaRPr lang="pt-BR" sz="1000" dirty="0" smtClean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Explorar terminologia pode melhorar a precisão de classificadores</a:t>
            </a:r>
          </a:p>
          <a:p>
            <a:pPr marL="534988" lvl="1" indent="6350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Terminologia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também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tem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semântica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!!!</a:t>
            </a:r>
          </a:p>
          <a:p>
            <a:pPr marL="534988" lvl="1" indent="6350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Mesmo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estruturas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lógicas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parecidas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podem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garantir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discriminar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domínios</a:t>
            </a:r>
            <a:endParaRPr lang="pt-BR" sz="1600" dirty="0" smtClean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endParaRPr lang="pt-BR" sz="1000" dirty="0" smtClean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3038" lvl="0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segundo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momento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válido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600" dirty="0" smtClean="0">
                <a:solidFill>
                  <a:srgbClr val="54547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aplicar raciocínio lógico </a:t>
            </a:r>
          </a:p>
          <a:p>
            <a:pPr marL="536575" lvl="1" indent="-1588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neste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ponto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possíveis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verdades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entre as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ontologias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já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estarão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disponíveis</a:t>
            </a:r>
            <a:endParaRPr lang="en-US" sz="1600" dirty="0" smtClean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6575" lvl="1" indent="-1588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Aplicar lógica pode remover inconsistências geradas pelas heurísticas de similaridade</a:t>
            </a: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endParaRPr lang="pt-B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76243" y="792163"/>
            <a:ext cx="692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SIMILARIDADE ENTRE CONCEITOS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Estratégias de Comparação: </a:t>
            </a:r>
            <a:r>
              <a:rPr lang="pt-BR" dirty="0" smtClean="0">
                <a:solidFill>
                  <a:srgbClr val="000000"/>
                </a:solidFill>
                <a:latin typeface="Arial" charset="0"/>
              </a:rPr>
              <a:t>no meu trabalho</a:t>
            </a:r>
          </a:p>
        </p:txBody>
      </p:sp>
      <p:pic>
        <p:nvPicPr>
          <p:cNvPr id="6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C60C4-21F8-4865-81E0-E48587A9FA6C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0" y="1557338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pt-BR" b="1" dirty="0" smtClean="0">
                <a:solidFill>
                  <a:srgbClr val="000000"/>
                </a:solidFill>
              </a:rPr>
              <a:t>      </a:t>
            </a: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Entrada</a:t>
            </a:r>
            <a:endParaRPr lang="pt-BR" b="1" dirty="0">
              <a:solidFill>
                <a:srgbClr val="000000"/>
              </a:solidFill>
              <a:latin typeface="Arial" charset="0"/>
            </a:endParaRPr>
          </a:p>
          <a:p>
            <a:pPr algn="l">
              <a:defRPr/>
            </a:pPr>
            <a:endParaRPr lang="pt-BR" sz="1000" dirty="0"/>
          </a:p>
          <a:p>
            <a:pPr marL="622300" lvl="1" indent="-266700" algn="l">
              <a:buFontTx/>
              <a:buChar char="•"/>
              <a:defRPr/>
            </a:pPr>
            <a:r>
              <a:rPr lang="pt-BR" dirty="0"/>
              <a:t> Uma ontologia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b="1" i="1" dirty="0"/>
              <a:t>n</a:t>
            </a:r>
            <a:r>
              <a:rPr lang="pt-BR" dirty="0"/>
              <a:t> conceitos</a:t>
            </a:r>
          </a:p>
          <a:p>
            <a:pPr marL="622300" lvl="1" indent="-266700" algn="l">
              <a:buFontTx/>
              <a:buChar char="•"/>
              <a:defRPr/>
            </a:pPr>
            <a:r>
              <a:rPr lang="pt-BR" dirty="0"/>
              <a:t> Uma ontologia </a:t>
            </a:r>
            <a:r>
              <a:rPr lang="pt-BR" b="1" dirty="0" smtClean="0"/>
              <a:t>B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b="1" i="1" dirty="0"/>
              <a:t>m</a:t>
            </a:r>
            <a:r>
              <a:rPr lang="pt-BR" dirty="0"/>
              <a:t> conceitos</a:t>
            </a:r>
            <a:endParaRPr lang="pt-BR" b="1" dirty="0"/>
          </a:p>
          <a:p>
            <a:pPr algn="l">
              <a:defRPr/>
            </a:pPr>
            <a:endParaRPr lang="pt-BR" sz="1000" dirty="0"/>
          </a:p>
          <a:p>
            <a:pPr algn="l">
              <a:defRPr/>
            </a:pPr>
            <a:r>
              <a:rPr lang="pt-BR" b="1" dirty="0" smtClean="0">
                <a:solidFill>
                  <a:srgbClr val="000000"/>
                </a:solidFill>
              </a:rPr>
              <a:t>      </a:t>
            </a: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Saída</a:t>
            </a:r>
            <a:endParaRPr lang="pt-BR" b="1" dirty="0">
              <a:solidFill>
                <a:srgbClr val="000000"/>
              </a:solidFill>
              <a:latin typeface="Arial" charset="0"/>
            </a:endParaRPr>
          </a:p>
          <a:p>
            <a:pPr algn="l">
              <a:defRPr/>
            </a:pPr>
            <a:endParaRPr lang="pt-BR" sz="1000" b="1" dirty="0">
              <a:solidFill>
                <a:srgbClr val="000000"/>
              </a:solidFill>
            </a:endParaRPr>
          </a:p>
          <a:p>
            <a:pPr marL="622300" lvl="1" indent="-266700" algn="l">
              <a:buFontTx/>
              <a:buChar char="•"/>
              <a:defRPr/>
            </a:pPr>
            <a:r>
              <a:rPr lang="pt-BR" b="1" dirty="0"/>
              <a:t>Mapeamento potencial</a:t>
            </a:r>
            <a:r>
              <a:rPr lang="pt-BR" dirty="0"/>
              <a:t> entre </a:t>
            </a:r>
            <a:r>
              <a:rPr lang="pt-BR" b="1" dirty="0"/>
              <a:t>conceitos </a:t>
            </a:r>
            <a:r>
              <a:rPr lang="pt-BR" dirty="0"/>
              <a:t>na forma de triplas </a:t>
            </a:r>
            <a:r>
              <a:rPr lang="pt-BR" b="1" dirty="0" smtClean="0"/>
              <a:t>(a</a:t>
            </a:r>
            <a:r>
              <a:rPr lang="pt-BR" b="1" baseline="-25000" dirty="0" smtClean="0"/>
              <a:t>i</a:t>
            </a:r>
            <a:r>
              <a:rPr lang="pt-BR" b="1" dirty="0" smtClean="0"/>
              <a:t>,</a:t>
            </a:r>
            <a:r>
              <a:rPr lang="pt-BR" b="1" dirty="0" err="1" smtClean="0"/>
              <a:t>b</a:t>
            </a:r>
            <a:r>
              <a:rPr lang="pt-BR" b="1" baseline="-25000" dirty="0" err="1" smtClean="0"/>
              <a:t>j</a:t>
            </a:r>
            <a:r>
              <a:rPr lang="pt-BR" b="1" dirty="0" smtClean="0"/>
              <a:t>,</a:t>
            </a:r>
            <a:r>
              <a:rPr lang="pt-BR" b="1" dirty="0" err="1" smtClean="0"/>
              <a:t>q</a:t>
            </a:r>
            <a:r>
              <a:rPr lang="pt-BR" b="1" baseline="-25000" dirty="0" err="1" smtClean="0"/>
              <a:t>ij</a:t>
            </a:r>
            <a:r>
              <a:rPr lang="pt-BR" b="1" dirty="0"/>
              <a:t>)</a:t>
            </a:r>
            <a:r>
              <a:rPr lang="pt-BR" dirty="0"/>
              <a:t> representando casamentos, onde:</a:t>
            </a:r>
          </a:p>
          <a:p>
            <a:pPr marL="622300" lvl="1" indent="-266700" algn="l">
              <a:buFontTx/>
              <a:buChar char="•"/>
              <a:defRPr/>
            </a:pPr>
            <a:endParaRPr lang="pt-BR" sz="1000" dirty="0"/>
          </a:p>
          <a:p>
            <a:pPr lvl="2" algn="l">
              <a:buSzPct val="70000"/>
              <a:buFont typeface="Wingdings" pitchFamily="2" charset="2"/>
              <a:buChar char="ü"/>
              <a:defRPr/>
            </a:pPr>
            <a:r>
              <a:rPr lang="pt-BR" dirty="0"/>
              <a:t> </a:t>
            </a:r>
            <a:r>
              <a:rPr lang="pt-BR" b="1" dirty="0" smtClean="0"/>
              <a:t>a</a:t>
            </a:r>
            <a:r>
              <a:rPr lang="pt-BR" b="1" baseline="-25000" dirty="0" smtClean="0"/>
              <a:t>i</a:t>
            </a:r>
            <a:r>
              <a:rPr lang="pt-BR" b="1" dirty="0" smtClean="0"/>
              <a:t> </a:t>
            </a:r>
            <a:r>
              <a:rPr lang="pt-BR" b="1" dirty="0"/>
              <a:t>e </a:t>
            </a:r>
            <a:r>
              <a:rPr lang="pt-BR" b="1" dirty="0" err="1" smtClean="0"/>
              <a:t>b</a:t>
            </a:r>
            <a:r>
              <a:rPr lang="pt-BR" b="1" baseline="-25000" dirty="0" err="1" smtClean="0"/>
              <a:t>j</a:t>
            </a:r>
            <a:r>
              <a:rPr lang="pt-BR" b="1" dirty="0" smtClean="0"/>
              <a:t> </a:t>
            </a:r>
            <a:r>
              <a:rPr lang="pt-BR" dirty="0"/>
              <a:t>são conceitos de </a:t>
            </a:r>
            <a:r>
              <a:rPr lang="pt-BR" dirty="0" smtClean="0"/>
              <a:t>A </a:t>
            </a:r>
            <a:r>
              <a:rPr lang="pt-BR" dirty="0"/>
              <a:t>e </a:t>
            </a:r>
            <a:r>
              <a:rPr lang="pt-BR" dirty="0" smtClean="0"/>
              <a:t>B, </a:t>
            </a:r>
            <a:r>
              <a:rPr lang="pt-BR" dirty="0"/>
              <a:t>respectivamente</a:t>
            </a:r>
          </a:p>
          <a:p>
            <a:pPr marL="1160463" lvl="2" indent="-246063" algn="l">
              <a:buSzPct val="70000"/>
              <a:buFont typeface="Wingdings" pitchFamily="2" charset="2"/>
              <a:buChar char="ü"/>
              <a:defRPr/>
            </a:pPr>
            <a:r>
              <a:rPr lang="pt-BR" b="1" dirty="0" err="1" smtClean="0"/>
              <a:t>q</a:t>
            </a:r>
            <a:r>
              <a:rPr lang="pt-BR" b="1" baseline="-25000" dirty="0" err="1" smtClean="0"/>
              <a:t>ij</a:t>
            </a:r>
            <a:r>
              <a:rPr lang="pt-BR" dirty="0" smtClean="0"/>
              <a:t> </a:t>
            </a:r>
            <a:r>
              <a:rPr lang="pt-BR" dirty="0"/>
              <a:t>é o qualificador do mapeamento: pode ser uma relação, um valor de similaridade entre </a:t>
            </a:r>
            <a:r>
              <a:rPr lang="pt-BR" dirty="0" smtClean="0"/>
              <a:t>[0,1], </a:t>
            </a:r>
            <a:r>
              <a:rPr lang="pt-BR" dirty="0"/>
              <a:t>ou ambas as </a:t>
            </a:r>
            <a:r>
              <a:rPr lang="pt-BR" dirty="0" smtClean="0"/>
              <a:t>coisas.</a:t>
            </a:r>
            <a:endParaRPr lang="pt-BR" dirty="0"/>
          </a:p>
        </p:txBody>
      </p:sp>
      <p:pic>
        <p:nvPicPr>
          <p:cNvPr id="9220" name="Picture 6" descr="rob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13" y="1357313"/>
            <a:ext cx="1071562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8"/>
          <p:cNvSpPr txBox="1">
            <a:spLocks noChangeArrowheads="1"/>
          </p:cNvSpPr>
          <p:nvPr/>
        </p:nvSpPr>
        <p:spPr bwMode="auto">
          <a:xfrm>
            <a:off x="1285875" y="792163"/>
            <a:ext cx="67198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ENTRADA E SAÍDA DO </a:t>
            </a:r>
            <a:r>
              <a:rPr lang="pt-BR" sz="3000" b="1" dirty="0" err="1" smtClean="0"/>
              <a:t>MAPEADOR</a:t>
            </a:r>
            <a:endParaRPr lang="pt-BR" sz="3000" b="1" dirty="0"/>
          </a:p>
        </p:txBody>
      </p:sp>
      <p:pic>
        <p:nvPicPr>
          <p:cNvPr id="22530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95362"/>
            <a:ext cx="209550" cy="304800"/>
          </a:xfrm>
          <a:prstGeom prst="rect">
            <a:avLst/>
          </a:prstGeom>
          <a:noFill/>
        </p:spPr>
      </p:pic>
      <p:pic>
        <p:nvPicPr>
          <p:cNvPr id="10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de cantos arredondados 55"/>
          <p:cNvSpPr/>
          <p:nvPr/>
        </p:nvSpPr>
        <p:spPr bwMode="auto">
          <a:xfrm>
            <a:off x="2286000" y="1714500"/>
            <a:ext cx="3929063" cy="41433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915CA-08CB-49E6-802F-34A55406F5AB}" type="slidenum">
              <a:rPr lang="pt-BR" smtClean="0"/>
              <a:pPr/>
              <a:t>8</a:t>
            </a:fld>
            <a:endParaRPr lang="pt-BR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538" y="3811588"/>
            <a:ext cx="11715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722459">
            <a:off x="2413000" y="3968750"/>
            <a:ext cx="520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7800975" y="4262438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/>
          <a:lstStyle/>
          <a:p>
            <a:endParaRPr lang="pt-BR"/>
          </a:p>
        </p:txBody>
      </p:sp>
      <p:sp>
        <p:nvSpPr>
          <p:cNvPr id="11275" name="AutoShape 13"/>
          <p:cNvSpPr>
            <a:spLocks noChangeArrowheads="1"/>
          </p:cNvSpPr>
          <p:nvPr/>
        </p:nvSpPr>
        <p:spPr bwMode="auto">
          <a:xfrm flipH="1">
            <a:off x="2852739" y="3925888"/>
            <a:ext cx="1143000" cy="838200"/>
          </a:xfrm>
          <a:prstGeom prst="lightningBol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76" name="AutoShape 14"/>
          <p:cNvSpPr>
            <a:spLocks noChangeArrowheads="1"/>
          </p:cNvSpPr>
          <p:nvPr/>
        </p:nvSpPr>
        <p:spPr bwMode="auto">
          <a:xfrm>
            <a:off x="4605339" y="3925888"/>
            <a:ext cx="533400" cy="838200"/>
          </a:xfrm>
          <a:prstGeom prst="lightningBol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0253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872031">
            <a:off x="5321300" y="2724150"/>
            <a:ext cx="3873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461749">
            <a:off x="2622550" y="2454275"/>
            <a:ext cx="79533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330417">
            <a:off x="3632202" y="2168525"/>
            <a:ext cx="1228725" cy="78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80" name="AutoShape 26"/>
          <p:cNvSpPr>
            <a:spLocks noChangeArrowheads="1"/>
          </p:cNvSpPr>
          <p:nvPr/>
        </p:nvSpPr>
        <p:spPr bwMode="auto">
          <a:xfrm>
            <a:off x="2700339" y="3011488"/>
            <a:ext cx="3048000" cy="1295400"/>
          </a:xfrm>
          <a:prstGeom prst="star24">
            <a:avLst>
              <a:gd name="adj" fmla="val 37500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rect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kumimoji="0" lang="pt-BR" b="1" dirty="0" err="1">
                <a:solidFill>
                  <a:srgbClr val="000000"/>
                </a:solidFill>
              </a:rPr>
              <a:t>MAPEADOR</a:t>
            </a:r>
            <a:endParaRPr kumimoji="0" lang="pt-BR" b="1" dirty="0">
              <a:solidFill>
                <a:srgbClr val="000000"/>
              </a:solidFill>
            </a:endParaRPr>
          </a:p>
        </p:txBody>
      </p:sp>
      <p:pic>
        <p:nvPicPr>
          <p:cNvPr id="10259" name="Picture 3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3738" y="4667250"/>
            <a:ext cx="3841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" name="Picture 3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1820123">
            <a:off x="5251450" y="4257675"/>
            <a:ext cx="6016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1" name="Picture 2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-2645876">
            <a:off x="4773613" y="2571750"/>
            <a:ext cx="1778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2" name="Picture 3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-916305">
            <a:off x="4652963" y="2676525"/>
            <a:ext cx="1174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3" name="Picture 3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rot="817585">
            <a:off x="4779963" y="2509838"/>
            <a:ext cx="21748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4" name="Line 40"/>
          <p:cNvSpPr>
            <a:spLocks noChangeShapeType="1"/>
          </p:cNvSpPr>
          <p:nvPr/>
        </p:nvSpPr>
        <p:spPr bwMode="auto">
          <a:xfrm flipH="1">
            <a:off x="7800975" y="30480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/>
          <a:lstStyle/>
          <a:p>
            <a:endParaRPr lang="pt-BR"/>
          </a:p>
        </p:txBody>
      </p:sp>
      <p:sp>
        <p:nvSpPr>
          <p:cNvPr id="10265" name="Text Box 46"/>
          <p:cNvSpPr txBox="1">
            <a:spLocks noChangeArrowheads="1"/>
          </p:cNvSpPr>
          <p:nvPr/>
        </p:nvSpPr>
        <p:spPr bwMode="auto">
          <a:xfrm>
            <a:off x="158750" y="928688"/>
            <a:ext cx="851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t-BR"/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1285875" y="792163"/>
            <a:ext cx="67198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ENTRADA E SAÍDA DO MAPEADOR</a:t>
            </a:r>
          </a:p>
        </p:txBody>
      </p:sp>
      <p:grpSp>
        <p:nvGrpSpPr>
          <p:cNvPr id="10267" name="Grupo 51"/>
          <p:cNvGrpSpPr>
            <a:grpSpLocks/>
          </p:cNvGrpSpPr>
          <p:nvPr/>
        </p:nvGrpSpPr>
        <p:grpSpPr bwMode="auto">
          <a:xfrm>
            <a:off x="71438" y="2428875"/>
            <a:ext cx="1565275" cy="785813"/>
            <a:chOff x="506838" y="2285992"/>
            <a:chExt cx="1564832" cy="785818"/>
          </a:xfrm>
        </p:grpSpPr>
        <p:pic>
          <p:nvPicPr>
            <p:cNvPr id="36" name="Picture 63" descr="ilu_coruja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06838" y="2357430"/>
              <a:ext cx="1207642" cy="71438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37" name="Canto dobrado 36"/>
            <p:cNvSpPr/>
            <p:nvPr/>
          </p:nvSpPr>
          <p:spPr bwMode="auto">
            <a:xfrm>
              <a:off x="1500332" y="2285992"/>
              <a:ext cx="571338" cy="357190"/>
            </a:xfrm>
            <a:prstGeom prst="foldedCorner">
              <a:avLst/>
            </a:prstGeom>
            <a:solidFill>
              <a:srgbClr val="FFA1A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O</a:t>
              </a:r>
              <a:r>
                <a:rPr lang="en-US" sz="16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1</a:t>
              </a:r>
              <a:endParaRPr lang="pt-BR" sz="16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40" name="Retângulo com Canto Diagonal Aparado 39"/>
          <p:cNvSpPr/>
          <p:nvPr/>
        </p:nvSpPr>
        <p:spPr bwMode="auto">
          <a:xfrm>
            <a:off x="6715125" y="2357438"/>
            <a:ext cx="2286000" cy="571500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pt-BR" dirty="0">
                <a:solidFill>
                  <a:srgbClr val="000000"/>
                </a:solidFill>
              </a:rPr>
              <a:t>(a</a:t>
            </a:r>
            <a:r>
              <a:rPr kumimoji="0" lang="pt-BR" baseline="-25000" dirty="0">
                <a:solidFill>
                  <a:srgbClr val="000000"/>
                </a:solidFill>
              </a:rPr>
              <a:t>0 </a:t>
            </a:r>
            <a:r>
              <a:rPr kumimoji="0" lang="pt-BR" dirty="0">
                <a:solidFill>
                  <a:srgbClr val="000000"/>
                </a:solidFill>
              </a:rPr>
              <a:t>, b</a:t>
            </a:r>
            <a:r>
              <a:rPr kumimoji="0" lang="pt-BR" baseline="-25000" dirty="0">
                <a:solidFill>
                  <a:srgbClr val="000000"/>
                </a:solidFill>
              </a:rPr>
              <a:t>0 </a:t>
            </a:r>
            <a:r>
              <a:rPr kumimoji="0" lang="pt-BR" dirty="0">
                <a:solidFill>
                  <a:srgbClr val="000000"/>
                </a:solidFill>
              </a:rPr>
              <a:t>, Q</a:t>
            </a:r>
            <a:r>
              <a:rPr kumimoji="0" lang="pt-BR" baseline="-25000" dirty="0">
                <a:solidFill>
                  <a:srgbClr val="000000"/>
                </a:solidFill>
              </a:rPr>
              <a:t>00</a:t>
            </a:r>
            <a:r>
              <a:rPr kumimoji="0" lang="pt-BR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1" name="Retângulo com Canto Diagonal Aparado 40"/>
          <p:cNvSpPr/>
          <p:nvPr/>
        </p:nvSpPr>
        <p:spPr bwMode="auto">
          <a:xfrm>
            <a:off x="6715125" y="3500438"/>
            <a:ext cx="2286000" cy="571500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pt-BR" dirty="0">
                <a:solidFill>
                  <a:srgbClr val="000000"/>
                </a:solidFill>
              </a:rPr>
              <a:t>(a</a:t>
            </a:r>
            <a:r>
              <a:rPr kumimoji="0" lang="pt-BR" baseline="-25000" dirty="0">
                <a:solidFill>
                  <a:srgbClr val="000000"/>
                </a:solidFill>
              </a:rPr>
              <a:t>i </a:t>
            </a:r>
            <a:r>
              <a:rPr kumimoji="0" lang="pt-BR" dirty="0">
                <a:solidFill>
                  <a:srgbClr val="000000"/>
                </a:solidFill>
              </a:rPr>
              <a:t>, </a:t>
            </a:r>
            <a:r>
              <a:rPr kumimoji="0" lang="pt-BR" dirty="0" err="1">
                <a:solidFill>
                  <a:srgbClr val="000000"/>
                </a:solidFill>
              </a:rPr>
              <a:t>b</a:t>
            </a:r>
            <a:r>
              <a:rPr kumimoji="0" lang="pt-BR" baseline="-25000" dirty="0" err="1">
                <a:solidFill>
                  <a:srgbClr val="000000"/>
                </a:solidFill>
              </a:rPr>
              <a:t>j</a:t>
            </a:r>
            <a:r>
              <a:rPr kumimoji="0" lang="pt-BR" baseline="-25000" dirty="0">
                <a:solidFill>
                  <a:srgbClr val="000000"/>
                </a:solidFill>
              </a:rPr>
              <a:t> </a:t>
            </a:r>
            <a:r>
              <a:rPr kumimoji="0" lang="pt-BR" dirty="0">
                <a:solidFill>
                  <a:srgbClr val="000000"/>
                </a:solidFill>
              </a:rPr>
              <a:t>, </a:t>
            </a:r>
            <a:r>
              <a:rPr kumimoji="0" lang="pt-BR" dirty="0" err="1">
                <a:solidFill>
                  <a:srgbClr val="000000"/>
                </a:solidFill>
              </a:rPr>
              <a:t>Q</a:t>
            </a:r>
            <a:r>
              <a:rPr kumimoji="0" lang="pt-BR" baseline="-25000" dirty="0" err="1">
                <a:solidFill>
                  <a:srgbClr val="000000"/>
                </a:solidFill>
              </a:rPr>
              <a:t>ij</a:t>
            </a:r>
            <a:r>
              <a:rPr kumimoji="0" lang="pt-BR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2" name="Retângulo com Canto Diagonal Aparado 41"/>
          <p:cNvSpPr/>
          <p:nvPr/>
        </p:nvSpPr>
        <p:spPr bwMode="auto">
          <a:xfrm>
            <a:off x="6715125" y="4714875"/>
            <a:ext cx="2286000" cy="571500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pt-BR" dirty="0">
                <a:solidFill>
                  <a:srgbClr val="000000"/>
                </a:solidFill>
              </a:rPr>
              <a:t>(</a:t>
            </a:r>
            <a:r>
              <a:rPr kumimoji="0" lang="pt-BR" dirty="0" err="1">
                <a:solidFill>
                  <a:srgbClr val="000000"/>
                </a:solidFill>
              </a:rPr>
              <a:t>a</a:t>
            </a:r>
            <a:r>
              <a:rPr kumimoji="0" lang="pt-BR" baseline="-25000" dirty="0" err="1">
                <a:solidFill>
                  <a:srgbClr val="000000"/>
                </a:solidFill>
              </a:rPr>
              <a:t>m</a:t>
            </a:r>
            <a:r>
              <a:rPr kumimoji="0" lang="pt-BR" baseline="-25000" dirty="0">
                <a:solidFill>
                  <a:srgbClr val="000000"/>
                </a:solidFill>
              </a:rPr>
              <a:t> </a:t>
            </a:r>
            <a:r>
              <a:rPr kumimoji="0" lang="pt-BR" dirty="0">
                <a:solidFill>
                  <a:srgbClr val="000000"/>
                </a:solidFill>
              </a:rPr>
              <a:t>, </a:t>
            </a:r>
            <a:r>
              <a:rPr kumimoji="0" lang="pt-BR" dirty="0" err="1">
                <a:solidFill>
                  <a:srgbClr val="000000"/>
                </a:solidFill>
              </a:rPr>
              <a:t>b</a:t>
            </a:r>
            <a:r>
              <a:rPr kumimoji="0" lang="pt-BR" baseline="-25000" dirty="0" err="1">
                <a:solidFill>
                  <a:srgbClr val="000000"/>
                </a:solidFill>
              </a:rPr>
              <a:t>n</a:t>
            </a:r>
            <a:r>
              <a:rPr kumimoji="0" lang="pt-BR" baseline="-25000" dirty="0">
                <a:solidFill>
                  <a:srgbClr val="000000"/>
                </a:solidFill>
              </a:rPr>
              <a:t> </a:t>
            </a:r>
            <a:r>
              <a:rPr kumimoji="0" lang="pt-BR" dirty="0">
                <a:solidFill>
                  <a:srgbClr val="000000"/>
                </a:solidFill>
              </a:rPr>
              <a:t>, </a:t>
            </a:r>
            <a:r>
              <a:rPr kumimoji="0" lang="pt-BR" dirty="0" err="1">
                <a:solidFill>
                  <a:srgbClr val="000000"/>
                </a:solidFill>
              </a:rPr>
              <a:t>Q</a:t>
            </a:r>
            <a:r>
              <a:rPr kumimoji="0" lang="pt-BR" baseline="-25000" dirty="0" err="1">
                <a:solidFill>
                  <a:srgbClr val="000000"/>
                </a:solidFill>
              </a:rPr>
              <a:t>mn</a:t>
            </a:r>
            <a:r>
              <a:rPr kumimoji="0" lang="pt-BR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4" name="Seta para a direita 43"/>
          <p:cNvSpPr/>
          <p:nvPr/>
        </p:nvSpPr>
        <p:spPr bwMode="auto">
          <a:xfrm rot="1372747">
            <a:off x="1728041" y="3202251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5" name="Seta para a direita 44"/>
          <p:cNvSpPr/>
          <p:nvPr/>
        </p:nvSpPr>
        <p:spPr bwMode="auto">
          <a:xfrm rot="20088994">
            <a:off x="1728043" y="3856558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6" name="Seta para a direita 45"/>
          <p:cNvSpPr/>
          <p:nvPr/>
        </p:nvSpPr>
        <p:spPr bwMode="auto">
          <a:xfrm rot="19029186">
            <a:off x="5880320" y="3071812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7" name="Seta para a direita 46"/>
          <p:cNvSpPr/>
          <p:nvPr/>
        </p:nvSpPr>
        <p:spPr bwMode="auto">
          <a:xfrm rot="2768665">
            <a:off x="5880320" y="4153718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8" name="Seta para a direita 47"/>
          <p:cNvSpPr/>
          <p:nvPr/>
        </p:nvSpPr>
        <p:spPr bwMode="auto">
          <a:xfrm>
            <a:off x="5896879" y="3643314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10286" name="Grupo 52"/>
          <p:cNvGrpSpPr>
            <a:grpSpLocks/>
          </p:cNvGrpSpPr>
          <p:nvPr/>
        </p:nvGrpSpPr>
        <p:grpSpPr bwMode="auto">
          <a:xfrm>
            <a:off x="71438" y="4071938"/>
            <a:ext cx="1565275" cy="785812"/>
            <a:chOff x="506838" y="2285992"/>
            <a:chExt cx="1564832" cy="785818"/>
          </a:xfrm>
        </p:grpSpPr>
        <p:pic>
          <p:nvPicPr>
            <p:cNvPr id="54" name="Picture 63" descr="ilu_coruja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06838" y="2357430"/>
              <a:ext cx="1207642" cy="71438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55" name="Canto dobrado 54"/>
            <p:cNvSpPr/>
            <p:nvPr/>
          </p:nvSpPr>
          <p:spPr bwMode="auto">
            <a:xfrm>
              <a:off x="1500332" y="2285992"/>
              <a:ext cx="571338" cy="357190"/>
            </a:xfrm>
            <a:prstGeom prst="foldedCorner">
              <a:avLst/>
            </a:prstGeom>
            <a:solidFill>
              <a:srgbClr val="FFA1A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O</a:t>
              </a:r>
              <a:r>
                <a:rPr lang="en-US" sz="16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2</a:t>
              </a:r>
              <a:endParaRPr lang="pt-BR" sz="16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35" name="Texto explicativo em elipse 34"/>
          <p:cNvSpPr/>
          <p:nvPr/>
        </p:nvSpPr>
        <p:spPr bwMode="auto">
          <a:xfrm rot="735791">
            <a:off x="4950573" y="2151874"/>
            <a:ext cx="785818" cy="285752"/>
          </a:xfrm>
          <a:prstGeom prst="wedgeEllipseCallout">
            <a:avLst>
              <a:gd name="adj1" fmla="val -58129"/>
              <a:gd name="adj2" fmla="val 9574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Muu</a:t>
            </a:r>
            <a:r>
              <a:rPr kumimoji="1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!!</a:t>
            </a:r>
            <a:endParaRPr kumimoji="1" 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9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330417">
            <a:off x="3396891" y="2525715"/>
            <a:ext cx="1228725" cy="78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6" name="Retângulo de cantos arredondados 105"/>
          <p:cNvSpPr/>
          <p:nvPr/>
        </p:nvSpPr>
        <p:spPr bwMode="auto">
          <a:xfrm>
            <a:off x="6429388" y="1714488"/>
            <a:ext cx="2571768" cy="4357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722459">
            <a:off x="2177689" y="4325940"/>
            <a:ext cx="520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820123">
            <a:off x="5016139" y="4614865"/>
            <a:ext cx="6016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tângulo de cantos arredondados 55"/>
          <p:cNvSpPr/>
          <p:nvPr/>
        </p:nvSpPr>
        <p:spPr bwMode="auto">
          <a:xfrm>
            <a:off x="2264986" y="2357431"/>
            <a:ext cx="3429025" cy="350046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915CA-08CB-49E6-802F-34A55406F5AB}" type="slidenum">
              <a:rPr lang="pt-BR" smtClean="0"/>
              <a:pPr/>
              <a:t>9</a:t>
            </a:fld>
            <a:endParaRPr lang="pt-BR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30227" y="4168778"/>
            <a:ext cx="11715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7729537" y="4548198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/>
          <a:lstStyle/>
          <a:p>
            <a:endParaRPr lang="pt-BR"/>
          </a:p>
        </p:txBody>
      </p:sp>
      <p:sp>
        <p:nvSpPr>
          <p:cNvPr id="11275" name="AutoShape 13"/>
          <p:cNvSpPr>
            <a:spLocks noChangeArrowheads="1"/>
          </p:cNvSpPr>
          <p:nvPr/>
        </p:nvSpPr>
        <p:spPr bwMode="auto">
          <a:xfrm flipH="1">
            <a:off x="2617428" y="4283078"/>
            <a:ext cx="1143000" cy="838200"/>
          </a:xfrm>
          <a:prstGeom prst="lightningBol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76" name="AutoShape 14"/>
          <p:cNvSpPr>
            <a:spLocks noChangeArrowheads="1"/>
          </p:cNvSpPr>
          <p:nvPr/>
        </p:nvSpPr>
        <p:spPr bwMode="auto">
          <a:xfrm>
            <a:off x="4370028" y="4283078"/>
            <a:ext cx="533400" cy="838200"/>
          </a:xfrm>
          <a:prstGeom prst="lightningBol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0253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872031">
            <a:off x="5085989" y="3081340"/>
            <a:ext cx="3873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461749">
            <a:off x="2387239" y="2811465"/>
            <a:ext cx="79533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AutoShape 26"/>
          <p:cNvSpPr>
            <a:spLocks noChangeArrowheads="1"/>
          </p:cNvSpPr>
          <p:nvPr/>
        </p:nvSpPr>
        <p:spPr bwMode="auto">
          <a:xfrm>
            <a:off x="2465028" y="3368678"/>
            <a:ext cx="3048000" cy="1295400"/>
          </a:xfrm>
          <a:prstGeom prst="star24">
            <a:avLst>
              <a:gd name="adj" fmla="val 37500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rect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kumimoji="0" lang="pt-BR" b="1" dirty="0" smtClean="0">
                <a:solidFill>
                  <a:srgbClr val="000000"/>
                </a:solidFill>
              </a:rPr>
              <a:t>Classificador</a:t>
            </a:r>
            <a:endParaRPr kumimoji="0" lang="pt-BR" b="1" dirty="0">
              <a:solidFill>
                <a:srgbClr val="000000"/>
              </a:solidFill>
            </a:endParaRPr>
          </a:p>
        </p:txBody>
      </p:sp>
      <p:pic>
        <p:nvPicPr>
          <p:cNvPr id="10259" name="Picture 3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98427" y="5024440"/>
            <a:ext cx="3841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1" name="Picture 2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-2645876">
            <a:off x="4538302" y="2928940"/>
            <a:ext cx="1778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2" name="Picture 3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-916305">
            <a:off x="4417652" y="3033715"/>
            <a:ext cx="1174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3" name="Picture 3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rot="817585">
            <a:off x="4544652" y="2867028"/>
            <a:ext cx="21748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4" name="Line 40"/>
          <p:cNvSpPr>
            <a:spLocks noChangeShapeType="1"/>
          </p:cNvSpPr>
          <p:nvPr/>
        </p:nvSpPr>
        <p:spPr bwMode="auto">
          <a:xfrm flipH="1">
            <a:off x="7729537" y="3119438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/>
          <a:lstStyle/>
          <a:p>
            <a:endParaRPr lang="pt-BR"/>
          </a:p>
        </p:txBody>
      </p:sp>
      <p:sp>
        <p:nvSpPr>
          <p:cNvPr id="10265" name="Text Box 46"/>
          <p:cNvSpPr txBox="1">
            <a:spLocks noChangeArrowheads="1"/>
          </p:cNvSpPr>
          <p:nvPr/>
        </p:nvSpPr>
        <p:spPr bwMode="auto">
          <a:xfrm>
            <a:off x="158750" y="928688"/>
            <a:ext cx="851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t-BR"/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714348" y="792163"/>
            <a:ext cx="76346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/>
              <a:t>ENTRADA E SAÍDA DO </a:t>
            </a:r>
            <a:r>
              <a:rPr lang="pt-BR" sz="3000" b="1" dirty="0" smtClean="0"/>
              <a:t>CLASSIFICADOR</a:t>
            </a:r>
            <a:endParaRPr lang="pt-BR" sz="3000" b="1" dirty="0"/>
          </a:p>
        </p:txBody>
      </p:sp>
      <p:sp>
        <p:nvSpPr>
          <p:cNvPr id="45" name="Seta para a direita 44"/>
          <p:cNvSpPr/>
          <p:nvPr/>
        </p:nvSpPr>
        <p:spPr bwMode="auto">
          <a:xfrm>
            <a:off x="1357290" y="3927996"/>
            <a:ext cx="928694" cy="21538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6" name="Seta para a direita 45"/>
          <p:cNvSpPr/>
          <p:nvPr/>
        </p:nvSpPr>
        <p:spPr bwMode="auto">
          <a:xfrm rot="19029186">
            <a:off x="5583604" y="3368029"/>
            <a:ext cx="1215284" cy="20785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7" name="Seta para a direita 46"/>
          <p:cNvSpPr/>
          <p:nvPr/>
        </p:nvSpPr>
        <p:spPr bwMode="auto">
          <a:xfrm rot="2768665">
            <a:off x="5586557" y="4616934"/>
            <a:ext cx="1131323" cy="210261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8" name="Seta para a direita 47"/>
          <p:cNvSpPr/>
          <p:nvPr/>
        </p:nvSpPr>
        <p:spPr bwMode="auto">
          <a:xfrm>
            <a:off x="5715008" y="4000504"/>
            <a:ext cx="824813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9" name="Fluxograma: Disco magnético 38"/>
          <p:cNvSpPr/>
          <p:nvPr/>
        </p:nvSpPr>
        <p:spPr bwMode="auto">
          <a:xfrm>
            <a:off x="71406" y="3071810"/>
            <a:ext cx="1285884" cy="1928826"/>
          </a:xfrm>
          <a:prstGeom prst="flowChartMagneticDisk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Canto dobrado 36"/>
          <p:cNvSpPr/>
          <p:nvPr/>
        </p:nvSpPr>
        <p:spPr bwMode="auto">
          <a:xfrm>
            <a:off x="285724" y="2857496"/>
            <a:ext cx="857252" cy="357188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Teste</a:t>
            </a:r>
            <a:endParaRPr lang="pt-BR" sz="16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3" name="Rosto feliz 42"/>
          <p:cNvSpPr/>
          <p:nvPr/>
        </p:nvSpPr>
        <p:spPr bwMode="auto">
          <a:xfrm>
            <a:off x="642910" y="4643446"/>
            <a:ext cx="214314" cy="214314"/>
          </a:xfrm>
          <a:prstGeom prst="smileyFace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Nuvem 48"/>
          <p:cNvSpPr/>
          <p:nvPr/>
        </p:nvSpPr>
        <p:spPr bwMode="auto">
          <a:xfrm>
            <a:off x="214282" y="4286256"/>
            <a:ext cx="285752" cy="285752"/>
          </a:xfrm>
          <a:prstGeom prst="cloud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strela de 5 pontas 49"/>
          <p:cNvSpPr/>
          <p:nvPr/>
        </p:nvSpPr>
        <p:spPr bwMode="auto">
          <a:xfrm>
            <a:off x="285720" y="3786190"/>
            <a:ext cx="285752" cy="285752"/>
          </a:xfrm>
          <a:prstGeom prst="star5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Lua 50"/>
          <p:cNvSpPr/>
          <p:nvPr/>
        </p:nvSpPr>
        <p:spPr bwMode="auto">
          <a:xfrm>
            <a:off x="857224" y="3929066"/>
            <a:ext cx="142876" cy="214314"/>
          </a:xfrm>
          <a:prstGeom prst="moon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531" name="Picture 3" descr="C:\Users\fabricio\Pictures\Microsoft Media Gallery\j0424600.wm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1472" y="4143380"/>
            <a:ext cx="658656" cy="412758"/>
          </a:xfrm>
          <a:prstGeom prst="rect">
            <a:avLst/>
          </a:prstGeom>
          <a:noFill/>
        </p:spPr>
      </p:pic>
      <p:pic>
        <p:nvPicPr>
          <p:cNvPr id="22532" name="Picture 4" descr="C:\Users\fabricio\Pictures\Microsoft Media Gallery\j0192173.wm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2844" y="3286124"/>
            <a:ext cx="460652" cy="357190"/>
          </a:xfrm>
          <a:prstGeom prst="rect">
            <a:avLst/>
          </a:prstGeom>
          <a:noFill/>
        </p:spPr>
      </p:pic>
      <p:pic>
        <p:nvPicPr>
          <p:cNvPr id="22533" name="Picture 5" descr="C:\Users\fabricio\Pictures\Microsoft Media Gallery\j0430035.wm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0034" y="3429000"/>
            <a:ext cx="825470" cy="404039"/>
          </a:xfrm>
          <a:prstGeom prst="rect">
            <a:avLst/>
          </a:prstGeom>
          <a:noFill/>
        </p:spPr>
      </p:pic>
      <p:grpSp>
        <p:nvGrpSpPr>
          <p:cNvPr id="64" name="Grupo 63"/>
          <p:cNvGrpSpPr/>
          <p:nvPr/>
        </p:nvGrpSpPr>
        <p:grpSpPr>
          <a:xfrm>
            <a:off x="6643702" y="3500438"/>
            <a:ext cx="2214578" cy="928694"/>
            <a:chOff x="6715140" y="3062286"/>
            <a:chExt cx="2214578" cy="928694"/>
          </a:xfrm>
        </p:grpSpPr>
        <p:sp>
          <p:nvSpPr>
            <p:cNvPr id="61" name="Fluxograma: Disco magnético 60"/>
            <p:cNvSpPr/>
            <p:nvPr/>
          </p:nvSpPr>
          <p:spPr bwMode="auto">
            <a:xfrm>
              <a:off x="6715140" y="3214686"/>
              <a:ext cx="2214578" cy="776294"/>
            </a:xfrm>
            <a:prstGeom prst="flowChartMagneticDisk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Canto dobrado 61"/>
            <p:cNvSpPr/>
            <p:nvPr/>
          </p:nvSpPr>
          <p:spPr bwMode="auto">
            <a:xfrm>
              <a:off x="7143768" y="3062286"/>
              <a:ext cx="1285884" cy="347666"/>
            </a:xfrm>
            <a:prstGeom prst="foldedCorner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 err="1" smtClean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CLASSE</a:t>
              </a:r>
              <a:r>
                <a:rPr lang="en-US" sz="1800" dirty="0" smtClean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-I</a:t>
              </a:r>
              <a:endParaRPr lang="pt-BR" sz="18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867173" y="3113929"/>
            <a:ext cx="513281" cy="646331"/>
            <a:chOff x="797661" y="4983380"/>
            <a:chExt cx="513281" cy="646331"/>
          </a:xfrm>
        </p:grpSpPr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857224" y="5157799"/>
              <a:ext cx="428625" cy="41751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80" name="Rectangle 14"/>
            <p:cNvSpPr>
              <a:spLocks noChangeArrowheads="1"/>
            </p:cNvSpPr>
            <p:nvPr/>
          </p:nvSpPr>
          <p:spPr bwMode="auto">
            <a:xfrm>
              <a:off x="797661" y="4983380"/>
              <a:ext cx="513281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3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sym typeface="Symbol"/>
                </a:rPr>
                <a:t></a:t>
              </a:r>
              <a:endParaRPr lang="pt-B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547666" y="3714752"/>
            <a:ext cx="476313" cy="584775"/>
            <a:chOff x="809536" y="5053610"/>
            <a:chExt cx="476313" cy="584775"/>
          </a:xfrm>
        </p:grpSpPr>
        <p:sp>
          <p:nvSpPr>
            <p:cNvPr id="88" name="Oval 13"/>
            <p:cNvSpPr>
              <a:spLocks noChangeArrowheads="1"/>
            </p:cNvSpPr>
            <p:nvPr/>
          </p:nvSpPr>
          <p:spPr bwMode="auto">
            <a:xfrm>
              <a:off x="857224" y="5157799"/>
              <a:ext cx="428625" cy="41751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89" name="Rectangle 14"/>
            <p:cNvSpPr>
              <a:spLocks noChangeArrowheads="1"/>
            </p:cNvSpPr>
            <p:nvPr/>
          </p:nvSpPr>
          <p:spPr bwMode="auto">
            <a:xfrm>
              <a:off x="809536" y="5053610"/>
              <a:ext cx="47000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sym typeface="Symbol"/>
                </a:rPr>
                <a:t> ?</a:t>
              </a:r>
              <a:endParaRPr lang="pt-B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5857884" y="3711363"/>
            <a:ext cx="513281" cy="646331"/>
            <a:chOff x="797661" y="4983380"/>
            <a:chExt cx="513281" cy="646331"/>
          </a:xfrm>
        </p:grpSpPr>
        <p:sp>
          <p:nvSpPr>
            <p:cNvPr id="91" name="Oval 13"/>
            <p:cNvSpPr>
              <a:spLocks noChangeArrowheads="1"/>
            </p:cNvSpPr>
            <p:nvPr/>
          </p:nvSpPr>
          <p:spPr bwMode="auto">
            <a:xfrm>
              <a:off x="857224" y="5157799"/>
              <a:ext cx="428625" cy="41751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797661" y="4983380"/>
              <a:ext cx="513281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3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sym typeface="Symbol"/>
                </a:rPr>
                <a:t></a:t>
              </a:r>
              <a:endParaRPr lang="pt-B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5857884" y="4286256"/>
            <a:ext cx="513281" cy="646331"/>
            <a:chOff x="797661" y="4983380"/>
            <a:chExt cx="513281" cy="646331"/>
          </a:xfrm>
        </p:grpSpPr>
        <p:sp>
          <p:nvSpPr>
            <p:cNvPr id="94" name="Oval 13"/>
            <p:cNvSpPr>
              <a:spLocks noChangeArrowheads="1"/>
            </p:cNvSpPr>
            <p:nvPr/>
          </p:nvSpPr>
          <p:spPr bwMode="auto">
            <a:xfrm>
              <a:off x="857224" y="5157799"/>
              <a:ext cx="428625" cy="41751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95" name="Rectangle 14"/>
            <p:cNvSpPr>
              <a:spLocks noChangeArrowheads="1"/>
            </p:cNvSpPr>
            <p:nvPr/>
          </p:nvSpPr>
          <p:spPr bwMode="auto">
            <a:xfrm>
              <a:off x="797661" y="4983380"/>
              <a:ext cx="513281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3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sym typeface="Symbol"/>
                </a:rPr>
                <a:t></a:t>
              </a:r>
              <a:endParaRPr lang="pt-B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6643702" y="2071678"/>
            <a:ext cx="2214578" cy="928694"/>
            <a:chOff x="6715140" y="3062286"/>
            <a:chExt cx="2214578" cy="928694"/>
          </a:xfrm>
        </p:grpSpPr>
        <p:sp>
          <p:nvSpPr>
            <p:cNvPr id="100" name="Fluxograma: Disco magnético 99"/>
            <p:cNvSpPr/>
            <p:nvPr/>
          </p:nvSpPr>
          <p:spPr bwMode="auto">
            <a:xfrm>
              <a:off x="6715140" y="3214686"/>
              <a:ext cx="2214578" cy="776294"/>
            </a:xfrm>
            <a:prstGeom prst="flowChartMagneticDisk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Canto dobrado 100"/>
            <p:cNvSpPr/>
            <p:nvPr/>
          </p:nvSpPr>
          <p:spPr bwMode="auto">
            <a:xfrm>
              <a:off x="7143768" y="3062286"/>
              <a:ext cx="1285884" cy="347666"/>
            </a:xfrm>
            <a:prstGeom prst="foldedCorner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 smtClean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CLASSE-0</a:t>
              </a:r>
              <a:endParaRPr lang="pt-BR" sz="18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6643702" y="4929198"/>
            <a:ext cx="2214578" cy="928694"/>
            <a:chOff x="6715140" y="3062286"/>
            <a:chExt cx="2214578" cy="928694"/>
          </a:xfrm>
        </p:grpSpPr>
        <p:sp>
          <p:nvSpPr>
            <p:cNvPr id="103" name="Fluxograma: Disco magnético 102"/>
            <p:cNvSpPr/>
            <p:nvPr/>
          </p:nvSpPr>
          <p:spPr bwMode="auto">
            <a:xfrm>
              <a:off x="6715140" y="3214686"/>
              <a:ext cx="2214578" cy="776294"/>
            </a:xfrm>
            <a:prstGeom prst="flowChartMagneticDisk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4" name="Canto dobrado 103"/>
            <p:cNvSpPr/>
            <p:nvPr/>
          </p:nvSpPr>
          <p:spPr bwMode="auto">
            <a:xfrm>
              <a:off x="7143768" y="3062286"/>
              <a:ext cx="1285884" cy="347666"/>
            </a:xfrm>
            <a:prstGeom prst="foldedCorner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 err="1" smtClean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CLASSE</a:t>
              </a:r>
              <a:r>
                <a:rPr lang="en-US" sz="1800" dirty="0" smtClean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-N</a:t>
              </a:r>
              <a:endParaRPr lang="pt-BR" sz="18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107" name="Canto dobrado 106"/>
          <p:cNvSpPr/>
          <p:nvPr/>
        </p:nvSpPr>
        <p:spPr bwMode="auto">
          <a:xfrm>
            <a:off x="7215206" y="1428736"/>
            <a:ext cx="1000132" cy="357188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Treino</a:t>
            </a:r>
            <a:endParaRPr lang="pt-BR" sz="16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17853</TotalTime>
  <Words>2547</Words>
  <Application>Microsoft PowerPoint</Application>
  <PresentationFormat>Apresentação na tela (4:3)</PresentationFormat>
  <Paragraphs>921</Paragraphs>
  <Slides>43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9" baseType="lpstr">
      <vt:lpstr>Arial</vt:lpstr>
      <vt:lpstr>Times New Roman</vt:lpstr>
      <vt:lpstr>Monotype Corsiva</vt:lpstr>
      <vt:lpstr>Comic Sans MS</vt:lpstr>
      <vt:lpstr>Haettenschweiler</vt:lpstr>
      <vt:lpstr>Arial Black</vt:lpstr>
      <vt:lpstr>Tahoma</vt:lpstr>
      <vt:lpstr>Verdana</vt:lpstr>
      <vt:lpstr>Wingdings</vt:lpstr>
      <vt:lpstr>Symbol</vt:lpstr>
      <vt:lpstr>Courier New</vt:lpstr>
      <vt:lpstr>Trebuchet MS</vt:lpstr>
      <vt:lpstr>Tunga</vt:lpstr>
      <vt:lpstr>DejaVu Sans</vt:lpstr>
      <vt:lpstr>Aquarela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UFAM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fdsm</dc:creator>
  <cp:lastModifiedBy>fabricio</cp:lastModifiedBy>
  <cp:revision>1361</cp:revision>
  <dcterms:created xsi:type="dcterms:W3CDTF">2003-07-05T15:31:38Z</dcterms:created>
  <dcterms:modified xsi:type="dcterms:W3CDTF">2008-04-17T02:50:19Z</dcterms:modified>
</cp:coreProperties>
</file>