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66" r:id="rId4"/>
    <p:sldId id="268" r:id="rId6"/>
    <p:sldId id="269" r:id="rId7"/>
    <p:sldId id="275" r:id="rId8"/>
    <p:sldId id="270" r:id="rId9"/>
    <p:sldId id="271" r:id="rId10"/>
    <p:sldId id="276" r:id="rId11"/>
    <p:sldId id="273" r:id="rId12"/>
    <p:sldId id="282" r:id="rId13"/>
    <p:sldId id="283" r:id="rId14"/>
    <p:sldId id="285" r:id="rId15"/>
    <p:sldId id="286" r:id="rId16"/>
    <p:sldId id="284" r:id="rId17"/>
    <p:sldId id="287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2"/>
  </p:normalViewPr>
  <p:slideViewPr>
    <p:cSldViewPr snapToGrid="0" snapToObjects="1">
      <p:cViewPr varScale="1">
        <p:scale>
          <a:sx n="62" d="100"/>
          <a:sy n="62" d="100"/>
        </p:scale>
        <p:origin x="-960" y="-84"/>
      </p:cViewPr>
      <p:guideLst>
        <p:guide orient="horz" pos="2164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4C909-68E8-4FDC-AC37-D375306A17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平台组建议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从应用程序角度的来观察如何使用Shiro完成工作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应用代码直接交互的对象是Subject，也就是说Shiro的对外API核心就是Subject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Subject：主体，代表了当前“用户”，这个用户不一定是一个具体的人，与当前应用交互的任何东西都是Subject，如网络爬虫，机器人等；即一个抽象概念；所有Subject都绑定到SecurityManager，与Subject的所有交互都会委托给SecurityManager；可以把Subject认为是一个门面；SecurityManager才是实际的执行者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SecurityManager：安全管理器；即所有与安全有关的操作都会与SecurityManager交互；且它管理着所有Subject；可以看出它是Shiro的核心，它负责与后边介绍的其他组件进行交互，如果学习过SpringMVC，你可以把它看成DispatcherServlet前端控制器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Realm：域，Shiro从从Realm获取安全数据（如用户、角色、权限），就是说SecurityManager要验证用户身份，那么它需要从Realm获取相应的用户进行比较以确定用户身份是否合法；也需要从Realm得到用户相应的角色/权限进行验证用户是否能进行操作；可以把Realm看成DataSource，即安全数据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Subject：主体，可以看到主体可以是任何可以与应用交互的“用户”；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SecurityManager：相当于SpringMVC中的DispatcherServlet或者Struts2中的FilterDispatcher；是Shiro的心脏；所有具体的交互都通过SecurityManager进行控制；它管理着所有Subject、且负责进行认证和授权、及会话、缓存的管理。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Authenticator：认证器，负责主体认证的，这是一个扩展点，如果用户觉得Shiro默认的不好，可以自定义实现；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Authrizer：授权器，或者访问控制器，用来决定主体是否有权限进行相应的操作；即控制着用户能访问应用中的哪些功能；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Realm：可以有1个或多个Realm，可以认为是安全实体数据源，即用于获取安全实体的；可以是JDBC实现，也可以是LDAP实现，或者内存实现等等；由用户提供；注意：Shiro不知道你的用户/权限存储在哪及以何种格式存储；所以我们一般在应用中都需要实现自己的Realm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SessionManager：Shiro就抽象了一个自己的Session来管理主体与应用之间交互的数据；这样的话，比如我们在Web环境用，刚开始是一台Web服务器；接着又上了台EJB服务器；这时想把两台服务器的会话数据放到一个地方，这个时候就可以实现自己的分布式会话（如把数据放到Memcached服务器）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SessionDAO：DAO大家都用过，数据访问对象，用于会话的CRUD，比如我们想把Session保存到数据库，那么可以实现自己的SessionDAO，通过如JDBC写到数据库；另外SessionDAO中可以使用Cache进行缓存，以提高性能；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CacheManager：缓存控制器，来管理如用户、角色、权限等的缓存的；因为这些数据基本上很少去改变，放到缓存中后可以提高访问的性能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Cryptography：密码模块，Shiro提高了一些常见的加密组件用于如密码加密/解密的。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EF2F-4133-42CB-B331-D6F0264B34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9947" y="4599282"/>
            <a:ext cx="7766936" cy="1096899"/>
          </a:xfrm>
        </p:spPr>
        <p:txBody>
          <a:bodyPr/>
          <a:lstStyle/>
          <a:p>
            <a:r>
              <a:rPr kumimoji="1" lang="zh-CN" altLang="en-US" sz="2400" dirty="0" smtClean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主讲人：孙海增</a:t>
            </a:r>
            <a:endParaRPr kumimoji="1" lang="en-US" altLang="zh-CN" sz="2400" dirty="0" smtClean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sz="2400" dirty="0" smtClean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2018-12-27</a:t>
            </a:r>
            <a:endParaRPr kumimoji="1" lang="en-US" altLang="zh-CN" sz="2400" dirty="0" smtClean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dirty="0" smtClean="0">
              <a:effectLst/>
            </a:endParaRPr>
          </a:p>
        </p:txBody>
      </p:sp>
      <p:pic>
        <p:nvPicPr>
          <p:cNvPr id="5" name="Picture 33" descr="http://shiro.apache.org/assets/images/apache-shiro-logo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7232" y="1997559"/>
            <a:ext cx="4735000" cy="16839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022" y="568851"/>
            <a:ext cx="746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smtClean="0">
                <a:solidFill>
                  <a:schemeClr val="accent1"/>
                </a:solidFill>
              </a:rPr>
              <a:t>自定义Realm</a:t>
            </a:r>
            <a:endParaRPr sz="4000" b="1" smtClean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6157" y="1340088"/>
            <a:ext cx="8659178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sz="2400" b="1" dirty="0" err="1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public class ShiroRealm extends AuthorizingRealm{}</a:t>
            </a:r>
            <a:endParaRPr sz="2400" b="1" dirty="0" err="1" smtClean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buNone/>
            </a:pPr>
            <a:endParaRPr sz="2400"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buNone/>
            </a:pPr>
            <a:r>
              <a:rPr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1、ShiroRealm父类AuthorizingRealm将获取Subject相关信息分成两步：</a:t>
            </a:r>
            <a:endParaRPr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buNone/>
            </a:pPr>
            <a:r>
              <a:rPr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获取身份验证信息（</a:t>
            </a:r>
            <a:r>
              <a:rPr b="1" dirty="0" err="1" smtClean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doGetAuthenticationInfo</a:t>
            </a:r>
            <a:r>
              <a:rPr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  </a:t>
            </a:r>
            <a:r>
              <a:rPr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及授权信息（</a:t>
            </a:r>
            <a:r>
              <a:rPr b="1" dirty="0" err="1" smtClean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doGetAuthorizationInfo</a:t>
            </a:r>
            <a:r>
              <a:rPr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）；</a:t>
            </a:r>
            <a:endParaRPr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buNone/>
            </a:pPr>
            <a:endParaRPr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buNone/>
            </a:pPr>
            <a:r>
              <a:rPr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2、doGetAuthenticationInfo获取身份验证相关信息：首先根据传入的用户名获取User信息；然后如果user为空，那么抛出没找到帐号异常</a:t>
            </a:r>
            <a:r>
              <a:rPr b="1" dirty="0" err="1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UnknownAccountException</a:t>
            </a:r>
            <a:r>
              <a:rPr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；最后生成AuthenticationInfo信息，交给间接父类AuthenticatingRealm使用CredentialsMatcher进行判断密码是否匹配，如果不匹配将抛出密码错误异常</a:t>
            </a:r>
            <a:r>
              <a:rPr b="1" dirty="0" err="1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IncorrectCredentialsException</a:t>
            </a:r>
            <a:r>
              <a:rPr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；另外如果密码重试此处太多将抛出超出重试次数异常</a:t>
            </a:r>
            <a:r>
              <a:rPr b="1" dirty="0" err="1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ExcessiveAttemptsException</a:t>
            </a:r>
            <a:r>
              <a:rPr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；在组装SimpleAuthenticationInfo信息时，需要传入：身份信息（用户名）、凭据（密文密码）、盐（username+salt），CredentialsMatcher使用盐加密传入的明文密码和此处的密文密码进行匹配。</a:t>
            </a:r>
            <a:endParaRPr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buNone/>
            </a:pPr>
            <a:endParaRPr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buNone/>
            </a:pPr>
            <a:r>
              <a:rPr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3、doGetAuthorizationInfo获取授权信息：PrincipalCollection是一个身份集合，因为我们现在就一个Realm，所以直接调用getPrimaryPrincipal得到之前传入的用户名即可；然后根据用户名调用UserDao接口获取角色及权限信息。</a:t>
            </a:r>
            <a:endParaRPr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022" y="568851"/>
            <a:ext cx="746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smtClean="0">
                <a:solidFill>
                  <a:schemeClr val="accent1"/>
                </a:solidFill>
              </a:rPr>
              <a:t>AuthenticationToken</a:t>
            </a:r>
            <a:endParaRPr sz="4000" b="1" smtClean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9482" y="1333103"/>
            <a:ext cx="865917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sz="2000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用于收集用户提交的身份（如用户名）及凭据（如密码）</a:t>
            </a:r>
            <a:endParaRPr sz="2000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1814830"/>
            <a:ext cx="7837805" cy="4638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95" y="2543810"/>
            <a:ext cx="4828540" cy="3180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19520" y="4036060"/>
            <a:ext cx="30600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bg1"/>
                </a:solidFill>
              </a:rPr>
              <a:t>提供了isRememberMe()</a:t>
            </a:r>
            <a:r>
              <a:rPr lang="en-US" altLang="zh-CN" sz="1600">
                <a:solidFill>
                  <a:schemeClr val="bg1"/>
                </a:solidFill>
              </a:rPr>
              <a:t>-'</a:t>
            </a:r>
            <a:r>
              <a:rPr lang="zh-CN" altLang="en-US" sz="1600">
                <a:solidFill>
                  <a:schemeClr val="bg1"/>
                </a:solidFill>
              </a:rPr>
              <a:t>记住我</a:t>
            </a:r>
            <a:r>
              <a:rPr lang="en-US" altLang="zh-CN" sz="1600">
                <a:solidFill>
                  <a:schemeClr val="bg1"/>
                </a:solidFill>
              </a:rPr>
              <a:t>'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0595" y="4789170"/>
            <a:ext cx="3406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bg1"/>
                </a:solidFill>
              </a:rPr>
              <a:t>提供了getHost()</a:t>
            </a:r>
            <a:r>
              <a:rPr lang="en-US" altLang="zh-CN" sz="1600">
                <a:solidFill>
                  <a:schemeClr val="bg1"/>
                </a:solidFill>
              </a:rPr>
              <a:t>-</a:t>
            </a:r>
            <a:r>
              <a:rPr lang="zh-CN" altLang="en-US" sz="1600">
                <a:solidFill>
                  <a:schemeClr val="bg1"/>
                </a:solidFill>
              </a:rPr>
              <a:t>用于获取用户</a:t>
            </a:r>
            <a:r>
              <a:rPr lang="en-US" altLang="zh-CN" sz="1600">
                <a:solidFill>
                  <a:schemeClr val="bg1"/>
                </a:solidFill>
              </a:rPr>
              <a:t>'</a:t>
            </a:r>
            <a:r>
              <a:rPr lang="zh-CN" altLang="en-US" sz="1600">
                <a:solidFill>
                  <a:schemeClr val="bg1"/>
                </a:solidFill>
              </a:rPr>
              <a:t>主机</a:t>
            </a:r>
            <a:r>
              <a:rPr lang="en-US" altLang="zh-CN" sz="1600">
                <a:solidFill>
                  <a:schemeClr val="bg1"/>
                </a:solidFill>
              </a:rPr>
              <a:t>'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022" y="568851"/>
            <a:ext cx="746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smtClean="0">
                <a:solidFill>
                  <a:schemeClr val="accent1"/>
                </a:solidFill>
              </a:rPr>
              <a:t>AuthenticationInfo</a:t>
            </a:r>
            <a:endParaRPr sz="4000" b="1" smtClean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9482" y="1333103"/>
            <a:ext cx="8659178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sz="2000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如果Realm是</a:t>
            </a:r>
            <a:r>
              <a:rPr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AuthenticatingRealm</a:t>
            </a:r>
            <a:r>
              <a:rPr sz="2000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子类，则提供给AuthenticatingRealm内部使用的</a:t>
            </a:r>
            <a:r>
              <a:rPr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CredentialsMatcher</a:t>
            </a:r>
            <a:r>
              <a:rPr sz="2000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进行凭据验证；（如果没有继承它需要在自己的Realm中自己实现验证）</a:t>
            </a:r>
            <a:endParaRPr sz="2000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sz="2000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提供给SecurityManager来创建Subject（提供身份信息）</a:t>
            </a:r>
            <a:endParaRPr sz="2000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19520" y="4036060"/>
            <a:ext cx="30600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bg1"/>
                </a:solidFill>
              </a:rPr>
              <a:t>提供了isRememberMe()</a:t>
            </a:r>
            <a:r>
              <a:rPr lang="en-US" altLang="zh-CN" sz="1600">
                <a:solidFill>
                  <a:schemeClr val="bg1"/>
                </a:solidFill>
              </a:rPr>
              <a:t>-'</a:t>
            </a:r>
            <a:r>
              <a:rPr lang="zh-CN" altLang="en-US" sz="1600">
                <a:solidFill>
                  <a:schemeClr val="bg1"/>
                </a:solidFill>
              </a:rPr>
              <a:t>记住我</a:t>
            </a:r>
            <a:r>
              <a:rPr lang="en-US" altLang="zh-CN" sz="1600">
                <a:solidFill>
                  <a:schemeClr val="bg1"/>
                </a:solidFill>
              </a:rPr>
              <a:t>'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0595" y="4789170"/>
            <a:ext cx="3406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bg1"/>
                </a:solidFill>
              </a:rPr>
              <a:t>提供了getHost()</a:t>
            </a:r>
            <a:r>
              <a:rPr lang="en-US" altLang="zh-CN" sz="1600">
                <a:solidFill>
                  <a:schemeClr val="bg1"/>
                </a:solidFill>
              </a:rPr>
              <a:t>-</a:t>
            </a:r>
            <a:r>
              <a:rPr lang="zh-CN" altLang="en-US" sz="1600">
                <a:solidFill>
                  <a:schemeClr val="bg1"/>
                </a:solidFill>
              </a:rPr>
              <a:t>用于获取用户</a:t>
            </a:r>
            <a:r>
              <a:rPr lang="en-US" altLang="zh-CN" sz="1600">
                <a:solidFill>
                  <a:schemeClr val="bg1"/>
                </a:solidFill>
              </a:rPr>
              <a:t>'</a:t>
            </a:r>
            <a:r>
              <a:rPr lang="zh-CN" altLang="en-US" sz="1600">
                <a:solidFill>
                  <a:schemeClr val="bg1"/>
                </a:solidFill>
              </a:rPr>
              <a:t>主机</a:t>
            </a:r>
            <a:r>
              <a:rPr lang="en-US" altLang="zh-CN" sz="1600">
                <a:solidFill>
                  <a:schemeClr val="bg1"/>
                </a:solidFill>
              </a:rPr>
              <a:t>'</a:t>
            </a:r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2795905"/>
            <a:ext cx="6085840" cy="31521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776855"/>
            <a:ext cx="4399915" cy="317119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700395" y="502920"/>
            <a:ext cx="5778500" cy="21520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81040" y="902970"/>
            <a:ext cx="569785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像</a:t>
            </a:r>
            <a:r>
              <a:rPr lang="en-US" altLang="zh-CN"/>
              <a:t>IniRealm</a:t>
            </a:r>
            <a:r>
              <a:rPr lang="zh-CN" altLang="en-US"/>
              <a:t>在</a:t>
            </a:r>
            <a:r>
              <a:rPr lang="en-US" altLang="zh-CN"/>
              <a:t>静态创建帐号信息的场景中使用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是</a:t>
            </a:r>
            <a:r>
              <a:rPr lang="zh-CN" altLang="en-US"/>
              <a:t>直接继承了SimpleAccountRealm，</a:t>
            </a:r>
            <a:endParaRPr lang="zh-CN" altLang="en-US"/>
          </a:p>
          <a:p>
            <a:pPr algn="l"/>
            <a:r>
              <a:rPr lang="zh-CN" altLang="en-US"/>
              <a:t>而SimpleAccountRealm提供了相关的API来动态</a:t>
            </a:r>
            <a:endParaRPr lang="zh-CN" altLang="en-US"/>
          </a:p>
          <a:p>
            <a:pPr algn="l"/>
            <a:r>
              <a:rPr lang="zh-CN" altLang="en-US"/>
              <a:t>维护SimpleAccount；即可以通过这些API来动态</a:t>
            </a:r>
            <a:endParaRPr lang="zh-CN" altLang="en-US"/>
          </a:p>
          <a:p>
            <a:pPr algn="l"/>
            <a:r>
              <a:rPr lang="zh-CN" altLang="en-US"/>
              <a:t>增删改查SimpleAccount；动态增删改查角色/权限信息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8407400" y="2379345"/>
            <a:ext cx="405130" cy="6762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022" y="568851"/>
            <a:ext cx="746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smtClean="0">
                <a:solidFill>
                  <a:schemeClr val="accent1"/>
                </a:solidFill>
              </a:rPr>
              <a:t>PrincipalCollection</a:t>
            </a:r>
            <a:endParaRPr sz="4000" b="1" smtClean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9482" y="1333103"/>
            <a:ext cx="8659178" cy="39878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None/>
            </a:pPr>
            <a:r>
              <a:rPr sz="2000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用于聚合</a:t>
            </a:r>
            <a:r>
              <a:rPr sz="20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身份信息</a:t>
            </a:r>
            <a:endParaRPr sz="2000"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355" y="1848485"/>
            <a:ext cx="5761990" cy="3161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5" y="1848485"/>
            <a:ext cx="8028305" cy="3837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00760" y="5884545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在Shiro中同时配置多个Realm，所以身份信息可能就有多个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022" y="568851"/>
            <a:ext cx="746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smtClean="0">
                <a:solidFill>
                  <a:schemeClr val="accent1"/>
                </a:solidFill>
              </a:rPr>
              <a:t>AuthorizationInfo</a:t>
            </a:r>
            <a:endParaRPr sz="4000" b="1" smtClean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9482" y="1333103"/>
            <a:ext cx="8659178" cy="39878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None/>
            </a:pPr>
            <a:r>
              <a:rPr sz="2000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用于聚合</a:t>
            </a:r>
            <a:r>
              <a:rPr sz="20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授权信息</a:t>
            </a:r>
            <a:endParaRPr sz="2000"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838960"/>
            <a:ext cx="6085840" cy="3199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5" y="1791335"/>
            <a:ext cx="9501505" cy="32473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3305" y="5265420"/>
            <a:ext cx="8526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当我们使用AuthorizingRealm时，如果身份验证成功，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algn="l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在进行授权时就通过doGetAuthorizationInfo方法获取角色/权限信息用于授权验证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05" y="715010"/>
            <a:ext cx="6447790" cy="4323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3277" y="3578751"/>
            <a:ext cx="746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Shiro JSTL</a:t>
            </a:r>
            <a:r>
              <a:rPr lang="zh-CN" altLang="en-US" sz="4000" b="1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标签</a:t>
            </a:r>
            <a:endParaRPr lang="zh-CN" altLang="en-US" sz="4000" b="1" smtClean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0737" y="4343003"/>
            <a:ext cx="8659178" cy="39878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None/>
            </a:pPr>
            <a:r>
              <a:rPr lang="zh-CN" sz="2000" i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代码演示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en-US" altLang="zh-CN" sz="2000" i="1" dirty="0" err="1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shiroweb-&gt;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jstl.jsp</a:t>
            </a:r>
            <a:endParaRPr lang="en-US" altLang="zh-CN" sz="2000" i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0737" y="2119521"/>
            <a:ext cx="746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dirty="0" err="1" smtClean="0">
                <a:solidFill>
                  <a:srgbClr val="92D05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Shiro</a:t>
            </a:r>
            <a:r>
              <a:rPr lang="zh-CN" altLang="en-US" sz="4000" b="1" dirty="0" smtClean="0">
                <a:solidFill>
                  <a:srgbClr val="92D05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集成</a:t>
            </a:r>
            <a:r>
              <a:rPr lang="en-US" altLang="zh-CN" sz="4000" b="1" dirty="0" smtClean="0">
                <a:solidFill>
                  <a:srgbClr val="92D05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Web</a:t>
            </a:r>
            <a:r>
              <a:rPr lang="zh-CN" altLang="en-US" sz="4000" b="1" dirty="0" smtClean="0">
                <a:solidFill>
                  <a:srgbClr val="92D05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、</a:t>
            </a:r>
            <a:r>
              <a:rPr lang="en-US" altLang="zh-CN" sz="4000" b="1" dirty="0" smtClean="0">
                <a:solidFill>
                  <a:srgbClr val="92D05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Spring</a:t>
            </a:r>
            <a:endParaRPr lang="en-US" altLang="zh-CN" sz="4000" b="1" dirty="0" smtClean="0">
              <a:solidFill>
                <a:srgbClr val="92D050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722" y="2883773"/>
            <a:ext cx="8659178" cy="39878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None/>
            </a:pPr>
            <a:r>
              <a:rPr lang="zh-CN" sz="2000" i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代码演示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-&gt;shiroweb</a:t>
            </a:r>
            <a:endParaRPr lang="en-US" altLang="zh-CN" sz="2000" i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2802" y="5124976"/>
            <a:ext cx="746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Shiro </a:t>
            </a:r>
            <a:r>
              <a:rPr lang="zh-CN" altLang="en-US" sz="4000" b="1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编程式</a:t>
            </a:r>
            <a:r>
              <a:rPr lang="en-US" altLang="zh-CN" sz="4000" b="1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/</a:t>
            </a:r>
            <a:r>
              <a:rPr lang="zh-CN" altLang="en-US" sz="4000" b="1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注解式授权</a:t>
            </a:r>
            <a:endParaRPr lang="zh-CN" altLang="en-US" sz="4000" b="1" smtClean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0262" y="5889228"/>
            <a:ext cx="8659178" cy="39878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None/>
            </a:pPr>
            <a:r>
              <a:rPr lang="zh-CN" sz="2000" i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代码演示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en-US" altLang="zh-CN" sz="2000" i="1" dirty="0" err="1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shiroweb-&gt;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UserController</a:t>
            </a:r>
            <a:endParaRPr lang="en-US" altLang="zh-CN" sz="2000" i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3752" y="446296"/>
            <a:ext cx="746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dirty="0" err="1" smtClean="0">
                <a:solidFill>
                  <a:srgbClr val="92D05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Shiro</a:t>
            </a:r>
            <a:r>
              <a:rPr lang="zh-CN" sz="4000" b="1" dirty="0" smtClean="0">
                <a:solidFill>
                  <a:srgbClr val="92D05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加密</a:t>
            </a:r>
            <a:endParaRPr lang="zh-CN" sz="4000" b="1" dirty="0" smtClean="0">
              <a:solidFill>
                <a:srgbClr val="92D050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0737" y="1210548"/>
            <a:ext cx="8659178" cy="39878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None/>
            </a:pPr>
            <a:r>
              <a:rPr lang="zh-CN" sz="2000" i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代码演示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en-US" altLang="zh-CN" sz="2000" i="1" dirty="0" err="1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shiroweb-&gt;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ShiroRealmTest</a:t>
            </a:r>
            <a:endParaRPr lang="en-US" altLang="zh-CN" sz="2000" i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742" y="2802043"/>
            <a:ext cx="746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1"/>
                </a:solidFill>
              </a:rPr>
              <a:t>Thank</a:t>
            </a:r>
            <a:r>
              <a:rPr lang="zh-CN" altLang="en-US" sz="40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4000" b="1" dirty="0" smtClean="0">
                <a:solidFill>
                  <a:schemeClr val="accent1"/>
                </a:solidFill>
              </a:rPr>
              <a:t>You</a:t>
            </a:r>
            <a:r>
              <a:rPr lang="zh-CN" altLang="en-US" sz="4000" b="1" dirty="0" smtClean="0">
                <a:solidFill>
                  <a:schemeClr val="accent1"/>
                </a:solidFill>
              </a:rPr>
              <a:t>！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022" y="568851"/>
            <a:ext cx="746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accent1"/>
                </a:solidFill>
              </a:rPr>
              <a:t>Shiro</a:t>
            </a:r>
            <a:r>
              <a:rPr lang="zh-CN" altLang="en-US" sz="4000" b="1" dirty="0" smtClean="0">
                <a:solidFill>
                  <a:schemeClr val="accent1"/>
                </a:solidFill>
              </a:rPr>
              <a:t>安全框架主讲内容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2022" y="1558528"/>
            <a:ext cx="8659178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一、什么是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Shiro</a:t>
            </a:r>
            <a:endParaRPr lang="en-US" altLang="zh-CN" sz="2800"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二、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Shiro</a:t>
            </a:r>
            <a:r>
              <a:rPr lang="zh-CN" altLang="en-US" sz="28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如何工作</a:t>
            </a:r>
            <a:endParaRPr lang="en-US" altLang="zh-CN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三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Shiro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Spring Security</a:t>
            </a:r>
            <a:endParaRPr lang="en-US" altLang="zh-CN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四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Shiro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整体架构</a:t>
            </a:r>
            <a:endParaRPr lang="en-US" altLang="zh-CN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五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、认证</a:t>
            </a:r>
            <a:r>
              <a:rPr lang="en-US" altLang="zh-CN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授权</a:t>
            </a:r>
            <a:endParaRPr lang="en-US" altLang="zh-CN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六、</a:t>
            </a:r>
            <a:r>
              <a:rPr lang="zh-CN" altLang="en-US" sz="28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域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Realm</a:t>
            </a:r>
            <a:endParaRPr lang="en-US" altLang="zh-CN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七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、加密</a:t>
            </a:r>
            <a:endParaRPr lang="en-US" altLang="zh-CN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八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Shiro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endParaRPr lang="en-US" altLang="zh-CN" sz="28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九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JSTL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  <a:endParaRPr lang="zh-CN" altLang="en-US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十、编程式</a:t>
            </a:r>
            <a:r>
              <a:rPr lang="en-US" altLang="zh-CN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注解式授权</a:t>
            </a:r>
            <a:endParaRPr lang="zh-CN" altLang="en-US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022" y="568851"/>
            <a:ext cx="746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</a:rPr>
              <a:t>什么是</a:t>
            </a:r>
            <a:r>
              <a:rPr lang="en-US" altLang="zh-CN" sz="4000" b="1" dirty="0" err="1" smtClean="0">
                <a:solidFill>
                  <a:schemeClr val="accent1"/>
                </a:solidFill>
              </a:rPr>
              <a:t>Shiro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2022" y="1520428"/>
            <a:ext cx="865917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ApacheShiro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是一个功能强大且易于使用的开源安全框架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提供了认证、授权、加密和会话管理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[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四大核心功能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]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pic>
        <p:nvPicPr>
          <p:cNvPr id="12290" name="Picture 2" descr="https://images2017.cnblogs.com/blog/1153427/201710/1153427-20171016111003240-79149435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72580" y="2490371"/>
            <a:ext cx="7084980" cy="367846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618679" y="6168837"/>
            <a:ext cx="705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Authentication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身份认证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登录，验证用户是不是拥有相应的身份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941769" y="6168837"/>
            <a:ext cx="7971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Authorization</a:t>
            </a:r>
            <a:r>
              <a:rPr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授权，即权限验证，验证某个已认证的用户是否拥有某个权限</a:t>
            </a: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85204" y="6168837"/>
            <a:ext cx="10488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Session Manager</a:t>
            </a:r>
            <a:r>
              <a:rPr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会话管理，即用户登录后就是一次会话，在没有退出之前，它的所有信息都在会话中</a:t>
            </a: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771589" y="6138992"/>
            <a:ext cx="899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Cryptography</a:t>
            </a:r>
            <a:r>
              <a:rPr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加密，保护数据的安全性，如密码加密存储到数据库，而不是明文存储；</a:t>
            </a: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1971739" y="6138992"/>
            <a:ext cx="5911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 Support</a:t>
            </a:r>
            <a:r>
              <a:rPr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Web支持，可以非常容易的集成到Web环境；</a:t>
            </a: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8429" y="6138992"/>
            <a:ext cx="8078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Caching</a:t>
            </a:r>
            <a:r>
              <a:rPr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缓存，比如用户登录后，其用户信息、拥有的角色/权限不必每次去查</a:t>
            </a: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3436049" y="6138992"/>
            <a:ext cx="2477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Testing</a:t>
            </a:r>
            <a:r>
              <a:rPr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提供测试支持</a:t>
            </a: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941769" y="6138992"/>
            <a:ext cx="7620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Run As</a:t>
            </a:r>
            <a:r>
              <a:rPr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允许一个用户假装为另一个用户（如果他们允许）的身份进行访问</a:t>
            </a: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1861884" y="6138992"/>
            <a:ext cx="9112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Remember Me</a:t>
            </a:r>
            <a:r>
              <a:rPr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记住我，这个是非常常见的功能，即一次登录后，下次再来的话不用登录了</a:t>
            </a:r>
            <a:endParaRPr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50" y="6139180"/>
            <a:ext cx="1095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Concurrency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: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shiro支持多线程应用的并发验证，即如在一个线程中开启另一个线程，能把权限自动传播过去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" grpId="0"/>
      <p:bldP spid="2" grpId="1"/>
      <p:bldP spid="3" grpId="0"/>
      <p:bldP spid="3" grpId="1"/>
      <p:bldP spid="6" grpId="0"/>
      <p:bldP spid="6" grpId="1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022" y="568851"/>
            <a:ext cx="746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Shiro</a:t>
            </a:r>
            <a:r>
              <a:rPr lang="zh-CN" altLang="en-US" sz="4000" b="1" dirty="0" err="1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如何工作</a:t>
            </a:r>
            <a:endParaRPr lang="zh-CN" altLang="en-US" sz="4000" b="1" dirty="0" err="1" smtClean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70" y="2218055"/>
            <a:ext cx="6446520" cy="3488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36980" y="1819275"/>
            <a:ext cx="2011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应用代码</a:t>
            </a:r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0310" y="1819275"/>
            <a:ext cx="538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当前用户，包括用户、游客、爬虫等</a:t>
            </a:r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68625" y="2977515"/>
            <a:ext cx="3518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委托自身所有交互</a:t>
            </a:r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20310" y="3322955"/>
            <a:ext cx="6028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安全管理器，负责所有安全相关的操作</a:t>
            </a:r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37715" y="4278630"/>
            <a:ext cx="6028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获取信息，以校验身份是否合法</a:t>
            </a:r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89525" y="5245735"/>
            <a:ext cx="6028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域，用于获取安全数据（用户、角色、权限）</a:t>
            </a:r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9335" y="1275715"/>
            <a:ext cx="5944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三个核心组件</a:t>
            </a:r>
            <a:r>
              <a:rPr lang="en-US" altLang="zh-CN" sz="2000" b="1">
                <a:latin typeface="仿宋" panose="02010609060101010101" pitchFamily="49" charset="-122"/>
                <a:ea typeface="仿宋" panose="02010609060101010101" pitchFamily="49" charset="-122"/>
              </a:rPr>
              <a:t>:Subject</a:t>
            </a: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>
                <a:latin typeface="仿宋" panose="02010609060101010101" pitchFamily="49" charset="-122"/>
                <a:ea typeface="仿宋" panose="02010609060101010101" pitchFamily="49" charset="-122"/>
              </a:rPr>
              <a:t>SecurityManager和Realms</a:t>
            </a:r>
            <a:endParaRPr lang="en-US" altLang="zh-CN" sz="2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82870" y="1674495"/>
            <a:ext cx="4923790" cy="40309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81295" y="2751455"/>
            <a:ext cx="47275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shiro认证和授权的基本流程</a:t>
            </a:r>
            <a:endParaRPr lang="zh-CN" altLang="en-US"/>
          </a:p>
          <a:p>
            <a:pPr algn="l"/>
            <a:r>
              <a:rPr lang="zh-CN" altLang="en-US"/>
              <a:t>1.应用代码通过 Subject 来进行认证和授权，</a:t>
            </a:r>
            <a:endParaRPr lang="zh-CN" altLang="en-US"/>
          </a:p>
          <a:p>
            <a:pPr algn="l"/>
            <a:r>
              <a:rPr lang="zh-CN" altLang="en-US"/>
              <a:t>而 Subject 又委托给 SecurityManager；</a:t>
            </a:r>
            <a:endParaRPr lang="zh-CN" altLang="en-US"/>
          </a:p>
          <a:p>
            <a:pPr algn="l"/>
            <a:r>
              <a:rPr lang="zh-CN" altLang="en-US"/>
              <a:t>2.我们需要给 Shiro 的 SecurityManager</a:t>
            </a:r>
            <a:endParaRPr lang="zh-CN" altLang="en-US"/>
          </a:p>
          <a:p>
            <a:pPr algn="l"/>
            <a:r>
              <a:rPr lang="zh-CN" altLang="en-US"/>
              <a:t>注入 Realm，从而让 SecurityManager</a:t>
            </a:r>
            <a:endParaRPr lang="zh-CN" altLang="en-US"/>
          </a:p>
          <a:p>
            <a:pPr algn="l"/>
            <a:r>
              <a:rPr lang="zh-CN" altLang="en-US"/>
              <a:t>能得到合法的用户及其权限进行判断。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5" grpId="0" bldLvl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022" y="568851"/>
            <a:ext cx="746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Shiro</a:t>
            </a:r>
            <a:r>
              <a:rPr lang="zh-CN" altLang="en-US" sz="40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40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Spring Security</a:t>
            </a:r>
            <a:endParaRPr lang="en-US" altLang="zh-CN" sz="4000" b="1" dirty="0" smtClean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5907" y="2313543"/>
            <a:ext cx="8659178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Shiro</a:t>
            </a:r>
            <a:endParaRPr lang="en-US" altLang="zh-CN" sz="24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简单灵活、可脱离</a:t>
            </a:r>
            <a:r>
              <a:rPr lang="en-US" altLang="zh-CN" sz="24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endParaRPr lang="en-US" altLang="zh-CN" sz="24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en-US" altLang="zh-CN" sz="24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Spring Security</a:t>
            </a:r>
            <a:endParaRPr lang="en-US" altLang="zh-CN" sz="24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复杂笨重、强耦合于</a:t>
            </a:r>
            <a:r>
              <a:rPr lang="en-US" altLang="zh-CN" sz="24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endParaRPr lang="en-US" altLang="zh-CN" sz="24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022" y="568851"/>
            <a:ext cx="746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Shiro</a:t>
            </a:r>
            <a:r>
              <a:rPr lang="zh-CN" altLang="en-US" sz="40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整体架构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8194" name="Picture 2" descr="https://images2017.cnblogs.com/blog/1153427/201710/1153427-20171016111126693-2084323276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67412" y="1276737"/>
            <a:ext cx="7483281" cy="5581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3997" y="2910096"/>
            <a:ext cx="746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accent1"/>
                </a:solidFill>
              </a:rPr>
              <a:t>Shiro</a:t>
            </a:r>
            <a:r>
              <a:rPr lang="zh-CN" altLang="en-US" sz="4000" b="1" dirty="0" smtClean="0">
                <a:solidFill>
                  <a:schemeClr val="accent1"/>
                </a:solidFill>
              </a:rPr>
              <a:t> 10 Minute Tutorial</a:t>
            </a:r>
            <a:endParaRPr lang="zh-CN" altLang="en-US" sz="4000" b="1" dirty="0" smtClean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2700" y="3841115"/>
            <a:ext cx="6568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/>
              <a:t>http://shiro.apache.org/documentation.html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022" y="568851"/>
            <a:ext cx="746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accent1"/>
                </a:solidFill>
              </a:rPr>
              <a:t>Shiro</a:t>
            </a:r>
            <a:r>
              <a:rPr lang="zh-CN" altLang="en-US" sz="4000" b="1" dirty="0" smtClean="0">
                <a:solidFill>
                  <a:schemeClr val="accent1"/>
                </a:solidFill>
              </a:rPr>
              <a:t>认证</a:t>
            </a:r>
            <a:r>
              <a:rPr lang="en-US" altLang="zh-CN" sz="4000" b="1" dirty="0" smtClean="0">
                <a:solidFill>
                  <a:schemeClr val="accent1"/>
                </a:solidFill>
              </a:rPr>
              <a:t>/</a:t>
            </a:r>
            <a:r>
              <a:rPr lang="zh-CN" altLang="en-US" sz="4000" b="1" dirty="0" smtClean="0">
                <a:solidFill>
                  <a:schemeClr val="accent1"/>
                </a:solidFill>
                <a:sym typeface="+mn-ea"/>
              </a:rPr>
              <a:t>授权</a:t>
            </a:r>
            <a:endParaRPr lang="en-US" altLang="zh-CN" sz="4000" b="1" dirty="0" smtClean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2022" y="1962388"/>
            <a:ext cx="8659178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创建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SecurityManager</a:t>
            </a:r>
            <a:endParaRPr lang="en-US" altLang="zh-CN" sz="2800"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主体提交认证</a:t>
            </a:r>
            <a:endParaRPr lang="zh-CN" altLang="en-US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SecurityManager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认证</a:t>
            </a:r>
            <a:endParaRPr lang="zh-CN" altLang="en-US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Authentication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认证</a:t>
            </a:r>
            <a:endParaRPr lang="zh-CN" altLang="en-US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Realm</a:t>
            </a:r>
            <a:r>
              <a:rPr lang="zh-CN" altLang="en-US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认证</a:t>
            </a:r>
            <a:r>
              <a:rPr lang="en-US" altLang="zh-CN" sz="28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Realm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获取角色权限数据</a:t>
            </a:r>
            <a:endParaRPr lang="en-US" altLang="zh-CN" sz="28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46370" y="2437130"/>
            <a:ext cx="0" cy="377825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252720" y="3400425"/>
            <a:ext cx="0" cy="377825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46370" y="4250690"/>
            <a:ext cx="0" cy="377825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253355" y="5043805"/>
            <a:ext cx="0" cy="377825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022" y="568851"/>
            <a:ext cx="746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accent1"/>
                </a:solidFill>
              </a:rPr>
              <a:t>Shiro</a:t>
            </a:r>
            <a:r>
              <a:rPr lang="zh-CN" altLang="en-US" sz="40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4000" b="1" dirty="0" smtClean="0">
                <a:solidFill>
                  <a:schemeClr val="accent1"/>
                </a:solidFill>
              </a:rPr>
              <a:t>Realm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4357" y="2330688"/>
            <a:ext cx="8659178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32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内置</a:t>
            </a:r>
            <a:r>
              <a:rPr lang="en-US" altLang="zh-CN" sz="32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Realm</a:t>
            </a:r>
            <a:endParaRPr lang="en-US" altLang="zh-CN" sz="3200"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en-US" altLang="zh-CN" sz="32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IniRealm</a:t>
            </a:r>
            <a:endParaRPr lang="en-US" altLang="zh-CN" sz="32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en-US" altLang="zh-CN" sz="32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JdbcRealm</a:t>
            </a:r>
            <a:endParaRPr lang="en-US" altLang="zh-CN" sz="3200"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en-US" altLang="zh-CN" sz="32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32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自定义</a:t>
            </a:r>
            <a:r>
              <a:rPr lang="en-US" altLang="zh-CN" sz="3200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Realm</a:t>
            </a:r>
            <a:endParaRPr lang="en-US" altLang="zh-CN" sz="32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0</TotalTime>
  <Words>2622</Words>
  <Application>WPS 演示</Application>
  <PresentationFormat>自定义</PresentationFormat>
  <Paragraphs>165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Wingdings 3</vt:lpstr>
      <vt:lpstr>Arial</vt:lpstr>
      <vt:lpstr>微软雅黑 Light</vt:lpstr>
      <vt:lpstr>仿宋</vt:lpstr>
      <vt:lpstr>Wingdings</vt:lpstr>
      <vt:lpstr>Trebuchet MS</vt:lpstr>
      <vt:lpstr>微软雅黑</vt:lpstr>
      <vt:lpstr>Arial Unicode MS</vt:lpstr>
      <vt:lpstr>方正姚体</vt:lpstr>
      <vt:lpstr>华文新魏</vt:lpstr>
      <vt:lpstr>Calibri</vt:lpstr>
      <vt:lpstr>华文中宋</vt:lpstr>
      <vt:lpstr>华文细黑</vt:lpstr>
      <vt:lpstr>幼圆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电商项目介绍</dc:title>
  <dc:creator>Microsoft Office 用户</dc:creator>
  <cp:lastModifiedBy>小海</cp:lastModifiedBy>
  <cp:revision>33</cp:revision>
  <dcterms:created xsi:type="dcterms:W3CDTF">2018-11-13T06:30:00Z</dcterms:created>
  <dcterms:modified xsi:type="dcterms:W3CDTF">2018-12-27T19:18:51Z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