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14"/>
  </p:notesMasterIdLst>
  <p:handoutMasterIdLst>
    <p:handoutMasterId r:id="rId15"/>
  </p:handoutMasterIdLst>
  <p:sldIdLst>
    <p:sldId id="256" r:id="rId2"/>
    <p:sldId id="304" r:id="rId3"/>
    <p:sldId id="258" r:id="rId4"/>
    <p:sldId id="299" r:id="rId5"/>
    <p:sldId id="306" r:id="rId6"/>
    <p:sldId id="309" r:id="rId7"/>
    <p:sldId id="310" r:id="rId8"/>
    <p:sldId id="311" r:id="rId9"/>
    <p:sldId id="303" r:id="rId10"/>
    <p:sldId id="307" r:id="rId11"/>
    <p:sldId id="308" r:id="rId12"/>
    <p:sldId id="305" r:id="rId13"/>
  </p:sldIdLst>
  <p:sldSz cx="9144000" cy="5143500" type="screen16x9"/>
  <p:notesSz cx="6858000" cy="9144000"/>
  <p:embeddedFontLst>
    <p:embeddedFont>
      <p:font typeface="Roboto Slab" panose="020B0604020202020204" charset="0"/>
      <p:regular r:id="rId16"/>
      <p:bold r:id="rId17"/>
    </p:embeddedFont>
    <p:embeddedFont>
      <p:font typeface="Source Sans Pro" panose="020B0503030403020204" pitchFamily="34" charset="0"/>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735" userDrawn="1">
          <p15:clr>
            <a:srgbClr val="A4A3A4"/>
          </p15:clr>
        </p15:guide>
        <p15:guide id="2" pos="771" userDrawn="1">
          <p15:clr>
            <a:srgbClr val="A4A3A4"/>
          </p15:clr>
        </p15:guide>
        <p15:guide id="3" pos="884" userDrawn="1">
          <p15:clr>
            <a:srgbClr val="A4A3A4"/>
          </p15:clr>
        </p15:guide>
        <p15:guide id="4" orient="horz" pos="1053"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01FB10D-A61A-4DE4-8506-F670E7A89527}">
  <a:tblStyle styleId="{701FB10D-A61A-4DE4-8506-F670E7A89527}"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6398DAF6-0271-4389-B3DC-BA433CC306D7}"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23" autoAdjust="0"/>
    <p:restoredTop sz="84606" autoAdjust="0"/>
  </p:normalViewPr>
  <p:slideViewPr>
    <p:cSldViewPr snapToGrid="0">
      <p:cViewPr varScale="1">
        <p:scale>
          <a:sx n="97" d="100"/>
          <a:sy n="97" d="100"/>
        </p:scale>
        <p:origin x="504" y="77"/>
      </p:cViewPr>
      <p:guideLst>
        <p:guide orient="horz" pos="735"/>
        <p:guide pos="771"/>
        <p:guide pos="884"/>
        <p:guide orient="horz" pos="1053"/>
      </p:guideLst>
    </p:cSldViewPr>
  </p:slideViewPr>
  <p:notesTextViewPr>
    <p:cViewPr>
      <p:scale>
        <a:sx n="1" d="1"/>
        <a:sy n="1" d="1"/>
      </p:scale>
      <p:origin x="0" y="0"/>
    </p:cViewPr>
  </p:notesTextViewPr>
  <p:notesViewPr>
    <p:cSldViewPr snapToGrid="0">
      <p:cViewPr varScale="1">
        <p:scale>
          <a:sx n="63" d="100"/>
          <a:sy n="63" d="100"/>
        </p:scale>
        <p:origin x="3206" y="7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handoutMaster" Target="handoutMasters/handoutMaster1.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Élőfej helye 1">
            <a:extLst>
              <a:ext uri="{FF2B5EF4-FFF2-40B4-BE49-F238E27FC236}">
                <a16:creationId xmlns:a16="http://schemas.microsoft.com/office/drawing/2014/main" id="{E13CFD32-37A9-4DEF-9E92-B376CB6C293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hu-HU"/>
          </a:p>
        </p:txBody>
      </p:sp>
      <p:sp>
        <p:nvSpPr>
          <p:cNvPr id="3" name="Dátum helye 2">
            <a:extLst>
              <a:ext uri="{FF2B5EF4-FFF2-40B4-BE49-F238E27FC236}">
                <a16:creationId xmlns:a16="http://schemas.microsoft.com/office/drawing/2014/main" id="{12DD099A-6D9B-4F7D-8222-7040155B170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6C568C4-119C-401D-A873-6498C2006532}" type="datetimeFigureOut">
              <a:rPr lang="hu-HU" smtClean="0"/>
              <a:t>2023. 01. 09.</a:t>
            </a:fld>
            <a:endParaRPr lang="hu-HU"/>
          </a:p>
        </p:txBody>
      </p:sp>
      <p:sp>
        <p:nvSpPr>
          <p:cNvPr id="4" name="Élőláb helye 3">
            <a:extLst>
              <a:ext uri="{FF2B5EF4-FFF2-40B4-BE49-F238E27FC236}">
                <a16:creationId xmlns:a16="http://schemas.microsoft.com/office/drawing/2014/main" id="{0CC132B0-CD02-4420-B8E4-0AB04D5CBC7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hu-HU"/>
          </a:p>
        </p:txBody>
      </p:sp>
      <p:sp>
        <p:nvSpPr>
          <p:cNvPr id="5" name="Dia számának helye 4">
            <a:extLst>
              <a:ext uri="{FF2B5EF4-FFF2-40B4-BE49-F238E27FC236}">
                <a16:creationId xmlns:a16="http://schemas.microsoft.com/office/drawing/2014/main" id="{24D5C599-EBCC-4DBB-8F5C-2C204B81885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7BF191A-3572-4A51-BB96-537C1FD45987}" type="slidenum">
              <a:rPr lang="hu-HU" smtClean="0"/>
              <a:t>‹#›</a:t>
            </a:fld>
            <a:endParaRPr lang="hu-HU"/>
          </a:p>
        </p:txBody>
      </p:sp>
    </p:spTree>
    <p:extLst>
      <p:ext uri="{BB962C8B-B14F-4D97-AF65-F5344CB8AC3E}">
        <p14:creationId xmlns:p14="http://schemas.microsoft.com/office/powerpoint/2010/main" val="396666574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a:xfrm>
            <a:off x="381000" y="685800"/>
            <a:ext cx="6096000" cy="3429000"/>
          </a:xfrm>
        </p:spPr>
      </p:sp>
      <p:sp>
        <p:nvSpPr>
          <p:cNvPr id="3" name="Jegyzetek helye 2"/>
          <p:cNvSpPr>
            <a:spLocks noGrp="1"/>
          </p:cNvSpPr>
          <p:nvPr>
            <p:ph type="body" idx="1"/>
          </p:nvPr>
        </p:nvSpPr>
        <p:spPr/>
        <p:txBody>
          <a:bodyPr/>
          <a:lstStyle/>
          <a:p>
            <a:r>
              <a:rPr lang="hu-HU" dirty="0" err="1"/>
              <a:t>Only</a:t>
            </a:r>
            <a:r>
              <a:rPr lang="hu-HU" dirty="0"/>
              <a:t> </a:t>
            </a:r>
            <a:r>
              <a:rPr lang="hu-HU" dirty="0" err="1"/>
              <a:t>the</a:t>
            </a:r>
            <a:r>
              <a:rPr lang="hu-HU" dirty="0"/>
              <a:t> LSTM </a:t>
            </a:r>
            <a:r>
              <a:rPr lang="hu-HU" dirty="0" err="1"/>
              <a:t>model</a:t>
            </a:r>
            <a:endParaRPr lang="hu-HU" dirty="0"/>
          </a:p>
        </p:txBody>
      </p:sp>
    </p:spTree>
    <p:extLst>
      <p:ext uri="{BB962C8B-B14F-4D97-AF65-F5344CB8AC3E}">
        <p14:creationId xmlns:p14="http://schemas.microsoft.com/office/powerpoint/2010/main" val="869138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a:xfrm>
            <a:off x="381000" y="685800"/>
            <a:ext cx="6096000" cy="3429000"/>
          </a:xfrm>
        </p:spPr>
      </p:sp>
      <p:sp>
        <p:nvSpPr>
          <p:cNvPr id="3" name="Jegyzetek helye 2"/>
          <p:cNvSpPr>
            <a:spLocks noGrp="1"/>
          </p:cNvSpPr>
          <p:nvPr>
            <p:ph type="body" idx="1"/>
          </p:nvPr>
        </p:nvSpPr>
        <p:spPr/>
        <p:txBody>
          <a:bodyPr/>
          <a:lstStyle/>
          <a:p>
            <a:r>
              <a:rPr lang="hu-HU" dirty="0"/>
              <a:t>The </a:t>
            </a:r>
            <a:r>
              <a:rPr lang="hu-HU" dirty="0" err="1"/>
              <a:t>result</a:t>
            </a:r>
            <a:r>
              <a:rPr lang="hu-HU" dirty="0"/>
              <a:t> </a:t>
            </a:r>
            <a:r>
              <a:rPr lang="hu-HU" dirty="0" err="1"/>
              <a:t>are</a:t>
            </a:r>
            <a:r>
              <a:rPr lang="hu-HU" dirty="0"/>
              <a:t> </a:t>
            </a:r>
            <a:r>
              <a:rPr lang="hu-HU" dirty="0" err="1"/>
              <a:t>not</a:t>
            </a:r>
            <a:r>
              <a:rPr lang="hu-HU" dirty="0"/>
              <a:t> </a:t>
            </a:r>
            <a:r>
              <a:rPr lang="hu-HU" dirty="0" err="1"/>
              <a:t>satisfactory</a:t>
            </a:r>
            <a:endParaRPr lang="hu-HU" dirty="0"/>
          </a:p>
        </p:txBody>
      </p:sp>
    </p:spTree>
    <p:extLst>
      <p:ext uri="{BB962C8B-B14F-4D97-AF65-F5344CB8AC3E}">
        <p14:creationId xmlns:p14="http://schemas.microsoft.com/office/powerpoint/2010/main" val="15557100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Throughout our work we gathered relatively large training, validation and test datasets by driving the ego car in simulation and applying pure pursuit . Then we designed two models, one that contains only convolutional and dense layers combined with </a:t>
            </a:r>
            <a:r>
              <a:rPr lang="en-US" dirty="0" err="1"/>
              <a:t>MaxPooling</a:t>
            </a:r>
            <a:r>
              <a:rPr lang="en-US" dirty="0"/>
              <a:t> and one that has additional LSTM layers. We trained the models, applied hyper parameter optimization and evaluated the results both on the validation and the test datasets. Lastly we updated our solutions to https://challenges. duckietown.org to get feedback. We expected better result, but it is an open task in the future to improve the model and the dataset. We also want to try out reinforcement learning algorithms to see the difference. </a:t>
            </a:r>
          </a:p>
        </p:txBody>
      </p:sp>
    </p:spTree>
    <p:extLst>
      <p:ext uri="{BB962C8B-B14F-4D97-AF65-F5344CB8AC3E}">
        <p14:creationId xmlns:p14="http://schemas.microsoft.com/office/powerpoint/2010/main" val="18650398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The development and research of vehicles supporting full or partial self-driving now cover a very significant part of both industrial and academic projects. This task mainly involves the design, training and testing of algorithms and models based on machine learning. Training and testing such models is an extremely expensive process in a real-world environment. This is because huge annotated datasets are required for training, and testing is not safe in real traffic situations. As a result, the idea arises to train rudimentary models on generated data sets and test them in simulation environment. </a:t>
            </a:r>
            <a:r>
              <a:rPr lang="en-US" dirty="0" err="1"/>
              <a:t>DuckieTown</a:t>
            </a:r>
            <a:r>
              <a:rPr lang="en-US" dirty="0"/>
              <a:t> is a platform for educational and research purposes, where we can test and compete our models in an environment developed for this purpose, on maps that can be configured as desired.</a:t>
            </a:r>
          </a:p>
        </p:txBody>
      </p:sp>
    </p:spTree>
    <p:extLst>
      <p:ext uri="{BB962C8B-B14F-4D97-AF65-F5344CB8AC3E}">
        <p14:creationId xmlns:p14="http://schemas.microsoft.com/office/powerpoint/2010/main" val="11894736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100" dirty="0"/>
              <a:t>Our idea is to generate a reasonable amount of data while driving the </a:t>
            </a:r>
            <a:r>
              <a:rPr lang="en-US" sz="1100" dirty="0" err="1"/>
              <a:t>duckiebot</a:t>
            </a:r>
            <a:r>
              <a:rPr lang="en-US" sz="1100" dirty="0"/>
              <a:t> in the duckie simulator. The data consists of observations as snapshots of the scene, angular and linear speed values. Our models learn the angular and linear combinations for a given observation and that later in the process can be converted into PW</a:t>
            </a:r>
            <a:r>
              <a:rPr lang="hu-HU" sz="1100" dirty="0"/>
              <a:t>M</a:t>
            </a:r>
            <a:r>
              <a:rPr lang="en-US" sz="1100" dirty="0"/>
              <a:t> values. We were experimenting on two model architectures. One that is a pure volatile convolutional network and another with convolution combined with LSTM We will see that the LSTM network performs better as it relies also on previous observations.</a:t>
            </a:r>
          </a:p>
          <a:p>
            <a:pPr marL="0" lvl="0" indent="0" algn="l" rtl="0">
              <a:spcBef>
                <a:spcPts val="0"/>
              </a:spcBef>
              <a:spcAft>
                <a:spcPts val="0"/>
              </a:spcAft>
              <a:buNone/>
            </a:pPr>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To collect a proper amount of data for training our model we are using the Duckie Town Simulator available at Gym Duckie Town. </a:t>
            </a:r>
            <a:endParaRPr lang="hu-HU" dirty="0"/>
          </a:p>
          <a:p>
            <a:pPr marL="0" lvl="0" indent="0" algn="l" rtl="0">
              <a:spcBef>
                <a:spcPts val="0"/>
              </a:spcBef>
              <a:spcAft>
                <a:spcPts val="0"/>
              </a:spcAft>
              <a:buNone/>
            </a:pPr>
            <a:endParaRPr lang="hu-HU" dirty="0"/>
          </a:p>
          <a:p>
            <a:pPr marL="0" lvl="0" indent="0" algn="l" rtl="0">
              <a:spcBef>
                <a:spcPts val="0"/>
              </a:spcBef>
              <a:spcAft>
                <a:spcPts val="0"/>
              </a:spcAft>
              <a:buNone/>
            </a:pPr>
            <a:r>
              <a:rPr lang="en-US" dirty="0"/>
              <a:t>We are generating data while driving the vehicle in the simulator, capturing images assigned with the appropriate action (linear and angular velocity).</a:t>
            </a:r>
            <a:r>
              <a:rPr lang="hu-HU" dirty="0"/>
              <a:t> W</a:t>
            </a:r>
            <a:r>
              <a:rPr lang="en-US" dirty="0"/>
              <a:t>e used a map generator available at the map-utils repository</a:t>
            </a:r>
            <a:r>
              <a:rPr lang="hu-HU" dirty="0"/>
              <a:t> </a:t>
            </a:r>
            <a:r>
              <a:rPr lang="hu-HU" dirty="0" err="1"/>
              <a:t>to</a:t>
            </a:r>
            <a:r>
              <a:rPr lang="hu-HU" dirty="0"/>
              <a:t> </a:t>
            </a:r>
            <a:r>
              <a:rPr lang="hu-HU" dirty="0" err="1"/>
              <a:t>generate</a:t>
            </a:r>
            <a:r>
              <a:rPr lang="hu-HU" dirty="0"/>
              <a:t> </a:t>
            </a:r>
            <a:r>
              <a:rPr lang="hu-HU" dirty="0" err="1"/>
              <a:t>our</a:t>
            </a:r>
            <a:r>
              <a:rPr lang="hu-HU" dirty="0"/>
              <a:t> </a:t>
            </a:r>
            <a:r>
              <a:rPr lang="hu-HU" dirty="0" err="1"/>
              <a:t>own</a:t>
            </a:r>
            <a:r>
              <a:rPr lang="hu-HU" dirty="0"/>
              <a:t> map</a:t>
            </a:r>
            <a:r>
              <a:rPr lang="en-US" dirty="0"/>
              <a:t>.</a:t>
            </a:r>
            <a:r>
              <a:rPr lang="hu-HU" dirty="0"/>
              <a:t> </a:t>
            </a:r>
          </a:p>
          <a:p>
            <a:pPr marL="0" lvl="0" indent="0" algn="l" rtl="0">
              <a:spcBef>
                <a:spcPts val="0"/>
              </a:spcBef>
              <a:spcAft>
                <a:spcPts val="0"/>
              </a:spcAft>
              <a:buNone/>
            </a:pPr>
            <a:endParaRPr lang="hu-HU" dirty="0"/>
          </a:p>
          <a:p>
            <a:pPr marL="0" lvl="0" indent="0" algn="l" rtl="0">
              <a:spcBef>
                <a:spcPts val="0"/>
              </a:spcBef>
              <a:spcAft>
                <a:spcPts val="0"/>
              </a:spcAft>
              <a:buNone/>
            </a:pPr>
            <a:r>
              <a:rPr lang="en-US" dirty="0"/>
              <a:t>We used an </a:t>
            </a:r>
            <a:r>
              <a:rPr lang="en-US" dirty="0" err="1"/>
              <a:t>xbox</a:t>
            </a:r>
            <a:r>
              <a:rPr lang="en-US" dirty="0"/>
              <a:t> ONE controller for </a:t>
            </a:r>
            <a:r>
              <a:rPr lang="hu-HU" dirty="0" err="1"/>
              <a:t>driving</a:t>
            </a:r>
            <a:r>
              <a:rPr lang="hu-HU" dirty="0"/>
              <a:t> </a:t>
            </a:r>
            <a:r>
              <a:rPr lang="hu-HU" dirty="0" err="1"/>
              <a:t>the</a:t>
            </a:r>
            <a:r>
              <a:rPr lang="hu-HU" dirty="0"/>
              <a:t> </a:t>
            </a:r>
            <a:r>
              <a:rPr lang="hu-HU" dirty="0" err="1"/>
              <a:t>car</a:t>
            </a:r>
            <a:r>
              <a:rPr lang="hu-HU" dirty="0"/>
              <a:t> in </a:t>
            </a:r>
            <a:r>
              <a:rPr lang="hu-HU" dirty="0" err="1"/>
              <a:t>the</a:t>
            </a:r>
            <a:r>
              <a:rPr lang="hu-HU" dirty="0"/>
              <a:t> </a:t>
            </a:r>
            <a:r>
              <a:rPr lang="hu-HU" dirty="0" err="1"/>
              <a:t>simulator</a:t>
            </a:r>
            <a:r>
              <a:rPr lang="hu-HU" dirty="0"/>
              <a:t>. </a:t>
            </a:r>
          </a:p>
          <a:p>
            <a:pPr marL="0" lvl="0" indent="0" algn="l" rtl="0">
              <a:spcBef>
                <a:spcPts val="0"/>
              </a:spcBef>
              <a:spcAft>
                <a:spcPts val="0"/>
              </a:spcAft>
              <a:buNone/>
            </a:pPr>
            <a:endParaRPr lang="hu-HU" dirty="0"/>
          </a:p>
          <a:p>
            <a:pPr marL="0" lvl="0" indent="0" algn="l" rtl="0">
              <a:spcBef>
                <a:spcPts val="0"/>
              </a:spcBef>
              <a:spcAft>
                <a:spcPts val="0"/>
              </a:spcAft>
              <a:buNone/>
            </a:pPr>
            <a:r>
              <a:rPr lang="en-US" dirty="0"/>
              <a:t>For visualizing our data we used a tool</a:t>
            </a:r>
            <a:r>
              <a:rPr lang="hu-HU" dirty="0"/>
              <a:t> </a:t>
            </a:r>
            <a:r>
              <a:rPr lang="hu-HU" dirty="0" err="1"/>
              <a:t>so</a:t>
            </a:r>
            <a:r>
              <a:rPr lang="en-US" dirty="0"/>
              <a:t> we can see the recorded frames </a:t>
            </a:r>
            <a:r>
              <a:rPr lang="hu-HU" dirty="0"/>
              <a:t>and </a:t>
            </a:r>
            <a:r>
              <a:rPr lang="hu-HU" dirty="0" err="1"/>
              <a:t>the</a:t>
            </a:r>
            <a:r>
              <a:rPr lang="hu-HU" dirty="0"/>
              <a:t> </a:t>
            </a:r>
            <a:r>
              <a:rPr lang="hu-HU" dirty="0" err="1"/>
              <a:t>corresponding</a:t>
            </a:r>
            <a:r>
              <a:rPr lang="hu-HU" dirty="0"/>
              <a:t> </a:t>
            </a:r>
            <a:r>
              <a:rPr lang="hu-HU" dirty="0" err="1">
                <a:latin typeface="Source Sans Pro" panose="020B0503030403020204" pitchFamily="34" charset="0"/>
                <a:ea typeface="Source Sans Pro" panose="020B0503030403020204" pitchFamily="34" charset="0"/>
              </a:rPr>
              <a:t>angular</a:t>
            </a:r>
            <a:r>
              <a:rPr lang="hu-HU" dirty="0">
                <a:latin typeface="Source Sans Pro" panose="020B0503030403020204" pitchFamily="34" charset="0"/>
                <a:ea typeface="Source Sans Pro" panose="020B0503030403020204" pitchFamily="34" charset="0"/>
              </a:rPr>
              <a:t> and </a:t>
            </a:r>
            <a:r>
              <a:rPr lang="hu-HU" dirty="0" err="1">
                <a:latin typeface="Source Sans Pro" panose="020B0503030403020204" pitchFamily="34" charset="0"/>
                <a:ea typeface="Source Sans Pro" panose="020B0503030403020204" pitchFamily="34" charset="0"/>
              </a:rPr>
              <a:t>linear</a:t>
            </a:r>
            <a:r>
              <a:rPr lang="hu-HU" dirty="0">
                <a:latin typeface="Source Sans Pro" panose="020B0503030403020204" pitchFamily="34" charset="0"/>
                <a:ea typeface="Source Sans Pro" panose="020B0503030403020204" pitchFamily="34" charset="0"/>
              </a:rPr>
              <a:t> </a:t>
            </a:r>
            <a:r>
              <a:rPr lang="hu-HU" dirty="0" err="1">
                <a:latin typeface="Source Sans Pro" panose="020B0503030403020204" pitchFamily="34" charset="0"/>
                <a:ea typeface="Source Sans Pro" panose="020B0503030403020204" pitchFamily="34" charset="0"/>
              </a:rPr>
              <a:t>velocity</a:t>
            </a:r>
            <a:r>
              <a:rPr lang="hu-HU" dirty="0">
                <a:latin typeface="Source Sans Pro" panose="020B0503030403020204" pitchFamily="34" charset="0"/>
                <a:ea typeface="Source Sans Pro" panose="020B0503030403020204" pitchFamily="34" charset="0"/>
              </a:rPr>
              <a:t>.</a:t>
            </a:r>
          </a:p>
          <a:p>
            <a:pPr marL="0" lvl="0" indent="0" algn="l" rtl="0">
              <a:spcBef>
                <a:spcPts val="0"/>
              </a:spcBef>
              <a:spcAft>
                <a:spcPts val="0"/>
              </a:spcAft>
              <a:buNone/>
            </a:pPr>
            <a:endParaRPr lang="hu-HU" dirty="0">
              <a:latin typeface="Source Sans Pro" panose="020B0503030403020204" pitchFamily="34" charset="0"/>
              <a:ea typeface="Source Sans Pro" panose="020B0503030403020204" pitchFamily="34" charset="0"/>
            </a:endParaRPr>
          </a:p>
          <a:p>
            <a:pPr marL="0" lvl="0" indent="0" algn="l" rtl="0">
              <a:spcBef>
                <a:spcPts val="0"/>
              </a:spcBef>
              <a:spcAft>
                <a:spcPts val="0"/>
              </a:spcAft>
              <a:buNone/>
            </a:pPr>
            <a:r>
              <a:rPr lang="hu-HU" dirty="0" err="1"/>
              <a:t>We</a:t>
            </a:r>
            <a:r>
              <a:rPr lang="hu-HU" dirty="0"/>
              <a:t> </a:t>
            </a:r>
            <a:r>
              <a:rPr lang="hu-HU" dirty="0" err="1"/>
              <a:t>split</a:t>
            </a:r>
            <a:r>
              <a:rPr lang="hu-HU" dirty="0"/>
              <a:t> </a:t>
            </a:r>
            <a:r>
              <a:rPr lang="hu-HU" dirty="0" err="1"/>
              <a:t>the</a:t>
            </a:r>
            <a:r>
              <a:rPr lang="hu-HU" dirty="0"/>
              <a:t> </a:t>
            </a:r>
            <a:r>
              <a:rPr lang="hu-HU" dirty="0" err="1"/>
              <a:t>generated</a:t>
            </a:r>
            <a:r>
              <a:rPr lang="hu-HU" dirty="0"/>
              <a:t> </a:t>
            </a:r>
            <a:r>
              <a:rPr lang="hu-HU" dirty="0" err="1"/>
              <a:t>dataset</a:t>
            </a:r>
            <a:r>
              <a:rPr lang="hu-HU" dirty="0"/>
              <a:t> </a:t>
            </a:r>
            <a:r>
              <a:rPr lang="en-US" dirty="0"/>
              <a:t>using </a:t>
            </a:r>
            <a:r>
              <a:rPr lang="en-US" dirty="0" err="1"/>
              <a:t>sklearn.model</a:t>
            </a:r>
            <a:r>
              <a:rPr lang="en-US" dirty="0"/>
              <a:t> selection modules train test split() method. The validation split percent is 0.2-0.8 while for testing, we generated a completely new </a:t>
            </a:r>
            <a:r>
              <a:rPr lang="en-US" dirty="0" err="1"/>
              <a:t>dateset</a:t>
            </a:r>
            <a:r>
              <a:rPr lang="en-US" dirty="0"/>
              <a:t> on a different map to also check the robustness of the system. </a:t>
            </a:r>
          </a:p>
        </p:txBody>
      </p:sp>
    </p:spTree>
    <p:extLst>
      <p:ext uri="{BB962C8B-B14F-4D97-AF65-F5344CB8AC3E}">
        <p14:creationId xmlns:p14="http://schemas.microsoft.com/office/powerpoint/2010/main" val="17489315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a:xfrm>
            <a:off x="381000" y="685800"/>
            <a:ext cx="6096000" cy="3429000"/>
          </a:xfrm>
        </p:spPr>
      </p:sp>
      <p:sp>
        <p:nvSpPr>
          <p:cNvPr id="3" name="Jegyzetek helye 2"/>
          <p:cNvSpPr>
            <a:spLocks noGrp="1"/>
          </p:cNvSpPr>
          <p:nvPr>
            <p:ph type="body" idx="1"/>
          </p:nvPr>
        </p:nvSpPr>
        <p:spPr/>
        <p:txBody>
          <a:bodyPr/>
          <a:lstStyle/>
          <a:p>
            <a:r>
              <a:rPr lang="hu-HU" dirty="0" err="1"/>
              <a:t>We</a:t>
            </a:r>
            <a:r>
              <a:rPr lang="hu-HU" dirty="0"/>
              <a:t> </a:t>
            </a:r>
            <a:r>
              <a:rPr lang="hu-HU" dirty="0" err="1"/>
              <a:t>used</a:t>
            </a:r>
            <a:r>
              <a:rPr lang="hu-HU" dirty="0"/>
              <a:t> </a:t>
            </a:r>
            <a:r>
              <a:rPr lang="hu-HU" dirty="0" err="1"/>
              <a:t>domain</a:t>
            </a:r>
            <a:r>
              <a:rPr lang="hu-HU" dirty="0"/>
              <a:t> </a:t>
            </a:r>
            <a:r>
              <a:rPr lang="hu-HU" dirty="0" err="1"/>
              <a:t>randomization</a:t>
            </a:r>
            <a:r>
              <a:rPr lang="hu-HU" dirty="0"/>
              <a:t> </a:t>
            </a:r>
            <a:r>
              <a:rPr lang="hu-HU" dirty="0" err="1"/>
              <a:t>during</a:t>
            </a:r>
            <a:r>
              <a:rPr lang="hu-HU" dirty="0"/>
              <a:t> </a:t>
            </a:r>
            <a:r>
              <a:rPr lang="hu-HU" dirty="0" err="1"/>
              <a:t>the</a:t>
            </a:r>
            <a:r>
              <a:rPr lang="hu-HU" dirty="0"/>
              <a:t> </a:t>
            </a:r>
            <a:r>
              <a:rPr lang="hu-HU" dirty="0" err="1"/>
              <a:t>data</a:t>
            </a:r>
            <a:r>
              <a:rPr lang="hu-HU" dirty="0"/>
              <a:t> </a:t>
            </a:r>
            <a:r>
              <a:rPr lang="hu-HU" dirty="0" err="1"/>
              <a:t>generation</a:t>
            </a:r>
            <a:r>
              <a:rPr lang="hu-HU" dirty="0"/>
              <a:t> </a:t>
            </a:r>
            <a:r>
              <a:rPr lang="hu-HU" dirty="0" err="1"/>
              <a:t>phrase</a:t>
            </a:r>
            <a:r>
              <a:rPr lang="hu-HU" dirty="0"/>
              <a:t>.</a:t>
            </a:r>
          </a:p>
        </p:txBody>
      </p:sp>
    </p:spTree>
    <p:extLst>
      <p:ext uri="{BB962C8B-B14F-4D97-AF65-F5344CB8AC3E}">
        <p14:creationId xmlns:p14="http://schemas.microsoft.com/office/powerpoint/2010/main" val="10778974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5768912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14025607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indent="-171450">
              <a:buFontTx/>
              <a:buChar char="-"/>
            </a:pPr>
            <a:r>
              <a:rPr lang="hu-HU" dirty="0"/>
              <a:t>The program </a:t>
            </a:r>
            <a:r>
              <a:rPr lang="hu-HU" dirty="0" err="1"/>
              <a:t>we</a:t>
            </a:r>
            <a:r>
              <a:rPr lang="hu-HU" dirty="0"/>
              <a:t> </a:t>
            </a:r>
            <a:r>
              <a:rPr lang="hu-HU" dirty="0" err="1"/>
              <a:t>used</a:t>
            </a:r>
            <a:r>
              <a:rPr lang="hu-HU" dirty="0"/>
              <a:t> is </a:t>
            </a:r>
            <a:r>
              <a:rPr lang="hu-HU" dirty="0" err="1"/>
              <a:t>Keras</a:t>
            </a:r>
            <a:r>
              <a:rPr lang="hu-HU" baseline="0" dirty="0"/>
              <a:t> </a:t>
            </a:r>
            <a:r>
              <a:rPr lang="hu-HU" baseline="0" dirty="0" err="1"/>
              <a:t>Tuner</a:t>
            </a:r>
            <a:r>
              <a:rPr lang="hu-HU" baseline="0" dirty="0"/>
              <a:t>.</a:t>
            </a:r>
          </a:p>
          <a:p>
            <a:pPr marL="171450" indent="-171450">
              <a:buFontTx/>
              <a:buChar char="-"/>
            </a:pPr>
            <a:r>
              <a:rPr lang="hu-HU" baseline="0" dirty="0" err="1"/>
              <a:t>We</a:t>
            </a:r>
            <a:r>
              <a:rPr lang="hu-HU" baseline="0" dirty="0"/>
              <a:t> </a:t>
            </a:r>
            <a:r>
              <a:rPr lang="hu-HU" baseline="0" dirty="0" err="1"/>
              <a:t>defined</a:t>
            </a:r>
            <a:r>
              <a:rPr lang="hu-HU" baseline="0" dirty="0"/>
              <a:t> </a:t>
            </a:r>
            <a:r>
              <a:rPr lang="hu-HU" baseline="0" dirty="0" err="1"/>
              <a:t>the</a:t>
            </a:r>
            <a:r>
              <a:rPr lang="hu-HU" baseline="0" dirty="0"/>
              <a:t> </a:t>
            </a:r>
            <a:r>
              <a:rPr lang="hu-HU" baseline="0" dirty="0" err="1"/>
              <a:t>search</a:t>
            </a:r>
            <a:r>
              <a:rPr lang="hu-HU" baseline="0" dirty="0"/>
              <a:t> </a:t>
            </a:r>
            <a:r>
              <a:rPr lang="hu-HU" baseline="0" dirty="0" err="1"/>
              <a:t>space</a:t>
            </a:r>
            <a:r>
              <a:rPr lang="hu-HU" baseline="0" dirty="0"/>
              <a:t> in </a:t>
            </a:r>
            <a:r>
              <a:rPr lang="hu-HU" baseline="0" dirty="0" err="1"/>
              <a:t>the</a:t>
            </a:r>
            <a:r>
              <a:rPr lang="hu-HU" baseline="0" dirty="0"/>
              <a:t> </a:t>
            </a:r>
            <a:r>
              <a:rPr lang="hu-HU" baseline="0" dirty="0" err="1"/>
              <a:t>model</a:t>
            </a:r>
            <a:r>
              <a:rPr lang="hu-HU" baseline="0" dirty="0"/>
              <a:t>. </a:t>
            </a:r>
            <a:r>
              <a:rPr lang="en-US" baseline="0" dirty="0"/>
              <a:t>Each of the hyper-parameters </a:t>
            </a:r>
            <a:r>
              <a:rPr lang="hu-HU" baseline="0" dirty="0" err="1"/>
              <a:t>are</a:t>
            </a:r>
            <a:r>
              <a:rPr lang="en-US" baseline="0" dirty="0"/>
              <a:t> uniquely identified by </a:t>
            </a:r>
            <a:r>
              <a:rPr lang="hu-HU" baseline="0" dirty="0" err="1"/>
              <a:t>their</a:t>
            </a:r>
            <a:r>
              <a:rPr lang="en-US" baseline="0" dirty="0"/>
              <a:t> name</a:t>
            </a:r>
            <a:r>
              <a:rPr lang="hu-HU" baseline="0" dirty="0"/>
              <a:t>s. The </a:t>
            </a:r>
            <a:r>
              <a:rPr lang="hu-HU" baseline="0" dirty="0" err="1"/>
              <a:t>hyper-parameters</a:t>
            </a:r>
            <a:r>
              <a:rPr lang="hu-HU" baseline="0" dirty="0"/>
              <a:t> </a:t>
            </a:r>
            <a:r>
              <a:rPr lang="hu-HU" baseline="0" dirty="0" err="1"/>
              <a:t>we</a:t>
            </a:r>
            <a:r>
              <a:rPr lang="hu-HU" baseline="0" dirty="0"/>
              <a:t> </a:t>
            </a:r>
            <a:r>
              <a:rPr lang="hu-HU" baseline="0" dirty="0" err="1"/>
              <a:t>tried</a:t>
            </a:r>
            <a:r>
              <a:rPr lang="hu-HU" baseline="0" dirty="0"/>
              <a:t> </a:t>
            </a:r>
            <a:r>
              <a:rPr lang="hu-HU" baseline="0" dirty="0" err="1"/>
              <a:t>to</a:t>
            </a:r>
            <a:r>
              <a:rPr lang="hu-HU" baseline="0" dirty="0"/>
              <a:t> </a:t>
            </a:r>
            <a:r>
              <a:rPr lang="hu-HU" baseline="0" dirty="0" err="1"/>
              <a:t>optimize</a:t>
            </a:r>
            <a:r>
              <a:rPr lang="hu-HU" baseline="0" dirty="0"/>
              <a:t> </a:t>
            </a:r>
            <a:r>
              <a:rPr lang="hu-HU" baseline="0" dirty="0" err="1"/>
              <a:t>are</a:t>
            </a:r>
            <a:r>
              <a:rPr lang="hu-HU" baseline="0" dirty="0"/>
              <a:t> </a:t>
            </a:r>
            <a:r>
              <a:rPr lang="hu-HU" baseline="0" dirty="0" err="1"/>
              <a:t>units</a:t>
            </a:r>
            <a:r>
              <a:rPr lang="hu-HU" baseline="0" dirty="0"/>
              <a:t> and </a:t>
            </a:r>
            <a:r>
              <a:rPr lang="hu-HU" baseline="0" dirty="0" err="1"/>
              <a:t>activation</a:t>
            </a:r>
            <a:r>
              <a:rPr lang="hu-HU" baseline="0" dirty="0"/>
              <a:t> </a:t>
            </a:r>
            <a:r>
              <a:rPr lang="hu-HU" baseline="0" dirty="0" err="1"/>
              <a:t>functions</a:t>
            </a:r>
            <a:r>
              <a:rPr lang="hu-HU" baseline="0" dirty="0"/>
              <a:t> (</a:t>
            </a:r>
            <a:r>
              <a:rPr lang="hu-HU" baseline="0" dirty="0" err="1"/>
              <a:t>relu</a:t>
            </a:r>
            <a:r>
              <a:rPr lang="hu-HU" baseline="0" dirty="0"/>
              <a:t>, </a:t>
            </a:r>
            <a:r>
              <a:rPr lang="hu-HU" baseline="0" dirty="0" err="1"/>
              <a:t>tanh</a:t>
            </a:r>
            <a:r>
              <a:rPr lang="hu-HU" baseline="0" dirty="0"/>
              <a:t>) in </a:t>
            </a:r>
            <a:r>
              <a:rPr lang="hu-HU" baseline="0" dirty="0" err="1"/>
              <a:t>each</a:t>
            </a:r>
            <a:r>
              <a:rPr lang="hu-HU" baseline="0" dirty="0"/>
              <a:t> </a:t>
            </a:r>
            <a:r>
              <a:rPr lang="hu-HU" baseline="0" dirty="0" err="1"/>
              <a:t>layer</a:t>
            </a:r>
            <a:r>
              <a:rPr lang="hu-HU" baseline="0" dirty="0"/>
              <a:t>.</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hu-HU" baseline="0" dirty="0" err="1"/>
              <a:t>Then</a:t>
            </a:r>
            <a:r>
              <a:rPr lang="hu-HU" baseline="0" dirty="0"/>
              <a:t> </a:t>
            </a:r>
            <a:r>
              <a:rPr lang="hu-HU" baseline="0" dirty="0" err="1"/>
              <a:t>we</a:t>
            </a:r>
            <a:r>
              <a:rPr lang="hu-HU" baseline="0" dirty="0"/>
              <a:t> </a:t>
            </a:r>
            <a:r>
              <a:rPr lang="hu-HU" baseline="0" dirty="0" err="1"/>
              <a:t>started</a:t>
            </a:r>
            <a:r>
              <a:rPr lang="hu-HU" baseline="0" dirty="0"/>
              <a:t> </a:t>
            </a:r>
            <a:r>
              <a:rPr lang="hu-HU" baseline="0" dirty="0" err="1"/>
              <a:t>the</a:t>
            </a:r>
            <a:r>
              <a:rPr lang="hu-HU" baseline="0" dirty="0"/>
              <a:t> </a:t>
            </a:r>
            <a:r>
              <a:rPr lang="hu-HU" baseline="0" dirty="0" err="1"/>
              <a:t>search</a:t>
            </a:r>
            <a:r>
              <a:rPr lang="hu-HU" baseline="0" dirty="0"/>
              <a:t>. </a:t>
            </a:r>
            <a:r>
              <a:rPr lang="hu-HU" baseline="0" dirty="0" err="1"/>
              <a:t>We</a:t>
            </a:r>
            <a:r>
              <a:rPr lang="hu-HU" baseline="0" dirty="0"/>
              <a:t> </a:t>
            </a:r>
            <a:r>
              <a:rPr lang="hu-HU" baseline="0" dirty="0" err="1"/>
              <a:t>used</a:t>
            </a:r>
            <a:r>
              <a:rPr lang="hu-HU" baseline="0" dirty="0"/>
              <a:t> </a:t>
            </a:r>
            <a:r>
              <a:rPr lang="hu-HU" baseline="0" dirty="0" err="1"/>
              <a:t>the</a:t>
            </a:r>
            <a:r>
              <a:rPr lang="hu-HU" baseline="0" dirty="0"/>
              <a:t> Random </a:t>
            </a:r>
            <a:r>
              <a:rPr lang="hu-HU" baseline="0" dirty="0" err="1"/>
              <a:t>Search</a:t>
            </a:r>
            <a:r>
              <a:rPr lang="hu-HU" baseline="0" dirty="0"/>
              <a:t> </a:t>
            </a:r>
            <a:r>
              <a:rPr lang="hu-HU" baseline="0" dirty="0" err="1"/>
              <a:t>tuning</a:t>
            </a:r>
            <a:r>
              <a:rPr lang="hu-HU" baseline="0" dirty="0"/>
              <a:t> </a:t>
            </a:r>
            <a:r>
              <a:rPr lang="hu-HU" baseline="0" dirty="0" err="1"/>
              <a:t>algorithm</a:t>
            </a:r>
            <a:r>
              <a:rPr lang="hu-HU" baseline="0" dirty="0"/>
              <a:t> </a:t>
            </a:r>
            <a:r>
              <a:rPr lang="hu-HU" baseline="0" dirty="0" err="1"/>
              <a:t>with</a:t>
            </a:r>
            <a:r>
              <a:rPr lang="hu-HU" baseline="0" dirty="0"/>
              <a:t> </a:t>
            </a:r>
            <a:r>
              <a:rPr lang="hu-HU" baseline="0" dirty="0" err="1"/>
              <a:t>parameters</a:t>
            </a:r>
            <a:r>
              <a:rPr lang="hu-HU" baseline="0" dirty="0"/>
              <a:t> </a:t>
            </a:r>
            <a:r>
              <a:rPr lang="hu-HU" baseline="0" dirty="0" err="1"/>
              <a:t>for</a:t>
            </a:r>
            <a:r>
              <a:rPr lang="hu-HU" baseline="0" dirty="0"/>
              <a:t> </a:t>
            </a:r>
            <a:r>
              <a:rPr lang="hu-HU" baseline="0" dirty="0" err="1"/>
              <a:t>example</a:t>
            </a:r>
            <a:r>
              <a:rPr lang="hu-HU" baseline="0" dirty="0"/>
              <a:t> </a:t>
            </a:r>
            <a:r>
              <a:rPr lang="hu-HU" baseline="0" dirty="0" err="1"/>
              <a:t>hypermodel</a:t>
            </a:r>
            <a:r>
              <a:rPr lang="hu-HU" baseline="0" dirty="0"/>
              <a:t> </a:t>
            </a:r>
            <a:r>
              <a:rPr lang="hu-HU" baseline="0" dirty="0" err="1"/>
              <a:t>which</a:t>
            </a:r>
            <a:r>
              <a:rPr lang="hu-HU" baseline="0" dirty="0"/>
              <a:t> is </a:t>
            </a:r>
            <a:r>
              <a:rPr lang="hu-HU" baseline="0" dirty="0" err="1"/>
              <a:t>the</a:t>
            </a:r>
            <a:r>
              <a:rPr lang="hu-HU" baseline="0" dirty="0"/>
              <a:t> </a:t>
            </a:r>
            <a:r>
              <a:rPr lang="hu-HU" baseline="0" dirty="0" err="1"/>
              <a:t>model</a:t>
            </a:r>
            <a:r>
              <a:rPr lang="hu-HU" baseline="0" dirty="0"/>
              <a:t> </a:t>
            </a:r>
            <a:r>
              <a:rPr lang="hu-HU" baseline="0" dirty="0" err="1"/>
              <a:t>with</a:t>
            </a:r>
            <a:r>
              <a:rPr lang="hu-HU" baseline="0" dirty="0"/>
              <a:t> </a:t>
            </a:r>
            <a:r>
              <a:rPr lang="hu-HU" baseline="0" dirty="0" err="1"/>
              <a:t>hyper-paramters</a:t>
            </a:r>
            <a:r>
              <a:rPr lang="hu-HU" baseline="0" dirty="0"/>
              <a:t>, and </a:t>
            </a:r>
            <a:r>
              <a:rPr lang="hu-HU" baseline="0" dirty="0" err="1"/>
              <a:t>max</a:t>
            </a:r>
            <a:r>
              <a:rPr lang="hu-HU" baseline="0" dirty="0"/>
              <a:t> </a:t>
            </a:r>
            <a:r>
              <a:rPr lang="hu-HU" baseline="0" dirty="0" err="1"/>
              <a:t>trials</a:t>
            </a:r>
            <a:r>
              <a:rPr lang="hu-HU" baseline="0" dirty="0"/>
              <a:t> </a:t>
            </a:r>
            <a:r>
              <a:rPr lang="hu-HU" baseline="0" dirty="0" err="1"/>
              <a:t>which</a:t>
            </a:r>
            <a:r>
              <a:rPr lang="hu-HU" baseline="0" dirty="0"/>
              <a:t> </a:t>
            </a:r>
            <a:r>
              <a:rPr lang="hu-HU" baseline="0" dirty="0" err="1"/>
              <a:t>are</a:t>
            </a:r>
            <a:r>
              <a:rPr lang="hu-HU" baseline="0" dirty="0"/>
              <a:t> t</a:t>
            </a:r>
            <a:r>
              <a:rPr lang="en-US" baseline="0" dirty="0"/>
              <a:t>he total number of trials to run during the search.</a:t>
            </a:r>
            <a:endParaRPr lang="hu-HU" baseline="0" dirty="0"/>
          </a:p>
          <a:p>
            <a:pPr marL="171450" indent="-171450">
              <a:buFontTx/>
              <a:buChar char="-"/>
            </a:pPr>
            <a:r>
              <a:rPr lang="hu-HU" baseline="0" dirty="0" err="1"/>
              <a:t>After</a:t>
            </a:r>
            <a:r>
              <a:rPr lang="hu-HU" baseline="0" dirty="0"/>
              <a:t> </a:t>
            </a:r>
            <a:r>
              <a:rPr lang="hu-HU" baseline="0" dirty="0" err="1"/>
              <a:t>that</a:t>
            </a:r>
            <a:r>
              <a:rPr lang="hu-HU" baseline="0" dirty="0"/>
              <a:t>, </a:t>
            </a:r>
            <a:r>
              <a:rPr lang="hu-HU" baseline="0" dirty="0" err="1"/>
              <a:t>we</a:t>
            </a:r>
            <a:r>
              <a:rPr lang="hu-HU" baseline="0" dirty="0"/>
              <a:t> printed </a:t>
            </a:r>
            <a:r>
              <a:rPr lang="hu-HU" baseline="0" dirty="0" err="1"/>
              <a:t>the</a:t>
            </a:r>
            <a:r>
              <a:rPr lang="hu-HU" baseline="0" dirty="0"/>
              <a:t> </a:t>
            </a:r>
            <a:r>
              <a:rPr lang="hu-HU" baseline="0" dirty="0" err="1"/>
              <a:t>results</a:t>
            </a:r>
            <a:r>
              <a:rPr lang="hu-HU" baseline="0" dirty="0"/>
              <a:t> of </a:t>
            </a:r>
            <a:r>
              <a:rPr lang="hu-HU" baseline="0" dirty="0" err="1"/>
              <a:t>the</a:t>
            </a:r>
            <a:r>
              <a:rPr lang="hu-HU" baseline="0" dirty="0"/>
              <a:t> </a:t>
            </a:r>
            <a:r>
              <a:rPr lang="hu-HU" baseline="0" dirty="0" err="1"/>
              <a:t>search</a:t>
            </a:r>
            <a:r>
              <a:rPr lang="hu-HU" baseline="0" dirty="0"/>
              <a:t>.</a:t>
            </a:r>
            <a:endParaRPr lang="hu-HU" dirty="0"/>
          </a:p>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3788379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95884678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blipFill>
          <a:blip r:embed="rId2">
            <a:alphaModFix/>
          </a:blip>
          <a:stretch>
            <a:fillRect/>
          </a:stretch>
        </a:blip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700185" y="1991850"/>
            <a:ext cx="5807400" cy="1159800"/>
          </a:xfrm>
          <a:prstGeom prst="rect">
            <a:avLst/>
          </a:prstGeom>
        </p:spPr>
        <p:txBody>
          <a:bodyPr spcFirstLastPara="1" wrap="square" lIns="91425" tIns="91425" rIns="91425" bIns="91425" anchor="ctr" anchorCtr="0">
            <a:noAutofit/>
          </a:bodyPr>
          <a:lstStyle>
            <a:lvl1pPr lvl="0">
              <a:spcBef>
                <a:spcPts val="0"/>
              </a:spcBef>
              <a:spcAft>
                <a:spcPts val="0"/>
              </a:spcAft>
              <a:buSzPts val="5800"/>
              <a:buNone/>
              <a:defRPr sz="5800" b="1"/>
            </a:lvl1pPr>
            <a:lvl2pPr lvl="1">
              <a:spcBef>
                <a:spcPts val="0"/>
              </a:spcBef>
              <a:spcAft>
                <a:spcPts val="0"/>
              </a:spcAft>
              <a:buSzPts val="5800"/>
              <a:buNone/>
              <a:defRPr sz="5800" b="1"/>
            </a:lvl2pPr>
            <a:lvl3pPr lvl="2">
              <a:spcBef>
                <a:spcPts val="0"/>
              </a:spcBef>
              <a:spcAft>
                <a:spcPts val="0"/>
              </a:spcAft>
              <a:buSzPts val="5800"/>
              <a:buNone/>
              <a:defRPr sz="5800" b="1"/>
            </a:lvl3pPr>
            <a:lvl4pPr lvl="3">
              <a:spcBef>
                <a:spcPts val="0"/>
              </a:spcBef>
              <a:spcAft>
                <a:spcPts val="0"/>
              </a:spcAft>
              <a:buSzPts val="5800"/>
              <a:buNone/>
              <a:defRPr sz="5800" b="1"/>
            </a:lvl4pPr>
            <a:lvl5pPr lvl="4">
              <a:spcBef>
                <a:spcPts val="0"/>
              </a:spcBef>
              <a:spcAft>
                <a:spcPts val="0"/>
              </a:spcAft>
              <a:buSzPts val="5800"/>
              <a:buNone/>
              <a:defRPr sz="5800" b="1"/>
            </a:lvl5pPr>
            <a:lvl6pPr lvl="5">
              <a:spcBef>
                <a:spcPts val="0"/>
              </a:spcBef>
              <a:spcAft>
                <a:spcPts val="0"/>
              </a:spcAft>
              <a:buSzPts val="5800"/>
              <a:buNone/>
              <a:defRPr sz="5800" b="1"/>
            </a:lvl6pPr>
            <a:lvl7pPr lvl="6">
              <a:spcBef>
                <a:spcPts val="0"/>
              </a:spcBef>
              <a:spcAft>
                <a:spcPts val="0"/>
              </a:spcAft>
              <a:buSzPts val="5800"/>
              <a:buNone/>
              <a:defRPr sz="5800" b="1"/>
            </a:lvl7pPr>
            <a:lvl8pPr lvl="7">
              <a:spcBef>
                <a:spcPts val="0"/>
              </a:spcBef>
              <a:spcAft>
                <a:spcPts val="0"/>
              </a:spcAft>
              <a:buSzPts val="5800"/>
              <a:buNone/>
              <a:defRPr sz="5800" b="1"/>
            </a:lvl8pPr>
            <a:lvl9pPr lvl="8">
              <a:spcBef>
                <a:spcPts val="0"/>
              </a:spcBef>
              <a:spcAft>
                <a:spcPts val="0"/>
              </a:spcAft>
              <a:buSzPts val="5800"/>
              <a:buNone/>
              <a:defRPr sz="5800" b="1"/>
            </a:lvl9pPr>
          </a:lstStyle>
          <a:p>
            <a:endParaRPr/>
          </a:p>
        </p:txBody>
      </p:sp>
      <p:sp>
        <p:nvSpPr>
          <p:cNvPr id="11" name="Google Shape;11;p2"/>
          <p:cNvSpPr/>
          <p:nvPr/>
        </p:nvSpPr>
        <p:spPr>
          <a:xfrm>
            <a:off x="7337531" y="4630074"/>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7790243" y="4182401"/>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8893253" y="3333348"/>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771302" y="4923775"/>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2386266" y="508134"/>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479460" y="2703980"/>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61540" y="643097"/>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507235" y="1080863"/>
            <a:ext cx="192600" cy="192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8314019" y="3625322"/>
            <a:ext cx="144300" cy="1440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882858" y="4186761"/>
            <a:ext cx="144300" cy="1440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158313" y="1596559"/>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1396483" y="226428"/>
            <a:ext cx="192600" cy="192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617492" y="2000594"/>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3425273" y="387880"/>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014029" y="4567546"/>
            <a:ext cx="192600" cy="192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Dia számának helye 1">
            <a:extLst>
              <a:ext uri="{FF2B5EF4-FFF2-40B4-BE49-F238E27FC236}">
                <a16:creationId xmlns:a16="http://schemas.microsoft.com/office/drawing/2014/main" id="{CDE08931-D401-4F64-BC58-CFB36D01D49B}"/>
              </a:ext>
            </a:extLst>
          </p:cNvPr>
          <p:cNvSpPr>
            <a:spLocks noGrp="1"/>
          </p:cNvSpPr>
          <p:nvPr>
            <p:ph type="sldNum" idx="10"/>
          </p:nvPr>
        </p:nvSpPr>
        <p:spPr/>
        <p:txBody>
          <a:bodyPr/>
          <a:lstStyle/>
          <a:p>
            <a:pPr marL="0" lvl="0" indent="0" algn="r" rtl="0">
              <a:spcBef>
                <a:spcPts val="0"/>
              </a:spcBef>
              <a:spcAft>
                <a:spcPts val="0"/>
              </a:spcAft>
              <a:buNone/>
            </a:pPr>
            <a:fld id="{00000000-1234-1234-1234-123412341234}" type="slidenum">
              <a:rPr lang="en" smtClean="0"/>
              <a:t>‹#›</a:t>
            </a:fld>
            <a:endParaRPr lang="en" dirty="0">
              <a:latin typeface="Roboto Slab"/>
              <a:ea typeface="Roboto Slab"/>
              <a:cs typeface="Roboto Slab"/>
              <a:sym typeface="Roboto Slab"/>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bg>
      <p:bgPr>
        <a:blipFill>
          <a:blip r:embed="rId2">
            <a:alphaModFix/>
          </a:blip>
          <a:stretch>
            <a:fillRect/>
          </a:stretch>
        </a:blipFill>
        <a:effectLst/>
      </p:bgPr>
    </p:bg>
    <p:spTree>
      <p:nvGrpSpPr>
        <p:cNvPr id="1" name="Shape 61"/>
        <p:cNvGrpSpPr/>
        <p:nvPr/>
      </p:nvGrpSpPr>
      <p:grpSpPr>
        <a:xfrm>
          <a:off x="0" y="0"/>
          <a:ext cx="0" cy="0"/>
          <a:chOff x="0" y="0"/>
          <a:chExt cx="0" cy="0"/>
        </a:xfrm>
      </p:grpSpPr>
      <p:sp>
        <p:nvSpPr>
          <p:cNvPr id="62" name="Google Shape;62;p10"/>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blipFill>
          <a:blip r:embed="rId4">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86150" y="308120"/>
            <a:ext cx="7571700" cy="7026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1pPr>
            <a:lvl2pPr lvl="1">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2pPr>
            <a:lvl3pPr lvl="2">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3pPr>
            <a:lvl4pPr lvl="3">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4pPr>
            <a:lvl5pPr lvl="4">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5pPr>
            <a:lvl6pPr lvl="5">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6pPr>
            <a:lvl7pPr lvl="6">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7pPr>
            <a:lvl8pPr lvl="7">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8pPr>
            <a:lvl9pPr lvl="8">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9pPr>
          </a:lstStyle>
          <a:p>
            <a:endParaRPr dirty="0"/>
          </a:p>
        </p:txBody>
      </p:sp>
      <p:sp>
        <p:nvSpPr>
          <p:cNvPr id="7" name="Google Shape;7;p1"/>
          <p:cNvSpPr txBox="1">
            <a:spLocks noGrp="1"/>
          </p:cNvSpPr>
          <p:nvPr>
            <p:ph type="body" idx="1"/>
          </p:nvPr>
        </p:nvSpPr>
        <p:spPr>
          <a:xfrm>
            <a:off x="786150" y="1261700"/>
            <a:ext cx="7571700" cy="3573600"/>
          </a:xfrm>
          <a:prstGeom prst="rect">
            <a:avLst/>
          </a:prstGeom>
          <a:noFill/>
          <a:ln>
            <a:noFill/>
          </a:ln>
        </p:spPr>
        <p:txBody>
          <a:bodyPr spcFirstLastPara="1" wrap="square" lIns="91425" tIns="91425" rIns="91425" bIns="91425" anchor="t" anchorCtr="0">
            <a:noAutofit/>
          </a:bodyPr>
          <a:lstStyle>
            <a:lvl1pPr marL="457200" lvl="0" indent="-419100">
              <a:spcBef>
                <a:spcPts val="600"/>
              </a:spcBef>
              <a:spcAft>
                <a:spcPts val="0"/>
              </a:spcAft>
              <a:buClr>
                <a:schemeClr val="accent4"/>
              </a:buClr>
              <a:buSzPts val="3000"/>
              <a:buFont typeface="Source Sans Pro"/>
              <a:buChar char="◎"/>
              <a:defRPr sz="3000">
                <a:solidFill>
                  <a:schemeClr val="dk1"/>
                </a:solidFill>
                <a:latin typeface="Source Sans Pro"/>
                <a:ea typeface="Source Sans Pro"/>
                <a:cs typeface="Source Sans Pro"/>
                <a:sym typeface="Source Sans Pro"/>
              </a:defRPr>
            </a:lvl1pPr>
            <a:lvl2pPr marL="914400" lvl="1" indent="-381000">
              <a:spcBef>
                <a:spcPts val="0"/>
              </a:spcBef>
              <a:spcAft>
                <a:spcPts val="0"/>
              </a:spcAft>
              <a:buClr>
                <a:schemeClr val="accent4"/>
              </a:buClr>
              <a:buSzPts val="2400"/>
              <a:buFont typeface="Source Sans Pro"/>
              <a:buChar char="○"/>
              <a:defRPr sz="2400">
                <a:solidFill>
                  <a:schemeClr val="dk1"/>
                </a:solidFill>
                <a:latin typeface="Source Sans Pro"/>
                <a:ea typeface="Source Sans Pro"/>
                <a:cs typeface="Source Sans Pro"/>
                <a:sym typeface="Source Sans Pro"/>
              </a:defRPr>
            </a:lvl2pPr>
            <a:lvl3pPr marL="1371600" lvl="2" indent="-381000">
              <a:spcBef>
                <a:spcPts val="0"/>
              </a:spcBef>
              <a:spcAft>
                <a:spcPts val="0"/>
              </a:spcAft>
              <a:buClr>
                <a:schemeClr val="accent4"/>
              </a:buClr>
              <a:buSzPts val="2400"/>
              <a:buFont typeface="Source Sans Pro"/>
              <a:buChar char="◉"/>
              <a:defRPr sz="2400">
                <a:solidFill>
                  <a:schemeClr val="dk1"/>
                </a:solidFill>
                <a:latin typeface="Source Sans Pro"/>
                <a:ea typeface="Source Sans Pro"/>
                <a:cs typeface="Source Sans Pro"/>
                <a:sym typeface="Source Sans Pro"/>
              </a:defRPr>
            </a:lvl3pPr>
            <a:lvl4pPr marL="1828800" lvl="3"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4pPr>
            <a:lvl5pPr marL="2286000" lvl="4"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5pPr>
            <a:lvl6pPr marL="2743200" lvl="5"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6pPr>
            <a:lvl7pPr marL="3200400" lvl="6"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7pPr>
            <a:lvl8pPr marL="3657600" lvl="7"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8pPr>
            <a:lvl9pPr marL="4114800" lvl="8"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9pPr>
          </a:lstStyle>
          <a:p>
            <a:endParaRPr dirty="0"/>
          </a:p>
        </p:txBody>
      </p:sp>
      <p:sp>
        <p:nvSpPr>
          <p:cNvPr id="8" name="Google Shape;8;p1"/>
          <p:cNvSpPr txBox="1">
            <a:spLocks noGrp="1"/>
          </p:cNvSpPr>
          <p:nvPr>
            <p:ph type="sldNum" idx="12"/>
          </p:nvPr>
        </p:nvSpPr>
        <p:spPr>
          <a:xfrm>
            <a:off x="8404384" y="4749851"/>
            <a:ext cx="548700" cy="393600"/>
          </a:xfrm>
          <a:prstGeom prst="rect">
            <a:avLst/>
          </a:prstGeom>
          <a:noFill/>
          <a:ln>
            <a:noFill/>
          </a:ln>
        </p:spPr>
        <p:txBody>
          <a:bodyPr spcFirstLastPara="1" wrap="square" lIns="91425" tIns="91425" rIns="91425" bIns="91425" anchor="t" anchorCtr="0">
            <a:noAutofit/>
          </a:bodyPr>
          <a:lstStyle>
            <a:lvl1pPr lvl="0" algn="r">
              <a:buNone/>
              <a:defRPr sz="1300" b="1">
                <a:solidFill>
                  <a:schemeClr val="accent1"/>
                </a:solidFill>
                <a:latin typeface="Source Sans Pro"/>
                <a:ea typeface="Source Sans Pro"/>
                <a:cs typeface="Source Sans Pro"/>
                <a:sym typeface="Source Sans Pro"/>
              </a:defRPr>
            </a:lvl1pPr>
            <a:lvl2pPr lvl="1" algn="r">
              <a:buNone/>
              <a:defRPr sz="1300" b="1">
                <a:solidFill>
                  <a:schemeClr val="accent1"/>
                </a:solidFill>
                <a:latin typeface="Source Sans Pro"/>
                <a:ea typeface="Source Sans Pro"/>
                <a:cs typeface="Source Sans Pro"/>
                <a:sym typeface="Source Sans Pro"/>
              </a:defRPr>
            </a:lvl2pPr>
            <a:lvl3pPr lvl="2" algn="r">
              <a:buNone/>
              <a:defRPr sz="1300" b="1">
                <a:solidFill>
                  <a:schemeClr val="accent1"/>
                </a:solidFill>
                <a:latin typeface="Source Sans Pro"/>
                <a:ea typeface="Source Sans Pro"/>
                <a:cs typeface="Source Sans Pro"/>
                <a:sym typeface="Source Sans Pro"/>
              </a:defRPr>
            </a:lvl3pPr>
            <a:lvl4pPr lvl="3" algn="r">
              <a:buNone/>
              <a:defRPr sz="1300" b="1">
                <a:solidFill>
                  <a:schemeClr val="accent1"/>
                </a:solidFill>
                <a:latin typeface="Source Sans Pro"/>
                <a:ea typeface="Source Sans Pro"/>
                <a:cs typeface="Source Sans Pro"/>
                <a:sym typeface="Source Sans Pro"/>
              </a:defRPr>
            </a:lvl4pPr>
            <a:lvl5pPr lvl="4" algn="r">
              <a:buNone/>
              <a:defRPr sz="1300" b="1">
                <a:solidFill>
                  <a:schemeClr val="accent1"/>
                </a:solidFill>
                <a:latin typeface="Source Sans Pro"/>
                <a:ea typeface="Source Sans Pro"/>
                <a:cs typeface="Source Sans Pro"/>
                <a:sym typeface="Source Sans Pro"/>
              </a:defRPr>
            </a:lvl5pPr>
            <a:lvl6pPr lvl="5" algn="r">
              <a:buNone/>
              <a:defRPr sz="1300" b="1">
                <a:solidFill>
                  <a:schemeClr val="accent1"/>
                </a:solidFill>
                <a:latin typeface="Source Sans Pro"/>
                <a:ea typeface="Source Sans Pro"/>
                <a:cs typeface="Source Sans Pro"/>
                <a:sym typeface="Source Sans Pro"/>
              </a:defRPr>
            </a:lvl6pPr>
            <a:lvl7pPr lvl="6" algn="r">
              <a:buNone/>
              <a:defRPr sz="1300" b="1">
                <a:solidFill>
                  <a:schemeClr val="accent1"/>
                </a:solidFill>
                <a:latin typeface="Source Sans Pro"/>
                <a:ea typeface="Source Sans Pro"/>
                <a:cs typeface="Source Sans Pro"/>
                <a:sym typeface="Source Sans Pro"/>
              </a:defRPr>
            </a:lvl7pPr>
            <a:lvl8pPr lvl="7" algn="r">
              <a:buNone/>
              <a:defRPr sz="1300" b="1">
                <a:solidFill>
                  <a:schemeClr val="accent1"/>
                </a:solidFill>
                <a:latin typeface="Source Sans Pro"/>
                <a:ea typeface="Source Sans Pro"/>
                <a:cs typeface="Source Sans Pro"/>
                <a:sym typeface="Source Sans Pro"/>
              </a:defRPr>
            </a:lvl8pPr>
            <a:lvl9pPr lvl="8" algn="r">
              <a:buNone/>
              <a:defRPr sz="1300" b="1">
                <a:solidFill>
                  <a:schemeClr val="accent1"/>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
              <a:t>‹#›</a:t>
            </a:fld>
            <a:endParaRPr dirty="0">
              <a:latin typeface="Roboto Slab"/>
              <a:ea typeface="Roboto Slab"/>
              <a:cs typeface="Roboto Slab"/>
              <a:sym typeface="Roboto Slab"/>
            </a:endParaRPr>
          </a:p>
        </p:txBody>
      </p:sp>
      <p:sp>
        <p:nvSpPr>
          <p:cNvPr id="3" name="Élőláb helye 2">
            <a:extLst>
              <a:ext uri="{FF2B5EF4-FFF2-40B4-BE49-F238E27FC236}">
                <a16:creationId xmlns:a16="http://schemas.microsoft.com/office/drawing/2014/main" id="{A1C98EED-7B07-4669-92EA-E7F2A8535F37}"/>
              </a:ext>
            </a:extLst>
          </p:cNvPr>
          <p:cNvSpPr>
            <a:spLocks noGrp="1"/>
          </p:cNvSpPr>
          <p:nvPr>
            <p:ph type="ftr" sz="quarter" idx="3"/>
          </p:nvPr>
        </p:nvSpPr>
        <p:spPr>
          <a:xfrm>
            <a:off x="3028950" y="4767263"/>
            <a:ext cx="5328900" cy="274637"/>
          </a:xfrm>
          <a:prstGeom prst="rect">
            <a:avLst/>
          </a:prstGeom>
        </p:spPr>
        <p:txBody>
          <a:bodyPr vert="horz" lIns="91440" tIns="45720" rIns="91440" bIns="45720" rtlCol="0" anchor="ctr"/>
          <a:lstStyle>
            <a:lvl1pPr algn="l">
              <a:defRPr sz="1200">
                <a:solidFill>
                  <a:schemeClr val="accent1"/>
                </a:solidFill>
                <a:latin typeface="Roboto Slab" panose="020B0604020202020204" charset="0"/>
                <a:ea typeface="Roboto Slab" panose="020B0604020202020204" charset="0"/>
              </a:defRPr>
            </a:lvl1pPr>
          </a:lstStyle>
          <a:p>
            <a:endParaRPr lang="hu-HU" dirty="0"/>
          </a:p>
        </p:txBody>
      </p:sp>
      <p:pic>
        <p:nvPicPr>
          <p:cNvPr id="10" name="Kép 9">
            <a:extLst>
              <a:ext uri="{FF2B5EF4-FFF2-40B4-BE49-F238E27FC236}">
                <a16:creationId xmlns:a16="http://schemas.microsoft.com/office/drawing/2014/main" id="{304FC133-59CF-458D-A913-BCA8ADF4BE0C}"/>
              </a:ext>
            </a:extLst>
          </p:cNvPr>
          <p:cNvPicPr>
            <a:picLocks noChangeAspect="1"/>
          </p:cNvPicPr>
          <p:nvPr userDrawn="1"/>
        </p:nvPicPr>
        <p:blipFill>
          <a:blip r:embed="rId5"/>
          <a:stretch>
            <a:fillRect/>
          </a:stretch>
        </p:blipFill>
        <p:spPr>
          <a:xfrm>
            <a:off x="7084854" y="4741800"/>
            <a:ext cx="1319530" cy="393601"/>
          </a:xfrm>
          <a:prstGeom prst="rect">
            <a:avLst/>
          </a:prstGeom>
        </p:spPr>
      </p:pic>
    </p:spTree>
  </p:cSld>
  <p:clrMap bg1="lt1" tx1="dk1" bg2="dk2" tx2="lt2" accent1="accent1" accent2="accent2" accent3="accent3" accent4="accent4" accent5="accent5" accent6="accent6" hlink="hlink" folHlink="folHlink"/>
  <p:sldLayoutIdLst>
    <p:sldLayoutId id="2147483648" r:id="rId1"/>
    <p:sldLayoutId id="2147483656" r:id="rId2"/>
  </p:sldLayoutIdLst>
  <p:transition>
    <p:fade thruBlk="1"/>
  </p:transition>
  <p:hf hd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microsoft.com/office/2007/relationships/hdphoto" Target="../media/hdphoto1.wdp"/></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hyperlink" Target="https://github.com/paulgavrikov/visualkeras" TargetMode="External"/><Relationship Id="rId4" Type="http://schemas.microsoft.com/office/2007/relationships/hdphoto" Target="../media/hdphoto2.wdp"/></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2"/>
          <p:cNvSpPr txBox="1">
            <a:spLocks noGrp="1"/>
          </p:cNvSpPr>
          <p:nvPr>
            <p:ph type="ctrTitle"/>
          </p:nvPr>
        </p:nvSpPr>
        <p:spPr>
          <a:xfrm>
            <a:off x="1341053" y="1107504"/>
            <a:ext cx="7309345" cy="1159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4000" dirty="0"/>
              <a:t>Self driving in </a:t>
            </a:r>
            <a:r>
              <a:rPr lang="en-US" sz="4000" dirty="0" err="1"/>
              <a:t>DuckieTown</a:t>
            </a:r>
            <a:r>
              <a:rPr lang="en-US" sz="4000" dirty="0"/>
              <a:t> environment</a:t>
            </a:r>
            <a:endParaRPr sz="4000" dirty="0"/>
          </a:p>
        </p:txBody>
      </p:sp>
      <p:sp>
        <p:nvSpPr>
          <p:cNvPr id="2" name="Szövegdoboz 1">
            <a:extLst>
              <a:ext uri="{FF2B5EF4-FFF2-40B4-BE49-F238E27FC236}">
                <a16:creationId xmlns:a16="http://schemas.microsoft.com/office/drawing/2014/main" id="{F176A542-5388-F442-C63F-4817FDC40692}"/>
              </a:ext>
            </a:extLst>
          </p:cNvPr>
          <p:cNvSpPr txBox="1"/>
          <p:nvPr/>
        </p:nvSpPr>
        <p:spPr>
          <a:xfrm>
            <a:off x="1341053" y="2282060"/>
            <a:ext cx="4616970" cy="338554"/>
          </a:xfrm>
          <a:prstGeom prst="rect">
            <a:avLst/>
          </a:prstGeom>
          <a:noFill/>
        </p:spPr>
        <p:txBody>
          <a:bodyPr wrap="none" rtlCol="0">
            <a:spAutoFit/>
          </a:bodyPr>
          <a:lstStyle/>
          <a:p>
            <a:r>
              <a:rPr lang="hu-HU" sz="1600" b="1" dirty="0">
                <a:solidFill>
                  <a:schemeClr val="accent1"/>
                </a:solidFill>
                <a:latin typeface="Roboto Slab"/>
                <a:ea typeface="Roboto Slab"/>
                <a:cs typeface="Roboto Slab"/>
                <a:sym typeface="Roboto Slab"/>
              </a:rPr>
              <a:t>Önvezető autózás </a:t>
            </a:r>
            <a:r>
              <a:rPr lang="hu-HU" sz="1600" b="1" dirty="0" err="1">
                <a:solidFill>
                  <a:schemeClr val="accent1"/>
                </a:solidFill>
                <a:latin typeface="Roboto Slab"/>
                <a:ea typeface="Roboto Slab"/>
                <a:cs typeface="Roboto Slab"/>
                <a:sym typeface="Roboto Slab"/>
              </a:rPr>
              <a:t>DuckieTown</a:t>
            </a:r>
            <a:r>
              <a:rPr lang="hu-HU" sz="1600" b="1" dirty="0">
                <a:solidFill>
                  <a:schemeClr val="accent1"/>
                </a:solidFill>
                <a:latin typeface="Roboto Slab"/>
                <a:ea typeface="Roboto Slab"/>
                <a:cs typeface="Roboto Slab"/>
                <a:sym typeface="Roboto Slab"/>
              </a:rPr>
              <a:t> környezetben</a:t>
            </a:r>
          </a:p>
        </p:txBody>
      </p:sp>
      <p:sp>
        <p:nvSpPr>
          <p:cNvPr id="3" name="Szövegdoboz 2">
            <a:extLst>
              <a:ext uri="{FF2B5EF4-FFF2-40B4-BE49-F238E27FC236}">
                <a16:creationId xmlns:a16="http://schemas.microsoft.com/office/drawing/2014/main" id="{69CF13DE-9387-7105-8008-6051480A527C}"/>
              </a:ext>
            </a:extLst>
          </p:cNvPr>
          <p:cNvSpPr txBox="1"/>
          <p:nvPr/>
        </p:nvSpPr>
        <p:spPr>
          <a:xfrm>
            <a:off x="1341053" y="3321361"/>
            <a:ext cx="1767726" cy="954107"/>
          </a:xfrm>
          <a:prstGeom prst="rect">
            <a:avLst/>
          </a:prstGeom>
          <a:noFill/>
        </p:spPr>
        <p:txBody>
          <a:bodyPr wrap="square" rtlCol="0">
            <a:spAutoFit/>
          </a:bodyPr>
          <a:lstStyle/>
          <a:p>
            <a:r>
              <a:rPr lang="hu-HU" b="1" dirty="0">
                <a:solidFill>
                  <a:schemeClr val="accent1"/>
                </a:solidFill>
                <a:latin typeface="Roboto Slab"/>
                <a:ea typeface="Roboto Slab"/>
                <a:cs typeface="Roboto Slab"/>
                <a:sym typeface="Roboto Slab"/>
              </a:rPr>
              <a:t>Ódor Dávid</a:t>
            </a:r>
          </a:p>
          <a:p>
            <a:r>
              <a:rPr lang="hu-HU" b="1" dirty="0" err="1">
                <a:solidFill>
                  <a:schemeClr val="accent1"/>
                </a:solidFill>
                <a:latin typeface="Roboto Slab"/>
                <a:ea typeface="Roboto Slab"/>
                <a:cs typeface="Roboto Slab"/>
                <a:sym typeface="Roboto Slab"/>
              </a:rPr>
              <a:t>Weyde</a:t>
            </a:r>
            <a:r>
              <a:rPr lang="hu-HU" b="1" dirty="0">
                <a:solidFill>
                  <a:schemeClr val="accent1"/>
                </a:solidFill>
                <a:latin typeface="Roboto Slab"/>
                <a:ea typeface="Roboto Slab"/>
                <a:cs typeface="Roboto Slab"/>
                <a:sym typeface="Roboto Slab"/>
              </a:rPr>
              <a:t> Szabolcs Frey Dominik </a:t>
            </a:r>
          </a:p>
          <a:p>
            <a:r>
              <a:rPr lang="hu-HU" b="1" dirty="0">
                <a:solidFill>
                  <a:schemeClr val="accent1"/>
                </a:solidFill>
                <a:latin typeface="Roboto Slab"/>
                <a:ea typeface="Roboto Slab"/>
                <a:cs typeface="Roboto Slab"/>
                <a:sym typeface="Roboto Slab"/>
              </a:rPr>
              <a:t>(DSD team)</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 számának helye 1">
            <a:extLst>
              <a:ext uri="{FF2B5EF4-FFF2-40B4-BE49-F238E27FC236}">
                <a16:creationId xmlns:a16="http://schemas.microsoft.com/office/drawing/2014/main" id="{8EB85B81-14C4-4B0B-BBA0-A535735CCAB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a:t>
            </a:fld>
            <a:endParaRPr lang="en"/>
          </a:p>
        </p:txBody>
      </p:sp>
      <p:pic>
        <p:nvPicPr>
          <p:cNvPr id="4" name="Kép 3">
            <a:extLst>
              <a:ext uri="{FF2B5EF4-FFF2-40B4-BE49-F238E27FC236}">
                <a16:creationId xmlns:a16="http://schemas.microsoft.com/office/drawing/2014/main" id="{81DBFF21-4097-42B0-BE75-0772E69302FC}"/>
              </a:ext>
            </a:extLst>
          </p:cNvPr>
          <p:cNvPicPr>
            <a:picLocks noChangeAspect="1"/>
          </p:cNvPicPr>
          <p:nvPr/>
        </p:nvPicPr>
        <p:blipFill>
          <a:blip r:embed="rId3"/>
          <a:stretch>
            <a:fillRect/>
          </a:stretch>
        </p:blipFill>
        <p:spPr>
          <a:xfrm>
            <a:off x="3836333" y="217790"/>
            <a:ext cx="4933803" cy="2167952"/>
          </a:xfrm>
          <a:prstGeom prst="rect">
            <a:avLst/>
          </a:prstGeom>
        </p:spPr>
      </p:pic>
      <p:pic>
        <p:nvPicPr>
          <p:cNvPr id="6" name="Kép 5">
            <a:extLst>
              <a:ext uri="{FF2B5EF4-FFF2-40B4-BE49-F238E27FC236}">
                <a16:creationId xmlns:a16="http://schemas.microsoft.com/office/drawing/2014/main" id="{5B366A0F-969D-47B2-B18B-9E497BAE7B8A}"/>
              </a:ext>
            </a:extLst>
          </p:cNvPr>
          <p:cNvPicPr>
            <a:picLocks noChangeAspect="1"/>
          </p:cNvPicPr>
          <p:nvPr/>
        </p:nvPicPr>
        <p:blipFill>
          <a:blip r:embed="rId4"/>
          <a:stretch>
            <a:fillRect/>
          </a:stretch>
        </p:blipFill>
        <p:spPr>
          <a:xfrm>
            <a:off x="3836333" y="2377300"/>
            <a:ext cx="4933802" cy="2167952"/>
          </a:xfrm>
          <a:prstGeom prst="rect">
            <a:avLst/>
          </a:prstGeom>
        </p:spPr>
      </p:pic>
      <p:sp>
        <p:nvSpPr>
          <p:cNvPr id="8" name="Szövegdoboz 7">
            <a:extLst>
              <a:ext uri="{FF2B5EF4-FFF2-40B4-BE49-F238E27FC236}">
                <a16:creationId xmlns:a16="http://schemas.microsoft.com/office/drawing/2014/main" id="{58B2A8FC-5E7F-4131-B8F6-4C2FE5B18D0C}"/>
              </a:ext>
            </a:extLst>
          </p:cNvPr>
          <p:cNvSpPr txBox="1"/>
          <p:nvPr/>
        </p:nvSpPr>
        <p:spPr>
          <a:xfrm>
            <a:off x="217359" y="2012191"/>
            <a:ext cx="3345648" cy="584775"/>
          </a:xfrm>
          <a:prstGeom prst="rect">
            <a:avLst/>
          </a:prstGeom>
          <a:noFill/>
        </p:spPr>
        <p:txBody>
          <a:bodyPr wrap="square">
            <a:spAutoFit/>
          </a:bodyPr>
          <a:lstStyle/>
          <a:p>
            <a:pPr lvl="1"/>
            <a:r>
              <a:rPr lang="hu-HU" sz="1600" dirty="0" err="1">
                <a:latin typeface="Source Sans Pro" panose="020B0503030403020204" pitchFamily="34" charset="0"/>
                <a:ea typeface="Source Sans Pro" panose="020B0503030403020204" pitchFamily="34" charset="0"/>
              </a:rPr>
              <a:t>Training</a:t>
            </a:r>
            <a:r>
              <a:rPr lang="hu-HU" sz="1600" dirty="0">
                <a:latin typeface="Source Sans Pro" panose="020B0503030403020204" pitchFamily="34" charset="0"/>
                <a:ea typeface="Source Sans Pro" panose="020B0503030403020204" pitchFamily="34" charset="0"/>
              </a:rPr>
              <a:t> </a:t>
            </a:r>
            <a:r>
              <a:rPr lang="hu-HU" sz="1600" dirty="0" err="1">
                <a:latin typeface="Source Sans Pro" panose="020B0503030403020204" pitchFamily="34" charset="0"/>
                <a:ea typeface="Source Sans Pro" panose="020B0503030403020204" pitchFamily="34" charset="0"/>
              </a:rPr>
              <a:t>evaluation</a:t>
            </a:r>
            <a:r>
              <a:rPr lang="hu-HU" sz="1600" dirty="0">
                <a:latin typeface="Source Sans Pro" panose="020B0503030403020204" pitchFamily="34" charset="0"/>
                <a:ea typeface="Source Sans Pro" panose="020B0503030403020204" pitchFamily="34" charset="0"/>
              </a:rPr>
              <a:t> </a:t>
            </a:r>
            <a:r>
              <a:rPr lang="hu-HU" sz="1600" dirty="0" err="1">
                <a:latin typeface="Source Sans Pro" panose="020B0503030403020204" pitchFamily="34" charset="0"/>
                <a:ea typeface="Source Sans Pro" panose="020B0503030403020204" pitchFamily="34" charset="0"/>
              </a:rPr>
              <a:t>with</a:t>
            </a:r>
            <a:r>
              <a:rPr lang="hu-HU" sz="1600" dirty="0">
                <a:latin typeface="Source Sans Pro" panose="020B0503030403020204" pitchFamily="34" charset="0"/>
                <a:ea typeface="Source Sans Pro" panose="020B0503030403020204" pitchFamily="34" charset="0"/>
              </a:rPr>
              <a:t> </a:t>
            </a:r>
            <a:r>
              <a:rPr lang="hu-HU" sz="1600" dirty="0" err="1">
                <a:latin typeface="Source Sans Pro" panose="020B0503030403020204" pitchFamily="34" charset="0"/>
                <a:ea typeface="Source Sans Pro" panose="020B0503030403020204" pitchFamily="34" charset="0"/>
              </a:rPr>
              <a:t>Tensorboard</a:t>
            </a:r>
            <a:r>
              <a:rPr lang="hu-HU" sz="1600" dirty="0">
                <a:latin typeface="Source Sans Pro" panose="020B0503030403020204" pitchFamily="34" charset="0"/>
                <a:ea typeface="Source Sans Pro" panose="020B0503030403020204" pitchFamily="34" charset="0"/>
              </a:rPr>
              <a:t> </a:t>
            </a:r>
            <a:r>
              <a:rPr lang="hu-HU" sz="1600" dirty="0" err="1">
                <a:latin typeface="Source Sans Pro" panose="020B0503030403020204" pitchFamily="34" charset="0"/>
                <a:ea typeface="Source Sans Pro" panose="020B0503030403020204" pitchFamily="34" charset="0"/>
              </a:rPr>
              <a:t>for</a:t>
            </a:r>
            <a:r>
              <a:rPr lang="hu-HU" sz="1600" dirty="0">
                <a:latin typeface="Source Sans Pro" panose="020B0503030403020204" pitchFamily="34" charset="0"/>
                <a:ea typeface="Source Sans Pro" panose="020B0503030403020204" pitchFamily="34" charset="0"/>
              </a:rPr>
              <a:t> </a:t>
            </a:r>
            <a:r>
              <a:rPr lang="hu-HU" sz="1600" dirty="0" err="1">
                <a:latin typeface="Source Sans Pro" panose="020B0503030403020204" pitchFamily="34" charset="0"/>
                <a:ea typeface="Source Sans Pro" panose="020B0503030403020204" pitchFamily="34" charset="0"/>
              </a:rPr>
              <a:t>the</a:t>
            </a:r>
            <a:r>
              <a:rPr lang="hu-HU" sz="1600" dirty="0">
                <a:latin typeface="Source Sans Pro" panose="020B0503030403020204" pitchFamily="34" charset="0"/>
                <a:ea typeface="Source Sans Pro" panose="020B0503030403020204" pitchFamily="34" charset="0"/>
              </a:rPr>
              <a:t> LSTM </a:t>
            </a:r>
            <a:r>
              <a:rPr lang="hu-HU" sz="1600" dirty="0" err="1">
                <a:latin typeface="Source Sans Pro" panose="020B0503030403020204" pitchFamily="34" charset="0"/>
                <a:ea typeface="Source Sans Pro" panose="020B0503030403020204" pitchFamily="34" charset="0"/>
              </a:rPr>
              <a:t>approach</a:t>
            </a:r>
            <a:endParaRPr lang="hu-HU" sz="1600" dirty="0">
              <a:latin typeface="Source Sans Pro" panose="020B0503030403020204" pitchFamily="34" charset="0"/>
              <a:ea typeface="Source Sans Pro" panose="020B0503030403020204" pitchFamily="34" charset="0"/>
            </a:endParaRPr>
          </a:p>
        </p:txBody>
      </p:sp>
      <p:sp>
        <p:nvSpPr>
          <p:cNvPr id="7" name="Google Shape;85;p14">
            <a:extLst>
              <a:ext uri="{FF2B5EF4-FFF2-40B4-BE49-F238E27FC236}">
                <a16:creationId xmlns:a16="http://schemas.microsoft.com/office/drawing/2014/main" id="{7A943B42-B02E-4A40-9C91-3BF258A48D78}"/>
              </a:ext>
            </a:extLst>
          </p:cNvPr>
          <p:cNvSpPr txBox="1">
            <a:spLocks/>
          </p:cNvSpPr>
          <p:nvPr/>
        </p:nvSpPr>
        <p:spPr>
          <a:xfrm>
            <a:off x="1157027" y="583323"/>
            <a:ext cx="3115428" cy="71844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1pPr>
            <a:lvl2pPr marR="0" lvl="1"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2pPr>
            <a:lvl3pPr marR="0" lvl="2"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3pPr>
            <a:lvl4pPr marR="0" lvl="3"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4pPr>
            <a:lvl5pPr marR="0" lvl="4"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5pPr>
            <a:lvl6pPr marR="0" lvl="5"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6pPr>
            <a:lvl7pPr marR="0" lvl="6"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7pPr>
            <a:lvl8pPr marR="0" lvl="7"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8pPr>
            <a:lvl9pPr marR="0" lvl="8"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9pPr>
          </a:lstStyle>
          <a:p>
            <a:r>
              <a:rPr lang="hu-HU" sz="3600"/>
              <a:t>Evaluation</a:t>
            </a:r>
            <a:endParaRPr lang="hu-HU" sz="1800" b="1" dirty="0"/>
          </a:p>
        </p:txBody>
      </p:sp>
    </p:spTree>
    <p:extLst>
      <p:ext uri="{BB962C8B-B14F-4D97-AF65-F5344CB8AC3E}">
        <p14:creationId xmlns:p14="http://schemas.microsoft.com/office/powerpoint/2010/main" val="39066681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 számának helye 1">
            <a:extLst>
              <a:ext uri="{FF2B5EF4-FFF2-40B4-BE49-F238E27FC236}">
                <a16:creationId xmlns:a16="http://schemas.microsoft.com/office/drawing/2014/main" id="{E8B9E43C-7080-4545-B601-F6E2EF09B4E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11</a:t>
            </a:fld>
            <a:endParaRPr lang="en"/>
          </a:p>
        </p:txBody>
      </p:sp>
      <p:pic>
        <p:nvPicPr>
          <p:cNvPr id="5" name="Kép 4">
            <a:extLst>
              <a:ext uri="{FF2B5EF4-FFF2-40B4-BE49-F238E27FC236}">
                <a16:creationId xmlns:a16="http://schemas.microsoft.com/office/drawing/2014/main" id="{EC0ECC8F-6715-42AC-ABE0-5589EA09AA25}"/>
              </a:ext>
            </a:extLst>
          </p:cNvPr>
          <p:cNvPicPr>
            <a:picLocks noChangeAspect="1"/>
          </p:cNvPicPr>
          <p:nvPr/>
        </p:nvPicPr>
        <p:blipFill>
          <a:blip r:embed="rId3"/>
          <a:stretch>
            <a:fillRect/>
          </a:stretch>
        </p:blipFill>
        <p:spPr>
          <a:xfrm>
            <a:off x="3783672" y="2666798"/>
            <a:ext cx="4670925" cy="1887755"/>
          </a:xfrm>
          <a:prstGeom prst="rect">
            <a:avLst/>
          </a:prstGeom>
        </p:spPr>
      </p:pic>
      <p:pic>
        <p:nvPicPr>
          <p:cNvPr id="7" name="Kép 6">
            <a:extLst>
              <a:ext uri="{FF2B5EF4-FFF2-40B4-BE49-F238E27FC236}">
                <a16:creationId xmlns:a16="http://schemas.microsoft.com/office/drawing/2014/main" id="{7C80CAA6-A6C5-47A8-BE7D-8A75D7373D98}"/>
              </a:ext>
            </a:extLst>
          </p:cNvPr>
          <p:cNvPicPr>
            <a:picLocks noChangeAspect="1"/>
          </p:cNvPicPr>
          <p:nvPr/>
        </p:nvPicPr>
        <p:blipFill>
          <a:blip r:embed="rId4"/>
          <a:stretch>
            <a:fillRect/>
          </a:stretch>
        </p:blipFill>
        <p:spPr>
          <a:xfrm>
            <a:off x="3791547" y="373649"/>
            <a:ext cx="4557010" cy="2458687"/>
          </a:xfrm>
          <a:prstGeom prst="rect">
            <a:avLst/>
          </a:prstGeom>
        </p:spPr>
      </p:pic>
      <p:sp>
        <p:nvSpPr>
          <p:cNvPr id="9" name="Szövegdoboz 8">
            <a:extLst>
              <a:ext uri="{FF2B5EF4-FFF2-40B4-BE49-F238E27FC236}">
                <a16:creationId xmlns:a16="http://schemas.microsoft.com/office/drawing/2014/main" id="{C3F3C4A8-2275-4469-B44F-06CAEBA4F0BF}"/>
              </a:ext>
            </a:extLst>
          </p:cNvPr>
          <p:cNvSpPr txBox="1"/>
          <p:nvPr/>
        </p:nvSpPr>
        <p:spPr>
          <a:xfrm>
            <a:off x="356596" y="2156251"/>
            <a:ext cx="3403427" cy="584775"/>
          </a:xfrm>
          <a:prstGeom prst="rect">
            <a:avLst/>
          </a:prstGeom>
          <a:noFill/>
        </p:spPr>
        <p:txBody>
          <a:bodyPr wrap="square">
            <a:spAutoFit/>
          </a:bodyPr>
          <a:lstStyle/>
          <a:p>
            <a:pPr lvl="1"/>
            <a:r>
              <a:rPr lang="hu-HU" sz="1600" dirty="0">
                <a:latin typeface="Source Sans Pro" panose="020B0503030403020204" pitchFamily="34" charset="0"/>
                <a:ea typeface="Source Sans Pro" panose="020B0503030403020204" pitchFamily="34" charset="0"/>
              </a:rPr>
              <a:t>Testing </a:t>
            </a:r>
            <a:r>
              <a:rPr lang="hu-HU" sz="1600" dirty="0" err="1">
                <a:latin typeface="Source Sans Pro" panose="020B0503030403020204" pitchFamily="34" charset="0"/>
                <a:ea typeface="Source Sans Pro" panose="020B0503030403020204" pitchFamily="34" charset="0"/>
              </a:rPr>
              <a:t>the</a:t>
            </a:r>
            <a:r>
              <a:rPr lang="hu-HU" sz="1600" dirty="0">
                <a:latin typeface="Source Sans Pro" panose="020B0503030403020204" pitchFamily="34" charset="0"/>
                <a:ea typeface="Source Sans Pro" panose="020B0503030403020204" pitchFamily="34" charset="0"/>
              </a:rPr>
              <a:t> </a:t>
            </a:r>
            <a:r>
              <a:rPr lang="hu-HU" sz="1600" dirty="0" err="1">
                <a:latin typeface="Source Sans Pro" panose="020B0503030403020204" pitchFamily="34" charset="0"/>
                <a:ea typeface="Source Sans Pro" panose="020B0503030403020204" pitchFamily="34" charset="0"/>
              </a:rPr>
              <a:t>two</a:t>
            </a:r>
            <a:r>
              <a:rPr lang="hu-HU" sz="1600" dirty="0">
                <a:latin typeface="Source Sans Pro" panose="020B0503030403020204" pitchFamily="34" charset="0"/>
                <a:ea typeface="Source Sans Pro" panose="020B0503030403020204" pitchFamily="34" charset="0"/>
              </a:rPr>
              <a:t> </a:t>
            </a:r>
            <a:r>
              <a:rPr lang="hu-HU" sz="1600" dirty="0" err="1">
                <a:latin typeface="Source Sans Pro" panose="020B0503030403020204" pitchFamily="34" charset="0"/>
                <a:ea typeface="Source Sans Pro" panose="020B0503030403020204" pitchFamily="34" charset="0"/>
              </a:rPr>
              <a:t>models</a:t>
            </a:r>
            <a:r>
              <a:rPr lang="hu-HU" sz="1600" dirty="0">
                <a:latin typeface="Source Sans Pro" panose="020B0503030403020204" pitchFamily="34" charset="0"/>
                <a:ea typeface="Source Sans Pro" panose="020B0503030403020204" pitchFamily="34" charset="0"/>
              </a:rPr>
              <a:t> in </a:t>
            </a:r>
            <a:r>
              <a:rPr lang="hu-HU" sz="1600" dirty="0" err="1">
                <a:latin typeface="Source Sans Pro" panose="020B0503030403020204" pitchFamily="34" charset="0"/>
                <a:ea typeface="Source Sans Pro" panose="020B0503030403020204" pitchFamily="34" charset="0"/>
              </a:rPr>
              <a:t>simulation</a:t>
            </a:r>
            <a:r>
              <a:rPr lang="hu-HU" sz="1600" dirty="0">
                <a:latin typeface="Source Sans Pro" panose="020B0503030403020204" pitchFamily="34" charset="0"/>
                <a:ea typeface="Source Sans Pro" panose="020B0503030403020204" pitchFamily="34" charset="0"/>
              </a:rPr>
              <a:t> </a:t>
            </a:r>
            <a:r>
              <a:rPr lang="hu-HU" sz="1600" dirty="0" err="1">
                <a:latin typeface="Source Sans Pro" panose="020B0503030403020204" pitchFamily="34" charset="0"/>
                <a:ea typeface="Source Sans Pro" panose="020B0503030403020204" pitchFamily="34" charset="0"/>
              </a:rPr>
              <a:t>with</a:t>
            </a:r>
            <a:r>
              <a:rPr lang="hu-HU" sz="1600" dirty="0">
                <a:latin typeface="Source Sans Pro" panose="020B0503030403020204" pitchFamily="34" charset="0"/>
                <a:ea typeface="Source Sans Pro" panose="020B0503030403020204" pitchFamily="34" charset="0"/>
              </a:rPr>
              <a:t> </a:t>
            </a:r>
            <a:r>
              <a:rPr lang="hu-HU" sz="1600" dirty="0" err="1">
                <a:latin typeface="Source Sans Pro" panose="020B0503030403020204" pitchFamily="34" charset="0"/>
                <a:ea typeface="Source Sans Pro" panose="020B0503030403020204" pitchFamily="34" charset="0"/>
              </a:rPr>
              <a:t>DuckieTown</a:t>
            </a:r>
            <a:r>
              <a:rPr lang="hu-HU" sz="1600" dirty="0">
                <a:latin typeface="Source Sans Pro" panose="020B0503030403020204" pitchFamily="34" charset="0"/>
                <a:ea typeface="Source Sans Pro" panose="020B0503030403020204" pitchFamily="34" charset="0"/>
              </a:rPr>
              <a:t> </a:t>
            </a:r>
            <a:r>
              <a:rPr lang="hu-HU" sz="1600" dirty="0" err="1">
                <a:latin typeface="Source Sans Pro" panose="020B0503030403020204" pitchFamily="34" charset="0"/>
                <a:ea typeface="Source Sans Pro" panose="020B0503030403020204" pitchFamily="34" charset="0"/>
              </a:rPr>
              <a:t>Challenges</a:t>
            </a:r>
            <a:endParaRPr lang="hu-HU" sz="1600" dirty="0"/>
          </a:p>
        </p:txBody>
      </p:sp>
      <p:sp>
        <p:nvSpPr>
          <p:cNvPr id="6" name="Google Shape;85;p14">
            <a:extLst>
              <a:ext uri="{FF2B5EF4-FFF2-40B4-BE49-F238E27FC236}">
                <a16:creationId xmlns:a16="http://schemas.microsoft.com/office/drawing/2014/main" id="{9BF4DCB3-6010-47EB-8A31-362D4303C79C}"/>
              </a:ext>
            </a:extLst>
          </p:cNvPr>
          <p:cNvSpPr txBox="1">
            <a:spLocks/>
          </p:cNvSpPr>
          <p:nvPr/>
        </p:nvSpPr>
        <p:spPr>
          <a:xfrm>
            <a:off x="1157027" y="583323"/>
            <a:ext cx="3115428" cy="71844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1pPr>
            <a:lvl2pPr marR="0" lvl="1"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2pPr>
            <a:lvl3pPr marR="0" lvl="2"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3pPr>
            <a:lvl4pPr marR="0" lvl="3"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4pPr>
            <a:lvl5pPr marR="0" lvl="4"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5pPr>
            <a:lvl6pPr marR="0" lvl="5"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6pPr>
            <a:lvl7pPr marR="0" lvl="6"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7pPr>
            <a:lvl8pPr marR="0" lvl="7"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8pPr>
            <a:lvl9pPr marR="0" lvl="8"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9pPr>
          </a:lstStyle>
          <a:p>
            <a:r>
              <a:rPr lang="hu-HU" sz="3600"/>
              <a:t>Evaluation</a:t>
            </a:r>
            <a:endParaRPr lang="hu-HU" sz="1800" b="1" dirty="0"/>
          </a:p>
        </p:txBody>
      </p:sp>
    </p:spTree>
    <p:extLst>
      <p:ext uri="{BB962C8B-B14F-4D97-AF65-F5344CB8AC3E}">
        <p14:creationId xmlns:p14="http://schemas.microsoft.com/office/powerpoint/2010/main" val="35763790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4"/>
          <p:cNvSpPr/>
          <p:nvPr/>
        </p:nvSpPr>
        <p:spPr>
          <a:xfrm>
            <a:off x="5880381" y="2562025"/>
            <a:ext cx="1381800" cy="1365600"/>
          </a:xfrm>
          <a:prstGeom prst="ellipse">
            <a:avLst/>
          </a:prstGeom>
          <a:noFill/>
          <a:ln w="9525" cap="flat" cmpd="sng">
            <a:solidFill>
              <a:srgbClr val="CFD8DC"/>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4"/>
          <p:cNvSpPr txBox="1">
            <a:spLocks noGrp="1"/>
          </p:cNvSpPr>
          <p:nvPr>
            <p:ph type="ctrTitle" idx="4294967295"/>
          </p:nvPr>
        </p:nvSpPr>
        <p:spPr>
          <a:xfrm>
            <a:off x="1156599" y="164801"/>
            <a:ext cx="6609228"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hu-HU" sz="3600" dirty="0" err="1"/>
              <a:t>Conclusion</a:t>
            </a:r>
            <a:r>
              <a:rPr lang="hu-HU" sz="3600" dirty="0"/>
              <a:t> and </a:t>
            </a:r>
            <a:r>
              <a:rPr lang="hu-HU" sz="3600" dirty="0" err="1"/>
              <a:t>future</a:t>
            </a:r>
            <a:r>
              <a:rPr lang="hu-HU" sz="3600" dirty="0"/>
              <a:t> </a:t>
            </a:r>
            <a:r>
              <a:rPr lang="hu-HU" sz="3600" dirty="0" err="1"/>
              <a:t>work</a:t>
            </a:r>
            <a:endParaRPr lang="hu-HU" sz="3600" b="1" dirty="0"/>
          </a:p>
        </p:txBody>
      </p:sp>
      <p:cxnSp>
        <p:nvCxnSpPr>
          <p:cNvPr id="89" name="Google Shape;89;p14"/>
          <p:cNvCxnSpPr/>
          <p:nvPr/>
        </p:nvCxnSpPr>
        <p:spPr>
          <a:xfrm>
            <a:off x="7151478" y="3255972"/>
            <a:ext cx="214500" cy="856800"/>
          </a:xfrm>
          <a:prstGeom prst="straightConnector1">
            <a:avLst/>
          </a:prstGeom>
          <a:noFill/>
          <a:ln w="9525" cap="flat" cmpd="sng">
            <a:solidFill>
              <a:srgbClr val="CFD8DC"/>
            </a:solidFill>
            <a:prstDash val="solid"/>
            <a:round/>
            <a:headEnd type="none" w="med" len="med"/>
            <a:tailEnd type="none" w="med" len="med"/>
          </a:ln>
        </p:spPr>
      </p:cxnSp>
      <p:cxnSp>
        <p:nvCxnSpPr>
          <p:cNvPr id="90" name="Google Shape;90;p14"/>
          <p:cNvCxnSpPr/>
          <p:nvPr/>
        </p:nvCxnSpPr>
        <p:spPr>
          <a:xfrm>
            <a:off x="7059842" y="3727574"/>
            <a:ext cx="394200" cy="525600"/>
          </a:xfrm>
          <a:prstGeom prst="straightConnector1">
            <a:avLst/>
          </a:prstGeom>
          <a:noFill/>
          <a:ln w="9525" cap="flat" cmpd="sng">
            <a:solidFill>
              <a:srgbClr val="CFD8DC"/>
            </a:solidFill>
            <a:prstDash val="solid"/>
            <a:round/>
            <a:headEnd type="none" w="med" len="med"/>
            <a:tailEnd type="none" w="med" len="med"/>
          </a:ln>
        </p:spPr>
      </p:cxnSp>
      <p:cxnSp>
        <p:nvCxnSpPr>
          <p:cNvPr id="91" name="Google Shape;91;p14"/>
          <p:cNvCxnSpPr/>
          <p:nvPr/>
        </p:nvCxnSpPr>
        <p:spPr>
          <a:xfrm>
            <a:off x="7224089" y="3501963"/>
            <a:ext cx="752400" cy="464100"/>
          </a:xfrm>
          <a:prstGeom prst="straightConnector1">
            <a:avLst/>
          </a:prstGeom>
          <a:noFill/>
          <a:ln w="9525" cap="flat" cmpd="sng">
            <a:solidFill>
              <a:srgbClr val="CFD8DC"/>
            </a:solidFill>
            <a:prstDash val="solid"/>
            <a:round/>
            <a:headEnd type="none" w="med" len="med"/>
            <a:tailEnd type="none" w="med" len="med"/>
          </a:ln>
        </p:spPr>
      </p:cxnSp>
      <p:sp>
        <p:nvSpPr>
          <p:cNvPr id="2" name="Dia számának helye 1">
            <a:extLst>
              <a:ext uri="{FF2B5EF4-FFF2-40B4-BE49-F238E27FC236}">
                <a16:creationId xmlns:a16="http://schemas.microsoft.com/office/drawing/2014/main" id="{349F8A55-162F-47A7-A5B3-FBC10EBA996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12</a:t>
            </a:fld>
            <a:endParaRPr lang="en"/>
          </a:p>
        </p:txBody>
      </p:sp>
      <p:sp>
        <p:nvSpPr>
          <p:cNvPr id="3" name="Szövegdoboz 2">
            <a:extLst>
              <a:ext uri="{FF2B5EF4-FFF2-40B4-BE49-F238E27FC236}">
                <a16:creationId xmlns:a16="http://schemas.microsoft.com/office/drawing/2014/main" id="{D2B3D354-FEC3-C597-5185-CDB1E6880520}"/>
              </a:ext>
            </a:extLst>
          </p:cNvPr>
          <p:cNvSpPr txBox="1"/>
          <p:nvPr/>
        </p:nvSpPr>
        <p:spPr>
          <a:xfrm>
            <a:off x="1333051" y="1641537"/>
            <a:ext cx="5729134" cy="830997"/>
          </a:xfrm>
          <a:prstGeom prst="rect">
            <a:avLst/>
          </a:prstGeom>
          <a:noFill/>
        </p:spPr>
        <p:txBody>
          <a:bodyPr wrap="square" rtlCol="0">
            <a:spAutoFit/>
          </a:bodyPr>
          <a:lstStyle/>
          <a:p>
            <a:pPr marL="285750" lvl="1" indent="-285750">
              <a:buFont typeface="Courier New" panose="02070309020205020404" pitchFamily="49" charset="0"/>
              <a:buChar char="o"/>
            </a:pPr>
            <a:r>
              <a:rPr lang="hu-HU" sz="1600" dirty="0">
                <a:latin typeface="Source Sans Pro" panose="020B0503030403020204" pitchFamily="34" charset="0"/>
                <a:ea typeface="Source Sans Pro" panose="020B0503030403020204" pitchFamily="34" charset="0"/>
              </a:rPr>
              <a:t>W</a:t>
            </a:r>
            <a:r>
              <a:rPr lang="en-US" sz="1600" dirty="0">
                <a:latin typeface="Source Sans Pro" panose="020B0503030403020204" pitchFamily="34" charset="0"/>
                <a:ea typeface="Source Sans Pro" panose="020B0503030403020204" pitchFamily="34" charset="0"/>
              </a:rPr>
              <a:t>e gathered relatively</a:t>
            </a:r>
            <a:r>
              <a:rPr lang="hu-HU" sz="1600" dirty="0">
                <a:latin typeface="Source Sans Pro" panose="020B0503030403020204" pitchFamily="34" charset="0"/>
                <a:ea typeface="Source Sans Pro" panose="020B0503030403020204" pitchFamily="34" charset="0"/>
              </a:rPr>
              <a:t> </a:t>
            </a:r>
            <a:r>
              <a:rPr lang="hu-HU" sz="1600" dirty="0" err="1">
                <a:latin typeface="Source Sans Pro" panose="020B0503030403020204" pitchFamily="34" charset="0"/>
                <a:ea typeface="Source Sans Pro" panose="020B0503030403020204" pitchFamily="34" charset="0"/>
              </a:rPr>
              <a:t>large</a:t>
            </a:r>
            <a:r>
              <a:rPr lang="en-US" sz="1600" dirty="0">
                <a:latin typeface="Source Sans Pro" panose="020B0503030403020204" pitchFamily="34" charset="0"/>
                <a:ea typeface="Source Sans Pro" panose="020B0503030403020204" pitchFamily="34" charset="0"/>
              </a:rPr>
              <a:t> datasets by driving the</a:t>
            </a:r>
            <a:r>
              <a:rPr lang="hu-HU" sz="1600" dirty="0">
                <a:latin typeface="Source Sans Pro" panose="020B0503030403020204" pitchFamily="34" charset="0"/>
                <a:ea typeface="Source Sans Pro" panose="020B0503030403020204" pitchFamily="34" charset="0"/>
              </a:rPr>
              <a:t> </a:t>
            </a:r>
            <a:r>
              <a:rPr lang="en-US" sz="1600" dirty="0">
                <a:latin typeface="Source Sans Pro" panose="020B0503030403020204" pitchFamily="34" charset="0"/>
                <a:ea typeface="Source Sans Pro" panose="020B0503030403020204" pitchFamily="34" charset="0"/>
              </a:rPr>
              <a:t>ego car in simulation</a:t>
            </a:r>
            <a:endParaRPr lang="hu-HU" sz="1600" dirty="0">
              <a:latin typeface="Source Sans Pro" panose="020B0503030403020204" pitchFamily="34" charset="0"/>
              <a:ea typeface="Source Sans Pro" panose="020B0503030403020204" pitchFamily="34" charset="0"/>
            </a:endParaRPr>
          </a:p>
          <a:p>
            <a:pPr marL="285750" lvl="1" indent="-285750">
              <a:buFont typeface="Courier New" panose="02070309020205020404" pitchFamily="49" charset="0"/>
              <a:buChar char="o"/>
            </a:pPr>
            <a:r>
              <a:rPr lang="hu-HU" sz="1600" dirty="0">
                <a:latin typeface="Source Sans Pro" panose="020B0503030403020204" pitchFamily="34" charset="0"/>
                <a:ea typeface="Source Sans Pro" panose="020B0503030403020204" pitchFamily="34" charset="0"/>
              </a:rPr>
              <a:t>W</a:t>
            </a:r>
            <a:r>
              <a:rPr lang="en-US" sz="1600" dirty="0">
                <a:latin typeface="Source Sans Pro" panose="020B0503030403020204" pitchFamily="34" charset="0"/>
                <a:ea typeface="Source Sans Pro" panose="020B0503030403020204" pitchFamily="34" charset="0"/>
              </a:rPr>
              <a:t>e designed two models</a:t>
            </a:r>
            <a:r>
              <a:rPr lang="hu-HU" sz="1600" dirty="0">
                <a:latin typeface="Source Sans Pro" panose="020B0503030403020204" pitchFamily="34" charset="0"/>
                <a:ea typeface="Source Sans Pro" panose="020B0503030403020204" pitchFamily="34" charset="0"/>
              </a:rPr>
              <a:t>:</a:t>
            </a:r>
          </a:p>
        </p:txBody>
      </p:sp>
      <p:sp>
        <p:nvSpPr>
          <p:cNvPr id="11" name="Szövegdoboz 10">
            <a:extLst>
              <a:ext uri="{FF2B5EF4-FFF2-40B4-BE49-F238E27FC236}">
                <a16:creationId xmlns:a16="http://schemas.microsoft.com/office/drawing/2014/main" id="{98959592-B96B-4579-BE93-3956DA8DEED1}"/>
              </a:ext>
            </a:extLst>
          </p:cNvPr>
          <p:cNvSpPr txBox="1"/>
          <p:nvPr/>
        </p:nvSpPr>
        <p:spPr>
          <a:xfrm>
            <a:off x="2097674" y="2474795"/>
            <a:ext cx="5521908" cy="830997"/>
          </a:xfrm>
          <a:prstGeom prst="rect">
            <a:avLst/>
          </a:prstGeom>
          <a:noFill/>
        </p:spPr>
        <p:txBody>
          <a:bodyPr wrap="square">
            <a:spAutoFit/>
          </a:bodyPr>
          <a:lstStyle/>
          <a:p>
            <a:pPr marL="342900" lvl="6" indent="-342900">
              <a:buFont typeface="+mj-lt"/>
              <a:buAutoNum type="arabicPeriod"/>
            </a:pPr>
            <a:r>
              <a:rPr lang="hu-HU" sz="1600" dirty="0">
                <a:latin typeface="Source Sans Pro" panose="020B0503030403020204" pitchFamily="34" charset="0"/>
                <a:ea typeface="Source Sans Pro" panose="020B0503030403020204" pitchFamily="34" charset="0"/>
              </a:rPr>
              <a:t>C</a:t>
            </a:r>
            <a:r>
              <a:rPr lang="en-US" sz="1600" dirty="0" err="1">
                <a:latin typeface="Source Sans Pro" panose="020B0503030403020204" pitchFamily="34" charset="0"/>
                <a:ea typeface="Source Sans Pro" panose="020B0503030403020204" pitchFamily="34" charset="0"/>
              </a:rPr>
              <a:t>onvolutional</a:t>
            </a:r>
            <a:r>
              <a:rPr lang="en-US" sz="1600" dirty="0">
                <a:latin typeface="Source Sans Pro" panose="020B0503030403020204" pitchFamily="34" charset="0"/>
                <a:ea typeface="Source Sans Pro" panose="020B0503030403020204" pitchFamily="34" charset="0"/>
              </a:rPr>
              <a:t> and dense layers combined with </a:t>
            </a:r>
            <a:r>
              <a:rPr lang="en-US" sz="1600" dirty="0" err="1">
                <a:latin typeface="Source Sans Pro" panose="020B0503030403020204" pitchFamily="34" charset="0"/>
                <a:ea typeface="Source Sans Pro" panose="020B0503030403020204" pitchFamily="34" charset="0"/>
              </a:rPr>
              <a:t>MaxPooling</a:t>
            </a:r>
            <a:endParaRPr lang="hu-HU" sz="1600" dirty="0">
              <a:latin typeface="Source Sans Pro" panose="020B0503030403020204" pitchFamily="34" charset="0"/>
              <a:ea typeface="Source Sans Pro" panose="020B0503030403020204" pitchFamily="34" charset="0"/>
            </a:endParaRPr>
          </a:p>
          <a:p>
            <a:pPr marL="342900" lvl="6" indent="-342900">
              <a:buFont typeface="+mj-lt"/>
              <a:buAutoNum type="arabicPeriod"/>
            </a:pPr>
            <a:r>
              <a:rPr lang="hu-HU" sz="1600" dirty="0">
                <a:latin typeface="Source Sans Pro" panose="020B0503030403020204" pitchFamily="34" charset="0"/>
                <a:ea typeface="Source Sans Pro" panose="020B0503030403020204" pitchFamily="34" charset="0"/>
              </a:rPr>
              <a:t>A</a:t>
            </a:r>
            <a:r>
              <a:rPr lang="en-US" sz="1600" dirty="0" err="1">
                <a:latin typeface="Source Sans Pro" panose="020B0503030403020204" pitchFamily="34" charset="0"/>
                <a:ea typeface="Source Sans Pro" panose="020B0503030403020204" pitchFamily="34" charset="0"/>
              </a:rPr>
              <a:t>dditional</a:t>
            </a:r>
            <a:r>
              <a:rPr lang="en-US" sz="1600" dirty="0">
                <a:latin typeface="Source Sans Pro" panose="020B0503030403020204" pitchFamily="34" charset="0"/>
                <a:ea typeface="Source Sans Pro" panose="020B0503030403020204" pitchFamily="34" charset="0"/>
              </a:rPr>
              <a:t> LSTM</a:t>
            </a:r>
            <a:r>
              <a:rPr lang="hu-HU" sz="1600" dirty="0">
                <a:latin typeface="Source Sans Pro" panose="020B0503030403020204" pitchFamily="34" charset="0"/>
                <a:ea typeface="Source Sans Pro" panose="020B0503030403020204" pitchFamily="34" charset="0"/>
              </a:rPr>
              <a:t> </a:t>
            </a:r>
            <a:r>
              <a:rPr lang="en-US" sz="1600" dirty="0">
                <a:latin typeface="Source Sans Pro" panose="020B0503030403020204" pitchFamily="34" charset="0"/>
                <a:ea typeface="Source Sans Pro" panose="020B0503030403020204" pitchFamily="34" charset="0"/>
              </a:rPr>
              <a:t>layers</a:t>
            </a:r>
            <a:endParaRPr lang="hu-HU" sz="1600" dirty="0">
              <a:latin typeface="Source Sans Pro" panose="020B0503030403020204" pitchFamily="34" charset="0"/>
              <a:ea typeface="Source Sans Pro" panose="020B0503030403020204" pitchFamily="34" charset="0"/>
            </a:endParaRPr>
          </a:p>
        </p:txBody>
      </p:sp>
      <p:sp>
        <p:nvSpPr>
          <p:cNvPr id="13" name="Szövegdoboz 12">
            <a:extLst>
              <a:ext uri="{FF2B5EF4-FFF2-40B4-BE49-F238E27FC236}">
                <a16:creationId xmlns:a16="http://schemas.microsoft.com/office/drawing/2014/main" id="{E1DA91CB-BF15-4557-B299-A9D21C6A494A}"/>
              </a:ext>
            </a:extLst>
          </p:cNvPr>
          <p:cNvSpPr txBox="1"/>
          <p:nvPr/>
        </p:nvSpPr>
        <p:spPr>
          <a:xfrm>
            <a:off x="1333051" y="3406660"/>
            <a:ext cx="6494528" cy="830997"/>
          </a:xfrm>
          <a:prstGeom prst="rect">
            <a:avLst/>
          </a:prstGeom>
          <a:noFill/>
        </p:spPr>
        <p:txBody>
          <a:bodyPr wrap="square">
            <a:spAutoFit/>
          </a:bodyPr>
          <a:lstStyle/>
          <a:p>
            <a:pPr marL="285750" lvl="1" indent="-285750">
              <a:buFont typeface="Courier New" panose="02070309020205020404" pitchFamily="49" charset="0"/>
              <a:buChar char="o"/>
            </a:pPr>
            <a:r>
              <a:rPr lang="hu-HU" sz="1600" dirty="0" err="1">
                <a:latin typeface="Source Sans Pro" panose="020B0503030403020204" pitchFamily="34" charset="0"/>
                <a:ea typeface="Source Sans Pro" panose="020B0503030403020204" pitchFamily="34" charset="0"/>
              </a:rPr>
              <a:t>After</a:t>
            </a:r>
            <a:r>
              <a:rPr lang="hu-HU" sz="1600" dirty="0">
                <a:latin typeface="Source Sans Pro" panose="020B0503030403020204" pitchFamily="34" charset="0"/>
                <a:ea typeface="Source Sans Pro" panose="020B0503030403020204" pitchFamily="34" charset="0"/>
              </a:rPr>
              <a:t> </a:t>
            </a:r>
            <a:r>
              <a:rPr lang="hu-HU" sz="1600" dirty="0" err="1">
                <a:latin typeface="Source Sans Pro" panose="020B0503030403020204" pitchFamily="34" charset="0"/>
                <a:ea typeface="Source Sans Pro" panose="020B0503030403020204" pitchFamily="34" charset="0"/>
              </a:rPr>
              <a:t>evaluating</a:t>
            </a:r>
            <a:r>
              <a:rPr lang="hu-HU" sz="1600" dirty="0">
                <a:latin typeface="Source Sans Pro" panose="020B0503030403020204" pitchFamily="34" charset="0"/>
                <a:ea typeface="Source Sans Pro" panose="020B0503030403020204" pitchFamily="34" charset="0"/>
              </a:rPr>
              <a:t>, </a:t>
            </a:r>
            <a:r>
              <a:rPr lang="hu-HU" sz="1600" dirty="0" err="1">
                <a:latin typeface="Source Sans Pro" panose="020B0503030403020204" pitchFamily="34" charset="0"/>
                <a:ea typeface="Source Sans Pro" panose="020B0503030403020204" pitchFamily="34" charset="0"/>
              </a:rPr>
              <a:t>the</a:t>
            </a:r>
            <a:r>
              <a:rPr lang="hu-HU" sz="1600" dirty="0">
                <a:latin typeface="Source Sans Pro" panose="020B0503030403020204" pitchFamily="34" charset="0"/>
                <a:ea typeface="Source Sans Pro" panose="020B0503030403020204" pitchFamily="34" charset="0"/>
              </a:rPr>
              <a:t> </a:t>
            </a:r>
            <a:r>
              <a:rPr lang="hu-HU" sz="1600" dirty="0" err="1">
                <a:latin typeface="Source Sans Pro" panose="020B0503030403020204" pitchFamily="34" charset="0"/>
                <a:ea typeface="Source Sans Pro" panose="020B0503030403020204" pitchFamily="34" charset="0"/>
              </a:rPr>
              <a:t>result</a:t>
            </a:r>
            <a:r>
              <a:rPr lang="hu-HU" sz="1600" dirty="0">
                <a:latin typeface="Source Sans Pro" panose="020B0503030403020204" pitchFamily="34" charset="0"/>
                <a:ea typeface="Source Sans Pro" panose="020B0503030403020204" pitchFamily="34" charset="0"/>
              </a:rPr>
              <a:t> </a:t>
            </a:r>
            <a:r>
              <a:rPr lang="hu-HU" sz="1600" dirty="0" err="1">
                <a:latin typeface="Source Sans Pro" panose="020B0503030403020204" pitchFamily="34" charset="0"/>
                <a:ea typeface="Source Sans Pro" panose="020B0503030403020204" pitchFamily="34" charset="0"/>
              </a:rPr>
              <a:t>weren’t</a:t>
            </a:r>
            <a:r>
              <a:rPr lang="hu-HU" sz="1600" dirty="0">
                <a:latin typeface="Source Sans Pro" panose="020B0503030403020204" pitchFamily="34" charset="0"/>
                <a:ea typeface="Source Sans Pro" panose="020B0503030403020204" pitchFamily="34" charset="0"/>
              </a:rPr>
              <a:t> </a:t>
            </a:r>
            <a:r>
              <a:rPr lang="hu-HU" sz="1600" dirty="0" err="1">
                <a:latin typeface="Source Sans Pro" panose="020B0503030403020204" pitchFamily="34" charset="0"/>
                <a:ea typeface="Source Sans Pro" panose="020B0503030403020204" pitchFamily="34" charset="0"/>
              </a:rPr>
              <a:t>satisfactory</a:t>
            </a:r>
            <a:endParaRPr lang="hu-HU" sz="1600" dirty="0">
              <a:latin typeface="Source Sans Pro" panose="020B0503030403020204" pitchFamily="34" charset="0"/>
              <a:ea typeface="Source Sans Pro" panose="020B0503030403020204" pitchFamily="34" charset="0"/>
            </a:endParaRPr>
          </a:p>
          <a:p>
            <a:pPr marL="285750" lvl="1" indent="-285750">
              <a:buFont typeface="Courier New" panose="02070309020205020404" pitchFamily="49" charset="0"/>
              <a:buChar char="o"/>
            </a:pPr>
            <a:r>
              <a:rPr lang="hu-HU" sz="1600" dirty="0">
                <a:latin typeface="Source Sans Pro" panose="020B0503030403020204" pitchFamily="34" charset="0"/>
                <a:ea typeface="Source Sans Pro" panose="020B0503030403020204" pitchFamily="34" charset="0"/>
              </a:rPr>
              <a:t>In </a:t>
            </a:r>
            <a:r>
              <a:rPr lang="hu-HU" sz="1600" dirty="0" err="1">
                <a:latin typeface="Source Sans Pro" panose="020B0503030403020204" pitchFamily="34" charset="0"/>
                <a:ea typeface="Source Sans Pro" panose="020B0503030403020204" pitchFamily="34" charset="0"/>
              </a:rPr>
              <a:t>the</a:t>
            </a:r>
            <a:r>
              <a:rPr lang="hu-HU" sz="1600" dirty="0">
                <a:latin typeface="Source Sans Pro" panose="020B0503030403020204" pitchFamily="34" charset="0"/>
                <a:ea typeface="Source Sans Pro" panose="020B0503030403020204" pitchFamily="34" charset="0"/>
              </a:rPr>
              <a:t> </a:t>
            </a:r>
            <a:r>
              <a:rPr lang="hu-HU" sz="1600" dirty="0" err="1">
                <a:latin typeface="Source Sans Pro" panose="020B0503030403020204" pitchFamily="34" charset="0"/>
                <a:ea typeface="Source Sans Pro" panose="020B0503030403020204" pitchFamily="34" charset="0"/>
              </a:rPr>
              <a:t>future</a:t>
            </a:r>
            <a:r>
              <a:rPr lang="hu-HU" sz="1600" dirty="0">
                <a:latin typeface="Source Sans Pro" panose="020B0503030403020204" pitchFamily="34" charset="0"/>
                <a:ea typeface="Source Sans Pro" panose="020B0503030403020204" pitchFamily="34" charset="0"/>
              </a:rPr>
              <a:t> w</a:t>
            </a:r>
            <a:r>
              <a:rPr lang="en-US" sz="1600" dirty="0">
                <a:latin typeface="Source Sans Pro" panose="020B0503030403020204" pitchFamily="34" charset="0"/>
                <a:ea typeface="Source Sans Pro" panose="020B0503030403020204" pitchFamily="34" charset="0"/>
              </a:rPr>
              <a:t>e want to try out reinforcement learning algorithms </a:t>
            </a:r>
            <a:r>
              <a:rPr lang="hu-HU" sz="1600" dirty="0" err="1">
                <a:latin typeface="Source Sans Pro" panose="020B0503030403020204" pitchFamily="34" charset="0"/>
                <a:ea typeface="Source Sans Pro" panose="020B0503030403020204" pitchFamily="34" charset="0"/>
              </a:rPr>
              <a:t>hoping</a:t>
            </a:r>
            <a:r>
              <a:rPr lang="hu-HU" sz="1600" dirty="0">
                <a:latin typeface="Source Sans Pro" panose="020B0503030403020204" pitchFamily="34" charset="0"/>
                <a:ea typeface="Source Sans Pro" panose="020B0503030403020204" pitchFamily="34" charset="0"/>
              </a:rPr>
              <a:t> </a:t>
            </a:r>
            <a:r>
              <a:rPr lang="en-US" sz="1600" dirty="0">
                <a:latin typeface="Source Sans Pro" panose="020B0503030403020204" pitchFamily="34" charset="0"/>
                <a:ea typeface="Source Sans Pro" panose="020B0503030403020204" pitchFamily="34" charset="0"/>
              </a:rPr>
              <a:t>to see</a:t>
            </a:r>
            <a:r>
              <a:rPr lang="hu-HU" sz="1600" dirty="0">
                <a:latin typeface="Source Sans Pro" panose="020B0503030403020204" pitchFamily="34" charset="0"/>
                <a:ea typeface="Source Sans Pro" panose="020B0503030403020204" pitchFamily="34" charset="0"/>
              </a:rPr>
              <a:t> </a:t>
            </a:r>
            <a:r>
              <a:rPr lang="hu-HU" sz="1600" dirty="0" err="1">
                <a:latin typeface="Source Sans Pro" panose="020B0503030403020204" pitchFamily="34" charset="0"/>
                <a:ea typeface="Source Sans Pro" panose="020B0503030403020204" pitchFamily="34" charset="0"/>
              </a:rPr>
              <a:t>better</a:t>
            </a:r>
            <a:r>
              <a:rPr lang="hu-HU" sz="1600" dirty="0">
                <a:latin typeface="Source Sans Pro" panose="020B0503030403020204" pitchFamily="34" charset="0"/>
                <a:ea typeface="Source Sans Pro" panose="020B0503030403020204" pitchFamily="34" charset="0"/>
              </a:rPr>
              <a:t> </a:t>
            </a:r>
            <a:r>
              <a:rPr lang="hu-HU" sz="1600" dirty="0" err="1">
                <a:latin typeface="Source Sans Pro" panose="020B0503030403020204" pitchFamily="34" charset="0"/>
                <a:ea typeface="Source Sans Pro" panose="020B0503030403020204" pitchFamily="34" charset="0"/>
              </a:rPr>
              <a:t>results</a:t>
            </a:r>
            <a:endParaRPr lang="en-US" sz="1600" dirty="0">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13174048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4"/>
          <p:cNvSpPr/>
          <p:nvPr/>
        </p:nvSpPr>
        <p:spPr>
          <a:xfrm>
            <a:off x="6533189" y="2280914"/>
            <a:ext cx="1381800" cy="1365600"/>
          </a:xfrm>
          <a:prstGeom prst="ellipse">
            <a:avLst/>
          </a:prstGeom>
          <a:noFill/>
          <a:ln w="9525" cap="flat" cmpd="sng">
            <a:solidFill>
              <a:srgbClr val="CFD8DC"/>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4"/>
          <p:cNvSpPr txBox="1">
            <a:spLocks noGrp="1"/>
          </p:cNvSpPr>
          <p:nvPr>
            <p:ph type="ctrTitle" idx="4294967295"/>
          </p:nvPr>
        </p:nvSpPr>
        <p:spPr>
          <a:xfrm>
            <a:off x="1127755" y="577120"/>
            <a:ext cx="3072032" cy="75152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hu-HU" sz="3600" dirty="0" err="1"/>
              <a:t>Introduction</a:t>
            </a:r>
            <a:endParaRPr sz="3600" b="1" dirty="0"/>
          </a:p>
        </p:txBody>
      </p:sp>
      <p:cxnSp>
        <p:nvCxnSpPr>
          <p:cNvPr id="89" name="Google Shape;89;p14"/>
          <p:cNvCxnSpPr/>
          <p:nvPr/>
        </p:nvCxnSpPr>
        <p:spPr>
          <a:xfrm>
            <a:off x="7202332" y="3646514"/>
            <a:ext cx="214500" cy="856800"/>
          </a:xfrm>
          <a:prstGeom prst="straightConnector1">
            <a:avLst/>
          </a:prstGeom>
          <a:noFill/>
          <a:ln w="9525" cap="flat" cmpd="sng">
            <a:solidFill>
              <a:srgbClr val="CFD8DC"/>
            </a:solidFill>
            <a:prstDash val="solid"/>
            <a:round/>
            <a:headEnd type="none" w="med" len="med"/>
            <a:tailEnd type="none" w="med" len="med"/>
          </a:ln>
        </p:spPr>
      </p:cxnSp>
      <p:cxnSp>
        <p:nvCxnSpPr>
          <p:cNvPr id="90" name="Google Shape;90;p14"/>
          <p:cNvCxnSpPr/>
          <p:nvPr/>
        </p:nvCxnSpPr>
        <p:spPr>
          <a:xfrm>
            <a:off x="7622045" y="3527270"/>
            <a:ext cx="394200" cy="525600"/>
          </a:xfrm>
          <a:prstGeom prst="straightConnector1">
            <a:avLst/>
          </a:prstGeom>
          <a:noFill/>
          <a:ln w="9525" cap="flat" cmpd="sng">
            <a:solidFill>
              <a:srgbClr val="CFD8DC"/>
            </a:solidFill>
            <a:prstDash val="solid"/>
            <a:round/>
            <a:headEnd type="none" w="med" len="med"/>
            <a:tailEnd type="none" w="med" len="med"/>
          </a:ln>
        </p:spPr>
      </p:cxnSp>
      <p:cxnSp>
        <p:nvCxnSpPr>
          <p:cNvPr id="91" name="Google Shape;91;p14"/>
          <p:cNvCxnSpPr/>
          <p:nvPr/>
        </p:nvCxnSpPr>
        <p:spPr>
          <a:xfrm>
            <a:off x="7876614" y="3182414"/>
            <a:ext cx="752400" cy="464100"/>
          </a:xfrm>
          <a:prstGeom prst="straightConnector1">
            <a:avLst/>
          </a:prstGeom>
          <a:noFill/>
          <a:ln w="9525" cap="flat" cmpd="sng">
            <a:solidFill>
              <a:srgbClr val="CFD8DC"/>
            </a:solidFill>
            <a:prstDash val="solid"/>
            <a:round/>
            <a:headEnd type="none" w="med" len="med"/>
            <a:tailEnd type="none" w="med" len="med"/>
          </a:ln>
        </p:spPr>
      </p:cxnSp>
      <p:sp>
        <p:nvSpPr>
          <p:cNvPr id="2" name="Dia számának helye 1">
            <a:extLst>
              <a:ext uri="{FF2B5EF4-FFF2-40B4-BE49-F238E27FC236}">
                <a16:creationId xmlns:a16="http://schemas.microsoft.com/office/drawing/2014/main" id="{349F8A55-162F-47A7-A5B3-FBC10EBA996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a:t>
            </a:fld>
            <a:endParaRPr lang="en"/>
          </a:p>
        </p:txBody>
      </p:sp>
      <p:sp>
        <p:nvSpPr>
          <p:cNvPr id="3" name="Szövegdoboz 2">
            <a:extLst>
              <a:ext uri="{FF2B5EF4-FFF2-40B4-BE49-F238E27FC236}">
                <a16:creationId xmlns:a16="http://schemas.microsoft.com/office/drawing/2014/main" id="{D2B3D354-FEC3-C597-5185-CDB1E6880520}"/>
              </a:ext>
            </a:extLst>
          </p:cNvPr>
          <p:cNvSpPr txBox="1"/>
          <p:nvPr/>
        </p:nvSpPr>
        <p:spPr>
          <a:xfrm>
            <a:off x="1336627" y="1612754"/>
            <a:ext cx="5521929" cy="1569660"/>
          </a:xfrm>
          <a:prstGeom prst="rect">
            <a:avLst/>
          </a:prstGeom>
          <a:noFill/>
        </p:spPr>
        <p:txBody>
          <a:bodyPr wrap="square" rtlCol="0">
            <a:spAutoFit/>
          </a:bodyPr>
          <a:lstStyle/>
          <a:p>
            <a:pPr marL="285750" lvl="1" indent="-285750">
              <a:buFont typeface="Courier New" panose="02070309020205020404" pitchFamily="49" charset="0"/>
              <a:buChar char="o"/>
            </a:pPr>
            <a:r>
              <a:rPr lang="en-US" sz="1600" dirty="0">
                <a:latin typeface="Source Sans Pro" panose="020B0503030403020204" pitchFamily="34" charset="0"/>
                <a:ea typeface="Source Sans Pro" panose="020B0503030403020204" pitchFamily="34" charset="0"/>
              </a:rPr>
              <a:t>Increasing demand for autonomous driving</a:t>
            </a:r>
          </a:p>
          <a:p>
            <a:pPr marL="285750" lvl="1" indent="-285750">
              <a:buFont typeface="Courier New" panose="02070309020205020404" pitchFamily="49" charset="0"/>
              <a:buChar char="o"/>
            </a:pPr>
            <a:r>
              <a:rPr lang="en-US" sz="1600" dirty="0">
                <a:latin typeface="Source Sans Pro" panose="020B0503030403020204" pitchFamily="34" charset="0"/>
                <a:ea typeface="Source Sans Pro" panose="020B0503030403020204" pitchFamily="34" charset="0"/>
              </a:rPr>
              <a:t>An extremely expensive process in a real-world environment</a:t>
            </a:r>
          </a:p>
          <a:p>
            <a:pPr marL="285750" lvl="1" indent="-285750">
              <a:buFont typeface="Courier New" panose="02070309020205020404" pitchFamily="49" charset="0"/>
              <a:buChar char="o"/>
            </a:pPr>
            <a:r>
              <a:rPr lang="en-US" sz="1600" dirty="0">
                <a:latin typeface="Source Sans Pro" panose="020B0503030403020204" pitchFamily="34" charset="0"/>
                <a:ea typeface="Source Sans Pro" panose="020B0503030403020204" pitchFamily="34" charset="0"/>
              </a:rPr>
              <a:t>Using simulator to decrease costs and risks of development</a:t>
            </a:r>
          </a:p>
          <a:p>
            <a:pPr marL="285750" lvl="1" indent="-285750">
              <a:buFont typeface="Courier New" panose="02070309020205020404" pitchFamily="49" charset="0"/>
              <a:buChar char="o"/>
            </a:pPr>
            <a:r>
              <a:rPr lang="hu-HU" sz="1600" dirty="0" err="1">
                <a:latin typeface="Source Sans Pro" panose="020B0503030403020204" pitchFamily="34" charset="0"/>
                <a:ea typeface="Source Sans Pro" panose="020B0503030403020204" pitchFamily="34" charset="0"/>
              </a:rPr>
              <a:t>Using</a:t>
            </a:r>
            <a:r>
              <a:rPr lang="hu-HU" sz="1600" dirty="0">
                <a:latin typeface="Source Sans Pro" panose="020B0503030403020204" pitchFamily="34" charset="0"/>
                <a:ea typeface="Source Sans Pro" panose="020B0503030403020204" pitchFamily="34" charset="0"/>
              </a:rPr>
              <a:t> </a:t>
            </a:r>
            <a:r>
              <a:rPr lang="en-US" sz="1600" dirty="0" err="1">
                <a:latin typeface="Source Sans Pro" panose="020B0503030403020204" pitchFamily="34" charset="0"/>
                <a:ea typeface="Source Sans Pro" panose="020B0503030403020204" pitchFamily="34" charset="0"/>
              </a:rPr>
              <a:t>DuckieTown</a:t>
            </a:r>
            <a:r>
              <a:rPr lang="en-US" sz="1600" dirty="0">
                <a:latin typeface="Source Sans Pro" panose="020B0503030403020204" pitchFamily="34" charset="0"/>
                <a:ea typeface="Source Sans Pro" panose="020B0503030403020204" pitchFamily="34" charset="0"/>
              </a:rPr>
              <a:t> Environment</a:t>
            </a:r>
            <a:r>
              <a:rPr lang="hu-HU" sz="1600" dirty="0">
                <a:latin typeface="Source Sans Pro" panose="020B0503030403020204" pitchFamily="34" charset="0"/>
                <a:ea typeface="Source Sans Pro" panose="020B0503030403020204" pitchFamily="34" charset="0"/>
              </a:rPr>
              <a:t>, a platform </a:t>
            </a:r>
            <a:r>
              <a:rPr lang="hu-HU" sz="1600" dirty="0" err="1">
                <a:latin typeface="Source Sans Pro" panose="020B0503030403020204" pitchFamily="34" charset="0"/>
                <a:ea typeface="Source Sans Pro" panose="020B0503030403020204" pitchFamily="34" charset="0"/>
              </a:rPr>
              <a:t>designed</a:t>
            </a:r>
            <a:r>
              <a:rPr lang="hu-HU" sz="1600" dirty="0">
                <a:latin typeface="Source Sans Pro" panose="020B0503030403020204" pitchFamily="34" charset="0"/>
                <a:ea typeface="Source Sans Pro" panose="020B0503030403020204" pitchFamily="34" charset="0"/>
              </a:rPr>
              <a:t> </a:t>
            </a:r>
            <a:r>
              <a:rPr lang="hu-HU" sz="1600" dirty="0" err="1">
                <a:latin typeface="Source Sans Pro" panose="020B0503030403020204" pitchFamily="34" charset="0"/>
                <a:ea typeface="Source Sans Pro" panose="020B0503030403020204" pitchFamily="34" charset="0"/>
              </a:rPr>
              <a:t>for</a:t>
            </a:r>
            <a:r>
              <a:rPr lang="hu-HU" sz="1600" dirty="0">
                <a:latin typeface="Source Sans Pro" panose="020B0503030403020204" pitchFamily="34" charset="0"/>
                <a:ea typeface="Source Sans Pro" panose="020B0503030403020204" pitchFamily="34" charset="0"/>
              </a:rPr>
              <a:t> </a:t>
            </a:r>
            <a:r>
              <a:rPr lang="hu-HU" sz="1600" dirty="0" err="1">
                <a:latin typeface="Source Sans Pro" panose="020B0503030403020204" pitchFamily="34" charset="0"/>
                <a:ea typeface="Source Sans Pro" panose="020B0503030403020204" pitchFamily="34" charset="0"/>
              </a:rPr>
              <a:t>education</a:t>
            </a:r>
            <a:r>
              <a:rPr lang="hu-HU" sz="1600" dirty="0">
                <a:latin typeface="Source Sans Pro" panose="020B0503030403020204" pitchFamily="34" charset="0"/>
                <a:ea typeface="Source Sans Pro" panose="020B0503030403020204" pitchFamily="34" charset="0"/>
              </a:rPr>
              <a:t> and </a:t>
            </a:r>
            <a:r>
              <a:rPr lang="hu-HU" sz="1600" dirty="0" err="1">
                <a:latin typeface="Source Sans Pro" panose="020B0503030403020204" pitchFamily="34" charset="0"/>
                <a:ea typeface="Source Sans Pro" panose="020B0503030403020204" pitchFamily="34" charset="0"/>
              </a:rPr>
              <a:t>research</a:t>
            </a:r>
            <a:r>
              <a:rPr lang="hu-HU" sz="1600" dirty="0">
                <a:latin typeface="Source Sans Pro" panose="020B0503030403020204" pitchFamily="34" charset="0"/>
                <a:ea typeface="Source Sans Pro" panose="020B0503030403020204" pitchFamily="34" charset="0"/>
              </a:rPr>
              <a:t> </a:t>
            </a:r>
            <a:r>
              <a:rPr lang="hu-HU" sz="1600" dirty="0" err="1">
                <a:latin typeface="Source Sans Pro" panose="020B0503030403020204" pitchFamily="34" charset="0"/>
                <a:ea typeface="Source Sans Pro" panose="020B0503030403020204" pitchFamily="34" charset="0"/>
              </a:rPr>
              <a:t>purposes</a:t>
            </a:r>
            <a:endParaRPr lang="en-US" sz="1600" dirty="0">
              <a:latin typeface="Source Sans Pro" panose="020B0503030403020204" pitchFamily="34" charset="0"/>
              <a:ea typeface="Source Sans Pro" panose="020B0503030403020204" pitchFamily="34" charset="0"/>
            </a:endParaRPr>
          </a:p>
        </p:txBody>
      </p:sp>
      <p:pic>
        <p:nvPicPr>
          <p:cNvPr id="3074" name="Picture 2" descr="Duckietown – Learning Autonomy">
            <a:extLst>
              <a:ext uri="{FF2B5EF4-FFF2-40B4-BE49-F238E27FC236}">
                <a16:creationId xmlns:a16="http://schemas.microsoft.com/office/drawing/2014/main" id="{7CB002F1-80C8-4E45-8477-56579B8320F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7493" y="3646514"/>
            <a:ext cx="3971925" cy="1152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33765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3"/>
        <p:cNvGrpSpPr/>
        <p:nvPr/>
      </p:nvGrpSpPr>
      <p:grpSpPr>
        <a:xfrm>
          <a:off x="0" y="0"/>
          <a:ext cx="0" cy="0"/>
          <a:chOff x="0" y="0"/>
          <a:chExt cx="0" cy="0"/>
        </a:xfrm>
      </p:grpSpPr>
      <p:sp>
        <p:nvSpPr>
          <p:cNvPr id="84" name="Google Shape;84;p14"/>
          <p:cNvSpPr/>
          <p:nvPr/>
        </p:nvSpPr>
        <p:spPr>
          <a:xfrm>
            <a:off x="5880381" y="2562025"/>
            <a:ext cx="1381800" cy="1365600"/>
          </a:xfrm>
          <a:prstGeom prst="ellipse">
            <a:avLst/>
          </a:prstGeom>
          <a:noFill/>
          <a:ln w="9525" cap="flat" cmpd="sng">
            <a:solidFill>
              <a:srgbClr val="CFD8DC"/>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4"/>
          <p:cNvSpPr txBox="1">
            <a:spLocks noGrp="1"/>
          </p:cNvSpPr>
          <p:nvPr>
            <p:ph type="ctrTitle" idx="4294967295"/>
          </p:nvPr>
        </p:nvSpPr>
        <p:spPr>
          <a:xfrm>
            <a:off x="1148983" y="545037"/>
            <a:ext cx="3304614" cy="759143"/>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hu-HU" sz="3600" dirty="0" err="1"/>
              <a:t>Our</a:t>
            </a:r>
            <a:r>
              <a:rPr lang="hu-HU" sz="3600" dirty="0"/>
              <a:t> </a:t>
            </a:r>
            <a:r>
              <a:rPr lang="hu-HU" sz="3600" dirty="0" err="1"/>
              <a:t>Approach</a:t>
            </a:r>
            <a:endParaRPr sz="3600" b="1" dirty="0"/>
          </a:p>
        </p:txBody>
      </p:sp>
      <p:sp>
        <p:nvSpPr>
          <p:cNvPr id="86" name="Google Shape;86;p14"/>
          <p:cNvSpPr txBox="1">
            <a:spLocks noGrp="1"/>
          </p:cNvSpPr>
          <p:nvPr>
            <p:ph type="subTitle" idx="4294967295"/>
          </p:nvPr>
        </p:nvSpPr>
        <p:spPr>
          <a:xfrm>
            <a:off x="1346052" y="1460719"/>
            <a:ext cx="6551759" cy="100901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hu-HU" sz="2400" dirty="0"/>
              <a:t>An i</a:t>
            </a:r>
            <a:r>
              <a:rPr lang="en-US" sz="2400" dirty="0" err="1"/>
              <a:t>mitation</a:t>
            </a:r>
            <a:r>
              <a:rPr lang="en-US" sz="2400" dirty="0"/>
              <a:t> learning and behavior cloning based approach</a:t>
            </a:r>
            <a:endParaRPr lang="hu-HU" sz="2400" dirty="0"/>
          </a:p>
        </p:txBody>
      </p:sp>
      <p:cxnSp>
        <p:nvCxnSpPr>
          <p:cNvPr id="89" name="Google Shape;89;p14"/>
          <p:cNvCxnSpPr/>
          <p:nvPr/>
        </p:nvCxnSpPr>
        <p:spPr>
          <a:xfrm>
            <a:off x="6694986" y="3933625"/>
            <a:ext cx="214500" cy="856800"/>
          </a:xfrm>
          <a:prstGeom prst="straightConnector1">
            <a:avLst/>
          </a:prstGeom>
          <a:noFill/>
          <a:ln w="9525" cap="flat" cmpd="sng">
            <a:solidFill>
              <a:srgbClr val="CFD8DC"/>
            </a:solidFill>
            <a:prstDash val="solid"/>
            <a:round/>
            <a:headEnd type="none" w="med" len="med"/>
            <a:tailEnd type="none" w="med" len="med"/>
          </a:ln>
        </p:spPr>
      </p:cxnSp>
      <p:cxnSp>
        <p:nvCxnSpPr>
          <p:cNvPr id="90" name="Google Shape;90;p14"/>
          <p:cNvCxnSpPr/>
          <p:nvPr/>
        </p:nvCxnSpPr>
        <p:spPr>
          <a:xfrm>
            <a:off x="7059842" y="3727574"/>
            <a:ext cx="394200" cy="525600"/>
          </a:xfrm>
          <a:prstGeom prst="straightConnector1">
            <a:avLst/>
          </a:prstGeom>
          <a:noFill/>
          <a:ln w="9525" cap="flat" cmpd="sng">
            <a:solidFill>
              <a:srgbClr val="CFD8DC"/>
            </a:solidFill>
            <a:prstDash val="solid"/>
            <a:round/>
            <a:headEnd type="none" w="med" len="med"/>
            <a:tailEnd type="none" w="med" len="med"/>
          </a:ln>
        </p:spPr>
      </p:cxnSp>
      <p:cxnSp>
        <p:nvCxnSpPr>
          <p:cNvPr id="91" name="Google Shape;91;p14"/>
          <p:cNvCxnSpPr/>
          <p:nvPr/>
        </p:nvCxnSpPr>
        <p:spPr>
          <a:xfrm>
            <a:off x="7224089" y="3501963"/>
            <a:ext cx="752400" cy="464100"/>
          </a:xfrm>
          <a:prstGeom prst="straightConnector1">
            <a:avLst/>
          </a:prstGeom>
          <a:noFill/>
          <a:ln w="9525" cap="flat" cmpd="sng">
            <a:solidFill>
              <a:srgbClr val="CFD8DC"/>
            </a:solidFill>
            <a:prstDash val="solid"/>
            <a:round/>
            <a:headEnd type="none" w="med" len="med"/>
            <a:tailEnd type="none" w="med" len="med"/>
          </a:ln>
        </p:spPr>
      </p:cxnSp>
      <p:sp>
        <p:nvSpPr>
          <p:cNvPr id="2" name="Dia számának helye 1">
            <a:extLst>
              <a:ext uri="{FF2B5EF4-FFF2-40B4-BE49-F238E27FC236}">
                <a16:creationId xmlns:a16="http://schemas.microsoft.com/office/drawing/2014/main" id="{349F8A55-162F-47A7-A5B3-FBC10EBA996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a:t>
            </a:fld>
            <a:endParaRPr lang="en"/>
          </a:p>
        </p:txBody>
      </p:sp>
      <p:sp>
        <p:nvSpPr>
          <p:cNvPr id="3" name="Szövegdoboz 2">
            <a:extLst>
              <a:ext uri="{FF2B5EF4-FFF2-40B4-BE49-F238E27FC236}">
                <a16:creationId xmlns:a16="http://schemas.microsoft.com/office/drawing/2014/main" id="{D2B3D354-FEC3-C597-5185-CDB1E6880520}"/>
              </a:ext>
            </a:extLst>
          </p:cNvPr>
          <p:cNvSpPr txBox="1"/>
          <p:nvPr/>
        </p:nvSpPr>
        <p:spPr>
          <a:xfrm>
            <a:off x="1346052" y="2717133"/>
            <a:ext cx="5521929" cy="1569660"/>
          </a:xfrm>
          <a:prstGeom prst="rect">
            <a:avLst/>
          </a:prstGeom>
          <a:noFill/>
        </p:spPr>
        <p:txBody>
          <a:bodyPr wrap="square" rtlCol="0">
            <a:spAutoFit/>
          </a:bodyPr>
          <a:lstStyle/>
          <a:p>
            <a:pPr marL="285750" lvl="1" indent="-285750">
              <a:buFont typeface="Courier New" panose="02070309020205020404" pitchFamily="49" charset="0"/>
              <a:buChar char="o"/>
            </a:pPr>
            <a:r>
              <a:rPr lang="hu-HU" sz="1600" dirty="0">
                <a:latin typeface="Source Sans Pro" panose="020B0503030403020204" pitchFamily="34" charset="0"/>
                <a:ea typeface="Source Sans Pro" panose="020B0503030403020204" pitchFamily="34" charset="0"/>
              </a:rPr>
              <a:t>G</a:t>
            </a:r>
            <a:r>
              <a:rPr lang="en-US" sz="1600" dirty="0" err="1">
                <a:latin typeface="Source Sans Pro" panose="020B0503030403020204" pitchFamily="34" charset="0"/>
                <a:ea typeface="Source Sans Pro" panose="020B0503030403020204" pitchFamily="34" charset="0"/>
              </a:rPr>
              <a:t>enerate</a:t>
            </a:r>
            <a:r>
              <a:rPr lang="en-US" sz="1600" dirty="0">
                <a:latin typeface="Source Sans Pro" panose="020B0503030403020204" pitchFamily="34" charset="0"/>
                <a:ea typeface="Source Sans Pro" panose="020B0503030403020204" pitchFamily="34" charset="0"/>
              </a:rPr>
              <a:t> a reasonable amount of data</a:t>
            </a:r>
            <a:endParaRPr lang="hu-HU" sz="1600" dirty="0">
              <a:latin typeface="Source Sans Pro" panose="020B0503030403020204" pitchFamily="34" charset="0"/>
              <a:ea typeface="Source Sans Pro" panose="020B0503030403020204" pitchFamily="34" charset="0"/>
            </a:endParaRPr>
          </a:p>
          <a:p>
            <a:pPr marL="285750" lvl="1" indent="-285750">
              <a:buFont typeface="Courier New" panose="02070309020205020404" pitchFamily="49" charset="0"/>
              <a:buChar char="o"/>
            </a:pPr>
            <a:r>
              <a:rPr lang="hu-HU" sz="1600" dirty="0">
                <a:latin typeface="Source Sans Pro" panose="020B0503030403020204" pitchFamily="34" charset="0"/>
                <a:ea typeface="Source Sans Pro" panose="020B0503030403020204" pitchFamily="34" charset="0"/>
              </a:rPr>
              <a:t>O</a:t>
            </a:r>
            <a:r>
              <a:rPr lang="en-US" sz="1600" dirty="0" err="1">
                <a:latin typeface="Source Sans Pro" panose="020B0503030403020204" pitchFamily="34" charset="0"/>
                <a:ea typeface="Source Sans Pro" panose="020B0503030403020204" pitchFamily="34" charset="0"/>
              </a:rPr>
              <a:t>bserv</a:t>
            </a:r>
            <a:r>
              <a:rPr lang="hu-HU" sz="1600" dirty="0">
                <a:latin typeface="Source Sans Pro" panose="020B0503030403020204" pitchFamily="34" charset="0"/>
                <a:ea typeface="Source Sans Pro" panose="020B0503030403020204" pitchFamily="34" charset="0"/>
              </a:rPr>
              <a:t>e </a:t>
            </a:r>
            <a:r>
              <a:rPr lang="en-US" sz="1600" dirty="0">
                <a:latin typeface="Source Sans Pro" panose="020B0503030403020204" pitchFamily="34" charset="0"/>
                <a:ea typeface="Source Sans Pro" panose="020B0503030403020204" pitchFamily="34" charset="0"/>
              </a:rPr>
              <a:t>the  angular</a:t>
            </a:r>
            <a:r>
              <a:rPr lang="hu-HU" sz="1600" dirty="0">
                <a:latin typeface="Source Sans Pro" panose="020B0503030403020204" pitchFamily="34" charset="0"/>
                <a:ea typeface="Source Sans Pro" panose="020B0503030403020204" pitchFamily="34" charset="0"/>
              </a:rPr>
              <a:t> </a:t>
            </a:r>
            <a:r>
              <a:rPr lang="en-US" sz="1600" dirty="0">
                <a:latin typeface="Source Sans Pro" panose="020B0503030403020204" pitchFamily="34" charset="0"/>
                <a:ea typeface="Source Sans Pro" panose="020B0503030403020204" pitchFamily="34" charset="0"/>
              </a:rPr>
              <a:t>and linear </a:t>
            </a:r>
            <a:r>
              <a:rPr lang="hu-HU" sz="1600" dirty="0" err="1">
                <a:latin typeface="Source Sans Pro" panose="020B0503030403020204" pitchFamily="34" charset="0"/>
                <a:ea typeface="Source Sans Pro" panose="020B0503030403020204" pitchFamily="34" charset="0"/>
              </a:rPr>
              <a:t>velocity</a:t>
            </a:r>
            <a:r>
              <a:rPr lang="en-US" sz="1600" dirty="0">
                <a:latin typeface="Source Sans Pro" panose="020B0503030403020204" pitchFamily="34" charset="0"/>
                <a:ea typeface="Source Sans Pro" panose="020B0503030403020204" pitchFamily="34" charset="0"/>
              </a:rPr>
              <a:t> values</a:t>
            </a:r>
            <a:r>
              <a:rPr lang="hu-HU" sz="1600" dirty="0">
                <a:latin typeface="Source Sans Pro" panose="020B0503030403020204" pitchFamily="34" charset="0"/>
                <a:ea typeface="Source Sans Pro" panose="020B0503030403020204" pitchFamily="34" charset="0"/>
              </a:rPr>
              <a:t> </a:t>
            </a:r>
            <a:r>
              <a:rPr lang="hu-HU" sz="1600" dirty="0" err="1">
                <a:latin typeface="Source Sans Pro" panose="020B0503030403020204" pitchFamily="34" charset="0"/>
                <a:ea typeface="Source Sans Pro" panose="020B0503030403020204" pitchFamily="34" charset="0"/>
              </a:rPr>
              <a:t>for</a:t>
            </a:r>
            <a:r>
              <a:rPr lang="hu-HU" sz="1600" dirty="0">
                <a:latin typeface="Source Sans Pro" panose="020B0503030403020204" pitchFamily="34" charset="0"/>
                <a:ea typeface="Source Sans Pro" panose="020B0503030403020204" pitchFamily="34" charset="0"/>
              </a:rPr>
              <a:t> </a:t>
            </a:r>
            <a:r>
              <a:rPr lang="hu-HU" sz="1600" dirty="0" err="1">
                <a:latin typeface="Source Sans Pro" panose="020B0503030403020204" pitchFamily="34" charset="0"/>
                <a:ea typeface="Source Sans Pro" panose="020B0503030403020204" pitchFamily="34" charset="0"/>
              </a:rPr>
              <a:t>each</a:t>
            </a:r>
            <a:r>
              <a:rPr lang="hu-HU" sz="1600" dirty="0">
                <a:latin typeface="Source Sans Pro" panose="020B0503030403020204" pitchFamily="34" charset="0"/>
                <a:ea typeface="Source Sans Pro" panose="020B0503030403020204" pitchFamily="34" charset="0"/>
              </a:rPr>
              <a:t> </a:t>
            </a:r>
            <a:r>
              <a:rPr lang="hu-HU" sz="1600" dirty="0" err="1">
                <a:latin typeface="Source Sans Pro" panose="020B0503030403020204" pitchFamily="34" charset="0"/>
                <a:ea typeface="Source Sans Pro" panose="020B0503030403020204" pitchFamily="34" charset="0"/>
              </a:rPr>
              <a:t>frame</a:t>
            </a:r>
            <a:endParaRPr lang="en-US" sz="1600" dirty="0">
              <a:latin typeface="Source Sans Pro" panose="020B0503030403020204" pitchFamily="34" charset="0"/>
              <a:ea typeface="Source Sans Pro" panose="020B0503030403020204" pitchFamily="34" charset="0"/>
            </a:endParaRPr>
          </a:p>
          <a:p>
            <a:pPr marL="285750" lvl="1" indent="-285750">
              <a:buFont typeface="Courier New" panose="02070309020205020404" pitchFamily="49" charset="0"/>
              <a:buChar char="o"/>
            </a:pPr>
            <a:r>
              <a:rPr lang="hu-HU" sz="1600" dirty="0">
                <a:latin typeface="Source Sans Pro" panose="020B0503030403020204" pitchFamily="34" charset="0"/>
                <a:ea typeface="Source Sans Pro" panose="020B0503030403020204" pitchFamily="34" charset="0"/>
              </a:rPr>
              <a:t>L</a:t>
            </a:r>
            <a:r>
              <a:rPr lang="en-US" sz="1600" dirty="0">
                <a:latin typeface="Source Sans Pro" panose="020B0503030403020204" pitchFamily="34" charset="0"/>
                <a:ea typeface="Source Sans Pro" panose="020B0503030403020204" pitchFamily="34" charset="0"/>
              </a:rPr>
              <a:t>earn the angular and linear combinations</a:t>
            </a:r>
            <a:endParaRPr lang="hu-HU" sz="1600" dirty="0">
              <a:latin typeface="Source Sans Pro" panose="020B0503030403020204" pitchFamily="34" charset="0"/>
              <a:ea typeface="Source Sans Pro" panose="020B0503030403020204" pitchFamily="34" charset="0"/>
            </a:endParaRPr>
          </a:p>
          <a:p>
            <a:pPr marL="285750" lvl="1" indent="-285750">
              <a:buFont typeface="Courier New" panose="02070309020205020404" pitchFamily="49" charset="0"/>
              <a:buChar char="o"/>
            </a:pPr>
            <a:r>
              <a:rPr lang="hu-HU" sz="1600" dirty="0">
                <a:latin typeface="Source Sans Pro" panose="020B0503030403020204" pitchFamily="34" charset="0"/>
                <a:ea typeface="Source Sans Pro" panose="020B0503030403020204" pitchFamily="34" charset="0"/>
              </a:rPr>
              <a:t>C</a:t>
            </a:r>
            <a:r>
              <a:rPr lang="en-US" sz="1600" dirty="0" err="1">
                <a:latin typeface="Source Sans Pro" panose="020B0503030403020204" pitchFamily="34" charset="0"/>
                <a:ea typeface="Source Sans Pro" panose="020B0503030403020204" pitchFamily="34" charset="0"/>
              </a:rPr>
              <a:t>onvert</a:t>
            </a:r>
            <a:r>
              <a:rPr lang="en-US" sz="1600" dirty="0">
                <a:latin typeface="Source Sans Pro" panose="020B0503030403020204" pitchFamily="34" charset="0"/>
                <a:ea typeface="Source Sans Pro" panose="020B0503030403020204" pitchFamily="34" charset="0"/>
              </a:rPr>
              <a:t> into PWN values</a:t>
            </a:r>
            <a:endParaRPr lang="hu-HU" sz="1600" dirty="0">
              <a:latin typeface="Source Sans Pro" panose="020B0503030403020204" pitchFamily="34" charset="0"/>
              <a:ea typeface="Source Sans Pro" panose="020B0503030403020204" pitchFamily="34" charset="0"/>
            </a:endParaRPr>
          </a:p>
          <a:p>
            <a:pPr marL="285750" lvl="1" indent="-285750">
              <a:buFont typeface="Courier New" panose="02070309020205020404" pitchFamily="49" charset="0"/>
              <a:buChar char="o"/>
            </a:pPr>
            <a:r>
              <a:rPr lang="hu-HU" sz="1600" dirty="0">
                <a:latin typeface="Source Sans Pro" panose="020B0503030403020204" pitchFamily="34" charset="0"/>
                <a:ea typeface="Source Sans Pro" panose="020B0503030403020204" pitchFamily="34" charset="0"/>
              </a:rPr>
              <a:t>CNN-LSTM </a:t>
            </a:r>
            <a:r>
              <a:rPr lang="hu-HU" sz="1600" dirty="0" err="1">
                <a:latin typeface="Source Sans Pro" panose="020B0503030403020204" pitchFamily="34" charset="0"/>
                <a:ea typeface="Source Sans Pro" panose="020B0503030403020204" pitchFamily="34" charset="0"/>
              </a:rPr>
              <a:t>approach</a:t>
            </a:r>
            <a:endParaRPr lang="hu-HU" sz="1600" dirty="0">
              <a:latin typeface="Source Sans Pro" panose="020B0503030403020204" pitchFamily="34" charset="0"/>
              <a:ea typeface="Source Sans Pro" panose="020B0503030403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4"/>
          <p:cNvSpPr/>
          <p:nvPr/>
        </p:nvSpPr>
        <p:spPr>
          <a:xfrm>
            <a:off x="5880381" y="2562025"/>
            <a:ext cx="1381800" cy="1365600"/>
          </a:xfrm>
          <a:prstGeom prst="ellipse">
            <a:avLst/>
          </a:prstGeom>
          <a:noFill/>
          <a:ln w="9525" cap="flat" cmpd="sng">
            <a:solidFill>
              <a:srgbClr val="CFD8DC"/>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4"/>
          <p:cNvSpPr txBox="1">
            <a:spLocks noGrp="1"/>
          </p:cNvSpPr>
          <p:nvPr>
            <p:ph type="ctrTitle" idx="4294967295"/>
          </p:nvPr>
        </p:nvSpPr>
        <p:spPr>
          <a:xfrm>
            <a:off x="1167511" y="528145"/>
            <a:ext cx="3619924" cy="813036"/>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hu-HU" sz="3600" dirty="0"/>
              <a:t>Data </a:t>
            </a:r>
            <a:r>
              <a:rPr lang="hu-HU" sz="3600" dirty="0" err="1"/>
              <a:t>generation</a:t>
            </a:r>
            <a:endParaRPr lang="hu-HU" sz="3600" b="1" dirty="0"/>
          </a:p>
        </p:txBody>
      </p:sp>
      <p:cxnSp>
        <p:nvCxnSpPr>
          <p:cNvPr id="89" name="Google Shape;89;p14"/>
          <p:cNvCxnSpPr/>
          <p:nvPr/>
        </p:nvCxnSpPr>
        <p:spPr>
          <a:xfrm>
            <a:off x="6694986" y="3933625"/>
            <a:ext cx="214500" cy="856800"/>
          </a:xfrm>
          <a:prstGeom prst="straightConnector1">
            <a:avLst/>
          </a:prstGeom>
          <a:noFill/>
          <a:ln w="9525" cap="flat" cmpd="sng">
            <a:solidFill>
              <a:srgbClr val="CFD8DC"/>
            </a:solidFill>
            <a:prstDash val="solid"/>
            <a:round/>
            <a:headEnd type="none" w="med" len="med"/>
            <a:tailEnd type="none" w="med" len="med"/>
          </a:ln>
        </p:spPr>
      </p:cxnSp>
      <p:cxnSp>
        <p:nvCxnSpPr>
          <p:cNvPr id="90" name="Google Shape;90;p14"/>
          <p:cNvCxnSpPr/>
          <p:nvPr/>
        </p:nvCxnSpPr>
        <p:spPr>
          <a:xfrm>
            <a:off x="7059842" y="3727574"/>
            <a:ext cx="394200" cy="525600"/>
          </a:xfrm>
          <a:prstGeom prst="straightConnector1">
            <a:avLst/>
          </a:prstGeom>
          <a:noFill/>
          <a:ln w="9525" cap="flat" cmpd="sng">
            <a:solidFill>
              <a:srgbClr val="CFD8DC"/>
            </a:solidFill>
            <a:prstDash val="solid"/>
            <a:round/>
            <a:headEnd type="none" w="med" len="med"/>
            <a:tailEnd type="none" w="med" len="med"/>
          </a:ln>
        </p:spPr>
      </p:cxnSp>
      <p:cxnSp>
        <p:nvCxnSpPr>
          <p:cNvPr id="91" name="Google Shape;91;p14"/>
          <p:cNvCxnSpPr/>
          <p:nvPr/>
        </p:nvCxnSpPr>
        <p:spPr>
          <a:xfrm>
            <a:off x="7224089" y="3501963"/>
            <a:ext cx="752400" cy="464100"/>
          </a:xfrm>
          <a:prstGeom prst="straightConnector1">
            <a:avLst/>
          </a:prstGeom>
          <a:noFill/>
          <a:ln w="9525" cap="flat" cmpd="sng">
            <a:solidFill>
              <a:srgbClr val="CFD8DC"/>
            </a:solidFill>
            <a:prstDash val="solid"/>
            <a:round/>
            <a:headEnd type="none" w="med" len="med"/>
            <a:tailEnd type="none" w="med" len="med"/>
          </a:ln>
        </p:spPr>
      </p:cxnSp>
      <p:sp>
        <p:nvSpPr>
          <p:cNvPr id="2" name="Dia számának helye 1">
            <a:extLst>
              <a:ext uri="{FF2B5EF4-FFF2-40B4-BE49-F238E27FC236}">
                <a16:creationId xmlns:a16="http://schemas.microsoft.com/office/drawing/2014/main" id="{349F8A55-162F-47A7-A5B3-FBC10EBA996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a:t>
            </a:fld>
            <a:endParaRPr lang="en"/>
          </a:p>
        </p:txBody>
      </p:sp>
      <p:sp>
        <p:nvSpPr>
          <p:cNvPr id="3" name="Szövegdoboz 2">
            <a:extLst>
              <a:ext uri="{FF2B5EF4-FFF2-40B4-BE49-F238E27FC236}">
                <a16:creationId xmlns:a16="http://schemas.microsoft.com/office/drawing/2014/main" id="{D2B3D354-FEC3-C597-5185-CDB1E6880520}"/>
              </a:ext>
            </a:extLst>
          </p:cNvPr>
          <p:cNvSpPr txBox="1"/>
          <p:nvPr/>
        </p:nvSpPr>
        <p:spPr>
          <a:xfrm>
            <a:off x="1347279" y="1641537"/>
            <a:ext cx="6449441" cy="2031325"/>
          </a:xfrm>
          <a:prstGeom prst="rect">
            <a:avLst/>
          </a:prstGeom>
          <a:noFill/>
        </p:spPr>
        <p:txBody>
          <a:bodyPr wrap="square" rtlCol="0">
            <a:spAutoFit/>
          </a:bodyPr>
          <a:lstStyle/>
          <a:p>
            <a:pPr marL="285750" lvl="1" indent="-285750">
              <a:buFont typeface="Courier New" panose="02070309020205020404" pitchFamily="49" charset="0"/>
              <a:buChar char="o"/>
            </a:pPr>
            <a:r>
              <a:rPr lang="hu-HU" sz="1600" dirty="0" err="1">
                <a:latin typeface="Source Sans Pro" panose="020B0503030403020204" pitchFamily="34" charset="0"/>
                <a:ea typeface="Source Sans Pro" panose="020B0503030403020204" pitchFamily="34" charset="0"/>
              </a:rPr>
              <a:t>Generating</a:t>
            </a:r>
            <a:r>
              <a:rPr lang="hu-HU" sz="1600" dirty="0">
                <a:latin typeface="Source Sans Pro" panose="020B0503030403020204" pitchFamily="34" charset="0"/>
                <a:ea typeface="Source Sans Pro" panose="020B0503030403020204" pitchFamily="34" charset="0"/>
              </a:rPr>
              <a:t> </a:t>
            </a:r>
            <a:r>
              <a:rPr lang="hu-HU" sz="1600" dirty="0" err="1">
                <a:latin typeface="Source Sans Pro" panose="020B0503030403020204" pitchFamily="34" charset="0"/>
                <a:ea typeface="Source Sans Pro" panose="020B0503030403020204" pitchFamily="34" charset="0"/>
              </a:rPr>
              <a:t>data</a:t>
            </a:r>
            <a:r>
              <a:rPr lang="hu-HU" sz="1600" dirty="0">
                <a:latin typeface="Source Sans Pro" panose="020B0503030403020204" pitchFamily="34" charset="0"/>
                <a:ea typeface="Source Sans Pro" panose="020B0503030403020204" pitchFamily="34" charset="0"/>
              </a:rPr>
              <a:t> </a:t>
            </a:r>
            <a:r>
              <a:rPr lang="hu-HU" sz="1600" dirty="0" err="1">
                <a:latin typeface="Source Sans Pro" panose="020B0503030403020204" pitchFamily="34" charset="0"/>
                <a:ea typeface="Source Sans Pro" panose="020B0503030403020204" pitchFamily="34" charset="0"/>
              </a:rPr>
              <a:t>using</a:t>
            </a:r>
            <a:r>
              <a:rPr lang="hu-HU" sz="1600" dirty="0">
                <a:latin typeface="Source Sans Pro" panose="020B0503030403020204" pitchFamily="34" charset="0"/>
                <a:ea typeface="Source Sans Pro" panose="020B0503030403020204" pitchFamily="34" charset="0"/>
              </a:rPr>
              <a:t> </a:t>
            </a:r>
            <a:r>
              <a:rPr lang="hu-HU" sz="1600" dirty="0" err="1">
                <a:latin typeface="Source Sans Pro" panose="020B0503030403020204" pitchFamily="34" charset="0"/>
                <a:ea typeface="Source Sans Pro" panose="020B0503030403020204" pitchFamily="34" charset="0"/>
              </a:rPr>
              <a:t>DuckieTown</a:t>
            </a:r>
            <a:r>
              <a:rPr lang="hu-HU" sz="1600" dirty="0">
                <a:latin typeface="Source Sans Pro" panose="020B0503030403020204" pitchFamily="34" charset="0"/>
                <a:ea typeface="Source Sans Pro" panose="020B0503030403020204" pitchFamily="34" charset="0"/>
              </a:rPr>
              <a:t> Simulator</a:t>
            </a:r>
          </a:p>
          <a:p>
            <a:pPr marL="285750" lvl="1" indent="-285750">
              <a:buFont typeface="Courier New" panose="02070309020205020404" pitchFamily="49" charset="0"/>
              <a:buChar char="o"/>
            </a:pPr>
            <a:r>
              <a:rPr lang="hu-HU" sz="1600" dirty="0" err="1">
                <a:latin typeface="Source Sans Pro" panose="020B0503030403020204" pitchFamily="34" charset="0"/>
                <a:ea typeface="Source Sans Pro" panose="020B0503030403020204" pitchFamily="34" charset="0"/>
              </a:rPr>
              <a:t>Generating</a:t>
            </a:r>
            <a:r>
              <a:rPr lang="hu-HU" sz="1600" dirty="0">
                <a:latin typeface="Source Sans Pro" panose="020B0503030403020204" pitchFamily="34" charset="0"/>
                <a:ea typeface="Source Sans Pro" panose="020B0503030403020204" pitchFamily="34" charset="0"/>
              </a:rPr>
              <a:t> </a:t>
            </a:r>
            <a:r>
              <a:rPr lang="hu-HU" sz="1600" dirty="0" err="1">
                <a:latin typeface="Source Sans Pro" panose="020B0503030403020204" pitchFamily="34" charset="0"/>
                <a:ea typeface="Source Sans Pro" panose="020B0503030403020204" pitchFamily="34" charset="0"/>
              </a:rPr>
              <a:t>our</a:t>
            </a:r>
            <a:r>
              <a:rPr lang="hu-HU" sz="1600" dirty="0">
                <a:latin typeface="Source Sans Pro" panose="020B0503030403020204" pitchFamily="34" charset="0"/>
                <a:ea typeface="Source Sans Pro" panose="020B0503030403020204" pitchFamily="34" charset="0"/>
              </a:rPr>
              <a:t> </a:t>
            </a:r>
            <a:r>
              <a:rPr lang="hu-HU" sz="1600" dirty="0" err="1">
                <a:latin typeface="Source Sans Pro" panose="020B0503030403020204" pitchFamily="34" charset="0"/>
                <a:ea typeface="Source Sans Pro" panose="020B0503030403020204" pitchFamily="34" charset="0"/>
              </a:rPr>
              <a:t>own</a:t>
            </a:r>
            <a:r>
              <a:rPr lang="hu-HU" sz="1600" dirty="0">
                <a:latin typeface="Source Sans Pro" panose="020B0503030403020204" pitchFamily="34" charset="0"/>
                <a:ea typeface="Source Sans Pro" panose="020B0503030403020204" pitchFamily="34" charset="0"/>
              </a:rPr>
              <a:t> map</a:t>
            </a:r>
          </a:p>
          <a:p>
            <a:pPr marL="285750" lvl="1" indent="-285750">
              <a:buFont typeface="Courier New" panose="02070309020205020404" pitchFamily="49" charset="0"/>
              <a:buChar char="o"/>
            </a:pPr>
            <a:r>
              <a:rPr lang="hu-HU" sz="1600" dirty="0" err="1">
                <a:latin typeface="Source Sans Pro" panose="020B0503030403020204" pitchFamily="34" charset="0"/>
                <a:ea typeface="Source Sans Pro" panose="020B0503030403020204" pitchFamily="34" charset="0"/>
              </a:rPr>
              <a:t>Using</a:t>
            </a:r>
            <a:r>
              <a:rPr lang="hu-HU" sz="1600" dirty="0">
                <a:latin typeface="Source Sans Pro" panose="020B0503030403020204" pitchFamily="34" charset="0"/>
                <a:ea typeface="Source Sans Pro" panose="020B0503030403020204" pitchFamily="34" charset="0"/>
              </a:rPr>
              <a:t> </a:t>
            </a:r>
            <a:r>
              <a:rPr lang="hu-HU" sz="1600" dirty="0" err="1">
                <a:latin typeface="Source Sans Pro" panose="020B0503030403020204" pitchFamily="34" charset="0"/>
                <a:ea typeface="Source Sans Pro" panose="020B0503030403020204" pitchFamily="34" charset="0"/>
              </a:rPr>
              <a:t>xbox</a:t>
            </a:r>
            <a:r>
              <a:rPr lang="hu-HU" sz="1600" dirty="0">
                <a:latin typeface="Source Sans Pro" panose="020B0503030403020204" pitchFamily="34" charset="0"/>
                <a:ea typeface="Source Sans Pro" panose="020B0503030403020204" pitchFamily="34" charset="0"/>
              </a:rPr>
              <a:t> ONE </a:t>
            </a:r>
            <a:r>
              <a:rPr lang="hu-HU" sz="1600" dirty="0" err="1">
                <a:latin typeface="Source Sans Pro" panose="020B0503030403020204" pitchFamily="34" charset="0"/>
                <a:ea typeface="Source Sans Pro" panose="020B0503030403020204" pitchFamily="34" charset="0"/>
              </a:rPr>
              <a:t>controller</a:t>
            </a:r>
            <a:r>
              <a:rPr lang="hu-HU" sz="1600" dirty="0">
                <a:latin typeface="Source Sans Pro" panose="020B0503030403020204" pitchFamily="34" charset="0"/>
                <a:ea typeface="Source Sans Pro" panose="020B0503030403020204" pitchFamily="34" charset="0"/>
              </a:rPr>
              <a:t> </a:t>
            </a:r>
            <a:r>
              <a:rPr lang="hu-HU" sz="1600" dirty="0" err="1">
                <a:latin typeface="Source Sans Pro" panose="020B0503030403020204" pitchFamily="34" charset="0"/>
                <a:ea typeface="Source Sans Pro" panose="020B0503030403020204" pitchFamily="34" charset="0"/>
              </a:rPr>
              <a:t>to</a:t>
            </a:r>
            <a:r>
              <a:rPr lang="hu-HU" sz="1600" dirty="0">
                <a:latin typeface="Source Sans Pro" panose="020B0503030403020204" pitchFamily="34" charset="0"/>
                <a:ea typeface="Source Sans Pro" panose="020B0503030403020204" pitchFamily="34" charset="0"/>
              </a:rPr>
              <a:t> drive </a:t>
            </a:r>
            <a:r>
              <a:rPr lang="hu-HU" sz="1600" dirty="0" err="1">
                <a:latin typeface="Source Sans Pro" panose="020B0503030403020204" pitchFamily="34" charset="0"/>
                <a:ea typeface="Source Sans Pro" panose="020B0503030403020204" pitchFamily="34" charset="0"/>
              </a:rPr>
              <a:t>the</a:t>
            </a:r>
            <a:r>
              <a:rPr lang="hu-HU" sz="1600" dirty="0">
                <a:latin typeface="Source Sans Pro" panose="020B0503030403020204" pitchFamily="34" charset="0"/>
                <a:ea typeface="Source Sans Pro" panose="020B0503030403020204" pitchFamily="34" charset="0"/>
              </a:rPr>
              <a:t> </a:t>
            </a:r>
            <a:r>
              <a:rPr lang="hu-HU" sz="1600" dirty="0" err="1">
                <a:latin typeface="Source Sans Pro" panose="020B0503030403020204" pitchFamily="34" charset="0"/>
                <a:ea typeface="Source Sans Pro" panose="020B0503030403020204" pitchFamily="34" charset="0"/>
              </a:rPr>
              <a:t>vehicle</a:t>
            </a:r>
            <a:r>
              <a:rPr lang="hu-HU" sz="1600" dirty="0">
                <a:latin typeface="Source Sans Pro" panose="020B0503030403020204" pitchFamily="34" charset="0"/>
                <a:ea typeface="Source Sans Pro" panose="020B0503030403020204" pitchFamily="34" charset="0"/>
              </a:rPr>
              <a:t> </a:t>
            </a:r>
            <a:r>
              <a:rPr lang="hu-HU" sz="1600" dirty="0" err="1">
                <a:latin typeface="Source Sans Pro" panose="020B0503030403020204" pitchFamily="34" charset="0"/>
                <a:ea typeface="Source Sans Pro" panose="020B0503030403020204" pitchFamily="34" charset="0"/>
              </a:rPr>
              <a:t>while</a:t>
            </a:r>
            <a:r>
              <a:rPr lang="hu-HU" sz="1600" dirty="0">
                <a:latin typeface="Source Sans Pro" panose="020B0503030403020204" pitchFamily="34" charset="0"/>
                <a:ea typeface="Source Sans Pro" panose="020B0503030403020204" pitchFamily="34" charset="0"/>
              </a:rPr>
              <a:t> </a:t>
            </a:r>
            <a:r>
              <a:rPr lang="hu-HU" sz="1600" dirty="0" err="1">
                <a:latin typeface="Source Sans Pro" panose="020B0503030403020204" pitchFamily="34" charset="0"/>
                <a:ea typeface="Source Sans Pro" panose="020B0503030403020204" pitchFamily="34" charset="0"/>
              </a:rPr>
              <a:t>capturing</a:t>
            </a:r>
            <a:r>
              <a:rPr lang="hu-HU" sz="1600" dirty="0">
                <a:latin typeface="Source Sans Pro" panose="020B0503030403020204" pitchFamily="34" charset="0"/>
                <a:ea typeface="Source Sans Pro" panose="020B0503030403020204" pitchFamily="34" charset="0"/>
              </a:rPr>
              <a:t> </a:t>
            </a:r>
            <a:r>
              <a:rPr lang="hu-HU" sz="1600" dirty="0" err="1">
                <a:latin typeface="Source Sans Pro" panose="020B0503030403020204" pitchFamily="34" charset="0"/>
                <a:ea typeface="Source Sans Pro" panose="020B0503030403020204" pitchFamily="34" charset="0"/>
              </a:rPr>
              <a:t>data</a:t>
            </a:r>
            <a:r>
              <a:rPr lang="hu-HU" sz="1600" dirty="0">
                <a:latin typeface="Source Sans Pro" panose="020B0503030403020204" pitchFamily="34" charset="0"/>
                <a:ea typeface="Source Sans Pro" panose="020B0503030403020204" pitchFamily="34" charset="0"/>
              </a:rPr>
              <a:t>: </a:t>
            </a:r>
            <a:r>
              <a:rPr lang="hu-HU" sz="1600" dirty="0" err="1">
                <a:latin typeface="Source Sans Pro" panose="020B0503030403020204" pitchFamily="34" charset="0"/>
                <a:ea typeface="Source Sans Pro" panose="020B0503030403020204" pitchFamily="34" charset="0"/>
              </a:rPr>
              <a:t>snapshot</a:t>
            </a:r>
            <a:r>
              <a:rPr lang="hu-HU" sz="1600" dirty="0">
                <a:latin typeface="Source Sans Pro" panose="020B0503030403020204" pitchFamily="34" charset="0"/>
                <a:ea typeface="Source Sans Pro" panose="020B0503030403020204" pitchFamily="34" charset="0"/>
              </a:rPr>
              <a:t> </a:t>
            </a:r>
            <a:r>
              <a:rPr lang="hu-HU" sz="1600" dirty="0" err="1">
                <a:latin typeface="Source Sans Pro" panose="020B0503030403020204" pitchFamily="34" charset="0"/>
                <a:ea typeface="Source Sans Pro" panose="020B0503030403020204" pitchFamily="34" charset="0"/>
              </a:rPr>
              <a:t>images</a:t>
            </a:r>
            <a:r>
              <a:rPr lang="hu-HU" sz="1600" dirty="0">
                <a:latin typeface="Source Sans Pro" panose="020B0503030403020204" pitchFamily="34" charset="0"/>
                <a:ea typeface="Source Sans Pro" panose="020B0503030403020204" pitchFamily="34" charset="0"/>
              </a:rPr>
              <a:t> of </a:t>
            </a:r>
            <a:r>
              <a:rPr lang="hu-HU" sz="1600" dirty="0" err="1">
                <a:latin typeface="Source Sans Pro" panose="020B0503030403020204" pitchFamily="34" charset="0"/>
                <a:ea typeface="Source Sans Pro" panose="020B0503030403020204" pitchFamily="34" charset="0"/>
              </a:rPr>
              <a:t>the</a:t>
            </a:r>
            <a:r>
              <a:rPr lang="hu-HU" sz="1600" dirty="0">
                <a:latin typeface="Source Sans Pro" panose="020B0503030403020204" pitchFamily="34" charset="0"/>
                <a:ea typeface="Source Sans Pro" panose="020B0503030403020204" pitchFamily="34" charset="0"/>
              </a:rPr>
              <a:t> </a:t>
            </a:r>
            <a:r>
              <a:rPr lang="hu-HU" sz="1600" dirty="0" err="1">
                <a:latin typeface="Source Sans Pro" panose="020B0503030403020204" pitchFamily="34" charset="0"/>
                <a:ea typeface="Source Sans Pro" panose="020B0503030403020204" pitchFamily="34" charset="0"/>
              </a:rPr>
              <a:t>observed</a:t>
            </a:r>
            <a:r>
              <a:rPr lang="hu-HU" sz="1600" dirty="0">
                <a:latin typeface="Source Sans Pro" panose="020B0503030403020204" pitchFamily="34" charset="0"/>
                <a:ea typeface="Source Sans Pro" panose="020B0503030403020204" pitchFamily="34" charset="0"/>
              </a:rPr>
              <a:t> </a:t>
            </a:r>
            <a:r>
              <a:rPr lang="hu-HU" sz="1600" dirty="0" err="1">
                <a:latin typeface="Source Sans Pro" panose="020B0503030403020204" pitchFamily="34" charset="0"/>
                <a:ea typeface="Source Sans Pro" panose="020B0503030403020204" pitchFamily="34" charset="0"/>
              </a:rPr>
              <a:t>environment</a:t>
            </a:r>
            <a:r>
              <a:rPr lang="hu-HU" sz="1600" dirty="0">
                <a:latin typeface="Source Sans Pro" panose="020B0503030403020204" pitchFamily="34" charset="0"/>
                <a:ea typeface="Source Sans Pro" panose="020B0503030403020204" pitchFamily="34" charset="0"/>
              </a:rPr>
              <a:t>, </a:t>
            </a:r>
            <a:r>
              <a:rPr lang="hu-HU" sz="1600" dirty="0" err="1">
                <a:latin typeface="Source Sans Pro" panose="020B0503030403020204" pitchFamily="34" charset="0"/>
                <a:ea typeface="Source Sans Pro" panose="020B0503030403020204" pitchFamily="34" charset="0"/>
              </a:rPr>
              <a:t>corresponding</a:t>
            </a:r>
            <a:r>
              <a:rPr lang="hu-HU" sz="1600" dirty="0">
                <a:latin typeface="Source Sans Pro" panose="020B0503030403020204" pitchFamily="34" charset="0"/>
                <a:ea typeface="Source Sans Pro" panose="020B0503030403020204" pitchFamily="34" charset="0"/>
              </a:rPr>
              <a:t> </a:t>
            </a:r>
            <a:r>
              <a:rPr lang="hu-HU" sz="1600" dirty="0" err="1">
                <a:latin typeface="Source Sans Pro" panose="020B0503030403020204" pitchFamily="34" charset="0"/>
                <a:ea typeface="Source Sans Pro" panose="020B0503030403020204" pitchFamily="34" charset="0"/>
              </a:rPr>
              <a:t>angular</a:t>
            </a:r>
            <a:r>
              <a:rPr lang="hu-HU" sz="1600" dirty="0">
                <a:latin typeface="Source Sans Pro" panose="020B0503030403020204" pitchFamily="34" charset="0"/>
                <a:ea typeface="Source Sans Pro" panose="020B0503030403020204" pitchFamily="34" charset="0"/>
              </a:rPr>
              <a:t> and </a:t>
            </a:r>
            <a:r>
              <a:rPr lang="hu-HU" sz="1600" dirty="0" err="1">
                <a:latin typeface="Source Sans Pro" panose="020B0503030403020204" pitchFamily="34" charset="0"/>
                <a:ea typeface="Source Sans Pro" panose="020B0503030403020204" pitchFamily="34" charset="0"/>
              </a:rPr>
              <a:t>linear</a:t>
            </a:r>
            <a:r>
              <a:rPr lang="hu-HU" sz="1600" dirty="0">
                <a:latin typeface="Source Sans Pro" panose="020B0503030403020204" pitchFamily="34" charset="0"/>
                <a:ea typeface="Source Sans Pro" panose="020B0503030403020204" pitchFamily="34" charset="0"/>
              </a:rPr>
              <a:t> </a:t>
            </a:r>
            <a:r>
              <a:rPr lang="hu-HU" sz="1600" dirty="0" err="1">
                <a:latin typeface="Source Sans Pro" panose="020B0503030403020204" pitchFamily="34" charset="0"/>
                <a:ea typeface="Source Sans Pro" panose="020B0503030403020204" pitchFamily="34" charset="0"/>
              </a:rPr>
              <a:t>velocity</a:t>
            </a:r>
            <a:r>
              <a:rPr lang="hu-HU" sz="1600" dirty="0">
                <a:latin typeface="Source Sans Pro" panose="020B0503030403020204" pitchFamily="34" charset="0"/>
                <a:ea typeface="Source Sans Pro" panose="020B0503030403020204" pitchFamily="34" charset="0"/>
              </a:rPr>
              <a:t> (1.1 GB)</a:t>
            </a:r>
          </a:p>
          <a:p>
            <a:pPr marL="285750" lvl="1" indent="-285750">
              <a:buFont typeface="Courier New" panose="02070309020205020404" pitchFamily="49" charset="0"/>
              <a:buChar char="o"/>
            </a:pPr>
            <a:r>
              <a:rPr lang="hu-HU" sz="1600" dirty="0" err="1">
                <a:latin typeface="Source Sans Pro" panose="020B0503030403020204" pitchFamily="34" charset="0"/>
                <a:ea typeface="Source Sans Pro" panose="020B0503030403020204" pitchFamily="34" charset="0"/>
              </a:rPr>
              <a:t>Visualizing</a:t>
            </a:r>
            <a:r>
              <a:rPr lang="hu-HU" sz="1600" dirty="0">
                <a:latin typeface="Source Sans Pro" panose="020B0503030403020204" pitchFamily="34" charset="0"/>
                <a:ea typeface="Source Sans Pro" panose="020B0503030403020204" pitchFamily="34" charset="0"/>
              </a:rPr>
              <a:t> </a:t>
            </a:r>
            <a:r>
              <a:rPr lang="hu-HU" sz="1600" dirty="0" err="1">
                <a:latin typeface="Source Sans Pro" panose="020B0503030403020204" pitchFamily="34" charset="0"/>
                <a:ea typeface="Source Sans Pro" panose="020B0503030403020204" pitchFamily="34" charset="0"/>
              </a:rPr>
              <a:t>the</a:t>
            </a:r>
            <a:r>
              <a:rPr lang="hu-HU" sz="1600" dirty="0">
                <a:latin typeface="Source Sans Pro" panose="020B0503030403020204" pitchFamily="34" charset="0"/>
                <a:ea typeface="Source Sans Pro" panose="020B0503030403020204" pitchFamily="34" charset="0"/>
              </a:rPr>
              <a:t> </a:t>
            </a:r>
            <a:r>
              <a:rPr lang="hu-HU" sz="1600" dirty="0" err="1">
                <a:latin typeface="Source Sans Pro" panose="020B0503030403020204" pitchFamily="34" charset="0"/>
                <a:ea typeface="Source Sans Pro" panose="020B0503030403020204" pitchFamily="34" charset="0"/>
              </a:rPr>
              <a:t>data</a:t>
            </a:r>
            <a:endParaRPr lang="hu-HU" sz="1600" dirty="0">
              <a:latin typeface="Source Sans Pro" panose="020B0503030403020204" pitchFamily="34" charset="0"/>
              <a:ea typeface="Source Sans Pro" panose="020B0503030403020204" pitchFamily="34" charset="0"/>
            </a:endParaRPr>
          </a:p>
          <a:p>
            <a:pPr marL="285750" lvl="1" indent="-285750">
              <a:buFont typeface="Courier New" panose="02070309020205020404" pitchFamily="49" charset="0"/>
              <a:buChar char="o"/>
            </a:pPr>
            <a:r>
              <a:rPr lang="hu-HU" sz="1600" dirty="0" err="1">
                <a:latin typeface="Source Sans Pro" panose="020B0503030403020204" pitchFamily="34" charset="0"/>
                <a:ea typeface="Source Sans Pro" panose="020B0503030403020204" pitchFamily="34" charset="0"/>
              </a:rPr>
              <a:t>Splitting</a:t>
            </a:r>
            <a:r>
              <a:rPr lang="hu-HU" sz="1600" dirty="0">
                <a:latin typeface="Source Sans Pro" panose="020B0503030403020204" pitchFamily="34" charset="0"/>
                <a:ea typeface="Source Sans Pro" panose="020B0503030403020204" pitchFamily="34" charset="0"/>
              </a:rPr>
              <a:t> </a:t>
            </a:r>
            <a:r>
              <a:rPr lang="hu-HU" sz="1600" dirty="0" err="1">
                <a:latin typeface="Source Sans Pro" panose="020B0503030403020204" pitchFamily="34" charset="0"/>
                <a:ea typeface="Source Sans Pro" panose="020B0503030403020204" pitchFamily="34" charset="0"/>
              </a:rPr>
              <a:t>the</a:t>
            </a:r>
            <a:r>
              <a:rPr lang="hu-HU" sz="1600" dirty="0">
                <a:latin typeface="Source Sans Pro" panose="020B0503030403020204" pitchFamily="34" charset="0"/>
                <a:ea typeface="Source Sans Pro" panose="020B0503030403020204" pitchFamily="34" charset="0"/>
              </a:rPr>
              <a:t> </a:t>
            </a:r>
            <a:r>
              <a:rPr lang="hu-HU" sz="1600" dirty="0" err="1">
                <a:latin typeface="Source Sans Pro" panose="020B0503030403020204" pitchFamily="34" charset="0"/>
                <a:ea typeface="Source Sans Pro" panose="020B0503030403020204" pitchFamily="34" charset="0"/>
              </a:rPr>
              <a:t>dataset</a:t>
            </a:r>
            <a:r>
              <a:rPr lang="hu-HU" sz="1600" dirty="0">
                <a:latin typeface="Source Sans Pro" panose="020B0503030403020204" pitchFamily="34" charset="0"/>
                <a:ea typeface="Source Sans Pro" panose="020B0503030403020204" pitchFamily="34" charset="0"/>
              </a:rPr>
              <a:t> </a:t>
            </a:r>
            <a:r>
              <a:rPr lang="hu-HU" sz="1600" dirty="0" err="1">
                <a:latin typeface="Source Sans Pro" panose="020B0503030403020204" pitchFamily="34" charset="0"/>
                <a:ea typeface="Source Sans Pro" panose="020B0503030403020204" pitchFamily="34" charset="0"/>
              </a:rPr>
              <a:t>into</a:t>
            </a:r>
            <a:r>
              <a:rPr lang="hu-HU" sz="1600" dirty="0">
                <a:latin typeface="Source Sans Pro" panose="020B0503030403020204" pitchFamily="34" charset="0"/>
                <a:ea typeface="Source Sans Pro" panose="020B0503030403020204" pitchFamily="34" charset="0"/>
              </a:rPr>
              <a:t> </a:t>
            </a:r>
            <a:r>
              <a:rPr lang="hu-HU" sz="1600" dirty="0" err="1">
                <a:latin typeface="Source Sans Pro" panose="020B0503030403020204" pitchFamily="34" charset="0"/>
                <a:ea typeface="Source Sans Pro" panose="020B0503030403020204" pitchFamily="34" charset="0"/>
              </a:rPr>
              <a:t>train</a:t>
            </a:r>
            <a:r>
              <a:rPr lang="hu-HU" sz="1600" dirty="0">
                <a:latin typeface="Source Sans Pro" panose="020B0503030403020204" pitchFamily="34" charset="0"/>
                <a:ea typeface="Source Sans Pro" panose="020B0503030403020204" pitchFamily="34" charset="0"/>
              </a:rPr>
              <a:t>, test and </a:t>
            </a:r>
            <a:r>
              <a:rPr lang="hu-HU" sz="1600" dirty="0" err="1">
                <a:latin typeface="Source Sans Pro" panose="020B0503030403020204" pitchFamily="34" charset="0"/>
                <a:ea typeface="Source Sans Pro" panose="020B0503030403020204" pitchFamily="34" charset="0"/>
              </a:rPr>
              <a:t>validation</a:t>
            </a:r>
            <a:r>
              <a:rPr lang="hu-HU" sz="1600" dirty="0">
                <a:latin typeface="Source Sans Pro" panose="020B0503030403020204" pitchFamily="34" charset="0"/>
                <a:ea typeface="Source Sans Pro" panose="020B0503030403020204" pitchFamily="34" charset="0"/>
              </a:rPr>
              <a:t> </a:t>
            </a:r>
            <a:r>
              <a:rPr lang="hu-HU" sz="1600" dirty="0" err="1">
                <a:latin typeface="Source Sans Pro" panose="020B0503030403020204" pitchFamily="34" charset="0"/>
                <a:ea typeface="Source Sans Pro" panose="020B0503030403020204" pitchFamily="34" charset="0"/>
              </a:rPr>
              <a:t>datasets</a:t>
            </a:r>
            <a:endParaRPr lang="hu-HU" sz="1600" dirty="0">
              <a:latin typeface="Source Sans Pro" panose="020B0503030403020204" pitchFamily="34" charset="0"/>
              <a:ea typeface="Source Sans Pro" panose="020B0503030403020204" pitchFamily="34" charset="0"/>
            </a:endParaRPr>
          </a:p>
          <a:p>
            <a:pPr marL="285750" lvl="7" indent="-285750">
              <a:buFont typeface="Courier New" panose="02070309020205020404" pitchFamily="49" charset="0"/>
              <a:buChar char="o"/>
            </a:pPr>
            <a:endParaRPr lang="hu-HU" dirty="0">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7977050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 számának helye 1">
            <a:extLst>
              <a:ext uri="{FF2B5EF4-FFF2-40B4-BE49-F238E27FC236}">
                <a16:creationId xmlns:a16="http://schemas.microsoft.com/office/drawing/2014/main" id="{690E77DF-2D6A-4E1E-9E25-A3E9E413FE6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a:t>
            </a:fld>
            <a:endParaRPr lang="en"/>
          </a:p>
        </p:txBody>
      </p:sp>
      <p:sp>
        <p:nvSpPr>
          <p:cNvPr id="5" name="Szövegdoboz 4">
            <a:extLst>
              <a:ext uri="{FF2B5EF4-FFF2-40B4-BE49-F238E27FC236}">
                <a16:creationId xmlns:a16="http://schemas.microsoft.com/office/drawing/2014/main" id="{0C3F0F83-8899-4E1E-BD02-46253E541591}"/>
              </a:ext>
            </a:extLst>
          </p:cNvPr>
          <p:cNvSpPr txBox="1"/>
          <p:nvPr/>
        </p:nvSpPr>
        <p:spPr>
          <a:xfrm>
            <a:off x="1376640" y="1671638"/>
            <a:ext cx="2838394" cy="1077218"/>
          </a:xfrm>
          <a:prstGeom prst="rect">
            <a:avLst/>
          </a:prstGeom>
          <a:noFill/>
        </p:spPr>
        <p:txBody>
          <a:bodyPr wrap="square">
            <a:spAutoFit/>
          </a:bodyPr>
          <a:lstStyle/>
          <a:p>
            <a:pPr marL="285750" lvl="1" indent="-285750">
              <a:buFont typeface="Courier New" panose="02070309020205020404" pitchFamily="49" charset="0"/>
              <a:buChar char="o"/>
            </a:pPr>
            <a:r>
              <a:rPr lang="hu-HU" sz="1600" dirty="0" err="1">
                <a:latin typeface="Source Sans Pro" panose="020B0503030403020204" pitchFamily="34" charset="0"/>
                <a:ea typeface="Source Sans Pro" panose="020B0503030403020204" pitchFamily="34" charset="0"/>
              </a:rPr>
              <a:t>Visualizing</a:t>
            </a:r>
            <a:r>
              <a:rPr lang="hu-HU" sz="1600" dirty="0">
                <a:latin typeface="Source Sans Pro" panose="020B0503030403020204" pitchFamily="34" charset="0"/>
                <a:ea typeface="Source Sans Pro" panose="020B0503030403020204" pitchFamily="34" charset="0"/>
              </a:rPr>
              <a:t> </a:t>
            </a:r>
            <a:r>
              <a:rPr lang="hu-HU" sz="1600" dirty="0" err="1">
                <a:latin typeface="Source Sans Pro" panose="020B0503030403020204" pitchFamily="34" charset="0"/>
                <a:ea typeface="Source Sans Pro" panose="020B0503030403020204" pitchFamily="34" charset="0"/>
              </a:rPr>
              <a:t>the</a:t>
            </a:r>
            <a:r>
              <a:rPr lang="hu-HU" sz="1600" dirty="0">
                <a:latin typeface="Source Sans Pro" panose="020B0503030403020204" pitchFamily="34" charset="0"/>
                <a:ea typeface="Source Sans Pro" panose="020B0503030403020204" pitchFamily="34" charset="0"/>
              </a:rPr>
              <a:t> </a:t>
            </a:r>
            <a:r>
              <a:rPr lang="hu-HU" sz="1600" dirty="0" err="1">
                <a:latin typeface="Source Sans Pro" panose="020B0503030403020204" pitchFamily="34" charset="0"/>
                <a:ea typeface="Source Sans Pro" panose="020B0503030403020204" pitchFamily="34" charset="0"/>
              </a:rPr>
              <a:t>data</a:t>
            </a:r>
            <a:r>
              <a:rPr lang="hu-HU" sz="1600" dirty="0">
                <a:latin typeface="Source Sans Pro" panose="020B0503030403020204" pitchFamily="34" charset="0"/>
                <a:ea typeface="Source Sans Pro" panose="020B0503030403020204" pitchFamily="34" charset="0"/>
              </a:rPr>
              <a:t> </a:t>
            </a:r>
            <a:r>
              <a:rPr lang="hu-HU" sz="1600" dirty="0" err="1">
                <a:latin typeface="Source Sans Pro" panose="020B0503030403020204" pitchFamily="34" charset="0"/>
                <a:ea typeface="Source Sans Pro" panose="020B0503030403020204" pitchFamily="34" charset="0"/>
              </a:rPr>
              <a:t>with</a:t>
            </a:r>
            <a:r>
              <a:rPr lang="hu-HU" sz="1600" dirty="0">
                <a:latin typeface="Source Sans Pro" panose="020B0503030403020204" pitchFamily="34" charset="0"/>
                <a:ea typeface="Source Sans Pro" panose="020B0503030403020204" pitchFamily="34" charset="0"/>
              </a:rPr>
              <a:t> a </a:t>
            </a:r>
            <a:r>
              <a:rPr lang="hu-HU" sz="1600" dirty="0" err="1">
                <a:latin typeface="Source Sans Pro" panose="020B0503030403020204" pitchFamily="34" charset="0"/>
                <a:ea typeface="Source Sans Pro" panose="020B0503030403020204" pitchFamily="34" charset="0"/>
              </a:rPr>
              <a:t>customized</a:t>
            </a:r>
            <a:r>
              <a:rPr lang="hu-HU" sz="1600" dirty="0">
                <a:latin typeface="Source Sans Pro" panose="020B0503030403020204" pitchFamily="34" charset="0"/>
                <a:ea typeface="Source Sans Pro" panose="020B0503030403020204" pitchFamily="34" charset="0"/>
              </a:rPr>
              <a:t> </a:t>
            </a:r>
            <a:r>
              <a:rPr lang="hu-HU" sz="1600" dirty="0" err="1">
                <a:latin typeface="Source Sans Pro" panose="020B0503030403020204" pitchFamily="34" charset="0"/>
                <a:ea typeface="Source Sans Pro" panose="020B0503030403020204" pitchFamily="34" charset="0"/>
              </a:rPr>
              <a:t>tool</a:t>
            </a:r>
            <a:endParaRPr lang="hu-HU" sz="1600" dirty="0">
              <a:latin typeface="Source Sans Pro" panose="020B0503030403020204" pitchFamily="34" charset="0"/>
              <a:ea typeface="Source Sans Pro" panose="020B0503030403020204" pitchFamily="34" charset="0"/>
            </a:endParaRPr>
          </a:p>
          <a:p>
            <a:pPr marL="285750" lvl="1" indent="-285750">
              <a:buFont typeface="Courier New" panose="02070309020205020404" pitchFamily="49" charset="0"/>
              <a:buChar char="o"/>
            </a:pPr>
            <a:r>
              <a:rPr lang="hu-HU" sz="1600" dirty="0" err="1">
                <a:latin typeface="Source Sans Pro" panose="020B0503030403020204" pitchFamily="34" charset="0"/>
                <a:ea typeface="Source Sans Pro" panose="020B0503030403020204" pitchFamily="34" charset="0"/>
              </a:rPr>
              <a:t>Domain</a:t>
            </a:r>
            <a:r>
              <a:rPr lang="hu-HU" sz="1600" dirty="0">
                <a:latin typeface="Source Sans Pro" panose="020B0503030403020204" pitchFamily="34" charset="0"/>
                <a:ea typeface="Source Sans Pro" panose="020B0503030403020204" pitchFamily="34" charset="0"/>
              </a:rPr>
              <a:t> </a:t>
            </a:r>
            <a:r>
              <a:rPr lang="hu-HU" sz="1600" dirty="0" err="1">
                <a:latin typeface="Source Sans Pro" panose="020B0503030403020204" pitchFamily="34" charset="0"/>
                <a:ea typeface="Source Sans Pro" panose="020B0503030403020204" pitchFamily="34" charset="0"/>
              </a:rPr>
              <a:t>randomization</a:t>
            </a:r>
            <a:r>
              <a:rPr lang="hu-HU" sz="1600" dirty="0">
                <a:latin typeface="Source Sans Pro" panose="020B0503030403020204" pitchFamily="34" charset="0"/>
                <a:ea typeface="Source Sans Pro" panose="020B0503030403020204" pitchFamily="34" charset="0"/>
              </a:rPr>
              <a:t> is </a:t>
            </a:r>
            <a:r>
              <a:rPr lang="hu-HU" sz="1600" dirty="0" err="1">
                <a:latin typeface="Source Sans Pro" panose="020B0503030403020204" pitchFamily="34" charset="0"/>
                <a:ea typeface="Source Sans Pro" panose="020B0503030403020204" pitchFamily="34" charset="0"/>
              </a:rPr>
              <a:t>visible</a:t>
            </a:r>
            <a:endParaRPr lang="hu-HU" sz="1600" dirty="0">
              <a:latin typeface="Source Sans Pro" panose="020B0503030403020204" pitchFamily="34" charset="0"/>
              <a:ea typeface="Source Sans Pro" panose="020B0503030403020204" pitchFamily="34" charset="0"/>
            </a:endParaRPr>
          </a:p>
        </p:txBody>
      </p:sp>
      <p:sp>
        <p:nvSpPr>
          <p:cNvPr id="6" name="Google Shape;85;p14">
            <a:extLst>
              <a:ext uri="{FF2B5EF4-FFF2-40B4-BE49-F238E27FC236}">
                <a16:creationId xmlns:a16="http://schemas.microsoft.com/office/drawing/2014/main" id="{42D4FE3A-6E01-4902-BE28-8B7A1E8175FE}"/>
              </a:ext>
            </a:extLst>
          </p:cNvPr>
          <p:cNvSpPr txBox="1">
            <a:spLocks/>
          </p:cNvSpPr>
          <p:nvPr/>
        </p:nvSpPr>
        <p:spPr>
          <a:xfrm>
            <a:off x="1167511" y="528145"/>
            <a:ext cx="3619924" cy="81303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1pPr>
            <a:lvl2pPr marR="0" lvl="1"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2pPr>
            <a:lvl3pPr marR="0" lvl="2"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3pPr>
            <a:lvl4pPr marR="0" lvl="3"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4pPr>
            <a:lvl5pPr marR="0" lvl="4"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5pPr>
            <a:lvl6pPr marR="0" lvl="5"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6pPr>
            <a:lvl7pPr marR="0" lvl="6"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7pPr>
            <a:lvl8pPr marR="0" lvl="7"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8pPr>
            <a:lvl9pPr marR="0" lvl="8"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9pPr>
          </a:lstStyle>
          <a:p>
            <a:r>
              <a:rPr lang="hu-HU" sz="3600"/>
              <a:t>Data generation</a:t>
            </a:r>
            <a:endParaRPr lang="hu-HU" sz="3600" b="1" dirty="0"/>
          </a:p>
        </p:txBody>
      </p:sp>
      <p:pic>
        <p:nvPicPr>
          <p:cNvPr id="3" name="Kép 2">
            <a:extLst>
              <a:ext uri="{FF2B5EF4-FFF2-40B4-BE49-F238E27FC236}">
                <a16:creationId xmlns:a16="http://schemas.microsoft.com/office/drawing/2014/main" id="{49738642-F931-4851-9B58-8A127895E05C}"/>
              </a:ext>
            </a:extLst>
          </p:cNvPr>
          <p:cNvPicPr>
            <a:picLocks noChangeAspect="1"/>
          </p:cNvPicPr>
          <p:nvPr/>
        </p:nvPicPr>
        <p:blipFill>
          <a:blip r:embed="rId3"/>
          <a:stretch>
            <a:fillRect/>
          </a:stretch>
        </p:blipFill>
        <p:spPr>
          <a:xfrm>
            <a:off x="5156066" y="746641"/>
            <a:ext cx="3522668" cy="3229632"/>
          </a:xfrm>
          <a:prstGeom prst="rect">
            <a:avLst/>
          </a:prstGeom>
        </p:spPr>
      </p:pic>
    </p:spTree>
    <p:extLst>
      <p:ext uri="{BB962C8B-B14F-4D97-AF65-F5344CB8AC3E}">
        <p14:creationId xmlns:p14="http://schemas.microsoft.com/office/powerpoint/2010/main" val="32224295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4"/>
          <p:cNvSpPr/>
          <p:nvPr/>
        </p:nvSpPr>
        <p:spPr>
          <a:xfrm>
            <a:off x="5880381" y="2562025"/>
            <a:ext cx="1381800" cy="1365600"/>
          </a:xfrm>
          <a:prstGeom prst="ellipse">
            <a:avLst/>
          </a:prstGeom>
          <a:noFill/>
          <a:ln w="9525" cap="flat" cmpd="sng">
            <a:solidFill>
              <a:srgbClr val="CFD8DC"/>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4"/>
          <p:cNvSpPr txBox="1">
            <a:spLocks noGrp="1"/>
          </p:cNvSpPr>
          <p:nvPr>
            <p:ph type="subTitle" idx="4294967295"/>
          </p:nvPr>
        </p:nvSpPr>
        <p:spPr>
          <a:xfrm>
            <a:off x="1357342" y="1461386"/>
            <a:ext cx="6551759" cy="673737"/>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hu-HU" sz="2800" b="1" dirty="0"/>
              <a:t>CNN</a:t>
            </a:r>
          </a:p>
        </p:txBody>
      </p:sp>
      <p:cxnSp>
        <p:nvCxnSpPr>
          <p:cNvPr id="89" name="Google Shape;89;p14"/>
          <p:cNvCxnSpPr/>
          <p:nvPr/>
        </p:nvCxnSpPr>
        <p:spPr>
          <a:xfrm>
            <a:off x="6694986" y="3933625"/>
            <a:ext cx="214500" cy="856800"/>
          </a:xfrm>
          <a:prstGeom prst="straightConnector1">
            <a:avLst/>
          </a:prstGeom>
          <a:noFill/>
          <a:ln w="9525" cap="flat" cmpd="sng">
            <a:solidFill>
              <a:srgbClr val="CFD8DC"/>
            </a:solidFill>
            <a:prstDash val="solid"/>
            <a:round/>
            <a:headEnd type="none" w="med" len="med"/>
            <a:tailEnd type="none" w="med" len="med"/>
          </a:ln>
        </p:spPr>
      </p:cxnSp>
      <p:cxnSp>
        <p:nvCxnSpPr>
          <p:cNvPr id="90" name="Google Shape;90;p14"/>
          <p:cNvCxnSpPr/>
          <p:nvPr/>
        </p:nvCxnSpPr>
        <p:spPr>
          <a:xfrm>
            <a:off x="7059842" y="3727574"/>
            <a:ext cx="394200" cy="525600"/>
          </a:xfrm>
          <a:prstGeom prst="straightConnector1">
            <a:avLst/>
          </a:prstGeom>
          <a:noFill/>
          <a:ln w="9525" cap="flat" cmpd="sng">
            <a:solidFill>
              <a:srgbClr val="CFD8DC"/>
            </a:solidFill>
            <a:prstDash val="solid"/>
            <a:round/>
            <a:headEnd type="none" w="med" len="med"/>
            <a:tailEnd type="none" w="med" len="med"/>
          </a:ln>
        </p:spPr>
      </p:cxnSp>
      <p:cxnSp>
        <p:nvCxnSpPr>
          <p:cNvPr id="91" name="Google Shape;91;p14"/>
          <p:cNvCxnSpPr/>
          <p:nvPr/>
        </p:nvCxnSpPr>
        <p:spPr>
          <a:xfrm>
            <a:off x="7224089" y="3501963"/>
            <a:ext cx="752400" cy="464100"/>
          </a:xfrm>
          <a:prstGeom prst="straightConnector1">
            <a:avLst/>
          </a:prstGeom>
          <a:noFill/>
          <a:ln w="9525" cap="flat" cmpd="sng">
            <a:solidFill>
              <a:srgbClr val="CFD8DC"/>
            </a:solidFill>
            <a:prstDash val="solid"/>
            <a:round/>
            <a:headEnd type="none" w="med" len="med"/>
            <a:tailEnd type="none" w="med" len="med"/>
          </a:ln>
        </p:spPr>
      </p:cxnSp>
      <p:sp>
        <p:nvSpPr>
          <p:cNvPr id="2" name="Dia számának helye 1">
            <a:extLst>
              <a:ext uri="{FF2B5EF4-FFF2-40B4-BE49-F238E27FC236}">
                <a16:creationId xmlns:a16="http://schemas.microsoft.com/office/drawing/2014/main" id="{349F8A55-162F-47A7-A5B3-FBC10EBA996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a:t>
            </a:fld>
            <a:endParaRPr lang="en"/>
          </a:p>
        </p:txBody>
      </p:sp>
      <p:sp>
        <p:nvSpPr>
          <p:cNvPr id="3" name="Szövegdoboz 2">
            <a:extLst>
              <a:ext uri="{FF2B5EF4-FFF2-40B4-BE49-F238E27FC236}">
                <a16:creationId xmlns:a16="http://schemas.microsoft.com/office/drawing/2014/main" id="{D2B3D354-FEC3-C597-5185-CDB1E6880520}"/>
              </a:ext>
            </a:extLst>
          </p:cNvPr>
          <p:cNvSpPr txBox="1"/>
          <p:nvPr/>
        </p:nvSpPr>
        <p:spPr>
          <a:xfrm>
            <a:off x="1325959" y="2236851"/>
            <a:ext cx="5808060" cy="830997"/>
          </a:xfrm>
          <a:prstGeom prst="rect">
            <a:avLst/>
          </a:prstGeom>
          <a:noFill/>
        </p:spPr>
        <p:txBody>
          <a:bodyPr wrap="square" rtlCol="0">
            <a:spAutoFit/>
          </a:bodyPr>
          <a:lstStyle/>
          <a:p>
            <a:pPr marL="285750" lvl="1" indent="-285750">
              <a:buFont typeface="Courier New" panose="02070309020205020404" pitchFamily="49" charset="0"/>
              <a:buChar char="o"/>
            </a:pPr>
            <a:r>
              <a:rPr lang="hu-HU" sz="1600" dirty="0" err="1">
                <a:latin typeface="Source Sans Pro" panose="020B0503030403020204" pitchFamily="34" charset="0"/>
                <a:ea typeface="Source Sans Pro" panose="020B0503030403020204" pitchFamily="34" charset="0"/>
              </a:rPr>
              <a:t>Using</a:t>
            </a:r>
            <a:r>
              <a:rPr lang="hu-HU" sz="1600" dirty="0">
                <a:latin typeface="Source Sans Pro" panose="020B0503030403020204" pitchFamily="34" charset="0"/>
                <a:ea typeface="Source Sans Pro" panose="020B0503030403020204" pitchFamily="34" charset="0"/>
              </a:rPr>
              <a:t> 2D </a:t>
            </a:r>
            <a:r>
              <a:rPr lang="hu-HU" sz="1600" dirty="0" err="1">
                <a:latin typeface="Source Sans Pro" panose="020B0503030403020204" pitchFamily="34" charset="0"/>
                <a:ea typeface="Source Sans Pro" panose="020B0503030403020204" pitchFamily="34" charset="0"/>
              </a:rPr>
              <a:t>convolution</a:t>
            </a:r>
            <a:endParaRPr lang="hu-HU" sz="1600" dirty="0">
              <a:latin typeface="Source Sans Pro" panose="020B0503030403020204" pitchFamily="34" charset="0"/>
              <a:ea typeface="Source Sans Pro" panose="020B0503030403020204" pitchFamily="34" charset="0"/>
            </a:endParaRPr>
          </a:p>
          <a:p>
            <a:pPr marL="285750" lvl="1" indent="-285750">
              <a:buFont typeface="Courier New" panose="02070309020205020404" pitchFamily="49" charset="0"/>
              <a:buChar char="o"/>
            </a:pPr>
            <a:r>
              <a:rPr lang="hu-HU" sz="1600" dirty="0" err="1">
                <a:latin typeface="Source Sans Pro" panose="020B0503030403020204" pitchFamily="34" charset="0"/>
                <a:ea typeface="Source Sans Pro" panose="020B0503030403020204" pitchFamily="34" charset="0"/>
              </a:rPr>
              <a:t>Sepaarated</a:t>
            </a:r>
            <a:r>
              <a:rPr lang="hu-HU" sz="1600" dirty="0">
                <a:latin typeface="Source Sans Pro" panose="020B0503030403020204" pitchFamily="34" charset="0"/>
                <a:ea typeface="Source Sans Pro" panose="020B0503030403020204" pitchFamily="34" charset="0"/>
              </a:rPr>
              <a:t> </a:t>
            </a:r>
            <a:r>
              <a:rPr lang="hu-HU" sz="1600" dirty="0" err="1">
                <a:latin typeface="Source Sans Pro" panose="020B0503030403020204" pitchFamily="34" charset="0"/>
                <a:ea typeface="Source Sans Pro" panose="020B0503030403020204" pitchFamily="34" charset="0"/>
              </a:rPr>
              <a:t>the</a:t>
            </a:r>
            <a:r>
              <a:rPr lang="hu-HU" sz="1600" dirty="0">
                <a:latin typeface="Source Sans Pro" panose="020B0503030403020204" pitchFamily="34" charset="0"/>
                <a:ea typeface="Source Sans Pro" panose="020B0503030403020204" pitchFamily="34" charset="0"/>
              </a:rPr>
              <a:t> </a:t>
            </a:r>
            <a:r>
              <a:rPr lang="hu-HU" sz="1600" dirty="0" err="1">
                <a:latin typeface="Source Sans Pro" panose="020B0503030403020204" pitchFamily="34" charset="0"/>
                <a:ea typeface="Source Sans Pro" panose="020B0503030403020204" pitchFamily="34" charset="0"/>
              </a:rPr>
              <a:t>linear</a:t>
            </a:r>
            <a:r>
              <a:rPr lang="hu-HU" sz="1600" dirty="0">
                <a:latin typeface="Source Sans Pro" panose="020B0503030403020204" pitchFamily="34" charset="0"/>
                <a:ea typeface="Source Sans Pro" panose="020B0503030403020204" pitchFamily="34" charset="0"/>
              </a:rPr>
              <a:t> and </a:t>
            </a:r>
            <a:r>
              <a:rPr lang="hu-HU" sz="1600" dirty="0" err="1">
                <a:latin typeface="Source Sans Pro" panose="020B0503030403020204" pitchFamily="34" charset="0"/>
                <a:ea typeface="Source Sans Pro" panose="020B0503030403020204" pitchFamily="34" charset="0"/>
              </a:rPr>
              <a:t>the</a:t>
            </a:r>
            <a:r>
              <a:rPr lang="hu-HU" sz="1600" dirty="0">
                <a:latin typeface="Source Sans Pro" panose="020B0503030403020204" pitchFamily="34" charset="0"/>
                <a:ea typeface="Source Sans Pro" panose="020B0503030403020204" pitchFamily="34" charset="0"/>
              </a:rPr>
              <a:t> </a:t>
            </a:r>
            <a:r>
              <a:rPr lang="hu-HU" sz="1600" dirty="0" err="1">
                <a:latin typeface="Source Sans Pro" panose="020B0503030403020204" pitchFamily="34" charset="0"/>
                <a:ea typeface="Source Sans Pro" panose="020B0503030403020204" pitchFamily="34" charset="0"/>
              </a:rPr>
              <a:t>angular</a:t>
            </a:r>
            <a:r>
              <a:rPr lang="hu-HU" sz="1600" dirty="0">
                <a:latin typeface="Source Sans Pro" panose="020B0503030403020204" pitchFamily="34" charset="0"/>
                <a:ea typeface="Source Sans Pro" panose="020B0503030403020204" pitchFamily="34" charset="0"/>
              </a:rPr>
              <a:t> </a:t>
            </a:r>
            <a:r>
              <a:rPr lang="hu-HU" sz="1600" dirty="0" err="1">
                <a:latin typeface="Source Sans Pro" panose="020B0503030403020204" pitchFamily="34" charset="0"/>
                <a:ea typeface="Source Sans Pro" panose="020B0503030403020204" pitchFamily="34" charset="0"/>
              </a:rPr>
              <a:t>value</a:t>
            </a:r>
            <a:endParaRPr lang="en-US" sz="1600" dirty="0">
              <a:latin typeface="Source Sans Pro" panose="020B0503030403020204" pitchFamily="34" charset="0"/>
              <a:ea typeface="Source Sans Pro" panose="020B0503030403020204" pitchFamily="34" charset="0"/>
            </a:endParaRPr>
          </a:p>
          <a:p>
            <a:pPr marL="285750" lvl="1" indent="-285750">
              <a:buFont typeface="Courier New" panose="02070309020205020404" pitchFamily="49" charset="0"/>
              <a:buChar char="o"/>
            </a:pPr>
            <a:r>
              <a:rPr lang="hu-HU" sz="1600" dirty="0">
                <a:latin typeface="Source Sans Pro" panose="020B0503030403020204" pitchFamily="34" charset="0"/>
                <a:ea typeface="Source Sans Pro" panose="020B0503030403020204" pitchFamily="34" charset="0"/>
              </a:rPr>
              <a:t>L</a:t>
            </a:r>
            <a:r>
              <a:rPr lang="en-US" sz="1600" dirty="0">
                <a:latin typeface="Source Sans Pro" panose="020B0503030403020204" pitchFamily="34" charset="0"/>
                <a:ea typeface="Source Sans Pro" panose="020B0503030403020204" pitchFamily="34" charset="0"/>
              </a:rPr>
              <a:t>earn the angular and linear combinations</a:t>
            </a:r>
            <a:endParaRPr lang="hu-HU" sz="1600" dirty="0">
              <a:latin typeface="Source Sans Pro" panose="020B0503030403020204" pitchFamily="34" charset="0"/>
              <a:ea typeface="Source Sans Pro" panose="020B0503030403020204" pitchFamily="34" charset="0"/>
            </a:endParaRPr>
          </a:p>
        </p:txBody>
      </p:sp>
      <p:pic>
        <p:nvPicPr>
          <p:cNvPr id="7" name="Kép 6">
            <a:extLst>
              <a:ext uri="{FF2B5EF4-FFF2-40B4-BE49-F238E27FC236}">
                <a16:creationId xmlns:a16="http://schemas.microsoft.com/office/drawing/2014/main" id="{899ABECD-C36E-B19A-7946-D9FAF75AA847}"/>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1586" b="99813" l="1360" r="99245">
                        <a14:foregroundMark x1="9517" y1="29851" x2="3172" y2="57836"/>
                        <a14:foregroundMark x1="3172" y1="57836" x2="7931" y2="70149"/>
                        <a14:foregroundMark x1="7931" y1="70149" x2="10498" y2="52146"/>
                        <a14:foregroundMark x1="3625" y1="37593" x2="2039" y2="90951"/>
                        <a14:foregroundMark x1="17296" y1="7929" x2="2266" y2="26959"/>
                        <a14:foregroundMark x1="2266" y1="26959" x2="1435" y2="75373"/>
                        <a14:foregroundMark x1="16314" y1="1772" x2="17145" y2="1866"/>
                        <a14:foregroundMark x1="90937" y1="46455" x2="99245" y2="46735"/>
                        <a14:foregroundMark x1="2266" y1="97015" x2="51133" y2="95336"/>
                        <a14:foregroundMark x1="51133" y1="95336" x2="69486" y2="95336"/>
                        <a14:foregroundMark x1="2266" y1="97854" x2="6344" y2="97575"/>
                        <a14:foregroundMark x1="4758" y1="96642" x2="19411" y2="96362"/>
                        <a14:foregroundMark x1="5136" y1="95616" x2="13973" y2="95336"/>
                        <a14:foregroundMark x1="13973" y1="95336" x2="5060" y2="98601"/>
                        <a14:foregroundMark x1="5060" y1="98601" x2="4909" y2="98601"/>
                        <a14:foregroundMark x1="23489" y1="97015" x2="35952" y2="97295"/>
                        <a14:foregroundMark x1="35574" y1="97575" x2="22508" y2="98134"/>
                        <a14:foregroundMark x1="22885" y1="96269" x2="31798" y2="95429"/>
                        <a14:foregroundMark x1="31798" y1="95429" x2="36707" y2="98414"/>
                        <a14:foregroundMark x1="42598" y1="97388" x2="52039" y2="97668"/>
                        <a14:foregroundMark x1="56647" y1="97668" x2="67296" y2="97668"/>
                        <a14:foregroundMark x1="67296" y1="97668" x2="75906" y2="97388"/>
                        <a14:foregroundMark x1="75906" y1="97388" x2="76284" y2="97388"/>
                        <a14:foregroundMark x1="78097" y1="97388" x2="70091" y2="96828"/>
                        <a14:foregroundMark x1="70242" y1="96362" x2="77568" y2="95896"/>
                        <a14:foregroundMark x1="77115" y1="96082" x2="69184" y2="96082"/>
                        <a14:foregroundMark x1="69184" y1="97668" x2="70242" y2="98041"/>
                        <a14:foregroundMark x1="66314" y1="98601" x2="66314" y2="98321"/>
                        <a14:foregroundMark x1="52946" y1="97015" x2="53550" y2="98694"/>
                        <a14:foregroundMark x1="39199" y1="96362" x2="39502" y2="97575"/>
                        <a14:foregroundMark x1="39048" y1="96828" x2="39048" y2="99627"/>
                        <a14:foregroundMark x1="18353" y1="97854" x2="13822" y2="97575"/>
                        <a14:foregroundMark x1="15257" y1="97854" x2="11103" y2="98881"/>
                        <a14:foregroundMark x1="14199" y1="95616" x2="18505" y2="95896"/>
                        <a14:foregroundMark x1="22281" y1="95802" x2="31571" y2="94869"/>
                        <a14:foregroundMark x1="31571" y1="94869" x2="38973" y2="95243"/>
                        <a14:foregroundMark x1="54607" y1="97295" x2="55363" y2="97668"/>
                        <a14:foregroundMark x1="36556" y1="46549" x2="52417" y2="47948"/>
                        <a14:foregroundMark x1="52417" y1="47948" x2="92221" y2="45709"/>
                        <a14:foregroundMark x1="92221" y1="45709" x2="93656" y2="45709"/>
                        <a14:foregroundMark x1="71299" y1="95243" x2="70695" y2="98414"/>
                        <a14:foregroundMark x1="71299" y1="98134" x2="72356" y2="95336"/>
                        <a14:foregroundMark x1="71526" y1="98134" x2="78323" y2="97668"/>
                        <a14:foregroundMark x1="78399" y1="96362" x2="71073" y2="96269"/>
                        <a14:foregroundMark x1="72130" y1="95616" x2="77568" y2="95616"/>
                        <a14:foregroundMark x1="69260" y1="99067" x2="43731" y2="99813"/>
                        <a14:foregroundMark x1="43731" y1="99813" x2="55514" y2="98041"/>
                        <a14:foregroundMark x1="55514" y1="98041" x2="68656" y2="98134"/>
                        <a14:foregroundMark x1="17674" y1="4851" x2="18958" y2="37593"/>
                        <a14:foregroundMark x1="17976" y1="5317" x2="17749" y2="1772"/>
                      </a14:backgroundRemoval>
                    </a14:imgEffect>
                  </a14:imgLayer>
                </a14:imgProps>
              </a:ext>
            </a:extLst>
          </a:blip>
          <a:stretch>
            <a:fillRect/>
          </a:stretch>
        </p:blipFill>
        <p:spPr>
          <a:xfrm>
            <a:off x="109934" y="1978613"/>
            <a:ext cx="3762901" cy="3046699"/>
          </a:xfrm>
          <a:prstGeom prst="rect">
            <a:avLst/>
          </a:prstGeom>
        </p:spPr>
      </p:pic>
      <p:sp>
        <p:nvSpPr>
          <p:cNvPr id="11" name="Google Shape;85;p14">
            <a:extLst>
              <a:ext uri="{FF2B5EF4-FFF2-40B4-BE49-F238E27FC236}">
                <a16:creationId xmlns:a16="http://schemas.microsoft.com/office/drawing/2014/main" id="{5E1EB1C7-CB54-465E-94E1-0B4DB52D05F0}"/>
              </a:ext>
            </a:extLst>
          </p:cNvPr>
          <p:cNvSpPr txBox="1">
            <a:spLocks/>
          </p:cNvSpPr>
          <p:nvPr/>
        </p:nvSpPr>
        <p:spPr>
          <a:xfrm>
            <a:off x="1157027" y="496613"/>
            <a:ext cx="4534324" cy="80515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1pPr>
            <a:lvl2pPr marR="0" lvl="1"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2pPr>
            <a:lvl3pPr marR="0" lvl="2"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3pPr>
            <a:lvl4pPr marR="0" lvl="3"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4pPr>
            <a:lvl5pPr marR="0" lvl="4"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5pPr>
            <a:lvl6pPr marR="0" lvl="5"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6pPr>
            <a:lvl7pPr marR="0" lvl="6"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7pPr>
            <a:lvl8pPr marR="0" lvl="7"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8pPr>
            <a:lvl9pPr marR="0" lvl="8"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9pPr>
          </a:lstStyle>
          <a:p>
            <a:r>
              <a:rPr lang="hu-HU" sz="3600"/>
              <a:t>Model Architecture</a:t>
            </a:r>
            <a:endParaRPr lang="hu-HU" sz="1800" b="1" dirty="0"/>
          </a:p>
        </p:txBody>
      </p:sp>
    </p:spTree>
    <p:extLst>
      <p:ext uri="{BB962C8B-B14F-4D97-AF65-F5344CB8AC3E}">
        <p14:creationId xmlns:p14="http://schemas.microsoft.com/office/powerpoint/2010/main" val="32388875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4"/>
          <p:cNvSpPr/>
          <p:nvPr/>
        </p:nvSpPr>
        <p:spPr>
          <a:xfrm>
            <a:off x="5880381" y="2562025"/>
            <a:ext cx="1381800" cy="1365600"/>
          </a:xfrm>
          <a:prstGeom prst="ellipse">
            <a:avLst/>
          </a:prstGeom>
          <a:noFill/>
          <a:ln w="9525" cap="flat" cmpd="sng">
            <a:solidFill>
              <a:srgbClr val="CFD8DC"/>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 name="Google Shape;86;p14"/>
          <p:cNvSpPr txBox="1">
            <a:spLocks noGrp="1"/>
          </p:cNvSpPr>
          <p:nvPr>
            <p:ph type="subTitle" idx="4294967295"/>
          </p:nvPr>
        </p:nvSpPr>
        <p:spPr>
          <a:xfrm>
            <a:off x="1403350" y="1474039"/>
            <a:ext cx="6551759" cy="673737"/>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2800" b="1" dirty="0"/>
              <a:t>Hybrid</a:t>
            </a:r>
          </a:p>
        </p:txBody>
      </p:sp>
      <p:cxnSp>
        <p:nvCxnSpPr>
          <p:cNvPr id="89" name="Google Shape;89;p14"/>
          <p:cNvCxnSpPr/>
          <p:nvPr/>
        </p:nvCxnSpPr>
        <p:spPr>
          <a:xfrm>
            <a:off x="6694986" y="3933625"/>
            <a:ext cx="214500" cy="856800"/>
          </a:xfrm>
          <a:prstGeom prst="straightConnector1">
            <a:avLst/>
          </a:prstGeom>
          <a:noFill/>
          <a:ln w="9525" cap="flat" cmpd="sng">
            <a:solidFill>
              <a:srgbClr val="CFD8DC"/>
            </a:solidFill>
            <a:prstDash val="solid"/>
            <a:round/>
            <a:headEnd type="none" w="med" len="med"/>
            <a:tailEnd type="none" w="med" len="med"/>
          </a:ln>
        </p:spPr>
      </p:cxnSp>
      <p:cxnSp>
        <p:nvCxnSpPr>
          <p:cNvPr id="90" name="Google Shape;90;p14"/>
          <p:cNvCxnSpPr/>
          <p:nvPr/>
        </p:nvCxnSpPr>
        <p:spPr>
          <a:xfrm>
            <a:off x="7059842" y="3727574"/>
            <a:ext cx="394200" cy="525600"/>
          </a:xfrm>
          <a:prstGeom prst="straightConnector1">
            <a:avLst/>
          </a:prstGeom>
          <a:noFill/>
          <a:ln w="9525" cap="flat" cmpd="sng">
            <a:solidFill>
              <a:srgbClr val="CFD8DC"/>
            </a:solidFill>
            <a:prstDash val="solid"/>
            <a:round/>
            <a:headEnd type="none" w="med" len="med"/>
            <a:tailEnd type="none" w="med" len="med"/>
          </a:ln>
        </p:spPr>
      </p:cxnSp>
      <p:cxnSp>
        <p:nvCxnSpPr>
          <p:cNvPr id="91" name="Google Shape;91;p14"/>
          <p:cNvCxnSpPr/>
          <p:nvPr/>
        </p:nvCxnSpPr>
        <p:spPr>
          <a:xfrm>
            <a:off x="7224089" y="3501963"/>
            <a:ext cx="752400" cy="464100"/>
          </a:xfrm>
          <a:prstGeom prst="straightConnector1">
            <a:avLst/>
          </a:prstGeom>
          <a:noFill/>
          <a:ln w="9525" cap="flat" cmpd="sng">
            <a:solidFill>
              <a:srgbClr val="CFD8DC"/>
            </a:solidFill>
            <a:prstDash val="solid"/>
            <a:round/>
            <a:headEnd type="none" w="med" len="med"/>
            <a:tailEnd type="none" w="med" len="med"/>
          </a:ln>
        </p:spPr>
      </p:cxnSp>
      <p:sp>
        <p:nvSpPr>
          <p:cNvPr id="2" name="Dia számának helye 1">
            <a:extLst>
              <a:ext uri="{FF2B5EF4-FFF2-40B4-BE49-F238E27FC236}">
                <a16:creationId xmlns:a16="http://schemas.microsoft.com/office/drawing/2014/main" id="{349F8A55-162F-47A7-A5B3-FBC10EBA996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a:t>
            </a:fld>
            <a:endParaRPr lang="en"/>
          </a:p>
        </p:txBody>
      </p:sp>
      <p:sp>
        <p:nvSpPr>
          <p:cNvPr id="3" name="Szövegdoboz 2">
            <a:extLst>
              <a:ext uri="{FF2B5EF4-FFF2-40B4-BE49-F238E27FC236}">
                <a16:creationId xmlns:a16="http://schemas.microsoft.com/office/drawing/2014/main" id="{D2B3D354-FEC3-C597-5185-CDB1E6880520}"/>
              </a:ext>
            </a:extLst>
          </p:cNvPr>
          <p:cNvSpPr txBox="1"/>
          <p:nvPr/>
        </p:nvSpPr>
        <p:spPr>
          <a:xfrm>
            <a:off x="1387557" y="2250575"/>
            <a:ext cx="5521929" cy="1077218"/>
          </a:xfrm>
          <a:prstGeom prst="rect">
            <a:avLst/>
          </a:prstGeom>
          <a:noFill/>
        </p:spPr>
        <p:txBody>
          <a:bodyPr wrap="square" rtlCol="0">
            <a:spAutoFit/>
          </a:bodyPr>
          <a:lstStyle/>
          <a:p>
            <a:pPr marL="285750" lvl="1" indent="-285750">
              <a:buFont typeface="Courier New" panose="02070309020205020404" pitchFamily="49" charset="0"/>
              <a:buChar char="o"/>
            </a:pPr>
            <a:r>
              <a:rPr lang="hu-HU" sz="1600" dirty="0" err="1">
                <a:latin typeface="Source Sans Pro" panose="020B0503030403020204" pitchFamily="34" charset="0"/>
                <a:ea typeface="Source Sans Pro" panose="020B0503030403020204" pitchFamily="34" charset="0"/>
              </a:rPr>
              <a:t>Using</a:t>
            </a:r>
            <a:r>
              <a:rPr lang="hu-HU" sz="1600" dirty="0">
                <a:latin typeface="Source Sans Pro" panose="020B0503030403020204" pitchFamily="34" charset="0"/>
                <a:ea typeface="Source Sans Pro" panose="020B0503030403020204" pitchFamily="34" charset="0"/>
              </a:rPr>
              <a:t> </a:t>
            </a:r>
            <a:r>
              <a:rPr lang="hu-HU" sz="1600" dirty="0" err="1">
                <a:latin typeface="Source Sans Pro" panose="020B0503030403020204" pitchFamily="34" charset="0"/>
                <a:ea typeface="Source Sans Pro" panose="020B0503030403020204" pitchFamily="34" charset="0"/>
              </a:rPr>
              <a:t>Convolution</a:t>
            </a:r>
            <a:r>
              <a:rPr lang="hu-HU" sz="1600" dirty="0">
                <a:latin typeface="Source Sans Pro" panose="020B0503030403020204" pitchFamily="34" charset="0"/>
                <a:ea typeface="Source Sans Pro" panose="020B0503030403020204" pitchFamily="34" charset="0"/>
              </a:rPr>
              <a:t> and LSTM</a:t>
            </a:r>
          </a:p>
          <a:p>
            <a:pPr marL="285750" lvl="1" indent="-285750">
              <a:buFont typeface="Courier New" panose="02070309020205020404" pitchFamily="49" charset="0"/>
              <a:buChar char="o"/>
            </a:pPr>
            <a:r>
              <a:rPr lang="hu-HU" sz="1600" dirty="0" err="1">
                <a:latin typeface="Source Sans Pro" panose="020B0503030403020204" pitchFamily="34" charset="0"/>
                <a:ea typeface="Source Sans Pro" panose="020B0503030403020204" pitchFamily="34" charset="0"/>
              </a:rPr>
              <a:t>Separated</a:t>
            </a:r>
            <a:r>
              <a:rPr lang="hu-HU" sz="1600" dirty="0">
                <a:latin typeface="Source Sans Pro" panose="020B0503030403020204" pitchFamily="34" charset="0"/>
                <a:ea typeface="Source Sans Pro" panose="020B0503030403020204" pitchFamily="34" charset="0"/>
              </a:rPr>
              <a:t> </a:t>
            </a:r>
            <a:r>
              <a:rPr lang="hu-HU" sz="1600" dirty="0" err="1">
                <a:latin typeface="Source Sans Pro" panose="020B0503030403020204" pitchFamily="34" charset="0"/>
                <a:ea typeface="Source Sans Pro" panose="020B0503030403020204" pitchFamily="34" charset="0"/>
              </a:rPr>
              <a:t>the</a:t>
            </a:r>
            <a:r>
              <a:rPr lang="hu-HU" sz="1600" dirty="0">
                <a:latin typeface="Source Sans Pro" panose="020B0503030403020204" pitchFamily="34" charset="0"/>
                <a:ea typeface="Source Sans Pro" panose="020B0503030403020204" pitchFamily="34" charset="0"/>
              </a:rPr>
              <a:t> </a:t>
            </a:r>
            <a:r>
              <a:rPr lang="hu-HU" sz="1600" dirty="0" err="1">
                <a:latin typeface="Source Sans Pro" panose="020B0503030403020204" pitchFamily="34" charset="0"/>
                <a:ea typeface="Source Sans Pro" panose="020B0503030403020204" pitchFamily="34" charset="0"/>
              </a:rPr>
              <a:t>linear</a:t>
            </a:r>
            <a:r>
              <a:rPr lang="hu-HU" sz="1600" dirty="0">
                <a:latin typeface="Source Sans Pro" panose="020B0503030403020204" pitchFamily="34" charset="0"/>
                <a:ea typeface="Source Sans Pro" panose="020B0503030403020204" pitchFamily="34" charset="0"/>
              </a:rPr>
              <a:t> and </a:t>
            </a:r>
            <a:r>
              <a:rPr lang="hu-HU" sz="1600" dirty="0" err="1">
                <a:latin typeface="Source Sans Pro" panose="020B0503030403020204" pitchFamily="34" charset="0"/>
                <a:ea typeface="Source Sans Pro" panose="020B0503030403020204" pitchFamily="34" charset="0"/>
              </a:rPr>
              <a:t>the</a:t>
            </a:r>
            <a:r>
              <a:rPr lang="hu-HU" sz="1600" dirty="0">
                <a:latin typeface="Source Sans Pro" panose="020B0503030403020204" pitchFamily="34" charset="0"/>
                <a:ea typeface="Source Sans Pro" panose="020B0503030403020204" pitchFamily="34" charset="0"/>
              </a:rPr>
              <a:t> </a:t>
            </a:r>
            <a:r>
              <a:rPr lang="hu-HU" sz="1600" dirty="0" err="1">
                <a:latin typeface="Source Sans Pro" panose="020B0503030403020204" pitchFamily="34" charset="0"/>
                <a:ea typeface="Source Sans Pro" panose="020B0503030403020204" pitchFamily="34" charset="0"/>
              </a:rPr>
              <a:t>angular</a:t>
            </a:r>
            <a:r>
              <a:rPr lang="hu-HU" sz="1600" dirty="0">
                <a:latin typeface="Source Sans Pro" panose="020B0503030403020204" pitchFamily="34" charset="0"/>
                <a:ea typeface="Source Sans Pro" panose="020B0503030403020204" pitchFamily="34" charset="0"/>
              </a:rPr>
              <a:t> </a:t>
            </a:r>
            <a:r>
              <a:rPr lang="hu-HU" sz="1600" dirty="0" err="1">
                <a:latin typeface="Source Sans Pro" panose="020B0503030403020204" pitchFamily="34" charset="0"/>
                <a:ea typeface="Source Sans Pro" panose="020B0503030403020204" pitchFamily="34" charset="0"/>
              </a:rPr>
              <a:t>value</a:t>
            </a:r>
            <a:endParaRPr lang="en-US" sz="1600" dirty="0">
              <a:latin typeface="Source Sans Pro" panose="020B0503030403020204" pitchFamily="34" charset="0"/>
              <a:ea typeface="Source Sans Pro" panose="020B0503030403020204" pitchFamily="34" charset="0"/>
            </a:endParaRPr>
          </a:p>
          <a:p>
            <a:pPr marL="285750" lvl="1" indent="-285750">
              <a:buFont typeface="Courier New" panose="02070309020205020404" pitchFamily="49" charset="0"/>
              <a:buChar char="o"/>
            </a:pPr>
            <a:r>
              <a:rPr lang="hu-HU" sz="1600" dirty="0">
                <a:latin typeface="Source Sans Pro" panose="020B0503030403020204" pitchFamily="34" charset="0"/>
                <a:ea typeface="Source Sans Pro" panose="020B0503030403020204" pitchFamily="34" charset="0"/>
              </a:rPr>
              <a:t>L</a:t>
            </a:r>
            <a:r>
              <a:rPr lang="en-US" sz="1600" dirty="0">
                <a:latin typeface="Source Sans Pro" panose="020B0503030403020204" pitchFamily="34" charset="0"/>
                <a:ea typeface="Source Sans Pro" panose="020B0503030403020204" pitchFamily="34" charset="0"/>
              </a:rPr>
              <a:t>earn the angular and linear combinations</a:t>
            </a:r>
            <a:endParaRPr lang="hu-HU" sz="1600" dirty="0">
              <a:latin typeface="Source Sans Pro" panose="020B0503030403020204" pitchFamily="34" charset="0"/>
              <a:ea typeface="Source Sans Pro" panose="020B0503030403020204" pitchFamily="34" charset="0"/>
            </a:endParaRPr>
          </a:p>
          <a:p>
            <a:pPr marL="285750" lvl="1" indent="-285750">
              <a:buFont typeface="Courier New" panose="02070309020205020404" pitchFamily="49" charset="0"/>
              <a:buChar char="o"/>
            </a:pPr>
            <a:r>
              <a:rPr lang="hu-HU" sz="1600" dirty="0" err="1">
                <a:latin typeface="Source Sans Pro" panose="020B0503030403020204" pitchFamily="34" charset="0"/>
                <a:ea typeface="Source Sans Pro" panose="020B0503030403020204" pitchFamily="34" charset="0"/>
              </a:rPr>
              <a:t>Improved</a:t>
            </a:r>
            <a:r>
              <a:rPr lang="hu-HU" sz="1600" dirty="0">
                <a:latin typeface="Source Sans Pro" panose="020B0503030403020204" pitchFamily="34" charset="0"/>
                <a:ea typeface="Source Sans Pro" panose="020B0503030403020204" pitchFamily="34" charset="0"/>
              </a:rPr>
              <a:t> </a:t>
            </a:r>
            <a:r>
              <a:rPr lang="hu-HU" sz="1600" dirty="0" err="1">
                <a:latin typeface="Source Sans Pro" panose="020B0503030403020204" pitchFamily="34" charset="0"/>
                <a:ea typeface="Source Sans Pro" panose="020B0503030403020204" pitchFamily="34" charset="0"/>
              </a:rPr>
              <a:t>results</a:t>
            </a:r>
            <a:r>
              <a:rPr lang="hu-HU" sz="1600" dirty="0">
                <a:latin typeface="Source Sans Pro" panose="020B0503030403020204" pitchFamily="34" charset="0"/>
                <a:ea typeface="Source Sans Pro" panose="020B0503030403020204" pitchFamily="34" charset="0"/>
              </a:rPr>
              <a:t> </a:t>
            </a:r>
            <a:r>
              <a:rPr lang="hu-HU" sz="1600" dirty="0" err="1">
                <a:latin typeface="Source Sans Pro" panose="020B0503030403020204" pitchFamily="34" charset="0"/>
                <a:ea typeface="Source Sans Pro" panose="020B0503030403020204" pitchFamily="34" charset="0"/>
              </a:rPr>
              <a:t>on</a:t>
            </a:r>
            <a:r>
              <a:rPr lang="hu-HU" sz="1600" dirty="0">
                <a:latin typeface="Source Sans Pro" panose="020B0503030403020204" pitchFamily="34" charset="0"/>
                <a:ea typeface="Source Sans Pro" panose="020B0503030403020204" pitchFamily="34" charset="0"/>
              </a:rPr>
              <a:t> </a:t>
            </a:r>
            <a:r>
              <a:rPr lang="hu-HU" sz="1600" dirty="0" err="1">
                <a:latin typeface="Source Sans Pro" panose="020B0503030403020204" pitchFamily="34" charset="0"/>
                <a:ea typeface="Source Sans Pro" panose="020B0503030403020204" pitchFamily="34" charset="0"/>
              </a:rPr>
              <a:t>the</a:t>
            </a:r>
            <a:r>
              <a:rPr lang="hu-HU" sz="1600" dirty="0">
                <a:latin typeface="Source Sans Pro" panose="020B0503030403020204" pitchFamily="34" charset="0"/>
                <a:ea typeface="Source Sans Pro" panose="020B0503030403020204" pitchFamily="34" charset="0"/>
              </a:rPr>
              <a:t> test </a:t>
            </a:r>
            <a:r>
              <a:rPr lang="hu-HU" sz="1600" dirty="0" err="1">
                <a:latin typeface="Source Sans Pro" panose="020B0503030403020204" pitchFamily="34" charset="0"/>
                <a:ea typeface="Source Sans Pro" panose="020B0503030403020204" pitchFamily="34" charset="0"/>
              </a:rPr>
              <a:t>dataset</a:t>
            </a:r>
            <a:endParaRPr lang="hu-HU" sz="1600" dirty="0">
              <a:latin typeface="Source Sans Pro" panose="020B0503030403020204" pitchFamily="34" charset="0"/>
              <a:ea typeface="Source Sans Pro" panose="020B0503030403020204" pitchFamily="34" charset="0"/>
            </a:endParaRPr>
          </a:p>
        </p:txBody>
      </p:sp>
      <p:pic>
        <p:nvPicPr>
          <p:cNvPr id="5" name="Kép 4">
            <a:extLst>
              <a:ext uri="{FF2B5EF4-FFF2-40B4-BE49-F238E27FC236}">
                <a16:creationId xmlns:a16="http://schemas.microsoft.com/office/drawing/2014/main" id="{0AAFDB73-E961-693F-F3B0-F0FC231377EC}"/>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898" b="99487" l="0" r="96461">
                        <a14:foregroundMark x1="55084" y1="98717" x2="2445" y2="98589"/>
                        <a14:foregroundMark x1="5534" y1="48782" x2="55277" y2="52031"/>
                        <a14:foregroundMark x1="70335" y1="48782" x2="96461" y2="48482"/>
                        <a14:foregroundMark x1="96461" y1="48482" x2="96461" y2="48482"/>
                        <a14:foregroundMark x1="2252" y1="39248" x2="3089" y2="58016"/>
                        <a14:foregroundMark x1="62613" y1="6627" x2="61969" y2="12056"/>
                        <a14:foregroundMark x1="68147" y1="3677" x2="68147" y2="898"/>
                        <a14:foregroundMark x1="53089" y1="99188" x2="10167" y2="98076"/>
                        <a14:foregroundMark x1="10167" y1="98076" x2="42278" y2="99658"/>
                        <a14:foregroundMark x1="42278" y1="99658" x2="3218" y2="98375"/>
                        <a14:foregroundMark x1="3218" y1="98375" x2="50708" y2="99273"/>
                        <a14:foregroundMark x1="50708" y1="99273" x2="39833" y2="97991"/>
                        <a14:foregroundMark x1="20142" y1="99017" x2="13964" y2="98290"/>
                        <a14:foregroundMark x1="16409" y1="99615" x2="0" y2="99487"/>
                        <a14:foregroundMark x1="0" y1="99487" x2="0" y2="99487"/>
                        <a14:foregroundMark x1="21493" y1="98717" x2="901" y2="98589"/>
                        <a14:foregroundMark x1="901" y1="98589" x2="901" y2="98589"/>
                        <a14:foregroundMark x1="18404" y1="97563" x2="450" y2="97691"/>
                        <a14:foregroundMark x1="450" y1="97691" x2="450" y2="97691"/>
                        <a14:foregroundMark x1="3346" y1="97862" x2="55277" y2="98589"/>
                        <a14:foregroundMark x1="52638" y1="97862" x2="6628" y2="98888"/>
                        <a14:foregroundMark x1="15508" y1="97136" x2="56885" y2="98418"/>
                      </a14:backgroundRemoval>
                    </a14:imgEffect>
                  </a14:imgLayer>
                </a14:imgProps>
              </a:ext>
            </a:extLst>
          </a:blip>
          <a:stretch>
            <a:fillRect/>
          </a:stretch>
        </p:blipFill>
        <p:spPr>
          <a:xfrm>
            <a:off x="6344285" y="464757"/>
            <a:ext cx="2799715" cy="4213985"/>
          </a:xfrm>
          <a:prstGeom prst="rect">
            <a:avLst/>
          </a:prstGeom>
        </p:spPr>
      </p:pic>
      <p:sp>
        <p:nvSpPr>
          <p:cNvPr id="6" name="Szövegdoboz 5">
            <a:extLst>
              <a:ext uri="{FF2B5EF4-FFF2-40B4-BE49-F238E27FC236}">
                <a16:creationId xmlns:a16="http://schemas.microsoft.com/office/drawing/2014/main" id="{3857A28A-971E-B474-2461-77F5FD9001EB}"/>
              </a:ext>
            </a:extLst>
          </p:cNvPr>
          <p:cNvSpPr txBox="1"/>
          <p:nvPr/>
        </p:nvSpPr>
        <p:spPr>
          <a:xfrm>
            <a:off x="5455201" y="4797609"/>
            <a:ext cx="2232159" cy="246221"/>
          </a:xfrm>
          <a:prstGeom prst="rect">
            <a:avLst/>
          </a:prstGeom>
          <a:noFill/>
        </p:spPr>
        <p:txBody>
          <a:bodyPr wrap="square" rtlCol="0">
            <a:spAutoFit/>
          </a:bodyPr>
          <a:lstStyle/>
          <a:p>
            <a:r>
              <a:rPr lang="hu-HU" sz="1000" dirty="0" err="1">
                <a:latin typeface="Source Sans Pro" panose="020B0503030403020204" pitchFamily="34" charset="0"/>
                <a:ea typeface="Source Sans Pro" panose="020B0503030403020204" pitchFamily="34" charset="0"/>
              </a:rPr>
              <a:t>Visualized</a:t>
            </a:r>
            <a:r>
              <a:rPr lang="hu-HU" sz="1000" dirty="0">
                <a:latin typeface="Source Sans Pro" panose="020B0503030403020204" pitchFamily="34" charset="0"/>
                <a:ea typeface="Source Sans Pro" panose="020B0503030403020204" pitchFamily="34" charset="0"/>
              </a:rPr>
              <a:t> </a:t>
            </a:r>
            <a:r>
              <a:rPr lang="hu-HU" sz="1000" dirty="0" err="1">
                <a:latin typeface="Source Sans Pro" panose="020B0503030403020204" pitchFamily="34" charset="0"/>
                <a:ea typeface="Source Sans Pro" panose="020B0503030403020204" pitchFamily="34" charset="0"/>
              </a:rPr>
              <a:t>by</a:t>
            </a:r>
            <a:r>
              <a:rPr lang="hu-HU" sz="1000" dirty="0">
                <a:latin typeface="Source Sans Pro" panose="020B0503030403020204" pitchFamily="34" charset="0"/>
                <a:ea typeface="Source Sans Pro" panose="020B0503030403020204" pitchFamily="34" charset="0"/>
              </a:rPr>
              <a:t> </a:t>
            </a:r>
            <a:r>
              <a:rPr lang="hu-HU" sz="1000" dirty="0" err="1">
                <a:latin typeface="Source Sans Pro" panose="020B0503030403020204" pitchFamily="34" charset="0"/>
                <a:ea typeface="Source Sans Pro" panose="020B0503030403020204" pitchFamily="34" charset="0"/>
                <a:hlinkClick r:id="rId5"/>
              </a:rPr>
              <a:t>visualkeras</a:t>
            </a:r>
            <a:endParaRPr lang="hu-HU" sz="1000" dirty="0">
              <a:latin typeface="Source Sans Pro" panose="020B0503030403020204" pitchFamily="34" charset="0"/>
              <a:ea typeface="Source Sans Pro" panose="020B0503030403020204" pitchFamily="34" charset="0"/>
            </a:endParaRPr>
          </a:p>
        </p:txBody>
      </p:sp>
      <p:sp>
        <p:nvSpPr>
          <p:cNvPr id="12" name="Google Shape;85;p14">
            <a:extLst>
              <a:ext uri="{FF2B5EF4-FFF2-40B4-BE49-F238E27FC236}">
                <a16:creationId xmlns:a16="http://schemas.microsoft.com/office/drawing/2014/main" id="{8E1CE162-1458-4046-9656-2E3D057E7ECE}"/>
              </a:ext>
            </a:extLst>
          </p:cNvPr>
          <p:cNvSpPr txBox="1">
            <a:spLocks/>
          </p:cNvSpPr>
          <p:nvPr/>
        </p:nvSpPr>
        <p:spPr>
          <a:xfrm>
            <a:off x="1157027" y="496613"/>
            <a:ext cx="4534324" cy="80515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1pPr>
            <a:lvl2pPr marR="0" lvl="1"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2pPr>
            <a:lvl3pPr marR="0" lvl="2"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3pPr>
            <a:lvl4pPr marR="0" lvl="3"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4pPr>
            <a:lvl5pPr marR="0" lvl="4"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5pPr>
            <a:lvl6pPr marR="0" lvl="5"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6pPr>
            <a:lvl7pPr marR="0" lvl="6"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7pPr>
            <a:lvl8pPr marR="0" lvl="7"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8pPr>
            <a:lvl9pPr marR="0" lvl="8"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9pPr>
          </a:lstStyle>
          <a:p>
            <a:r>
              <a:rPr lang="hu-HU" sz="3600"/>
              <a:t>Model Architecture</a:t>
            </a:r>
            <a:endParaRPr lang="hu-HU" sz="1800" b="1" dirty="0"/>
          </a:p>
        </p:txBody>
      </p:sp>
    </p:spTree>
    <p:extLst>
      <p:ext uri="{BB962C8B-B14F-4D97-AF65-F5344CB8AC3E}">
        <p14:creationId xmlns:p14="http://schemas.microsoft.com/office/powerpoint/2010/main" val="37151601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4"/>
          <p:cNvSpPr/>
          <p:nvPr/>
        </p:nvSpPr>
        <p:spPr>
          <a:xfrm>
            <a:off x="5880381" y="2562025"/>
            <a:ext cx="1381800" cy="1365600"/>
          </a:xfrm>
          <a:prstGeom prst="ellipse">
            <a:avLst/>
          </a:prstGeom>
          <a:noFill/>
          <a:ln w="9525" cap="flat" cmpd="sng">
            <a:solidFill>
              <a:srgbClr val="CFD8DC"/>
            </a:solidFill>
            <a:prstDash val="dash"/>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6" name="Google Shape;86;p14"/>
          <p:cNvSpPr txBox="1">
            <a:spLocks noGrp="1"/>
          </p:cNvSpPr>
          <p:nvPr>
            <p:ph type="subTitle" idx="4294967295"/>
          </p:nvPr>
        </p:nvSpPr>
        <p:spPr>
          <a:xfrm>
            <a:off x="1379625" y="1521792"/>
            <a:ext cx="6860014" cy="1011774"/>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hu-HU" sz="2800" b="1" dirty="0" err="1"/>
              <a:t>Using</a:t>
            </a:r>
            <a:r>
              <a:rPr lang="hu-HU" sz="2800" b="1" dirty="0"/>
              <a:t> </a:t>
            </a:r>
            <a:r>
              <a:rPr lang="hu-HU" sz="2800" b="1" dirty="0" err="1"/>
              <a:t>automation</a:t>
            </a:r>
            <a:r>
              <a:rPr lang="hu-HU" sz="2800" b="1" dirty="0"/>
              <a:t> </a:t>
            </a:r>
            <a:r>
              <a:rPr lang="hu-HU" sz="2800" b="1" dirty="0" err="1"/>
              <a:t>to</a:t>
            </a:r>
            <a:r>
              <a:rPr lang="hu-HU" sz="2800" b="1" dirty="0"/>
              <a:t> </a:t>
            </a:r>
            <a:r>
              <a:rPr lang="hu-HU" sz="2800" b="1" dirty="0" err="1"/>
              <a:t>optimize</a:t>
            </a:r>
            <a:r>
              <a:rPr lang="hu-HU" sz="2800" b="1" dirty="0"/>
              <a:t> </a:t>
            </a:r>
            <a:r>
              <a:rPr lang="hu-HU" sz="2800" b="1" dirty="0" err="1"/>
              <a:t>hyperparameters</a:t>
            </a:r>
            <a:endParaRPr lang="hu-HU" sz="2800" b="1" dirty="0"/>
          </a:p>
        </p:txBody>
      </p:sp>
      <p:cxnSp>
        <p:nvCxnSpPr>
          <p:cNvPr id="89" name="Google Shape;89;p14"/>
          <p:cNvCxnSpPr/>
          <p:nvPr/>
        </p:nvCxnSpPr>
        <p:spPr>
          <a:xfrm>
            <a:off x="6694986" y="3933625"/>
            <a:ext cx="214500" cy="856800"/>
          </a:xfrm>
          <a:prstGeom prst="straightConnector1">
            <a:avLst/>
          </a:prstGeom>
          <a:noFill/>
          <a:ln w="9525" cap="flat" cmpd="sng">
            <a:solidFill>
              <a:srgbClr val="CFD8DC"/>
            </a:solidFill>
            <a:prstDash val="solid"/>
            <a:round/>
            <a:headEnd type="none" w="med" len="med"/>
            <a:tailEnd type="none" w="med" len="med"/>
          </a:ln>
        </p:spPr>
      </p:cxnSp>
      <p:cxnSp>
        <p:nvCxnSpPr>
          <p:cNvPr id="90" name="Google Shape;90;p14"/>
          <p:cNvCxnSpPr/>
          <p:nvPr/>
        </p:nvCxnSpPr>
        <p:spPr>
          <a:xfrm>
            <a:off x="7059842" y="3727574"/>
            <a:ext cx="394200" cy="525600"/>
          </a:xfrm>
          <a:prstGeom prst="straightConnector1">
            <a:avLst/>
          </a:prstGeom>
          <a:noFill/>
          <a:ln w="9525" cap="flat" cmpd="sng">
            <a:solidFill>
              <a:srgbClr val="CFD8DC"/>
            </a:solidFill>
            <a:prstDash val="solid"/>
            <a:round/>
            <a:headEnd type="none" w="med" len="med"/>
            <a:tailEnd type="none" w="med" len="med"/>
          </a:ln>
        </p:spPr>
      </p:cxnSp>
      <p:cxnSp>
        <p:nvCxnSpPr>
          <p:cNvPr id="91" name="Google Shape;91;p14"/>
          <p:cNvCxnSpPr/>
          <p:nvPr/>
        </p:nvCxnSpPr>
        <p:spPr>
          <a:xfrm>
            <a:off x="7224089" y="3501963"/>
            <a:ext cx="752400" cy="464100"/>
          </a:xfrm>
          <a:prstGeom prst="straightConnector1">
            <a:avLst/>
          </a:prstGeom>
          <a:noFill/>
          <a:ln w="9525" cap="flat" cmpd="sng">
            <a:solidFill>
              <a:srgbClr val="CFD8DC"/>
            </a:solidFill>
            <a:prstDash val="solid"/>
            <a:round/>
            <a:headEnd type="none" w="med" len="med"/>
            <a:tailEnd type="none" w="med" len="med"/>
          </a:ln>
        </p:spPr>
      </p:cxnSp>
      <p:sp>
        <p:nvSpPr>
          <p:cNvPr id="2" name="Dia számának helye 1">
            <a:extLst>
              <a:ext uri="{FF2B5EF4-FFF2-40B4-BE49-F238E27FC236}">
                <a16:creationId xmlns:a16="http://schemas.microsoft.com/office/drawing/2014/main" id="{349F8A55-162F-47A7-A5B3-FBC10EBA9969}"/>
              </a:ext>
            </a:extLst>
          </p:cNvPr>
          <p:cNvSpPr>
            <a:spLocks noGrp="1"/>
          </p:cNvSpPr>
          <p:nvPr>
            <p:ph type="sldNum" idx="12"/>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 sz="1300" b="1" i="0" u="none" strike="noStrike" kern="0" cap="none" spc="0" normalizeH="0" baseline="0" noProof="0" smtClean="0">
                <a:ln>
                  <a:noFill/>
                </a:ln>
                <a:solidFill>
                  <a:srgbClr val="0091EA"/>
                </a:solidFill>
                <a:effectLst/>
                <a:uLnTx/>
                <a:uFillTx/>
                <a:latin typeface="Source Sans Pro"/>
                <a:ea typeface="Source Sans Pro"/>
                <a:sym typeface="Source Sans Pro"/>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8</a:t>
            </a:fld>
            <a:endParaRPr kumimoji="0" lang="en" sz="1300" b="1" i="0" u="none" strike="noStrike" kern="0" cap="none" spc="0" normalizeH="0" baseline="0" noProof="0">
              <a:ln>
                <a:noFill/>
              </a:ln>
              <a:solidFill>
                <a:srgbClr val="0091EA"/>
              </a:solidFill>
              <a:effectLst/>
              <a:uLnTx/>
              <a:uFillTx/>
              <a:latin typeface="Source Sans Pro"/>
              <a:ea typeface="Source Sans Pro"/>
              <a:sym typeface="Source Sans Pro"/>
            </a:endParaRPr>
          </a:p>
        </p:txBody>
      </p:sp>
      <p:sp>
        <p:nvSpPr>
          <p:cNvPr id="3" name="Szövegdoboz 2">
            <a:extLst>
              <a:ext uri="{FF2B5EF4-FFF2-40B4-BE49-F238E27FC236}">
                <a16:creationId xmlns:a16="http://schemas.microsoft.com/office/drawing/2014/main" id="{D2B3D354-FEC3-C597-5185-CDB1E6880520}"/>
              </a:ext>
            </a:extLst>
          </p:cNvPr>
          <p:cNvSpPr txBox="1"/>
          <p:nvPr/>
        </p:nvSpPr>
        <p:spPr>
          <a:xfrm>
            <a:off x="1379625" y="2759177"/>
            <a:ext cx="6860014" cy="1323439"/>
          </a:xfrm>
          <a:prstGeom prst="rect">
            <a:avLst/>
          </a:prstGeom>
          <a:noFill/>
        </p:spPr>
        <p:txBody>
          <a:bodyPr wrap="square" rtlCol="0">
            <a:spAutoFit/>
          </a:bodyPr>
          <a:lstStyle/>
          <a:p>
            <a:pPr marL="285750" marR="0" lvl="1" indent="-285750" algn="l" defTabSz="914400" rtl="0" eaLnBrk="1" fontAlgn="auto" latinLnBrk="0" hangingPunct="1">
              <a:lnSpc>
                <a:spcPct val="100000"/>
              </a:lnSpc>
              <a:spcBef>
                <a:spcPts val="0"/>
              </a:spcBef>
              <a:spcAft>
                <a:spcPts val="0"/>
              </a:spcAft>
              <a:buClr>
                <a:srgbClr val="000000"/>
              </a:buClr>
              <a:buSzTx/>
              <a:buFont typeface="Courier New" panose="02070309020205020404" pitchFamily="49" charset="0"/>
              <a:buChar char="o"/>
              <a:tabLst/>
              <a:defRPr/>
            </a:pPr>
            <a:r>
              <a:rPr kumimoji="0" lang="hu-HU" sz="1600" b="0" i="0" u="none" strike="noStrike" kern="0" cap="none" spc="0" normalizeH="0" baseline="0" noProof="0" dirty="0" err="1">
                <a:ln>
                  <a:noFill/>
                </a:ln>
                <a:solidFill>
                  <a:srgbClr val="000000"/>
                </a:solidFill>
                <a:effectLst/>
                <a:uLnTx/>
                <a:uFillTx/>
                <a:latin typeface="Source Sans Pro" panose="020B0503030403020204" pitchFamily="34" charset="0"/>
                <a:ea typeface="Source Sans Pro" panose="020B0503030403020204" pitchFamily="34" charset="0"/>
                <a:cs typeface="Arial"/>
                <a:sym typeface="Arial"/>
              </a:rPr>
              <a:t>Keras</a:t>
            </a:r>
            <a:r>
              <a:rPr kumimoji="0" lang="hu-HU" sz="1600" b="0" i="0" u="none" strike="noStrike" kern="0" cap="none" spc="0" normalizeH="0" baseline="0" noProof="0" dirty="0">
                <a:ln>
                  <a:noFill/>
                </a:ln>
                <a:solidFill>
                  <a:srgbClr val="000000"/>
                </a:solidFill>
                <a:effectLst/>
                <a:uLnTx/>
                <a:uFillTx/>
                <a:latin typeface="Source Sans Pro" panose="020B0503030403020204" pitchFamily="34" charset="0"/>
                <a:ea typeface="Source Sans Pro" panose="020B0503030403020204" pitchFamily="34" charset="0"/>
                <a:cs typeface="Arial"/>
                <a:sym typeface="Arial"/>
              </a:rPr>
              <a:t> </a:t>
            </a:r>
            <a:r>
              <a:rPr kumimoji="0" lang="hu-HU" sz="1600" b="0" i="0" u="none" strike="noStrike" kern="0" cap="none" spc="0" normalizeH="0" baseline="0" noProof="0" dirty="0" err="1">
                <a:ln>
                  <a:noFill/>
                </a:ln>
                <a:solidFill>
                  <a:srgbClr val="000000"/>
                </a:solidFill>
                <a:effectLst/>
                <a:uLnTx/>
                <a:uFillTx/>
                <a:latin typeface="Source Sans Pro" panose="020B0503030403020204" pitchFamily="34" charset="0"/>
                <a:ea typeface="Source Sans Pro" panose="020B0503030403020204" pitchFamily="34" charset="0"/>
                <a:cs typeface="Arial"/>
                <a:sym typeface="Arial"/>
              </a:rPr>
              <a:t>Tuner</a:t>
            </a:r>
            <a:endParaRPr kumimoji="0" lang="hu-HU" sz="1600" b="0" i="0" u="none" strike="noStrike" kern="0" cap="none" spc="0" normalizeH="0" baseline="0" noProof="0" dirty="0">
              <a:ln>
                <a:noFill/>
              </a:ln>
              <a:solidFill>
                <a:srgbClr val="000000"/>
              </a:solidFill>
              <a:effectLst/>
              <a:uLnTx/>
              <a:uFillTx/>
              <a:latin typeface="Source Sans Pro" panose="020B0503030403020204" pitchFamily="34" charset="0"/>
              <a:ea typeface="Source Sans Pro" panose="020B0503030403020204" pitchFamily="34" charset="0"/>
              <a:cs typeface="Arial"/>
              <a:sym typeface="Arial"/>
            </a:endParaRPr>
          </a:p>
          <a:p>
            <a:pPr marL="285750" marR="0" lvl="1" indent="-285750" algn="l" defTabSz="914400" rtl="0" eaLnBrk="1" fontAlgn="auto" latinLnBrk="0" hangingPunct="1">
              <a:lnSpc>
                <a:spcPct val="100000"/>
              </a:lnSpc>
              <a:spcBef>
                <a:spcPts val="0"/>
              </a:spcBef>
              <a:spcAft>
                <a:spcPts val="0"/>
              </a:spcAft>
              <a:buClr>
                <a:srgbClr val="000000"/>
              </a:buClr>
              <a:buSzTx/>
              <a:buFont typeface="Courier New" panose="02070309020205020404" pitchFamily="49" charset="0"/>
              <a:buChar char="o"/>
              <a:tabLst/>
              <a:defRPr/>
            </a:pPr>
            <a:r>
              <a:rPr kumimoji="0" lang="en-US" sz="1600" b="0" i="0" u="none" strike="noStrike" kern="0" cap="none" spc="0" normalizeH="0" baseline="0" noProof="0" dirty="0">
                <a:ln>
                  <a:noFill/>
                </a:ln>
                <a:solidFill>
                  <a:srgbClr val="000000"/>
                </a:solidFill>
                <a:effectLst/>
                <a:uLnTx/>
                <a:uFillTx/>
                <a:latin typeface="Source Sans Pro" panose="020B0503030403020204" pitchFamily="34" charset="0"/>
                <a:ea typeface="Source Sans Pro" panose="020B0503030403020204" pitchFamily="34" charset="0"/>
                <a:cs typeface="Arial"/>
                <a:sym typeface="Arial"/>
              </a:rPr>
              <a:t>Define the search space (unique hyper-parameter names, how many units in each layer, which activation functions to use)</a:t>
            </a:r>
          </a:p>
          <a:p>
            <a:pPr marL="285750" marR="0" lvl="1" indent="-285750" algn="l" defTabSz="914400" rtl="0" eaLnBrk="1" fontAlgn="auto" latinLnBrk="0" hangingPunct="1">
              <a:lnSpc>
                <a:spcPct val="100000"/>
              </a:lnSpc>
              <a:spcBef>
                <a:spcPts val="0"/>
              </a:spcBef>
              <a:spcAft>
                <a:spcPts val="0"/>
              </a:spcAft>
              <a:buClr>
                <a:srgbClr val="000000"/>
              </a:buClr>
              <a:buSzTx/>
              <a:buFont typeface="Courier New" panose="02070309020205020404" pitchFamily="49" charset="0"/>
              <a:buChar char="o"/>
              <a:tabLst/>
              <a:defRPr/>
            </a:pPr>
            <a:r>
              <a:rPr kumimoji="0" lang="en-US" sz="1600" b="0" i="0" u="none" strike="noStrike" kern="0" cap="none" spc="0" normalizeH="0" baseline="0" noProof="0" dirty="0">
                <a:ln>
                  <a:noFill/>
                </a:ln>
                <a:solidFill>
                  <a:srgbClr val="000000"/>
                </a:solidFill>
                <a:effectLst/>
                <a:uLnTx/>
                <a:uFillTx/>
                <a:latin typeface="Source Sans Pro" panose="020B0503030403020204" pitchFamily="34" charset="0"/>
                <a:ea typeface="Source Sans Pro" panose="020B0503030403020204" pitchFamily="34" charset="0"/>
                <a:cs typeface="Arial"/>
                <a:sym typeface="Arial"/>
              </a:rPr>
              <a:t>Start the search (Random Search, </a:t>
            </a:r>
            <a:r>
              <a:rPr kumimoji="0" lang="en-US" sz="1600" b="0" i="0" u="none" strike="noStrike" kern="0" cap="none" spc="0" normalizeH="0" baseline="0" noProof="0" dirty="0" err="1">
                <a:ln>
                  <a:noFill/>
                </a:ln>
                <a:solidFill>
                  <a:srgbClr val="000000"/>
                </a:solidFill>
                <a:effectLst/>
                <a:uLnTx/>
                <a:uFillTx/>
                <a:latin typeface="Source Sans Pro" panose="020B0503030403020204" pitchFamily="34" charset="0"/>
                <a:ea typeface="Source Sans Pro" panose="020B0503030403020204" pitchFamily="34" charset="0"/>
                <a:cs typeface="Arial"/>
                <a:sym typeface="Arial"/>
              </a:rPr>
              <a:t>hypermodel</a:t>
            </a:r>
            <a:r>
              <a:rPr kumimoji="0" lang="en-US" sz="1600" b="0" i="0" u="none" strike="noStrike" kern="0" cap="none" spc="0" normalizeH="0" baseline="0" noProof="0" dirty="0">
                <a:ln>
                  <a:noFill/>
                </a:ln>
                <a:solidFill>
                  <a:srgbClr val="000000"/>
                </a:solidFill>
                <a:effectLst/>
                <a:uLnTx/>
                <a:uFillTx/>
                <a:latin typeface="Source Sans Pro" panose="020B0503030403020204" pitchFamily="34" charset="0"/>
                <a:ea typeface="Source Sans Pro" panose="020B0503030403020204" pitchFamily="34" charset="0"/>
                <a:cs typeface="Arial"/>
                <a:sym typeface="Arial"/>
              </a:rPr>
              <a:t>, max trials)</a:t>
            </a:r>
          </a:p>
          <a:p>
            <a:pPr marL="285750" marR="0" lvl="1" indent="-285750" algn="l" defTabSz="914400" rtl="0" eaLnBrk="1" fontAlgn="auto" latinLnBrk="0" hangingPunct="1">
              <a:lnSpc>
                <a:spcPct val="100000"/>
              </a:lnSpc>
              <a:spcBef>
                <a:spcPts val="0"/>
              </a:spcBef>
              <a:spcAft>
                <a:spcPts val="0"/>
              </a:spcAft>
              <a:buClr>
                <a:srgbClr val="000000"/>
              </a:buClr>
              <a:buSzTx/>
              <a:buFont typeface="Courier New" panose="02070309020205020404" pitchFamily="49" charset="0"/>
              <a:buChar char="o"/>
              <a:tabLst/>
              <a:defRPr/>
            </a:pPr>
            <a:r>
              <a:rPr kumimoji="0" lang="hu-HU" sz="1600" b="0" i="0" u="none" strike="noStrike" kern="0" cap="none" spc="0" normalizeH="0" baseline="0" noProof="0" dirty="0">
                <a:ln>
                  <a:noFill/>
                </a:ln>
                <a:solidFill>
                  <a:srgbClr val="000000"/>
                </a:solidFill>
                <a:effectLst/>
                <a:uLnTx/>
                <a:uFillTx/>
                <a:latin typeface="Source Sans Pro" panose="020B0503030403020204" pitchFamily="34" charset="0"/>
                <a:ea typeface="Source Sans Pro" panose="020B0503030403020204" pitchFamily="34" charset="0"/>
                <a:cs typeface="Arial"/>
                <a:sym typeface="Arial"/>
              </a:rPr>
              <a:t>Print </a:t>
            </a:r>
            <a:r>
              <a:rPr kumimoji="0" lang="hu-HU" sz="1600" b="0" i="0" u="none" strike="noStrike" kern="0" cap="none" spc="0" normalizeH="0" baseline="0" noProof="0" dirty="0" err="1">
                <a:ln>
                  <a:noFill/>
                </a:ln>
                <a:solidFill>
                  <a:srgbClr val="000000"/>
                </a:solidFill>
                <a:effectLst/>
                <a:uLnTx/>
                <a:uFillTx/>
                <a:latin typeface="Source Sans Pro" panose="020B0503030403020204" pitchFamily="34" charset="0"/>
                <a:ea typeface="Source Sans Pro" panose="020B0503030403020204" pitchFamily="34" charset="0"/>
                <a:cs typeface="Arial"/>
                <a:sym typeface="Arial"/>
              </a:rPr>
              <a:t>the</a:t>
            </a:r>
            <a:r>
              <a:rPr kumimoji="0" lang="hu-HU" sz="1600" b="0" i="0" u="none" strike="noStrike" kern="0" cap="none" spc="0" normalizeH="0" baseline="0" noProof="0" dirty="0">
                <a:ln>
                  <a:noFill/>
                </a:ln>
                <a:solidFill>
                  <a:srgbClr val="000000"/>
                </a:solidFill>
                <a:effectLst/>
                <a:uLnTx/>
                <a:uFillTx/>
                <a:latin typeface="Source Sans Pro" panose="020B0503030403020204" pitchFamily="34" charset="0"/>
                <a:ea typeface="Source Sans Pro" panose="020B0503030403020204" pitchFamily="34" charset="0"/>
                <a:cs typeface="Arial"/>
                <a:sym typeface="Arial"/>
              </a:rPr>
              <a:t> </a:t>
            </a:r>
            <a:r>
              <a:rPr kumimoji="0" lang="hu-HU" sz="1600" b="0" i="0" u="none" strike="noStrike" kern="0" cap="none" spc="0" normalizeH="0" baseline="0" noProof="0" dirty="0" err="1">
                <a:ln>
                  <a:noFill/>
                </a:ln>
                <a:solidFill>
                  <a:srgbClr val="000000"/>
                </a:solidFill>
                <a:effectLst/>
                <a:uLnTx/>
                <a:uFillTx/>
                <a:latin typeface="Source Sans Pro" panose="020B0503030403020204" pitchFamily="34" charset="0"/>
                <a:ea typeface="Source Sans Pro" panose="020B0503030403020204" pitchFamily="34" charset="0"/>
                <a:cs typeface="Arial"/>
                <a:sym typeface="Arial"/>
              </a:rPr>
              <a:t>results</a:t>
            </a:r>
            <a:endParaRPr kumimoji="0" lang="hu-HU" sz="1600" b="0" i="0" u="none" strike="noStrike" kern="0" cap="none" spc="0" normalizeH="0" baseline="0" noProof="0" dirty="0">
              <a:ln>
                <a:noFill/>
              </a:ln>
              <a:solidFill>
                <a:srgbClr val="000000"/>
              </a:solidFill>
              <a:effectLst/>
              <a:uLnTx/>
              <a:uFillTx/>
              <a:latin typeface="Source Sans Pro" panose="020B0503030403020204" pitchFamily="34" charset="0"/>
              <a:ea typeface="Source Sans Pro" panose="020B0503030403020204" pitchFamily="34" charset="0"/>
              <a:cs typeface="Arial"/>
              <a:sym typeface="Arial"/>
            </a:endParaRPr>
          </a:p>
        </p:txBody>
      </p:sp>
      <p:sp>
        <p:nvSpPr>
          <p:cNvPr id="10" name="Google Shape;85;p14">
            <a:extLst>
              <a:ext uri="{FF2B5EF4-FFF2-40B4-BE49-F238E27FC236}">
                <a16:creationId xmlns:a16="http://schemas.microsoft.com/office/drawing/2014/main" id="{C5AC60F0-7445-4941-A785-1F66057BE090}"/>
              </a:ext>
            </a:extLst>
          </p:cNvPr>
          <p:cNvSpPr txBox="1">
            <a:spLocks/>
          </p:cNvSpPr>
          <p:nvPr/>
        </p:nvSpPr>
        <p:spPr>
          <a:xfrm>
            <a:off x="1153182" y="591371"/>
            <a:ext cx="7312901" cy="70481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1pPr>
            <a:lvl2pPr marR="0" lvl="1"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2pPr>
            <a:lvl3pPr marR="0" lvl="2"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3pPr>
            <a:lvl4pPr marR="0" lvl="3"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4pPr>
            <a:lvl5pPr marR="0" lvl="4"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5pPr>
            <a:lvl6pPr marR="0" lvl="5"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6pPr>
            <a:lvl7pPr marR="0" lvl="6"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7pPr>
            <a:lvl8pPr marR="0" lvl="7"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8pPr>
            <a:lvl9pPr marR="0" lvl="8"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9pPr>
          </a:lstStyle>
          <a:p>
            <a:r>
              <a:rPr lang="hu-HU" sz="3600"/>
              <a:t>Hyper-parameter optimalization</a:t>
            </a:r>
            <a:endParaRPr lang="hu-HU" sz="3600" b="1" dirty="0"/>
          </a:p>
        </p:txBody>
      </p:sp>
    </p:spTree>
    <p:extLst>
      <p:ext uri="{BB962C8B-B14F-4D97-AF65-F5344CB8AC3E}">
        <p14:creationId xmlns:p14="http://schemas.microsoft.com/office/powerpoint/2010/main" val="22803837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4"/>
          <p:cNvSpPr/>
          <p:nvPr/>
        </p:nvSpPr>
        <p:spPr>
          <a:xfrm>
            <a:off x="5880381" y="2562025"/>
            <a:ext cx="1381800" cy="1365600"/>
          </a:xfrm>
          <a:prstGeom prst="ellipse">
            <a:avLst/>
          </a:prstGeom>
          <a:noFill/>
          <a:ln w="9525" cap="flat" cmpd="sng">
            <a:solidFill>
              <a:srgbClr val="CFD8DC"/>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4"/>
          <p:cNvSpPr txBox="1">
            <a:spLocks noGrp="1"/>
          </p:cNvSpPr>
          <p:nvPr>
            <p:ph type="ctrTitle" idx="4294967295"/>
          </p:nvPr>
        </p:nvSpPr>
        <p:spPr>
          <a:xfrm>
            <a:off x="1157027" y="583323"/>
            <a:ext cx="3115428" cy="718443"/>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hu-HU" sz="3600" dirty="0" err="1"/>
              <a:t>Evaluation</a:t>
            </a:r>
            <a:endParaRPr lang="hu-HU" sz="1800" b="1" dirty="0"/>
          </a:p>
        </p:txBody>
      </p:sp>
      <p:cxnSp>
        <p:nvCxnSpPr>
          <p:cNvPr id="89" name="Google Shape;89;p14"/>
          <p:cNvCxnSpPr/>
          <p:nvPr/>
        </p:nvCxnSpPr>
        <p:spPr>
          <a:xfrm>
            <a:off x="6694986" y="3933625"/>
            <a:ext cx="214500" cy="856800"/>
          </a:xfrm>
          <a:prstGeom prst="straightConnector1">
            <a:avLst/>
          </a:prstGeom>
          <a:noFill/>
          <a:ln w="9525" cap="flat" cmpd="sng">
            <a:solidFill>
              <a:srgbClr val="CFD8DC"/>
            </a:solidFill>
            <a:prstDash val="solid"/>
            <a:round/>
            <a:headEnd type="none" w="med" len="med"/>
            <a:tailEnd type="none" w="med" len="med"/>
          </a:ln>
        </p:spPr>
      </p:cxnSp>
      <p:cxnSp>
        <p:nvCxnSpPr>
          <p:cNvPr id="90" name="Google Shape;90;p14"/>
          <p:cNvCxnSpPr/>
          <p:nvPr/>
        </p:nvCxnSpPr>
        <p:spPr>
          <a:xfrm>
            <a:off x="7059842" y="3727574"/>
            <a:ext cx="394200" cy="525600"/>
          </a:xfrm>
          <a:prstGeom prst="straightConnector1">
            <a:avLst/>
          </a:prstGeom>
          <a:noFill/>
          <a:ln w="9525" cap="flat" cmpd="sng">
            <a:solidFill>
              <a:srgbClr val="CFD8DC"/>
            </a:solidFill>
            <a:prstDash val="solid"/>
            <a:round/>
            <a:headEnd type="none" w="med" len="med"/>
            <a:tailEnd type="none" w="med" len="med"/>
          </a:ln>
        </p:spPr>
      </p:cxnSp>
      <p:cxnSp>
        <p:nvCxnSpPr>
          <p:cNvPr id="91" name="Google Shape;91;p14"/>
          <p:cNvCxnSpPr/>
          <p:nvPr/>
        </p:nvCxnSpPr>
        <p:spPr>
          <a:xfrm>
            <a:off x="7224089" y="3501963"/>
            <a:ext cx="752400" cy="464100"/>
          </a:xfrm>
          <a:prstGeom prst="straightConnector1">
            <a:avLst/>
          </a:prstGeom>
          <a:noFill/>
          <a:ln w="9525" cap="flat" cmpd="sng">
            <a:solidFill>
              <a:srgbClr val="CFD8DC"/>
            </a:solidFill>
            <a:prstDash val="solid"/>
            <a:round/>
            <a:headEnd type="none" w="med" len="med"/>
            <a:tailEnd type="none" w="med" len="med"/>
          </a:ln>
        </p:spPr>
      </p:cxnSp>
      <p:sp>
        <p:nvSpPr>
          <p:cNvPr id="2" name="Dia számának helye 1">
            <a:extLst>
              <a:ext uri="{FF2B5EF4-FFF2-40B4-BE49-F238E27FC236}">
                <a16:creationId xmlns:a16="http://schemas.microsoft.com/office/drawing/2014/main" id="{349F8A55-162F-47A7-A5B3-FBC10EBA996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a:t>
            </a:fld>
            <a:endParaRPr lang="en"/>
          </a:p>
        </p:txBody>
      </p:sp>
      <p:pic>
        <p:nvPicPr>
          <p:cNvPr id="5" name="Kép 4">
            <a:extLst>
              <a:ext uri="{FF2B5EF4-FFF2-40B4-BE49-F238E27FC236}">
                <a16:creationId xmlns:a16="http://schemas.microsoft.com/office/drawing/2014/main" id="{B340DADA-7818-4A8A-9E0D-1C1E81ED21FF}"/>
              </a:ext>
            </a:extLst>
          </p:cNvPr>
          <p:cNvPicPr>
            <a:picLocks noChangeAspect="1"/>
          </p:cNvPicPr>
          <p:nvPr/>
        </p:nvPicPr>
        <p:blipFill>
          <a:blip r:embed="rId3"/>
          <a:stretch>
            <a:fillRect/>
          </a:stretch>
        </p:blipFill>
        <p:spPr>
          <a:xfrm>
            <a:off x="556960" y="2987410"/>
            <a:ext cx="8030080" cy="533560"/>
          </a:xfrm>
          <a:prstGeom prst="rect">
            <a:avLst/>
          </a:prstGeom>
        </p:spPr>
      </p:pic>
      <p:sp>
        <p:nvSpPr>
          <p:cNvPr id="12" name="Szövegdoboz 11">
            <a:extLst>
              <a:ext uri="{FF2B5EF4-FFF2-40B4-BE49-F238E27FC236}">
                <a16:creationId xmlns:a16="http://schemas.microsoft.com/office/drawing/2014/main" id="{E328FA8E-3FEF-4C52-A404-4C320EF5BEF0}"/>
              </a:ext>
            </a:extLst>
          </p:cNvPr>
          <p:cNvSpPr txBox="1"/>
          <p:nvPr/>
        </p:nvSpPr>
        <p:spPr>
          <a:xfrm>
            <a:off x="1387558" y="1362754"/>
            <a:ext cx="3712588" cy="553998"/>
          </a:xfrm>
          <a:prstGeom prst="rect">
            <a:avLst/>
          </a:prstGeom>
          <a:noFill/>
        </p:spPr>
        <p:txBody>
          <a:bodyPr wrap="square" rtlCol="0">
            <a:spAutoFit/>
          </a:bodyPr>
          <a:lstStyle/>
          <a:p>
            <a:pPr lvl="1"/>
            <a:r>
              <a:rPr lang="hu-HU" sz="1600" dirty="0" err="1">
                <a:latin typeface="Source Sans Pro" panose="020B0503030403020204" pitchFamily="34" charset="0"/>
                <a:ea typeface="Source Sans Pro" panose="020B0503030403020204" pitchFamily="34" charset="0"/>
              </a:rPr>
              <a:t>Evaluation</a:t>
            </a:r>
            <a:r>
              <a:rPr lang="hu-HU" sz="1600" dirty="0">
                <a:latin typeface="Source Sans Pro" panose="020B0503030403020204" pitchFamily="34" charset="0"/>
                <a:ea typeface="Source Sans Pro" panose="020B0503030403020204" pitchFamily="34" charset="0"/>
              </a:rPr>
              <a:t> </a:t>
            </a:r>
            <a:r>
              <a:rPr lang="hu-HU" sz="1600" dirty="0" err="1">
                <a:latin typeface="Source Sans Pro" panose="020B0503030403020204" pitchFamily="34" charset="0"/>
                <a:ea typeface="Source Sans Pro" panose="020B0503030403020204" pitchFamily="34" charset="0"/>
              </a:rPr>
              <a:t>on</a:t>
            </a:r>
            <a:r>
              <a:rPr lang="hu-HU" sz="1600" dirty="0">
                <a:latin typeface="Source Sans Pro" panose="020B0503030403020204" pitchFamily="34" charset="0"/>
                <a:ea typeface="Source Sans Pro" panose="020B0503030403020204" pitchFamily="34" charset="0"/>
              </a:rPr>
              <a:t> a </a:t>
            </a:r>
            <a:r>
              <a:rPr lang="hu-HU" sz="1600" dirty="0" err="1">
                <a:latin typeface="Source Sans Pro" panose="020B0503030403020204" pitchFamily="34" charset="0"/>
                <a:ea typeface="Source Sans Pro" panose="020B0503030403020204" pitchFamily="34" charset="0"/>
              </a:rPr>
              <a:t>disjoint</a:t>
            </a:r>
            <a:r>
              <a:rPr lang="hu-HU" sz="1600" dirty="0">
                <a:latin typeface="Source Sans Pro" panose="020B0503030403020204" pitchFamily="34" charset="0"/>
                <a:ea typeface="Source Sans Pro" panose="020B0503030403020204" pitchFamily="34" charset="0"/>
              </a:rPr>
              <a:t> test </a:t>
            </a:r>
            <a:r>
              <a:rPr lang="hu-HU" sz="1600" dirty="0" err="1">
                <a:latin typeface="Source Sans Pro" panose="020B0503030403020204" pitchFamily="34" charset="0"/>
                <a:ea typeface="Source Sans Pro" panose="020B0503030403020204" pitchFamily="34" charset="0"/>
              </a:rPr>
              <a:t>dataset</a:t>
            </a:r>
            <a:endParaRPr lang="hu-HU" sz="1600" dirty="0">
              <a:latin typeface="Source Sans Pro" panose="020B0503030403020204" pitchFamily="34" charset="0"/>
              <a:ea typeface="Source Sans Pro" panose="020B0503030403020204" pitchFamily="34" charset="0"/>
            </a:endParaRPr>
          </a:p>
          <a:p>
            <a:pPr marL="285750" lvl="1" indent="-285750">
              <a:buFont typeface="Courier New" panose="02070309020205020404" pitchFamily="49" charset="0"/>
              <a:buChar char="o"/>
            </a:pPr>
            <a:endParaRPr lang="hu-HU" dirty="0">
              <a:latin typeface="Source Sans Pro" panose="020B0503030403020204" pitchFamily="34" charset="0"/>
              <a:ea typeface="Source Sans Pro" panose="020B0503030403020204" pitchFamily="34" charset="0"/>
            </a:endParaRPr>
          </a:p>
        </p:txBody>
      </p:sp>
      <p:graphicFrame>
        <p:nvGraphicFramePr>
          <p:cNvPr id="8" name="Táblázat 8">
            <a:extLst>
              <a:ext uri="{FF2B5EF4-FFF2-40B4-BE49-F238E27FC236}">
                <a16:creationId xmlns:a16="http://schemas.microsoft.com/office/drawing/2014/main" id="{5438470D-10D0-4514-B3B7-1FE459D37820}"/>
              </a:ext>
            </a:extLst>
          </p:cNvPr>
          <p:cNvGraphicFramePr>
            <a:graphicFrameLocks noGrp="1"/>
          </p:cNvGraphicFramePr>
          <p:nvPr>
            <p:extLst>
              <p:ext uri="{D42A27DB-BD31-4B8C-83A1-F6EECF244321}">
                <p14:modId xmlns:p14="http://schemas.microsoft.com/office/powerpoint/2010/main" val="2039982556"/>
              </p:ext>
            </p:extLst>
          </p:nvPr>
        </p:nvGraphicFramePr>
        <p:xfrm>
          <a:off x="556960" y="3855007"/>
          <a:ext cx="5190612" cy="877459"/>
        </p:xfrm>
        <a:graphic>
          <a:graphicData uri="http://schemas.openxmlformats.org/drawingml/2006/table">
            <a:tbl>
              <a:tblPr firstRow="1" bandRow="1">
                <a:tableStyleId>{701FB10D-A61A-4DE4-8506-F670E7A89527}</a:tableStyleId>
              </a:tblPr>
              <a:tblGrid>
                <a:gridCol w="1297653">
                  <a:extLst>
                    <a:ext uri="{9D8B030D-6E8A-4147-A177-3AD203B41FA5}">
                      <a16:colId xmlns:a16="http://schemas.microsoft.com/office/drawing/2014/main" val="1312941419"/>
                    </a:ext>
                  </a:extLst>
                </a:gridCol>
                <a:gridCol w="1297653">
                  <a:extLst>
                    <a:ext uri="{9D8B030D-6E8A-4147-A177-3AD203B41FA5}">
                      <a16:colId xmlns:a16="http://schemas.microsoft.com/office/drawing/2014/main" val="3076645389"/>
                    </a:ext>
                  </a:extLst>
                </a:gridCol>
                <a:gridCol w="1297653">
                  <a:extLst>
                    <a:ext uri="{9D8B030D-6E8A-4147-A177-3AD203B41FA5}">
                      <a16:colId xmlns:a16="http://schemas.microsoft.com/office/drawing/2014/main" val="1225267197"/>
                    </a:ext>
                  </a:extLst>
                </a:gridCol>
                <a:gridCol w="1297653">
                  <a:extLst>
                    <a:ext uri="{9D8B030D-6E8A-4147-A177-3AD203B41FA5}">
                      <a16:colId xmlns:a16="http://schemas.microsoft.com/office/drawing/2014/main" val="1160951677"/>
                    </a:ext>
                  </a:extLst>
                </a:gridCol>
              </a:tblGrid>
              <a:tr h="204533">
                <a:tc>
                  <a:txBody>
                    <a:bodyPr/>
                    <a:lstStyle/>
                    <a:p>
                      <a:r>
                        <a:rPr lang="hu-HU" sz="1100" dirty="0" err="1"/>
                        <a:t>Model</a:t>
                      </a:r>
                      <a:endParaRPr lang="hu-HU" sz="1100" dirty="0"/>
                    </a:p>
                  </a:txBody>
                  <a:tcPr/>
                </a:tc>
                <a:tc>
                  <a:txBody>
                    <a:bodyPr/>
                    <a:lstStyle/>
                    <a:p>
                      <a:r>
                        <a:rPr lang="hu-HU" sz="1100" dirty="0" err="1"/>
                        <a:t>Loss</a:t>
                      </a:r>
                      <a:endParaRPr lang="hu-HU" sz="1100" dirty="0"/>
                    </a:p>
                  </a:txBody>
                  <a:tcPr/>
                </a:tc>
                <a:tc>
                  <a:txBody>
                    <a:bodyPr/>
                    <a:lstStyle/>
                    <a:p>
                      <a:r>
                        <a:rPr lang="hu-HU" sz="1100" dirty="0" err="1"/>
                        <a:t>Linear</a:t>
                      </a:r>
                      <a:r>
                        <a:rPr lang="hu-HU" sz="1100" dirty="0"/>
                        <a:t> </a:t>
                      </a:r>
                      <a:r>
                        <a:rPr lang="hu-HU" sz="1100" dirty="0" err="1"/>
                        <a:t>loss</a:t>
                      </a:r>
                      <a:endParaRPr lang="hu-HU" sz="1100" dirty="0"/>
                    </a:p>
                  </a:txBody>
                  <a:tcPr/>
                </a:tc>
                <a:tc>
                  <a:txBody>
                    <a:bodyPr/>
                    <a:lstStyle/>
                    <a:p>
                      <a:r>
                        <a:rPr lang="hu-HU" sz="1100" dirty="0" err="1"/>
                        <a:t>Anglar</a:t>
                      </a:r>
                      <a:r>
                        <a:rPr lang="hu-HU" sz="1100" dirty="0"/>
                        <a:t> </a:t>
                      </a:r>
                      <a:r>
                        <a:rPr lang="hu-HU" sz="1100" dirty="0" err="1"/>
                        <a:t>loss</a:t>
                      </a:r>
                      <a:endParaRPr lang="hu-HU" sz="1100" dirty="0"/>
                    </a:p>
                  </a:txBody>
                  <a:tcPr/>
                </a:tc>
                <a:extLst>
                  <a:ext uri="{0D108BD9-81ED-4DB2-BD59-A6C34878D82A}">
                    <a16:rowId xmlns:a16="http://schemas.microsoft.com/office/drawing/2014/main" val="2423512079"/>
                  </a:ext>
                </a:extLst>
              </a:tr>
              <a:tr h="204533">
                <a:tc>
                  <a:txBody>
                    <a:bodyPr/>
                    <a:lstStyle/>
                    <a:p>
                      <a:r>
                        <a:rPr lang="hu-HU" sz="1100" dirty="0" err="1"/>
                        <a:t>Convolutional</a:t>
                      </a:r>
                      <a:endParaRPr lang="hu-HU" sz="1100" dirty="0"/>
                    </a:p>
                  </a:txBody>
                  <a:tcPr/>
                </a:tc>
                <a:tc>
                  <a:txBody>
                    <a:bodyPr/>
                    <a:lstStyle/>
                    <a:p>
                      <a:r>
                        <a:rPr lang="en-US" sz="1100" dirty="0"/>
                        <a:t>7.6462</a:t>
                      </a:r>
                      <a:endParaRPr lang="hu-HU" sz="1100" dirty="0"/>
                    </a:p>
                  </a:txBody>
                  <a:tcPr/>
                </a:tc>
                <a:tc>
                  <a:txBody>
                    <a:bodyPr/>
                    <a:lstStyle/>
                    <a:p>
                      <a:r>
                        <a:rPr lang="en-US" sz="1100" dirty="0"/>
                        <a:t>0.1085</a:t>
                      </a:r>
                      <a:endParaRPr lang="hu-HU" sz="1100" dirty="0"/>
                    </a:p>
                  </a:txBody>
                  <a:tcPr/>
                </a:tc>
                <a:tc>
                  <a:txBody>
                    <a:bodyPr/>
                    <a:lstStyle/>
                    <a:p>
                      <a:r>
                        <a:rPr lang="en-US" sz="1100" dirty="0"/>
                        <a:t>0.7429</a:t>
                      </a:r>
                      <a:endParaRPr lang="hu-HU" sz="1100" dirty="0"/>
                    </a:p>
                  </a:txBody>
                  <a:tcPr/>
                </a:tc>
                <a:extLst>
                  <a:ext uri="{0D108BD9-81ED-4DB2-BD59-A6C34878D82A}">
                    <a16:rowId xmlns:a16="http://schemas.microsoft.com/office/drawing/2014/main" val="2142151349"/>
                  </a:ext>
                </a:extLst>
              </a:tr>
              <a:tr h="359299">
                <a:tc>
                  <a:txBody>
                    <a:bodyPr/>
                    <a:lstStyle/>
                    <a:p>
                      <a:r>
                        <a:rPr lang="hu-HU" sz="1100" dirty="0"/>
                        <a:t>LSTM</a:t>
                      </a:r>
                    </a:p>
                  </a:txBody>
                  <a:tcPr/>
                </a:tc>
                <a:tc>
                  <a:txBody>
                    <a:bodyPr/>
                    <a:lstStyle/>
                    <a:p>
                      <a:r>
                        <a:rPr lang="en-US" sz="1100" dirty="0"/>
                        <a:t>4.5859</a:t>
                      </a:r>
                      <a:endParaRPr lang="hu-HU" sz="1100" dirty="0"/>
                    </a:p>
                  </a:txBody>
                  <a:tcPr/>
                </a:tc>
                <a:tc>
                  <a:txBody>
                    <a:bodyPr/>
                    <a:lstStyle/>
                    <a:p>
                      <a:r>
                        <a:rPr lang="en-US" sz="1100" dirty="0"/>
                        <a:t>0.0776 </a:t>
                      </a:r>
                      <a:endParaRPr lang="hu-HU" sz="1100" dirty="0"/>
                    </a:p>
                  </a:txBody>
                  <a:tcPr/>
                </a:tc>
                <a:tc>
                  <a:txBody>
                    <a:bodyPr/>
                    <a:lstStyle/>
                    <a:p>
                      <a:r>
                        <a:rPr lang="en-US" sz="1100" dirty="0"/>
                        <a:t>0.4431 </a:t>
                      </a:r>
                      <a:endParaRPr lang="hu-HU" sz="1100" dirty="0"/>
                    </a:p>
                  </a:txBody>
                  <a:tcPr/>
                </a:tc>
                <a:extLst>
                  <a:ext uri="{0D108BD9-81ED-4DB2-BD59-A6C34878D82A}">
                    <a16:rowId xmlns:a16="http://schemas.microsoft.com/office/drawing/2014/main" val="2905333868"/>
                  </a:ext>
                </a:extLst>
              </a:tr>
            </a:tbl>
          </a:graphicData>
        </a:graphic>
      </p:graphicFrame>
      <p:pic>
        <p:nvPicPr>
          <p:cNvPr id="10" name="Kép 9">
            <a:extLst>
              <a:ext uri="{FF2B5EF4-FFF2-40B4-BE49-F238E27FC236}">
                <a16:creationId xmlns:a16="http://schemas.microsoft.com/office/drawing/2014/main" id="{512369CF-C443-4809-95DF-2B78BC0D7E7A}"/>
              </a:ext>
            </a:extLst>
          </p:cNvPr>
          <p:cNvPicPr>
            <a:picLocks noChangeAspect="1"/>
          </p:cNvPicPr>
          <p:nvPr/>
        </p:nvPicPr>
        <p:blipFill>
          <a:blip r:embed="rId4"/>
          <a:stretch>
            <a:fillRect/>
          </a:stretch>
        </p:blipFill>
        <p:spPr>
          <a:xfrm>
            <a:off x="556960" y="2048127"/>
            <a:ext cx="8030080" cy="754634"/>
          </a:xfrm>
          <a:prstGeom prst="rect">
            <a:avLst/>
          </a:prstGeom>
        </p:spPr>
      </p:pic>
    </p:spTree>
    <p:extLst>
      <p:ext uri="{BB962C8B-B14F-4D97-AF65-F5344CB8AC3E}">
        <p14:creationId xmlns:p14="http://schemas.microsoft.com/office/powerpoint/2010/main" val="3726865346"/>
      </p:ext>
    </p:extLst>
  </p:cSld>
  <p:clrMapOvr>
    <a:masterClrMapping/>
  </p:clrMapOvr>
</p:sld>
</file>

<file path=ppt/theme/theme1.xml><?xml version="1.0" encoding="utf-8"?>
<a:theme xmlns:a="http://schemas.openxmlformats.org/drawingml/2006/main" name="Cordelia template">
  <a:themeElements>
    <a:clrScheme name="Custom 347">
      <a:dk1>
        <a:srgbClr val="263238"/>
      </a:dk1>
      <a:lt1>
        <a:srgbClr val="FFFFFF"/>
      </a:lt1>
      <a:dk2>
        <a:srgbClr val="607D8B"/>
      </a:dk2>
      <a:lt2>
        <a:srgbClr val="ECEFF1"/>
      </a:lt2>
      <a:accent1>
        <a:srgbClr val="0091EA"/>
      </a:accent1>
      <a:accent2>
        <a:srgbClr val="0053A3"/>
      </a:accent2>
      <a:accent3>
        <a:srgbClr val="607D8B"/>
      </a:accent3>
      <a:accent4>
        <a:srgbClr val="CFD8DC"/>
      </a:accent4>
      <a:accent5>
        <a:srgbClr val="ECEFF1"/>
      </a:accent5>
      <a:accent6>
        <a:srgbClr val="ACDBF8"/>
      </a:accent6>
      <a:hlink>
        <a:srgbClr val="0091EA"/>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té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201</TotalTime>
  <Words>1002</Words>
  <Application>Microsoft Office PowerPoint</Application>
  <PresentationFormat>Diavetítés a képernyőre (16:9 oldalarány)</PresentationFormat>
  <Paragraphs>99</Paragraphs>
  <Slides>12</Slides>
  <Notes>12</Notes>
  <HiddenSlides>0</HiddenSlides>
  <MMClips>0</MMClips>
  <ScaleCrop>false</ScaleCrop>
  <HeadingPairs>
    <vt:vector size="6" baseType="variant">
      <vt:variant>
        <vt:lpstr>Használt betűtípusok</vt:lpstr>
      </vt:variant>
      <vt:variant>
        <vt:i4>4</vt:i4>
      </vt:variant>
      <vt:variant>
        <vt:lpstr>Téma</vt:lpstr>
      </vt:variant>
      <vt:variant>
        <vt:i4>1</vt:i4>
      </vt:variant>
      <vt:variant>
        <vt:lpstr>Diacímek</vt:lpstr>
      </vt:variant>
      <vt:variant>
        <vt:i4>12</vt:i4>
      </vt:variant>
    </vt:vector>
  </HeadingPairs>
  <TitlesOfParts>
    <vt:vector size="17" baseType="lpstr">
      <vt:lpstr>Roboto Slab</vt:lpstr>
      <vt:lpstr>Source Sans Pro</vt:lpstr>
      <vt:lpstr>Arial</vt:lpstr>
      <vt:lpstr>Courier New</vt:lpstr>
      <vt:lpstr>Cordelia template</vt:lpstr>
      <vt:lpstr>Self driving in DuckieTown environment</vt:lpstr>
      <vt:lpstr>Introduction</vt:lpstr>
      <vt:lpstr>Our Approach</vt:lpstr>
      <vt:lpstr>Data generation</vt:lpstr>
      <vt:lpstr>PowerPoint-bemutató</vt:lpstr>
      <vt:lpstr>PowerPoint-bemutató</vt:lpstr>
      <vt:lpstr>PowerPoint-bemutató</vt:lpstr>
      <vt:lpstr>PowerPoint-bemutató</vt:lpstr>
      <vt:lpstr>Evaluation</vt:lpstr>
      <vt:lpstr>PowerPoint-bemutató</vt:lpstr>
      <vt:lpstr>PowerPoint-bemutató</vt:lpstr>
      <vt:lpstr>Conclusion and future 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dc:creator>Szabolcs</dc:creator>
  <cp:lastModifiedBy>Frey Dominik</cp:lastModifiedBy>
  <cp:revision>37</cp:revision>
  <dcterms:modified xsi:type="dcterms:W3CDTF">2023-01-09T18:41:43Z</dcterms:modified>
</cp:coreProperties>
</file>