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Roboto"/>
      <p:regular r:id="rId21"/>
      <p:bold r:id="rId22"/>
      <p:italic r:id="rId23"/>
      <p:boldItalic r:id="rId24"/>
    </p:embeddedFont>
    <p:embeddedFont>
      <p:font typeface="Montserrat"/>
      <p:regular r:id="rId25"/>
      <p:bold r:id="rId26"/>
      <p:italic r:id="rId27"/>
      <p:boldItalic r:id="rId28"/>
    </p:embeddedFont>
    <p:embeddedFont>
      <p:font typeface="Montserrat Medium"/>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Medium-italic.fntdata"/><Relationship Id="rId30" Type="http://schemas.openxmlformats.org/officeDocument/2006/relationships/font" Target="fonts/MontserratMedium-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ontserratMedium-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5326272ff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5326272f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357f1ee0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5357f1ee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357f1ee05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5357f1ee0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357f1ee05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357f1ee0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357f1ee05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357f1ee0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357f1ee05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357f1ee0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54dc417b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54dc417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552376aaf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552376aa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2b7a0eb5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252b7a0eb5d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52376aaf7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52376aaf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2b7a0eb5d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2b7a0eb5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300c5ece6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5300c5ece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326272ff9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5326272ff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Montserrat Medium"/>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Montserrat Medium"/>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ontserrat Medium"/>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ontserrat Medium"/>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ontserrat Medium"/>
              <a:buNone/>
              <a:defRPr b="0" i="0" sz="4400" u="none" cap="none" strike="noStrike">
                <a:solidFill>
                  <a:schemeClr val="dk1"/>
                </a:solidFill>
                <a:latin typeface="Montserrat Medium"/>
                <a:ea typeface="Montserrat Medium"/>
                <a:cs typeface="Montserrat Medium"/>
                <a:sym typeface="Montserrat Medium"/>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Medium"/>
                <a:ea typeface="Montserrat Medium"/>
                <a:cs typeface="Montserrat Medium"/>
                <a:sym typeface="Montserrat Medium"/>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Medium"/>
                <a:ea typeface="Montserrat Medium"/>
                <a:cs typeface="Montserrat Medium"/>
                <a:sym typeface="Montserrat Medium"/>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Medium"/>
                <a:ea typeface="Montserrat Medium"/>
                <a:cs typeface="Montserrat Medium"/>
                <a:sym typeface="Montserrat Medium"/>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Medium"/>
                <a:ea typeface="Montserrat Medium"/>
                <a:cs typeface="Montserrat Medium"/>
                <a:sym typeface="Montserrat Medium"/>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Medium"/>
                <a:ea typeface="Montserrat Medium"/>
                <a:cs typeface="Montserrat Medium"/>
                <a:sym typeface="Montserrat Medium"/>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Medium"/>
                <a:ea typeface="Montserrat Medium"/>
                <a:cs typeface="Montserrat Medium"/>
                <a:sym typeface="Montserrat Medium"/>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Medium"/>
                <a:ea typeface="Montserrat Medium"/>
                <a:cs typeface="Montserrat Medium"/>
                <a:sym typeface="Montserrat Medium"/>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Medium"/>
                <a:ea typeface="Montserrat Medium"/>
                <a:cs typeface="Montserrat Medium"/>
                <a:sym typeface="Montserrat Medium"/>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Medium"/>
                <a:ea typeface="Montserrat Medium"/>
                <a:cs typeface="Montserrat Medium"/>
                <a:sym typeface="Montserrat Medium"/>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Montserrat Medium"/>
                <a:ea typeface="Montserrat Medium"/>
                <a:cs typeface="Montserrat Medium"/>
                <a:sym typeface="Montserrat Medium"/>
              </a:defRPr>
            </a:lvl1pPr>
            <a:lvl2pPr lvl="1" marR="0" rtl="0" algn="l">
              <a:spcBef>
                <a:spcPts val="0"/>
              </a:spcBef>
              <a:spcAft>
                <a:spcPts val="0"/>
              </a:spcAft>
              <a:buSzPts val="1400"/>
              <a:buNone/>
              <a:defRPr b="0" i="0" sz="1800" u="none" cap="none" strike="noStrike">
                <a:solidFill>
                  <a:schemeClr val="dk1"/>
                </a:solidFill>
                <a:latin typeface="Montserrat Medium"/>
                <a:ea typeface="Montserrat Medium"/>
                <a:cs typeface="Montserrat Medium"/>
                <a:sym typeface="Montserrat Medium"/>
              </a:defRPr>
            </a:lvl2pPr>
            <a:lvl3pPr lvl="2" marR="0" rtl="0" algn="l">
              <a:spcBef>
                <a:spcPts val="0"/>
              </a:spcBef>
              <a:spcAft>
                <a:spcPts val="0"/>
              </a:spcAft>
              <a:buSzPts val="1400"/>
              <a:buNone/>
              <a:defRPr b="0" i="0" sz="1800" u="none" cap="none" strike="noStrike">
                <a:solidFill>
                  <a:schemeClr val="dk1"/>
                </a:solidFill>
                <a:latin typeface="Montserrat Medium"/>
                <a:ea typeface="Montserrat Medium"/>
                <a:cs typeface="Montserrat Medium"/>
                <a:sym typeface="Montserrat Medium"/>
              </a:defRPr>
            </a:lvl3pPr>
            <a:lvl4pPr lvl="3" marR="0" rtl="0" algn="l">
              <a:spcBef>
                <a:spcPts val="0"/>
              </a:spcBef>
              <a:spcAft>
                <a:spcPts val="0"/>
              </a:spcAft>
              <a:buSzPts val="1400"/>
              <a:buNone/>
              <a:defRPr b="0" i="0" sz="1800" u="none" cap="none" strike="noStrike">
                <a:solidFill>
                  <a:schemeClr val="dk1"/>
                </a:solidFill>
                <a:latin typeface="Montserrat Medium"/>
                <a:ea typeface="Montserrat Medium"/>
                <a:cs typeface="Montserrat Medium"/>
                <a:sym typeface="Montserrat Medium"/>
              </a:defRPr>
            </a:lvl4pPr>
            <a:lvl5pPr lvl="4" marR="0" rtl="0" algn="l">
              <a:spcBef>
                <a:spcPts val="0"/>
              </a:spcBef>
              <a:spcAft>
                <a:spcPts val="0"/>
              </a:spcAft>
              <a:buSzPts val="1400"/>
              <a:buNone/>
              <a:defRPr b="0" i="0" sz="1800" u="none" cap="none" strike="noStrike">
                <a:solidFill>
                  <a:schemeClr val="dk1"/>
                </a:solidFill>
                <a:latin typeface="Montserrat Medium"/>
                <a:ea typeface="Montserrat Medium"/>
                <a:cs typeface="Montserrat Medium"/>
                <a:sym typeface="Montserrat Medium"/>
              </a:defRPr>
            </a:lvl5pPr>
            <a:lvl6pPr lvl="5" marR="0" rtl="0" algn="l">
              <a:spcBef>
                <a:spcPts val="0"/>
              </a:spcBef>
              <a:spcAft>
                <a:spcPts val="0"/>
              </a:spcAft>
              <a:buSzPts val="1400"/>
              <a:buNone/>
              <a:defRPr b="0" i="0" sz="1800" u="none" cap="none" strike="noStrike">
                <a:solidFill>
                  <a:schemeClr val="dk1"/>
                </a:solidFill>
                <a:latin typeface="Montserrat Medium"/>
                <a:ea typeface="Montserrat Medium"/>
                <a:cs typeface="Montserrat Medium"/>
                <a:sym typeface="Montserrat Medium"/>
              </a:defRPr>
            </a:lvl6pPr>
            <a:lvl7pPr lvl="6" marR="0" rtl="0" algn="l">
              <a:spcBef>
                <a:spcPts val="0"/>
              </a:spcBef>
              <a:spcAft>
                <a:spcPts val="0"/>
              </a:spcAft>
              <a:buSzPts val="1400"/>
              <a:buNone/>
              <a:defRPr b="0" i="0" sz="1800" u="none" cap="none" strike="noStrike">
                <a:solidFill>
                  <a:schemeClr val="dk1"/>
                </a:solidFill>
                <a:latin typeface="Montserrat Medium"/>
                <a:ea typeface="Montserrat Medium"/>
                <a:cs typeface="Montserrat Medium"/>
                <a:sym typeface="Montserrat Medium"/>
              </a:defRPr>
            </a:lvl7pPr>
            <a:lvl8pPr lvl="7" marR="0" rtl="0" algn="l">
              <a:spcBef>
                <a:spcPts val="0"/>
              </a:spcBef>
              <a:spcAft>
                <a:spcPts val="0"/>
              </a:spcAft>
              <a:buSzPts val="1400"/>
              <a:buNone/>
              <a:defRPr b="0" i="0" sz="1800" u="none" cap="none" strike="noStrike">
                <a:solidFill>
                  <a:schemeClr val="dk1"/>
                </a:solidFill>
                <a:latin typeface="Montserrat Medium"/>
                <a:ea typeface="Montserrat Medium"/>
                <a:cs typeface="Montserrat Medium"/>
                <a:sym typeface="Montserrat Medium"/>
              </a:defRPr>
            </a:lvl8pPr>
            <a:lvl9pPr lvl="8" marR="0" rtl="0" algn="l">
              <a:spcBef>
                <a:spcPts val="0"/>
              </a:spcBef>
              <a:spcAft>
                <a:spcPts val="0"/>
              </a:spcAft>
              <a:buSzPts val="1400"/>
              <a:buNone/>
              <a:defRPr b="0" i="0" sz="1800" u="none" cap="none" strike="noStrike">
                <a:solidFill>
                  <a:schemeClr val="dk1"/>
                </a:solidFill>
                <a:latin typeface="Montserrat Medium"/>
                <a:ea typeface="Montserrat Medium"/>
                <a:cs typeface="Montserrat Medium"/>
                <a:sym typeface="Montserrat Medium"/>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Montserrat Medium"/>
                <a:ea typeface="Montserrat Medium"/>
                <a:cs typeface="Montserrat Medium"/>
                <a:sym typeface="Montserrat Medium"/>
              </a:defRPr>
            </a:lvl1pPr>
            <a:lvl2pPr lvl="1" marR="0" rtl="0" algn="l">
              <a:spcBef>
                <a:spcPts val="0"/>
              </a:spcBef>
              <a:spcAft>
                <a:spcPts val="0"/>
              </a:spcAft>
              <a:buSzPts val="1400"/>
              <a:buNone/>
              <a:defRPr b="0" i="0" sz="1800" u="none" cap="none" strike="noStrike">
                <a:solidFill>
                  <a:schemeClr val="dk1"/>
                </a:solidFill>
                <a:latin typeface="Montserrat Medium"/>
                <a:ea typeface="Montserrat Medium"/>
                <a:cs typeface="Montserrat Medium"/>
                <a:sym typeface="Montserrat Medium"/>
              </a:defRPr>
            </a:lvl2pPr>
            <a:lvl3pPr lvl="2" marR="0" rtl="0" algn="l">
              <a:spcBef>
                <a:spcPts val="0"/>
              </a:spcBef>
              <a:spcAft>
                <a:spcPts val="0"/>
              </a:spcAft>
              <a:buSzPts val="1400"/>
              <a:buNone/>
              <a:defRPr b="0" i="0" sz="1800" u="none" cap="none" strike="noStrike">
                <a:solidFill>
                  <a:schemeClr val="dk1"/>
                </a:solidFill>
                <a:latin typeface="Montserrat Medium"/>
                <a:ea typeface="Montserrat Medium"/>
                <a:cs typeface="Montserrat Medium"/>
                <a:sym typeface="Montserrat Medium"/>
              </a:defRPr>
            </a:lvl3pPr>
            <a:lvl4pPr lvl="3" marR="0" rtl="0" algn="l">
              <a:spcBef>
                <a:spcPts val="0"/>
              </a:spcBef>
              <a:spcAft>
                <a:spcPts val="0"/>
              </a:spcAft>
              <a:buSzPts val="1400"/>
              <a:buNone/>
              <a:defRPr b="0" i="0" sz="1800" u="none" cap="none" strike="noStrike">
                <a:solidFill>
                  <a:schemeClr val="dk1"/>
                </a:solidFill>
                <a:latin typeface="Montserrat Medium"/>
                <a:ea typeface="Montserrat Medium"/>
                <a:cs typeface="Montserrat Medium"/>
                <a:sym typeface="Montserrat Medium"/>
              </a:defRPr>
            </a:lvl4pPr>
            <a:lvl5pPr lvl="4" marR="0" rtl="0" algn="l">
              <a:spcBef>
                <a:spcPts val="0"/>
              </a:spcBef>
              <a:spcAft>
                <a:spcPts val="0"/>
              </a:spcAft>
              <a:buSzPts val="1400"/>
              <a:buNone/>
              <a:defRPr b="0" i="0" sz="1800" u="none" cap="none" strike="noStrike">
                <a:solidFill>
                  <a:schemeClr val="dk1"/>
                </a:solidFill>
                <a:latin typeface="Montserrat Medium"/>
                <a:ea typeface="Montserrat Medium"/>
                <a:cs typeface="Montserrat Medium"/>
                <a:sym typeface="Montserrat Medium"/>
              </a:defRPr>
            </a:lvl5pPr>
            <a:lvl6pPr lvl="5" marR="0" rtl="0" algn="l">
              <a:spcBef>
                <a:spcPts val="0"/>
              </a:spcBef>
              <a:spcAft>
                <a:spcPts val="0"/>
              </a:spcAft>
              <a:buSzPts val="1400"/>
              <a:buNone/>
              <a:defRPr b="0" i="0" sz="1800" u="none" cap="none" strike="noStrike">
                <a:solidFill>
                  <a:schemeClr val="dk1"/>
                </a:solidFill>
                <a:latin typeface="Montserrat Medium"/>
                <a:ea typeface="Montserrat Medium"/>
                <a:cs typeface="Montserrat Medium"/>
                <a:sym typeface="Montserrat Medium"/>
              </a:defRPr>
            </a:lvl6pPr>
            <a:lvl7pPr lvl="6" marR="0" rtl="0" algn="l">
              <a:spcBef>
                <a:spcPts val="0"/>
              </a:spcBef>
              <a:spcAft>
                <a:spcPts val="0"/>
              </a:spcAft>
              <a:buSzPts val="1400"/>
              <a:buNone/>
              <a:defRPr b="0" i="0" sz="1800" u="none" cap="none" strike="noStrike">
                <a:solidFill>
                  <a:schemeClr val="dk1"/>
                </a:solidFill>
                <a:latin typeface="Montserrat Medium"/>
                <a:ea typeface="Montserrat Medium"/>
                <a:cs typeface="Montserrat Medium"/>
                <a:sym typeface="Montserrat Medium"/>
              </a:defRPr>
            </a:lvl7pPr>
            <a:lvl8pPr lvl="7" marR="0" rtl="0" algn="l">
              <a:spcBef>
                <a:spcPts val="0"/>
              </a:spcBef>
              <a:spcAft>
                <a:spcPts val="0"/>
              </a:spcAft>
              <a:buSzPts val="1400"/>
              <a:buNone/>
              <a:defRPr b="0" i="0" sz="1800" u="none" cap="none" strike="noStrike">
                <a:solidFill>
                  <a:schemeClr val="dk1"/>
                </a:solidFill>
                <a:latin typeface="Montserrat Medium"/>
                <a:ea typeface="Montserrat Medium"/>
                <a:cs typeface="Montserrat Medium"/>
                <a:sym typeface="Montserrat Medium"/>
              </a:defRPr>
            </a:lvl8pPr>
            <a:lvl9pPr lvl="8" marR="0" rtl="0" algn="l">
              <a:spcBef>
                <a:spcPts val="0"/>
              </a:spcBef>
              <a:spcAft>
                <a:spcPts val="0"/>
              </a:spcAft>
              <a:buSzPts val="1400"/>
              <a:buNone/>
              <a:defRPr b="0" i="0" sz="1800" u="none" cap="none" strike="noStrike">
                <a:solidFill>
                  <a:schemeClr val="dk1"/>
                </a:solidFill>
                <a:latin typeface="Montserrat Medium"/>
                <a:ea typeface="Montserrat Medium"/>
                <a:cs typeface="Montserrat Medium"/>
                <a:sym typeface="Montserrat Medium"/>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Montserrat Medium"/>
                <a:ea typeface="Montserrat Medium"/>
                <a:cs typeface="Montserrat Medium"/>
                <a:sym typeface="Montserrat Medium"/>
              </a:defRPr>
            </a:lvl1pPr>
            <a:lvl2pPr indent="0" lvl="1" marL="0" marR="0" rtl="0" algn="r">
              <a:spcBef>
                <a:spcPts val="0"/>
              </a:spcBef>
              <a:buNone/>
              <a:defRPr b="0" i="0" sz="1200" u="none" cap="none" strike="noStrike">
                <a:solidFill>
                  <a:srgbClr val="888888"/>
                </a:solidFill>
                <a:latin typeface="Montserrat Medium"/>
                <a:ea typeface="Montserrat Medium"/>
                <a:cs typeface="Montserrat Medium"/>
                <a:sym typeface="Montserrat Medium"/>
              </a:defRPr>
            </a:lvl2pPr>
            <a:lvl3pPr indent="0" lvl="2" marL="0" marR="0" rtl="0" algn="r">
              <a:spcBef>
                <a:spcPts val="0"/>
              </a:spcBef>
              <a:buNone/>
              <a:defRPr b="0" i="0" sz="1200" u="none" cap="none" strike="noStrike">
                <a:solidFill>
                  <a:srgbClr val="888888"/>
                </a:solidFill>
                <a:latin typeface="Montserrat Medium"/>
                <a:ea typeface="Montserrat Medium"/>
                <a:cs typeface="Montserrat Medium"/>
                <a:sym typeface="Montserrat Medium"/>
              </a:defRPr>
            </a:lvl3pPr>
            <a:lvl4pPr indent="0" lvl="3" marL="0" marR="0" rtl="0" algn="r">
              <a:spcBef>
                <a:spcPts val="0"/>
              </a:spcBef>
              <a:buNone/>
              <a:defRPr b="0" i="0" sz="1200" u="none" cap="none" strike="noStrike">
                <a:solidFill>
                  <a:srgbClr val="888888"/>
                </a:solidFill>
                <a:latin typeface="Montserrat Medium"/>
                <a:ea typeface="Montserrat Medium"/>
                <a:cs typeface="Montserrat Medium"/>
                <a:sym typeface="Montserrat Medium"/>
              </a:defRPr>
            </a:lvl4pPr>
            <a:lvl5pPr indent="0" lvl="4" marL="0" marR="0" rtl="0" algn="r">
              <a:spcBef>
                <a:spcPts val="0"/>
              </a:spcBef>
              <a:buNone/>
              <a:defRPr b="0" i="0" sz="1200" u="none" cap="none" strike="noStrike">
                <a:solidFill>
                  <a:srgbClr val="888888"/>
                </a:solidFill>
                <a:latin typeface="Montserrat Medium"/>
                <a:ea typeface="Montserrat Medium"/>
                <a:cs typeface="Montserrat Medium"/>
                <a:sym typeface="Montserrat Medium"/>
              </a:defRPr>
            </a:lvl5pPr>
            <a:lvl6pPr indent="0" lvl="5" marL="0" marR="0" rtl="0" algn="r">
              <a:spcBef>
                <a:spcPts val="0"/>
              </a:spcBef>
              <a:buNone/>
              <a:defRPr b="0" i="0" sz="1200" u="none" cap="none" strike="noStrike">
                <a:solidFill>
                  <a:srgbClr val="888888"/>
                </a:solidFill>
                <a:latin typeface="Montserrat Medium"/>
                <a:ea typeface="Montserrat Medium"/>
                <a:cs typeface="Montserrat Medium"/>
                <a:sym typeface="Montserrat Medium"/>
              </a:defRPr>
            </a:lvl6pPr>
            <a:lvl7pPr indent="0" lvl="6" marL="0" marR="0" rtl="0" algn="r">
              <a:spcBef>
                <a:spcPts val="0"/>
              </a:spcBef>
              <a:buNone/>
              <a:defRPr b="0" i="0" sz="1200" u="none" cap="none" strike="noStrike">
                <a:solidFill>
                  <a:srgbClr val="888888"/>
                </a:solidFill>
                <a:latin typeface="Montserrat Medium"/>
                <a:ea typeface="Montserrat Medium"/>
                <a:cs typeface="Montserrat Medium"/>
                <a:sym typeface="Montserrat Medium"/>
              </a:defRPr>
            </a:lvl7pPr>
            <a:lvl8pPr indent="0" lvl="7" marL="0" marR="0" rtl="0" algn="r">
              <a:spcBef>
                <a:spcPts val="0"/>
              </a:spcBef>
              <a:buNone/>
              <a:defRPr b="0" i="0" sz="1200" u="none" cap="none" strike="noStrike">
                <a:solidFill>
                  <a:srgbClr val="888888"/>
                </a:solidFill>
                <a:latin typeface="Montserrat Medium"/>
                <a:ea typeface="Montserrat Medium"/>
                <a:cs typeface="Montserrat Medium"/>
                <a:sym typeface="Montserrat Medium"/>
              </a:defRPr>
            </a:lvl8pPr>
            <a:lvl9pPr indent="0" lvl="8" marL="0" marR="0" rtl="0" algn="r">
              <a:spcBef>
                <a:spcPts val="0"/>
              </a:spcBef>
              <a:buNone/>
              <a:defRPr b="0" i="0" sz="1200" u="none" cap="none" strike="noStrike">
                <a:solidFill>
                  <a:srgbClr val="888888"/>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tome.app/iacenter/git-el-camino-hacia-la-colaboracion-clh1hz74u01sg6p406v48s95z"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gist.githubusercontent.com/javierIA/d326b6a87597971d1b669a563d8d9428/raw/50f1e17584ece5451629c710332906c2d65ef44c/PE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3"/>
          <p:cNvSpPr txBox="1"/>
          <p:nvPr>
            <p:ph type="ctrTitle"/>
          </p:nvPr>
        </p:nvSpPr>
        <p:spPr>
          <a:xfrm>
            <a:off x="630726" y="6082775"/>
            <a:ext cx="6802200" cy="418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Montserrat Medium"/>
              <a:buNone/>
            </a:pPr>
            <a:r>
              <a:rPr lang="es-MX" sz="2400"/>
              <a:t>Python para Ciencia de Datos “Fast track”</a:t>
            </a:r>
            <a:endParaRPr sz="2400"/>
          </a:p>
        </p:txBody>
      </p:sp>
      <p:sp>
        <p:nvSpPr>
          <p:cNvPr id="85" name="Google Shape;85;p13"/>
          <p:cNvSpPr txBox="1"/>
          <p:nvPr>
            <p:ph idx="1" type="subTitle"/>
          </p:nvPr>
        </p:nvSpPr>
        <p:spPr>
          <a:xfrm>
            <a:off x="2365832" y="5402166"/>
            <a:ext cx="5631600" cy="418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1" lang="es-MX" sz="2000">
                <a:latin typeface="Montserrat"/>
                <a:ea typeface="Montserrat"/>
                <a:cs typeface="Montserrat"/>
                <a:sym typeface="Montserrat"/>
              </a:rPr>
              <a:t>Javier Alejandro Flores Flores</a:t>
            </a:r>
            <a:endParaRPr b="1" sz="200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s-MX">
                <a:latin typeface="Montserrat"/>
                <a:ea typeface="Montserrat"/>
                <a:cs typeface="Montserrat"/>
                <a:sym typeface="Montserrat"/>
              </a:rPr>
              <a:t>“LifeHacks”</a:t>
            </a:r>
            <a:endParaRPr b="1">
              <a:latin typeface="Montserrat"/>
              <a:ea typeface="Montserrat"/>
              <a:cs typeface="Montserrat"/>
              <a:sym typeface="Montserrat"/>
            </a:endParaRPr>
          </a:p>
        </p:txBody>
      </p:sp>
      <p:sp>
        <p:nvSpPr>
          <p:cNvPr id="138" name="Google Shape;138;p22"/>
          <p:cNvSpPr txBox="1"/>
          <p:nvPr>
            <p:ph idx="1" type="body"/>
          </p:nvPr>
        </p:nvSpPr>
        <p:spPr>
          <a:xfrm>
            <a:off x="526475" y="1690825"/>
            <a:ext cx="35475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s-MX"/>
              <a:t>autopep8</a:t>
            </a:r>
            <a:endParaRPr/>
          </a:p>
          <a:p>
            <a:pPr indent="0" lvl="0" marL="0" rtl="0" algn="l">
              <a:spcBef>
                <a:spcPts val="1000"/>
              </a:spcBef>
              <a:spcAft>
                <a:spcPts val="0"/>
              </a:spcAft>
              <a:buNone/>
            </a:pPr>
            <a:r>
              <a:rPr lang="es-MX"/>
              <a:t>black</a:t>
            </a:r>
            <a:endParaRPr/>
          </a:p>
          <a:p>
            <a:pPr indent="0" lvl="0" marL="0" rtl="0" algn="l">
              <a:spcBef>
                <a:spcPts val="1000"/>
              </a:spcBef>
              <a:spcAft>
                <a:spcPts val="0"/>
              </a:spcAft>
              <a:buNone/>
            </a:pPr>
            <a:r>
              <a:rPr lang="es-MX"/>
              <a:t>yapl</a:t>
            </a:r>
            <a:endParaRPr/>
          </a:p>
        </p:txBody>
      </p:sp>
      <p:pic>
        <p:nvPicPr>
          <p:cNvPr id="139" name="Google Shape;139;p22"/>
          <p:cNvPicPr preferRelativeResize="0"/>
          <p:nvPr/>
        </p:nvPicPr>
        <p:blipFill>
          <a:blip r:embed="rId3">
            <a:alphaModFix/>
          </a:blip>
          <a:stretch>
            <a:fillRect/>
          </a:stretch>
        </p:blipFill>
        <p:spPr>
          <a:xfrm>
            <a:off x="4152050" y="1578813"/>
            <a:ext cx="7663300" cy="399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760275" y="11835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s-MX">
                <a:latin typeface="Montserrat"/>
                <a:ea typeface="Montserrat"/>
                <a:cs typeface="Montserrat"/>
                <a:sym typeface="Montserrat"/>
              </a:rPr>
              <a:t>Clean Architecture</a:t>
            </a:r>
            <a:endParaRPr b="1">
              <a:latin typeface="Montserrat"/>
              <a:ea typeface="Montserrat"/>
              <a:cs typeface="Montserrat"/>
              <a:sym typeface="Montserrat"/>
            </a:endParaRPr>
          </a:p>
        </p:txBody>
      </p:sp>
      <p:sp>
        <p:nvSpPr>
          <p:cNvPr id="145" name="Google Shape;145;p23"/>
          <p:cNvSpPr txBox="1"/>
          <p:nvPr>
            <p:ph idx="1" type="body"/>
          </p:nvPr>
        </p:nvSpPr>
        <p:spPr>
          <a:xfrm>
            <a:off x="695325" y="1513900"/>
            <a:ext cx="55002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s-MX">
                <a:solidFill>
                  <a:srgbClr val="212529"/>
                </a:solidFill>
                <a:highlight>
                  <a:srgbClr val="FFFFFF"/>
                </a:highlight>
                <a:latin typeface="Montserrat"/>
                <a:ea typeface="Montserrat"/>
                <a:cs typeface="Montserrat"/>
                <a:sym typeface="Montserrat"/>
              </a:rPr>
              <a:t>Clean Architecture es una filosofía de diseño de software. El principal objetivo de esta arquitectura es la capacidad de separar el código en sus diferentes responsabilidades, hacer el código mucho más entendible en el presente y futuro, testeable y fácil de integrar.</a:t>
            </a:r>
            <a:endParaRPr/>
          </a:p>
        </p:txBody>
      </p:sp>
      <p:pic>
        <p:nvPicPr>
          <p:cNvPr id="146" name="Google Shape;146;p23"/>
          <p:cNvPicPr preferRelativeResize="0"/>
          <p:nvPr/>
        </p:nvPicPr>
        <p:blipFill>
          <a:blip r:embed="rId3">
            <a:alphaModFix/>
          </a:blip>
          <a:stretch>
            <a:fillRect/>
          </a:stretch>
        </p:blipFill>
        <p:spPr>
          <a:xfrm>
            <a:off x="6591250" y="674250"/>
            <a:ext cx="5691675" cy="497728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s-MX">
                <a:latin typeface="Montserrat"/>
                <a:ea typeface="Montserrat"/>
                <a:cs typeface="Montserrat"/>
                <a:sym typeface="Montserrat"/>
              </a:rPr>
              <a:t>MVC</a:t>
            </a:r>
            <a:endParaRPr b="1">
              <a:latin typeface="Montserrat"/>
              <a:ea typeface="Montserrat"/>
              <a:cs typeface="Montserrat"/>
              <a:sym typeface="Montserrat"/>
            </a:endParaRPr>
          </a:p>
        </p:txBody>
      </p:sp>
      <p:pic>
        <p:nvPicPr>
          <p:cNvPr id="152" name="Google Shape;152;p24"/>
          <p:cNvPicPr preferRelativeResize="0"/>
          <p:nvPr/>
        </p:nvPicPr>
        <p:blipFill>
          <a:blip r:embed="rId3">
            <a:alphaModFix/>
          </a:blip>
          <a:stretch>
            <a:fillRect/>
          </a:stretch>
        </p:blipFill>
        <p:spPr>
          <a:xfrm>
            <a:off x="3592242" y="0"/>
            <a:ext cx="7681900" cy="5964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838200" y="12325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MX"/>
              <a:t>Arquitectura hexagonal</a:t>
            </a:r>
            <a:endParaRPr/>
          </a:p>
        </p:txBody>
      </p:sp>
      <p:sp>
        <p:nvSpPr>
          <p:cNvPr id="158" name="Google Shape;158;p25"/>
          <p:cNvSpPr txBox="1"/>
          <p:nvPr>
            <p:ph idx="1" type="body"/>
          </p:nvPr>
        </p:nvSpPr>
        <p:spPr>
          <a:xfrm>
            <a:off x="838200" y="1682750"/>
            <a:ext cx="5850900" cy="3551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s-MX" sz="2400">
                <a:solidFill>
                  <a:srgbClr val="292929"/>
                </a:solidFill>
                <a:highlight>
                  <a:srgbClr val="FFFFFF"/>
                </a:highlight>
                <a:latin typeface="Montserrat"/>
                <a:ea typeface="Montserrat"/>
                <a:cs typeface="Montserrat"/>
                <a:sym typeface="Montserrat"/>
              </a:rPr>
              <a:t>La Arquitectura Hexagonal propone que nuestro dominio sea el núcleo de las capas y que este no se acople a nada externo. </a:t>
            </a:r>
            <a:endParaRPr sz="2400">
              <a:solidFill>
                <a:srgbClr val="292929"/>
              </a:solidFill>
              <a:highlight>
                <a:srgbClr val="FFFFFF"/>
              </a:highlight>
              <a:latin typeface="Montserrat"/>
              <a:ea typeface="Montserrat"/>
              <a:cs typeface="Montserrat"/>
              <a:sym typeface="Montserrat"/>
            </a:endParaRPr>
          </a:p>
          <a:p>
            <a:pPr indent="0" lvl="0" marL="0" rtl="0" algn="l">
              <a:spcBef>
                <a:spcPts val="1000"/>
              </a:spcBef>
              <a:spcAft>
                <a:spcPts val="0"/>
              </a:spcAft>
              <a:buNone/>
            </a:pPr>
            <a:r>
              <a:rPr lang="es-MX" sz="2400">
                <a:solidFill>
                  <a:srgbClr val="292929"/>
                </a:solidFill>
                <a:highlight>
                  <a:srgbClr val="FFFFFF"/>
                </a:highlight>
                <a:latin typeface="Montserrat"/>
                <a:ea typeface="Montserrat"/>
                <a:cs typeface="Montserrat"/>
                <a:sym typeface="Montserrat"/>
              </a:rPr>
              <a:t>En lugar de hacer uso explícito y mediante el principio de inversión de dependencias, nos acoplamos a contratos (interfaces o puertos) y no a implementaciones concretas.</a:t>
            </a:r>
            <a:endParaRPr sz="2400"/>
          </a:p>
        </p:txBody>
      </p:sp>
      <p:pic>
        <p:nvPicPr>
          <p:cNvPr id="159" name="Google Shape;159;p25"/>
          <p:cNvPicPr preferRelativeResize="0"/>
          <p:nvPr/>
        </p:nvPicPr>
        <p:blipFill rotWithShape="1">
          <a:blip r:embed="rId3">
            <a:alphaModFix/>
          </a:blip>
          <a:srcRect b="-4729" l="0" r="0" t="4730"/>
          <a:stretch/>
        </p:blipFill>
        <p:spPr>
          <a:xfrm>
            <a:off x="7524750" y="1124975"/>
            <a:ext cx="4667250" cy="4667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idx="1" type="body"/>
          </p:nvPr>
        </p:nvSpPr>
        <p:spPr>
          <a:xfrm>
            <a:off x="305675" y="656650"/>
            <a:ext cx="9903300" cy="4351200"/>
          </a:xfrm>
          <a:prstGeom prst="rect">
            <a:avLst/>
          </a:prstGeom>
        </p:spPr>
        <p:txBody>
          <a:bodyPr anchorCtr="0" anchor="t" bIns="45700" lIns="91425" spcFirstLastPara="1" rIns="91425" wrap="square" tIns="45700">
            <a:noAutofit/>
          </a:bodyPr>
          <a:lstStyle/>
          <a:p>
            <a:pPr indent="0" lvl="0" marL="0" rtl="0" algn="l">
              <a:lnSpc>
                <a:spcPct val="100000"/>
              </a:lnSpc>
              <a:spcBef>
                <a:spcPts val="1400"/>
              </a:spcBef>
              <a:spcAft>
                <a:spcPts val="0"/>
              </a:spcAft>
              <a:buClr>
                <a:schemeClr val="dk1"/>
              </a:buClr>
              <a:buSzPts val="935"/>
              <a:buFont typeface="Arial"/>
              <a:buNone/>
            </a:pPr>
            <a:r>
              <a:rPr b="1" lang="es-MX" sz="1904">
                <a:solidFill>
                  <a:srgbClr val="314D92"/>
                </a:solidFill>
                <a:highlight>
                  <a:srgbClr val="FFFFFF"/>
                </a:highlight>
                <a:latin typeface="Montserrat"/>
                <a:ea typeface="Montserrat"/>
                <a:cs typeface="Montserrat"/>
                <a:sym typeface="Montserrat"/>
              </a:rPr>
              <a:t>Infraestructura</a:t>
            </a:r>
            <a:endParaRPr b="1" sz="1904">
              <a:solidFill>
                <a:srgbClr val="314D92"/>
              </a:solidFill>
              <a:highlight>
                <a:srgbClr val="FFFFFF"/>
              </a:highlight>
              <a:latin typeface="Montserrat"/>
              <a:ea typeface="Montserrat"/>
              <a:cs typeface="Montserrat"/>
              <a:sym typeface="Montserrat"/>
            </a:endParaRPr>
          </a:p>
          <a:p>
            <a:pPr indent="0" lvl="0" marL="0" rtl="0" algn="l">
              <a:lnSpc>
                <a:spcPct val="100000"/>
              </a:lnSpc>
              <a:spcBef>
                <a:spcPts val="1800"/>
              </a:spcBef>
              <a:spcAft>
                <a:spcPts val="0"/>
              </a:spcAft>
              <a:buClr>
                <a:schemeClr val="dk1"/>
              </a:buClr>
              <a:buSzPts val="935"/>
              <a:buFont typeface="Arial"/>
              <a:buNone/>
            </a:pPr>
            <a:r>
              <a:rPr lang="es-MX" sz="1735">
                <a:solidFill>
                  <a:srgbClr val="333030"/>
                </a:solidFill>
                <a:highlight>
                  <a:srgbClr val="FFFFFF"/>
                </a:highlight>
                <a:latin typeface="Montserrat"/>
                <a:ea typeface="Montserrat"/>
                <a:cs typeface="Montserrat"/>
                <a:sym typeface="Montserrat"/>
              </a:rPr>
              <a:t>En la infraestructura encontraremos </a:t>
            </a:r>
            <a:r>
              <a:rPr b="1" lang="es-MX" sz="1735">
                <a:solidFill>
                  <a:srgbClr val="333030"/>
                </a:solidFill>
                <a:highlight>
                  <a:srgbClr val="FFFFFF"/>
                </a:highlight>
                <a:latin typeface="Montserrat"/>
                <a:ea typeface="Montserrat"/>
                <a:cs typeface="Montserrat"/>
                <a:sym typeface="Montserrat"/>
              </a:rPr>
              <a:t>los elementos que hacen de punto de entrada o salida de nuestra aplicación</a:t>
            </a:r>
            <a:r>
              <a:rPr lang="es-MX" sz="1735">
                <a:solidFill>
                  <a:srgbClr val="333030"/>
                </a:solidFill>
                <a:highlight>
                  <a:srgbClr val="FFFFFF"/>
                </a:highlight>
                <a:latin typeface="Montserrat"/>
                <a:ea typeface="Montserrat"/>
                <a:cs typeface="Montserrat"/>
                <a:sym typeface="Montserrat"/>
              </a:rPr>
              <a:t>. Como elementos de entrada pueden ser </a:t>
            </a:r>
            <a:r>
              <a:rPr b="1" lang="es-MX" sz="1735">
                <a:solidFill>
                  <a:srgbClr val="333030"/>
                </a:solidFill>
                <a:highlight>
                  <a:srgbClr val="FFFFFF"/>
                </a:highlight>
                <a:latin typeface="Montserrat"/>
                <a:ea typeface="Montserrat"/>
                <a:cs typeface="Montserrat"/>
                <a:sym typeface="Montserrat"/>
              </a:rPr>
              <a:t>controladores de una API Rest, también controladores de un CLI</a:t>
            </a:r>
            <a:r>
              <a:rPr lang="es-MX" sz="1735">
                <a:solidFill>
                  <a:srgbClr val="333030"/>
                </a:solidFill>
                <a:highlight>
                  <a:srgbClr val="FFFFFF"/>
                </a:highlight>
                <a:latin typeface="Montserrat"/>
                <a:ea typeface="Montserrat"/>
                <a:cs typeface="Montserrat"/>
                <a:sym typeface="Montserrat"/>
              </a:rPr>
              <a:t>. Como elementos externos pueden ser conexiones a bases de datos, envíos de emails, colas de mensajerías (Kafka, RabbitMQ, etc.).</a:t>
            </a:r>
            <a:endParaRPr sz="1735">
              <a:solidFill>
                <a:srgbClr val="333030"/>
              </a:solidFill>
              <a:highlight>
                <a:srgbClr val="FFFFFF"/>
              </a:highlight>
              <a:latin typeface="Montserrat"/>
              <a:ea typeface="Montserrat"/>
              <a:cs typeface="Montserrat"/>
              <a:sym typeface="Montserrat"/>
            </a:endParaRPr>
          </a:p>
          <a:p>
            <a:pPr indent="0" lvl="0" marL="0" rtl="0" algn="l">
              <a:lnSpc>
                <a:spcPct val="100000"/>
              </a:lnSpc>
              <a:spcBef>
                <a:spcPts val="1800"/>
              </a:spcBef>
              <a:spcAft>
                <a:spcPts val="0"/>
              </a:spcAft>
              <a:buClr>
                <a:schemeClr val="dk1"/>
              </a:buClr>
              <a:buSzPts val="935"/>
              <a:buFont typeface="Arial"/>
              <a:buNone/>
            </a:pPr>
            <a:r>
              <a:rPr b="1" lang="es-MX" sz="1904">
                <a:solidFill>
                  <a:srgbClr val="314D92"/>
                </a:solidFill>
                <a:highlight>
                  <a:srgbClr val="FFFFFF"/>
                </a:highlight>
                <a:latin typeface="Montserrat"/>
                <a:ea typeface="Montserrat"/>
                <a:cs typeface="Montserrat"/>
                <a:sym typeface="Montserrat"/>
              </a:rPr>
              <a:t>Aplicación</a:t>
            </a:r>
            <a:endParaRPr b="1" sz="1904">
              <a:solidFill>
                <a:srgbClr val="314D92"/>
              </a:solidFill>
              <a:highlight>
                <a:srgbClr val="FFFFFF"/>
              </a:highlight>
              <a:latin typeface="Montserrat"/>
              <a:ea typeface="Montserrat"/>
              <a:cs typeface="Montserrat"/>
              <a:sym typeface="Montserrat"/>
            </a:endParaRPr>
          </a:p>
          <a:p>
            <a:pPr indent="0" lvl="0" marL="0" rtl="0" algn="l">
              <a:lnSpc>
                <a:spcPct val="100000"/>
              </a:lnSpc>
              <a:spcBef>
                <a:spcPts val="1800"/>
              </a:spcBef>
              <a:spcAft>
                <a:spcPts val="0"/>
              </a:spcAft>
              <a:buClr>
                <a:schemeClr val="dk1"/>
              </a:buClr>
              <a:buSzPts val="935"/>
              <a:buFont typeface="Arial"/>
              <a:buNone/>
            </a:pPr>
            <a:r>
              <a:rPr lang="es-MX" sz="1735">
                <a:solidFill>
                  <a:srgbClr val="333030"/>
                </a:solidFill>
                <a:highlight>
                  <a:srgbClr val="FFFFFF"/>
                </a:highlight>
                <a:latin typeface="Montserrat"/>
                <a:ea typeface="Montserrat"/>
                <a:cs typeface="Montserrat"/>
                <a:sym typeface="Montserrat"/>
              </a:rPr>
              <a:t>En la capa de aplicación ubicaremos </a:t>
            </a:r>
            <a:r>
              <a:rPr b="1" lang="es-MX" sz="1735">
                <a:solidFill>
                  <a:srgbClr val="333030"/>
                </a:solidFill>
                <a:highlight>
                  <a:srgbClr val="FFFFFF"/>
                </a:highlight>
                <a:latin typeface="Montserrat"/>
                <a:ea typeface="Montserrat"/>
                <a:cs typeface="Montserrat"/>
                <a:sym typeface="Montserrat"/>
              </a:rPr>
              <a:t>los casos de uso de nuestra aplicación</a:t>
            </a:r>
            <a:r>
              <a:rPr lang="es-MX" sz="1735">
                <a:solidFill>
                  <a:srgbClr val="333030"/>
                </a:solidFill>
                <a:highlight>
                  <a:srgbClr val="FFFFFF"/>
                </a:highlight>
                <a:latin typeface="Montserrat"/>
                <a:ea typeface="Montserrat"/>
                <a:cs typeface="Montserrat"/>
                <a:sym typeface="Montserrat"/>
              </a:rPr>
              <a:t>, en un blog, por ejemplo, podría ser, registrar usuario, publicar un post, editar una categoría, etc.</a:t>
            </a:r>
            <a:endParaRPr sz="1735">
              <a:solidFill>
                <a:srgbClr val="333030"/>
              </a:solidFill>
              <a:highlight>
                <a:srgbClr val="FFFFFF"/>
              </a:highlight>
              <a:latin typeface="Montserrat"/>
              <a:ea typeface="Montserrat"/>
              <a:cs typeface="Montserrat"/>
              <a:sym typeface="Montserrat"/>
            </a:endParaRPr>
          </a:p>
          <a:p>
            <a:pPr indent="0" lvl="0" marL="0" rtl="0" algn="l">
              <a:lnSpc>
                <a:spcPct val="100000"/>
              </a:lnSpc>
              <a:spcBef>
                <a:spcPts val="1800"/>
              </a:spcBef>
              <a:spcAft>
                <a:spcPts val="0"/>
              </a:spcAft>
              <a:buClr>
                <a:schemeClr val="dk1"/>
              </a:buClr>
              <a:buSzPts val="935"/>
              <a:buFont typeface="Arial"/>
              <a:buNone/>
            </a:pPr>
            <a:r>
              <a:rPr b="1" lang="es-MX" sz="1904">
                <a:solidFill>
                  <a:srgbClr val="314D92"/>
                </a:solidFill>
                <a:highlight>
                  <a:srgbClr val="FFFFFF"/>
                </a:highlight>
                <a:latin typeface="Montserrat"/>
                <a:ea typeface="Montserrat"/>
                <a:cs typeface="Montserrat"/>
                <a:sym typeface="Montserrat"/>
              </a:rPr>
              <a:t>Dominio</a:t>
            </a:r>
            <a:endParaRPr b="1" sz="1904">
              <a:solidFill>
                <a:srgbClr val="314D92"/>
              </a:solidFill>
              <a:highlight>
                <a:srgbClr val="FFFFFF"/>
              </a:highlight>
              <a:latin typeface="Montserrat"/>
              <a:ea typeface="Montserrat"/>
              <a:cs typeface="Montserrat"/>
              <a:sym typeface="Montserrat"/>
            </a:endParaRPr>
          </a:p>
          <a:p>
            <a:pPr indent="0" lvl="0" marL="0" rtl="0" algn="l">
              <a:lnSpc>
                <a:spcPct val="100000"/>
              </a:lnSpc>
              <a:spcBef>
                <a:spcPts val="1800"/>
              </a:spcBef>
              <a:spcAft>
                <a:spcPts val="0"/>
              </a:spcAft>
              <a:buClr>
                <a:schemeClr val="dk1"/>
              </a:buClr>
              <a:buSzPts val="935"/>
              <a:buFont typeface="Arial"/>
              <a:buNone/>
            </a:pPr>
            <a:r>
              <a:rPr lang="es-MX" sz="1735">
                <a:solidFill>
                  <a:srgbClr val="333030"/>
                </a:solidFill>
                <a:highlight>
                  <a:srgbClr val="FFFFFF"/>
                </a:highlight>
                <a:latin typeface="Montserrat"/>
                <a:ea typeface="Montserrat"/>
                <a:cs typeface="Montserrat"/>
                <a:sym typeface="Montserrat"/>
              </a:rPr>
              <a:t>En la capa de dominio hallaremos </a:t>
            </a:r>
            <a:r>
              <a:rPr b="1" lang="es-MX" sz="1735">
                <a:solidFill>
                  <a:srgbClr val="333030"/>
                </a:solidFill>
                <a:highlight>
                  <a:srgbClr val="FFFFFF"/>
                </a:highlight>
                <a:latin typeface="Montserrat"/>
                <a:ea typeface="Montserrat"/>
                <a:cs typeface="Montserrat"/>
                <a:sym typeface="Montserrat"/>
              </a:rPr>
              <a:t>toda la lógica de la aplicación</a:t>
            </a:r>
            <a:r>
              <a:rPr lang="es-MX" sz="1735">
                <a:solidFill>
                  <a:srgbClr val="333030"/>
                </a:solidFill>
                <a:highlight>
                  <a:srgbClr val="FFFFFF"/>
                </a:highlight>
                <a:latin typeface="Montserrat"/>
                <a:ea typeface="Montserrat"/>
                <a:cs typeface="Montserrat"/>
                <a:sym typeface="Montserrat"/>
              </a:rPr>
              <a:t>. Aquí controlaremos las reglas de negocio que solo serán modificadas por criterios propios. Una regla podría ser que un usuario registrado tendría que confirmar su email para poder escribir comentarios.</a:t>
            </a:r>
            <a:endParaRPr sz="1735">
              <a:solidFill>
                <a:srgbClr val="333030"/>
              </a:solidFill>
              <a:highlight>
                <a:srgbClr val="FFFFFF"/>
              </a:highlight>
              <a:latin typeface="Montserrat"/>
              <a:ea typeface="Montserrat"/>
              <a:cs typeface="Montserrat"/>
              <a:sym typeface="Montserrat"/>
            </a:endParaRPr>
          </a:p>
          <a:p>
            <a:pPr indent="0" lvl="0" marL="0" rtl="0" algn="l">
              <a:lnSpc>
                <a:spcPct val="100000"/>
              </a:lnSpc>
              <a:spcBef>
                <a:spcPts val="1800"/>
              </a:spcBef>
              <a:spcAft>
                <a:spcPts val="0"/>
              </a:spcAft>
              <a:buClr>
                <a:schemeClr val="dk1"/>
              </a:buClr>
              <a:buSzPts val="935"/>
              <a:buFont typeface="Arial"/>
              <a:buNone/>
            </a:pPr>
            <a:r>
              <a:t/>
            </a:r>
            <a:endParaRPr sz="1335">
              <a:latin typeface="Montserrat"/>
              <a:ea typeface="Montserrat"/>
              <a:cs typeface="Montserrat"/>
              <a:sym typeface="Montserrat"/>
            </a:endParaRPr>
          </a:p>
          <a:p>
            <a:pPr indent="0" lvl="0" marL="0" rtl="0" algn="l">
              <a:lnSpc>
                <a:spcPct val="100000"/>
              </a:lnSpc>
              <a:spcBef>
                <a:spcPts val="1000"/>
              </a:spcBef>
              <a:spcAft>
                <a:spcPts val="0"/>
              </a:spcAft>
              <a:buSzPts val="935"/>
              <a:buNone/>
            </a:pPr>
            <a:r>
              <a:t/>
            </a:r>
            <a:endParaRPr sz="2780"/>
          </a:p>
        </p:txBody>
      </p:sp>
      <p:pic>
        <p:nvPicPr>
          <p:cNvPr id="165" name="Google Shape;165;p26"/>
          <p:cNvPicPr preferRelativeResize="0"/>
          <p:nvPr/>
        </p:nvPicPr>
        <p:blipFill>
          <a:blip r:embed="rId3">
            <a:alphaModFix/>
          </a:blip>
          <a:stretch>
            <a:fillRect/>
          </a:stretch>
        </p:blipFill>
        <p:spPr>
          <a:xfrm>
            <a:off x="1026074" y="409876"/>
            <a:ext cx="9763100" cy="5491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6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7"/>
          <p:cNvPicPr preferRelativeResize="0"/>
          <p:nvPr/>
        </p:nvPicPr>
        <p:blipFill rotWithShape="1">
          <a:blip r:embed="rId3">
            <a:alphaModFix/>
          </a:blip>
          <a:srcRect b="14383" l="2892" r="2892" t="7442"/>
          <a:stretch/>
        </p:blipFill>
        <p:spPr>
          <a:xfrm>
            <a:off x="972075" y="-103225"/>
            <a:ext cx="9925376" cy="59611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50800" lvl="0" marL="228600" rtl="0" algn="l">
              <a:spcBef>
                <a:spcPts val="0"/>
              </a:spcBef>
              <a:spcAft>
                <a:spcPts val="0"/>
              </a:spcAft>
              <a:buClr>
                <a:schemeClr val="dk1"/>
              </a:buClr>
              <a:buSzPts val="2800"/>
              <a:buFont typeface="Arial"/>
              <a:buNone/>
            </a:pPr>
            <a:r>
              <a:rPr b="1" lang="es-MX" sz="2800">
                <a:latin typeface="Montserrat"/>
                <a:ea typeface="Montserrat"/>
                <a:cs typeface="Montserrat"/>
                <a:sym typeface="Montserrat"/>
              </a:rPr>
              <a:t>Descripción</a:t>
            </a:r>
            <a:endParaRPr b="1">
              <a:latin typeface="Montserrat"/>
              <a:ea typeface="Montserrat"/>
              <a:cs typeface="Montserrat"/>
              <a:sym typeface="Montserrat"/>
            </a:endParaRPr>
          </a:p>
        </p:txBody>
      </p:sp>
      <p:sp>
        <p:nvSpPr>
          <p:cNvPr id="91" name="Google Shape;91;p14"/>
          <p:cNvSpPr txBox="1"/>
          <p:nvPr>
            <p:ph idx="1" type="body"/>
          </p:nvPr>
        </p:nvSpPr>
        <p:spPr>
          <a:xfrm>
            <a:off x="788575" y="1565200"/>
            <a:ext cx="10515600" cy="43512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es-MX" sz="2400">
                <a:highlight>
                  <a:schemeClr val="lt1"/>
                </a:highlight>
                <a:latin typeface="Montserrat"/>
                <a:ea typeface="Montserrat"/>
                <a:cs typeface="Montserrat"/>
                <a:sym typeface="Montserrat"/>
              </a:rPr>
              <a:t>Esta fase está dirigida a estudiantes de alguna universidad de México que tengan interés en iniciar formación en ciencia de datos. Se requiere ser estudiante activo y demostrarlo mediante la boleta de calificaciones del semestre pasado o en curso. Condición deseable estar en los últimos semestres. En el curso de esta primera fase los participantes podrán ver de manera resumida los conceptos necesarios para afrontar un curso de ciencia de datos usando el lenguaje de Python. Además, en este curso inicial se dará una importante de visión sobre cómo utilizar Python de forma profesional para trabajo de ciencia de datos. El curso se orientará de manera híbrida, digital vía Teams y presencialmente en el IA.Center hasta 40 personas.</a:t>
            </a:r>
            <a:endParaRPr sz="2400">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5"/>
          <p:cNvPicPr preferRelativeResize="0"/>
          <p:nvPr/>
        </p:nvPicPr>
        <p:blipFill>
          <a:blip r:embed="rId3">
            <a:alphaModFix/>
          </a:blip>
          <a:stretch>
            <a:fillRect/>
          </a:stretch>
        </p:blipFill>
        <p:spPr>
          <a:xfrm>
            <a:off x="325975" y="162100"/>
            <a:ext cx="11123025" cy="53589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643375" y="27420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MX"/>
              <a:t>Presentación</a:t>
            </a:r>
            <a:r>
              <a:rPr lang="es-MX"/>
              <a:t> </a:t>
            </a:r>
            <a:endParaRPr/>
          </a:p>
        </p:txBody>
      </p:sp>
      <p:sp>
        <p:nvSpPr>
          <p:cNvPr id="102" name="Google Shape;102;p16"/>
          <p:cNvSpPr txBox="1"/>
          <p:nvPr>
            <p:ph idx="1" type="body"/>
          </p:nvPr>
        </p:nvSpPr>
        <p:spPr>
          <a:xfrm>
            <a:off x="643375" y="1483025"/>
            <a:ext cx="10515600" cy="4351200"/>
          </a:xfrm>
          <a:prstGeom prst="rect">
            <a:avLst/>
          </a:prstGeom>
        </p:spPr>
        <p:txBody>
          <a:bodyPr anchorCtr="0" anchor="t" bIns="45700" lIns="91425" spcFirstLastPara="1" rIns="91425" wrap="square" tIns="45700">
            <a:normAutofit fontScale="25000" lnSpcReduction="20000"/>
          </a:bodyPr>
          <a:lstStyle/>
          <a:p>
            <a:pPr indent="0" lvl="0" marL="0" rtl="0" algn="l">
              <a:lnSpc>
                <a:spcPct val="115000"/>
              </a:lnSpc>
              <a:spcBef>
                <a:spcPts val="800"/>
              </a:spcBef>
              <a:spcAft>
                <a:spcPts val="0"/>
              </a:spcAft>
              <a:buClr>
                <a:schemeClr val="dk1"/>
              </a:buClr>
              <a:buSzPts val="275"/>
              <a:buFont typeface="Arial"/>
              <a:buNone/>
            </a:pPr>
            <a:br>
              <a:rPr lang="es-MX"/>
            </a:br>
            <a:r>
              <a:rPr b="1" lang="es-MX" sz="6935">
                <a:solidFill>
                  <a:srgbClr val="212529"/>
                </a:solidFill>
                <a:highlight>
                  <a:srgbClr val="FFFFFF"/>
                </a:highlight>
                <a:latin typeface="Roboto"/>
                <a:ea typeface="Roboto"/>
                <a:cs typeface="Roboto"/>
                <a:sym typeface="Roboto"/>
              </a:rPr>
              <a:t>Inicio</a:t>
            </a:r>
            <a:endParaRPr b="1" sz="6935">
              <a:solidFill>
                <a:srgbClr val="212529"/>
              </a:solidFill>
              <a:highlight>
                <a:srgbClr val="FFFFFF"/>
              </a:highlight>
              <a:latin typeface="Roboto"/>
              <a:ea typeface="Roboto"/>
              <a:cs typeface="Roboto"/>
              <a:sym typeface="Roboto"/>
            </a:endParaRPr>
          </a:p>
          <a:p>
            <a:pPr indent="0" lvl="0" marL="0" rtl="0" algn="l">
              <a:lnSpc>
                <a:spcPct val="115000"/>
              </a:lnSpc>
              <a:spcBef>
                <a:spcPts val="800"/>
              </a:spcBef>
              <a:spcAft>
                <a:spcPts val="0"/>
              </a:spcAft>
              <a:buNone/>
            </a:pPr>
            <a:r>
              <a:rPr lang="es-MX" sz="6935">
                <a:solidFill>
                  <a:srgbClr val="212529"/>
                </a:solidFill>
                <a:highlight>
                  <a:srgbClr val="FFFFFF"/>
                </a:highlight>
                <a:latin typeface="Roboto"/>
                <a:ea typeface="Roboto"/>
                <a:cs typeface="Roboto"/>
                <a:sym typeface="Roboto"/>
              </a:rPr>
              <a:t>26/06/2023</a:t>
            </a:r>
            <a:endParaRPr sz="6935">
              <a:solidFill>
                <a:srgbClr val="212529"/>
              </a:solidFill>
              <a:highlight>
                <a:srgbClr val="FFFFFF"/>
              </a:highlight>
              <a:latin typeface="Roboto"/>
              <a:ea typeface="Roboto"/>
              <a:cs typeface="Roboto"/>
              <a:sym typeface="Roboto"/>
            </a:endParaRPr>
          </a:p>
          <a:p>
            <a:pPr indent="0" lvl="0" marL="0" rtl="0" algn="l">
              <a:lnSpc>
                <a:spcPct val="115000"/>
              </a:lnSpc>
              <a:spcBef>
                <a:spcPts val="300"/>
              </a:spcBef>
              <a:spcAft>
                <a:spcPts val="0"/>
              </a:spcAft>
              <a:buNone/>
            </a:pPr>
            <a:r>
              <a:rPr b="1" lang="es-MX" sz="6935">
                <a:solidFill>
                  <a:srgbClr val="212529"/>
                </a:solidFill>
                <a:highlight>
                  <a:srgbClr val="FFFFFF"/>
                </a:highlight>
                <a:latin typeface="Roboto"/>
                <a:ea typeface="Roboto"/>
                <a:cs typeface="Roboto"/>
                <a:sym typeface="Roboto"/>
              </a:rPr>
              <a:t>Fin</a:t>
            </a:r>
            <a:endParaRPr b="1" sz="6935">
              <a:solidFill>
                <a:srgbClr val="212529"/>
              </a:solidFill>
              <a:highlight>
                <a:srgbClr val="FFFFFF"/>
              </a:highlight>
              <a:latin typeface="Roboto"/>
              <a:ea typeface="Roboto"/>
              <a:cs typeface="Roboto"/>
              <a:sym typeface="Roboto"/>
            </a:endParaRPr>
          </a:p>
          <a:p>
            <a:pPr indent="0" lvl="0" marL="0" rtl="0" algn="l">
              <a:lnSpc>
                <a:spcPct val="120000"/>
              </a:lnSpc>
              <a:spcBef>
                <a:spcPts val="300"/>
              </a:spcBef>
              <a:spcAft>
                <a:spcPts val="0"/>
              </a:spcAft>
              <a:buNone/>
            </a:pPr>
            <a:r>
              <a:rPr lang="es-MX" sz="1450">
                <a:solidFill>
                  <a:srgbClr val="313131"/>
                </a:solidFill>
                <a:highlight>
                  <a:srgbClr val="F2F2F2"/>
                </a:highlight>
                <a:latin typeface="Arial"/>
                <a:ea typeface="Arial"/>
                <a:cs typeface="Arial"/>
                <a:sym typeface="Arial"/>
              </a:rPr>
              <a:t>28 Jul</a:t>
            </a:r>
            <a:endParaRPr sz="1450">
              <a:solidFill>
                <a:srgbClr val="313131"/>
              </a:solidFill>
              <a:highlight>
                <a:srgbClr val="F2F2F2"/>
              </a:highlight>
              <a:latin typeface="Arial"/>
              <a:ea typeface="Arial"/>
              <a:cs typeface="Arial"/>
              <a:sym typeface="Arial"/>
            </a:endParaRPr>
          </a:p>
          <a:p>
            <a:pPr indent="0" lvl="0" marL="0" rtl="0" algn="l">
              <a:lnSpc>
                <a:spcPct val="115000"/>
              </a:lnSpc>
              <a:spcBef>
                <a:spcPts val="300"/>
              </a:spcBef>
              <a:spcAft>
                <a:spcPts val="0"/>
              </a:spcAft>
              <a:buClr>
                <a:schemeClr val="dk1"/>
              </a:buClr>
              <a:buSzPts val="275"/>
              <a:buFont typeface="Arial"/>
              <a:buNone/>
            </a:pPr>
            <a:r>
              <a:rPr lang="es-MX" sz="6935">
                <a:solidFill>
                  <a:srgbClr val="212529"/>
                </a:solidFill>
                <a:highlight>
                  <a:srgbClr val="FFFFFF"/>
                </a:highlight>
                <a:latin typeface="Roboto"/>
                <a:ea typeface="Roboto"/>
                <a:cs typeface="Roboto"/>
                <a:sym typeface="Roboto"/>
              </a:rPr>
              <a:t>28/07/2023</a:t>
            </a:r>
            <a:endParaRPr b="1" sz="6935">
              <a:solidFill>
                <a:srgbClr val="212529"/>
              </a:solidFill>
              <a:highlight>
                <a:srgbClr val="FFFFFF"/>
              </a:highlight>
              <a:latin typeface="Roboto"/>
              <a:ea typeface="Roboto"/>
              <a:cs typeface="Roboto"/>
              <a:sym typeface="Roboto"/>
            </a:endParaRPr>
          </a:p>
          <a:p>
            <a:pPr indent="0" lvl="0" marL="0" rtl="0" algn="l">
              <a:lnSpc>
                <a:spcPct val="115000"/>
              </a:lnSpc>
              <a:spcBef>
                <a:spcPts val="800"/>
              </a:spcBef>
              <a:spcAft>
                <a:spcPts val="0"/>
              </a:spcAft>
              <a:buClr>
                <a:schemeClr val="dk1"/>
              </a:buClr>
              <a:buSzPts val="275"/>
              <a:buFont typeface="Arial"/>
              <a:buNone/>
            </a:pPr>
            <a:r>
              <a:rPr b="1" lang="es-MX" sz="6935">
                <a:solidFill>
                  <a:srgbClr val="212529"/>
                </a:solidFill>
                <a:highlight>
                  <a:srgbClr val="FFFFFF"/>
                </a:highlight>
                <a:latin typeface="Roboto"/>
                <a:ea typeface="Roboto"/>
                <a:cs typeface="Roboto"/>
                <a:sym typeface="Roboto"/>
              </a:rPr>
              <a:t>Duración</a:t>
            </a:r>
            <a:endParaRPr b="1" sz="6935">
              <a:solidFill>
                <a:srgbClr val="212529"/>
              </a:solidFill>
              <a:highlight>
                <a:srgbClr val="FFFFFF"/>
              </a:highlight>
              <a:latin typeface="Roboto"/>
              <a:ea typeface="Roboto"/>
              <a:cs typeface="Roboto"/>
              <a:sym typeface="Roboto"/>
            </a:endParaRPr>
          </a:p>
          <a:p>
            <a:pPr indent="0" lvl="0" marL="0" rtl="0" algn="l">
              <a:lnSpc>
                <a:spcPct val="115000"/>
              </a:lnSpc>
              <a:spcBef>
                <a:spcPts val="800"/>
              </a:spcBef>
              <a:spcAft>
                <a:spcPts val="0"/>
              </a:spcAft>
              <a:buClr>
                <a:schemeClr val="dk1"/>
              </a:buClr>
              <a:buSzPts val="275"/>
              <a:buFont typeface="Arial"/>
              <a:buNone/>
            </a:pPr>
            <a:r>
              <a:rPr lang="es-MX" sz="6935">
                <a:solidFill>
                  <a:srgbClr val="212529"/>
                </a:solidFill>
                <a:highlight>
                  <a:srgbClr val="FFFFFF"/>
                </a:highlight>
                <a:latin typeface="Roboto"/>
                <a:ea typeface="Roboto"/>
                <a:cs typeface="Roboto"/>
                <a:sym typeface="Roboto"/>
              </a:rPr>
              <a:t>30 horas</a:t>
            </a:r>
            <a:endParaRPr sz="6935">
              <a:solidFill>
                <a:srgbClr val="212529"/>
              </a:solidFill>
              <a:highlight>
                <a:srgbClr val="FFFFFF"/>
              </a:highlight>
              <a:latin typeface="Roboto"/>
              <a:ea typeface="Roboto"/>
              <a:cs typeface="Roboto"/>
              <a:sym typeface="Roboto"/>
            </a:endParaRPr>
          </a:p>
          <a:p>
            <a:pPr indent="0" lvl="0" marL="0" rtl="0" algn="l">
              <a:lnSpc>
                <a:spcPct val="115000"/>
              </a:lnSpc>
              <a:spcBef>
                <a:spcPts val="800"/>
              </a:spcBef>
              <a:spcAft>
                <a:spcPts val="0"/>
              </a:spcAft>
              <a:buClr>
                <a:schemeClr val="dk1"/>
              </a:buClr>
              <a:buSzPts val="275"/>
              <a:buFont typeface="Arial"/>
              <a:buNone/>
            </a:pPr>
            <a:r>
              <a:rPr b="1" lang="es-MX" sz="6935">
                <a:solidFill>
                  <a:srgbClr val="212529"/>
                </a:solidFill>
                <a:highlight>
                  <a:srgbClr val="FFFFFF"/>
                </a:highlight>
                <a:latin typeface="Roboto"/>
                <a:ea typeface="Roboto"/>
                <a:cs typeface="Roboto"/>
                <a:sym typeface="Roboto"/>
              </a:rPr>
              <a:t>Dedicación</a:t>
            </a:r>
            <a:endParaRPr b="1" sz="6935">
              <a:solidFill>
                <a:srgbClr val="212529"/>
              </a:solidFill>
              <a:highlight>
                <a:srgbClr val="FFFFFF"/>
              </a:highlight>
              <a:latin typeface="Roboto"/>
              <a:ea typeface="Roboto"/>
              <a:cs typeface="Roboto"/>
              <a:sym typeface="Roboto"/>
            </a:endParaRPr>
          </a:p>
          <a:p>
            <a:pPr indent="0" lvl="0" marL="0" rtl="0" algn="l">
              <a:lnSpc>
                <a:spcPct val="115000"/>
              </a:lnSpc>
              <a:spcBef>
                <a:spcPts val="800"/>
              </a:spcBef>
              <a:spcAft>
                <a:spcPts val="0"/>
              </a:spcAft>
              <a:buClr>
                <a:schemeClr val="dk1"/>
              </a:buClr>
              <a:buSzPts val="275"/>
              <a:buFont typeface="Arial"/>
              <a:buNone/>
            </a:pPr>
            <a:r>
              <a:rPr lang="es-MX" sz="6935">
                <a:solidFill>
                  <a:srgbClr val="212529"/>
                </a:solidFill>
                <a:highlight>
                  <a:srgbClr val="FFFFFF"/>
                </a:highlight>
                <a:latin typeface="Roboto"/>
                <a:ea typeface="Roboto"/>
                <a:cs typeface="Roboto"/>
                <a:sym typeface="Roboto"/>
              </a:rPr>
              <a:t>6 horas por semana</a:t>
            </a:r>
            <a:endParaRPr sz="6935">
              <a:solidFill>
                <a:srgbClr val="212529"/>
              </a:solidFill>
              <a:highlight>
                <a:srgbClr val="FFFFFF"/>
              </a:highlight>
              <a:latin typeface="Roboto"/>
              <a:ea typeface="Roboto"/>
              <a:cs typeface="Roboto"/>
              <a:sym typeface="Roboto"/>
            </a:endParaRPr>
          </a:p>
          <a:p>
            <a:pPr indent="0" lvl="0" marL="0" rtl="0" algn="l">
              <a:lnSpc>
                <a:spcPct val="115000"/>
              </a:lnSpc>
              <a:spcBef>
                <a:spcPts val="800"/>
              </a:spcBef>
              <a:spcAft>
                <a:spcPts val="0"/>
              </a:spcAft>
              <a:buClr>
                <a:schemeClr val="dk1"/>
              </a:buClr>
              <a:buSzPts val="275"/>
              <a:buFont typeface="Arial"/>
              <a:buNone/>
            </a:pPr>
            <a:r>
              <a:rPr b="1" lang="es-MX" sz="6935">
                <a:solidFill>
                  <a:srgbClr val="212529"/>
                </a:solidFill>
                <a:highlight>
                  <a:srgbClr val="FFFFFF"/>
                </a:highlight>
                <a:latin typeface="Roboto"/>
                <a:ea typeface="Roboto"/>
                <a:cs typeface="Roboto"/>
                <a:sym typeface="Roboto"/>
              </a:rPr>
              <a:t>Idioma</a:t>
            </a:r>
            <a:endParaRPr b="1" sz="6935">
              <a:solidFill>
                <a:srgbClr val="212529"/>
              </a:solidFill>
              <a:highlight>
                <a:srgbClr val="FFFFFF"/>
              </a:highlight>
              <a:latin typeface="Roboto"/>
              <a:ea typeface="Roboto"/>
              <a:cs typeface="Roboto"/>
              <a:sym typeface="Roboto"/>
            </a:endParaRPr>
          </a:p>
          <a:p>
            <a:pPr indent="0" lvl="0" marL="0" rtl="0" algn="l">
              <a:lnSpc>
                <a:spcPct val="115000"/>
              </a:lnSpc>
              <a:spcBef>
                <a:spcPts val="800"/>
              </a:spcBef>
              <a:spcAft>
                <a:spcPts val="0"/>
              </a:spcAft>
              <a:buClr>
                <a:schemeClr val="dk1"/>
              </a:buClr>
              <a:buSzPts val="275"/>
              <a:buFont typeface="Arial"/>
              <a:buNone/>
            </a:pPr>
            <a:r>
              <a:rPr lang="es-MX" sz="6935">
                <a:solidFill>
                  <a:srgbClr val="212529"/>
                </a:solidFill>
                <a:highlight>
                  <a:srgbClr val="FFFFFF"/>
                </a:highlight>
                <a:latin typeface="Roboto"/>
                <a:ea typeface="Roboto"/>
                <a:cs typeface="Roboto"/>
                <a:sym typeface="Roboto"/>
              </a:rPr>
              <a:t>Español</a:t>
            </a:r>
            <a:endParaRPr sz="6935">
              <a:solidFill>
                <a:srgbClr val="212529"/>
              </a:solidFill>
              <a:highlight>
                <a:srgbClr val="FFFFFF"/>
              </a:highlight>
              <a:latin typeface="Roboto"/>
              <a:ea typeface="Roboto"/>
              <a:cs typeface="Roboto"/>
              <a:sym typeface="Roboto"/>
            </a:endParaRPr>
          </a:p>
          <a:p>
            <a:pPr indent="0" lvl="0" marL="0" rtl="0" algn="l">
              <a:lnSpc>
                <a:spcPct val="115000"/>
              </a:lnSpc>
              <a:spcBef>
                <a:spcPts val="800"/>
              </a:spcBef>
              <a:spcAft>
                <a:spcPts val="0"/>
              </a:spcAft>
              <a:buClr>
                <a:schemeClr val="dk1"/>
              </a:buClr>
              <a:buSzPts val="275"/>
              <a:buFont typeface="Arial"/>
              <a:buNone/>
            </a:pPr>
            <a:r>
              <a:rPr b="1" lang="es-MX" sz="6935">
                <a:solidFill>
                  <a:srgbClr val="212529"/>
                </a:solidFill>
                <a:highlight>
                  <a:srgbClr val="FFFFFF"/>
                </a:highlight>
                <a:latin typeface="Roboto"/>
                <a:ea typeface="Roboto"/>
                <a:cs typeface="Roboto"/>
                <a:sym typeface="Roboto"/>
              </a:rPr>
              <a:t>Modalidad</a:t>
            </a:r>
            <a:endParaRPr b="1" sz="6935">
              <a:solidFill>
                <a:srgbClr val="212529"/>
              </a:solidFill>
              <a:highlight>
                <a:srgbClr val="FFFFFF"/>
              </a:highlight>
              <a:latin typeface="Roboto"/>
              <a:ea typeface="Roboto"/>
              <a:cs typeface="Roboto"/>
              <a:sym typeface="Roboto"/>
            </a:endParaRPr>
          </a:p>
          <a:p>
            <a:pPr indent="0" lvl="0" marL="0" rtl="0" algn="l">
              <a:lnSpc>
                <a:spcPct val="115000"/>
              </a:lnSpc>
              <a:spcBef>
                <a:spcPts val="800"/>
              </a:spcBef>
              <a:spcAft>
                <a:spcPts val="0"/>
              </a:spcAft>
              <a:buClr>
                <a:schemeClr val="dk1"/>
              </a:buClr>
              <a:buSzPts val="275"/>
              <a:buFont typeface="Arial"/>
              <a:buNone/>
            </a:pPr>
            <a:r>
              <a:rPr lang="es-MX" sz="6935">
                <a:solidFill>
                  <a:srgbClr val="212529"/>
                </a:solidFill>
                <a:highlight>
                  <a:srgbClr val="FFFFFF"/>
                </a:highlight>
                <a:latin typeface="Roboto"/>
                <a:ea typeface="Roboto"/>
                <a:cs typeface="Roboto"/>
                <a:sym typeface="Roboto"/>
              </a:rPr>
              <a:t>Curso masivo en línea</a:t>
            </a:r>
            <a:endParaRPr sz="6935">
              <a:solidFill>
                <a:srgbClr val="212529"/>
              </a:solidFill>
              <a:highlight>
                <a:srgbClr val="FFFFFF"/>
              </a:highlight>
              <a:latin typeface="Roboto"/>
              <a:ea typeface="Roboto"/>
              <a:cs typeface="Roboto"/>
              <a:sym typeface="Roboto"/>
            </a:endParaRPr>
          </a:p>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idx="1" type="body"/>
          </p:nvPr>
        </p:nvSpPr>
        <p:spPr>
          <a:xfrm>
            <a:off x="838200" y="85175"/>
            <a:ext cx="10515600" cy="5565000"/>
          </a:xfrm>
          <a:prstGeom prst="rect">
            <a:avLst/>
          </a:prstGeom>
          <a:noFill/>
          <a:ln>
            <a:noFill/>
          </a:ln>
        </p:spPr>
        <p:txBody>
          <a:bodyPr anchorCtr="0" anchor="t" bIns="45700" lIns="91425" spcFirstLastPara="1" rIns="91425" wrap="square" tIns="45700">
            <a:noAutofit/>
          </a:bodyPr>
          <a:lstStyle/>
          <a:p>
            <a:pPr indent="0" lvl="0" marL="2362200" marR="2362200" rtl="0" algn="l">
              <a:lnSpc>
                <a:spcPct val="100000"/>
              </a:lnSpc>
              <a:spcBef>
                <a:spcPts val="0"/>
              </a:spcBef>
              <a:spcAft>
                <a:spcPts val="0"/>
              </a:spcAft>
              <a:buClr>
                <a:schemeClr val="dk1"/>
              </a:buClr>
              <a:buSzPts val="1018"/>
              <a:buFont typeface="Arial"/>
              <a:buNone/>
            </a:pPr>
            <a:r>
              <a:rPr b="1" lang="es-MX" sz="1795">
                <a:latin typeface="Arial"/>
                <a:ea typeface="Arial"/>
                <a:cs typeface="Arial"/>
                <a:sym typeface="Arial"/>
              </a:rPr>
              <a:t>Python en ámbito profesional (10 h)</a:t>
            </a:r>
            <a:endParaRPr b="1" sz="1795">
              <a:latin typeface="Arial"/>
              <a:ea typeface="Arial"/>
              <a:cs typeface="Arial"/>
              <a:sym typeface="Arial"/>
            </a:endParaRPr>
          </a:p>
          <a:p>
            <a:pPr indent="-50800" lvl="0" marL="228600" rtl="0" algn="l">
              <a:lnSpc>
                <a:spcPct val="100000"/>
              </a:lnSpc>
              <a:spcBef>
                <a:spcPts val="400"/>
              </a:spcBef>
              <a:spcAft>
                <a:spcPts val="0"/>
              </a:spcAft>
              <a:buClr>
                <a:schemeClr val="dk1"/>
              </a:buClr>
              <a:buSzPts val="2590"/>
              <a:buNone/>
            </a:pPr>
            <a:r>
              <a:rPr lang="es-MX" sz="1841">
                <a:latin typeface="Arial"/>
                <a:ea typeface="Arial"/>
                <a:cs typeface="Arial"/>
                <a:sym typeface="Arial"/>
              </a:rPr>
              <a:t>- Comprender y aplicar el "PEP 8" con ejemplos reales </a:t>
            </a:r>
            <a:endParaRPr sz="1841">
              <a:latin typeface="Arial"/>
              <a:ea typeface="Arial"/>
              <a:cs typeface="Arial"/>
              <a:sym typeface="Arial"/>
            </a:endParaRPr>
          </a:p>
          <a:p>
            <a:pPr indent="-50800" lvl="0" marL="228600" rtl="0" algn="l">
              <a:lnSpc>
                <a:spcPct val="100000"/>
              </a:lnSpc>
              <a:spcBef>
                <a:spcPts val="0"/>
              </a:spcBef>
              <a:spcAft>
                <a:spcPts val="0"/>
              </a:spcAft>
              <a:buClr>
                <a:schemeClr val="dk1"/>
              </a:buClr>
              <a:buSzPts val="2590"/>
              <a:buNone/>
            </a:pPr>
            <a:r>
              <a:rPr lang="es-MX" sz="1841">
                <a:latin typeface="Arial"/>
                <a:ea typeface="Arial"/>
                <a:cs typeface="Arial"/>
                <a:sym typeface="Arial"/>
              </a:rPr>
              <a:t>- Variables, condiciones y estructuras de control de flujo </a:t>
            </a:r>
            <a:endParaRPr sz="1841">
              <a:latin typeface="Arial"/>
              <a:ea typeface="Arial"/>
              <a:cs typeface="Arial"/>
              <a:sym typeface="Arial"/>
            </a:endParaRPr>
          </a:p>
          <a:p>
            <a:pPr indent="-50800" lvl="0" marL="228600" rtl="0" algn="l">
              <a:lnSpc>
                <a:spcPct val="100000"/>
              </a:lnSpc>
              <a:spcBef>
                <a:spcPts val="0"/>
              </a:spcBef>
              <a:spcAft>
                <a:spcPts val="0"/>
              </a:spcAft>
              <a:buClr>
                <a:schemeClr val="dk1"/>
              </a:buClr>
              <a:buSzPts val="2590"/>
              <a:buNone/>
            </a:pPr>
            <a:r>
              <a:rPr lang="es-MX" sz="1841">
                <a:latin typeface="Arial"/>
                <a:ea typeface="Arial"/>
                <a:cs typeface="Arial"/>
                <a:sym typeface="Arial"/>
              </a:rPr>
              <a:t>- Buenas prácticas de programación </a:t>
            </a:r>
            <a:endParaRPr sz="1841">
              <a:latin typeface="Arial"/>
              <a:ea typeface="Arial"/>
              <a:cs typeface="Arial"/>
              <a:sym typeface="Arial"/>
            </a:endParaRPr>
          </a:p>
          <a:p>
            <a:pPr indent="-50800" lvl="0" marL="228600" rtl="0" algn="l">
              <a:lnSpc>
                <a:spcPct val="100000"/>
              </a:lnSpc>
              <a:spcBef>
                <a:spcPts val="0"/>
              </a:spcBef>
              <a:spcAft>
                <a:spcPts val="0"/>
              </a:spcAft>
              <a:buClr>
                <a:schemeClr val="dk1"/>
              </a:buClr>
              <a:buSzPts val="2590"/>
              <a:buNone/>
            </a:pPr>
            <a:r>
              <a:rPr lang="es-MX" sz="1841">
                <a:latin typeface="Arial"/>
                <a:ea typeface="Arial"/>
                <a:cs typeface="Arial"/>
                <a:sym typeface="Arial"/>
              </a:rPr>
              <a:t>- Clean Architecture</a:t>
            </a:r>
            <a:endParaRPr sz="1841">
              <a:latin typeface="Arial"/>
              <a:ea typeface="Arial"/>
              <a:cs typeface="Arial"/>
              <a:sym typeface="Arial"/>
            </a:endParaRPr>
          </a:p>
          <a:p>
            <a:pPr indent="-50800" lvl="0" marL="228600" rtl="0" algn="l">
              <a:lnSpc>
                <a:spcPct val="100000"/>
              </a:lnSpc>
              <a:spcBef>
                <a:spcPts val="0"/>
              </a:spcBef>
              <a:spcAft>
                <a:spcPts val="0"/>
              </a:spcAft>
              <a:buClr>
                <a:schemeClr val="dk1"/>
              </a:buClr>
              <a:buSzPts val="2590"/>
              <a:buNone/>
            </a:pPr>
            <a:r>
              <a:rPr lang="es-MX" sz="1841">
                <a:latin typeface="Arial"/>
                <a:ea typeface="Arial"/>
                <a:cs typeface="Arial"/>
                <a:sym typeface="Arial"/>
              </a:rPr>
              <a:t>- POO </a:t>
            </a:r>
            <a:endParaRPr sz="1841">
              <a:latin typeface="Arial"/>
              <a:ea typeface="Arial"/>
              <a:cs typeface="Arial"/>
              <a:sym typeface="Arial"/>
            </a:endParaRPr>
          </a:p>
          <a:p>
            <a:pPr indent="-50800" lvl="0" marL="228600" rtl="0" algn="l">
              <a:lnSpc>
                <a:spcPct val="100000"/>
              </a:lnSpc>
              <a:spcBef>
                <a:spcPts val="0"/>
              </a:spcBef>
              <a:spcAft>
                <a:spcPts val="0"/>
              </a:spcAft>
              <a:buClr>
                <a:schemeClr val="dk1"/>
              </a:buClr>
              <a:buSzPts val="2590"/>
              <a:buNone/>
            </a:pPr>
            <a:r>
              <a:rPr lang="es-MX" sz="1841">
                <a:latin typeface="Arial"/>
                <a:ea typeface="Arial"/>
                <a:cs typeface="Arial"/>
                <a:sym typeface="Arial"/>
              </a:rPr>
              <a:t>- Gestionar paquetes e instalar bibliotecas</a:t>
            </a:r>
            <a:endParaRPr sz="1841">
              <a:latin typeface="Arial"/>
              <a:ea typeface="Arial"/>
              <a:cs typeface="Arial"/>
              <a:sym typeface="Arial"/>
            </a:endParaRPr>
          </a:p>
          <a:p>
            <a:pPr indent="-50800" lvl="0" marL="228600" rtl="0" algn="l">
              <a:lnSpc>
                <a:spcPct val="100000"/>
              </a:lnSpc>
              <a:spcBef>
                <a:spcPts val="0"/>
              </a:spcBef>
              <a:spcAft>
                <a:spcPts val="0"/>
              </a:spcAft>
              <a:buClr>
                <a:schemeClr val="dk1"/>
              </a:buClr>
              <a:buSzPts val="2590"/>
              <a:buNone/>
            </a:pPr>
            <a:r>
              <a:rPr lang="es-MX" sz="1841">
                <a:latin typeface="Arial"/>
                <a:ea typeface="Arial"/>
                <a:cs typeface="Arial"/>
                <a:sym typeface="Arial"/>
              </a:rPr>
              <a:t>- Crear y administrar entornos virtuales </a:t>
            </a:r>
            <a:endParaRPr sz="1841">
              <a:latin typeface="Arial"/>
              <a:ea typeface="Arial"/>
              <a:cs typeface="Arial"/>
              <a:sym typeface="Arial"/>
            </a:endParaRPr>
          </a:p>
          <a:p>
            <a:pPr indent="0" lvl="0" marL="0" marR="2362200" rtl="0" algn="l">
              <a:lnSpc>
                <a:spcPct val="100000"/>
              </a:lnSpc>
              <a:spcBef>
                <a:spcPts val="0"/>
              </a:spcBef>
              <a:spcAft>
                <a:spcPts val="0"/>
              </a:spcAft>
              <a:buClr>
                <a:schemeClr val="dk1"/>
              </a:buClr>
              <a:buSzPts val="1018"/>
              <a:buFont typeface="Arial"/>
              <a:buNone/>
            </a:pPr>
            <a:r>
              <a:rPr lang="es-MX" sz="1841">
                <a:latin typeface="Arial"/>
                <a:ea typeface="Arial"/>
                <a:cs typeface="Arial"/>
                <a:sym typeface="Arial"/>
              </a:rPr>
              <a:t>    - Recursividad en funciones</a:t>
            </a:r>
            <a:endParaRPr sz="1841">
              <a:latin typeface="Arial"/>
              <a:ea typeface="Arial"/>
              <a:cs typeface="Arial"/>
              <a:sym typeface="Arial"/>
            </a:endParaRPr>
          </a:p>
          <a:p>
            <a:pPr indent="0" lvl="0" marL="2362200" marR="2362200" rtl="0" algn="l">
              <a:lnSpc>
                <a:spcPct val="100000"/>
              </a:lnSpc>
              <a:spcBef>
                <a:spcPts val="0"/>
              </a:spcBef>
              <a:spcAft>
                <a:spcPts val="0"/>
              </a:spcAft>
              <a:buClr>
                <a:schemeClr val="dk1"/>
              </a:buClr>
              <a:buSzPts val="1018"/>
              <a:buFont typeface="Arial"/>
              <a:buNone/>
            </a:pPr>
            <a:r>
              <a:rPr b="1" lang="es-MX" sz="1795">
                <a:latin typeface="Arial"/>
                <a:ea typeface="Arial"/>
                <a:cs typeface="Arial"/>
                <a:sym typeface="Arial"/>
              </a:rPr>
              <a:t>Consumo y gestión de recursos y servicios en Python (15 h)</a:t>
            </a:r>
            <a:endParaRPr b="1" sz="1795">
              <a:latin typeface="Arial"/>
              <a:ea typeface="Arial"/>
              <a:cs typeface="Arial"/>
              <a:sym typeface="Arial"/>
            </a:endParaRPr>
          </a:p>
          <a:p>
            <a:pPr indent="-50800" lvl="0" marL="228600" rtl="0" algn="l">
              <a:lnSpc>
                <a:spcPct val="100000"/>
              </a:lnSpc>
              <a:spcBef>
                <a:spcPts val="400"/>
              </a:spcBef>
              <a:spcAft>
                <a:spcPts val="0"/>
              </a:spcAft>
              <a:buClr>
                <a:schemeClr val="dk1"/>
              </a:buClr>
              <a:buSzPts val="2590"/>
              <a:buNone/>
            </a:pPr>
            <a:r>
              <a:rPr lang="es-MX" sz="1841">
                <a:latin typeface="Arial"/>
                <a:ea typeface="Arial"/>
                <a:cs typeface="Arial"/>
                <a:sym typeface="Arial"/>
              </a:rPr>
              <a:t>- Manejo de archivos </a:t>
            </a:r>
            <a:endParaRPr sz="1841">
              <a:latin typeface="Arial"/>
              <a:ea typeface="Arial"/>
              <a:cs typeface="Arial"/>
              <a:sym typeface="Arial"/>
            </a:endParaRPr>
          </a:p>
          <a:p>
            <a:pPr indent="-50800" lvl="0" marL="228600" rtl="0" algn="l">
              <a:lnSpc>
                <a:spcPct val="100000"/>
              </a:lnSpc>
              <a:spcBef>
                <a:spcPts val="0"/>
              </a:spcBef>
              <a:spcAft>
                <a:spcPts val="0"/>
              </a:spcAft>
              <a:buClr>
                <a:schemeClr val="dk1"/>
              </a:buClr>
              <a:buSzPts val="2590"/>
              <a:buNone/>
            </a:pPr>
            <a:r>
              <a:rPr lang="es-MX" sz="1841">
                <a:latin typeface="Arial"/>
                <a:ea typeface="Arial"/>
                <a:cs typeface="Arial"/>
                <a:sym typeface="Arial"/>
              </a:rPr>
              <a:t>- Estructuración de información con JSON</a:t>
            </a:r>
            <a:endParaRPr sz="1841">
              <a:latin typeface="Arial"/>
              <a:ea typeface="Arial"/>
              <a:cs typeface="Arial"/>
              <a:sym typeface="Arial"/>
            </a:endParaRPr>
          </a:p>
          <a:p>
            <a:pPr indent="-50800" lvl="0" marL="228600" rtl="0" algn="l">
              <a:lnSpc>
                <a:spcPct val="100000"/>
              </a:lnSpc>
              <a:spcBef>
                <a:spcPts val="0"/>
              </a:spcBef>
              <a:spcAft>
                <a:spcPts val="0"/>
              </a:spcAft>
              <a:buClr>
                <a:schemeClr val="dk1"/>
              </a:buClr>
              <a:buSzPts val="2590"/>
              <a:buNone/>
            </a:pPr>
            <a:r>
              <a:rPr lang="es-MX" sz="1841">
                <a:latin typeface="Arial"/>
                <a:ea typeface="Arial"/>
                <a:cs typeface="Arial"/>
                <a:sym typeface="Arial"/>
              </a:rPr>
              <a:t>- Uso de la librería requests </a:t>
            </a:r>
            <a:endParaRPr sz="1841">
              <a:latin typeface="Arial"/>
              <a:ea typeface="Arial"/>
              <a:cs typeface="Arial"/>
              <a:sym typeface="Arial"/>
            </a:endParaRPr>
          </a:p>
          <a:p>
            <a:pPr indent="-50800" lvl="0" marL="228600" rtl="0" algn="l">
              <a:lnSpc>
                <a:spcPct val="100000"/>
              </a:lnSpc>
              <a:spcBef>
                <a:spcPts val="0"/>
              </a:spcBef>
              <a:spcAft>
                <a:spcPts val="0"/>
              </a:spcAft>
              <a:buClr>
                <a:schemeClr val="dk1"/>
              </a:buClr>
              <a:buSzPts val="2590"/>
              <a:buNone/>
            </a:pPr>
            <a:r>
              <a:rPr lang="es-MX" sz="1841">
                <a:latin typeface="Arial"/>
                <a:ea typeface="Arial"/>
                <a:cs typeface="Arial"/>
                <a:sym typeface="Arial"/>
              </a:rPr>
              <a:t>- Creación y uso de APIs con FastAPI </a:t>
            </a:r>
            <a:endParaRPr sz="1841">
              <a:latin typeface="Arial"/>
              <a:ea typeface="Arial"/>
              <a:cs typeface="Arial"/>
              <a:sym typeface="Arial"/>
            </a:endParaRPr>
          </a:p>
          <a:p>
            <a:pPr indent="-50800" lvl="0" marL="228600" rtl="0" algn="l">
              <a:lnSpc>
                <a:spcPct val="100000"/>
              </a:lnSpc>
              <a:spcBef>
                <a:spcPts val="0"/>
              </a:spcBef>
              <a:spcAft>
                <a:spcPts val="0"/>
              </a:spcAft>
              <a:buClr>
                <a:schemeClr val="dk1"/>
              </a:buClr>
              <a:buSzPts val="2590"/>
              <a:buNone/>
            </a:pPr>
            <a:r>
              <a:rPr lang="es-MX" sz="1841">
                <a:latin typeface="Arial"/>
                <a:ea typeface="Arial"/>
                <a:cs typeface="Arial"/>
                <a:sym typeface="Arial"/>
              </a:rPr>
              <a:t>- Web scraping con BeautifulSoup y Scrapy </a:t>
            </a:r>
            <a:endParaRPr sz="1841">
              <a:latin typeface="Arial"/>
              <a:ea typeface="Arial"/>
              <a:cs typeface="Arial"/>
              <a:sym typeface="Arial"/>
            </a:endParaRPr>
          </a:p>
          <a:p>
            <a:pPr indent="0" lvl="0" marL="0" marR="2362200" rtl="0" algn="l">
              <a:lnSpc>
                <a:spcPct val="100000"/>
              </a:lnSpc>
              <a:spcBef>
                <a:spcPts val="0"/>
              </a:spcBef>
              <a:spcAft>
                <a:spcPts val="0"/>
              </a:spcAft>
              <a:buClr>
                <a:schemeClr val="dk1"/>
              </a:buClr>
              <a:buSzPts val="1018"/>
              <a:buFont typeface="Arial"/>
              <a:buNone/>
            </a:pPr>
            <a:r>
              <a:rPr lang="es-MX" sz="1841">
                <a:latin typeface="Arial"/>
                <a:ea typeface="Arial"/>
                <a:cs typeface="Arial"/>
                <a:sym typeface="Arial"/>
              </a:rPr>
              <a:t>    - Uso de contenedores y Docker para desarrollo y despliegue</a:t>
            </a:r>
            <a:endParaRPr sz="1841">
              <a:latin typeface="Arial"/>
              <a:ea typeface="Arial"/>
              <a:cs typeface="Arial"/>
              <a:sym typeface="Arial"/>
            </a:endParaRPr>
          </a:p>
          <a:p>
            <a:pPr indent="0" lvl="0" marL="0" rtl="0" algn="l">
              <a:lnSpc>
                <a:spcPct val="100000"/>
              </a:lnSpc>
              <a:spcBef>
                <a:spcPts val="0"/>
              </a:spcBef>
              <a:spcAft>
                <a:spcPts val="0"/>
              </a:spcAft>
              <a:buClr>
                <a:schemeClr val="dk1"/>
              </a:buClr>
              <a:buSzPts val="2590"/>
              <a:buNone/>
            </a:pPr>
            <a:r>
              <a:rPr lang="es-MX" sz="1841">
                <a:latin typeface="Arial"/>
                <a:ea typeface="Arial"/>
                <a:cs typeface="Arial"/>
                <a:sym typeface="Arial"/>
              </a:rPr>
              <a:t>    - Uso de contenedores y Docker para desarrollo y despliegue</a:t>
            </a:r>
            <a:endParaRPr sz="309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nvSpPr>
        <p:spPr>
          <a:xfrm>
            <a:off x="666750" y="766325"/>
            <a:ext cx="10858500" cy="1929300"/>
          </a:xfrm>
          <a:prstGeom prst="rect">
            <a:avLst/>
          </a:prstGeom>
          <a:noFill/>
          <a:ln>
            <a:noFill/>
          </a:ln>
        </p:spPr>
        <p:txBody>
          <a:bodyPr anchorCtr="0" anchor="t" bIns="91425" lIns="91425" spcFirstLastPara="1" rIns="91425" wrap="square" tIns="91425">
            <a:spAutoFit/>
          </a:bodyPr>
          <a:lstStyle/>
          <a:p>
            <a:pPr indent="0" lvl="0" marL="2362200" marR="2362200" rtl="0" algn="l">
              <a:spcBef>
                <a:spcPts val="0"/>
              </a:spcBef>
              <a:spcAft>
                <a:spcPts val="0"/>
              </a:spcAft>
              <a:buNone/>
            </a:pPr>
            <a:r>
              <a:rPr b="1" lang="es-MX" sz="1795">
                <a:solidFill>
                  <a:schemeClr val="dk1"/>
                </a:solidFill>
              </a:rPr>
              <a:t>Manejo de versiones de código (5 h)</a:t>
            </a:r>
            <a:endParaRPr b="1" sz="1795">
              <a:solidFill>
                <a:schemeClr val="dk1"/>
              </a:solidFill>
            </a:endParaRPr>
          </a:p>
          <a:p>
            <a:pPr indent="-50800" lvl="0" marL="228600" rtl="0" algn="l">
              <a:spcBef>
                <a:spcPts val="400"/>
              </a:spcBef>
              <a:spcAft>
                <a:spcPts val="0"/>
              </a:spcAft>
              <a:buNone/>
            </a:pPr>
            <a:r>
              <a:rPr lang="es-MX" sz="1841">
                <a:solidFill>
                  <a:schemeClr val="dk1"/>
                </a:solidFill>
              </a:rPr>
              <a:t>- Sistemas de versiones </a:t>
            </a:r>
            <a:endParaRPr sz="1841">
              <a:solidFill>
                <a:schemeClr val="dk1"/>
              </a:solidFill>
            </a:endParaRPr>
          </a:p>
          <a:p>
            <a:pPr indent="-50800" lvl="0" marL="228600" rtl="0" algn="l">
              <a:spcBef>
                <a:spcPts val="0"/>
              </a:spcBef>
              <a:spcAft>
                <a:spcPts val="0"/>
              </a:spcAft>
              <a:buNone/>
            </a:pPr>
            <a:r>
              <a:rPr lang="es-MX" sz="1841">
                <a:solidFill>
                  <a:schemeClr val="dk1"/>
                </a:solidFill>
              </a:rPr>
              <a:t>- Configuración de entornos </a:t>
            </a:r>
            <a:endParaRPr sz="1841">
              <a:solidFill>
                <a:schemeClr val="dk1"/>
              </a:solidFill>
            </a:endParaRPr>
          </a:p>
          <a:p>
            <a:pPr indent="-50800" lvl="0" marL="228600" rtl="0" algn="l">
              <a:spcBef>
                <a:spcPts val="0"/>
              </a:spcBef>
              <a:spcAft>
                <a:spcPts val="0"/>
              </a:spcAft>
              <a:buNone/>
            </a:pPr>
            <a:r>
              <a:rPr lang="es-MX" sz="1841">
                <a:solidFill>
                  <a:schemeClr val="dk1"/>
                </a:solidFill>
              </a:rPr>
              <a:t>- Servicios de alojamiento de versiones </a:t>
            </a:r>
            <a:endParaRPr sz="1841">
              <a:solidFill>
                <a:schemeClr val="dk1"/>
              </a:solidFill>
            </a:endParaRPr>
          </a:p>
          <a:p>
            <a:pPr indent="-50800" lvl="0" marL="228600" rtl="0" algn="l">
              <a:spcBef>
                <a:spcPts val="0"/>
              </a:spcBef>
              <a:spcAft>
                <a:spcPts val="0"/>
              </a:spcAft>
              <a:buNone/>
            </a:pPr>
            <a:r>
              <a:rPr lang="es-MX" sz="1841">
                <a:solidFill>
                  <a:schemeClr val="dk1"/>
                </a:solidFill>
              </a:rPr>
              <a:t>- GitFlow (Push, Pull, Commits)</a:t>
            </a:r>
            <a:endParaRPr sz="1841">
              <a:solidFill>
                <a:schemeClr val="dk1"/>
              </a:solidFill>
            </a:endParaRPr>
          </a:p>
          <a:p>
            <a:pPr indent="-50800" lvl="0" marL="228600" rtl="0" algn="l">
              <a:spcBef>
                <a:spcPts val="0"/>
              </a:spcBef>
              <a:spcAft>
                <a:spcPts val="0"/>
              </a:spcAft>
              <a:buNone/>
            </a:pPr>
            <a:r>
              <a:rPr lang="es-MX" sz="1841">
                <a:solidFill>
                  <a:schemeClr val="dk1"/>
                </a:solidFill>
              </a:rPr>
              <a:t>- Github actions Ci/CD </a:t>
            </a:r>
            <a:endParaRPr sz="1841">
              <a:solidFill>
                <a:schemeClr val="dk1"/>
              </a:solidFill>
            </a:endParaRPr>
          </a:p>
        </p:txBody>
      </p:sp>
      <p:sp>
        <p:nvSpPr>
          <p:cNvPr id="113" name="Google Shape;113;p18"/>
          <p:cNvSpPr txBox="1"/>
          <p:nvPr/>
        </p:nvSpPr>
        <p:spPr>
          <a:xfrm>
            <a:off x="1376800" y="4221325"/>
            <a:ext cx="83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u="sng">
                <a:solidFill>
                  <a:schemeClr val="hlink"/>
                </a:solidFill>
                <a:hlinkClick r:id="rId3"/>
              </a:rPr>
              <a:t>https://tome.app/iacenter/git-el-camino-hacia-la-colaboracion-clh1hz74u01sg6p406v48s95z</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920575" y="464525"/>
            <a:ext cx="9518400" cy="743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s-MX">
                <a:latin typeface="Montserrat"/>
                <a:ea typeface="Montserrat"/>
                <a:cs typeface="Montserrat"/>
                <a:sym typeface="Montserrat"/>
              </a:rPr>
              <a:t>PEP-8</a:t>
            </a:r>
            <a:endParaRPr b="1">
              <a:latin typeface="Montserrat"/>
              <a:ea typeface="Montserrat"/>
              <a:cs typeface="Montserrat"/>
              <a:sym typeface="Montserrat"/>
            </a:endParaRPr>
          </a:p>
        </p:txBody>
      </p:sp>
      <p:sp>
        <p:nvSpPr>
          <p:cNvPr id="119" name="Google Shape;119;p19"/>
          <p:cNvSpPr txBox="1"/>
          <p:nvPr>
            <p:ph idx="1" type="body"/>
          </p:nvPr>
        </p:nvSpPr>
        <p:spPr>
          <a:xfrm>
            <a:off x="920575" y="1538475"/>
            <a:ext cx="7075500" cy="43512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s-MX"/>
              <a:t>PEP-8 es un documento de estilo y guía de buenas prácticas para escribir código en el lenguaje de programación Python. PEP significa "Python Enhancement Proposal" (Propuesta de Mejora de Python) y el número 8 se refiere a la propuesta específica que trata sobre las convenciones de estilo de código.</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120" name="Google Shape;120;p19"/>
          <p:cNvPicPr preferRelativeResize="0"/>
          <p:nvPr/>
        </p:nvPicPr>
        <p:blipFill>
          <a:blip r:embed="rId3">
            <a:alphaModFix/>
          </a:blip>
          <a:stretch>
            <a:fillRect/>
          </a:stretch>
        </p:blipFill>
        <p:spPr>
          <a:xfrm>
            <a:off x="7877829" y="1355579"/>
            <a:ext cx="3861124" cy="4028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s-MX">
                <a:latin typeface="Montserrat"/>
                <a:ea typeface="Montserrat"/>
                <a:cs typeface="Montserrat"/>
                <a:sym typeface="Montserrat"/>
              </a:rPr>
              <a:t>Repositorios con ejemplos </a:t>
            </a:r>
            <a:endParaRPr b="1">
              <a:latin typeface="Montserrat"/>
              <a:ea typeface="Montserrat"/>
              <a:cs typeface="Montserrat"/>
              <a:sym typeface="Montserrat"/>
            </a:endParaRPr>
          </a:p>
        </p:txBody>
      </p:sp>
      <p:sp>
        <p:nvSpPr>
          <p:cNvPr id="126" name="Google Shape;126;p2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s-MX"/>
              <a:t>https://peps.python.org/pep-0008/</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s-MX">
                <a:latin typeface="Montserrat"/>
                <a:ea typeface="Montserrat"/>
                <a:cs typeface="Montserrat"/>
                <a:sym typeface="Montserrat"/>
              </a:rPr>
              <a:t>Actividad </a:t>
            </a:r>
            <a:endParaRPr b="1">
              <a:latin typeface="Montserrat"/>
              <a:ea typeface="Montserrat"/>
              <a:cs typeface="Montserrat"/>
              <a:sym typeface="Montserrat"/>
            </a:endParaRPr>
          </a:p>
        </p:txBody>
      </p:sp>
      <p:sp>
        <p:nvSpPr>
          <p:cNvPr id="132" name="Google Shape;132;p21"/>
          <p:cNvSpPr txBox="1"/>
          <p:nvPr>
            <p:ph idx="1" type="body"/>
          </p:nvPr>
        </p:nvSpPr>
        <p:spPr>
          <a:xfrm>
            <a:off x="602575"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s-MX"/>
              <a:t>Clonar:</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rPr lang="es-MX" sz="2300" u="sng">
                <a:solidFill>
                  <a:schemeClr val="hlink"/>
                </a:solidFill>
                <a:latin typeface="Arial"/>
                <a:ea typeface="Arial"/>
                <a:cs typeface="Arial"/>
                <a:sym typeface="Arial"/>
                <a:hlinkClick r:id="rId3"/>
              </a:rPr>
              <a:t>gist.githubusercontent.com/javierIA/d326b6a87597971d1b669a563d8d9428/raw/50f1e17584ece5451629c710332906c2d65ef44c/PEP</a:t>
            </a:r>
            <a:endParaRPr sz="4000"/>
          </a:p>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