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8" r:id="rId6"/>
    <p:sldId id="269" r:id="rId7"/>
    <p:sldId id="266" r:id="rId8"/>
    <p:sldId id="271" r:id="rId9"/>
    <p:sldId id="272" r:id="rId10"/>
    <p:sldId id="273" r:id="rId11"/>
    <p:sldId id="270" r:id="rId12"/>
    <p:sldId id="274" r:id="rId13"/>
    <p:sldId id="276" r:id="rId14"/>
    <p:sldId id="277" r:id="rId15"/>
    <p:sldId id="278"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67463" autoAdjust="0"/>
  </p:normalViewPr>
  <p:slideViewPr>
    <p:cSldViewPr snapToGrid="0">
      <p:cViewPr varScale="1">
        <p:scale>
          <a:sx n="56" d="100"/>
          <a:sy n="56" d="100"/>
        </p:scale>
        <p:origin x="570" y="-27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11/23/2020</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36147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7584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62279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83574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12680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77561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12113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11/23/2020</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11/23/2020</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Mammographic+Mas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
        <p:nvSpPr>
          <p:cNvPr id="4" name="Rectangle 1"/>
          <p:cNvSpPr>
            <a:spLocks noGrp="1" noChangeArrowheads="1"/>
          </p:cNvSpPr>
          <p:nvPr>
            <p:ph type="ctrTitle"/>
          </p:nvPr>
        </p:nvSpPr>
        <p:spPr bwMode="auto">
          <a:xfrm>
            <a:off x="3642696" y="4788327"/>
            <a:ext cx="76323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Mammogram Mass Prediction</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1386928" y="155276"/>
            <a:ext cx="5406902" cy="897147"/>
          </a:xfrm>
        </p:spPr>
        <p:txBody>
          <a:bodyPr anchor="ctr">
            <a:normAutofit/>
          </a:bodyPr>
          <a:lstStyle/>
          <a:p>
            <a:pPr algn="ctr"/>
            <a:r>
              <a:rPr lang="en-US" b="1" dirty="0" smtClean="0">
                <a:latin typeface="Franklin Gothic Book" panose="020B0503020102020204" pitchFamily="34" charset="0"/>
                <a:cs typeface="Segoe UI" panose="020B0502040204020203" pitchFamily="34" charset="0"/>
              </a:rPr>
              <a:t>Pattern and detail</a:t>
            </a:r>
            <a:endParaRPr lang="en-US" b="1" dirty="0">
              <a:latin typeface="Franklin Gothic Book" panose="020B0503020102020204" pitchFamily="34" charset="0"/>
              <a:cs typeface="Segoe UI" panose="020B0502040204020203" pitchFamily="34" charset="0"/>
            </a:endParaRPr>
          </a:p>
        </p:txBody>
      </p:sp>
      <p:sp>
        <p:nvSpPr>
          <p:cNvPr id="10" name="Title 1">
            <a:extLst>
              <a:ext uri="{FF2B5EF4-FFF2-40B4-BE49-F238E27FC236}">
                <a16:creationId xmlns:a16="http://schemas.microsoft.com/office/drawing/2014/main" xmlns="" id="{0FDE5079-B185-4DE0-AF2C-AE4B7709FBC3}"/>
              </a:ext>
            </a:extLst>
          </p:cNvPr>
          <p:cNvSpPr txBox="1">
            <a:spLocks/>
          </p:cNvSpPr>
          <p:nvPr/>
        </p:nvSpPr>
        <p:spPr>
          <a:xfrm>
            <a:off x="1386928" y="828136"/>
            <a:ext cx="5406902" cy="897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latin typeface="Franklin Gothic Book" panose="020B0503020102020204" pitchFamily="34" charset="0"/>
                <a:cs typeface="Segoe UI" panose="020B0502040204020203" pitchFamily="34" charset="0"/>
              </a:rPr>
              <a:t>Outlier</a:t>
            </a:r>
            <a:endParaRPr lang="en-US" sz="3200" b="1" dirty="0">
              <a:latin typeface="Franklin Gothic Book" panose="020B0503020102020204" pitchFamily="34" charset="0"/>
              <a:cs typeface="Segoe UI" panose="020B0502040204020203"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78190"/>
              </p:ext>
            </p:extLst>
          </p:nvPr>
        </p:nvGraphicFramePr>
        <p:xfrm>
          <a:off x="1293201" y="2622430"/>
          <a:ext cx="5500629" cy="2997679"/>
        </p:xfrm>
        <a:graphic>
          <a:graphicData uri="http://schemas.openxmlformats.org/drawingml/2006/table">
            <a:tbl>
              <a:tblPr firstRow="1" firstCol="1" bandRow="1">
                <a:tableStyleId>{69CF1AB2-1976-4502-BF36-3FF5EA218861}</a:tableStyleId>
              </a:tblPr>
              <a:tblGrid>
                <a:gridCol w="2748190"/>
                <a:gridCol w="2752439"/>
              </a:tblGrid>
              <a:tr h="862642">
                <a:tc>
                  <a:txBody>
                    <a:bodyPr/>
                    <a:lstStyle/>
                    <a:p>
                      <a:pPr marL="0" marR="0">
                        <a:lnSpc>
                          <a:spcPct val="107000"/>
                        </a:lnSpc>
                        <a:spcBef>
                          <a:spcPts val="0"/>
                        </a:spcBef>
                        <a:spcAft>
                          <a:spcPts val="800"/>
                        </a:spcAft>
                      </a:pPr>
                      <a:r>
                        <a:rPr lang="en-US" sz="2400">
                          <a:effectLst/>
                        </a:rPr>
                        <a:t>Age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a:effectLst/>
                        </a:rPr>
                        <a:t>Total with severity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1679">
                <a:tc>
                  <a:txBody>
                    <a:bodyPr/>
                    <a:lstStyle/>
                    <a:p>
                      <a:pPr marL="0" marR="0">
                        <a:lnSpc>
                          <a:spcPct val="107000"/>
                        </a:lnSpc>
                        <a:spcBef>
                          <a:spcPts val="0"/>
                        </a:spcBef>
                        <a:spcAft>
                          <a:spcPts val="800"/>
                        </a:spcAft>
                      </a:pPr>
                      <a:r>
                        <a:rPr lang="en-US" sz="2400">
                          <a:effectLst/>
                        </a:rPr>
                        <a:t>28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1679">
                <a:tc>
                  <a:txBody>
                    <a:bodyPr/>
                    <a:lstStyle/>
                    <a:p>
                      <a:pPr marL="0" marR="0">
                        <a:lnSpc>
                          <a:spcPct val="107000"/>
                        </a:lnSpc>
                        <a:spcBef>
                          <a:spcPts val="0"/>
                        </a:spcBef>
                        <a:spcAft>
                          <a:spcPts val="800"/>
                        </a:spcAft>
                      </a:pPr>
                      <a:r>
                        <a:rPr lang="en-US" sz="2400">
                          <a:effectLst/>
                        </a:rPr>
                        <a:t>]30,40[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a:effectLst/>
                        </a:rPr>
                        <a:t>13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1679">
                <a:tc>
                  <a:txBody>
                    <a:bodyPr/>
                    <a:lstStyle/>
                    <a:p>
                      <a:pPr marL="0" marR="0">
                        <a:lnSpc>
                          <a:spcPct val="107000"/>
                        </a:lnSpc>
                        <a:spcBef>
                          <a:spcPts val="0"/>
                        </a:spcBef>
                        <a:spcAft>
                          <a:spcPts val="800"/>
                        </a:spcAft>
                      </a:pPr>
                      <a:r>
                        <a:rPr lang="en-US" sz="2400">
                          <a:effectLst/>
                        </a:rPr>
                        <a:t>[90,99[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dirty="0">
                          <a:effectLst/>
                        </a:rPr>
                        <a:t>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9017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pPr algn="ctr"/>
            <a:r>
              <a:rPr lang="en-US" b="1" dirty="0" smtClean="0">
                <a:latin typeface="Franklin Gothic Book" panose="020B0503020102020204" pitchFamily="34" charset="0"/>
                <a:cs typeface="Segoe UI" panose="020B0502040204020203" pitchFamily="34" charset="0"/>
              </a:rPr>
              <a:t>Results</a:t>
            </a:r>
            <a:endParaRPr lang="en-US" b="1" dirty="0">
              <a:latin typeface="Franklin Gothic Book" panose="020B0503020102020204" pitchFamily="34" charset="0"/>
              <a:cs typeface="Segoe UI"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26563975"/>
              </p:ext>
            </p:extLst>
          </p:nvPr>
        </p:nvGraphicFramePr>
        <p:xfrm>
          <a:off x="983411" y="1495136"/>
          <a:ext cx="9558067" cy="5340871"/>
        </p:xfrm>
        <a:graphic>
          <a:graphicData uri="http://schemas.openxmlformats.org/drawingml/2006/table">
            <a:tbl>
              <a:tblPr firstRow="1" firstCol="1" bandRow="1">
                <a:tableStyleId>{5C22544A-7EE6-4342-B048-85BDC9FD1C3A}</a:tableStyleId>
              </a:tblPr>
              <a:tblGrid>
                <a:gridCol w="2782573"/>
                <a:gridCol w="1816544"/>
                <a:gridCol w="1448532"/>
                <a:gridCol w="1939215"/>
                <a:gridCol w="1571203"/>
              </a:tblGrid>
              <a:tr h="446198">
                <a:tc>
                  <a:txBody>
                    <a:bodyPr/>
                    <a:lstStyle/>
                    <a:p>
                      <a:pPr marL="0" marR="0">
                        <a:lnSpc>
                          <a:spcPct val="107000"/>
                        </a:lnSpc>
                        <a:spcBef>
                          <a:spcPts val="0"/>
                        </a:spcBef>
                        <a:spcAft>
                          <a:spcPts val="0"/>
                        </a:spcAft>
                      </a:pPr>
                      <a:r>
                        <a:rPr lang="en-US" sz="2400" dirty="0" smtClean="0">
                          <a:effectLst/>
                        </a:rPr>
                        <a:t>Algorithm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0"/>
                        </a:spcBef>
                        <a:spcAft>
                          <a:spcPts val="0"/>
                        </a:spcAft>
                      </a:pPr>
                      <a:r>
                        <a:rPr lang="en-US" sz="2400">
                          <a:effectLst/>
                        </a:rPr>
                        <a:t>Accuracy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889940">
                <a:tc>
                  <a:txBody>
                    <a:bodyPr/>
                    <a:lstStyle/>
                    <a:p>
                      <a:pPr marL="0" marR="0">
                        <a:lnSpc>
                          <a:spcPct val="107000"/>
                        </a:lnSpc>
                        <a:spcBef>
                          <a:spcPts val="0"/>
                        </a:spcBef>
                        <a:spcAft>
                          <a:spcPts val="0"/>
                        </a:spcAft>
                      </a:pPr>
                      <a:r>
                        <a:rPr lang="en-US" sz="2400" dirty="0">
                          <a:effectLst/>
                        </a:rPr>
                        <a:t>Logistic Regression</a:t>
                      </a:r>
                    </a:p>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0"/>
                        </a:spcBef>
                        <a:spcAft>
                          <a:spcPts val="0"/>
                        </a:spcAft>
                      </a:pPr>
                      <a:r>
                        <a:rPr lang="en-US" sz="2400">
                          <a:effectLst/>
                        </a:rPr>
                        <a:t>0.80735</a:t>
                      </a:r>
                    </a:p>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44971">
                <a:tc>
                  <a:txBody>
                    <a:bodyPr/>
                    <a:lstStyle/>
                    <a:p>
                      <a:pPr marL="0" marR="0">
                        <a:lnSpc>
                          <a:spcPct val="107000"/>
                        </a:lnSpc>
                        <a:spcBef>
                          <a:spcPts val="0"/>
                        </a:spcBef>
                        <a:spcAft>
                          <a:spcPts val="0"/>
                        </a:spcAft>
                      </a:pPr>
                      <a:r>
                        <a:rPr lang="en-US" sz="2400">
                          <a:effectLst/>
                        </a:rPr>
                        <a:t>KNN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0"/>
                        </a:spcBef>
                        <a:spcAft>
                          <a:spcPts val="0"/>
                        </a:spcAft>
                      </a:pPr>
                      <a:r>
                        <a:rPr lang="en-US" sz="2400">
                          <a:effectLst/>
                        </a:rPr>
                        <a:t>0.8036 for k= 60 until  100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889940">
                <a:tc>
                  <a:txBody>
                    <a:bodyPr/>
                    <a:lstStyle/>
                    <a:p>
                      <a:pPr marL="0" marR="0">
                        <a:lnSpc>
                          <a:spcPct val="107000"/>
                        </a:lnSpc>
                        <a:spcBef>
                          <a:spcPts val="0"/>
                        </a:spcBef>
                        <a:spcAft>
                          <a:spcPts val="0"/>
                        </a:spcAft>
                      </a:pPr>
                      <a:r>
                        <a:rPr lang="en-US" sz="2400">
                          <a:effectLst/>
                        </a:rPr>
                        <a:t>Naïve Baises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0"/>
                        </a:spcBef>
                        <a:spcAft>
                          <a:spcPts val="0"/>
                        </a:spcAft>
                      </a:pPr>
                      <a:r>
                        <a:rPr lang="en-US" sz="2400">
                          <a:effectLst/>
                        </a:rPr>
                        <a:t>0.7844</a:t>
                      </a:r>
                    </a:p>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44971">
                <a:tc>
                  <a:txBody>
                    <a:bodyPr/>
                    <a:lstStyle/>
                    <a:p>
                      <a:pPr marL="0" marR="0">
                        <a:lnSpc>
                          <a:spcPct val="107000"/>
                        </a:lnSpc>
                        <a:spcBef>
                          <a:spcPts val="0"/>
                        </a:spcBef>
                        <a:spcAft>
                          <a:spcPts val="0"/>
                        </a:spcAft>
                      </a:pPr>
                      <a:r>
                        <a:rPr lang="en-US" sz="2400">
                          <a:effectLst/>
                        </a:rPr>
                        <a:t>DecisionTrees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0"/>
                        </a:spcBef>
                        <a:spcAft>
                          <a:spcPts val="0"/>
                        </a:spcAft>
                      </a:pPr>
                      <a:r>
                        <a:rPr lang="en-US" sz="2400">
                          <a:effectLst/>
                        </a:rPr>
                        <a:t>0.7373 for k=10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1334911">
                <a:tc>
                  <a:txBody>
                    <a:bodyPr/>
                    <a:lstStyle/>
                    <a:p>
                      <a:pPr marL="0" marR="0">
                        <a:lnSpc>
                          <a:spcPct val="107000"/>
                        </a:lnSpc>
                        <a:spcBef>
                          <a:spcPts val="0"/>
                        </a:spcBef>
                        <a:spcAft>
                          <a:spcPts val="0"/>
                        </a:spcAft>
                      </a:pPr>
                      <a:r>
                        <a:rPr lang="en-US" sz="2400">
                          <a:effectLst/>
                        </a:rPr>
                        <a:t>SVM with kernel (Linear,poly,rbf)</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Linear=0.7964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RBF=0.8062</a:t>
                      </a:r>
                    </a:p>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Sigmoid=0.7351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Poly=0.7927</a:t>
                      </a:r>
                    </a:p>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89940">
                <a:tc>
                  <a:txBody>
                    <a:bodyPr/>
                    <a:lstStyle/>
                    <a:p>
                      <a:pPr marL="0" marR="0">
                        <a:lnSpc>
                          <a:spcPct val="107000"/>
                        </a:lnSpc>
                        <a:spcBef>
                          <a:spcPts val="0"/>
                        </a:spcBef>
                        <a:spcAft>
                          <a:spcPts val="0"/>
                        </a:spcAft>
                      </a:pPr>
                      <a:r>
                        <a:rPr lang="en-US" sz="2400">
                          <a:effectLst/>
                        </a:rPr>
                        <a:t>RandomForestClassifier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07000"/>
                        </a:lnSpc>
                        <a:spcBef>
                          <a:spcPts val="0"/>
                        </a:spcBef>
                        <a:spcAft>
                          <a:spcPts val="0"/>
                        </a:spcAft>
                      </a:pPr>
                      <a:r>
                        <a:rPr lang="en-US" sz="2400" dirty="0">
                          <a:effectLst/>
                        </a:rPr>
                        <a:t>0.7528 for  </a:t>
                      </a:r>
                      <a:r>
                        <a:rPr lang="en-US" sz="2400" dirty="0" err="1">
                          <a:effectLst/>
                        </a:rPr>
                        <a:t>n_Estimator</a:t>
                      </a:r>
                      <a:r>
                        <a:rPr lang="en-US" sz="2400" dirty="0">
                          <a:effectLst/>
                        </a:rPr>
                        <a:t>=10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54620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pPr algn="ctr"/>
            <a:r>
              <a:rPr lang="en-US" b="1" dirty="0" smtClean="0">
                <a:latin typeface="Franklin Gothic Book" panose="020B0503020102020204" pitchFamily="34" charset="0"/>
                <a:cs typeface="Segoe UI" panose="020B0502040204020203" pitchFamily="34" charset="0"/>
              </a:rPr>
              <a:t>Conclusion and Discussion</a:t>
            </a:r>
            <a:endParaRPr lang="en-US" b="1" dirty="0">
              <a:latin typeface="Franklin Gothic Book" panose="020B0503020102020204" pitchFamily="34" charset="0"/>
              <a:cs typeface="Segoe UI" panose="020B0502040204020203" pitchFamily="34" charset="0"/>
            </a:endParaRPr>
          </a:p>
        </p:txBody>
      </p:sp>
      <p:sp>
        <p:nvSpPr>
          <p:cNvPr id="3" name="Rectangle 2"/>
          <p:cNvSpPr/>
          <p:nvPr/>
        </p:nvSpPr>
        <p:spPr>
          <a:xfrm>
            <a:off x="1138687" y="1752836"/>
            <a:ext cx="10403456" cy="6027484"/>
          </a:xfrm>
          <a:prstGeom prst="rect">
            <a:avLst/>
          </a:prstGeom>
        </p:spPr>
        <p:txBody>
          <a:bodyPr wrap="square">
            <a:spAutoFit/>
          </a:bodyPr>
          <a:lstStyle/>
          <a:p>
            <a:r>
              <a:rPr lang="en-US" sz="2400" dirty="0"/>
              <a:t>This study help to answer to the business problem. It give to stakeholder a different way to view the data, they can easily visualize the relationship between the attributes. </a:t>
            </a:r>
          </a:p>
          <a:p>
            <a:r>
              <a:rPr lang="en-US" sz="2400" dirty="0"/>
              <a:t>The relationship among between different attribute provided in the dataset have been analyzed. </a:t>
            </a:r>
            <a:endParaRPr lang="en-US" sz="2400" dirty="0" smtClean="0"/>
          </a:p>
          <a:p>
            <a:r>
              <a:rPr lang="en-US" sz="2400" dirty="0" smtClean="0"/>
              <a:t>The </a:t>
            </a:r>
            <a:r>
              <a:rPr lang="en-US" sz="2400" dirty="0"/>
              <a:t>feature BI-RAID have been excluded and the feature </a:t>
            </a:r>
            <a:r>
              <a:rPr lang="en-US" sz="2400" b="1" dirty="0" err="1"/>
              <a:t>age,shape,margin,density</a:t>
            </a:r>
            <a:r>
              <a:rPr lang="en-US" sz="2400" dirty="0"/>
              <a:t> have been selected among important feature to predict the breast cancer. </a:t>
            </a:r>
            <a:endParaRPr lang="en-US" sz="2400" dirty="0" smtClean="0"/>
          </a:p>
          <a:p>
            <a:endParaRPr lang="en-US" sz="2400" dirty="0" smtClean="0"/>
          </a:p>
          <a:p>
            <a:r>
              <a:rPr lang="en-US" sz="2400" dirty="0" smtClean="0"/>
              <a:t>After </a:t>
            </a:r>
            <a:r>
              <a:rPr lang="en-US" sz="2400" dirty="0"/>
              <a:t>applying several ML classification algorithm, </a:t>
            </a:r>
            <a:r>
              <a:rPr lang="en-US" sz="2400" dirty="0" err="1"/>
              <a:t>DecisionTree</a:t>
            </a:r>
            <a:r>
              <a:rPr lang="en-US" sz="2400"/>
              <a:t> </a:t>
            </a:r>
            <a:r>
              <a:rPr lang="en-US" sz="2400" smtClean="0"/>
              <a:t> ,SVM </a:t>
            </a:r>
            <a:r>
              <a:rPr lang="en-US" sz="2400" dirty="0"/>
              <a:t>with sigmoid kernel give the worst performance. </a:t>
            </a:r>
            <a:r>
              <a:rPr lang="en-US" sz="2400" dirty="0" err="1"/>
              <a:t>LogisticRegression</a:t>
            </a:r>
            <a:r>
              <a:rPr lang="en-US" sz="2400" dirty="0"/>
              <a:t> and SVM with </a:t>
            </a:r>
            <a:r>
              <a:rPr lang="en-US" sz="2400" dirty="0" err="1"/>
              <a:t>rbf</a:t>
            </a:r>
            <a:r>
              <a:rPr lang="en-US" sz="2400" dirty="0"/>
              <a:t> kernel </a:t>
            </a:r>
            <a:r>
              <a:rPr lang="en-US" sz="2400" dirty="0" smtClean="0"/>
              <a:t>give better </a:t>
            </a:r>
            <a:r>
              <a:rPr lang="en-US" sz="2400" dirty="0" err="1" smtClean="0"/>
              <a:t>results.We</a:t>
            </a:r>
            <a:r>
              <a:rPr lang="en-US" sz="2400" dirty="0" smtClean="0"/>
              <a:t> </a:t>
            </a:r>
            <a:r>
              <a:rPr lang="en-US" sz="2400" dirty="0"/>
              <a:t>can conclude the accuracy of the result can help any stakeholder (radiologist, doctor, patient) to take decision quickly and build a better way to interpret the mammogram results and improve a lot of lives. However other studies to predict breast cancer must be done using the breast images.</a:t>
            </a:r>
          </a:p>
          <a:p>
            <a:pPr>
              <a:lnSpc>
                <a:spcPct val="107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52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7538" y="4756638"/>
            <a:ext cx="11139854" cy="930447"/>
          </a:xfrm>
        </p:spPr>
        <p:txBody>
          <a:bodyPr>
            <a:normAutofit/>
          </a:bodyPr>
          <a:lstStyle/>
          <a:p>
            <a:r>
              <a:rPr lang="en-US" altLang="en-US" sz="5400" dirty="0">
                <a:latin typeface="Calibri Light" panose="020F0302020204030204" pitchFamily="34" charset="0"/>
                <a:ea typeface="Times New Roman" panose="02020603050405020304" pitchFamily="18" charset="0"/>
                <a:cs typeface="Times New Roman" panose="02020603050405020304" pitchFamily="18" charset="0"/>
              </a:rPr>
              <a:t>Mammogram Mass Prediction</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pPr algn="ctr"/>
            <a:r>
              <a:rPr lang="en-US" b="1" dirty="0" smtClean="0">
                <a:latin typeface="Franklin Gothic Book" panose="020B0503020102020204" pitchFamily="34" charset="0"/>
                <a:cs typeface="Segoe UI" panose="020B0502040204020203" pitchFamily="34" charset="0"/>
              </a:rPr>
              <a:t>Introduction</a:t>
            </a:r>
            <a:endParaRPr lang="en-US" b="1" dirty="0">
              <a:latin typeface="Franklin Gothic Book" panose="020B0503020102020204" pitchFamily="34" charset="0"/>
              <a:cs typeface="Segoe UI" panose="020B0502040204020203" pitchFamily="34" charset="0"/>
            </a:endParaRPr>
          </a:p>
        </p:txBody>
      </p:sp>
      <p:sp>
        <p:nvSpPr>
          <p:cNvPr id="3" name="Rectangle 2"/>
          <p:cNvSpPr/>
          <p:nvPr/>
        </p:nvSpPr>
        <p:spPr>
          <a:xfrm>
            <a:off x="1138687" y="1752836"/>
            <a:ext cx="8988724" cy="4026552"/>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Breast cancer is the most common cancer diagnosed in women in several countries (Ref American Cancer Society). It is a cancer that forms in the cells of the breasts. Mammography screening for breast cancer is at present the most effective method in reducing breast cancer mortality. A lot of unnecessary surgery arises from false positives arising from mammogram results. This capstone aim to apply several supervised machine learning techniques to identify if a mass lesion is malign or benign. It will help any stakeholder (radiologist, doctor, patient) build a better way to interpret the mammogram results and improve a lot of lives.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sp>
        <p:nvSpPr>
          <p:cNvPr id="9" name="Title 1">
            <a:extLst>
              <a:ext uri="{FF2B5EF4-FFF2-40B4-BE49-F238E27FC236}">
                <a16:creationId xmlns:a16="http://schemas.microsoft.com/office/drawing/2014/main" xmlns="" id="{042C824B-4279-4D47-92DD-71F5353FAA23}"/>
              </a:ext>
            </a:extLst>
          </p:cNvPr>
          <p:cNvSpPr txBox="1">
            <a:spLocks/>
          </p:cNvSpPr>
          <p:nvPr/>
        </p:nvSpPr>
        <p:spPr>
          <a:xfrm>
            <a:off x="283308" y="169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Franklin Gothic Book" panose="020B0503020102020204" pitchFamily="34" charset="0"/>
                <a:cs typeface="Segoe UI" panose="020B0502040204020203" pitchFamily="34" charset="0"/>
              </a:rPr>
              <a:t>Data acquisition and cleaning</a:t>
            </a:r>
            <a:endParaRPr lang="en-US" b="1" dirty="0">
              <a:latin typeface="Franklin Gothic Book" panose="020B0503020102020204" pitchFamily="34" charset="0"/>
              <a:cs typeface="Segoe UI" panose="020B0502040204020203" pitchFamily="34" charset="0"/>
            </a:endParaRPr>
          </a:p>
        </p:txBody>
      </p:sp>
      <p:sp>
        <p:nvSpPr>
          <p:cNvPr id="10" name="Rectangle 9"/>
          <p:cNvSpPr/>
          <p:nvPr/>
        </p:nvSpPr>
        <p:spPr>
          <a:xfrm>
            <a:off x="1771291" y="1304936"/>
            <a:ext cx="9477554" cy="4645118"/>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UCI repository made public a dataset called mammographic masses. (source: </a:t>
            </a:r>
            <a:r>
              <a:rPr lang="en-US" sz="2000" dirty="0">
                <a:latin typeface="Calibri" panose="020F0502020204030204" pitchFamily="34" charset="0"/>
                <a:ea typeface="Calibri" panose="020F0502020204030204" pitchFamily="34" charset="0"/>
                <a:cs typeface="Times New Roman" panose="02020603050405020304" pitchFamily="18" charset="0"/>
                <a:hlinkClick r:id="rId3"/>
              </a:rPr>
              <a:t>https://archive.ics.uci.edu/ml/datasets/Mammographic+Mass</a:t>
            </a:r>
            <a:r>
              <a:rPr lang="en-US" sz="2000" dirty="0">
                <a:latin typeface="Calibri" panose="020F0502020204030204" pitchFamily="34" charset="0"/>
                <a:ea typeface="Calibri" panose="020F0502020204030204" pitchFamily="34" charset="0"/>
                <a:cs typeface="Times New Roman" panose="02020603050405020304" pitchFamily="18" charset="0"/>
              </a:rPr>
              <a:t>) It contains 961 instances of masses detected in mammograms, with the following attributes:</a:t>
            </a:r>
          </a:p>
          <a:p>
            <a:pPr marL="342900" marR="0" lvl="0" indent="-342900">
              <a:lnSpc>
                <a:spcPct val="107000"/>
              </a:lnSpc>
              <a:spcBef>
                <a:spcPts val="0"/>
              </a:spcBef>
              <a:spcAft>
                <a:spcPts val="800"/>
              </a:spcAft>
              <a:buFont typeface="+mj-lt"/>
              <a:buAutoNum type="arabicPeriod"/>
              <a:tabLst>
                <a:tab pos="4572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BI-RADS assessment of the breast density: 1 to 5 (ordinal).This attribute show how confident the severity classification is; it is not a "predictive" attribute </a:t>
            </a:r>
          </a:p>
          <a:p>
            <a:pPr marL="342900" marR="0" lvl="0" indent="-342900">
              <a:lnSpc>
                <a:spcPct val="107000"/>
              </a:lnSpc>
              <a:spcBef>
                <a:spcPts val="0"/>
              </a:spcBef>
              <a:spcAft>
                <a:spcPts val="800"/>
              </a:spcAft>
              <a:buFont typeface="+mj-lt"/>
              <a:buAutoNum type="arabicPeriod"/>
              <a:tabLst>
                <a:tab pos="4572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Age: patient's age in years (integer)</a:t>
            </a:r>
          </a:p>
          <a:p>
            <a:pPr marL="342900" marR="0" lvl="0" indent="-342900">
              <a:lnSpc>
                <a:spcPct val="107000"/>
              </a:lnSpc>
              <a:spcBef>
                <a:spcPts val="0"/>
              </a:spcBef>
              <a:spcAft>
                <a:spcPts val="800"/>
              </a:spcAft>
              <a:buFont typeface="+mj-lt"/>
              <a:buAutoNum type="arabicPeriod"/>
              <a:tabLst>
                <a:tab pos="4572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Shape: mass shape: round=1 oval=2 lobular=3 irregular=4 (nominal)</a:t>
            </a:r>
          </a:p>
          <a:p>
            <a:pPr marL="342900" marR="0" lvl="0" indent="-342900">
              <a:lnSpc>
                <a:spcPct val="107000"/>
              </a:lnSpc>
              <a:spcBef>
                <a:spcPts val="0"/>
              </a:spcBef>
              <a:spcAft>
                <a:spcPts val="800"/>
              </a:spcAft>
              <a:buFont typeface="+mj-lt"/>
              <a:buAutoNum type="arabicPeriod"/>
              <a:tabLst>
                <a:tab pos="4572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Margin: mass margin: circumscribed=1 </a:t>
            </a:r>
            <a:r>
              <a:rPr lang="en-US" sz="2000" dirty="0" err="1">
                <a:latin typeface="Calibri" panose="020F0502020204030204" pitchFamily="34" charset="0"/>
                <a:ea typeface="Calibri" panose="020F0502020204030204" pitchFamily="34" charset="0"/>
                <a:cs typeface="Times New Roman" panose="02020603050405020304" pitchFamily="18" charset="0"/>
              </a:rPr>
              <a:t>microlobulated</a:t>
            </a:r>
            <a:r>
              <a:rPr lang="en-US" sz="2000" dirty="0">
                <a:latin typeface="Calibri" panose="020F0502020204030204" pitchFamily="34" charset="0"/>
                <a:ea typeface="Calibri" panose="020F0502020204030204" pitchFamily="34" charset="0"/>
                <a:cs typeface="Times New Roman" panose="02020603050405020304" pitchFamily="18" charset="0"/>
              </a:rPr>
              <a:t>=2 obscured=3 ill-defined=4 </a:t>
            </a:r>
            <a:r>
              <a:rPr lang="en-US" sz="2000" dirty="0" err="1">
                <a:latin typeface="Calibri" panose="020F0502020204030204" pitchFamily="34" charset="0"/>
                <a:ea typeface="Calibri" panose="020F0502020204030204" pitchFamily="34" charset="0"/>
                <a:cs typeface="Times New Roman" panose="02020603050405020304" pitchFamily="18" charset="0"/>
              </a:rPr>
              <a:t>spiculated</a:t>
            </a:r>
            <a:r>
              <a:rPr lang="en-US" sz="2000" dirty="0">
                <a:latin typeface="Calibri" panose="020F0502020204030204" pitchFamily="34" charset="0"/>
                <a:ea typeface="Calibri" panose="020F0502020204030204" pitchFamily="34" charset="0"/>
                <a:cs typeface="Times New Roman" panose="02020603050405020304" pitchFamily="18" charset="0"/>
              </a:rPr>
              <a:t>=5 (nominal)</a:t>
            </a:r>
          </a:p>
          <a:p>
            <a:pPr marL="342900" marR="0" lvl="0" indent="-342900">
              <a:lnSpc>
                <a:spcPct val="107000"/>
              </a:lnSpc>
              <a:spcBef>
                <a:spcPts val="0"/>
              </a:spcBef>
              <a:spcAft>
                <a:spcPts val="800"/>
              </a:spcAft>
              <a:buFont typeface="+mj-lt"/>
              <a:buAutoNum type="arabicPeriod"/>
              <a:tabLst>
                <a:tab pos="4572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Density: mass density high=1 </a:t>
            </a:r>
            <a:r>
              <a:rPr lang="en-US" sz="2000" dirty="0" err="1">
                <a:latin typeface="Calibri" panose="020F0502020204030204" pitchFamily="34" charset="0"/>
                <a:ea typeface="Calibri" panose="020F0502020204030204" pitchFamily="34" charset="0"/>
                <a:cs typeface="Times New Roman" panose="02020603050405020304" pitchFamily="18" charset="0"/>
              </a:rPr>
              <a:t>iso</a:t>
            </a:r>
            <a:r>
              <a:rPr lang="en-US" sz="2000" dirty="0">
                <a:latin typeface="Calibri" panose="020F0502020204030204" pitchFamily="34" charset="0"/>
                <a:ea typeface="Calibri" panose="020F0502020204030204" pitchFamily="34" charset="0"/>
                <a:cs typeface="Times New Roman" panose="02020603050405020304" pitchFamily="18" charset="0"/>
              </a:rPr>
              <a:t>=2 low=3 fat-containing=4 (ordinal)</a:t>
            </a:r>
          </a:p>
          <a:p>
            <a:pPr marL="342900" marR="0" lvl="0" indent="-342900">
              <a:lnSpc>
                <a:spcPct val="107000"/>
              </a:lnSpc>
              <a:spcBef>
                <a:spcPts val="0"/>
              </a:spcBef>
              <a:spcAft>
                <a:spcPts val="800"/>
              </a:spcAft>
              <a:buFont typeface="+mj-lt"/>
              <a:buAutoNum type="arabicPeriod"/>
              <a:tabLst>
                <a:tab pos="4572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Severity: benign=0 or malignant=1 (binominal) Severity is the classification that our ML will attempt to predict based on those attributes above.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5"/>
          <p:cNvSpPr>
            <a:spLocks noGrp="1"/>
          </p:cNvSpPr>
          <p:nvPr>
            <p:ph type="title"/>
          </p:nvPr>
        </p:nvSpPr>
        <p:spPr>
          <a:xfrm>
            <a:off x="1676400" y="1453"/>
            <a:ext cx="8727057" cy="1325563"/>
          </a:xfrm>
        </p:spPr>
        <p:txBody>
          <a:bodyPr/>
          <a:lstStyle/>
          <a:p>
            <a:r>
              <a:rPr lang="en-US" b="1" dirty="0" smtClean="0"/>
              <a:t>Severity by shape of breast</a:t>
            </a:r>
            <a:endParaRPr lang="en-US" b="1" dirty="0"/>
          </a:p>
        </p:txBody>
      </p:sp>
      <p:pic>
        <p:nvPicPr>
          <p:cNvPr id="8" name="Picture 7"/>
          <p:cNvPicPr/>
          <p:nvPr/>
        </p:nvPicPr>
        <p:blipFill>
          <a:blip r:embed="rId6"/>
          <a:stretch>
            <a:fillRect/>
          </a:stretch>
        </p:blipFill>
        <p:spPr>
          <a:xfrm>
            <a:off x="838200" y="1293962"/>
            <a:ext cx="10082842" cy="4899804"/>
          </a:xfrm>
          <a:prstGeom prst="rect">
            <a:avLst/>
          </a:prstGeom>
        </p:spPr>
      </p:pic>
      <p:sp>
        <p:nvSpPr>
          <p:cNvPr id="10" name="Title 5"/>
          <p:cNvSpPr txBox="1">
            <a:spLocks/>
          </p:cNvSpPr>
          <p:nvPr/>
        </p:nvSpPr>
        <p:spPr>
          <a:xfrm>
            <a:off x="9821173" y="980239"/>
            <a:ext cx="2199737" cy="4618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The </a:t>
            </a:r>
            <a:r>
              <a:rPr lang="en-US" sz="3200" b="1" dirty="0"/>
              <a:t>mean of the severity by shape   :</a:t>
            </a:r>
            <a:r>
              <a:rPr lang="en-US" sz="3200" dirty="0"/>
              <a:t> 3.739454</a:t>
            </a:r>
            <a:endParaRPr lang="en-US" sz="3200" b="1" dirty="0"/>
          </a:p>
        </p:txBody>
      </p:sp>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5"/>
          <p:cNvSpPr>
            <a:spLocks noGrp="1"/>
          </p:cNvSpPr>
          <p:nvPr>
            <p:ph type="title"/>
          </p:nvPr>
        </p:nvSpPr>
        <p:spPr>
          <a:xfrm>
            <a:off x="1676400" y="1453"/>
            <a:ext cx="8727057" cy="1325563"/>
          </a:xfrm>
        </p:spPr>
        <p:txBody>
          <a:bodyPr/>
          <a:lstStyle/>
          <a:p>
            <a:r>
              <a:rPr lang="en-US" b="1" dirty="0" smtClean="0"/>
              <a:t>Severity by margin of breast</a:t>
            </a:r>
            <a:endParaRPr lang="en-US" b="1" dirty="0"/>
          </a:p>
        </p:txBody>
      </p:sp>
      <p:pic>
        <p:nvPicPr>
          <p:cNvPr id="5" name="Picture 4"/>
          <p:cNvPicPr/>
          <p:nvPr/>
        </p:nvPicPr>
        <p:blipFill>
          <a:blip r:embed="rId6"/>
          <a:stretch>
            <a:fillRect/>
          </a:stretch>
        </p:blipFill>
        <p:spPr>
          <a:xfrm>
            <a:off x="1121435" y="1327016"/>
            <a:ext cx="9092240" cy="5529532"/>
          </a:xfrm>
          <a:prstGeom prst="rect">
            <a:avLst/>
          </a:prstGeom>
        </p:spPr>
      </p:pic>
      <p:sp>
        <p:nvSpPr>
          <p:cNvPr id="7" name="Title 5"/>
          <p:cNvSpPr txBox="1">
            <a:spLocks/>
          </p:cNvSpPr>
          <p:nvPr/>
        </p:nvSpPr>
        <p:spPr>
          <a:xfrm>
            <a:off x="10109844" y="1425494"/>
            <a:ext cx="2199737" cy="4618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The </a:t>
            </a:r>
            <a:r>
              <a:rPr lang="en-US" sz="3200" b="1" dirty="0"/>
              <a:t>mean of the severity by </a:t>
            </a:r>
            <a:r>
              <a:rPr lang="en-US" sz="3200" b="1" dirty="0" smtClean="0"/>
              <a:t>margin   </a:t>
            </a:r>
            <a:r>
              <a:rPr lang="en-US" sz="3200" b="1" dirty="0"/>
              <a:t>:</a:t>
            </a:r>
            <a:r>
              <a:rPr lang="en-US" sz="3200" dirty="0"/>
              <a:t> 3.503722</a:t>
            </a:r>
            <a:endParaRPr lang="en-US" sz="3200" b="1" dirty="0"/>
          </a:p>
        </p:txBody>
      </p:sp>
    </p:spTree>
    <p:extLst>
      <p:ext uri="{BB962C8B-B14F-4D97-AF65-F5344CB8AC3E}">
        <p14:creationId xmlns:p14="http://schemas.microsoft.com/office/powerpoint/2010/main" val="129780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5"/>
          <p:cNvSpPr>
            <a:spLocks noGrp="1"/>
          </p:cNvSpPr>
          <p:nvPr>
            <p:ph type="title"/>
          </p:nvPr>
        </p:nvSpPr>
        <p:spPr>
          <a:xfrm>
            <a:off x="1676400" y="1453"/>
            <a:ext cx="8727057" cy="1325563"/>
          </a:xfrm>
        </p:spPr>
        <p:txBody>
          <a:bodyPr/>
          <a:lstStyle/>
          <a:p>
            <a:r>
              <a:rPr lang="en-US" b="1" dirty="0" smtClean="0"/>
              <a:t>Severity by margin by age</a:t>
            </a:r>
            <a:endParaRPr lang="en-US" b="1" dirty="0"/>
          </a:p>
        </p:txBody>
      </p:sp>
      <p:pic>
        <p:nvPicPr>
          <p:cNvPr id="7" name="Picture 6"/>
          <p:cNvPicPr/>
          <p:nvPr/>
        </p:nvPicPr>
        <p:blipFill>
          <a:blip r:embed="rId6"/>
          <a:stretch>
            <a:fillRect/>
          </a:stretch>
        </p:blipFill>
        <p:spPr>
          <a:xfrm>
            <a:off x="1257928" y="848562"/>
            <a:ext cx="8144864" cy="5193102"/>
          </a:xfrm>
          <a:prstGeom prst="rect">
            <a:avLst/>
          </a:prstGeom>
        </p:spPr>
      </p:pic>
    </p:spTree>
    <p:extLst>
      <p:ext uri="{BB962C8B-B14F-4D97-AF65-F5344CB8AC3E}">
        <p14:creationId xmlns:p14="http://schemas.microsoft.com/office/powerpoint/2010/main" val="154336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5"/>
          <p:cNvSpPr>
            <a:spLocks noGrp="1"/>
          </p:cNvSpPr>
          <p:nvPr>
            <p:ph type="title"/>
          </p:nvPr>
        </p:nvSpPr>
        <p:spPr>
          <a:xfrm>
            <a:off x="1676400" y="1453"/>
            <a:ext cx="8727057" cy="1325563"/>
          </a:xfrm>
        </p:spPr>
        <p:txBody>
          <a:bodyPr/>
          <a:lstStyle/>
          <a:p>
            <a:r>
              <a:rPr lang="en-US" b="1" dirty="0" smtClean="0"/>
              <a:t>Severity by margin by age</a:t>
            </a:r>
            <a:endParaRPr lang="en-US" b="1" dirty="0"/>
          </a:p>
        </p:txBody>
      </p:sp>
      <p:pic>
        <p:nvPicPr>
          <p:cNvPr id="7" name="Picture 6"/>
          <p:cNvPicPr/>
          <p:nvPr/>
        </p:nvPicPr>
        <p:blipFill>
          <a:blip r:embed="rId6"/>
          <a:stretch>
            <a:fillRect/>
          </a:stretch>
        </p:blipFill>
        <p:spPr>
          <a:xfrm>
            <a:off x="1361445" y="1327016"/>
            <a:ext cx="8144864" cy="5193102"/>
          </a:xfrm>
          <a:prstGeom prst="rect">
            <a:avLst/>
          </a:prstGeom>
        </p:spPr>
      </p:pic>
    </p:spTree>
    <p:extLst>
      <p:ext uri="{BB962C8B-B14F-4D97-AF65-F5344CB8AC3E}">
        <p14:creationId xmlns:p14="http://schemas.microsoft.com/office/powerpoint/2010/main" val="182062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1234529" y="138023"/>
            <a:ext cx="5406902" cy="897147"/>
          </a:xfrm>
        </p:spPr>
        <p:txBody>
          <a:bodyPr anchor="ctr">
            <a:normAutofit/>
          </a:bodyPr>
          <a:lstStyle/>
          <a:p>
            <a:r>
              <a:rPr lang="en-US" b="1" dirty="0" smtClean="0">
                <a:latin typeface="Franklin Gothic Book" panose="020B0503020102020204" pitchFamily="34" charset="0"/>
                <a:cs typeface="Segoe UI" panose="020B0502040204020203" pitchFamily="34" charset="0"/>
              </a:rPr>
              <a:t>Pattern and detail</a:t>
            </a:r>
            <a:endParaRPr lang="en-US" b="1" dirty="0">
              <a:latin typeface="Franklin Gothic Book" panose="020B0503020102020204" pitchFamily="34" charset="0"/>
              <a:cs typeface="Segoe UI" panose="020B0502040204020203"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08880689"/>
              </p:ext>
            </p:extLst>
          </p:nvPr>
        </p:nvGraphicFramePr>
        <p:xfrm>
          <a:off x="589620" y="1551319"/>
          <a:ext cx="6051811" cy="4297391"/>
        </p:xfrm>
        <a:graphic>
          <a:graphicData uri="http://schemas.openxmlformats.org/drawingml/2006/table">
            <a:tbl>
              <a:tblPr firstRow="1" firstCol="1" bandRow="1">
                <a:tableStyleId>{69CF1AB2-1976-4502-BF36-3FF5EA218861}</a:tableStyleId>
              </a:tblPr>
              <a:tblGrid>
                <a:gridCol w="3107686"/>
                <a:gridCol w="2944125"/>
              </a:tblGrid>
              <a:tr h="613913">
                <a:tc>
                  <a:txBody>
                    <a:bodyPr/>
                    <a:lstStyle/>
                    <a:p>
                      <a:pPr marL="0" marR="0">
                        <a:lnSpc>
                          <a:spcPct val="107000"/>
                        </a:lnSpc>
                        <a:spcBef>
                          <a:spcPts val="0"/>
                        </a:spcBef>
                        <a:spcAft>
                          <a:spcPts val="800"/>
                        </a:spcAft>
                      </a:pPr>
                      <a:r>
                        <a:rPr lang="en-US" sz="2400" dirty="0">
                          <a:effectLst/>
                        </a:rPr>
                        <a:t>Severity=1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dirty="0">
                          <a:effectLst/>
                        </a:rPr>
                        <a:t>Total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3">
                <a:tc>
                  <a:txBody>
                    <a:bodyPr/>
                    <a:lstStyle/>
                    <a:p>
                      <a:pPr marL="0" marR="0">
                        <a:lnSpc>
                          <a:spcPct val="107000"/>
                        </a:lnSpc>
                        <a:spcBef>
                          <a:spcPts val="0"/>
                        </a:spcBef>
                        <a:spcAft>
                          <a:spcPts val="800"/>
                        </a:spcAft>
                      </a:pPr>
                      <a:r>
                        <a:rPr lang="en-US" sz="2400">
                          <a:effectLst/>
                        </a:rPr>
                        <a:t>[20,40[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a:effectLst/>
                        </a:rPr>
                        <a:t>14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3">
                <a:tc>
                  <a:txBody>
                    <a:bodyPr/>
                    <a:lstStyle/>
                    <a:p>
                      <a:pPr marL="0" marR="0">
                        <a:lnSpc>
                          <a:spcPct val="107000"/>
                        </a:lnSpc>
                        <a:spcBef>
                          <a:spcPts val="0"/>
                        </a:spcBef>
                        <a:spcAft>
                          <a:spcPts val="800"/>
                        </a:spcAft>
                      </a:pPr>
                      <a:r>
                        <a:rPr lang="en-US" sz="2400" dirty="0">
                          <a:effectLst/>
                        </a:rPr>
                        <a:t>[40,60[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a:effectLst/>
                        </a:rPr>
                        <a:t>164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3">
                <a:tc>
                  <a:txBody>
                    <a:bodyPr/>
                    <a:lstStyle/>
                    <a:p>
                      <a:pPr marL="0" marR="0">
                        <a:lnSpc>
                          <a:spcPct val="107000"/>
                        </a:lnSpc>
                        <a:spcBef>
                          <a:spcPts val="0"/>
                        </a:spcBef>
                        <a:spcAft>
                          <a:spcPts val="800"/>
                        </a:spcAft>
                      </a:pPr>
                      <a:r>
                        <a:rPr lang="en-US" sz="2400">
                          <a:effectLst/>
                        </a:rPr>
                        <a:t>[60,80[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dirty="0">
                          <a:effectLst/>
                        </a:rPr>
                        <a:t>226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3">
                <a:tc>
                  <a:txBody>
                    <a:bodyPr/>
                    <a:lstStyle/>
                    <a:p>
                      <a:pPr marL="0" marR="0">
                        <a:lnSpc>
                          <a:spcPct val="107000"/>
                        </a:lnSpc>
                        <a:spcBef>
                          <a:spcPts val="0"/>
                        </a:spcBef>
                        <a:spcAft>
                          <a:spcPts val="800"/>
                        </a:spcAft>
                      </a:pPr>
                      <a:r>
                        <a:rPr lang="en-US" sz="2400">
                          <a:effectLst/>
                        </a:rPr>
                        <a:t>[80,100[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a:effectLst/>
                        </a:rPr>
                        <a:t>36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3">
                <a:tc>
                  <a:txBody>
                    <a:bodyPr/>
                    <a:lstStyle/>
                    <a:p>
                      <a:pPr marL="0" marR="0">
                        <a:lnSpc>
                          <a:spcPct val="107000"/>
                        </a:lnSpc>
                        <a:spcBef>
                          <a:spcPts val="0"/>
                        </a:spcBef>
                        <a:spcAft>
                          <a:spcPts val="80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3">
                <a:tc>
                  <a:txBody>
                    <a:bodyPr/>
                    <a:lstStyle/>
                    <a:p>
                      <a:pPr marL="0" marR="0">
                        <a:lnSpc>
                          <a:spcPct val="107000"/>
                        </a:lnSpc>
                        <a:spcBef>
                          <a:spcPts val="0"/>
                        </a:spcBef>
                        <a:spcAft>
                          <a:spcPts val="800"/>
                        </a:spcAft>
                      </a:pPr>
                      <a:r>
                        <a:rPr lang="en-US" sz="2400">
                          <a:effectLst/>
                        </a:rPr>
                        <a:t>Grand Total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dirty="0">
                          <a:effectLst/>
                        </a:rPr>
                        <a:t>440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Title 1">
            <a:extLst>
              <a:ext uri="{FF2B5EF4-FFF2-40B4-BE49-F238E27FC236}">
                <a16:creationId xmlns:a16="http://schemas.microsoft.com/office/drawing/2014/main" xmlns="" id="{0FDE5079-B185-4DE0-AF2C-AE4B7709FBC3}"/>
              </a:ext>
            </a:extLst>
          </p:cNvPr>
          <p:cNvSpPr txBox="1">
            <a:spLocks/>
          </p:cNvSpPr>
          <p:nvPr/>
        </p:nvSpPr>
        <p:spPr>
          <a:xfrm>
            <a:off x="6883879" y="707365"/>
            <a:ext cx="5124091" cy="57624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analysis of the graphic above and the interpretation of the data show the age bracket where breast cancer severity start increasing is between 40 and 60. </a:t>
            </a:r>
            <a:endParaRPr lang="en-US" sz="2400" dirty="0" smtClean="0"/>
          </a:p>
          <a:p>
            <a:pPr marL="571500" indent="-571500">
              <a:buFont typeface="Arial" panose="020B0604020202020204" pitchFamily="34" charset="0"/>
              <a:buChar char="•"/>
            </a:pPr>
            <a:r>
              <a:rPr lang="en-US" sz="2400" dirty="0" smtClean="0"/>
              <a:t>Most </a:t>
            </a:r>
            <a:r>
              <a:rPr lang="en-US" sz="2400" dirty="0"/>
              <a:t>women who has severity of breast cancer are in their age bracket [60, 80[.</a:t>
            </a:r>
          </a:p>
          <a:p>
            <a:pPr marL="571500" indent="-571500">
              <a:buFont typeface="Arial" panose="020B0604020202020204" pitchFamily="34" charset="0"/>
              <a:buChar char="•"/>
            </a:pPr>
            <a:r>
              <a:rPr lang="en-US" sz="2400" dirty="0"/>
              <a:t>It shows as well some outliers: 1 Woman in age bracket of 20 who has breast cancer of severity 4.</a:t>
            </a:r>
          </a:p>
          <a:p>
            <a:pPr marL="571500" indent="-571500">
              <a:buFont typeface="Arial" panose="020B0604020202020204" pitchFamily="34" charset="0"/>
              <a:buChar char="•"/>
            </a:pPr>
            <a:r>
              <a:rPr lang="en-US" sz="2400" dirty="0"/>
              <a:t>3 women in age bracket of 90 who has breast cancer of severity 4.</a:t>
            </a:r>
          </a:p>
          <a:p>
            <a:pPr marL="571500" indent="-571500">
              <a:buFont typeface="Arial" panose="020B0604020202020204" pitchFamily="34" charset="0"/>
              <a:buChar char="•"/>
            </a:pPr>
            <a:r>
              <a:rPr lang="en-US" sz="2400" dirty="0"/>
              <a:t> It shows women in [70, 80] who don’t present any sign of breast cancer.</a:t>
            </a:r>
          </a:p>
        </p:txBody>
      </p:sp>
    </p:spTree>
    <p:extLst>
      <p:ext uri="{BB962C8B-B14F-4D97-AF65-F5344CB8AC3E}">
        <p14:creationId xmlns:p14="http://schemas.microsoft.com/office/powerpoint/2010/main" val="88263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1386928" y="155276"/>
            <a:ext cx="5406902" cy="897147"/>
          </a:xfrm>
        </p:spPr>
        <p:txBody>
          <a:bodyPr anchor="ctr">
            <a:normAutofit/>
          </a:bodyPr>
          <a:lstStyle/>
          <a:p>
            <a:pPr algn="ctr"/>
            <a:r>
              <a:rPr lang="en-US" b="1" dirty="0" smtClean="0">
                <a:latin typeface="Franklin Gothic Book" panose="020B0503020102020204" pitchFamily="34" charset="0"/>
                <a:cs typeface="Segoe UI" panose="020B0502040204020203" pitchFamily="34" charset="0"/>
              </a:rPr>
              <a:t>Pattern and detail</a:t>
            </a:r>
            <a:endParaRPr lang="en-US" b="1" dirty="0">
              <a:latin typeface="Franklin Gothic Book" panose="020B0503020102020204" pitchFamily="34" charset="0"/>
              <a:cs typeface="Segoe UI" panose="020B0502040204020203"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64838287"/>
              </p:ext>
            </p:extLst>
          </p:nvPr>
        </p:nvGraphicFramePr>
        <p:xfrm>
          <a:off x="1062150" y="1725283"/>
          <a:ext cx="5121065" cy="3916390"/>
        </p:xfrm>
        <a:graphic>
          <a:graphicData uri="http://schemas.openxmlformats.org/drawingml/2006/table">
            <a:tbl>
              <a:tblPr firstRow="1" firstCol="1" bandRow="1">
                <a:tableStyleId>{69CF1AB2-1976-4502-BF36-3FF5EA218861}</a:tableStyleId>
              </a:tblPr>
              <a:tblGrid>
                <a:gridCol w="2043681"/>
                <a:gridCol w="2083225"/>
                <a:gridCol w="994159"/>
              </a:tblGrid>
              <a:tr h="1014034">
                <a:tc>
                  <a:txBody>
                    <a:bodyPr/>
                    <a:lstStyle/>
                    <a:p>
                      <a:pPr marL="0" marR="0">
                        <a:lnSpc>
                          <a:spcPct val="107000"/>
                        </a:lnSpc>
                        <a:spcBef>
                          <a:spcPts val="0"/>
                        </a:spcBef>
                        <a:spcAft>
                          <a:spcPts val="800"/>
                        </a:spcAft>
                      </a:pPr>
                      <a:r>
                        <a:rPr lang="en-US" sz="2000" dirty="0">
                          <a:effectLst/>
                        </a:rPr>
                        <a:t>Severity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dirty="0">
                          <a:effectLst/>
                        </a:rPr>
                        <a:t>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7452">
                <a:tc>
                  <a:txBody>
                    <a:bodyPr/>
                    <a:lstStyle/>
                    <a:p>
                      <a:pPr marL="0" marR="0">
                        <a:lnSpc>
                          <a:spcPct val="107000"/>
                        </a:lnSpc>
                        <a:spcBef>
                          <a:spcPts val="0"/>
                        </a:spcBef>
                        <a:spcAft>
                          <a:spcPts val="80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[20,100[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516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7452">
                <a:tc>
                  <a:txBody>
                    <a:bodyPr/>
                    <a:lstStyle/>
                    <a:p>
                      <a:pPr marL="0" marR="0">
                        <a:lnSpc>
                          <a:spcPct val="107000"/>
                        </a:lnSpc>
                        <a:spcBef>
                          <a:spcPts val="0"/>
                        </a:spcBef>
                        <a:spcAft>
                          <a:spcPts val="80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dirty="0">
                          <a:effectLst/>
                        </a:rPr>
                        <a:t>[20,100[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440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7452">
                <a:tc>
                  <a:txBody>
                    <a:bodyPr/>
                    <a:lstStyle/>
                    <a:p>
                      <a:pPr marL="0" marR="0">
                        <a:lnSpc>
                          <a:spcPct val="107000"/>
                        </a:lnSpc>
                        <a:spcBef>
                          <a:spcPts val="0"/>
                        </a:spcBef>
                        <a:spcAft>
                          <a:spcPts val="80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Age is null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dirty="0">
                          <a:effectLst/>
                        </a:rPr>
                        <a:t>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 name="Title 1">
            <a:extLst>
              <a:ext uri="{FF2B5EF4-FFF2-40B4-BE49-F238E27FC236}">
                <a16:creationId xmlns:a16="http://schemas.microsoft.com/office/drawing/2014/main" xmlns="" id="{0FDE5079-B185-4DE0-AF2C-AE4B7709FBC3}"/>
              </a:ext>
            </a:extLst>
          </p:cNvPr>
          <p:cNvSpPr txBox="1">
            <a:spLocks/>
          </p:cNvSpPr>
          <p:nvPr/>
        </p:nvSpPr>
        <p:spPr>
          <a:xfrm>
            <a:off x="1386928" y="828136"/>
            <a:ext cx="5406902" cy="897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latin typeface="Franklin Gothic Book" panose="020B0503020102020204" pitchFamily="34" charset="0"/>
                <a:cs typeface="Segoe UI" panose="020B0502040204020203" pitchFamily="34" charset="0"/>
              </a:rPr>
              <a:t>Total by severity</a:t>
            </a:r>
            <a:endParaRPr lang="en-US" sz="3200" b="1" dirty="0">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350089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1570</Words>
  <Application>Microsoft Office PowerPoint</Application>
  <PresentationFormat>Widescreen</PresentationFormat>
  <Paragraphs>183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Segoe UI</vt:lpstr>
      <vt:lpstr>Times New Roman</vt:lpstr>
      <vt:lpstr>Office Theme</vt:lpstr>
      <vt:lpstr>Mammogram Mass Prediction</vt:lpstr>
      <vt:lpstr>Introduction</vt:lpstr>
      <vt:lpstr>Slide 3</vt:lpstr>
      <vt:lpstr>Severity by shape of breast</vt:lpstr>
      <vt:lpstr>Severity by margin of breast</vt:lpstr>
      <vt:lpstr>Severity by margin by age</vt:lpstr>
      <vt:lpstr>Severity by margin by age</vt:lpstr>
      <vt:lpstr>Pattern and detail</vt:lpstr>
      <vt:lpstr>Pattern and detail</vt:lpstr>
      <vt:lpstr>Pattern and detail</vt:lpstr>
      <vt:lpstr>Results</vt:lpstr>
      <vt:lpstr>Conclusion and Discussion</vt:lpstr>
      <vt:lpstr>Mammogram Mass Prediction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2020-11-24T02:28:51Z</dcterms:created>
  <dcterms:modified xsi:type="dcterms:W3CDTF">2020-11-24T03:08:04Z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