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3" r:id="rId2"/>
    <p:sldId id="256" r:id="rId3"/>
    <p:sldId id="278" r:id="rId4"/>
    <p:sldId id="279" r:id="rId5"/>
    <p:sldId id="280" r:id="rId6"/>
    <p:sldId id="281" r:id="rId7"/>
    <p:sldId id="263" r:id="rId8"/>
    <p:sldId id="258" r:id="rId9"/>
    <p:sldId id="259" r:id="rId10"/>
    <p:sldId id="260" r:id="rId11"/>
    <p:sldId id="261" r:id="rId12"/>
    <p:sldId id="274" r:id="rId13"/>
    <p:sldId id="275" r:id="rId14"/>
    <p:sldId id="276" r:id="rId15"/>
    <p:sldId id="262" r:id="rId16"/>
    <p:sldId id="264" r:id="rId17"/>
    <p:sldId id="265" r:id="rId18"/>
    <p:sldId id="266" r:id="rId19"/>
    <p:sldId id="277" r:id="rId20"/>
    <p:sldId id="267" r:id="rId21"/>
    <p:sldId id="268" r:id="rId22"/>
    <p:sldId id="269" r:id="rId23"/>
    <p:sldId id="270" r:id="rId24"/>
    <p:sldId id="271" r:id="rId25"/>
    <p:sldId id="272" r:id="rId26"/>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6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E0094B-816F-564E-BE84-F8D39FEA7F63}" type="datetimeFigureOut">
              <a:rPr lang="it-IT" smtClean="0"/>
              <a:t>18/12/17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18536-867D-F840-9FF7-F6F3AE838DA1}" type="slidenum">
              <a:rPr lang="it-IT" smtClean="0"/>
              <a:t>‹n.›</a:t>
            </a:fld>
            <a:endParaRPr lang="it-IT"/>
          </a:p>
        </p:txBody>
      </p:sp>
    </p:spTree>
    <p:extLst>
      <p:ext uri="{BB962C8B-B14F-4D97-AF65-F5344CB8AC3E}">
        <p14:creationId xmlns:p14="http://schemas.microsoft.com/office/powerpoint/2010/main" val="20961121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1598A0EC-13AB-E842-BCA2-CC8ED99C6918}" type="slidenum">
              <a:rPr lang="en-AU"/>
              <a:pPr/>
              <a:t>3</a:t>
            </a:fld>
            <a:endParaRPr lang="en-AU"/>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defRPr>
            </a:lvl1pPr>
            <a:lvl2pPr marL="742950" indent="-285750">
              <a:defRPr sz="1200">
                <a:solidFill>
                  <a:schemeClr val="tx1"/>
                </a:solidFill>
                <a:latin typeface="Arial" charset="0"/>
                <a:ea typeface="ＭＳ Ｐゴシック" charset="0"/>
              </a:defRPr>
            </a:lvl2pPr>
            <a:lvl3pPr marL="1143000" indent="-228600">
              <a:defRPr sz="1200">
                <a:solidFill>
                  <a:schemeClr val="tx1"/>
                </a:solidFill>
                <a:latin typeface="Arial" charset="0"/>
                <a:ea typeface="ＭＳ Ｐゴシック" charset="0"/>
              </a:defRPr>
            </a:lvl3pPr>
            <a:lvl4pPr marL="1600200" indent="-228600">
              <a:defRPr sz="1200">
                <a:solidFill>
                  <a:schemeClr val="tx1"/>
                </a:solidFill>
                <a:latin typeface="Arial" charset="0"/>
                <a:ea typeface="ＭＳ Ｐゴシック" charset="0"/>
              </a:defRPr>
            </a:lvl4pPr>
            <a:lvl5pPr marL="2057400" indent="-228600">
              <a:defRPr sz="1200">
                <a:solidFill>
                  <a:schemeClr val="tx1"/>
                </a:solidFill>
                <a:latin typeface="Arial" charset="0"/>
                <a:ea typeface="ＭＳ Ｐゴシック" charset="0"/>
              </a:defRPr>
            </a:lvl5pPr>
            <a:lvl6pPr marL="2514600" indent="-228600" eaLnBrk="0" fontAlgn="base" hangingPunct="0">
              <a:spcBef>
                <a:spcPct val="30000"/>
              </a:spcBef>
              <a:spcAft>
                <a:spcPct val="0"/>
              </a:spcAft>
              <a:defRPr sz="1200">
                <a:solidFill>
                  <a:schemeClr val="tx1"/>
                </a:solidFill>
                <a:latin typeface="Arial" charset="0"/>
                <a:ea typeface="ＭＳ Ｐゴシック" charset="0"/>
              </a:defRPr>
            </a:lvl6pPr>
            <a:lvl7pPr marL="2971800" indent="-228600" eaLnBrk="0" fontAlgn="base" hangingPunct="0">
              <a:spcBef>
                <a:spcPct val="30000"/>
              </a:spcBef>
              <a:spcAft>
                <a:spcPct val="0"/>
              </a:spcAft>
              <a:defRPr sz="1200">
                <a:solidFill>
                  <a:schemeClr val="tx1"/>
                </a:solidFill>
                <a:latin typeface="Arial" charset="0"/>
                <a:ea typeface="ＭＳ Ｐゴシック" charset="0"/>
              </a:defRPr>
            </a:lvl7pPr>
            <a:lvl8pPr marL="3429000" indent="-228600" eaLnBrk="0" fontAlgn="base" hangingPunct="0">
              <a:spcBef>
                <a:spcPct val="30000"/>
              </a:spcBef>
              <a:spcAft>
                <a:spcPct val="0"/>
              </a:spcAft>
              <a:defRPr sz="1200">
                <a:solidFill>
                  <a:schemeClr val="tx1"/>
                </a:solidFill>
                <a:latin typeface="Arial" charset="0"/>
                <a:ea typeface="ＭＳ Ｐゴシック" charset="0"/>
              </a:defRPr>
            </a:lvl8pPr>
            <a:lvl9pPr marL="3886200" indent="-228600" eaLnBrk="0" fontAlgn="base" hangingPunct="0">
              <a:spcBef>
                <a:spcPct val="30000"/>
              </a:spcBef>
              <a:spcAft>
                <a:spcPct val="0"/>
              </a:spcAft>
              <a:defRPr sz="1200">
                <a:solidFill>
                  <a:schemeClr val="tx1"/>
                </a:solidFill>
                <a:latin typeface="Arial" charset="0"/>
                <a:ea typeface="ＭＳ Ｐゴシック" charset="0"/>
              </a:defRPr>
            </a:lvl9pPr>
          </a:lstStyle>
          <a:p>
            <a:fld id="{6F671090-22F6-4049-8FD4-25E1519EBD92}" type="slidenum">
              <a:rPr lang="en-AU"/>
              <a:pPr/>
              <a:t>4</a:t>
            </a:fld>
            <a:endParaRPr lang="en-AU"/>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stile</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CC4F3DA-1F32-9447-A273-1613B603D99C}" type="datetimeFigureOut">
              <a:rPr lang="it-IT" smtClean="0"/>
              <a:t>18/12/17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380747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C4F3DA-1F32-9447-A273-1613B603D99C}" type="datetimeFigureOut">
              <a:rPr lang="it-IT" smtClean="0"/>
              <a:t>18/12/17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2894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C4F3DA-1F32-9447-A273-1613B603D99C}" type="datetimeFigureOut">
              <a:rPr lang="it-IT" smtClean="0"/>
              <a:t>18/12/17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207290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C4F3DA-1F32-9447-A273-1613B603D99C}" type="datetimeFigureOut">
              <a:rPr lang="it-IT" smtClean="0"/>
              <a:t>18/12/17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419131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stile</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4CC4F3DA-1F32-9447-A273-1613B603D99C}" type="datetimeFigureOut">
              <a:rPr lang="it-IT" smtClean="0"/>
              <a:t>18/12/17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405140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CC4F3DA-1F32-9447-A273-1613B603D99C}" type="datetimeFigureOut">
              <a:rPr lang="it-IT" smtClean="0"/>
              <a:t>18/12/17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4874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CC4F3DA-1F32-9447-A273-1613B603D99C}" type="datetimeFigureOut">
              <a:rPr lang="it-IT" smtClean="0"/>
              <a:t>18/12/17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281861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2"/>
          <p:cNvSpPr>
            <a:spLocks noGrp="1"/>
          </p:cNvSpPr>
          <p:nvPr>
            <p:ph type="dt" sz="half" idx="10"/>
          </p:nvPr>
        </p:nvSpPr>
        <p:spPr/>
        <p:txBody>
          <a:bodyPr/>
          <a:lstStyle/>
          <a:p>
            <a:fld id="{4CC4F3DA-1F32-9447-A273-1613B603D99C}" type="datetimeFigureOut">
              <a:rPr lang="it-IT" smtClean="0"/>
              <a:t>18/12/17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319387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CC4F3DA-1F32-9447-A273-1613B603D99C}" type="datetimeFigureOut">
              <a:rPr lang="it-IT" smtClean="0"/>
              <a:t>18/12/17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207649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stile</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4CC4F3DA-1F32-9447-A273-1613B603D99C}" type="datetimeFigureOut">
              <a:rPr lang="it-IT" smtClean="0"/>
              <a:t>18/12/17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285204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stile</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4CC4F3DA-1F32-9447-A273-1613B603D99C}" type="datetimeFigureOut">
              <a:rPr lang="it-IT" smtClean="0"/>
              <a:t>18/12/17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4B23C21-7F06-6D48-AE75-D3C449D8BE4B}" type="slidenum">
              <a:rPr lang="it-IT" smtClean="0"/>
              <a:t>‹n.›</a:t>
            </a:fld>
            <a:endParaRPr lang="it-IT"/>
          </a:p>
        </p:txBody>
      </p:sp>
    </p:spTree>
    <p:extLst>
      <p:ext uri="{BB962C8B-B14F-4D97-AF65-F5344CB8AC3E}">
        <p14:creationId xmlns:p14="http://schemas.microsoft.com/office/powerpoint/2010/main" val="9321539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stile</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4F3DA-1F32-9447-A273-1613B603D99C}" type="datetimeFigureOut">
              <a:rPr lang="it-IT" smtClean="0"/>
              <a:t>18/12/17</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23C21-7F06-6D48-AE75-D3C449D8BE4B}" type="slidenum">
              <a:rPr lang="it-IT" smtClean="0"/>
              <a:t>‹n.›</a:t>
            </a:fld>
            <a:endParaRPr lang="it-IT"/>
          </a:p>
        </p:txBody>
      </p:sp>
    </p:spTree>
    <p:extLst>
      <p:ext uri="{BB962C8B-B14F-4D97-AF65-F5344CB8AC3E}">
        <p14:creationId xmlns:p14="http://schemas.microsoft.com/office/powerpoint/2010/main" val="2621122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p:txBody>
          <a:bodyPr/>
          <a:lstStyle/>
          <a:p>
            <a:r>
              <a:rPr lang="it-IT" dirty="0" smtClean="0"/>
              <a:t>PGP and SSL</a:t>
            </a:r>
            <a:endParaRPr lang="it-IT" dirty="0"/>
          </a:p>
        </p:txBody>
      </p:sp>
      <p:sp>
        <p:nvSpPr>
          <p:cNvPr id="5" name="Sottotitolo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301676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sz="4000">
                <a:latin typeface="Arial" charset="0"/>
                <a:ea typeface="ＭＳ Ｐゴシック" charset="0"/>
                <a:cs typeface="ＭＳ Ｐゴシック" charset="0"/>
              </a:rPr>
              <a:t>Secure e-mail (continued)</a:t>
            </a:r>
            <a:endParaRPr lang="en-US" sz="3200">
              <a:latin typeface="Arial" charset="0"/>
              <a:ea typeface="ＭＳ Ｐゴシック" charset="0"/>
              <a:cs typeface="ＭＳ Ｐゴシック" charset="0"/>
            </a:endParaRPr>
          </a:p>
        </p:txBody>
      </p:sp>
      <p:sp>
        <p:nvSpPr>
          <p:cNvPr id="97282" name="Text Box 3"/>
          <p:cNvSpPr txBox="1">
            <a:spLocks noChangeArrowheads="1"/>
          </p:cNvSpPr>
          <p:nvPr/>
        </p:nvSpPr>
        <p:spPr bwMode="auto">
          <a:xfrm>
            <a:off x="517525" y="1358900"/>
            <a:ext cx="7443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buFontTx/>
              <a:buChar char="•"/>
            </a:pPr>
            <a:r>
              <a:rPr lang="en-US" sz="2000">
                <a:latin typeface="Times New Roman" charset="0"/>
              </a:rPr>
              <a:t> </a:t>
            </a:r>
            <a:r>
              <a:rPr lang="en-US"/>
              <a:t>Alice wants to provide sender authentication message integrity.</a:t>
            </a:r>
            <a:endParaRPr lang="en-US" sz="2000">
              <a:latin typeface="Times New Roman" charset="0"/>
            </a:endParaRPr>
          </a:p>
        </p:txBody>
      </p:sp>
      <p:sp>
        <p:nvSpPr>
          <p:cNvPr id="97283" name="Text Box 4"/>
          <p:cNvSpPr txBox="1">
            <a:spLocks noChangeArrowheads="1"/>
          </p:cNvSpPr>
          <p:nvPr/>
        </p:nvSpPr>
        <p:spPr bwMode="auto">
          <a:xfrm>
            <a:off x="504825" y="5183188"/>
            <a:ext cx="83073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buFontTx/>
              <a:buChar char="•"/>
            </a:pPr>
            <a:r>
              <a:rPr lang="en-US" sz="2000">
                <a:latin typeface="Times New Roman" charset="0"/>
              </a:rPr>
              <a:t>  </a:t>
            </a:r>
            <a:r>
              <a:rPr lang="en-US"/>
              <a:t>Alice digitally signs message.</a:t>
            </a:r>
          </a:p>
          <a:p>
            <a:pPr>
              <a:buFontTx/>
              <a:buChar char="•"/>
            </a:pPr>
            <a:r>
              <a:rPr lang="en-US"/>
              <a:t>  sends both message (in the clear) and digital signature.</a:t>
            </a:r>
            <a:endParaRPr lang="en-US" sz="2000">
              <a:latin typeface="Times New Roman" charset="0"/>
            </a:endParaRPr>
          </a:p>
        </p:txBody>
      </p:sp>
      <p:grpSp>
        <p:nvGrpSpPr>
          <p:cNvPr id="97284" name="Group 5"/>
          <p:cNvGrpSpPr>
            <a:grpSpLocks/>
          </p:cNvGrpSpPr>
          <p:nvPr/>
        </p:nvGrpSpPr>
        <p:grpSpPr bwMode="auto">
          <a:xfrm>
            <a:off x="385763" y="2420938"/>
            <a:ext cx="8575675" cy="2506662"/>
            <a:chOff x="161" y="2202"/>
            <a:chExt cx="5402" cy="1579"/>
          </a:xfrm>
        </p:grpSpPr>
        <p:sp>
          <p:nvSpPr>
            <p:cNvPr id="97285" name="Freeform 6"/>
            <p:cNvSpPr>
              <a:spLocks/>
            </p:cNvSpPr>
            <p:nvPr/>
          </p:nvSpPr>
          <p:spPr bwMode="auto">
            <a:xfrm>
              <a:off x="1151" y="2769"/>
              <a:ext cx="623" cy="256"/>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7286" name="Freeform 7"/>
            <p:cNvSpPr>
              <a:spLocks/>
            </p:cNvSpPr>
            <p:nvPr/>
          </p:nvSpPr>
          <p:spPr bwMode="auto">
            <a:xfrm>
              <a:off x="2329" y="2972"/>
              <a:ext cx="841" cy="493"/>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p>
          </p:txBody>
        </p:sp>
        <p:sp>
          <p:nvSpPr>
            <p:cNvPr id="97287" name="Line 8"/>
            <p:cNvSpPr>
              <a:spLocks noChangeShapeType="1"/>
            </p:cNvSpPr>
            <p:nvPr/>
          </p:nvSpPr>
          <p:spPr bwMode="auto">
            <a:xfrm flipV="1">
              <a:off x="473" y="2772"/>
              <a:ext cx="22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7288" name="Picture 9" descr="BS0059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 y="2921"/>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289" name="Group 10"/>
            <p:cNvGrpSpPr>
              <a:grpSpLocks/>
            </p:cNvGrpSpPr>
            <p:nvPr/>
          </p:nvGrpSpPr>
          <p:grpSpPr bwMode="auto">
            <a:xfrm>
              <a:off x="694" y="2457"/>
              <a:ext cx="475" cy="457"/>
              <a:chOff x="694" y="2457"/>
              <a:chExt cx="475" cy="457"/>
            </a:xfrm>
          </p:grpSpPr>
          <p:sp>
            <p:nvSpPr>
              <p:cNvPr id="97343" name="Rectangle 11"/>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7344" name="Text Box 12"/>
              <p:cNvSpPr txBox="1">
                <a:spLocks noChangeArrowheads="1"/>
              </p:cNvSpPr>
              <p:nvPr/>
            </p:nvSpPr>
            <p:spPr bwMode="auto">
              <a:xfrm>
                <a:off x="754" y="2657"/>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H( )</a:t>
                </a:r>
              </a:p>
            </p:txBody>
          </p:sp>
          <p:sp>
            <p:nvSpPr>
              <p:cNvPr id="97345" name="Text Box 13"/>
              <p:cNvSpPr txBox="1">
                <a:spLocks noChangeArrowheads="1"/>
              </p:cNvSpPr>
              <p:nvPr/>
            </p:nvSpPr>
            <p:spPr bwMode="auto">
              <a:xfrm>
                <a:off x="907" y="2457"/>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grpSp>
          <p:nvGrpSpPr>
            <p:cNvPr id="97290" name="Group 14"/>
            <p:cNvGrpSpPr>
              <a:grpSpLocks/>
            </p:cNvGrpSpPr>
            <p:nvPr/>
          </p:nvGrpSpPr>
          <p:grpSpPr bwMode="auto">
            <a:xfrm>
              <a:off x="1240" y="2437"/>
              <a:ext cx="477" cy="466"/>
              <a:chOff x="1541" y="1971"/>
              <a:chExt cx="477" cy="466"/>
            </a:xfrm>
          </p:grpSpPr>
          <p:sp>
            <p:nvSpPr>
              <p:cNvPr id="97339" name="Rectangle 15"/>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7340" name="Text Box 16"/>
              <p:cNvSpPr txBox="1">
                <a:spLocks noChangeArrowheads="1"/>
              </p:cNvSpPr>
              <p:nvPr/>
            </p:nvSpPr>
            <p:spPr bwMode="auto">
              <a:xfrm>
                <a:off x="1541" y="2189"/>
                <a:ext cx="4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 )</a:t>
                </a:r>
              </a:p>
            </p:txBody>
          </p:sp>
          <p:sp>
            <p:nvSpPr>
              <p:cNvPr id="97341" name="Text Box 17"/>
              <p:cNvSpPr txBox="1">
                <a:spLocks noChangeArrowheads="1"/>
              </p:cNvSpPr>
              <p:nvPr/>
            </p:nvSpPr>
            <p:spPr bwMode="auto">
              <a:xfrm>
                <a:off x="1755" y="1971"/>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7342" name="Text Box 18"/>
              <p:cNvSpPr txBox="1">
                <a:spLocks noChangeArrowheads="1"/>
              </p:cNvSpPr>
              <p:nvPr/>
            </p:nvSpPr>
            <p:spPr bwMode="auto">
              <a:xfrm>
                <a:off x="1638" y="2088"/>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7291" name="Group 19"/>
            <p:cNvGrpSpPr>
              <a:grpSpLocks/>
            </p:cNvGrpSpPr>
            <p:nvPr/>
          </p:nvGrpSpPr>
          <p:grpSpPr bwMode="auto">
            <a:xfrm>
              <a:off x="1591" y="2989"/>
              <a:ext cx="402" cy="327"/>
              <a:chOff x="2862" y="1573"/>
              <a:chExt cx="402" cy="327"/>
            </a:xfrm>
          </p:grpSpPr>
          <p:sp>
            <p:nvSpPr>
              <p:cNvPr id="97337"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7338" name="Text Box 21"/>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grpSp>
          <p:nvGrpSpPr>
            <p:cNvPr id="97292" name="Group 22"/>
            <p:cNvGrpSpPr>
              <a:grpSpLocks/>
            </p:cNvGrpSpPr>
            <p:nvPr/>
          </p:nvGrpSpPr>
          <p:grpSpPr bwMode="auto">
            <a:xfrm>
              <a:off x="3487" y="2975"/>
              <a:ext cx="402" cy="327"/>
              <a:chOff x="2862" y="1573"/>
              <a:chExt cx="402" cy="327"/>
            </a:xfrm>
          </p:grpSpPr>
          <p:sp>
            <p:nvSpPr>
              <p:cNvPr id="97335"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7336" name="Text Box 24"/>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sp>
          <p:nvSpPr>
            <p:cNvPr id="97293" name="Text Box 25"/>
            <p:cNvSpPr txBox="1">
              <a:spLocks noChangeArrowheads="1"/>
            </p:cNvSpPr>
            <p:nvPr/>
          </p:nvSpPr>
          <p:spPr bwMode="auto">
            <a:xfrm>
              <a:off x="4776" y="2598"/>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H(m )</a:t>
              </a:r>
            </a:p>
          </p:txBody>
        </p:sp>
        <p:grpSp>
          <p:nvGrpSpPr>
            <p:cNvPr id="97294" name="Group 26"/>
            <p:cNvGrpSpPr>
              <a:grpSpLocks/>
            </p:cNvGrpSpPr>
            <p:nvPr/>
          </p:nvGrpSpPr>
          <p:grpSpPr bwMode="auto">
            <a:xfrm>
              <a:off x="1705" y="2439"/>
              <a:ext cx="733" cy="333"/>
              <a:chOff x="1778" y="2485"/>
              <a:chExt cx="733" cy="333"/>
            </a:xfrm>
          </p:grpSpPr>
          <p:sp>
            <p:nvSpPr>
              <p:cNvPr id="97333" name="Text Box 27"/>
              <p:cNvSpPr txBox="1">
                <a:spLocks noChangeArrowheads="1"/>
              </p:cNvSpPr>
              <p:nvPr/>
            </p:nvSpPr>
            <p:spPr bwMode="auto">
              <a:xfrm>
                <a:off x="1778" y="2587"/>
                <a:ext cx="7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(H(m))</a:t>
                </a:r>
              </a:p>
            </p:txBody>
          </p:sp>
          <p:sp>
            <p:nvSpPr>
              <p:cNvPr id="97334" name="Text Box 28"/>
              <p:cNvSpPr txBox="1">
                <a:spLocks noChangeArrowheads="1"/>
              </p:cNvSpPr>
              <p:nvPr/>
            </p:nvSpPr>
            <p:spPr bwMode="auto">
              <a:xfrm>
                <a:off x="1870" y="2485"/>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7295" name="Freeform 29"/>
            <p:cNvSpPr>
              <a:spLocks/>
            </p:cNvSpPr>
            <p:nvPr/>
          </p:nvSpPr>
          <p:spPr bwMode="auto">
            <a:xfrm flipV="1">
              <a:off x="554" y="3295"/>
              <a:ext cx="1234" cy="247"/>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7296" name="Text Box 30"/>
            <p:cNvSpPr txBox="1">
              <a:spLocks noChangeArrowheads="1"/>
            </p:cNvSpPr>
            <p:nvPr/>
          </p:nvSpPr>
          <p:spPr bwMode="auto">
            <a:xfrm>
              <a:off x="272" y="263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grpSp>
          <p:nvGrpSpPr>
            <p:cNvPr id="97297" name="Group 31"/>
            <p:cNvGrpSpPr>
              <a:grpSpLocks/>
            </p:cNvGrpSpPr>
            <p:nvPr/>
          </p:nvGrpSpPr>
          <p:grpSpPr bwMode="auto">
            <a:xfrm>
              <a:off x="1193" y="2216"/>
              <a:ext cx="298" cy="335"/>
              <a:chOff x="2637" y="716"/>
              <a:chExt cx="298" cy="335"/>
            </a:xfrm>
          </p:grpSpPr>
          <p:sp>
            <p:nvSpPr>
              <p:cNvPr id="97331" name="Text Box 32"/>
              <p:cNvSpPr txBox="1">
                <a:spLocks noChangeArrowheads="1"/>
              </p:cNvSpPr>
              <p:nvPr/>
            </p:nvSpPr>
            <p:spPr bwMode="auto">
              <a:xfrm>
                <a:off x="2637" y="763"/>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endParaRPr lang="en-US" sz="1800"/>
              </a:p>
            </p:txBody>
          </p:sp>
          <p:sp>
            <p:nvSpPr>
              <p:cNvPr id="97332" name="Text Box 33"/>
              <p:cNvSpPr txBox="1">
                <a:spLocks noChangeArrowheads="1"/>
              </p:cNvSpPr>
              <p:nvPr/>
            </p:nvSpPr>
            <p:spPr bwMode="auto">
              <a:xfrm>
                <a:off x="2735" y="716"/>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7298" name="Line 34"/>
            <p:cNvSpPr>
              <a:spLocks noChangeShapeType="1"/>
            </p:cNvSpPr>
            <p:nvPr/>
          </p:nvSpPr>
          <p:spPr bwMode="auto">
            <a:xfrm>
              <a:off x="1477" y="238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7299" name="Picture 35" descr="BS00768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004" y="235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0" name="Picture 36"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 y="2964"/>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Line 37"/>
            <p:cNvSpPr>
              <a:spLocks noChangeShapeType="1"/>
            </p:cNvSpPr>
            <p:nvPr/>
          </p:nvSpPr>
          <p:spPr bwMode="auto">
            <a:xfrm flipV="1">
              <a:off x="1930" y="3153"/>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7302" name="Line 38"/>
            <p:cNvSpPr>
              <a:spLocks noChangeShapeType="1"/>
            </p:cNvSpPr>
            <p:nvPr/>
          </p:nvSpPr>
          <p:spPr bwMode="auto">
            <a:xfrm flipV="1">
              <a:off x="3114" y="3148"/>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7303" name="Picture 39" descr="BS0059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 y="2907"/>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4" name="Text Box 40"/>
            <p:cNvSpPr txBox="1">
              <a:spLocks noChangeArrowheads="1"/>
            </p:cNvSpPr>
            <p:nvPr/>
          </p:nvSpPr>
          <p:spPr bwMode="auto">
            <a:xfrm>
              <a:off x="2400" y="3125"/>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Internet</a:t>
              </a:r>
            </a:p>
          </p:txBody>
        </p:sp>
        <p:sp>
          <p:nvSpPr>
            <p:cNvPr id="97305" name="Freeform 41"/>
            <p:cNvSpPr>
              <a:spLocks/>
            </p:cNvSpPr>
            <p:nvPr/>
          </p:nvSpPr>
          <p:spPr bwMode="auto">
            <a:xfrm flipH="1">
              <a:off x="3671" y="2774"/>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7306" name="Freeform 42"/>
            <p:cNvSpPr>
              <a:spLocks/>
            </p:cNvSpPr>
            <p:nvPr/>
          </p:nvSpPr>
          <p:spPr bwMode="auto">
            <a:xfrm flipH="1" flipV="1">
              <a:off x="3685" y="3300"/>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pic>
          <p:nvPicPr>
            <p:cNvPr id="97307" name="Picture 43"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 y="2916"/>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8" name="Text Box 44"/>
            <p:cNvSpPr txBox="1">
              <a:spLocks noChangeArrowheads="1"/>
            </p:cNvSpPr>
            <p:nvPr/>
          </p:nvSpPr>
          <p:spPr bwMode="auto">
            <a:xfrm>
              <a:off x="323" y="343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grpSp>
          <p:nvGrpSpPr>
            <p:cNvPr id="97309" name="Group 45"/>
            <p:cNvGrpSpPr>
              <a:grpSpLocks/>
            </p:cNvGrpSpPr>
            <p:nvPr/>
          </p:nvGrpSpPr>
          <p:grpSpPr bwMode="auto">
            <a:xfrm>
              <a:off x="4152" y="2424"/>
              <a:ext cx="477" cy="466"/>
              <a:chOff x="1541" y="1971"/>
              <a:chExt cx="477" cy="466"/>
            </a:xfrm>
          </p:grpSpPr>
          <p:sp>
            <p:nvSpPr>
              <p:cNvPr id="97327" name="Rectangle 46"/>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7328" name="Text Box 47"/>
              <p:cNvSpPr txBox="1">
                <a:spLocks noChangeArrowheads="1"/>
              </p:cNvSpPr>
              <p:nvPr/>
            </p:nvSpPr>
            <p:spPr bwMode="auto">
              <a:xfrm>
                <a:off x="1541" y="2189"/>
                <a:ext cx="4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 )</a:t>
                </a:r>
              </a:p>
            </p:txBody>
          </p:sp>
          <p:sp>
            <p:nvSpPr>
              <p:cNvPr id="97329" name="Text Box 48"/>
              <p:cNvSpPr txBox="1">
                <a:spLocks noChangeArrowheads="1"/>
              </p:cNvSpPr>
              <p:nvPr/>
            </p:nvSpPr>
            <p:spPr bwMode="auto">
              <a:xfrm>
                <a:off x="1755" y="1971"/>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7330" name="Text Box 49"/>
              <p:cNvSpPr txBox="1">
                <a:spLocks noChangeArrowheads="1"/>
              </p:cNvSpPr>
              <p:nvPr/>
            </p:nvSpPr>
            <p:spPr bwMode="auto">
              <a:xfrm>
                <a:off x="1633" y="208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7310" name="Line 50"/>
            <p:cNvSpPr>
              <a:spLocks noChangeShapeType="1"/>
            </p:cNvSpPr>
            <p:nvPr/>
          </p:nvSpPr>
          <p:spPr bwMode="auto">
            <a:xfrm>
              <a:off x="4562" y="2375"/>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7311" name="Picture 51" descr="BS00768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610" y="232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312" name="Group 52"/>
            <p:cNvGrpSpPr>
              <a:grpSpLocks/>
            </p:cNvGrpSpPr>
            <p:nvPr/>
          </p:nvGrpSpPr>
          <p:grpSpPr bwMode="auto">
            <a:xfrm>
              <a:off x="4279" y="2202"/>
              <a:ext cx="298" cy="335"/>
              <a:chOff x="2637" y="716"/>
              <a:chExt cx="298" cy="335"/>
            </a:xfrm>
          </p:grpSpPr>
          <p:sp>
            <p:nvSpPr>
              <p:cNvPr id="97325" name="Text Box 53"/>
              <p:cNvSpPr txBox="1">
                <a:spLocks noChangeArrowheads="1"/>
              </p:cNvSpPr>
              <p:nvPr/>
            </p:nvSpPr>
            <p:spPr bwMode="auto">
              <a:xfrm>
                <a:off x="2637" y="763"/>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endParaRPr lang="en-US" sz="1800"/>
              </a:p>
            </p:txBody>
          </p:sp>
          <p:sp>
            <p:nvSpPr>
              <p:cNvPr id="97326" name="Text Box 54"/>
              <p:cNvSpPr txBox="1">
                <a:spLocks noChangeArrowheads="1"/>
              </p:cNvSpPr>
              <p:nvPr/>
            </p:nvSpPr>
            <p:spPr bwMode="auto">
              <a:xfrm>
                <a:off x="2730" y="716"/>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7313" name="Group 55"/>
            <p:cNvGrpSpPr>
              <a:grpSpLocks/>
            </p:cNvGrpSpPr>
            <p:nvPr/>
          </p:nvGrpSpPr>
          <p:grpSpPr bwMode="auto">
            <a:xfrm>
              <a:off x="3419" y="2434"/>
              <a:ext cx="733" cy="333"/>
              <a:chOff x="1778" y="2485"/>
              <a:chExt cx="733" cy="333"/>
            </a:xfrm>
          </p:grpSpPr>
          <p:sp>
            <p:nvSpPr>
              <p:cNvPr id="97323" name="Text Box 56"/>
              <p:cNvSpPr txBox="1">
                <a:spLocks noChangeArrowheads="1"/>
              </p:cNvSpPr>
              <p:nvPr/>
            </p:nvSpPr>
            <p:spPr bwMode="auto">
              <a:xfrm>
                <a:off x="1778" y="2587"/>
                <a:ext cx="7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(H(m))</a:t>
                </a:r>
              </a:p>
            </p:txBody>
          </p:sp>
          <p:sp>
            <p:nvSpPr>
              <p:cNvPr id="97324" name="Text Box 57"/>
              <p:cNvSpPr txBox="1">
                <a:spLocks noChangeArrowheads="1"/>
              </p:cNvSpPr>
              <p:nvPr/>
            </p:nvSpPr>
            <p:spPr bwMode="auto">
              <a:xfrm>
                <a:off x="1870" y="2485"/>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7314" name="Text Box 58"/>
            <p:cNvSpPr txBox="1">
              <a:spLocks noChangeArrowheads="1"/>
            </p:cNvSpPr>
            <p:nvPr/>
          </p:nvSpPr>
          <p:spPr bwMode="auto">
            <a:xfrm>
              <a:off x="3664" y="353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grpSp>
          <p:nvGrpSpPr>
            <p:cNvPr id="97315" name="Group 59"/>
            <p:cNvGrpSpPr>
              <a:grpSpLocks/>
            </p:cNvGrpSpPr>
            <p:nvPr/>
          </p:nvGrpSpPr>
          <p:grpSpPr bwMode="auto">
            <a:xfrm>
              <a:off x="4165" y="3202"/>
              <a:ext cx="475" cy="457"/>
              <a:chOff x="694" y="2457"/>
              <a:chExt cx="475" cy="457"/>
            </a:xfrm>
          </p:grpSpPr>
          <p:sp>
            <p:nvSpPr>
              <p:cNvPr id="97320" name="Rectangle 60"/>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7321" name="Text Box 61"/>
              <p:cNvSpPr txBox="1">
                <a:spLocks noChangeArrowheads="1"/>
              </p:cNvSpPr>
              <p:nvPr/>
            </p:nvSpPr>
            <p:spPr bwMode="auto">
              <a:xfrm>
                <a:off x="754" y="2657"/>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H( )</a:t>
                </a:r>
              </a:p>
            </p:txBody>
          </p:sp>
          <p:sp>
            <p:nvSpPr>
              <p:cNvPr id="97322" name="Text Box 62"/>
              <p:cNvSpPr txBox="1">
                <a:spLocks noChangeArrowheads="1"/>
              </p:cNvSpPr>
              <p:nvPr/>
            </p:nvSpPr>
            <p:spPr bwMode="auto">
              <a:xfrm>
                <a:off x="907" y="2457"/>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sp>
          <p:nvSpPr>
            <p:cNvPr id="97316" name="Freeform 63"/>
            <p:cNvSpPr>
              <a:spLocks/>
            </p:cNvSpPr>
            <p:nvPr/>
          </p:nvSpPr>
          <p:spPr bwMode="auto">
            <a:xfrm flipV="1">
              <a:off x="4657" y="3295"/>
              <a:ext cx="192" cy="247"/>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7317" name="Freeform 64"/>
            <p:cNvSpPr>
              <a:spLocks/>
            </p:cNvSpPr>
            <p:nvPr/>
          </p:nvSpPr>
          <p:spPr bwMode="auto">
            <a:xfrm>
              <a:off x="4644" y="2743"/>
              <a:ext cx="192" cy="247"/>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7318" name="Text Box 65"/>
            <p:cNvSpPr txBox="1">
              <a:spLocks noChangeArrowheads="1"/>
            </p:cNvSpPr>
            <p:nvPr/>
          </p:nvSpPr>
          <p:spPr bwMode="auto">
            <a:xfrm>
              <a:off x="4809" y="347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H(m )</a:t>
              </a:r>
            </a:p>
          </p:txBody>
        </p:sp>
        <p:sp>
          <p:nvSpPr>
            <p:cNvPr id="97319" name="Text Box 66"/>
            <p:cNvSpPr txBox="1">
              <a:spLocks noChangeArrowheads="1"/>
            </p:cNvSpPr>
            <p:nvPr/>
          </p:nvSpPr>
          <p:spPr bwMode="auto">
            <a:xfrm>
              <a:off x="4383" y="3019"/>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solidFill>
                    <a:srgbClr val="FF0000"/>
                  </a:solidFill>
                </a:rPr>
                <a:t>compare</a:t>
              </a:r>
            </a:p>
          </p:txBody>
        </p:sp>
      </p:grpSp>
    </p:spTree>
    <p:extLst>
      <p:ext uri="{BB962C8B-B14F-4D97-AF65-F5344CB8AC3E}">
        <p14:creationId xmlns:p14="http://schemas.microsoft.com/office/powerpoint/2010/main" val="2192881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z="3200">
                <a:latin typeface="Arial" charset="0"/>
                <a:ea typeface="ＭＳ Ｐゴシック" charset="0"/>
                <a:cs typeface="ＭＳ Ｐゴシック" charset="0"/>
              </a:rPr>
              <a:t>Secure e-mail (continued)</a:t>
            </a:r>
          </a:p>
        </p:txBody>
      </p:sp>
      <p:sp>
        <p:nvSpPr>
          <p:cNvPr id="98306" name="Text Box 3"/>
          <p:cNvSpPr txBox="1">
            <a:spLocks noChangeArrowheads="1"/>
          </p:cNvSpPr>
          <p:nvPr/>
        </p:nvSpPr>
        <p:spPr bwMode="auto">
          <a:xfrm>
            <a:off x="527050" y="1314450"/>
            <a:ext cx="8139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buFontTx/>
              <a:buChar char="•"/>
            </a:pPr>
            <a:r>
              <a:rPr lang="en-US" sz="2000">
                <a:latin typeface="Times New Roman" charset="0"/>
              </a:rPr>
              <a:t> </a:t>
            </a:r>
            <a:r>
              <a:rPr lang="en-US"/>
              <a:t>Alice wants to provide secrecy, sender authentication, </a:t>
            </a:r>
            <a:br>
              <a:rPr lang="en-US"/>
            </a:br>
            <a:r>
              <a:rPr lang="en-US"/>
              <a:t>   message integrity.</a:t>
            </a:r>
            <a:endParaRPr lang="en-US" sz="2000"/>
          </a:p>
        </p:txBody>
      </p:sp>
      <p:sp>
        <p:nvSpPr>
          <p:cNvPr id="98307" name="Text Box 4"/>
          <p:cNvSpPr txBox="1">
            <a:spLocks noChangeArrowheads="1"/>
          </p:cNvSpPr>
          <p:nvPr/>
        </p:nvSpPr>
        <p:spPr bwMode="auto">
          <a:xfrm>
            <a:off x="874713" y="5508625"/>
            <a:ext cx="7591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a:solidFill>
                  <a:schemeClr val="accent2"/>
                </a:solidFill>
              </a:rPr>
              <a:t>Alice uses three keys:</a:t>
            </a:r>
            <a:r>
              <a:rPr lang="en-US"/>
              <a:t> her private key, Bob</a:t>
            </a:r>
            <a:r>
              <a:rPr lang="ja-JP" altLang="en-US"/>
              <a:t>’</a:t>
            </a:r>
            <a:r>
              <a:rPr lang="en-US" altLang="ja-JP"/>
              <a:t>s public key, newly created symmetric key</a:t>
            </a:r>
            <a:endParaRPr lang="en-US" sz="2000">
              <a:latin typeface="Times New Roman" charset="0"/>
            </a:endParaRPr>
          </a:p>
        </p:txBody>
      </p:sp>
      <p:grpSp>
        <p:nvGrpSpPr>
          <p:cNvPr id="98308" name="Group 5"/>
          <p:cNvGrpSpPr>
            <a:grpSpLocks/>
          </p:cNvGrpSpPr>
          <p:nvPr/>
        </p:nvGrpSpPr>
        <p:grpSpPr bwMode="auto">
          <a:xfrm>
            <a:off x="1023938" y="1978025"/>
            <a:ext cx="6983412" cy="3514725"/>
            <a:chOff x="819" y="1530"/>
            <a:chExt cx="4399" cy="2214"/>
          </a:xfrm>
        </p:grpSpPr>
        <p:sp>
          <p:nvSpPr>
            <p:cNvPr id="98309" name="Freeform 6"/>
            <p:cNvSpPr>
              <a:spLocks/>
            </p:cNvSpPr>
            <p:nvPr/>
          </p:nvSpPr>
          <p:spPr bwMode="auto">
            <a:xfrm>
              <a:off x="1809" y="2083"/>
              <a:ext cx="623" cy="256"/>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8310" name="Line 7"/>
            <p:cNvSpPr>
              <a:spLocks noChangeShapeType="1"/>
            </p:cNvSpPr>
            <p:nvPr/>
          </p:nvSpPr>
          <p:spPr bwMode="auto">
            <a:xfrm flipV="1">
              <a:off x="1131" y="2086"/>
              <a:ext cx="22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98311" name="Group 8"/>
            <p:cNvGrpSpPr>
              <a:grpSpLocks/>
            </p:cNvGrpSpPr>
            <p:nvPr/>
          </p:nvGrpSpPr>
          <p:grpSpPr bwMode="auto">
            <a:xfrm>
              <a:off x="1352" y="1771"/>
              <a:ext cx="475" cy="457"/>
              <a:chOff x="694" y="2457"/>
              <a:chExt cx="475" cy="457"/>
            </a:xfrm>
          </p:grpSpPr>
          <p:sp>
            <p:nvSpPr>
              <p:cNvPr id="98364" name="Rectangle 9"/>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8365" name="Text Box 10"/>
              <p:cNvSpPr txBox="1">
                <a:spLocks noChangeArrowheads="1"/>
              </p:cNvSpPr>
              <p:nvPr/>
            </p:nvSpPr>
            <p:spPr bwMode="auto">
              <a:xfrm>
                <a:off x="754" y="2657"/>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H( )</a:t>
                </a:r>
              </a:p>
            </p:txBody>
          </p:sp>
          <p:sp>
            <p:nvSpPr>
              <p:cNvPr id="98366" name="Text Box 11"/>
              <p:cNvSpPr txBox="1">
                <a:spLocks noChangeArrowheads="1"/>
              </p:cNvSpPr>
              <p:nvPr/>
            </p:nvSpPr>
            <p:spPr bwMode="auto">
              <a:xfrm>
                <a:off x="907" y="2457"/>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grpSp>
          <p:nvGrpSpPr>
            <p:cNvPr id="98312" name="Group 12"/>
            <p:cNvGrpSpPr>
              <a:grpSpLocks/>
            </p:cNvGrpSpPr>
            <p:nvPr/>
          </p:nvGrpSpPr>
          <p:grpSpPr bwMode="auto">
            <a:xfrm>
              <a:off x="1898" y="1751"/>
              <a:ext cx="477" cy="466"/>
              <a:chOff x="1541" y="1971"/>
              <a:chExt cx="477" cy="466"/>
            </a:xfrm>
          </p:grpSpPr>
          <p:sp>
            <p:nvSpPr>
              <p:cNvPr id="98360" name="Rectangle 13"/>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8361" name="Text Box 14"/>
              <p:cNvSpPr txBox="1">
                <a:spLocks noChangeArrowheads="1"/>
              </p:cNvSpPr>
              <p:nvPr/>
            </p:nvSpPr>
            <p:spPr bwMode="auto">
              <a:xfrm>
                <a:off x="1541" y="2189"/>
                <a:ext cx="44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 )</a:t>
                </a:r>
              </a:p>
            </p:txBody>
          </p:sp>
          <p:sp>
            <p:nvSpPr>
              <p:cNvPr id="98362" name="Text Box 15"/>
              <p:cNvSpPr txBox="1">
                <a:spLocks noChangeArrowheads="1"/>
              </p:cNvSpPr>
              <p:nvPr/>
            </p:nvSpPr>
            <p:spPr bwMode="auto">
              <a:xfrm>
                <a:off x="1755" y="1971"/>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8363" name="Text Box 16"/>
              <p:cNvSpPr txBox="1">
                <a:spLocks noChangeArrowheads="1"/>
              </p:cNvSpPr>
              <p:nvPr/>
            </p:nvSpPr>
            <p:spPr bwMode="auto">
              <a:xfrm>
                <a:off x="1638" y="2088"/>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8313" name="Group 17"/>
            <p:cNvGrpSpPr>
              <a:grpSpLocks/>
            </p:cNvGrpSpPr>
            <p:nvPr/>
          </p:nvGrpSpPr>
          <p:grpSpPr bwMode="auto">
            <a:xfrm>
              <a:off x="2249" y="2303"/>
              <a:ext cx="402" cy="327"/>
              <a:chOff x="2862" y="1573"/>
              <a:chExt cx="402" cy="327"/>
            </a:xfrm>
          </p:grpSpPr>
          <p:sp>
            <p:nvSpPr>
              <p:cNvPr id="98358" name="Oval 18"/>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8359" name="Text Box 19"/>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grpSp>
          <p:nvGrpSpPr>
            <p:cNvPr id="98314" name="Group 20"/>
            <p:cNvGrpSpPr>
              <a:grpSpLocks/>
            </p:cNvGrpSpPr>
            <p:nvPr/>
          </p:nvGrpSpPr>
          <p:grpSpPr bwMode="auto">
            <a:xfrm>
              <a:off x="2363" y="1753"/>
              <a:ext cx="733" cy="333"/>
              <a:chOff x="1778" y="2485"/>
              <a:chExt cx="733" cy="333"/>
            </a:xfrm>
          </p:grpSpPr>
          <p:sp>
            <p:nvSpPr>
              <p:cNvPr id="98356" name="Text Box 21"/>
              <p:cNvSpPr txBox="1">
                <a:spLocks noChangeArrowheads="1"/>
              </p:cNvSpPr>
              <p:nvPr/>
            </p:nvSpPr>
            <p:spPr bwMode="auto">
              <a:xfrm>
                <a:off x="1778" y="2587"/>
                <a:ext cx="7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r>
                  <a:rPr lang="en-US" sz="1800"/>
                  <a:t>(H(m))</a:t>
                </a:r>
              </a:p>
            </p:txBody>
          </p:sp>
          <p:sp>
            <p:nvSpPr>
              <p:cNvPr id="98357" name="Text Box 22"/>
              <p:cNvSpPr txBox="1">
                <a:spLocks noChangeArrowheads="1"/>
              </p:cNvSpPr>
              <p:nvPr/>
            </p:nvSpPr>
            <p:spPr bwMode="auto">
              <a:xfrm>
                <a:off x="1870" y="2485"/>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8315" name="Freeform 23"/>
            <p:cNvSpPr>
              <a:spLocks/>
            </p:cNvSpPr>
            <p:nvPr/>
          </p:nvSpPr>
          <p:spPr bwMode="auto">
            <a:xfrm flipV="1">
              <a:off x="1212" y="2609"/>
              <a:ext cx="1234" cy="247"/>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8316" name="Text Box 24"/>
            <p:cNvSpPr txBox="1">
              <a:spLocks noChangeArrowheads="1"/>
            </p:cNvSpPr>
            <p:nvPr/>
          </p:nvSpPr>
          <p:spPr bwMode="auto">
            <a:xfrm>
              <a:off x="930" y="194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grpSp>
          <p:nvGrpSpPr>
            <p:cNvPr id="98317" name="Group 25"/>
            <p:cNvGrpSpPr>
              <a:grpSpLocks/>
            </p:cNvGrpSpPr>
            <p:nvPr/>
          </p:nvGrpSpPr>
          <p:grpSpPr bwMode="auto">
            <a:xfrm>
              <a:off x="1851" y="1530"/>
              <a:ext cx="298" cy="335"/>
              <a:chOff x="2637" y="716"/>
              <a:chExt cx="298" cy="335"/>
            </a:xfrm>
          </p:grpSpPr>
          <p:sp>
            <p:nvSpPr>
              <p:cNvPr id="98354" name="Text Box 26"/>
              <p:cNvSpPr txBox="1">
                <a:spLocks noChangeArrowheads="1"/>
              </p:cNvSpPr>
              <p:nvPr/>
            </p:nvSpPr>
            <p:spPr bwMode="auto">
              <a:xfrm>
                <a:off x="2637" y="763"/>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A</a:t>
                </a:r>
                <a:endParaRPr lang="en-US" sz="1800"/>
              </a:p>
            </p:txBody>
          </p:sp>
          <p:sp>
            <p:nvSpPr>
              <p:cNvPr id="98355" name="Text Box 27"/>
              <p:cNvSpPr txBox="1">
                <a:spLocks noChangeArrowheads="1"/>
              </p:cNvSpPr>
              <p:nvPr/>
            </p:nvSpPr>
            <p:spPr bwMode="auto">
              <a:xfrm>
                <a:off x="2735" y="716"/>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8318" name="Line 28"/>
            <p:cNvSpPr>
              <a:spLocks noChangeShapeType="1"/>
            </p:cNvSpPr>
            <p:nvPr/>
          </p:nvSpPr>
          <p:spPr bwMode="auto">
            <a:xfrm>
              <a:off x="2135" y="1703"/>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8319" name="Picture 29"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1662" y="1667"/>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20" name="Picture 30" descr="Al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 y="2278"/>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1" name="Text Box 31"/>
            <p:cNvSpPr txBox="1">
              <a:spLocks noChangeArrowheads="1"/>
            </p:cNvSpPr>
            <p:nvPr/>
          </p:nvSpPr>
          <p:spPr bwMode="auto">
            <a:xfrm>
              <a:off x="981" y="274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sp>
          <p:nvSpPr>
            <p:cNvPr id="98322" name="Freeform 32"/>
            <p:cNvSpPr>
              <a:spLocks/>
            </p:cNvSpPr>
            <p:nvPr/>
          </p:nvSpPr>
          <p:spPr bwMode="auto">
            <a:xfrm>
              <a:off x="4377" y="2657"/>
              <a:ext cx="841" cy="493"/>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p>
          </p:txBody>
        </p:sp>
        <p:sp>
          <p:nvSpPr>
            <p:cNvPr id="98323" name="Line 33"/>
            <p:cNvSpPr>
              <a:spLocks noChangeShapeType="1"/>
            </p:cNvSpPr>
            <p:nvPr/>
          </p:nvSpPr>
          <p:spPr bwMode="auto">
            <a:xfrm>
              <a:off x="2557" y="2458"/>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8324" name="Picture 34"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3505" y="1977"/>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25" name="Picture 35" descr="BS00592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2" y="2606"/>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26" name="Group 36"/>
            <p:cNvGrpSpPr>
              <a:grpSpLocks/>
            </p:cNvGrpSpPr>
            <p:nvPr/>
          </p:nvGrpSpPr>
          <p:grpSpPr bwMode="auto">
            <a:xfrm>
              <a:off x="2870" y="2152"/>
              <a:ext cx="475" cy="466"/>
              <a:chOff x="1645" y="256"/>
              <a:chExt cx="475" cy="466"/>
            </a:xfrm>
          </p:grpSpPr>
          <p:sp>
            <p:nvSpPr>
              <p:cNvPr id="98351" name="Rectangle 37"/>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8352" name="Text Box 38"/>
              <p:cNvSpPr txBox="1">
                <a:spLocks noChangeArrowheads="1"/>
              </p:cNvSpPr>
              <p:nvPr/>
            </p:nvSpPr>
            <p:spPr bwMode="auto">
              <a:xfrm>
                <a:off x="1654" y="456"/>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 )</a:t>
                </a:r>
              </a:p>
            </p:txBody>
          </p:sp>
          <p:sp>
            <p:nvSpPr>
              <p:cNvPr id="98353" name="Text Box 39"/>
              <p:cNvSpPr txBox="1">
                <a:spLocks noChangeArrowheads="1"/>
              </p:cNvSpPr>
              <p:nvPr/>
            </p:nvSpPr>
            <p:spPr bwMode="auto">
              <a:xfrm>
                <a:off x="1876" y="256"/>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grpSp>
          <p:nvGrpSpPr>
            <p:cNvPr id="98327" name="Group 40"/>
            <p:cNvGrpSpPr>
              <a:grpSpLocks/>
            </p:cNvGrpSpPr>
            <p:nvPr/>
          </p:nvGrpSpPr>
          <p:grpSpPr bwMode="auto">
            <a:xfrm>
              <a:off x="2885" y="2908"/>
              <a:ext cx="475" cy="466"/>
              <a:chOff x="2144" y="3214"/>
              <a:chExt cx="475" cy="466"/>
            </a:xfrm>
          </p:grpSpPr>
          <p:sp>
            <p:nvSpPr>
              <p:cNvPr id="98347" name="Rectangle 41"/>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8348" name="Text Box 42"/>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 )</a:t>
                </a:r>
              </a:p>
            </p:txBody>
          </p:sp>
          <p:sp>
            <p:nvSpPr>
              <p:cNvPr id="98349" name="Text Box 43"/>
              <p:cNvSpPr txBox="1">
                <a:spLocks noChangeArrowheads="1"/>
              </p:cNvSpPr>
              <p:nvPr/>
            </p:nvSpPr>
            <p:spPr bwMode="auto">
              <a:xfrm>
                <a:off x="2356" y="3214"/>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8350" name="Text Box 44"/>
              <p:cNvSpPr txBox="1">
                <a:spLocks noChangeArrowheads="1"/>
              </p:cNvSpPr>
              <p:nvPr/>
            </p:nvSpPr>
            <p:spPr bwMode="auto">
              <a:xfrm>
                <a:off x="2234" y="3331"/>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8328" name="Group 45"/>
            <p:cNvGrpSpPr>
              <a:grpSpLocks/>
            </p:cNvGrpSpPr>
            <p:nvPr/>
          </p:nvGrpSpPr>
          <p:grpSpPr bwMode="auto">
            <a:xfrm>
              <a:off x="3639" y="2674"/>
              <a:ext cx="402" cy="327"/>
              <a:chOff x="2862" y="1573"/>
              <a:chExt cx="402" cy="327"/>
            </a:xfrm>
          </p:grpSpPr>
          <p:sp>
            <p:nvSpPr>
              <p:cNvPr id="98345" name="Oval 46"/>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8346" name="Text Box 47"/>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sp>
          <p:nvSpPr>
            <p:cNvPr id="98329" name="Line 48"/>
            <p:cNvSpPr>
              <a:spLocks noChangeShapeType="1"/>
            </p:cNvSpPr>
            <p:nvPr/>
          </p:nvSpPr>
          <p:spPr bwMode="auto">
            <a:xfrm>
              <a:off x="2589" y="3231"/>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98330" name="Group 49"/>
            <p:cNvGrpSpPr>
              <a:grpSpLocks/>
            </p:cNvGrpSpPr>
            <p:nvPr/>
          </p:nvGrpSpPr>
          <p:grpSpPr bwMode="auto">
            <a:xfrm>
              <a:off x="3355" y="3157"/>
              <a:ext cx="611" cy="332"/>
              <a:chOff x="3501" y="648"/>
              <a:chExt cx="611" cy="332"/>
            </a:xfrm>
          </p:grpSpPr>
          <p:sp>
            <p:nvSpPr>
              <p:cNvPr id="98343" name="Text Box 5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(K</a:t>
                </a:r>
                <a:r>
                  <a:rPr lang="en-US" baseline="-25000"/>
                  <a:t>S</a:t>
                </a:r>
                <a:r>
                  <a:rPr lang="en-US" sz="1800"/>
                  <a:t> )</a:t>
                </a:r>
              </a:p>
            </p:txBody>
          </p:sp>
          <p:sp>
            <p:nvSpPr>
              <p:cNvPr id="98344" name="Text Box 51"/>
              <p:cNvSpPr txBox="1">
                <a:spLocks noChangeArrowheads="1"/>
              </p:cNvSpPr>
              <p:nvPr/>
            </p:nvSpPr>
            <p:spPr bwMode="auto">
              <a:xfrm>
                <a:off x="3584" y="64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8331" name="Freeform 52"/>
            <p:cNvSpPr>
              <a:spLocks/>
            </p:cNvSpPr>
            <p:nvPr/>
          </p:nvSpPr>
          <p:spPr bwMode="auto">
            <a:xfrm>
              <a:off x="3346" y="2463"/>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8332" name="Freeform 53"/>
            <p:cNvSpPr>
              <a:spLocks/>
            </p:cNvSpPr>
            <p:nvPr/>
          </p:nvSpPr>
          <p:spPr bwMode="auto">
            <a:xfrm flipV="1">
              <a:off x="3360" y="2980"/>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8333" name="Text Box 54"/>
            <p:cNvSpPr txBox="1">
              <a:spLocks noChangeArrowheads="1"/>
            </p:cNvSpPr>
            <p:nvPr/>
          </p:nvSpPr>
          <p:spPr bwMode="auto">
            <a:xfrm>
              <a:off x="3233" y="193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8334" name="Line 55"/>
            <p:cNvSpPr>
              <a:spLocks noChangeShapeType="1"/>
            </p:cNvSpPr>
            <p:nvPr/>
          </p:nvSpPr>
          <p:spPr bwMode="auto">
            <a:xfrm>
              <a:off x="3264" y="2107"/>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98335" name="Group 56"/>
            <p:cNvGrpSpPr>
              <a:grpSpLocks/>
            </p:cNvGrpSpPr>
            <p:nvPr/>
          </p:nvGrpSpPr>
          <p:grpSpPr bwMode="auto">
            <a:xfrm>
              <a:off x="2863" y="3409"/>
              <a:ext cx="285" cy="335"/>
              <a:chOff x="2643" y="716"/>
              <a:chExt cx="285" cy="335"/>
            </a:xfrm>
          </p:grpSpPr>
          <p:sp>
            <p:nvSpPr>
              <p:cNvPr id="98341" name="Text Box 57"/>
              <p:cNvSpPr txBox="1">
                <a:spLocks noChangeArrowheads="1"/>
              </p:cNvSpPr>
              <p:nvPr/>
            </p:nvSpPr>
            <p:spPr bwMode="auto">
              <a:xfrm>
                <a:off x="2643" y="763"/>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endParaRPr lang="en-US" sz="1800"/>
              </a:p>
            </p:txBody>
          </p:sp>
          <p:sp>
            <p:nvSpPr>
              <p:cNvPr id="98342" name="Text Box 58"/>
              <p:cNvSpPr txBox="1">
                <a:spLocks noChangeArrowheads="1"/>
              </p:cNvSpPr>
              <p:nvPr/>
            </p:nvSpPr>
            <p:spPr bwMode="auto">
              <a:xfrm>
                <a:off x="2730" y="716"/>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8336" name="Line 59"/>
            <p:cNvSpPr>
              <a:spLocks noChangeShapeType="1"/>
            </p:cNvSpPr>
            <p:nvPr/>
          </p:nvSpPr>
          <p:spPr bwMode="auto">
            <a:xfrm>
              <a:off x="3114" y="3391"/>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8337" name="Picture 60"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3170" y="3564"/>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38" name="Line 61"/>
            <p:cNvSpPr>
              <a:spLocks noChangeShapeType="1"/>
            </p:cNvSpPr>
            <p:nvPr/>
          </p:nvSpPr>
          <p:spPr bwMode="auto">
            <a:xfrm flipV="1">
              <a:off x="3978" y="2838"/>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8339" name="Text Box 62"/>
            <p:cNvSpPr txBox="1">
              <a:spLocks noChangeArrowheads="1"/>
            </p:cNvSpPr>
            <p:nvPr/>
          </p:nvSpPr>
          <p:spPr bwMode="auto">
            <a:xfrm>
              <a:off x="4448" y="2810"/>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Internet</a:t>
              </a:r>
            </a:p>
          </p:txBody>
        </p:sp>
        <p:sp>
          <p:nvSpPr>
            <p:cNvPr id="98340" name="Text Box 63"/>
            <p:cNvSpPr txBox="1">
              <a:spLocks noChangeArrowheads="1"/>
            </p:cNvSpPr>
            <p:nvPr/>
          </p:nvSpPr>
          <p:spPr bwMode="auto">
            <a:xfrm>
              <a:off x="2345" y="311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grpSp>
    </p:spTree>
    <p:extLst>
      <p:ext uri="{BB962C8B-B14F-4D97-AF65-F5344CB8AC3E}">
        <p14:creationId xmlns:p14="http://schemas.microsoft.com/office/powerpoint/2010/main" val="324993358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Times New Roman" charset="0"/>
              </a:rPr>
              <a:t>PGP Key Management - 1</a:t>
            </a:r>
            <a:endParaRPr lang="en-AU">
              <a:latin typeface="Times New Roman" charset="0"/>
            </a:endParaRPr>
          </a:p>
        </p:txBody>
      </p:sp>
      <p:sp>
        <p:nvSpPr>
          <p:cNvPr id="18435" name="Rectangle 3"/>
          <p:cNvSpPr>
            <a:spLocks noGrp="1" noChangeArrowheads="1"/>
          </p:cNvSpPr>
          <p:nvPr>
            <p:ph type="body" idx="1"/>
          </p:nvPr>
        </p:nvSpPr>
        <p:spPr>
          <a:xfrm>
            <a:off x="685800" y="1752600"/>
            <a:ext cx="7772400" cy="4419600"/>
          </a:xfrm>
        </p:spPr>
        <p:txBody>
          <a:bodyPr>
            <a:normAutofit lnSpcReduction="10000"/>
          </a:bodyPr>
          <a:lstStyle/>
          <a:p>
            <a:pPr eaLnBrk="1" hangingPunct="1"/>
            <a:r>
              <a:rPr lang="en-US" sz="2800" dirty="0">
                <a:latin typeface="Arial" charset="0"/>
              </a:rPr>
              <a:t>From PGP documentation:</a:t>
            </a:r>
          </a:p>
          <a:p>
            <a:pPr lvl="1" eaLnBrk="1" hangingPunct="1">
              <a:buFontTx/>
              <a:buNone/>
            </a:pPr>
            <a:r>
              <a:rPr lang="en-US" sz="2400" dirty="0">
                <a:latin typeface="Arial" charset="0"/>
              </a:rPr>
              <a:t>“This whole business of protecting public keys from tampering is the most difficult problem in practical public key applications”</a:t>
            </a:r>
          </a:p>
          <a:p>
            <a:pPr eaLnBrk="1" hangingPunct="1"/>
            <a:r>
              <a:rPr lang="en-US" sz="2800" dirty="0">
                <a:latin typeface="Arial" charset="0"/>
              </a:rPr>
              <a:t>You have to make sure about the legitimacy of the public key of your party</a:t>
            </a:r>
          </a:p>
          <a:p>
            <a:pPr lvl="1" eaLnBrk="1" hangingPunct="1"/>
            <a:r>
              <a:rPr lang="en-US" sz="2400" dirty="0">
                <a:latin typeface="Arial" charset="0"/>
              </a:rPr>
              <a:t>exchange public-keys manually (using </a:t>
            </a:r>
            <a:r>
              <a:rPr lang="tr-TR" sz="2400" dirty="0" err="1">
                <a:latin typeface="Arial" charset="0"/>
              </a:rPr>
              <a:t>CDs</a:t>
            </a:r>
            <a:r>
              <a:rPr lang="en-US" sz="2400" dirty="0">
                <a:latin typeface="Arial" charset="0"/>
              </a:rPr>
              <a:t>, </a:t>
            </a:r>
            <a:r>
              <a:rPr lang="tr-TR" sz="2400" dirty="0">
                <a:latin typeface="Arial" charset="0"/>
              </a:rPr>
              <a:t>USB </a:t>
            </a:r>
            <a:r>
              <a:rPr lang="tr-TR" sz="2400" dirty="0" err="1">
                <a:latin typeface="Arial" charset="0"/>
              </a:rPr>
              <a:t>sticks</a:t>
            </a:r>
            <a:r>
              <a:rPr lang="tr-TR" sz="2400" dirty="0">
                <a:latin typeface="Arial" charset="0"/>
              </a:rPr>
              <a:t>, </a:t>
            </a:r>
            <a:r>
              <a:rPr lang="en-US" sz="2400" dirty="0">
                <a:latin typeface="Arial" charset="0"/>
              </a:rPr>
              <a:t>etc.)</a:t>
            </a:r>
          </a:p>
          <a:p>
            <a:pPr lvl="1" eaLnBrk="1" hangingPunct="1"/>
            <a:r>
              <a:rPr lang="en-US" sz="2400" dirty="0">
                <a:latin typeface="Arial" charset="0"/>
              </a:rPr>
              <a:t>verify fingerprint of a public key over the phone</a:t>
            </a:r>
          </a:p>
          <a:p>
            <a:pPr lvl="1" eaLnBrk="1" hangingPunct="1"/>
            <a:r>
              <a:rPr lang="en-US" sz="2400" dirty="0">
                <a:latin typeface="Arial" charset="0"/>
              </a:rPr>
              <a:t>trust another individual who signs public keys</a:t>
            </a:r>
          </a:p>
          <a:p>
            <a:pPr lvl="2" eaLnBrk="1" hangingPunct="1"/>
            <a:r>
              <a:rPr lang="en-US" sz="2000" dirty="0">
                <a:latin typeface="Arial" charset="0"/>
              </a:rPr>
              <a:t>public key signatures</a:t>
            </a:r>
          </a:p>
        </p:txBody>
      </p:sp>
    </p:spTree>
    <p:extLst>
      <p:ext uri="{BB962C8B-B14F-4D97-AF65-F5344CB8AC3E}">
        <p14:creationId xmlns:p14="http://schemas.microsoft.com/office/powerpoint/2010/main" val="323266995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0"/>
            <a:ext cx="7772400" cy="609600"/>
          </a:xfrm>
        </p:spPr>
        <p:txBody>
          <a:bodyPr>
            <a:normAutofit fontScale="90000"/>
          </a:bodyPr>
          <a:lstStyle/>
          <a:p>
            <a:pPr eaLnBrk="1" hangingPunct="1"/>
            <a:r>
              <a:rPr lang="en-US">
                <a:latin typeface="Times New Roman" charset="0"/>
              </a:rPr>
              <a:t>PGP Key Management - 2</a:t>
            </a:r>
            <a:endParaRPr lang="en-AU">
              <a:latin typeface="Times New Roman" charset="0"/>
            </a:endParaRPr>
          </a:p>
        </p:txBody>
      </p:sp>
      <p:sp>
        <p:nvSpPr>
          <p:cNvPr id="19459" name="Rectangle 3"/>
          <p:cNvSpPr>
            <a:spLocks noGrp="1" noChangeArrowheads="1"/>
          </p:cNvSpPr>
          <p:nvPr>
            <p:ph type="body" idx="1"/>
          </p:nvPr>
        </p:nvSpPr>
        <p:spPr>
          <a:xfrm>
            <a:off x="381000" y="1419625"/>
            <a:ext cx="8534400" cy="4724042"/>
          </a:xfrm>
        </p:spPr>
        <p:txBody>
          <a:bodyPr>
            <a:normAutofit fontScale="85000" lnSpcReduction="10000"/>
          </a:bodyPr>
          <a:lstStyle/>
          <a:p>
            <a:pPr eaLnBrk="1" hangingPunct="1">
              <a:lnSpc>
                <a:spcPct val="120000"/>
              </a:lnSpc>
            </a:pPr>
            <a:r>
              <a:rPr lang="en-US" sz="2800" dirty="0">
                <a:latin typeface="Arial" charset="0"/>
              </a:rPr>
              <a:t>Public keys could be signed </a:t>
            </a:r>
            <a:r>
              <a:rPr lang="en-US" sz="2800" dirty="0" smtClean="0">
                <a:latin typeface="Arial" charset="0"/>
              </a:rPr>
              <a:t>by:</a:t>
            </a:r>
            <a:endParaRPr lang="en-US" sz="2800" dirty="0">
              <a:latin typeface="Arial" charset="0"/>
            </a:endParaRPr>
          </a:p>
          <a:p>
            <a:pPr lvl="1" eaLnBrk="1" hangingPunct="1">
              <a:lnSpc>
                <a:spcPct val="120000"/>
              </a:lnSpc>
            </a:pPr>
            <a:r>
              <a:rPr lang="en-US" sz="2400" dirty="0">
                <a:latin typeface="Arial" charset="0"/>
              </a:rPr>
              <a:t>Certification Authorities (CA)</a:t>
            </a:r>
          </a:p>
          <a:p>
            <a:pPr lvl="2" eaLnBrk="1" hangingPunct="1">
              <a:lnSpc>
                <a:spcPct val="120000"/>
              </a:lnSpc>
            </a:pPr>
            <a:r>
              <a:rPr lang="en-US" sz="2000" dirty="0">
                <a:latin typeface="Arial" charset="0"/>
              </a:rPr>
              <a:t>trusted entities</a:t>
            </a:r>
          </a:p>
          <a:p>
            <a:pPr lvl="2" eaLnBrk="1" hangingPunct="1">
              <a:lnSpc>
                <a:spcPct val="120000"/>
              </a:lnSpc>
            </a:pPr>
            <a:r>
              <a:rPr lang="en-US" sz="2000" dirty="0">
                <a:latin typeface="Arial" charset="0"/>
              </a:rPr>
              <a:t>the mechanism of S/MIME, not in PGP</a:t>
            </a:r>
          </a:p>
          <a:p>
            <a:pPr lvl="1" eaLnBrk="1" hangingPunct="1">
              <a:lnSpc>
                <a:spcPct val="120000"/>
              </a:lnSpc>
            </a:pPr>
            <a:r>
              <a:rPr lang="en-US" sz="2400" dirty="0">
                <a:solidFill>
                  <a:srgbClr val="FF0000"/>
                </a:solidFill>
                <a:latin typeface="Arial" charset="0"/>
              </a:rPr>
              <a:t>in PGP each user is a CA</a:t>
            </a:r>
          </a:p>
          <a:p>
            <a:pPr lvl="2" eaLnBrk="1" hangingPunct="1">
              <a:lnSpc>
                <a:spcPct val="120000"/>
              </a:lnSpc>
            </a:pPr>
            <a:r>
              <a:rPr lang="en-US" sz="2000" dirty="0">
                <a:solidFill>
                  <a:srgbClr val="FF0000"/>
                </a:solidFill>
                <a:latin typeface="Arial" charset="0"/>
              </a:rPr>
              <a:t>everybody can sign keys </a:t>
            </a:r>
            <a:r>
              <a:rPr lang="tr-TR" sz="2000" dirty="0">
                <a:solidFill>
                  <a:srgbClr val="FF0000"/>
                </a:solidFill>
                <a:latin typeface="Arial" charset="0"/>
              </a:rPr>
              <a:t>of</a:t>
            </a:r>
            <a:r>
              <a:rPr lang="en-US" sz="2000" dirty="0">
                <a:solidFill>
                  <a:srgbClr val="FF0000"/>
                </a:solidFill>
                <a:latin typeface="Arial" charset="0"/>
              </a:rPr>
              <a:t> users they know directly</a:t>
            </a:r>
          </a:p>
          <a:p>
            <a:pPr lvl="2" eaLnBrk="1" hangingPunct="1">
              <a:lnSpc>
                <a:spcPct val="120000"/>
              </a:lnSpc>
            </a:pPr>
            <a:r>
              <a:rPr lang="en-US" sz="2000" dirty="0">
                <a:solidFill>
                  <a:srgbClr val="FF0000"/>
                </a:solidFill>
                <a:latin typeface="Arial" charset="0"/>
              </a:rPr>
              <a:t>other users’ key signatures can also be used, if those users are trusted</a:t>
            </a:r>
          </a:p>
          <a:p>
            <a:pPr eaLnBrk="1" hangingPunct="1">
              <a:lnSpc>
                <a:spcPct val="120000"/>
              </a:lnSpc>
            </a:pPr>
            <a:r>
              <a:rPr lang="en-US" sz="2800" u="sng" dirty="0">
                <a:latin typeface="Arial" charset="0"/>
              </a:rPr>
              <a:t>The only ultimately trusted entity is </a:t>
            </a:r>
            <a:r>
              <a:rPr lang="tr-TR" sz="2800" u="sng" dirty="0" err="1">
                <a:latin typeface="Arial" charset="0"/>
              </a:rPr>
              <a:t>your</a:t>
            </a:r>
            <a:r>
              <a:rPr lang="en-US" sz="2800" u="sng" dirty="0">
                <a:latin typeface="Arial" charset="0"/>
              </a:rPr>
              <a:t>self</a:t>
            </a:r>
          </a:p>
          <a:p>
            <a:pPr lvl="1" eaLnBrk="1" hangingPunct="1">
              <a:lnSpc>
                <a:spcPct val="120000"/>
              </a:lnSpc>
            </a:pPr>
            <a:r>
              <a:rPr lang="en-US" sz="2400" dirty="0">
                <a:latin typeface="Arial" charset="0"/>
              </a:rPr>
              <a:t>all other keys should either be directly signed by </a:t>
            </a:r>
            <a:r>
              <a:rPr lang="tr-TR" sz="2400" dirty="0" err="1">
                <a:latin typeface="Arial" charset="0"/>
              </a:rPr>
              <a:t>you</a:t>
            </a:r>
            <a:r>
              <a:rPr lang="en-US" sz="2400" dirty="0">
                <a:latin typeface="Arial" charset="0"/>
              </a:rPr>
              <a:t> or there should be a trusted path of key signatures</a:t>
            </a:r>
          </a:p>
          <a:p>
            <a:pPr lvl="1" eaLnBrk="1" hangingPunct="1">
              <a:lnSpc>
                <a:spcPct val="120000"/>
              </a:lnSpc>
            </a:pPr>
            <a:r>
              <a:rPr lang="tr-TR" sz="2400" dirty="0" err="1">
                <a:latin typeface="Arial" charset="0"/>
              </a:rPr>
              <a:t>you</a:t>
            </a:r>
            <a:r>
              <a:rPr lang="en-US" sz="2400" dirty="0">
                <a:latin typeface="Arial" charset="0"/>
              </a:rPr>
              <a:t> </a:t>
            </a:r>
            <a:r>
              <a:rPr lang="en-US" sz="2400" dirty="0" err="1">
                <a:latin typeface="Arial" charset="0"/>
              </a:rPr>
              <a:t>refle</a:t>
            </a:r>
            <a:r>
              <a:rPr lang="tr-TR" sz="2400" dirty="0" err="1">
                <a:latin typeface="Arial" charset="0"/>
              </a:rPr>
              <a:t>ct</a:t>
            </a:r>
            <a:r>
              <a:rPr lang="tr-TR" sz="2400" dirty="0">
                <a:latin typeface="Arial" charset="0"/>
              </a:rPr>
              <a:t> </a:t>
            </a:r>
            <a:r>
              <a:rPr lang="tr-TR" sz="2400" dirty="0" err="1">
                <a:latin typeface="Arial" charset="0"/>
              </a:rPr>
              <a:t>your</a:t>
            </a:r>
            <a:r>
              <a:rPr lang="en-US" sz="2400" dirty="0">
                <a:latin typeface="Arial" charset="0"/>
              </a:rPr>
              <a:t> own trust assessment in </a:t>
            </a:r>
            <a:r>
              <a:rPr lang="tr-TR" sz="2400" dirty="0" err="1">
                <a:latin typeface="Arial" charset="0"/>
              </a:rPr>
              <a:t>your</a:t>
            </a:r>
            <a:r>
              <a:rPr lang="en-US" sz="2400" dirty="0">
                <a:latin typeface="Arial" charset="0"/>
              </a:rPr>
              <a:t> pub</a:t>
            </a:r>
            <a:r>
              <a:rPr lang="tr-TR" sz="2400" dirty="0" err="1">
                <a:latin typeface="Arial" charset="0"/>
              </a:rPr>
              <a:t>lic</a:t>
            </a:r>
            <a:r>
              <a:rPr lang="tr-TR" sz="2400" dirty="0">
                <a:latin typeface="Arial" charset="0"/>
              </a:rPr>
              <a:t> </a:t>
            </a:r>
            <a:r>
              <a:rPr lang="en-US" sz="2400" dirty="0">
                <a:latin typeface="Arial" charset="0"/>
              </a:rPr>
              <a:t>key ring (no system enforcement</a:t>
            </a:r>
            <a:r>
              <a:rPr lang="en-US" sz="2400" dirty="0" smtClean="0">
                <a:latin typeface="Arial" charset="0"/>
              </a:rPr>
              <a:t>)</a:t>
            </a:r>
            <a:endParaRPr lang="en-US" sz="2400" dirty="0">
              <a:latin typeface="Arial" charset="0"/>
            </a:endParaRPr>
          </a:p>
        </p:txBody>
      </p:sp>
    </p:spTree>
    <p:extLst>
      <p:ext uri="{BB962C8B-B14F-4D97-AF65-F5344CB8AC3E}">
        <p14:creationId xmlns:p14="http://schemas.microsoft.com/office/powerpoint/2010/main" val="10046937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7772400" cy="685800"/>
          </a:xfrm>
        </p:spPr>
        <p:txBody>
          <a:bodyPr>
            <a:normAutofit fontScale="90000"/>
          </a:bodyPr>
          <a:lstStyle/>
          <a:p>
            <a:pPr eaLnBrk="1" hangingPunct="1"/>
            <a:r>
              <a:rPr lang="en-US">
                <a:latin typeface="Times New Roman" charset="0"/>
              </a:rPr>
              <a:t>PGP Key Management - 3</a:t>
            </a:r>
            <a:endParaRPr lang="en-AU">
              <a:latin typeface="Times New Roman" charset="0"/>
            </a:endParaRPr>
          </a:p>
        </p:txBody>
      </p:sp>
      <p:sp>
        <p:nvSpPr>
          <p:cNvPr id="20483" name="Rectangle 3"/>
          <p:cNvSpPr>
            <a:spLocks noGrp="1" noChangeArrowheads="1"/>
          </p:cNvSpPr>
          <p:nvPr>
            <p:ph type="body" idx="1"/>
          </p:nvPr>
        </p:nvSpPr>
        <p:spPr>
          <a:xfrm>
            <a:off x="685800" y="1194483"/>
            <a:ext cx="8001000" cy="5410200"/>
          </a:xfrm>
        </p:spPr>
        <p:txBody>
          <a:bodyPr>
            <a:normAutofit lnSpcReduction="10000"/>
          </a:bodyPr>
          <a:lstStyle/>
          <a:p>
            <a:pPr eaLnBrk="1" hangingPunct="1"/>
            <a:r>
              <a:rPr lang="en-US" sz="2800" dirty="0">
                <a:latin typeface="Arial" charset="0"/>
              </a:rPr>
              <a:t>A </a:t>
            </a:r>
            <a:r>
              <a:rPr lang="tr-TR" sz="2800" dirty="0" err="1">
                <a:latin typeface="Arial" charset="0"/>
              </a:rPr>
              <a:t>trusted</a:t>
            </a:r>
            <a:r>
              <a:rPr lang="tr-TR" sz="2800" dirty="0">
                <a:latin typeface="Arial" charset="0"/>
              </a:rPr>
              <a:t> </a:t>
            </a:r>
            <a:r>
              <a:rPr lang="en-US" sz="2800" dirty="0">
                <a:latin typeface="Arial" charset="0"/>
              </a:rPr>
              <a:t>signature on a public key means that</a:t>
            </a:r>
          </a:p>
          <a:p>
            <a:pPr lvl="1" eaLnBrk="1" hangingPunct="1"/>
            <a:r>
              <a:rPr lang="tr-TR" sz="2400" dirty="0" err="1">
                <a:latin typeface="Arial" charset="0"/>
              </a:rPr>
              <a:t>the</a:t>
            </a:r>
            <a:r>
              <a:rPr lang="en-US" sz="2400" dirty="0">
                <a:latin typeface="Arial" charset="0"/>
              </a:rPr>
              <a:t> key really belongs to its owner</a:t>
            </a:r>
          </a:p>
          <a:p>
            <a:pPr eaLnBrk="1" hangingPunct="1"/>
            <a:r>
              <a:rPr lang="en-US" sz="2800" dirty="0">
                <a:latin typeface="Arial" charset="0"/>
              </a:rPr>
              <a:t>But does not mean that key owner is trusted to sign other keys</a:t>
            </a:r>
          </a:p>
          <a:p>
            <a:pPr lvl="1" eaLnBrk="1" hangingPunct="1"/>
            <a:r>
              <a:rPr lang="en-US" sz="2400" dirty="0">
                <a:latin typeface="Arial" charset="0"/>
              </a:rPr>
              <a:t>key owner can sign other keys, but their trustworthiness is determined by the verifier (the owner of the </a:t>
            </a:r>
            <a:r>
              <a:rPr lang="en-US" sz="2400" dirty="0" err="1">
                <a:latin typeface="Arial" charset="0"/>
              </a:rPr>
              <a:t>pubkey</a:t>
            </a:r>
            <a:r>
              <a:rPr lang="en-US" sz="2400" dirty="0">
                <a:latin typeface="Arial" charset="0"/>
              </a:rPr>
              <a:t> ring)</a:t>
            </a:r>
          </a:p>
          <a:p>
            <a:pPr eaLnBrk="1" hangingPunct="1"/>
            <a:r>
              <a:rPr lang="en-US" sz="2800" dirty="0">
                <a:latin typeface="Arial" charset="0"/>
              </a:rPr>
              <a:t>Making sure about the legitimacy of a key and trusting the key owner to find out other keys are two different concepts</a:t>
            </a:r>
          </a:p>
          <a:p>
            <a:pPr eaLnBrk="1" hangingPunct="1"/>
            <a:r>
              <a:rPr lang="en-US" sz="2800" dirty="0">
                <a:latin typeface="Arial" charset="0"/>
              </a:rPr>
              <a:t>Keys and signatures on them are generally obtained from PGP public </a:t>
            </a:r>
            <a:r>
              <a:rPr lang="en-US" sz="2800" dirty="0" err="1">
                <a:latin typeface="Arial" charset="0"/>
              </a:rPr>
              <a:t>keyservers</a:t>
            </a:r>
            <a:endParaRPr lang="en-US" sz="2800" dirty="0">
              <a:latin typeface="Arial" charset="0"/>
            </a:endParaRPr>
          </a:p>
          <a:p>
            <a:pPr lvl="1" eaLnBrk="1" hangingPunct="1"/>
            <a:r>
              <a:rPr lang="en-US" sz="2400" dirty="0">
                <a:latin typeface="Arial" charset="0"/>
              </a:rPr>
              <a:t>there might be several signatures on a single key</a:t>
            </a:r>
          </a:p>
        </p:txBody>
      </p:sp>
    </p:spTree>
    <p:extLst>
      <p:ext uri="{BB962C8B-B14F-4D97-AF65-F5344CB8AC3E}">
        <p14:creationId xmlns:p14="http://schemas.microsoft.com/office/powerpoint/2010/main" val="7618611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152400" y="-158750"/>
            <a:ext cx="8839200" cy="939800"/>
          </a:xfrm>
          <a:ln>
            <a:solidFill>
              <a:srgbClr val="FFFFFF"/>
            </a:solidFill>
            <a:miter lim="800000"/>
            <a:headEnd/>
            <a:tailEnd/>
          </a:ln>
        </p:spPr>
        <p:txBody>
          <a:bodyPr/>
          <a:lstStyle/>
          <a:p>
            <a:pPr algn="r"/>
            <a:r>
              <a:rPr lang="en-US" sz="3200">
                <a:solidFill>
                  <a:srgbClr val="000000"/>
                </a:solidFill>
                <a:latin typeface="Arial" charset="0"/>
                <a:ea typeface="ＭＳ Ｐゴシック" charset="0"/>
                <a:cs typeface="ＭＳ Ｐゴシック" charset="0"/>
              </a:rPr>
              <a:t>Pretty good privacy (PGP)</a:t>
            </a:r>
          </a:p>
        </p:txBody>
      </p:sp>
      <p:sp>
        <p:nvSpPr>
          <p:cNvPr id="99330" name="Rectangle 3"/>
          <p:cNvSpPr>
            <a:spLocks noGrp="1" noChangeArrowheads="1"/>
          </p:cNvSpPr>
          <p:nvPr>
            <p:ph type="body" sz="half" idx="1"/>
          </p:nvPr>
        </p:nvSpPr>
        <p:spPr>
          <a:xfrm>
            <a:off x="457200" y="1600200"/>
            <a:ext cx="4033838" cy="4525963"/>
          </a:xfrm>
        </p:spPr>
        <p:txBody>
          <a:bodyPr/>
          <a:lstStyle/>
          <a:p>
            <a:r>
              <a:rPr lang="en-US" sz="2200">
                <a:latin typeface="Arial" charset="0"/>
                <a:ea typeface="ＭＳ Ｐゴシック" charset="0"/>
                <a:cs typeface="ＭＳ Ｐゴシック" charset="0"/>
              </a:rPr>
              <a:t>Internet e-mail encryption scheme, de-facto standard.</a:t>
            </a:r>
          </a:p>
          <a:p>
            <a:r>
              <a:rPr lang="en-US" sz="2200">
                <a:latin typeface="Arial" charset="0"/>
                <a:ea typeface="ＭＳ Ｐゴシック" charset="0"/>
                <a:cs typeface="ＭＳ Ｐゴシック" charset="0"/>
              </a:rPr>
              <a:t>uses symmetric key cryptography, public key cryptography, hash function, and digital signature as described.</a:t>
            </a:r>
          </a:p>
          <a:p>
            <a:r>
              <a:rPr lang="en-US" sz="2200">
                <a:latin typeface="Arial" charset="0"/>
                <a:ea typeface="ＭＳ Ｐゴシック" charset="0"/>
                <a:cs typeface="ＭＳ Ｐゴシック" charset="0"/>
              </a:rPr>
              <a:t>provides secrecy, sender authentication, integrity.</a:t>
            </a:r>
          </a:p>
          <a:p>
            <a:r>
              <a:rPr lang="en-US" sz="2200">
                <a:latin typeface="Arial" charset="0"/>
                <a:ea typeface="ＭＳ Ｐゴシック" charset="0"/>
                <a:cs typeface="ＭＳ Ｐゴシック" charset="0"/>
              </a:rPr>
              <a:t>inventor, Phil Zimmerman.</a:t>
            </a:r>
          </a:p>
        </p:txBody>
      </p:sp>
      <p:sp>
        <p:nvSpPr>
          <p:cNvPr id="99331" name="Rectangle 4"/>
          <p:cNvSpPr>
            <a:spLocks noGrp="1" noChangeArrowheads="1"/>
          </p:cNvSpPr>
          <p:nvPr>
            <p:ph type="body" sz="half" idx="2"/>
          </p:nvPr>
        </p:nvSpPr>
        <p:spPr>
          <a:xfrm>
            <a:off x="4406900" y="2135188"/>
            <a:ext cx="4205288" cy="3605212"/>
          </a:xfrm>
          <a:ln>
            <a:solidFill>
              <a:srgbClr val="FF0000"/>
            </a:solidFill>
            <a:miter lim="800000"/>
            <a:headEnd/>
            <a:tailEnd/>
          </a:ln>
        </p:spPr>
        <p:txBody>
          <a:bodyPr/>
          <a:lstStyle/>
          <a:p>
            <a:pPr>
              <a:spcBef>
                <a:spcPct val="0"/>
              </a:spcBef>
              <a:buFontTx/>
              <a:buNone/>
            </a:pPr>
            <a:r>
              <a:rPr lang="en-US" sz="1600">
                <a:latin typeface="Courier New" charset="0"/>
                <a:ea typeface="ＭＳ Ｐゴシック" charset="0"/>
                <a:cs typeface="ＭＳ Ｐゴシック" charset="0"/>
              </a:rPr>
              <a:t>---BEGIN PGP SIGNED MESSAGE---</a:t>
            </a:r>
          </a:p>
          <a:p>
            <a:pPr>
              <a:spcBef>
                <a:spcPct val="0"/>
              </a:spcBef>
              <a:buFontTx/>
              <a:buNone/>
            </a:pPr>
            <a:r>
              <a:rPr lang="en-US" sz="1600">
                <a:latin typeface="Courier New" charset="0"/>
                <a:ea typeface="ＭＳ Ｐゴシック" charset="0"/>
                <a:cs typeface="ＭＳ Ｐゴシック" charset="0"/>
              </a:rPr>
              <a:t>Hash: SHA1</a:t>
            </a:r>
          </a:p>
          <a:p>
            <a:pPr>
              <a:spcBef>
                <a:spcPct val="0"/>
              </a:spcBef>
              <a:buFontTx/>
              <a:buNone/>
            </a:pPr>
            <a:endParaRPr lang="en-US" sz="1600">
              <a:latin typeface="Courier New" charset="0"/>
              <a:ea typeface="ＭＳ Ｐゴシック" charset="0"/>
              <a:cs typeface="ＭＳ Ｐゴシック" charset="0"/>
            </a:endParaRPr>
          </a:p>
          <a:p>
            <a:pPr>
              <a:spcBef>
                <a:spcPct val="0"/>
              </a:spcBef>
              <a:buFontTx/>
              <a:buNone/>
            </a:pPr>
            <a:r>
              <a:rPr lang="en-US" sz="1600">
                <a:latin typeface="Courier New" charset="0"/>
                <a:ea typeface="ＭＳ Ｐゴシック" charset="0"/>
                <a:cs typeface="ＭＳ Ｐゴシック" charset="0"/>
              </a:rPr>
              <a:t>Bob:My husband is out of town tonight.Passionately yours, Alice</a:t>
            </a:r>
          </a:p>
          <a:p>
            <a:pPr>
              <a:spcBef>
                <a:spcPct val="0"/>
              </a:spcBef>
              <a:buFontTx/>
              <a:buNone/>
            </a:pPr>
            <a:endParaRPr lang="en-US" sz="1600">
              <a:latin typeface="Courier New" charset="0"/>
              <a:ea typeface="ＭＳ Ｐゴシック" charset="0"/>
              <a:cs typeface="ＭＳ Ｐゴシック" charset="0"/>
            </a:endParaRPr>
          </a:p>
          <a:p>
            <a:pPr>
              <a:spcBef>
                <a:spcPct val="0"/>
              </a:spcBef>
              <a:buFontTx/>
              <a:buNone/>
            </a:pPr>
            <a:r>
              <a:rPr lang="en-US" sz="1600">
                <a:latin typeface="Courier New" charset="0"/>
                <a:ea typeface="ＭＳ Ｐゴシック" charset="0"/>
                <a:cs typeface="ＭＳ Ｐゴシック" charset="0"/>
              </a:rPr>
              <a:t>---BEGIN PGP SIGNATURE---</a:t>
            </a:r>
          </a:p>
          <a:p>
            <a:pPr>
              <a:spcBef>
                <a:spcPct val="0"/>
              </a:spcBef>
              <a:buFontTx/>
              <a:buNone/>
            </a:pPr>
            <a:r>
              <a:rPr lang="en-US" sz="1600">
                <a:latin typeface="Courier New" charset="0"/>
                <a:ea typeface="ＭＳ Ｐゴシック" charset="0"/>
                <a:cs typeface="ＭＳ Ｐゴシック" charset="0"/>
              </a:rPr>
              <a:t>Version: PGP 5.0</a:t>
            </a:r>
          </a:p>
          <a:p>
            <a:pPr>
              <a:spcBef>
                <a:spcPct val="0"/>
              </a:spcBef>
              <a:buFontTx/>
              <a:buNone/>
            </a:pPr>
            <a:r>
              <a:rPr lang="en-US" sz="1600">
                <a:latin typeface="Courier New" charset="0"/>
                <a:ea typeface="ＭＳ Ｐゴシック" charset="0"/>
                <a:cs typeface="ＭＳ Ｐゴシック" charset="0"/>
              </a:rPr>
              <a:t>Charset: noconv</a:t>
            </a:r>
          </a:p>
          <a:p>
            <a:pPr>
              <a:spcBef>
                <a:spcPct val="0"/>
              </a:spcBef>
              <a:buFontTx/>
              <a:buNone/>
            </a:pPr>
            <a:r>
              <a:rPr lang="en-US" sz="1600">
                <a:latin typeface="Courier New" charset="0"/>
                <a:ea typeface="ＭＳ Ｐゴシック" charset="0"/>
                <a:cs typeface="ＭＳ Ｐゴシック" charset="0"/>
              </a:rPr>
              <a:t>yhHJRHhGJGhgg/12EpJ+lo8gE4vB3mqJhFEvZP9t6n7G6m5Gw2</a:t>
            </a:r>
          </a:p>
          <a:p>
            <a:pPr>
              <a:spcBef>
                <a:spcPct val="0"/>
              </a:spcBef>
              <a:buFontTx/>
              <a:buNone/>
            </a:pPr>
            <a:r>
              <a:rPr lang="en-US" sz="1600">
                <a:latin typeface="Courier New" charset="0"/>
                <a:ea typeface="ＭＳ Ｐゴシック" charset="0"/>
                <a:cs typeface="ＭＳ Ｐゴシック" charset="0"/>
              </a:rPr>
              <a:t>---END PGP SIGNATURE---</a:t>
            </a:r>
          </a:p>
          <a:p>
            <a:pPr>
              <a:buFontTx/>
              <a:buNone/>
            </a:pPr>
            <a:endParaRPr lang="en-US" sz="1600">
              <a:latin typeface="Arial" charset="0"/>
              <a:ea typeface="ＭＳ Ｐゴシック" charset="0"/>
              <a:cs typeface="ＭＳ Ｐゴシック" charset="0"/>
            </a:endParaRPr>
          </a:p>
        </p:txBody>
      </p:sp>
      <p:sp>
        <p:nvSpPr>
          <p:cNvPr id="99332" name="Text Box 5"/>
          <p:cNvSpPr txBox="1">
            <a:spLocks noChangeArrowheads="1"/>
          </p:cNvSpPr>
          <p:nvPr/>
        </p:nvSpPr>
        <p:spPr bwMode="auto">
          <a:xfrm>
            <a:off x="4667250" y="1143000"/>
            <a:ext cx="2876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2000"/>
              <a:t>A PGP signed message:</a:t>
            </a:r>
            <a:endParaRPr lang="en-US" sz="2000">
              <a:latin typeface="Times New Roman" charset="0"/>
            </a:endParaRPr>
          </a:p>
        </p:txBody>
      </p:sp>
    </p:spTree>
    <p:extLst>
      <p:ext uri="{BB962C8B-B14F-4D97-AF65-F5344CB8AC3E}">
        <p14:creationId xmlns:p14="http://schemas.microsoft.com/office/powerpoint/2010/main" val="28938382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7" name="Titolo 4"/>
          <p:cNvSpPr>
            <a:spLocks noGrp="1"/>
          </p:cNvSpPr>
          <p:nvPr>
            <p:ph type="title"/>
          </p:nvPr>
        </p:nvSpPr>
        <p:spPr/>
        <p:txBody>
          <a:bodyPr>
            <a:normAutofit/>
          </a:bodyPr>
          <a:lstStyle/>
          <a:p>
            <a:r>
              <a:rPr lang="it-IT">
                <a:latin typeface="Arial" charset="0"/>
                <a:ea typeface="ＭＳ Ｐゴシック" charset="0"/>
                <a:cs typeface="ＭＳ Ｐゴシック" charset="0"/>
              </a:rPr>
              <a:t>PGP Authentication</a:t>
            </a:r>
          </a:p>
        </p:txBody>
      </p:sp>
      <p:sp>
        <p:nvSpPr>
          <p:cNvPr id="6" name="Segnaposto testo 5"/>
          <p:cNvSpPr>
            <a:spLocks noGrp="1"/>
          </p:cNvSpPr>
          <p:nvPr>
            <p:ph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ormAutofit fontScale="92500" lnSpcReduction="20000"/>
          </a:bodyPr>
          <a:lstStyle/>
          <a:p>
            <a:pPr marL="0" indent="0">
              <a:buNone/>
              <a:defRPr/>
            </a:pPr>
            <a:r>
              <a:rPr lang="en-GB" sz="1800" dirty="0">
                <a:solidFill>
                  <a:srgbClr val="000000"/>
                </a:solidFill>
              </a:rPr>
              <a:t>This is a digital signature scheme with hashing. </a:t>
            </a:r>
          </a:p>
          <a:p>
            <a:pPr marL="609600" indent="-609600">
              <a:buFontTx/>
              <a:buAutoNum type="arabicPeriod"/>
              <a:defRPr/>
            </a:pPr>
            <a:r>
              <a:rPr lang="en-GB" sz="1800" dirty="0">
                <a:solidFill>
                  <a:srgbClr val="000000"/>
                </a:solidFill>
              </a:rPr>
              <a:t>Alice has (private/public) key pair </a:t>
            </a:r>
            <a:r>
              <a:rPr lang="en-GB" sz="1800" i="1" dirty="0">
                <a:solidFill>
                  <a:srgbClr val="000000"/>
                </a:solidFill>
              </a:rPr>
              <a:t>(Ad/</a:t>
            </a:r>
            <a:r>
              <a:rPr lang="en-GB" sz="1800" i="1" dirty="0" err="1">
                <a:solidFill>
                  <a:srgbClr val="000000"/>
                </a:solidFill>
              </a:rPr>
              <a:t>Ae</a:t>
            </a:r>
            <a:r>
              <a:rPr lang="en-GB" sz="1800" i="1" dirty="0">
                <a:solidFill>
                  <a:srgbClr val="000000"/>
                </a:solidFill>
              </a:rPr>
              <a:t>)</a:t>
            </a:r>
            <a:r>
              <a:rPr lang="en-GB" sz="1800" dirty="0">
                <a:solidFill>
                  <a:srgbClr val="000000"/>
                </a:solidFill>
              </a:rPr>
              <a:t> and she wants to send a digitally signed message </a:t>
            </a:r>
            <a:r>
              <a:rPr lang="en-GB" sz="1800" i="1" dirty="0">
                <a:solidFill>
                  <a:srgbClr val="000000"/>
                </a:solidFill>
              </a:rPr>
              <a:t>m</a:t>
            </a:r>
            <a:r>
              <a:rPr lang="en-GB" sz="1800" dirty="0">
                <a:solidFill>
                  <a:srgbClr val="000000"/>
                </a:solidFill>
              </a:rPr>
              <a:t> to Bob. </a:t>
            </a:r>
          </a:p>
          <a:p>
            <a:pPr marL="609600" indent="-609600">
              <a:buFontTx/>
              <a:buAutoNum type="arabicPeriod"/>
              <a:defRPr/>
            </a:pPr>
            <a:r>
              <a:rPr lang="en-GB" sz="1800" dirty="0">
                <a:solidFill>
                  <a:srgbClr val="000000"/>
                </a:solidFill>
              </a:rPr>
              <a:t>Alice hashes the message using SHA-1 to obtain 	</a:t>
            </a:r>
            <a:r>
              <a:rPr lang="en-GB" sz="1800" i="1" dirty="0">
                <a:solidFill>
                  <a:srgbClr val="000000"/>
                </a:solidFill>
              </a:rPr>
              <a:t>SHA(m).</a:t>
            </a:r>
            <a:endParaRPr lang="en-US" sz="1800" i="1" dirty="0">
              <a:solidFill>
                <a:srgbClr val="000000"/>
              </a:solidFill>
            </a:endParaRPr>
          </a:p>
          <a:p>
            <a:pPr marL="609600" indent="-609600">
              <a:buFontTx/>
              <a:buAutoNum type="arabicPeriod"/>
              <a:defRPr/>
            </a:pPr>
            <a:r>
              <a:rPr lang="en-GB" sz="1800" dirty="0">
                <a:solidFill>
                  <a:srgbClr val="000000"/>
                </a:solidFill>
              </a:rPr>
              <a:t>Alice encrypts the hash using her private key </a:t>
            </a:r>
            <a:r>
              <a:rPr lang="en-GB" sz="1800" i="1" dirty="0">
                <a:solidFill>
                  <a:srgbClr val="000000"/>
                </a:solidFill>
              </a:rPr>
              <a:t>Ad</a:t>
            </a:r>
            <a:r>
              <a:rPr lang="en-GB" sz="1800" dirty="0">
                <a:solidFill>
                  <a:srgbClr val="000000"/>
                </a:solidFill>
              </a:rPr>
              <a:t> to obtain </a:t>
            </a:r>
            <a:r>
              <a:rPr lang="en-GB" sz="1800" dirty="0" err="1">
                <a:solidFill>
                  <a:srgbClr val="000000"/>
                </a:solidFill>
              </a:rPr>
              <a:t>ciphertext</a:t>
            </a:r>
            <a:r>
              <a:rPr lang="en-GB" sz="1800" dirty="0">
                <a:solidFill>
                  <a:srgbClr val="000000"/>
                </a:solidFill>
              </a:rPr>
              <a:t> </a:t>
            </a:r>
            <a:r>
              <a:rPr lang="en-GB" sz="1800" i="1" dirty="0">
                <a:solidFill>
                  <a:srgbClr val="000000"/>
                </a:solidFill>
              </a:rPr>
              <a:t>c</a:t>
            </a:r>
            <a:r>
              <a:rPr lang="en-GB" sz="1800" dirty="0">
                <a:solidFill>
                  <a:srgbClr val="000000"/>
                </a:solidFill>
              </a:rPr>
              <a:t> given by     </a:t>
            </a:r>
            <a:r>
              <a:rPr lang="en-GB" sz="1800" i="1" dirty="0">
                <a:solidFill>
                  <a:srgbClr val="000000"/>
                </a:solidFill>
              </a:rPr>
              <a:t>c=</a:t>
            </a:r>
            <a:r>
              <a:rPr lang="en-GB" sz="1800" i="1" dirty="0" err="1">
                <a:solidFill>
                  <a:srgbClr val="000000"/>
                </a:solidFill>
              </a:rPr>
              <a:t>pk.encrypt</a:t>
            </a:r>
            <a:r>
              <a:rPr lang="en-GB" sz="1800" i="1" baseline="-25000" dirty="0" err="1">
                <a:solidFill>
                  <a:srgbClr val="000000"/>
                </a:solidFill>
              </a:rPr>
              <a:t>Ad</a:t>
            </a:r>
            <a:r>
              <a:rPr lang="en-GB" sz="1800" i="1" dirty="0">
                <a:solidFill>
                  <a:srgbClr val="000000"/>
                </a:solidFill>
              </a:rPr>
              <a:t>(SHA(m))</a:t>
            </a:r>
          </a:p>
          <a:p>
            <a:pPr marL="609600" indent="-609600">
              <a:defRPr/>
            </a:pPr>
            <a:endParaRPr lang="en-GB" sz="1800" i="1" dirty="0">
              <a:solidFill>
                <a:srgbClr val="000000"/>
              </a:solidFill>
            </a:endParaRPr>
          </a:p>
          <a:p>
            <a:pPr marL="609600" indent="-609600">
              <a:buFontTx/>
              <a:buAutoNum type="arabicPeriod" startAt="4"/>
              <a:defRPr/>
            </a:pPr>
            <a:r>
              <a:rPr lang="en-GB" sz="1800" dirty="0">
                <a:solidFill>
                  <a:srgbClr val="000000"/>
                </a:solidFill>
              </a:rPr>
              <a:t>Alice sends Bob the pair </a:t>
            </a:r>
            <a:r>
              <a:rPr lang="en-GB" sz="1800" i="1" dirty="0">
                <a:solidFill>
                  <a:srgbClr val="000000"/>
                </a:solidFill>
              </a:rPr>
              <a:t>(</a:t>
            </a:r>
            <a:r>
              <a:rPr lang="en-GB" sz="1800" i="1" dirty="0" err="1">
                <a:solidFill>
                  <a:srgbClr val="000000"/>
                </a:solidFill>
              </a:rPr>
              <a:t>m,c</a:t>
            </a:r>
            <a:r>
              <a:rPr lang="en-GB" sz="1800" i="1" dirty="0">
                <a:solidFill>
                  <a:srgbClr val="000000"/>
                </a:solidFill>
              </a:rPr>
              <a:t>)</a:t>
            </a:r>
          </a:p>
          <a:p>
            <a:pPr marL="609600" indent="-609600">
              <a:buFontTx/>
              <a:buAutoNum type="arabicPeriod" startAt="4"/>
              <a:defRPr/>
            </a:pPr>
            <a:endParaRPr lang="en-GB" sz="1800" dirty="0">
              <a:solidFill>
                <a:srgbClr val="000000"/>
              </a:solidFill>
            </a:endParaRPr>
          </a:p>
          <a:p>
            <a:pPr marL="609600" indent="-609600">
              <a:buFontTx/>
              <a:buAutoNum type="arabicPeriod" startAt="4"/>
              <a:defRPr/>
            </a:pPr>
            <a:r>
              <a:rPr lang="en-GB" sz="1800" dirty="0">
                <a:solidFill>
                  <a:srgbClr val="000000"/>
                </a:solidFill>
              </a:rPr>
              <a:t>Bob receives </a:t>
            </a:r>
            <a:r>
              <a:rPr lang="en-GB" sz="1800" i="1" dirty="0">
                <a:solidFill>
                  <a:srgbClr val="000000"/>
                </a:solidFill>
              </a:rPr>
              <a:t>(</a:t>
            </a:r>
            <a:r>
              <a:rPr lang="en-GB" sz="1800" i="1" dirty="0" err="1">
                <a:solidFill>
                  <a:srgbClr val="000000"/>
                </a:solidFill>
              </a:rPr>
              <a:t>m,c</a:t>
            </a:r>
            <a:r>
              <a:rPr lang="en-GB" sz="1800" i="1" dirty="0">
                <a:solidFill>
                  <a:srgbClr val="000000"/>
                </a:solidFill>
              </a:rPr>
              <a:t>)</a:t>
            </a:r>
            <a:r>
              <a:rPr lang="en-GB" sz="1800" dirty="0">
                <a:solidFill>
                  <a:srgbClr val="000000"/>
                </a:solidFill>
              </a:rPr>
              <a:t> and decrypts </a:t>
            </a:r>
            <a:r>
              <a:rPr lang="en-GB" sz="1800" i="1" dirty="0">
                <a:solidFill>
                  <a:srgbClr val="000000"/>
                </a:solidFill>
              </a:rPr>
              <a:t>c</a:t>
            </a:r>
            <a:r>
              <a:rPr lang="en-GB" sz="1800" dirty="0">
                <a:solidFill>
                  <a:srgbClr val="000000"/>
                </a:solidFill>
              </a:rPr>
              <a:t> using Alice's public key </a:t>
            </a:r>
            <a:r>
              <a:rPr lang="en-GB" sz="1800" i="1" dirty="0" err="1">
                <a:solidFill>
                  <a:srgbClr val="000000"/>
                </a:solidFill>
              </a:rPr>
              <a:t>Ae</a:t>
            </a:r>
            <a:r>
              <a:rPr lang="en-GB" sz="1800" dirty="0">
                <a:solidFill>
                  <a:srgbClr val="000000"/>
                </a:solidFill>
              </a:rPr>
              <a:t> to obtain signature </a:t>
            </a:r>
            <a:r>
              <a:rPr lang="en-GB" sz="1800" i="1" dirty="0">
                <a:solidFill>
                  <a:srgbClr val="000000"/>
                </a:solidFill>
              </a:rPr>
              <a:t>s</a:t>
            </a:r>
          </a:p>
          <a:p>
            <a:pPr marL="609600" indent="-609600">
              <a:defRPr/>
            </a:pPr>
            <a:r>
              <a:rPr lang="en-GB" sz="1800" i="1" dirty="0">
                <a:solidFill>
                  <a:srgbClr val="000000"/>
                </a:solidFill>
              </a:rPr>
              <a:t>			s=</a:t>
            </a:r>
            <a:r>
              <a:rPr lang="en-GB" sz="1800" i="1" dirty="0" err="1">
                <a:solidFill>
                  <a:srgbClr val="000000"/>
                </a:solidFill>
              </a:rPr>
              <a:t>pk.decrypt</a:t>
            </a:r>
            <a:r>
              <a:rPr lang="en-GB" sz="1800" i="1" baseline="-25000" dirty="0" err="1">
                <a:solidFill>
                  <a:srgbClr val="000000"/>
                </a:solidFill>
              </a:rPr>
              <a:t>Ae</a:t>
            </a:r>
            <a:r>
              <a:rPr lang="en-GB" sz="1800" i="1" dirty="0">
                <a:solidFill>
                  <a:srgbClr val="000000"/>
                </a:solidFill>
              </a:rPr>
              <a:t>(c)</a:t>
            </a:r>
          </a:p>
          <a:p>
            <a:pPr marL="609600" indent="-609600">
              <a:buFontTx/>
              <a:buAutoNum type="arabicPeriod" startAt="6"/>
              <a:defRPr/>
            </a:pPr>
            <a:r>
              <a:rPr lang="en-GB" sz="1800" dirty="0">
                <a:solidFill>
                  <a:srgbClr val="000000"/>
                </a:solidFill>
              </a:rPr>
              <a:t>He computes the hash of </a:t>
            </a:r>
            <a:r>
              <a:rPr lang="en-GB" sz="1800" i="1" dirty="0">
                <a:solidFill>
                  <a:srgbClr val="000000"/>
                </a:solidFill>
              </a:rPr>
              <a:t>m</a:t>
            </a:r>
            <a:r>
              <a:rPr lang="en-GB" sz="1800" dirty="0">
                <a:solidFill>
                  <a:srgbClr val="000000"/>
                </a:solidFill>
              </a:rPr>
              <a:t> using SHA-1 and if this hash value is equal to </a:t>
            </a:r>
            <a:r>
              <a:rPr lang="en-GB" sz="1800" i="1" dirty="0">
                <a:solidFill>
                  <a:srgbClr val="000000"/>
                </a:solidFill>
              </a:rPr>
              <a:t>s</a:t>
            </a:r>
            <a:r>
              <a:rPr lang="en-GB" sz="1800" dirty="0">
                <a:solidFill>
                  <a:srgbClr val="000000"/>
                </a:solidFill>
              </a:rPr>
              <a:t> then the message is authenticated.</a:t>
            </a:r>
          </a:p>
          <a:p>
            <a:pPr marL="609600" indent="-609600">
              <a:defRPr/>
            </a:pPr>
            <a:endParaRPr lang="en-GB" sz="1800" dirty="0">
              <a:solidFill>
                <a:srgbClr val="000000"/>
              </a:solidFill>
            </a:endParaRPr>
          </a:p>
          <a:p>
            <a:pPr marL="609600" indent="-609600">
              <a:defRPr/>
            </a:pPr>
            <a:r>
              <a:rPr lang="en-GB" sz="1800" b="1" dirty="0">
                <a:solidFill>
                  <a:srgbClr val="000000"/>
                </a:solidFill>
              </a:rPr>
              <a:t>Bob is sure that the message is correct and that is does come from Alice. Furthermore Alice cannot later deny sending the message since only Alice has access to her private key </a:t>
            </a:r>
            <a:r>
              <a:rPr lang="en-GB" sz="1800" b="1" i="1" dirty="0">
                <a:solidFill>
                  <a:srgbClr val="000000"/>
                </a:solidFill>
              </a:rPr>
              <a:t>Ad</a:t>
            </a:r>
            <a:r>
              <a:rPr lang="en-GB" sz="1800" b="1" dirty="0">
                <a:solidFill>
                  <a:srgbClr val="000000"/>
                </a:solidFill>
              </a:rPr>
              <a:t> which works in conjunction with the public key </a:t>
            </a:r>
            <a:r>
              <a:rPr lang="en-GB" sz="1800" b="1" i="1" dirty="0" err="1">
                <a:solidFill>
                  <a:srgbClr val="000000"/>
                </a:solidFill>
              </a:rPr>
              <a:t>Ae</a:t>
            </a:r>
            <a:r>
              <a:rPr lang="en-GB" sz="1800" b="1" dirty="0">
                <a:solidFill>
                  <a:srgbClr val="000000"/>
                </a:solidFill>
              </a:rPr>
              <a:t>.</a:t>
            </a:r>
            <a:endParaRPr lang="en-US" sz="1800" b="1" dirty="0">
              <a:solidFill>
                <a:srgbClr val="000000"/>
              </a:solidFill>
            </a:endParaRPr>
          </a:p>
          <a:p>
            <a:pPr marL="609600" indent="-609600">
              <a:defRPr/>
            </a:pPr>
            <a:endParaRPr lang="it-IT" sz="1800" dirty="0">
              <a:solidFill>
                <a:srgbClr val="000000"/>
              </a:solidFill>
            </a:endParaRPr>
          </a:p>
        </p:txBody>
      </p:sp>
    </p:spTree>
    <p:extLst>
      <p:ext uri="{BB962C8B-B14F-4D97-AF65-F5344CB8AC3E}">
        <p14:creationId xmlns:p14="http://schemas.microsoft.com/office/powerpoint/2010/main" val="3354029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1" name="Titolo 1"/>
          <p:cNvSpPr>
            <a:spLocks noGrp="1"/>
          </p:cNvSpPr>
          <p:nvPr>
            <p:ph type="title"/>
          </p:nvPr>
        </p:nvSpPr>
        <p:spPr/>
        <p:txBody>
          <a:bodyPr>
            <a:normAutofit/>
          </a:bodyPr>
          <a:lstStyle/>
          <a:p>
            <a:r>
              <a:rPr lang="en-GB">
                <a:latin typeface="Arial" charset="0"/>
                <a:ea typeface="ＭＳ Ｐゴシック" charset="0"/>
                <a:cs typeface="ＭＳ Ｐゴシック" charset="0"/>
              </a:rPr>
              <a:t>PGP Confidentiality</a:t>
            </a:r>
            <a:endParaRPr lang="it-IT">
              <a:latin typeface="Arial" charset="0"/>
              <a:ea typeface="ＭＳ Ｐゴシック" charset="0"/>
              <a:cs typeface="ＭＳ Ｐゴシック" charset="0"/>
            </a:endParaRPr>
          </a:p>
        </p:txBody>
      </p:sp>
      <p:sp>
        <p:nvSpPr>
          <p:cNvPr id="3" name="Segnaposto testo 2"/>
          <p:cNvSpPr>
            <a:spLocks noGrp="1"/>
          </p:cNvSpPr>
          <p:nvPr>
            <p:ph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ormAutofit fontScale="92500" lnSpcReduction="20000"/>
          </a:bodyPr>
          <a:lstStyle/>
          <a:p>
            <a:pPr marL="609600" indent="-609600">
              <a:buFontTx/>
              <a:buAutoNum type="arabicPeriod"/>
              <a:defRPr/>
            </a:pPr>
            <a:r>
              <a:rPr lang="en-GB" sz="1800" dirty="0">
                <a:solidFill>
                  <a:srgbClr val="000000"/>
                </a:solidFill>
              </a:rPr>
              <a:t>Alice wishes to send Bob a confidential message </a:t>
            </a:r>
            <a:r>
              <a:rPr lang="en-GB" sz="1800" i="1" dirty="0">
                <a:solidFill>
                  <a:srgbClr val="000000"/>
                </a:solidFill>
              </a:rPr>
              <a:t>m.</a:t>
            </a:r>
          </a:p>
          <a:p>
            <a:pPr marL="609600" indent="-609600">
              <a:buFontTx/>
              <a:buAutoNum type="arabicPeriod"/>
              <a:defRPr/>
            </a:pPr>
            <a:r>
              <a:rPr lang="en-GB" sz="1800" dirty="0">
                <a:solidFill>
                  <a:srgbClr val="000000"/>
                </a:solidFill>
              </a:rPr>
              <a:t>Alice generates a random session key </a:t>
            </a:r>
            <a:r>
              <a:rPr lang="en-GB" sz="1800" i="1" dirty="0">
                <a:solidFill>
                  <a:srgbClr val="000000"/>
                </a:solidFill>
              </a:rPr>
              <a:t>k</a:t>
            </a:r>
            <a:r>
              <a:rPr lang="en-GB" sz="1800" dirty="0">
                <a:solidFill>
                  <a:srgbClr val="000000"/>
                </a:solidFill>
              </a:rPr>
              <a:t> for a symmetric cryptosystem. </a:t>
            </a:r>
          </a:p>
          <a:p>
            <a:pPr marL="609600" indent="-609600">
              <a:buFontTx/>
              <a:buAutoNum type="arabicPeriod"/>
              <a:defRPr/>
            </a:pPr>
            <a:r>
              <a:rPr lang="en-GB" sz="1800" dirty="0">
                <a:solidFill>
                  <a:srgbClr val="000000"/>
                </a:solidFill>
              </a:rPr>
              <a:t>Alice encrypts</a:t>
            </a:r>
            <a:r>
              <a:rPr lang="en-GB" sz="1800" i="1" dirty="0">
                <a:solidFill>
                  <a:srgbClr val="000000"/>
                </a:solidFill>
              </a:rPr>
              <a:t> k</a:t>
            </a:r>
            <a:r>
              <a:rPr lang="en-GB" sz="1800" dirty="0">
                <a:solidFill>
                  <a:srgbClr val="000000"/>
                </a:solidFill>
              </a:rPr>
              <a:t> using Bob’s public key </a:t>
            </a:r>
            <a:r>
              <a:rPr lang="en-GB" sz="1800" i="1" dirty="0">
                <a:solidFill>
                  <a:srgbClr val="000000"/>
                </a:solidFill>
              </a:rPr>
              <a:t>Be</a:t>
            </a:r>
            <a:r>
              <a:rPr lang="en-GB" sz="1800" dirty="0">
                <a:solidFill>
                  <a:srgbClr val="000000"/>
                </a:solidFill>
              </a:rPr>
              <a:t> to get</a:t>
            </a:r>
          </a:p>
          <a:p>
            <a:pPr marL="609600" indent="-609600">
              <a:defRPr/>
            </a:pPr>
            <a:r>
              <a:rPr lang="en-GB" sz="1800" dirty="0">
                <a:solidFill>
                  <a:srgbClr val="000000"/>
                </a:solidFill>
              </a:rPr>
              <a:t>			</a:t>
            </a:r>
            <a:r>
              <a:rPr lang="en-GB" sz="1800" i="1" dirty="0">
                <a:solidFill>
                  <a:srgbClr val="000000"/>
                </a:solidFill>
              </a:rPr>
              <a:t>k’ = </a:t>
            </a:r>
            <a:r>
              <a:rPr lang="en-GB" sz="1800" i="1" dirty="0" err="1">
                <a:solidFill>
                  <a:srgbClr val="000000"/>
                </a:solidFill>
              </a:rPr>
              <a:t>pk.encrypt</a:t>
            </a:r>
            <a:r>
              <a:rPr lang="en-GB" sz="1800" i="1" baseline="-25000" dirty="0" err="1">
                <a:solidFill>
                  <a:srgbClr val="000000"/>
                </a:solidFill>
              </a:rPr>
              <a:t>Be</a:t>
            </a:r>
            <a:r>
              <a:rPr lang="en-GB" sz="1800" i="1" dirty="0">
                <a:solidFill>
                  <a:srgbClr val="000000"/>
                </a:solidFill>
              </a:rPr>
              <a:t>(k)</a:t>
            </a:r>
            <a:endParaRPr lang="en-GB" sz="1800" i="1" baseline="-25000" dirty="0">
              <a:solidFill>
                <a:srgbClr val="000000"/>
              </a:solidFill>
            </a:endParaRPr>
          </a:p>
          <a:p>
            <a:pPr marL="609600" indent="-609600">
              <a:defRPr/>
            </a:pPr>
            <a:endParaRPr lang="it-IT" sz="1800" dirty="0">
              <a:solidFill>
                <a:srgbClr val="000000"/>
              </a:solidFill>
            </a:endParaRPr>
          </a:p>
          <a:p>
            <a:pPr marL="609600" indent="-609600">
              <a:buFontTx/>
              <a:buAutoNum type="arabicPeriod" startAt="4"/>
              <a:defRPr/>
            </a:pPr>
            <a:r>
              <a:rPr lang="en-GB" sz="1800" dirty="0">
                <a:solidFill>
                  <a:srgbClr val="000000"/>
                </a:solidFill>
              </a:rPr>
              <a:t>Alice encrypts the message </a:t>
            </a:r>
            <a:r>
              <a:rPr lang="en-GB" sz="1800" i="1" dirty="0">
                <a:solidFill>
                  <a:srgbClr val="000000"/>
                </a:solidFill>
              </a:rPr>
              <a:t>m</a:t>
            </a:r>
            <a:r>
              <a:rPr lang="en-GB" sz="1800" dirty="0">
                <a:solidFill>
                  <a:srgbClr val="000000"/>
                </a:solidFill>
              </a:rPr>
              <a:t> with the session key </a:t>
            </a:r>
            <a:r>
              <a:rPr lang="en-GB" sz="1800" i="1" dirty="0">
                <a:solidFill>
                  <a:srgbClr val="000000"/>
                </a:solidFill>
              </a:rPr>
              <a:t>k</a:t>
            </a:r>
            <a:r>
              <a:rPr lang="en-GB" sz="1800" dirty="0">
                <a:solidFill>
                  <a:srgbClr val="000000"/>
                </a:solidFill>
              </a:rPr>
              <a:t> to get </a:t>
            </a:r>
            <a:r>
              <a:rPr lang="en-GB" sz="1800" dirty="0" err="1">
                <a:solidFill>
                  <a:srgbClr val="000000"/>
                </a:solidFill>
              </a:rPr>
              <a:t>ciphertext</a:t>
            </a:r>
            <a:r>
              <a:rPr lang="en-GB" sz="1800" dirty="0">
                <a:solidFill>
                  <a:srgbClr val="000000"/>
                </a:solidFill>
              </a:rPr>
              <a:t> </a:t>
            </a:r>
            <a:r>
              <a:rPr lang="en-GB" sz="1800" i="1" dirty="0">
                <a:solidFill>
                  <a:srgbClr val="000000"/>
                </a:solidFill>
              </a:rPr>
              <a:t>c</a:t>
            </a:r>
          </a:p>
          <a:p>
            <a:pPr marL="609600" indent="-609600">
              <a:defRPr/>
            </a:pPr>
            <a:r>
              <a:rPr lang="en-GB" sz="1800" dirty="0">
                <a:solidFill>
                  <a:srgbClr val="000000"/>
                </a:solidFill>
              </a:rPr>
              <a:t>			</a:t>
            </a:r>
            <a:r>
              <a:rPr lang="en-GB" sz="1800" i="1" dirty="0">
                <a:solidFill>
                  <a:srgbClr val="000000"/>
                </a:solidFill>
              </a:rPr>
              <a:t>c=</a:t>
            </a:r>
            <a:r>
              <a:rPr lang="en-GB" sz="1800" i="1" dirty="0" err="1">
                <a:solidFill>
                  <a:srgbClr val="000000"/>
                </a:solidFill>
              </a:rPr>
              <a:t>sk.encrypt</a:t>
            </a:r>
            <a:r>
              <a:rPr lang="en-GB" sz="1800" i="1" baseline="-25000" dirty="0" err="1">
                <a:solidFill>
                  <a:srgbClr val="000000"/>
                </a:solidFill>
              </a:rPr>
              <a:t>k</a:t>
            </a:r>
            <a:r>
              <a:rPr lang="en-GB" sz="1800" i="1" dirty="0">
                <a:solidFill>
                  <a:srgbClr val="000000"/>
                </a:solidFill>
              </a:rPr>
              <a:t>(m)</a:t>
            </a:r>
          </a:p>
          <a:p>
            <a:pPr marL="609600" indent="-609600">
              <a:defRPr/>
            </a:pPr>
            <a:endParaRPr lang="en-GB" sz="1800" dirty="0">
              <a:solidFill>
                <a:srgbClr val="000000"/>
              </a:solidFill>
            </a:endParaRPr>
          </a:p>
          <a:p>
            <a:pPr marL="609600" indent="-609600">
              <a:buFontTx/>
              <a:buAutoNum type="arabicPeriod" startAt="5"/>
              <a:defRPr/>
            </a:pPr>
            <a:r>
              <a:rPr lang="en-GB" sz="1800" dirty="0">
                <a:solidFill>
                  <a:srgbClr val="000000"/>
                </a:solidFill>
              </a:rPr>
              <a:t>Alice sends Bob the values </a:t>
            </a:r>
            <a:r>
              <a:rPr lang="en-GB" sz="1800" i="1" dirty="0">
                <a:solidFill>
                  <a:srgbClr val="000000"/>
                </a:solidFill>
              </a:rPr>
              <a:t>(</a:t>
            </a:r>
            <a:r>
              <a:rPr lang="en-GB" sz="1800" i="1" dirty="0" err="1">
                <a:solidFill>
                  <a:srgbClr val="000000"/>
                </a:solidFill>
              </a:rPr>
              <a:t>k’,c</a:t>
            </a:r>
            <a:r>
              <a:rPr lang="en-GB" sz="1800" i="1" dirty="0">
                <a:solidFill>
                  <a:srgbClr val="000000"/>
                </a:solidFill>
              </a:rPr>
              <a:t>)</a:t>
            </a:r>
          </a:p>
          <a:p>
            <a:pPr marL="609600" indent="-609600">
              <a:buFontTx/>
              <a:buAutoNum type="arabicPeriod" startAt="5"/>
              <a:defRPr/>
            </a:pPr>
            <a:r>
              <a:rPr lang="en-GB" sz="1800" dirty="0">
                <a:solidFill>
                  <a:srgbClr val="000000"/>
                </a:solidFill>
              </a:rPr>
              <a:t>Bob receives the values </a:t>
            </a:r>
            <a:r>
              <a:rPr lang="en-GB" sz="1800" i="1" dirty="0">
                <a:solidFill>
                  <a:srgbClr val="000000"/>
                </a:solidFill>
              </a:rPr>
              <a:t>(</a:t>
            </a:r>
            <a:r>
              <a:rPr lang="en-GB" sz="1800" i="1" dirty="0" err="1">
                <a:solidFill>
                  <a:srgbClr val="000000"/>
                </a:solidFill>
              </a:rPr>
              <a:t>k’,c</a:t>
            </a:r>
            <a:r>
              <a:rPr lang="en-GB" sz="1800" i="1" dirty="0">
                <a:solidFill>
                  <a:srgbClr val="000000"/>
                </a:solidFill>
              </a:rPr>
              <a:t>) </a:t>
            </a:r>
            <a:r>
              <a:rPr lang="en-GB" sz="1800" dirty="0">
                <a:solidFill>
                  <a:srgbClr val="000000"/>
                </a:solidFill>
              </a:rPr>
              <a:t>and decrypts </a:t>
            </a:r>
            <a:r>
              <a:rPr lang="en-GB" sz="1800" i="1" dirty="0">
                <a:solidFill>
                  <a:srgbClr val="000000"/>
                </a:solidFill>
              </a:rPr>
              <a:t>k’</a:t>
            </a:r>
            <a:r>
              <a:rPr lang="en-GB" sz="1800" dirty="0">
                <a:solidFill>
                  <a:srgbClr val="000000"/>
                </a:solidFill>
              </a:rPr>
              <a:t> using his private key </a:t>
            </a:r>
            <a:r>
              <a:rPr lang="en-GB" sz="1800" i="1" dirty="0" err="1">
                <a:solidFill>
                  <a:srgbClr val="000000"/>
                </a:solidFill>
              </a:rPr>
              <a:t>B</a:t>
            </a:r>
            <a:r>
              <a:rPr lang="en-GB" sz="1800" i="1" baseline="-25000" dirty="0" err="1">
                <a:solidFill>
                  <a:srgbClr val="000000"/>
                </a:solidFill>
              </a:rPr>
              <a:t>d</a:t>
            </a:r>
            <a:r>
              <a:rPr lang="en-GB" sz="1800" dirty="0">
                <a:solidFill>
                  <a:srgbClr val="000000"/>
                </a:solidFill>
              </a:rPr>
              <a:t> to obtain </a:t>
            </a:r>
            <a:r>
              <a:rPr lang="en-GB" sz="1800" i="1" dirty="0">
                <a:solidFill>
                  <a:srgbClr val="000000"/>
                </a:solidFill>
              </a:rPr>
              <a:t>k</a:t>
            </a:r>
          </a:p>
          <a:p>
            <a:pPr marL="609600" indent="-609600">
              <a:defRPr/>
            </a:pPr>
            <a:r>
              <a:rPr lang="en-GB" sz="1800" i="1" dirty="0">
                <a:solidFill>
                  <a:srgbClr val="000000"/>
                </a:solidFill>
              </a:rPr>
              <a:t>			k=</a:t>
            </a:r>
            <a:r>
              <a:rPr lang="en-GB" sz="1800" i="1" dirty="0" err="1">
                <a:solidFill>
                  <a:srgbClr val="000000"/>
                </a:solidFill>
              </a:rPr>
              <a:t>pk.decrypt</a:t>
            </a:r>
            <a:r>
              <a:rPr lang="en-GB" sz="1800" i="1" baseline="-25000" dirty="0" err="1">
                <a:solidFill>
                  <a:srgbClr val="000000"/>
                </a:solidFill>
              </a:rPr>
              <a:t>Bd</a:t>
            </a:r>
            <a:r>
              <a:rPr lang="en-GB" sz="1800" i="1" dirty="0">
                <a:solidFill>
                  <a:srgbClr val="000000"/>
                </a:solidFill>
              </a:rPr>
              <a:t>(k’)</a:t>
            </a:r>
            <a:endParaRPr lang="en-US" sz="1800" i="1" dirty="0">
              <a:solidFill>
                <a:srgbClr val="000000"/>
              </a:solidFill>
            </a:endParaRPr>
          </a:p>
          <a:p>
            <a:pPr marL="609600" indent="-609600">
              <a:buFontTx/>
              <a:buAutoNum type="arabicPeriod" startAt="7"/>
              <a:defRPr/>
            </a:pPr>
            <a:r>
              <a:rPr lang="en-GB" sz="1800" dirty="0">
                <a:solidFill>
                  <a:srgbClr val="000000"/>
                </a:solidFill>
              </a:rPr>
              <a:t>Bob uses the session key </a:t>
            </a:r>
            <a:r>
              <a:rPr lang="en-GB" sz="1800" i="1" dirty="0">
                <a:solidFill>
                  <a:srgbClr val="000000"/>
                </a:solidFill>
              </a:rPr>
              <a:t>k</a:t>
            </a:r>
            <a:r>
              <a:rPr lang="en-GB" sz="1800" dirty="0">
                <a:solidFill>
                  <a:srgbClr val="000000"/>
                </a:solidFill>
              </a:rPr>
              <a:t> to decrypt the </a:t>
            </a:r>
            <a:r>
              <a:rPr lang="en-GB" sz="1800" dirty="0" err="1">
                <a:solidFill>
                  <a:srgbClr val="000000"/>
                </a:solidFill>
              </a:rPr>
              <a:t>ciphertext</a:t>
            </a:r>
            <a:r>
              <a:rPr lang="en-GB" sz="1800" dirty="0">
                <a:solidFill>
                  <a:srgbClr val="000000"/>
                </a:solidFill>
              </a:rPr>
              <a:t> </a:t>
            </a:r>
            <a:r>
              <a:rPr lang="en-GB" sz="1800" i="1" dirty="0">
                <a:solidFill>
                  <a:srgbClr val="000000"/>
                </a:solidFill>
              </a:rPr>
              <a:t>c</a:t>
            </a:r>
            <a:r>
              <a:rPr lang="en-GB" sz="1800" dirty="0">
                <a:solidFill>
                  <a:srgbClr val="000000"/>
                </a:solidFill>
              </a:rPr>
              <a:t> and recover the message </a:t>
            </a:r>
            <a:r>
              <a:rPr lang="en-GB" sz="1800" i="1" dirty="0">
                <a:solidFill>
                  <a:srgbClr val="000000"/>
                </a:solidFill>
              </a:rPr>
              <a:t>m</a:t>
            </a:r>
          </a:p>
          <a:p>
            <a:pPr marL="609600" indent="-609600">
              <a:defRPr/>
            </a:pPr>
            <a:r>
              <a:rPr lang="en-GB" sz="1800" dirty="0">
                <a:solidFill>
                  <a:srgbClr val="000000"/>
                </a:solidFill>
              </a:rPr>
              <a:t>			</a:t>
            </a:r>
            <a:r>
              <a:rPr lang="en-GB" sz="1800" i="1" dirty="0">
                <a:solidFill>
                  <a:srgbClr val="000000"/>
                </a:solidFill>
              </a:rPr>
              <a:t>m=</a:t>
            </a:r>
            <a:r>
              <a:rPr lang="en-GB" sz="1800" i="1" dirty="0" err="1">
                <a:solidFill>
                  <a:srgbClr val="000000"/>
                </a:solidFill>
              </a:rPr>
              <a:t>sk.decrypt</a:t>
            </a:r>
            <a:r>
              <a:rPr lang="en-GB" sz="1800" i="1" baseline="-25000" dirty="0" err="1">
                <a:solidFill>
                  <a:srgbClr val="000000"/>
                </a:solidFill>
              </a:rPr>
              <a:t>k</a:t>
            </a:r>
            <a:r>
              <a:rPr lang="en-GB" sz="1800" i="1" dirty="0">
                <a:solidFill>
                  <a:srgbClr val="000000"/>
                </a:solidFill>
              </a:rPr>
              <a:t>(c)</a:t>
            </a:r>
          </a:p>
          <a:p>
            <a:pPr marL="609600" indent="-609600">
              <a:defRPr/>
            </a:pPr>
            <a:endParaRPr lang="en-GB" sz="1800" i="1" dirty="0">
              <a:solidFill>
                <a:srgbClr val="000000"/>
              </a:solidFill>
            </a:endParaRPr>
          </a:p>
          <a:p>
            <a:pPr marL="609600" indent="-609600">
              <a:defRPr/>
            </a:pPr>
            <a:r>
              <a:rPr lang="en-GB" sz="1800" b="1" dirty="0">
                <a:solidFill>
                  <a:srgbClr val="000000"/>
                </a:solidFill>
              </a:rPr>
              <a:t>Public and symmetric key cryptosystems are combined in this way to provide security for key exchange and then efficiency for encryption.  The session key </a:t>
            </a:r>
            <a:r>
              <a:rPr lang="en-GB" sz="1800" b="1" i="1" dirty="0">
                <a:solidFill>
                  <a:srgbClr val="000000"/>
                </a:solidFill>
              </a:rPr>
              <a:t>k </a:t>
            </a:r>
            <a:r>
              <a:rPr lang="en-GB" sz="1800" b="1" dirty="0">
                <a:solidFill>
                  <a:srgbClr val="000000"/>
                </a:solidFill>
              </a:rPr>
              <a:t>is used only to encrypt message </a:t>
            </a:r>
            <a:r>
              <a:rPr lang="en-GB" sz="1800" b="1" i="1" dirty="0">
                <a:solidFill>
                  <a:srgbClr val="000000"/>
                </a:solidFill>
              </a:rPr>
              <a:t>m</a:t>
            </a:r>
            <a:r>
              <a:rPr lang="en-GB" sz="1800" b="1" dirty="0">
                <a:solidFill>
                  <a:srgbClr val="000000"/>
                </a:solidFill>
              </a:rPr>
              <a:t> and is not stored for any length of time.</a:t>
            </a:r>
            <a:endParaRPr lang="en-US" sz="1800" b="1" i="1" dirty="0">
              <a:solidFill>
                <a:srgbClr val="000000"/>
              </a:solidFill>
            </a:endParaRPr>
          </a:p>
          <a:p>
            <a:pPr marL="609600" indent="-609600">
              <a:defRPr/>
            </a:pPr>
            <a:endParaRPr lang="it-IT" sz="1800" dirty="0">
              <a:solidFill>
                <a:srgbClr val="000000"/>
              </a:solidFill>
            </a:endParaRPr>
          </a:p>
        </p:txBody>
      </p:sp>
    </p:spTree>
    <p:extLst>
      <p:ext uri="{BB962C8B-B14F-4D97-AF65-F5344CB8AC3E}">
        <p14:creationId xmlns:p14="http://schemas.microsoft.com/office/powerpoint/2010/main" val="3506910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5" name="Titolo 1"/>
          <p:cNvSpPr>
            <a:spLocks noGrp="1"/>
          </p:cNvSpPr>
          <p:nvPr>
            <p:ph type="title"/>
          </p:nvPr>
        </p:nvSpPr>
        <p:spPr/>
        <p:txBody>
          <a:bodyPr>
            <a:normAutofit fontScale="90000"/>
          </a:bodyPr>
          <a:lstStyle/>
          <a:p>
            <a:r>
              <a:rPr lang="en-GB" sz="3800">
                <a:latin typeface="Arial" charset="0"/>
                <a:ea typeface="ＭＳ Ｐゴシック" charset="0"/>
                <a:cs typeface="ＭＳ Ｐゴシック" charset="0"/>
              </a:rPr>
              <a:t>PGP Authenticaton and Confidentiality </a:t>
            </a:r>
            <a:endParaRPr lang="it-IT" sz="3800">
              <a:latin typeface="Arial" charset="0"/>
              <a:ea typeface="ＭＳ Ｐゴシック" charset="0"/>
              <a:cs typeface="ＭＳ Ｐゴシック" charset="0"/>
            </a:endParaRPr>
          </a:p>
        </p:txBody>
      </p:sp>
      <p:sp>
        <p:nvSpPr>
          <p:cNvPr id="45059" name="Segnaposto testo 2"/>
          <p:cNvSpPr>
            <a:spLocks noGrp="1"/>
          </p:cNvSpPr>
          <p:nvPr>
            <p:ph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normAutofit fontScale="92500" lnSpcReduction="10000"/>
          </a:bodyPr>
          <a:lstStyle/>
          <a:p>
            <a:pPr marL="0" indent="0">
              <a:lnSpc>
                <a:spcPct val="90000"/>
              </a:lnSpc>
              <a:buNone/>
              <a:defRPr/>
            </a:pPr>
            <a:r>
              <a:rPr lang="en-GB" sz="1600" b="1" dirty="0">
                <a:solidFill>
                  <a:srgbClr val="000000"/>
                </a:solidFill>
              </a:rPr>
              <a:t>The schemes for authentication and confidentiality can be combined so that Alice can sign a confidential message which is encrypted before transmission.  </a:t>
            </a:r>
            <a:r>
              <a:rPr lang="en-GB" sz="1600" dirty="0">
                <a:solidFill>
                  <a:srgbClr val="000000"/>
                </a:solidFill>
              </a:rPr>
              <a:t>The steps required are as follows:</a:t>
            </a:r>
          </a:p>
          <a:p>
            <a:pPr marL="609600" indent="-609600">
              <a:lnSpc>
                <a:spcPct val="90000"/>
              </a:lnSpc>
              <a:buFontTx/>
              <a:buChar char="•"/>
              <a:defRPr/>
            </a:pPr>
            <a:r>
              <a:rPr lang="en-GB" sz="1600" dirty="0">
                <a:solidFill>
                  <a:srgbClr val="000000"/>
                </a:solidFill>
              </a:rPr>
              <a:t>Alice generates a signature </a:t>
            </a:r>
            <a:r>
              <a:rPr lang="en-GB" sz="1600" i="1" dirty="0">
                <a:solidFill>
                  <a:srgbClr val="000000"/>
                </a:solidFill>
              </a:rPr>
              <a:t>c</a:t>
            </a:r>
            <a:r>
              <a:rPr lang="en-GB" sz="1600" dirty="0">
                <a:solidFill>
                  <a:srgbClr val="000000"/>
                </a:solidFill>
              </a:rPr>
              <a:t> for her message </a:t>
            </a:r>
            <a:r>
              <a:rPr lang="en-GB" sz="1600" i="1" dirty="0">
                <a:solidFill>
                  <a:srgbClr val="000000"/>
                </a:solidFill>
              </a:rPr>
              <a:t>m</a:t>
            </a:r>
            <a:r>
              <a:rPr lang="en-GB" sz="1600" dirty="0">
                <a:solidFill>
                  <a:srgbClr val="000000"/>
                </a:solidFill>
              </a:rPr>
              <a:t> as in the Authentication scheme</a:t>
            </a:r>
          </a:p>
          <a:p>
            <a:pPr marL="0" indent="0">
              <a:lnSpc>
                <a:spcPct val="90000"/>
              </a:lnSpc>
              <a:buNone/>
              <a:defRPr/>
            </a:pPr>
            <a:r>
              <a:rPr lang="en-GB" sz="1600" dirty="0">
                <a:solidFill>
                  <a:srgbClr val="000000"/>
                </a:solidFill>
              </a:rPr>
              <a:t>			</a:t>
            </a:r>
            <a:r>
              <a:rPr lang="en-GB" sz="1600" i="1" dirty="0">
                <a:solidFill>
                  <a:srgbClr val="000000"/>
                </a:solidFill>
              </a:rPr>
              <a:t>c=</a:t>
            </a:r>
            <a:r>
              <a:rPr lang="en-GB" sz="1600" i="1" dirty="0" err="1">
                <a:solidFill>
                  <a:srgbClr val="000000"/>
                </a:solidFill>
              </a:rPr>
              <a:t>pk.encrypt</a:t>
            </a:r>
            <a:r>
              <a:rPr lang="en-GB" sz="1600" i="1" baseline="-25000" dirty="0" err="1">
                <a:solidFill>
                  <a:srgbClr val="000000"/>
                </a:solidFill>
              </a:rPr>
              <a:t>Ad</a:t>
            </a:r>
            <a:r>
              <a:rPr lang="en-GB" sz="1600" i="1" dirty="0">
                <a:solidFill>
                  <a:srgbClr val="000000"/>
                </a:solidFill>
              </a:rPr>
              <a:t>(SHA(m))</a:t>
            </a:r>
            <a:endParaRPr lang="en-US" sz="1600" i="1" dirty="0">
              <a:solidFill>
                <a:srgbClr val="000000"/>
              </a:solidFill>
            </a:endParaRPr>
          </a:p>
          <a:p>
            <a:pPr marL="609600" indent="-609600">
              <a:lnSpc>
                <a:spcPct val="90000"/>
              </a:lnSpc>
              <a:buFontTx/>
              <a:buChar char="•"/>
              <a:defRPr/>
            </a:pPr>
            <a:r>
              <a:rPr lang="en-GB" sz="1600" dirty="0">
                <a:solidFill>
                  <a:srgbClr val="000000"/>
                </a:solidFill>
              </a:rPr>
              <a:t>Alice generates a random session key </a:t>
            </a:r>
            <a:r>
              <a:rPr lang="en-GB" sz="1600" i="1" dirty="0">
                <a:solidFill>
                  <a:srgbClr val="000000"/>
                </a:solidFill>
              </a:rPr>
              <a:t>k</a:t>
            </a:r>
            <a:r>
              <a:rPr lang="en-GB" sz="1600" dirty="0">
                <a:solidFill>
                  <a:srgbClr val="000000"/>
                </a:solidFill>
              </a:rPr>
              <a:t> and encrypts the message </a:t>
            </a:r>
            <a:r>
              <a:rPr lang="en-GB" sz="1600" i="1" dirty="0">
                <a:solidFill>
                  <a:srgbClr val="000000"/>
                </a:solidFill>
              </a:rPr>
              <a:t>m</a:t>
            </a:r>
            <a:r>
              <a:rPr lang="en-GB" sz="1600" dirty="0">
                <a:solidFill>
                  <a:srgbClr val="000000"/>
                </a:solidFill>
              </a:rPr>
              <a:t> and the signature </a:t>
            </a:r>
            <a:r>
              <a:rPr lang="en-GB" sz="1600" i="1" dirty="0">
                <a:solidFill>
                  <a:srgbClr val="000000"/>
                </a:solidFill>
              </a:rPr>
              <a:t>c</a:t>
            </a:r>
            <a:r>
              <a:rPr lang="en-GB" sz="1600" dirty="0">
                <a:solidFill>
                  <a:srgbClr val="000000"/>
                </a:solidFill>
              </a:rPr>
              <a:t> using  a symmetric cryptosystem to obtain </a:t>
            </a:r>
            <a:r>
              <a:rPr lang="en-GB" sz="1600" dirty="0" err="1">
                <a:solidFill>
                  <a:srgbClr val="000000"/>
                </a:solidFill>
              </a:rPr>
              <a:t>ciphertext</a:t>
            </a:r>
            <a:r>
              <a:rPr lang="en-GB" sz="1600" dirty="0">
                <a:solidFill>
                  <a:srgbClr val="000000"/>
                </a:solidFill>
              </a:rPr>
              <a:t> </a:t>
            </a:r>
            <a:r>
              <a:rPr lang="en-GB" sz="1600" i="1" dirty="0">
                <a:solidFill>
                  <a:srgbClr val="000000"/>
                </a:solidFill>
              </a:rPr>
              <a:t>C</a:t>
            </a:r>
          </a:p>
          <a:p>
            <a:pPr marL="0" indent="0">
              <a:lnSpc>
                <a:spcPct val="90000"/>
              </a:lnSpc>
              <a:buNone/>
              <a:defRPr/>
            </a:pPr>
            <a:r>
              <a:rPr lang="en-GB" sz="1600" dirty="0">
                <a:solidFill>
                  <a:srgbClr val="000000"/>
                </a:solidFill>
              </a:rPr>
              <a:t>			</a:t>
            </a:r>
            <a:r>
              <a:rPr lang="en-GB" sz="1600" i="1" dirty="0">
                <a:solidFill>
                  <a:srgbClr val="000000"/>
                </a:solidFill>
              </a:rPr>
              <a:t>C=</a:t>
            </a:r>
            <a:r>
              <a:rPr lang="en-GB" sz="1600" i="1" dirty="0" err="1">
                <a:solidFill>
                  <a:srgbClr val="000000"/>
                </a:solidFill>
              </a:rPr>
              <a:t>sk.encrypt</a:t>
            </a:r>
            <a:r>
              <a:rPr lang="en-GB" sz="1600" i="1" baseline="-25000" dirty="0" err="1">
                <a:solidFill>
                  <a:srgbClr val="000000"/>
                </a:solidFill>
              </a:rPr>
              <a:t>k</a:t>
            </a:r>
            <a:r>
              <a:rPr lang="en-GB" sz="1600" i="1" dirty="0">
                <a:solidFill>
                  <a:srgbClr val="000000"/>
                </a:solidFill>
              </a:rPr>
              <a:t>(</a:t>
            </a:r>
            <a:r>
              <a:rPr lang="en-GB" sz="1600" i="1" dirty="0" err="1">
                <a:solidFill>
                  <a:srgbClr val="000000"/>
                </a:solidFill>
              </a:rPr>
              <a:t>m,c</a:t>
            </a:r>
            <a:r>
              <a:rPr lang="en-GB" sz="1600" i="1" dirty="0">
                <a:solidFill>
                  <a:srgbClr val="000000"/>
                </a:solidFill>
              </a:rPr>
              <a:t>)</a:t>
            </a:r>
          </a:p>
          <a:p>
            <a:pPr marL="609600" indent="-609600">
              <a:lnSpc>
                <a:spcPct val="90000"/>
              </a:lnSpc>
              <a:buFontTx/>
              <a:buChar char="•"/>
              <a:defRPr/>
            </a:pPr>
            <a:r>
              <a:rPr lang="en-GB" sz="1600" dirty="0">
                <a:solidFill>
                  <a:srgbClr val="000000"/>
                </a:solidFill>
              </a:rPr>
              <a:t>She encrypts the session key </a:t>
            </a:r>
            <a:r>
              <a:rPr lang="en-GB" sz="1600" i="1" dirty="0">
                <a:solidFill>
                  <a:srgbClr val="000000"/>
                </a:solidFill>
              </a:rPr>
              <a:t>k</a:t>
            </a:r>
            <a:r>
              <a:rPr lang="en-GB" sz="1600" dirty="0">
                <a:solidFill>
                  <a:srgbClr val="000000"/>
                </a:solidFill>
              </a:rPr>
              <a:t> using Bob’s public key</a:t>
            </a:r>
          </a:p>
          <a:p>
            <a:pPr marL="0" indent="0">
              <a:lnSpc>
                <a:spcPct val="90000"/>
              </a:lnSpc>
              <a:buNone/>
              <a:defRPr/>
            </a:pPr>
            <a:r>
              <a:rPr lang="en-GB" sz="1600" dirty="0">
                <a:solidFill>
                  <a:srgbClr val="000000"/>
                </a:solidFill>
              </a:rPr>
              <a:t>			</a:t>
            </a:r>
            <a:r>
              <a:rPr lang="en-GB" sz="1600" i="1" dirty="0">
                <a:solidFill>
                  <a:srgbClr val="000000"/>
                </a:solidFill>
              </a:rPr>
              <a:t>k’ = </a:t>
            </a:r>
            <a:r>
              <a:rPr lang="en-GB" sz="1600" i="1" dirty="0" err="1">
                <a:solidFill>
                  <a:srgbClr val="000000"/>
                </a:solidFill>
              </a:rPr>
              <a:t>pk.encrypt</a:t>
            </a:r>
            <a:r>
              <a:rPr lang="en-GB" sz="1600" i="1" baseline="-25000" dirty="0" err="1">
                <a:solidFill>
                  <a:srgbClr val="000000"/>
                </a:solidFill>
              </a:rPr>
              <a:t>Be</a:t>
            </a:r>
            <a:r>
              <a:rPr lang="en-GB" sz="1600" i="1" dirty="0">
                <a:solidFill>
                  <a:srgbClr val="000000"/>
                </a:solidFill>
              </a:rPr>
              <a:t>(k)</a:t>
            </a:r>
            <a:endParaRPr lang="en-GB" sz="1600" dirty="0">
              <a:solidFill>
                <a:srgbClr val="000000"/>
              </a:solidFill>
            </a:endParaRPr>
          </a:p>
          <a:p>
            <a:pPr marL="609600" indent="-609600">
              <a:lnSpc>
                <a:spcPct val="90000"/>
              </a:lnSpc>
              <a:buFontTx/>
              <a:buChar char="•"/>
              <a:defRPr/>
            </a:pPr>
            <a:r>
              <a:rPr lang="en-GB" sz="1600" dirty="0">
                <a:solidFill>
                  <a:srgbClr val="000000"/>
                </a:solidFill>
              </a:rPr>
              <a:t>Alice sends Bob the values</a:t>
            </a:r>
            <a:r>
              <a:rPr lang="en-GB" sz="1600" i="1" dirty="0">
                <a:solidFill>
                  <a:srgbClr val="000000"/>
                </a:solidFill>
              </a:rPr>
              <a:t> (</a:t>
            </a:r>
            <a:r>
              <a:rPr lang="en-GB" sz="1600" i="1" dirty="0" err="1">
                <a:solidFill>
                  <a:srgbClr val="000000"/>
                </a:solidFill>
              </a:rPr>
              <a:t>k’,C</a:t>
            </a:r>
            <a:r>
              <a:rPr lang="en-GB" sz="1600" i="1" dirty="0">
                <a:solidFill>
                  <a:srgbClr val="000000"/>
                </a:solidFill>
              </a:rPr>
              <a:t>)</a:t>
            </a:r>
          </a:p>
          <a:p>
            <a:pPr marL="609600" indent="-609600">
              <a:buFontTx/>
              <a:buChar char="•"/>
              <a:defRPr/>
            </a:pPr>
            <a:r>
              <a:rPr lang="en-GB" sz="1600" dirty="0">
                <a:solidFill>
                  <a:srgbClr val="000000"/>
                </a:solidFill>
              </a:rPr>
              <a:t>Bob </a:t>
            </a:r>
            <a:r>
              <a:rPr lang="en-GB" sz="1600" dirty="0" err="1">
                <a:solidFill>
                  <a:srgbClr val="000000"/>
                </a:solidFill>
              </a:rPr>
              <a:t>recieves</a:t>
            </a:r>
            <a:r>
              <a:rPr lang="en-GB" sz="1600" dirty="0">
                <a:solidFill>
                  <a:srgbClr val="000000"/>
                </a:solidFill>
              </a:rPr>
              <a:t> </a:t>
            </a:r>
            <a:r>
              <a:rPr lang="en-GB" sz="1600" i="1" dirty="0">
                <a:solidFill>
                  <a:srgbClr val="000000"/>
                </a:solidFill>
              </a:rPr>
              <a:t>k’</a:t>
            </a:r>
            <a:r>
              <a:rPr lang="en-GB" sz="1600" dirty="0">
                <a:solidFill>
                  <a:srgbClr val="000000"/>
                </a:solidFill>
              </a:rPr>
              <a:t> and </a:t>
            </a:r>
            <a:r>
              <a:rPr lang="en-GB" sz="1600" i="1" dirty="0">
                <a:solidFill>
                  <a:srgbClr val="000000"/>
                </a:solidFill>
              </a:rPr>
              <a:t>C</a:t>
            </a:r>
            <a:r>
              <a:rPr lang="en-GB" sz="1600" dirty="0">
                <a:solidFill>
                  <a:srgbClr val="000000"/>
                </a:solidFill>
              </a:rPr>
              <a:t> and decrypts </a:t>
            </a:r>
            <a:r>
              <a:rPr lang="en-GB" sz="1600" i="1" dirty="0">
                <a:solidFill>
                  <a:srgbClr val="000000"/>
                </a:solidFill>
              </a:rPr>
              <a:t>k’</a:t>
            </a:r>
            <a:r>
              <a:rPr lang="en-GB" sz="1600" dirty="0">
                <a:solidFill>
                  <a:srgbClr val="000000"/>
                </a:solidFill>
              </a:rPr>
              <a:t> using his private key </a:t>
            </a:r>
            <a:r>
              <a:rPr lang="en-GB" sz="1600" i="1" dirty="0" err="1">
                <a:solidFill>
                  <a:srgbClr val="000000"/>
                </a:solidFill>
              </a:rPr>
              <a:t>Bd</a:t>
            </a:r>
            <a:r>
              <a:rPr lang="en-GB" sz="1600" dirty="0">
                <a:solidFill>
                  <a:srgbClr val="000000"/>
                </a:solidFill>
              </a:rPr>
              <a:t> to obtain the session key </a:t>
            </a:r>
            <a:r>
              <a:rPr lang="en-GB" sz="1600" i="1" dirty="0">
                <a:solidFill>
                  <a:srgbClr val="000000"/>
                </a:solidFill>
              </a:rPr>
              <a:t>k      k=</a:t>
            </a:r>
            <a:r>
              <a:rPr lang="en-GB" sz="1600" i="1" dirty="0" err="1">
                <a:solidFill>
                  <a:srgbClr val="000000"/>
                </a:solidFill>
              </a:rPr>
              <a:t>pk.decrypt</a:t>
            </a:r>
            <a:r>
              <a:rPr lang="en-GB" sz="1600" i="1" baseline="-25000" dirty="0" err="1">
                <a:solidFill>
                  <a:srgbClr val="000000"/>
                </a:solidFill>
              </a:rPr>
              <a:t>Bd</a:t>
            </a:r>
            <a:r>
              <a:rPr lang="en-GB" sz="1600" i="1" dirty="0">
                <a:solidFill>
                  <a:srgbClr val="000000"/>
                </a:solidFill>
              </a:rPr>
              <a:t>(k’)</a:t>
            </a:r>
          </a:p>
          <a:p>
            <a:pPr marL="609600" indent="-609600">
              <a:defRPr/>
            </a:pPr>
            <a:endParaRPr lang="en-GB" sz="1600" i="1" dirty="0">
              <a:solidFill>
                <a:srgbClr val="000000"/>
              </a:solidFill>
            </a:endParaRPr>
          </a:p>
          <a:p>
            <a:pPr marL="609600" indent="-609600">
              <a:buFontTx/>
              <a:buChar char="•"/>
              <a:defRPr/>
            </a:pPr>
            <a:r>
              <a:rPr lang="en-GB" sz="1600" dirty="0">
                <a:solidFill>
                  <a:srgbClr val="000000"/>
                </a:solidFill>
              </a:rPr>
              <a:t>Bob decrypts the </a:t>
            </a:r>
            <a:r>
              <a:rPr lang="en-GB" sz="1600" dirty="0" err="1">
                <a:solidFill>
                  <a:srgbClr val="000000"/>
                </a:solidFill>
              </a:rPr>
              <a:t>ciphertext</a:t>
            </a:r>
            <a:r>
              <a:rPr lang="en-GB" sz="1600" dirty="0">
                <a:solidFill>
                  <a:srgbClr val="000000"/>
                </a:solidFill>
              </a:rPr>
              <a:t> </a:t>
            </a:r>
            <a:r>
              <a:rPr lang="en-GB" sz="1600" i="1" dirty="0">
                <a:solidFill>
                  <a:srgbClr val="000000"/>
                </a:solidFill>
              </a:rPr>
              <a:t>C</a:t>
            </a:r>
            <a:r>
              <a:rPr lang="en-GB" sz="1600" dirty="0">
                <a:solidFill>
                  <a:srgbClr val="000000"/>
                </a:solidFill>
              </a:rPr>
              <a:t> using the session key </a:t>
            </a:r>
            <a:r>
              <a:rPr lang="en-GB" sz="1600" i="1" dirty="0">
                <a:solidFill>
                  <a:srgbClr val="000000"/>
                </a:solidFill>
              </a:rPr>
              <a:t>k</a:t>
            </a:r>
            <a:r>
              <a:rPr lang="en-GB" sz="1600" dirty="0">
                <a:solidFill>
                  <a:srgbClr val="000000"/>
                </a:solidFill>
              </a:rPr>
              <a:t> to obtain </a:t>
            </a:r>
            <a:r>
              <a:rPr lang="en-GB" sz="1600" i="1" dirty="0">
                <a:solidFill>
                  <a:srgbClr val="000000"/>
                </a:solidFill>
              </a:rPr>
              <a:t>m</a:t>
            </a:r>
            <a:r>
              <a:rPr lang="en-GB" sz="1600" dirty="0">
                <a:solidFill>
                  <a:srgbClr val="000000"/>
                </a:solidFill>
              </a:rPr>
              <a:t> and </a:t>
            </a:r>
            <a:r>
              <a:rPr lang="en-GB" sz="1600" i="1" dirty="0">
                <a:solidFill>
                  <a:srgbClr val="000000"/>
                </a:solidFill>
              </a:rPr>
              <a:t>c</a:t>
            </a:r>
          </a:p>
          <a:p>
            <a:pPr marL="0" indent="0">
              <a:buNone/>
              <a:defRPr/>
            </a:pPr>
            <a:r>
              <a:rPr lang="en-GB" sz="1600" dirty="0">
                <a:solidFill>
                  <a:srgbClr val="000000"/>
                </a:solidFill>
              </a:rPr>
              <a:t>			</a:t>
            </a:r>
            <a:r>
              <a:rPr lang="en-GB" sz="1600" i="1" dirty="0">
                <a:solidFill>
                  <a:srgbClr val="000000"/>
                </a:solidFill>
              </a:rPr>
              <a:t>(</a:t>
            </a:r>
            <a:r>
              <a:rPr lang="en-GB" sz="1600" i="1" dirty="0" err="1">
                <a:solidFill>
                  <a:srgbClr val="000000"/>
                </a:solidFill>
              </a:rPr>
              <a:t>m,c</a:t>
            </a:r>
            <a:r>
              <a:rPr lang="en-GB" sz="1600" i="1" dirty="0">
                <a:solidFill>
                  <a:srgbClr val="000000"/>
                </a:solidFill>
              </a:rPr>
              <a:t>) = </a:t>
            </a:r>
            <a:r>
              <a:rPr lang="en-GB" sz="1600" i="1" dirty="0" err="1">
                <a:solidFill>
                  <a:srgbClr val="000000"/>
                </a:solidFill>
              </a:rPr>
              <a:t>sk.decrypt</a:t>
            </a:r>
            <a:r>
              <a:rPr lang="en-GB" sz="1600" i="1" baseline="-25000" dirty="0" err="1">
                <a:solidFill>
                  <a:srgbClr val="000000"/>
                </a:solidFill>
              </a:rPr>
              <a:t>k</a:t>
            </a:r>
            <a:r>
              <a:rPr lang="en-GB" sz="1600" i="1" dirty="0">
                <a:solidFill>
                  <a:srgbClr val="000000"/>
                </a:solidFill>
              </a:rPr>
              <a:t>(C)</a:t>
            </a:r>
            <a:r>
              <a:rPr lang="en-GB" sz="1600" dirty="0">
                <a:solidFill>
                  <a:srgbClr val="000000"/>
                </a:solidFill>
              </a:rPr>
              <a:t> </a:t>
            </a:r>
          </a:p>
          <a:p>
            <a:pPr marL="609600" indent="-609600">
              <a:buFontTx/>
              <a:buChar char="•"/>
              <a:defRPr/>
            </a:pPr>
            <a:r>
              <a:rPr lang="en-GB" sz="1600" dirty="0">
                <a:solidFill>
                  <a:srgbClr val="000000"/>
                </a:solidFill>
              </a:rPr>
              <a:t>Bob now has the message </a:t>
            </a:r>
            <a:r>
              <a:rPr lang="en-GB" sz="1600" i="1" dirty="0">
                <a:solidFill>
                  <a:srgbClr val="000000"/>
                </a:solidFill>
              </a:rPr>
              <a:t>m.</a:t>
            </a:r>
            <a:r>
              <a:rPr lang="en-GB" sz="1600" dirty="0">
                <a:solidFill>
                  <a:srgbClr val="000000"/>
                </a:solidFill>
              </a:rPr>
              <a:t> To authenticate it he uses Alice’s public key </a:t>
            </a:r>
            <a:r>
              <a:rPr lang="en-GB" sz="1600" i="1" dirty="0" err="1">
                <a:solidFill>
                  <a:srgbClr val="000000"/>
                </a:solidFill>
              </a:rPr>
              <a:t>Ae</a:t>
            </a:r>
            <a:r>
              <a:rPr lang="en-GB" sz="1600" dirty="0">
                <a:solidFill>
                  <a:srgbClr val="000000"/>
                </a:solidFill>
              </a:rPr>
              <a:t> to decrypt the signature </a:t>
            </a:r>
            <a:r>
              <a:rPr lang="en-GB" sz="1600" i="1" dirty="0">
                <a:solidFill>
                  <a:srgbClr val="000000"/>
                </a:solidFill>
              </a:rPr>
              <a:t>c</a:t>
            </a:r>
            <a:r>
              <a:rPr lang="en-GB" sz="1600" dirty="0">
                <a:solidFill>
                  <a:srgbClr val="000000"/>
                </a:solidFill>
              </a:rPr>
              <a:t> and hashes the message </a:t>
            </a:r>
            <a:r>
              <a:rPr lang="en-GB" sz="1600" i="1" dirty="0">
                <a:solidFill>
                  <a:srgbClr val="000000"/>
                </a:solidFill>
              </a:rPr>
              <a:t>m</a:t>
            </a:r>
            <a:r>
              <a:rPr lang="en-GB" sz="1600" dirty="0">
                <a:solidFill>
                  <a:srgbClr val="000000"/>
                </a:solidFill>
              </a:rPr>
              <a:t> using SHA-1.</a:t>
            </a:r>
          </a:p>
          <a:p>
            <a:pPr marL="609600" indent="-609600">
              <a:defRPr/>
            </a:pPr>
            <a:r>
              <a:rPr lang="en-GB" sz="1600" dirty="0">
                <a:solidFill>
                  <a:srgbClr val="000000"/>
                </a:solidFill>
              </a:rPr>
              <a:t>		If    </a:t>
            </a:r>
            <a:r>
              <a:rPr lang="en-GB" sz="1600" i="1" dirty="0">
                <a:solidFill>
                  <a:srgbClr val="000000"/>
                </a:solidFill>
              </a:rPr>
              <a:t>SHA(m)  = </a:t>
            </a:r>
            <a:r>
              <a:rPr lang="en-GB" sz="1600" i="1" dirty="0" err="1">
                <a:solidFill>
                  <a:srgbClr val="000000"/>
                </a:solidFill>
              </a:rPr>
              <a:t>pk.decrypt</a:t>
            </a:r>
            <a:r>
              <a:rPr lang="en-GB" sz="1600" i="1" baseline="-25000" dirty="0" err="1">
                <a:solidFill>
                  <a:srgbClr val="000000"/>
                </a:solidFill>
              </a:rPr>
              <a:t>Ae</a:t>
            </a:r>
            <a:r>
              <a:rPr lang="it-IT" sz="1600" i="1" dirty="0">
                <a:solidFill>
                  <a:srgbClr val="000000"/>
                </a:solidFill>
              </a:rPr>
              <a:t>(C)    </a:t>
            </a:r>
            <a:r>
              <a:rPr lang="en-GB" sz="1600" dirty="0">
                <a:solidFill>
                  <a:srgbClr val="000000"/>
                </a:solidFill>
              </a:rPr>
              <a:t>Then the message is authenticated.</a:t>
            </a:r>
          </a:p>
          <a:p>
            <a:pPr marL="609600" indent="-609600">
              <a:defRPr/>
            </a:pPr>
            <a:endParaRPr lang="en-US" sz="1600" i="1" dirty="0">
              <a:solidFill>
                <a:srgbClr val="000000"/>
              </a:solidFill>
            </a:endParaRPr>
          </a:p>
          <a:p>
            <a:pPr marL="609600" indent="-609600">
              <a:lnSpc>
                <a:spcPct val="90000"/>
              </a:lnSpc>
              <a:buFontTx/>
              <a:buAutoNum type="arabicPeriod" startAt="5"/>
              <a:defRPr/>
            </a:pPr>
            <a:endParaRPr lang="it-IT" sz="1600" dirty="0">
              <a:solidFill>
                <a:srgbClr val="000000"/>
              </a:solidFill>
            </a:endParaRPr>
          </a:p>
        </p:txBody>
      </p:sp>
    </p:spTree>
    <p:extLst>
      <p:ext uri="{BB962C8B-B14F-4D97-AF65-F5344CB8AC3E}">
        <p14:creationId xmlns:p14="http://schemas.microsoft.com/office/powerpoint/2010/main" val="1715554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73163" y="457200"/>
            <a:ext cx="7772400" cy="900113"/>
          </a:xfrm>
        </p:spPr>
        <p:txBody>
          <a:bodyPr/>
          <a:lstStyle/>
          <a:p>
            <a:pPr eaLnBrk="1" hangingPunct="1"/>
            <a:r>
              <a:rPr lang="en-US">
                <a:latin typeface="Times New Roman" charset="0"/>
              </a:rPr>
              <a:t>S/MIME</a:t>
            </a:r>
          </a:p>
        </p:txBody>
      </p:sp>
      <p:sp>
        <p:nvSpPr>
          <p:cNvPr id="22531" name="Rectangle 3"/>
          <p:cNvSpPr>
            <a:spLocks noGrp="1" noChangeArrowheads="1"/>
          </p:cNvSpPr>
          <p:nvPr>
            <p:ph type="body" idx="1"/>
          </p:nvPr>
        </p:nvSpPr>
        <p:spPr>
          <a:xfrm>
            <a:off x="714375" y="1285875"/>
            <a:ext cx="7772400" cy="4572000"/>
          </a:xfrm>
        </p:spPr>
        <p:txBody>
          <a:bodyPr>
            <a:normAutofit fontScale="92500"/>
          </a:bodyPr>
          <a:lstStyle/>
          <a:p>
            <a:pPr eaLnBrk="1" hangingPunct="1">
              <a:lnSpc>
                <a:spcPct val="90000"/>
              </a:lnSpc>
            </a:pPr>
            <a:r>
              <a:rPr lang="en-US" sz="2800" dirty="0">
                <a:latin typeface="Arial" charset="0"/>
              </a:rPr>
              <a:t>Secure/Multipurpose Internet Mail Extensions</a:t>
            </a:r>
          </a:p>
          <a:p>
            <a:pPr eaLnBrk="1" hangingPunct="1">
              <a:lnSpc>
                <a:spcPct val="90000"/>
              </a:lnSpc>
            </a:pPr>
            <a:r>
              <a:rPr lang="en-US" sz="2800" dirty="0">
                <a:latin typeface="Arial" charset="0"/>
              </a:rPr>
              <a:t>A standard way for email encryption and signing</a:t>
            </a:r>
          </a:p>
          <a:p>
            <a:pPr eaLnBrk="1" hangingPunct="1">
              <a:lnSpc>
                <a:spcPct val="90000"/>
              </a:lnSpc>
            </a:pPr>
            <a:r>
              <a:rPr lang="en-US" sz="2800" dirty="0">
                <a:latin typeface="Arial" charset="0"/>
              </a:rPr>
              <a:t>IETF effort (RFCs 2632, 2633</a:t>
            </a:r>
            <a:r>
              <a:rPr lang="tr-TR" sz="2800" dirty="0">
                <a:latin typeface="Arial" charset="0"/>
              </a:rPr>
              <a:t> – for </a:t>
            </a:r>
            <a:r>
              <a:rPr lang="tr-TR" sz="2800" dirty="0" err="1">
                <a:latin typeface="Arial" charset="0"/>
              </a:rPr>
              <a:t>version</a:t>
            </a:r>
            <a:r>
              <a:rPr lang="tr-TR" sz="2800" dirty="0">
                <a:latin typeface="Arial" charset="0"/>
              </a:rPr>
              <a:t> 3.0; </a:t>
            </a:r>
            <a:r>
              <a:rPr lang="tr-TR" sz="2800" dirty="0" err="1">
                <a:latin typeface="Arial" charset="0"/>
              </a:rPr>
              <a:t>RFCs</a:t>
            </a:r>
            <a:r>
              <a:rPr lang="tr-TR" sz="2800" dirty="0">
                <a:latin typeface="Arial" charset="0"/>
              </a:rPr>
              <a:t> 3850, 3851 for </a:t>
            </a:r>
            <a:r>
              <a:rPr lang="tr-TR" sz="2800" dirty="0" err="1">
                <a:latin typeface="Arial" charset="0"/>
              </a:rPr>
              <a:t>version</a:t>
            </a:r>
            <a:r>
              <a:rPr lang="tr-TR" sz="2800" dirty="0">
                <a:latin typeface="Arial" charset="0"/>
              </a:rPr>
              <a:t> 3.1; 5750, 5751 for </a:t>
            </a:r>
            <a:r>
              <a:rPr lang="tr-TR" sz="2800" dirty="0" err="1">
                <a:latin typeface="Arial" charset="0"/>
              </a:rPr>
              <a:t>version</a:t>
            </a:r>
            <a:r>
              <a:rPr lang="tr-TR" sz="2800" dirty="0">
                <a:latin typeface="Arial" charset="0"/>
              </a:rPr>
              <a:t> 3.2</a:t>
            </a:r>
            <a:r>
              <a:rPr lang="en-US" sz="2800" dirty="0">
                <a:latin typeface="Arial" charset="0"/>
              </a:rPr>
              <a:t>)</a:t>
            </a:r>
          </a:p>
          <a:p>
            <a:pPr eaLnBrk="1" hangingPunct="1">
              <a:lnSpc>
                <a:spcPct val="90000"/>
              </a:lnSpc>
            </a:pPr>
            <a:r>
              <a:rPr lang="en-US" sz="2800" dirty="0">
                <a:latin typeface="Arial" charset="0"/>
              </a:rPr>
              <a:t>Industry support</a:t>
            </a:r>
          </a:p>
          <a:p>
            <a:pPr eaLnBrk="1" hangingPunct="1">
              <a:lnSpc>
                <a:spcPct val="90000"/>
              </a:lnSpc>
            </a:pPr>
            <a:r>
              <a:rPr lang="en-US" sz="2800" dirty="0">
                <a:solidFill>
                  <a:srgbClr val="FF0000"/>
                </a:solidFill>
                <a:latin typeface="Arial" charset="0"/>
              </a:rPr>
              <a:t>Not a standalone software, a system that is to be supported by email clients</a:t>
            </a:r>
          </a:p>
          <a:p>
            <a:pPr lvl="1" eaLnBrk="1" hangingPunct="1">
              <a:lnSpc>
                <a:spcPct val="90000"/>
              </a:lnSpc>
            </a:pPr>
            <a:r>
              <a:rPr lang="en-US" sz="2400" dirty="0">
                <a:latin typeface="Arial" charset="0"/>
              </a:rPr>
              <a:t>such as MS Outlook and </a:t>
            </a:r>
            <a:r>
              <a:rPr lang="tr-TR" sz="2400" dirty="0" err="1">
                <a:latin typeface="Arial" charset="0"/>
              </a:rPr>
              <a:t>Thunderbird</a:t>
            </a:r>
            <a:endParaRPr lang="en-US" sz="2400" dirty="0">
              <a:latin typeface="Arial" charset="0"/>
            </a:endParaRPr>
          </a:p>
          <a:p>
            <a:pPr eaLnBrk="1" hangingPunct="1">
              <a:lnSpc>
                <a:spcPct val="90000"/>
              </a:lnSpc>
            </a:pPr>
            <a:r>
              <a:rPr lang="en-US" sz="2800" dirty="0">
                <a:latin typeface="Arial" charset="0"/>
              </a:rPr>
              <a:t>S/MIME handles digital signatures</a:t>
            </a:r>
          </a:p>
          <a:p>
            <a:pPr lvl="1" eaLnBrk="1" hangingPunct="1">
              <a:lnSpc>
                <a:spcPct val="90000"/>
              </a:lnSpc>
            </a:pPr>
            <a:r>
              <a:rPr lang="en-US" sz="2400" dirty="0">
                <a:latin typeface="Arial" charset="0"/>
              </a:rPr>
              <a:t>Also provides encryption</a:t>
            </a:r>
          </a:p>
        </p:txBody>
      </p:sp>
    </p:spTree>
    <p:extLst>
      <p:ext uri="{BB962C8B-B14F-4D97-AF65-F5344CB8AC3E}">
        <p14:creationId xmlns:p14="http://schemas.microsoft.com/office/powerpoint/2010/main" val="56619733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E-mail security: PGP</a:t>
            </a:r>
            <a:endParaRPr lang="it-IT" dirty="0"/>
          </a:p>
        </p:txBody>
      </p:sp>
      <p:sp>
        <p:nvSpPr>
          <p:cNvPr id="3" name="Sottotitolo 2"/>
          <p:cNvSpPr>
            <a:spLocks noGrp="1"/>
          </p:cNvSpPr>
          <p:nvPr>
            <p:ph type="subTitle" idx="1"/>
          </p:nvPr>
        </p:nvSpPr>
        <p:spPr/>
        <p:txBody>
          <a:bodyPr/>
          <a:lstStyle/>
          <a:p>
            <a:r>
              <a:rPr lang="it-IT" dirty="0">
                <a:latin typeface="Arial" charset="0"/>
                <a:ea typeface="ＭＳ Ｐゴシック" charset="0"/>
                <a:cs typeface="ＭＳ Ｐゴシック" charset="0"/>
              </a:rPr>
              <a:t>Cap </a:t>
            </a:r>
            <a:r>
              <a:rPr lang="it-IT" dirty="0" smtClean="0">
                <a:latin typeface="Arial" charset="0"/>
                <a:ea typeface="ＭＳ Ｐゴシック" charset="0"/>
                <a:cs typeface="ＭＳ Ｐゴシック" charset="0"/>
              </a:rPr>
              <a:t>15 </a:t>
            </a:r>
            <a:r>
              <a:rPr lang="it-IT" dirty="0" err="1">
                <a:latin typeface="Arial" charset="0"/>
                <a:ea typeface="ＭＳ Ｐゴシック" charset="0"/>
                <a:cs typeface="ＭＳ Ｐゴシック" charset="0"/>
              </a:rPr>
              <a:t>Stalling</a:t>
            </a:r>
            <a:endParaRPr lang="it-IT" dirty="0">
              <a:latin typeface="Arial" charset="0"/>
              <a:ea typeface="ＭＳ Ｐゴシック" charset="0"/>
              <a:cs typeface="ＭＳ Ｐゴシック" charset="0"/>
            </a:endParaRPr>
          </a:p>
          <a:p>
            <a:endParaRPr lang="it-IT" dirty="0"/>
          </a:p>
        </p:txBody>
      </p:sp>
    </p:spTree>
    <p:extLst>
      <p:ext uri="{BB962C8B-B14F-4D97-AF65-F5344CB8AC3E}">
        <p14:creationId xmlns:p14="http://schemas.microsoft.com/office/powerpoint/2010/main" val="232796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olo 3"/>
          <p:cNvSpPr>
            <a:spLocks noGrp="1"/>
          </p:cNvSpPr>
          <p:nvPr>
            <p:ph type="ctrTitle"/>
          </p:nvPr>
        </p:nvSpPr>
        <p:spPr/>
        <p:txBody>
          <a:bodyPr/>
          <a:lstStyle/>
          <a:p>
            <a:r>
              <a:rPr lang="it-IT">
                <a:latin typeface="Arial" charset="0"/>
                <a:ea typeface="ＭＳ Ｐゴシック" charset="0"/>
                <a:cs typeface="ＭＳ Ｐゴシック" charset="0"/>
              </a:rPr>
              <a:t>SSL</a:t>
            </a:r>
          </a:p>
        </p:txBody>
      </p:sp>
      <p:sp>
        <p:nvSpPr>
          <p:cNvPr id="104450" name="Sottotitolo 4"/>
          <p:cNvSpPr>
            <a:spLocks noGrp="1"/>
          </p:cNvSpPr>
          <p:nvPr>
            <p:ph type="subTitle" idx="1"/>
          </p:nvPr>
        </p:nvSpPr>
        <p:spPr/>
        <p:txBody>
          <a:bodyPr/>
          <a:lstStyle/>
          <a:p>
            <a:r>
              <a:rPr lang="it-IT" dirty="0">
                <a:latin typeface="Arial" charset="0"/>
                <a:ea typeface="ＭＳ Ｐゴシック" charset="0"/>
                <a:cs typeface="ＭＳ Ｐゴシック" charset="0"/>
              </a:rPr>
              <a:t>Cap 16 </a:t>
            </a:r>
            <a:r>
              <a:rPr lang="it-IT" dirty="0" err="1">
                <a:latin typeface="Arial" charset="0"/>
                <a:ea typeface="ＭＳ Ｐゴシック" charset="0"/>
                <a:cs typeface="ＭＳ Ｐゴシック" charset="0"/>
              </a:rPr>
              <a:t>Stalling</a:t>
            </a:r>
            <a:endParaRPr lang="it-IT"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7559239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152400" y="-158750"/>
            <a:ext cx="8839200" cy="939800"/>
          </a:xfrm>
        </p:spPr>
        <p:txBody>
          <a:bodyPr/>
          <a:lstStyle/>
          <a:p>
            <a:pPr algn="l"/>
            <a:r>
              <a:rPr lang="en-US" sz="3200">
                <a:solidFill>
                  <a:srgbClr val="000000"/>
                </a:solidFill>
                <a:latin typeface="Arial" charset="0"/>
                <a:ea typeface="ＭＳ Ｐゴシック" charset="0"/>
                <a:cs typeface="ＭＳ Ｐゴシック" charset="0"/>
              </a:rPr>
              <a:t>Secure  Sockets Layer (SSL)</a:t>
            </a:r>
          </a:p>
        </p:txBody>
      </p:sp>
      <p:sp>
        <p:nvSpPr>
          <p:cNvPr id="105474" name="Rectangle 3"/>
          <p:cNvSpPr>
            <a:spLocks noGrp="1" noChangeArrowheads="1"/>
          </p:cNvSpPr>
          <p:nvPr>
            <p:ph type="body" sz="half" idx="1"/>
          </p:nvPr>
        </p:nvSpPr>
        <p:spPr>
          <a:xfrm>
            <a:off x="519113" y="1122363"/>
            <a:ext cx="3810000" cy="4646612"/>
          </a:xfrm>
        </p:spPr>
        <p:txBody>
          <a:bodyPr/>
          <a:lstStyle/>
          <a:p>
            <a:r>
              <a:rPr lang="en-US" sz="2400">
                <a:solidFill>
                  <a:srgbClr val="FF0000"/>
                </a:solidFill>
                <a:latin typeface="Arial" charset="0"/>
                <a:ea typeface="ＭＳ Ｐゴシック" charset="0"/>
                <a:cs typeface="ＭＳ Ｐゴシック" charset="0"/>
              </a:rPr>
              <a:t>transport layer security to any TCP-based app using SSL services. </a:t>
            </a:r>
          </a:p>
          <a:p>
            <a:r>
              <a:rPr lang="en-US" sz="2400">
                <a:latin typeface="Arial" charset="0"/>
                <a:ea typeface="ＭＳ Ｐゴシック" charset="0"/>
                <a:cs typeface="ＭＳ Ｐゴシック" charset="0"/>
              </a:rPr>
              <a:t>used between Web browsers, servers for e-commerce (https).</a:t>
            </a:r>
          </a:p>
          <a:p>
            <a:r>
              <a:rPr lang="en-US" sz="2400">
                <a:latin typeface="Arial" charset="0"/>
                <a:ea typeface="ＭＳ Ｐゴシック" charset="0"/>
                <a:cs typeface="ＭＳ Ｐゴシック" charset="0"/>
              </a:rPr>
              <a:t>security services:</a:t>
            </a:r>
          </a:p>
          <a:p>
            <a:pPr lvl="1"/>
            <a:r>
              <a:rPr lang="en-US" sz="2000">
                <a:latin typeface="Arial" charset="0"/>
                <a:ea typeface="ＭＳ Ｐゴシック" charset="0"/>
              </a:rPr>
              <a:t>server authentication</a:t>
            </a:r>
          </a:p>
          <a:p>
            <a:pPr lvl="1"/>
            <a:r>
              <a:rPr lang="en-US" sz="2000">
                <a:latin typeface="Arial" charset="0"/>
                <a:ea typeface="ＭＳ Ｐゴシック" charset="0"/>
              </a:rPr>
              <a:t>data encryption </a:t>
            </a:r>
          </a:p>
          <a:p>
            <a:pPr lvl="1"/>
            <a:r>
              <a:rPr lang="en-US" sz="2000">
                <a:latin typeface="Arial" charset="0"/>
                <a:ea typeface="ＭＳ Ｐゴシック" charset="0"/>
              </a:rPr>
              <a:t>client authentication (optional)</a:t>
            </a:r>
            <a:endParaRPr lang="en-US" sz="2000">
              <a:solidFill>
                <a:srgbClr val="FF0000"/>
              </a:solidFill>
              <a:latin typeface="Arial" charset="0"/>
              <a:ea typeface="ＭＳ Ｐゴシック" charset="0"/>
            </a:endParaRPr>
          </a:p>
        </p:txBody>
      </p:sp>
      <p:sp>
        <p:nvSpPr>
          <p:cNvPr id="105475" name="Rectangle 4"/>
          <p:cNvSpPr>
            <a:spLocks noGrp="1" noChangeArrowheads="1"/>
          </p:cNvSpPr>
          <p:nvPr>
            <p:ph type="body" sz="half" idx="2"/>
          </p:nvPr>
        </p:nvSpPr>
        <p:spPr>
          <a:xfrm>
            <a:off x="4652963" y="1158875"/>
            <a:ext cx="4033837" cy="4524375"/>
          </a:xfrm>
        </p:spPr>
        <p:txBody>
          <a:bodyPr/>
          <a:lstStyle/>
          <a:p>
            <a:pPr>
              <a:lnSpc>
                <a:spcPct val="90000"/>
              </a:lnSpc>
            </a:pPr>
            <a:r>
              <a:rPr lang="en-US" sz="2400">
                <a:solidFill>
                  <a:srgbClr val="FF0000"/>
                </a:solidFill>
                <a:latin typeface="Arial" charset="0"/>
                <a:ea typeface="ＭＳ Ｐゴシック" charset="0"/>
                <a:cs typeface="ＭＳ Ｐゴシック" charset="0"/>
              </a:rPr>
              <a:t>server authentication</a:t>
            </a:r>
            <a:r>
              <a:rPr lang="en-US" sz="2400">
                <a:latin typeface="Arial" charset="0"/>
                <a:ea typeface="ＭＳ Ｐゴシック" charset="0"/>
                <a:cs typeface="ＭＳ Ｐゴシック" charset="0"/>
              </a:rPr>
              <a:t>:</a:t>
            </a:r>
          </a:p>
          <a:p>
            <a:pPr lvl="1">
              <a:lnSpc>
                <a:spcPct val="90000"/>
              </a:lnSpc>
            </a:pPr>
            <a:r>
              <a:rPr lang="en-US" sz="2000">
                <a:latin typeface="Arial" charset="0"/>
                <a:ea typeface="ＭＳ Ｐゴシック" charset="0"/>
              </a:rPr>
              <a:t>SSL-enabled browser includes public keys for trusted CAs.</a:t>
            </a:r>
          </a:p>
          <a:p>
            <a:pPr lvl="1">
              <a:lnSpc>
                <a:spcPct val="90000"/>
              </a:lnSpc>
            </a:pPr>
            <a:r>
              <a:rPr lang="en-US" sz="2000">
                <a:latin typeface="Arial" charset="0"/>
                <a:ea typeface="ＭＳ Ｐゴシック" charset="0"/>
              </a:rPr>
              <a:t>Browser requests server certificate, issued by trusted CA.</a:t>
            </a:r>
          </a:p>
          <a:p>
            <a:pPr lvl="1">
              <a:lnSpc>
                <a:spcPct val="90000"/>
              </a:lnSpc>
            </a:pPr>
            <a:r>
              <a:rPr lang="en-US" sz="2000">
                <a:latin typeface="Arial" charset="0"/>
                <a:ea typeface="ＭＳ Ｐゴシック" charset="0"/>
              </a:rPr>
              <a:t>Browser uses CA</a:t>
            </a:r>
            <a:r>
              <a:rPr lang="ja-JP" altLang="en-US" sz="2000">
                <a:latin typeface="Arial" charset="0"/>
                <a:ea typeface="ＭＳ Ｐゴシック" charset="0"/>
              </a:rPr>
              <a:t>’</a:t>
            </a:r>
            <a:r>
              <a:rPr lang="en-US" altLang="ja-JP" sz="2000">
                <a:latin typeface="Arial" charset="0"/>
                <a:ea typeface="ＭＳ Ｐゴシック" charset="0"/>
              </a:rPr>
              <a:t>s public key to extract server</a:t>
            </a:r>
            <a:r>
              <a:rPr lang="ja-JP" altLang="en-US" sz="2000">
                <a:latin typeface="Arial" charset="0"/>
                <a:ea typeface="ＭＳ Ｐゴシック" charset="0"/>
              </a:rPr>
              <a:t>’</a:t>
            </a:r>
            <a:r>
              <a:rPr lang="en-US" altLang="ja-JP" sz="2000">
                <a:latin typeface="Arial" charset="0"/>
                <a:ea typeface="ＭＳ Ｐゴシック" charset="0"/>
              </a:rPr>
              <a:t>s public key from certificate. </a:t>
            </a:r>
          </a:p>
          <a:p>
            <a:pPr>
              <a:lnSpc>
                <a:spcPct val="90000"/>
              </a:lnSpc>
            </a:pPr>
            <a:r>
              <a:rPr lang="en-US" sz="2400">
                <a:latin typeface="Arial" charset="0"/>
                <a:ea typeface="ＭＳ Ｐゴシック" charset="0"/>
                <a:cs typeface="ＭＳ Ｐゴシック" charset="0"/>
              </a:rPr>
              <a:t>check your browser</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s security menu to see its trusted CAs.</a:t>
            </a:r>
            <a:endParaRPr lang="en-US" sz="2400">
              <a:latin typeface="Arial" charset="0"/>
              <a:ea typeface="ＭＳ Ｐゴシック" charset="0"/>
              <a:cs typeface="ＭＳ Ｐゴシック" charset="0"/>
            </a:endParaRPr>
          </a:p>
        </p:txBody>
      </p:sp>
    </p:spTree>
    <p:extLst>
      <p:ext uri="{BB962C8B-B14F-4D97-AF65-F5344CB8AC3E}">
        <p14:creationId xmlns:p14="http://schemas.microsoft.com/office/powerpoint/2010/main" val="21184664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990600" y="-158750"/>
            <a:ext cx="7772400" cy="887413"/>
          </a:xfrm>
        </p:spPr>
        <p:txBody>
          <a:bodyPr/>
          <a:lstStyle/>
          <a:p>
            <a:pPr algn="l"/>
            <a:r>
              <a:rPr lang="en-US" sz="3200" dirty="0">
                <a:solidFill>
                  <a:srgbClr val="000000"/>
                </a:solidFill>
                <a:latin typeface="Arial" charset="0"/>
                <a:ea typeface="ＭＳ Ｐゴシック" charset="0"/>
                <a:cs typeface="ＭＳ Ｐゴシック" charset="0"/>
              </a:rPr>
              <a:t>SSL (continued)</a:t>
            </a:r>
          </a:p>
        </p:txBody>
      </p:sp>
      <p:sp>
        <p:nvSpPr>
          <p:cNvPr id="106498" name="Rectangle 3"/>
          <p:cNvSpPr>
            <a:spLocks noGrp="1" noChangeArrowheads="1"/>
          </p:cNvSpPr>
          <p:nvPr>
            <p:ph type="body" sz="half" idx="1"/>
          </p:nvPr>
        </p:nvSpPr>
        <p:spPr>
          <a:xfrm>
            <a:off x="549275" y="781050"/>
            <a:ext cx="4187825" cy="4649788"/>
          </a:xfrm>
        </p:spPr>
        <p:txBody>
          <a:bodyPr/>
          <a:lstStyle/>
          <a:p>
            <a:pPr>
              <a:buFontTx/>
              <a:buNone/>
            </a:pPr>
            <a:r>
              <a:rPr lang="en-US" sz="2400">
                <a:solidFill>
                  <a:srgbClr val="FF0000"/>
                </a:solidFill>
                <a:latin typeface="Arial" charset="0"/>
                <a:ea typeface="ＭＳ Ｐゴシック" charset="0"/>
                <a:cs typeface="ＭＳ Ｐゴシック" charset="0"/>
              </a:rPr>
              <a:t>Encrypted SSL session:</a:t>
            </a:r>
            <a:endParaRPr lang="en-US" sz="2000">
              <a:latin typeface="Arial" charset="0"/>
              <a:ea typeface="ＭＳ Ｐゴシック" charset="0"/>
              <a:cs typeface="ＭＳ Ｐゴシック" charset="0"/>
            </a:endParaRPr>
          </a:p>
          <a:p>
            <a:r>
              <a:rPr lang="en-US" sz="1800">
                <a:latin typeface="Arial" charset="0"/>
                <a:ea typeface="ＭＳ Ｐゴシック" charset="0"/>
                <a:cs typeface="ＭＳ Ｐゴシック" charset="0"/>
              </a:rPr>
              <a:t>Browser generates </a:t>
            </a:r>
            <a:r>
              <a:rPr lang="en-US" sz="1800" i="1">
                <a:solidFill>
                  <a:srgbClr val="FF0000"/>
                </a:solidFill>
                <a:latin typeface="Arial" charset="0"/>
                <a:ea typeface="ＭＳ Ｐゴシック" charset="0"/>
                <a:cs typeface="ＭＳ Ｐゴシック" charset="0"/>
              </a:rPr>
              <a:t>symmetric session key</a:t>
            </a:r>
            <a:r>
              <a:rPr lang="en-US" sz="1800">
                <a:latin typeface="Arial" charset="0"/>
                <a:ea typeface="ＭＳ Ｐゴシック" charset="0"/>
                <a:cs typeface="ＭＳ Ｐゴシック" charset="0"/>
              </a:rPr>
              <a:t>, encrypts it with server</a:t>
            </a:r>
            <a:r>
              <a:rPr lang="ja-JP" altLang="en-US" sz="1800">
                <a:latin typeface="Arial" charset="0"/>
                <a:ea typeface="ＭＳ Ｐゴシック" charset="0"/>
                <a:cs typeface="ＭＳ Ｐゴシック" charset="0"/>
              </a:rPr>
              <a:t>’</a:t>
            </a:r>
            <a:r>
              <a:rPr lang="en-US" altLang="ja-JP" sz="1800">
                <a:latin typeface="Arial" charset="0"/>
                <a:ea typeface="ＭＳ Ｐゴシック" charset="0"/>
                <a:cs typeface="ＭＳ Ｐゴシック" charset="0"/>
              </a:rPr>
              <a:t>s public key, sends encrypted key to server.</a:t>
            </a:r>
          </a:p>
          <a:p>
            <a:r>
              <a:rPr lang="en-US" sz="1800">
                <a:latin typeface="Arial" charset="0"/>
                <a:ea typeface="ＭＳ Ｐゴシック" charset="0"/>
                <a:cs typeface="ＭＳ Ｐゴシック" charset="0"/>
              </a:rPr>
              <a:t>Using private key, server decrypts session key.</a:t>
            </a:r>
          </a:p>
          <a:p>
            <a:r>
              <a:rPr lang="en-US" sz="1800">
                <a:latin typeface="Arial" charset="0"/>
                <a:ea typeface="ＭＳ Ｐゴシック" charset="0"/>
                <a:cs typeface="ＭＳ Ｐゴシック" charset="0"/>
              </a:rPr>
              <a:t>Browser, server know session key</a:t>
            </a:r>
          </a:p>
          <a:p>
            <a:pPr lvl="1"/>
            <a:r>
              <a:rPr lang="en-US" sz="1800">
                <a:latin typeface="Arial" charset="0"/>
                <a:ea typeface="ＭＳ Ｐゴシック" charset="0"/>
              </a:rPr>
              <a:t>All data sent into TCP socket (by client or server) encrypted with session key.</a:t>
            </a:r>
          </a:p>
        </p:txBody>
      </p:sp>
      <p:sp>
        <p:nvSpPr>
          <p:cNvPr id="106499" name="Rectangle 4"/>
          <p:cNvSpPr>
            <a:spLocks noGrp="1" noChangeArrowheads="1"/>
          </p:cNvSpPr>
          <p:nvPr>
            <p:ph type="body" sz="half" idx="2"/>
          </p:nvPr>
        </p:nvSpPr>
        <p:spPr>
          <a:xfrm>
            <a:off x="4975225" y="1293813"/>
            <a:ext cx="3810000" cy="4648200"/>
          </a:xfrm>
        </p:spPr>
        <p:txBody>
          <a:bodyPr/>
          <a:lstStyle/>
          <a:p>
            <a:r>
              <a:rPr lang="en-US" sz="1800">
                <a:latin typeface="Arial" charset="0"/>
                <a:ea typeface="ＭＳ Ｐゴシック" charset="0"/>
                <a:cs typeface="ＭＳ Ｐゴシック" charset="0"/>
              </a:rPr>
              <a:t>SSL: basis of IETF Transport Layer Security (TLS).</a:t>
            </a:r>
          </a:p>
          <a:p>
            <a:r>
              <a:rPr lang="en-US" sz="1800">
                <a:latin typeface="Arial" charset="0"/>
                <a:ea typeface="ＭＳ Ｐゴシック" charset="0"/>
                <a:cs typeface="ＭＳ Ｐゴシック" charset="0"/>
              </a:rPr>
              <a:t>SSL can be used for non-Web applications, e.g., IMAP.</a:t>
            </a:r>
          </a:p>
          <a:p>
            <a:r>
              <a:rPr lang="en-US" sz="1800">
                <a:latin typeface="Arial" charset="0"/>
                <a:ea typeface="ＭＳ Ｐゴシック" charset="0"/>
                <a:cs typeface="ＭＳ Ｐゴシック" charset="0"/>
              </a:rPr>
              <a:t>Client authentication can be done with client certificates.</a:t>
            </a:r>
          </a:p>
        </p:txBody>
      </p:sp>
    </p:spTree>
    <p:extLst>
      <p:ext uri="{BB962C8B-B14F-4D97-AF65-F5344CB8AC3E}">
        <p14:creationId xmlns:p14="http://schemas.microsoft.com/office/powerpoint/2010/main" val="27097975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ChangeArrowheads="1"/>
          </p:cNvSpPr>
          <p:nvPr/>
        </p:nvSpPr>
        <p:spPr bwMode="auto">
          <a:xfrm>
            <a:off x="1066800" y="161925"/>
            <a:ext cx="7696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it-IT" sz="3800">
                <a:solidFill>
                  <a:srgbClr val="000000"/>
                </a:solidFill>
                <a:latin typeface="Times" charset="0"/>
                <a:cs typeface="Times" charset="0"/>
              </a:rPr>
              <a:t>SSL Architecture</a:t>
            </a:r>
          </a:p>
        </p:txBody>
      </p:sp>
      <p:sp>
        <p:nvSpPr>
          <p:cNvPr id="4" name="Rectangle 4"/>
          <p:cNvSpPr>
            <a:spLocks noChangeArrowheads="1"/>
          </p:cNvSpPr>
          <p:nvPr/>
        </p:nvSpPr>
        <p:spPr bwMode="auto">
          <a:xfrm>
            <a:off x="1501775" y="3276600"/>
            <a:ext cx="6267450" cy="993775"/>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SSL Record Protocol</a:t>
            </a:r>
          </a:p>
        </p:txBody>
      </p:sp>
      <p:sp>
        <p:nvSpPr>
          <p:cNvPr id="5" name="Rectangle 6"/>
          <p:cNvSpPr>
            <a:spLocks noChangeArrowheads="1"/>
          </p:cNvSpPr>
          <p:nvPr/>
        </p:nvSpPr>
        <p:spPr bwMode="auto">
          <a:xfrm>
            <a:off x="1528763" y="2014538"/>
            <a:ext cx="1281112" cy="993775"/>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SSL</a:t>
            </a:r>
          </a:p>
          <a:p>
            <a:pPr algn="ctr">
              <a:defRPr/>
            </a:pPr>
            <a:r>
              <a:rPr lang="en-US">
                <a:solidFill>
                  <a:srgbClr val="000000"/>
                </a:solidFill>
                <a:latin typeface="Verdana" charset="0"/>
              </a:rPr>
              <a:t>Handshake</a:t>
            </a:r>
          </a:p>
          <a:p>
            <a:pPr algn="ctr">
              <a:defRPr/>
            </a:pPr>
            <a:r>
              <a:rPr lang="en-US">
                <a:solidFill>
                  <a:srgbClr val="000000"/>
                </a:solidFill>
                <a:latin typeface="Verdana" charset="0"/>
              </a:rPr>
              <a:t> Protocol</a:t>
            </a:r>
          </a:p>
        </p:txBody>
      </p:sp>
      <p:sp>
        <p:nvSpPr>
          <p:cNvPr id="6" name="Rectangle 7"/>
          <p:cNvSpPr>
            <a:spLocks noChangeArrowheads="1"/>
          </p:cNvSpPr>
          <p:nvPr/>
        </p:nvSpPr>
        <p:spPr bwMode="auto">
          <a:xfrm>
            <a:off x="2990850" y="2014538"/>
            <a:ext cx="1531938" cy="993775"/>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SSL Change</a:t>
            </a:r>
          </a:p>
          <a:p>
            <a:pPr algn="ctr">
              <a:defRPr/>
            </a:pPr>
            <a:r>
              <a:rPr lang="en-US">
                <a:solidFill>
                  <a:srgbClr val="000000"/>
                </a:solidFill>
                <a:latin typeface="Verdana" charset="0"/>
              </a:rPr>
              <a:t>Cipher Spec </a:t>
            </a:r>
          </a:p>
          <a:p>
            <a:pPr algn="ctr">
              <a:defRPr/>
            </a:pPr>
            <a:r>
              <a:rPr lang="en-US">
                <a:solidFill>
                  <a:srgbClr val="000000"/>
                </a:solidFill>
                <a:latin typeface="Verdana" charset="0"/>
              </a:rPr>
              <a:t>Protocol</a:t>
            </a:r>
          </a:p>
        </p:txBody>
      </p:sp>
      <p:sp>
        <p:nvSpPr>
          <p:cNvPr id="7" name="Rectangle 8"/>
          <p:cNvSpPr>
            <a:spLocks noChangeArrowheads="1"/>
          </p:cNvSpPr>
          <p:nvPr/>
        </p:nvSpPr>
        <p:spPr bwMode="auto">
          <a:xfrm>
            <a:off x="4703763" y="2014538"/>
            <a:ext cx="1281112" cy="993775"/>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SSL</a:t>
            </a:r>
          </a:p>
          <a:p>
            <a:pPr algn="ctr">
              <a:defRPr/>
            </a:pPr>
            <a:r>
              <a:rPr lang="en-US">
                <a:solidFill>
                  <a:srgbClr val="000000"/>
                </a:solidFill>
                <a:latin typeface="Verdana" charset="0"/>
              </a:rPr>
              <a:t>Alert</a:t>
            </a:r>
          </a:p>
          <a:p>
            <a:pPr algn="ctr">
              <a:defRPr/>
            </a:pPr>
            <a:r>
              <a:rPr lang="en-US">
                <a:solidFill>
                  <a:srgbClr val="000000"/>
                </a:solidFill>
                <a:latin typeface="Verdana" charset="0"/>
              </a:rPr>
              <a:t> Protocol</a:t>
            </a:r>
          </a:p>
        </p:txBody>
      </p:sp>
      <p:sp>
        <p:nvSpPr>
          <p:cNvPr id="8" name="Rectangle 9"/>
          <p:cNvSpPr>
            <a:spLocks noChangeArrowheads="1"/>
          </p:cNvSpPr>
          <p:nvPr/>
        </p:nvSpPr>
        <p:spPr bwMode="auto">
          <a:xfrm>
            <a:off x="6165850" y="2014538"/>
            <a:ext cx="1627188" cy="9937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applications</a:t>
            </a:r>
          </a:p>
          <a:p>
            <a:pPr algn="ctr">
              <a:defRPr/>
            </a:pPr>
            <a:r>
              <a:rPr lang="en-US">
                <a:solidFill>
                  <a:srgbClr val="000000"/>
                </a:solidFill>
                <a:latin typeface="Verdana" charset="0"/>
              </a:rPr>
              <a:t>(e.g., HTTP)</a:t>
            </a:r>
          </a:p>
        </p:txBody>
      </p:sp>
      <p:sp>
        <p:nvSpPr>
          <p:cNvPr id="9" name="Rectangle 10"/>
          <p:cNvSpPr>
            <a:spLocks noChangeArrowheads="1"/>
          </p:cNvSpPr>
          <p:nvPr/>
        </p:nvSpPr>
        <p:spPr bwMode="auto">
          <a:xfrm>
            <a:off x="1519238" y="4454525"/>
            <a:ext cx="6267450" cy="9937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TCP</a:t>
            </a:r>
          </a:p>
        </p:txBody>
      </p:sp>
      <p:sp>
        <p:nvSpPr>
          <p:cNvPr id="10" name="Rectangle 11"/>
          <p:cNvSpPr>
            <a:spLocks noChangeArrowheads="1"/>
          </p:cNvSpPr>
          <p:nvPr/>
        </p:nvSpPr>
        <p:spPr bwMode="auto">
          <a:xfrm>
            <a:off x="1527175" y="5672138"/>
            <a:ext cx="6267450" cy="993775"/>
          </a:xfrm>
          <a:prstGeom prst="rect">
            <a:avLst/>
          </a:prstGeom>
          <a:solidFill>
            <a:schemeClr val="bg1"/>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lstStyle/>
          <a:p>
            <a:pPr algn="ctr">
              <a:defRPr/>
            </a:pPr>
            <a:r>
              <a:rPr lang="en-US">
                <a:solidFill>
                  <a:srgbClr val="000000"/>
                </a:solidFill>
                <a:latin typeface="Verdana" charset="0"/>
              </a:rPr>
              <a:t>IP</a:t>
            </a:r>
          </a:p>
        </p:txBody>
      </p:sp>
      <p:sp>
        <p:nvSpPr>
          <p:cNvPr id="107529" name="CasellaDiTesto 10"/>
          <p:cNvSpPr txBox="1">
            <a:spLocks noChangeArrowheads="1"/>
          </p:cNvSpPr>
          <p:nvPr/>
        </p:nvSpPr>
        <p:spPr bwMode="auto">
          <a:xfrm>
            <a:off x="-76200" y="3219450"/>
            <a:ext cx="15097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it-IT" sz="1800"/>
              <a:t>Provide </a:t>
            </a:r>
          </a:p>
          <a:p>
            <a:pPr eaLnBrk="1" hangingPunct="1"/>
            <a:r>
              <a:rPr lang="it-IT" sz="1800"/>
              <a:t>security</a:t>
            </a:r>
          </a:p>
          <a:p>
            <a:pPr eaLnBrk="1" hangingPunct="1"/>
            <a:r>
              <a:rPr lang="it-IT" sz="1800"/>
              <a:t>Services to </a:t>
            </a:r>
          </a:p>
          <a:p>
            <a:pPr eaLnBrk="1" hangingPunct="1"/>
            <a:r>
              <a:rPr lang="it-IT" sz="1800"/>
              <a:t>upper layers</a:t>
            </a:r>
          </a:p>
        </p:txBody>
      </p:sp>
      <p:sp>
        <p:nvSpPr>
          <p:cNvPr id="107530" name="CasellaDiTesto 11"/>
          <p:cNvSpPr txBox="1">
            <a:spLocks noChangeArrowheads="1"/>
          </p:cNvSpPr>
          <p:nvPr/>
        </p:nvSpPr>
        <p:spPr bwMode="auto">
          <a:xfrm>
            <a:off x="-76200" y="1924050"/>
            <a:ext cx="167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it-IT" sz="1800"/>
              <a:t>Used in the </a:t>
            </a:r>
          </a:p>
          <a:p>
            <a:pPr eaLnBrk="1" hangingPunct="1"/>
            <a:r>
              <a:rPr lang="it-IT" sz="1800"/>
              <a:t>management </a:t>
            </a:r>
          </a:p>
          <a:p>
            <a:pPr eaLnBrk="1" hangingPunct="1"/>
            <a:r>
              <a:rPr lang="it-IT" sz="1800"/>
              <a:t>of security </a:t>
            </a:r>
          </a:p>
          <a:p>
            <a:pPr eaLnBrk="1" hangingPunct="1"/>
            <a:r>
              <a:rPr lang="it-IT" sz="1800"/>
              <a:t>specifications</a:t>
            </a:r>
          </a:p>
        </p:txBody>
      </p:sp>
    </p:spTree>
    <p:extLst>
      <p:ext uri="{BB962C8B-B14F-4D97-AF65-F5344CB8AC3E}">
        <p14:creationId xmlns:p14="http://schemas.microsoft.com/office/powerpoint/2010/main" val="285634197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olo 1"/>
          <p:cNvSpPr>
            <a:spLocks noGrp="1"/>
          </p:cNvSpPr>
          <p:nvPr>
            <p:ph type="title"/>
          </p:nvPr>
        </p:nvSpPr>
        <p:spPr/>
        <p:txBody>
          <a:bodyPr/>
          <a:lstStyle/>
          <a:p>
            <a:r>
              <a:rPr lang="it-IT">
                <a:latin typeface="Arial" charset="0"/>
                <a:ea typeface="ＭＳ Ｐゴシック" charset="0"/>
                <a:cs typeface="ＭＳ Ｐゴシック" charset="0"/>
              </a:rPr>
              <a:t>Two primary concepts</a:t>
            </a:r>
          </a:p>
        </p:txBody>
      </p:sp>
      <p:sp>
        <p:nvSpPr>
          <p:cNvPr id="108546" name="Segnaposto contenuto 2"/>
          <p:cNvSpPr>
            <a:spLocks noGrp="1"/>
          </p:cNvSpPr>
          <p:nvPr>
            <p:ph idx="1"/>
          </p:nvPr>
        </p:nvSpPr>
        <p:spPr/>
        <p:txBody>
          <a:bodyPr>
            <a:normAutofit lnSpcReduction="10000"/>
          </a:bodyPr>
          <a:lstStyle/>
          <a:p>
            <a:r>
              <a:rPr lang="it-IT" b="1">
                <a:latin typeface="Arial" charset="0"/>
                <a:ea typeface="ＭＳ Ｐゴシック" charset="0"/>
                <a:cs typeface="ＭＳ Ｐゴシック" charset="0"/>
              </a:rPr>
              <a:t>Connection</a:t>
            </a:r>
            <a:r>
              <a:rPr lang="it-IT">
                <a:latin typeface="Arial" charset="0"/>
                <a:ea typeface="ＭＳ Ｐゴシック" charset="0"/>
                <a:cs typeface="ＭＳ Ｐゴシック" charset="0"/>
              </a:rPr>
              <a:t>: is a trasport that provides a suitable type of services (peer-to-peer relationship);</a:t>
            </a:r>
          </a:p>
          <a:p>
            <a:endParaRPr lang="it-IT">
              <a:latin typeface="Arial" charset="0"/>
              <a:ea typeface="ＭＳ Ｐゴシック" charset="0"/>
              <a:cs typeface="ＭＳ Ｐゴシック" charset="0"/>
            </a:endParaRPr>
          </a:p>
          <a:p>
            <a:r>
              <a:rPr lang="it-IT" b="1">
                <a:latin typeface="Arial" charset="0"/>
                <a:ea typeface="ＭＳ Ｐゴシック" charset="0"/>
                <a:cs typeface="ＭＳ Ｐゴシック" charset="0"/>
              </a:rPr>
              <a:t>Session</a:t>
            </a:r>
            <a:r>
              <a:rPr lang="it-IT">
                <a:latin typeface="Arial" charset="0"/>
                <a:ea typeface="ＭＳ Ｐゴシック" charset="0"/>
                <a:cs typeface="ＭＳ Ｐゴシック" charset="0"/>
              </a:rPr>
              <a:t>: is an association between  a client and a server, they are created by the Handshake protocol, they define a set of cryptographic security parameters shared among multiple connections.</a:t>
            </a:r>
          </a:p>
        </p:txBody>
      </p:sp>
    </p:spTree>
    <p:extLst>
      <p:ext uri="{BB962C8B-B14F-4D97-AF65-F5344CB8AC3E}">
        <p14:creationId xmlns:p14="http://schemas.microsoft.com/office/powerpoint/2010/main" val="20488277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olo 1"/>
          <p:cNvSpPr>
            <a:spLocks noGrp="1"/>
          </p:cNvSpPr>
          <p:nvPr>
            <p:ph type="title"/>
          </p:nvPr>
        </p:nvSpPr>
        <p:spPr>
          <a:xfrm>
            <a:off x="914400" y="0"/>
            <a:ext cx="8229600" cy="525463"/>
          </a:xfrm>
        </p:spPr>
        <p:txBody>
          <a:bodyPr>
            <a:normAutofit fontScale="90000"/>
          </a:bodyPr>
          <a:lstStyle/>
          <a:p>
            <a:r>
              <a:rPr lang="en-US" sz="3200">
                <a:latin typeface="Arial" charset="0"/>
                <a:ea typeface="ＭＳ Ｐゴシック" charset="0"/>
                <a:cs typeface="ＭＳ Ｐゴシック" charset="0"/>
              </a:rPr>
              <a:t>SSL Handshake Protocol – overview </a:t>
            </a:r>
            <a:endParaRPr lang="it-IT" sz="3200">
              <a:latin typeface="Arial" charset="0"/>
              <a:ea typeface="ＭＳ Ｐゴシック" charset="0"/>
              <a:cs typeface="ＭＳ Ｐゴシック" charset="0"/>
            </a:endParaRPr>
          </a:p>
        </p:txBody>
      </p:sp>
      <p:sp>
        <p:nvSpPr>
          <p:cNvPr id="109570" name="Rectangle 35"/>
          <p:cNvSpPr>
            <a:spLocks noChangeArrowheads="1"/>
          </p:cNvSpPr>
          <p:nvPr/>
        </p:nvSpPr>
        <p:spPr bwMode="auto">
          <a:xfrm>
            <a:off x="533400" y="3529013"/>
            <a:ext cx="8229600" cy="12938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09571" name="Rectangle 34"/>
          <p:cNvSpPr>
            <a:spLocks noChangeArrowheads="1"/>
          </p:cNvSpPr>
          <p:nvPr/>
        </p:nvSpPr>
        <p:spPr bwMode="auto">
          <a:xfrm>
            <a:off x="533400" y="787400"/>
            <a:ext cx="8229600" cy="8699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
        <p:nvSpPr>
          <p:cNvPr id="109572" name="Line 4"/>
          <p:cNvSpPr>
            <a:spLocks noChangeShapeType="1"/>
          </p:cNvSpPr>
          <p:nvPr/>
        </p:nvSpPr>
        <p:spPr bwMode="auto">
          <a:xfrm>
            <a:off x="3592513" y="701675"/>
            <a:ext cx="0" cy="603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09573" name="Line 5"/>
          <p:cNvSpPr>
            <a:spLocks noChangeShapeType="1"/>
          </p:cNvSpPr>
          <p:nvPr/>
        </p:nvSpPr>
        <p:spPr bwMode="auto">
          <a:xfrm>
            <a:off x="723900" y="701675"/>
            <a:ext cx="0" cy="6032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09574" name="Line 8"/>
          <p:cNvSpPr>
            <a:spLocks noChangeShapeType="1"/>
          </p:cNvSpPr>
          <p:nvPr/>
        </p:nvSpPr>
        <p:spPr bwMode="auto">
          <a:xfrm>
            <a:off x="723900" y="1089025"/>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75" name="Line 9"/>
          <p:cNvSpPr>
            <a:spLocks noChangeShapeType="1"/>
          </p:cNvSpPr>
          <p:nvPr/>
        </p:nvSpPr>
        <p:spPr bwMode="auto">
          <a:xfrm flipH="1">
            <a:off x="723900" y="1457325"/>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76" name="Text Box 10"/>
          <p:cNvSpPr txBox="1">
            <a:spLocks noChangeArrowheads="1"/>
          </p:cNvSpPr>
          <p:nvPr/>
        </p:nvSpPr>
        <p:spPr bwMode="auto">
          <a:xfrm>
            <a:off x="1477963" y="747713"/>
            <a:ext cx="1160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client_hello</a:t>
            </a:r>
          </a:p>
        </p:txBody>
      </p:sp>
      <p:sp>
        <p:nvSpPr>
          <p:cNvPr id="109577" name="Text Box 11"/>
          <p:cNvSpPr txBox="1">
            <a:spLocks noChangeArrowheads="1"/>
          </p:cNvSpPr>
          <p:nvPr/>
        </p:nvSpPr>
        <p:spPr bwMode="auto">
          <a:xfrm>
            <a:off x="1423988" y="1122363"/>
            <a:ext cx="12366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server_hello</a:t>
            </a:r>
          </a:p>
        </p:txBody>
      </p:sp>
      <p:sp>
        <p:nvSpPr>
          <p:cNvPr id="109578" name="Line 12"/>
          <p:cNvSpPr>
            <a:spLocks noChangeShapeType="1"/>
          </p:cNvSpPr>
          <p:nvPr/>
        </p:nvSpPr>
        <p:spPr bwMode="auto">
          <a:xfrm flipH="1">
            <a:off x="723900" y="2076450"/>
            <a:ext cx="286861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79" name="Text Box 13"/>
          <p:cNvSpPr txBox="1">
            <a:spLocks noChangeArrowheads="1"/>
          </p:cNvSpPr>
          <p:nvPr/>
        </p:nvSpPr>
        <p:spPr bwMode="auto">
          <a:xfrm>
            <a:off x="1544638" y="1743075"/>
            <a:ext cx="1104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certificate</a:t>
            </a:r>
          </a:p>
        </p:txBody>
      </p:sp>
      <p:sp>
        <p:nvSpPr>
          <p:cNvPr id="109580" name="Line 14"/>
          <p:cNvSpPr>
            <a:spLocks noChangeShapeType="1"/>
          </p:cNvSpPr>
          <p:nvPr/>
        </p:nvSpPr>
        <p:spPr bwMode="auto">
          <a:xfrm flipH="1">
            <a:off x="723900" y="2462213"/>
            <a:ext cx="286861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81" name="Text Box 15"/>
          <p:cNvSpPr txBox="1">
            <a:spLocks noChangeArrowheads="1"/>
          </p:cNvSpPr>
          <p:nvPr/>
        </p:nvSpPr>
        <p:spPr bwMode="auto">
          <a:xfrm>
            <a:off x="946150" y="2127250"/>
            <a:ext cx="2022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server_key_exchange</a:t>
            </a:r>
          </a:p>
        </p:txBody>
      </p:sp>
      <p:sp>
        <p:nvSpPr>
          <p:cNvPr id="109582" name="Line 16"/>
          <p:cNvSpPr>
            <a:spLocks noChangeShapeType="1"/>
          </p:cNvSpPr>
          <p:nvPr/>
        </p:nvSpPr>
        <p:spPr bwMode="auto">
          <a:xfrm flipH="1">
            <a:off x="723900" y="2854325"/>
            <a:ext cx="286861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83" name="Text Box 17"/>
          <p:cNvSpPr txBox="1">
            <a:spLocks noChangeArrowheads="1"/>
          </p:cNvSpPr>
          <p:nvPr/>
        </p:nvSpPr>
        <p:spPr bwMode="auto">
          <a:xfrm>
            <a:off x="1085850" y="2520950"/>
            <a:ext cx="1858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certificate_request</a:t>
            </a:r>
          </a:p>
        </p:txBody>
      </p:sp>
      <p:sp>
        <p:nvSpPr>
          <p:cNvPr id="109584" name="Line 18"/>
          <p:cNvSpPr>
            <a:spLocks noChangeShapeType="1"/>
          </p:cNvSpPr>
          <p:nvPr/>
        </p:nvSpPr>
        <p:spPr bwMode="auto">
          <a:xfrm flipH="1">
            <a:off x="723900" y="3236913"/>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85" name="Text Box 19"/>
          <p:cNvSpPr txBox="1">
            <a:spLocks noChangeArrowheads="1"/>
          </p:cNvSpPr>
          <p:nvPr/>
        </p:nvSpPr>
        <p:spPr bwMode="auto">
          <a:xfrm>
            <a:off x="1114425" y="2903538"/>
            <a:ext cx="1741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server_hello_done</a:t>
            </a:r>
          </a:p>
        </p:txBody>
      </p:sp>
      <p:sp>
        <p:nvSpPr>
          <p:cNvPr id="109586" name="Line 20"/>
          <p:cNvSpPr>
            <a:spLocks noChangeShapeType="1"/>
          </p:cNvSpPr>
          <p:nvPr/>
        </p:nvSpPr>
        <p:spPr bwMode="auto">
          <a:xfrm>
            <a:off x="714375" y="3871913"/>
            <a:ext cx="286861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87" name="Text Box 21"/>
          <p:cNvSpPr txBox="1">
            <a:spLocks noChangeArrowheads="1"/>
          </p:cNvSpPr>
          <p:nvPr/>
        </p:nvSpPr>
        <p:spPr bwMode="auto">
          <a:xfrm>
            <a:off x="1547813" y="3529013"/>
            <a:ext cx="1104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certificate</a:t>
            </a:r>
          </a:p>
        </p:txBody>
      </p:sp>
      <p:sp>
        <p:nvSpPr>
          <p:cNvPr id="109588" name="Line 22"/>
          <p:cNvSpPr>
            <a:spLocks noChangeShapeType="1"/>
          </p:cNvSpPr>
          <p:nvPr/>
        </p:nvSpPr>
        <p:spPr bwMode="auto">
          <a:xfrm>
            <a:off x="723900" y="4256088"/>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89" name="Text Box 23"/>
          <p:cNvSpPr txBox="1">
            <a:spLocks noChangeArrowheads="1"/>
          </p:cNvSpPr>
          <p:nvPr/>
        </p:nvSpPr>
        <p:spPr bwMode="auto">
          <a:xfrm>
            <a:off x="1008063" y="3914775"/>
            <a:ext cx="19462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client_key_exchange</a:t>
            </a:r>
          </a:p>
        </p:txBody>
      </p:sp>
      <p:sp>
        <p:nvSpPr>
          <p:cNvPr id="109590" name="Line 24"/>
          <p:cNvSpPr>
            <a:spLocks noChangeShapeType="1"/>
          </p:cNvSpPr>
          <p:nvPr/>
        </p:nvSpPr>
        <p:spPr bwMode="auto">
          <a:xfrm>
            <a:off x="723900" y="4640263"/>
            <a:ext cx="2868613"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91" name="Text Box 25"/>
          <p:cNvSpPr txBox="1">
            <a:spLocks noChangeArrowheads="1"/>
          </p:cNvSpPr>
          <p:nvPr/>
        </p:nvSpPr>
        <p:spPr bwMode="auto">
          <a:xfrm>
            <a:off x="1206500" y="4298950"/>
            <a:ext cx="172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certificate_verify</a:t>
            </a:r>
          </a:p>
        </p:txBody>
      </p:sp>
      <p:sp>
        <p:nvSpPr>
          <p:cNvPr id="109592" name="Line 26"/>
          <p:cNvSpPr>
            <a:spLocks noChangeShapeType="1"/>
          </p:cNvSpPr>
          <p:nvPr/>
        </p:nvSpPr>
        <p:spPr bwMode="auto">
          <a:xfrm>
            <a:off x="723900" y="5295900"/>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93" name="Text Box 27"/>
          <p:cNvSpPr txBox="1">
            <a:spLocks noChangeArrowheads="1"/>
          </p:cNvSpPr>
          <p:nvPr/>
        </p:nvSpPr>
        <p:spPr bwMode="auto">
          <a:xfrm>
            <a:off x="1127125" y="4953000"/>
            <a:ext cx="188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change_cipher_spec</a:t>
            </a:r>
          </a:p>
        </p:txBody>
      </p:sp>
      <p:sp>
        <p:nvSpPr>
          <p:cNvPr id="109594" name="Line 28"/>
          <p:cNvSpPr>
            <a:spLocks noChangeShapeType="1"/>
          </p:cNvSpPr>
          <p:nvPr/>
        </p:nvSpPr>
        <p:spPr bwMode="auto">
          <a:xfrm>
            <a:off x="714375" y="5695950"/>
            <a:ext cx="28686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9595" name="Text Box 29"/>
          <p:cNvSpPr txBox="1">
            <a:spLocks noChangeArrowheads="1"/>
          </p:cNvSpPr>
          <p:nvPr/>
        </p:nvSpPr>
        <p:spPr bwMode="auto">
          <a:xfrm>
            <a:off x="1738313" y="5354638"/>
            <a:ext cx="8651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finished</a:t>
            </a:r>
          </a:p>
        </p:txBody>
      </p:sp>
      <p:sp>
        <p:nvSpPr>
          <p:cNvPr id="109596" name="Line 30"/>
          <p:cNvSpPr>
            <a:spLocks noChangeShapeType="1"/>
          </p:cNvSpPr>
          <p:nvPr/>
        </p:nvSpPr>
        <p:spPr bwMode="auto">
          <a:xfrm>
            <a:off x="719138" y="6126163"/>
            <a:ext cx="286861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it-IT"/>
          </a:p>
        </p:txBody>
      </p:sp>
      <p:sp>
        <p:nvSpPr>
          <p:cNvPr id="109597" name="Text Box 31"/>
          <p:cNvSpPr txBox="1">
            <a:spLocks noChangeArrowheads="1"/>
          </p:cNvSpPr>
          <p:nvPr/>
        </p:nvSpPr>
        <p:spPr bwMode="auto">
          <a:xfrm>
            <a:off x="1122363" y="5784850"/>
            <a:ext cx="188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change_cipher_spec</a:t>
            </a:r>
          </a:p>
        </p:txBody>
      </p:sp>
      <p:sp>
        <p:nvSpPr>
          <p:cNvPr id="109598" name="Line 32"/>
          <p:cNvSpPr>
            <a:spLocks noChangeShapeType="1"/>
          </p:cNvSpPr>
          <p:nvPr/>
        </p:nvSpPr>
        <p:spPr bwMode="auto">
          <a:xfrm>
            <a:off x="709613" y="6526213"/>
            <a:ext cx="286861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it-IT"/>
          </a:p>
        </p:txBody>
      </p:sp>
      <p:sp>
        <p:nvSpPr>
          <p:cNvPr id="109599" name="Text Box 33"/>
          <p:cNvSpPr txBox="1">
            <a:spLocks noChangeArrowheads="1"/>
          </p:cNvSpPr>
          <p:nvPr/>
        </p:nvSpPr>
        <p:spPr bwMode="auto">
          <a:xfrm>
            <a:off x="1733550" y="6184900"/>
            <a:ext cx="865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a:t>finished</a:t>
            </a:r>
          </a:p>
        </p:txBody>
      </p:sp>
      <p:sp>
        <p:nvSpPr>
          <p:cNvPr id="109600" name="Text Box 36"/>
          <p:cNvSpPr txBox="1">
            <a:spLocks noChangeArrowheads="1"/>
          </p:cNvSpPr>
          <p:nvPr/>
        </p:nvSpPr>
        <p:spPr bwMode="auto">
          <a:xfrm>
            <a:off x="3735388" y="806450"/>
            <a:ext cx="46212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u="sng"/>
              <a:t>Phase 1</a:t>
            </a:r>
            <a:r>
              <a:rPr lang="en-US" sz="1400"/>
              <a:t>: Negotiation of the session ID, key exchange</a:t>
            </a:r>
          </a:p>
          <a:p>
            <a:pPr eaLnBrk="1" hangingPunct="1"/>
            <a:r>
              <a:rPr lang="en-US" sz="1400"/>
              <a:t>algorithm, MAC algorithm, encryption algorithm, and </a:t>
            </a:r>
          </a:p>
          <a:p>
            <a:pPr eaLnBrk="1" hangingPunct="1"/>
            <a:r>
              <a:rPr lang="en-US" sz="1400"/>
              <a:t>exchange of initial random numbers</a:t>
            </a:r>
          </a:p>
        </p:txBody>
      </p:sp>
      <p:sp>
        <p:nvSpPr>
          <p:cNvPr id="109601" name="Text Box 37"/>
          <p:cNvSpPr txBox="1">
            <a:spLocks noChangeArrowheads="1"/>
          </p:cNvSpPr>
          <p:nvPr/>
        </p:nvSpPr>
        <p:spPr bwMode="auto">
          <a:xfrm>
            <a:off x="3735388" y="1992313"/>
            <a:ext cx="4265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u="sng"/>
              <a:t>Phase 2</a:t>
            </a:r>
            <a:r>
              <a:rPr lang="en-US" sz="1400"/>
              <a:t>: Server may send its certificate and key</a:t>
            </a:r>
          </a:p>
          <a:p>
            <a:pPr eaLnBrk="1" hangingPunct="1"/>
            <a:r>
              <a:rPr lang="en-US" sz="1400"/>
              <a:t>exchange message, and it may request the client</a:t>
            </a:r>
          </a:p>
          <a:p>
            <a:pPr eaLnBrk="1" hangingPunct="1"/>
            <a:r>
              <a:rPr lang="en-US" sz="1400"/>
              <a:t>to send a certificate. Server signals end of hello</a:t>
            </a:r>
          </a:p>
          <a:p>
            <a:pPr eaLnBrk="1" hangingPunct="1"/>
            <a:r>
              <a:rPr lang="en-US" sz="1400"/>
              <a:t>phase.</a:t>
            </a:r>
          </a:p>
        </p:txBody>
      </p:sp>
      <p:sp>
        <p:nvSpPr>
          <p:cNvPr id="109602" name="Text Box 38"/>
          <p:cNvSpPr txBox="1">
            <a:spLocks noChangeArrowheads="1"/>
          </p:cNvSpPr>
          <p:nvPr/>
        </p:nvSpPr>
        <p:spPr bwMode="auto">
          <a:xfrm>
            <a:off x="3735388" y="3757613"/>
            <a:ext cx="473233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u="sng"/>
              <a:t>Phase 3</a:t>
            </a:r>
            <a:r>
              <a:rPr lang="en-US" sz="1400"/>
              <a:t>: Client sends certificate if requested and may</a:t>
            </a:r>
          </a:p>
          <a:p>
            <a:pPr eaLnBrk="1" hangingPunct="1"/>
            <a:r>
              <a:rPr lang="en-US" sz="1400"/>
              <a:t>send an explicit certificate verification message. </a:t>
            </a:r>
          </a:p>
          <a:p>
            <a:pPr eaLnBrk="1" hangingPunct="1"/>
            <a:r>
              <a:rPr lang="en-US" sz="1400"/>
              <a:t>Client always sends its key exchange message.</a:t>
            </a:r>
          </a:p>
        </p:txBody>
      </p:sp>
      <p:sp>
        <p:nvSpPr>
          <p:cNvPr id="109603" name="Text Box 39"/>
          <p:cNvSpPr txBox="1">
            <a:spLocks noChangeArrowheads="1"/>
          </p:cNvSpPr>
          <p:nvPr/>
        </p:nvSpPr>
        <p:spPr bwMode="auto">
          <a:xfrm>
            <a:off x="3735388" y="5561013"/>
            <a:ext cx="4332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en-US" sz="1400" u="sng"/>
              <a:t>Phase 4</a:t>
            </a:r>
            <a:r>
              <a:rPr lang="en-US" sz="1400"/>
              <a:t>: Change cipher spec and finish handshake</a:t>
            </a:r>
          </a:p>
        </p:txBody>
      </p:sp>
    </p:spTree>
    <p:extLst>
      <p:ext uri="{BB962C8B-B14F-4D97-AF65-F5344CB8AC3E}">
        <p14:creationId xmlns:p14="http://schemas.microsoft.com/office/powerpoint/2010/main" val="40739078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a:latin typeface="Times New Roman" charset="0"/>
              </a:rPr>
              <a:t>E-mail Security</a:t>
            </a:r>
          </a:p>
        </p:txBody>
      </p:sp>
      <p:sp>
        <p:nvSpPr>
          <p:cNvPr id="4099" name="Rectangle 3"/>
          <p:cNvSpPr>
            <a:spLocks noGrp="1" noChangeArrowheads="1"/>
          </p:cNvSpPr>
          <p:nvPr>
            <p:ph type="body" idx="1"/>
          </p:nvPr>
        </p:nvSpPr>
        <p:spPr>
          <a:xfrm>
            <a:off x="685800" y="1676400"/>
            <a:ext cx="7772400" cy="4114800"/>
          </a:xfrm>
        </p:spPr>
        <p:txBody>
          <a:bodyPr>
            <a:normAutofit/>
          </a:bodyPr>
          <a:lstStyle/>
          <a:p>
            <a:pPr eaLnBrk="1" hangingPunct="1">
              <a:lnSpc>
                <a:spcPct val="90000"/>
              </a:lnSpc>
            </a:pPr>
            <a:r>
              <a:rPr lang="en-AU" dirty="0">
                <a:latin typeface="Arial" charset="0"/>
              </a:rPr>
              <a:t>E-mail is one of the most widely used network services </a:t>
            </a:r>
            <a:endParaRPr lang="tr-TR" dirty="0">
              <a:latin typeface="Arial" charset="0"/>
            </a:endParaRPr>
          </a:p>
          <a:p>
            <a:pPr eaLnBrk="1" hangingPunct="1">
              <a:lnSpc>
                <a:spcPct val="90000"/>
              </a:lnSpc>
            </a:pPr>
            <a:r>
              <a:rPr lang="tr-TR" dirty="0" err="1" smtClean="0">
                <a:latin typeface="Arial" charset="0"/>
              </a:rPr>
              <a:t>Normally</a:t>
            </a:r>
            <a:r>
              <a:rPr lang="en-AU" dirty="0" smtClean="0">
                <a:latin typeface="Arial" charset="0"/>
              </a:rPr>
              <a:t> </a:t>
            </a:r>
            <a:r>
              <a:rPr lang="en-AU" dirty="0">
                <a:latin typeface="Arial" charset="0"/>
              </a:rPr>
              <a:t>message contents </a:t>
            </a:r>
            <a:r>
              <a:rPr lang="en-AU" dirty="0" smtClean="0">
                <a:latin typeface="Arial" charset="0"/>
              </a:rPr>
              <a:t>are not </a:t>
            </a:r>
            <a:r>
              <a:rPr lang="en-AU" dirty="0">
                <a:latin typeface="Arial" charset="0"/>
              </a:rPr>
              <a:t>secured </a:t>
            </a:r>
          </a:p>
          <a:p>
            <a:pPr lvl="1" eaLnBrk="1" hangingPunct="1">
              <a:lnSpc>
                <a:spcPct val="90000"/>
              </a:lnSpc>
            </a:pPr>
            <a:r>
              <a:rPr lang="tr-TR" dirty="0">
                <a:latin typeface="Arial" charset="0"/>
              </a:rPr>
              <a:t>Can </a:t>
            </a:r>
            <a:r>
              <a:rPr lang="en-AU" dirty="0">
                <a:latin typeface="Arial" charset="0"/>
              </a:rPr>
              <a:t>be </a:t>
            </a:r>
            <a:r>
              <a:rPr lang="tr-TR" dirty="0" err="1">
                <a:latin typeface="Arial" charset="0"/>
              </a:rPr>
              <a:t>rea</a:t>
            </a:r>
            <a:r>
              <a:rPr lang="en-AU" dirty="0">
                <a:latin typeface="Arial" charset="0"/>
              </a:rPr>
              <a:t>d</a:t>
            </a:r>
            <a:r>
              <a:rPr lang="tr-TR" dirty="0">
                <a:latin typeface="Arial" charset="0"/>
              </a:rPr>
              <a:t>/</a:t>
            </a:r>
            <a:r>
              <a:rPr lang="tr-TR" dirty="0" err="1">
                <a:latin typeface="Arial" charset="0"/>
              </a:rPr>
              <a:t>modified</a:t>
            </a:r>
            <a:r>
              <a:rPr lang="en-AU" dirty="0">
                <a:latin typeface="Arial" charset="0"/>
              </a:rPr>
              <a:t> either in transit or at destination</a:t>
            </a:r>
            <a:r>
              <a:rPr lang="tr-TR" dirty="0">
                <a:latin typeface="Arial" charset="0"/>
              </a:rPr>
              <a:t> </a:t>
            </a:r>
            <a:r>
              <a:rPr lang="tr-TR" dirty="0" err="1">
                <a:latin typeface="Arial" charset="0"/>
              </a:rPr>
              <a:t>by</a:t>
            </a:r>
            <a:r>
              <a:rPr lang="tr-TR" dirty="0">
                <a:latin typeface="Arial" charset="0"/>
              </a:rPr>
              <a:t> </a:t>
            </a:r>
            <a:r>
              <a:rPr lang="tr-TR" dirty="0" err="1">
                <a:latin typeface="Arial" charset="0"/>
              </a:rPr>
              <a:t>the</a:t>
            </a:r>
            <a:r>
              <a:rPr lang="tr-TR" dirty="0">
                <a:latin typeface="Arial" charset="0"/>
              </a:rPr>
              <a:t> </a:t>
            </a:r>
            <a:r>
              <a:rPr lang="tr-TR" dirty="0" err="1">
                <a:latin typeface="Arial" charset="0"/>
              </a:rPr>
              <a:t>attacker</a:t>
            </a:r>
            <a:endParaRPr lang="en-AU" dirty="0">
              <a:latin typeface="Arial" charset="0"/>
            </a:endParaRPr>
          </a:p>
          <a:p>
            <a:pPr eaLnBrk="1" hangingPunct="1">
              <a:lnSpc>
                <a:spcPct val="90000"/>
              </a:lnSpc>
            </a:pPr>
            <a:r>
              <a:rPr lang="en-AU" dirty="0">
                <a:latin typeface="Arial" charset="0"/>
              </a:rPr>
              <a:t>E-mail service is like postcard service</a:t>
            </a:r>
          </a:p>
          <a:p>
            <a:pPr lvl="1" eaLnBrk="1" hangingPunct="1">
              <a:lnSpc>
                <a:spcPct val="90000"/>
              </a:lnSpc>
            </a:pPr>
            <a:r>
              <a:rPr lang="en-AU" dirty="0">
                <a:latin typeface="Arial" charset="0"/>
              </a:rPr>
              <a:t>just pick it and read it </a:t>
            </a:r>
          </a:p>
        </p:txBody>
      </p:sp>
    </p:spTree>
    <p:extLst>
      <p:ext uri="{BB962C8B-B14F-4D97-AF65-F5344CB8AC3E}">
        <p14:creationId xmlns:p14="http://schemas.microsoft.com/office/powerpoint/2010/main" val="19602754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a:latin typeface="Times New Roman" charset="0"/>
              </a:rPr>
              <a:t>Email Security Enhancements</a:t>
            </a:r>
          </a:p>
        </p:txBody>
      </p:sp>
      <p:sp>
        <p:nvSpPr>
          <p:cNvPr id="5123" name="Rectangle 3"/>
          <p:cNvSpPr>
            <a:spLocks noGrp="1" noChangeArrowheads="1"/>
          </p:cNvSpPr>
          <p:nvPr>
            <p:ph type="body" idx="1"/>
          </p:nvPr>
        </p:nvSpPr>
        <p:spPr>
          <a:xfrm>
            <a:off x="838200" y="1676400"/>
            <a:ext cx="7772400" cy="4114800"/>
          </a:xfrm>
        </p:spPr>
        <p:txBody>
          <a:bodyPr/>
          <a:lstStyle/>
          <a:p>
            <a:pPr eaLnBrk="1" hangingPunct="1">
              <a:lnSpc>
                <a:spcPct val="90000"/>
              </a:lnSpc>
            </a:pPr>
            <a:r>
              <a:rPr lang="en-AU">
                <a:latin typeface="Arial" charset="0"/>
              </a:rPr>
              <a:t>confidentiality</a:t>
            </a:r>
          </a:p>
          <a:p>
            <a:pPr lvl="1" eaLnBrk="1" hangingPunct="1">
              <a:lnSpc>
                <a:spcPct val="90000"/>
              </a:lnSpc>
            </a:pPr>
            <a:r>
              <a:rPr lang="en-AU">
                <a:latin typeface="Arial" charset="0"/>
              </a:rPr>
              <a:t>protection from disclosure</a:t>
            </a:r>
          </a:p>
          <a:p>
            <a:pPr eaLnBrk="1" hangingPunct="1">
              <a:lnSpc>
                <a:spcPct val="90000"/>
              </a:lnSpc>
            </a:pPr>
            <a:r>
              <a:rPr lang="en-AU">
                <a:latin typeface="Arial" charset="0"/>
              </a:rPr>
              <a:t>authentication</a:t>
            </a:r>
          </a:p>
          <a:p>
            <a:pPr lvl="1" eaLnBrk="1" hangingPunct="1">
              <a:lnSpc>
                <a:spcPct val="90000"/>
              </a:lnSpc>
            </a:pPr>
            <a:r>
              <a:rPr lang="en-AU">
                <a:latin typeface="Arial" charset="0"/>
              </a:rPr>
              <a:t>of sender of message</a:t>
            </a:r>
          </a:p>
          <a:p>
            <a:pPr eaLnBrk="1" hangingPunct="1">
              <a:lnSpc>
                <a:spcPct val="90000"/>
              </a:lnSpc>
            </a:pPr>
            <a:r>
              <a:rPr lang="en-AU">
                <a:latin typeface="Arial" charset="0"/>
              </a:rPr>
              <a:t>message integrity</a:t>
            </a:r>
          </a:p>
          <a:p>
            <a:pPr lvl="1" eaLnBrk="1" hangingPunct="1">
              <a:lnSpc>
                <a:spcPct val="90000"/>
              </a:lnSpc>
            </a:pPr>
            <a:r>
              <a:rPr lang="en-AU">
                <a:latin typeface="Arial" charset="0"/>
              </a:rPr>
              <a:t>protection from modification </a:t>
            </a:r>
          </a:p>
          <a:p>
            <a:pPr eaLnBrk="1" hangingPunct="1">
              <a:lnSpc>
                <a:spcPct val="90000"/>
              </a:lnSpc>
            </a:pPr>
            <a:r>
              <a:rPr lang="en-AU">
                <a:latin typeface="Arial" charset="0"/>
              </a:rPr>
              <a:t>non-repudiation of origin</a:t>
            </a:r>
          </a:p>
          <a:p>
            <a:pPr lvl="1" eaLnBrk="1" hangingPunct="1">
              <a:lnSpc>
                <a:spcPct val="90000"/>
              </a:lnSpc>
            </a:pPr>
            <a:r>
              <a:rPr lang="en-AU">
                <a:latin typeface="Arial" charset="0"/>
              </a:rPr>
              <a:t>protection from denial by sender</a:t>
            </a:r>
          </a:p>
        </p:txBody>
      </p:sp>
    </p:spTree>
    <p:extLst>
      <p:ext uri="{BB962C8B-B14F-4D97-AF65-F5344CB8AC3E}">
        <p14:creationId xmlns:p14="http://schemas.microsoft.com/office/powerpoint/2010/main" val="1703585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latin typeface="Times New Roman" charset="0"/>
              </a:rPr>
              <a:t>Pretty Good Privacy (PGP)</a:t>
            </a:r>
          </a:p>
        </p:txBody>
      </p:sp>
      <p:sp>
        <p:nvSpPr>
          <p:cNvPr id="6147" name="Rectangle 3"/>
          <p:cNvSpPr>
            <a:spLocks noGrp="1" noChangeArrowheads="1"/>
          </p:cNvSpPr>
          <p:nvPr>
            <p:ph type="body" idx="1"/>
          </p:nvPr>
        </p:nvSpPr>
        <p:spPr>
          <a:xfrm>
            <a:off x="685800" y="1600200"/>
            <a:ext cx="8153400" cy="4114800"/>
          </a:xfrm>
        </p:spPr>
        <p:txBody>
          <a:bodyPr>
            <a:normAutofit fontScale="92500"/>
          </a:bodyPr>
          <a:lstStyle/>
          <a:p>
            <a:pPr eaLnBrk="1" hangingPunct="1"/>
            <a:r>
              <a:rPr lang="en-AU" sz="2800" dirty="0">
                <a:latin typeface="Arial" charset="0"/>
              </a:rPr>
              <a:t>widely used </a:t>
            </a:r>
            <a:r>
              <a:rPr lang="tr-TR" sz="2800" dirty="0">
                <a:latin typeface="Arial" charset="0"/>
              </a:rPr>
              <a:t>s</a:t>
            </a:r>
            <a:r>
              <a:rPr lang="en-AU" sz="2800" dirty="0" err="1">
                <a:latin typeface="Arial" charset="0"/>
              </a:rPr>
              <a:t>ecure</a:t>
            </a:r>
            <a:r>
              <a:rPr lang="en-AU" sz="2800" dirty="0">
                <a:latin typeface="Arial" charset="0"/>
              </a:rPr>
              <a:t> e-mail software</a:t>
            </a:r>
          </a:p>
          <a:p>
            <a:pPr lvl="1" eaLnBrk="1" hangingPunct="1"/>
            <a:r>
              <a:rPr lang="en-AU" sz="2400" dirty="0">
                <a:latin typeface="Arial" charset="0"/>
              </a:rPr>
              <a:t>originally a file encryption/decryption facility</a:t>
            </a:r>
          </a:p>
          <a:p>
            <a:pPr eaLnBrk="1" hangingPunct="1"/>
            <a:r>
              <a:rPr lang="en-AU" sz="2800" dirty="0">
                <a:latin typeface="Arial" charset="0"/>
              </a:rPr>
              <a:t>developed by Phil Zimmermann</a:t>
            </a:r>
          </a:p>
          <a:p>
            <a:pPr lvl="1" eaLnBrk="1" hangingPunct="1"/>
            <a:r>
              <a:rPr lang="en-AU" sz="2400" dirty="0">
                <a:latin typeface="Arial" charset="0"/>
              </a:rPr>
              <a:t>a security activist who has had legal problems due to PGP</a:t>
            </a:r>
          </a:p>
          <a:p>
            <a:pPr eaLnBrk="1" hangingPunct="1"/>
            <a:r>
              <a:rPr lang="en-US" sz="2800" dirty="0">
                <a:solidFill>
                  <a:srgbClr val="FF0000"/>
                </a:solidFill>
                <a:latin typeface="Arial" charset="0"/>
              </a:rPr>
              <a:t>best available crypto algorithms </a:t>
            </a:r>
            <a:r>
              <a:rPr lang="en-US" sz="2800" dirty="0">
                <a:latin typeface="Arial" charset="0"/>
              </a:rPr>
              <a:t>are employed</a:t>
            </a:r>
          </a:p>
          <a:p>
            <a:pPr eaLnBrk="1" hangingPunct="1"/>
            <a:r>
              <a:rPr lang="en-AU" sz="2800" dirty="0">
                <a:solidFill>
                  <a:srgbClr val="FF0000"/>
                </a:solidFill>
                <a:latin typeface="Arial" charset="0"/>
              </a:rPr>
              <a:t>available on several platform</a:t>
            </a:r>
            <a:r>
              <a:rPr lang="tr-TR" sz="2800" dirty="0">
                <a:solidFill>
                  <a:srgbClr val="FF0000"/>
                </a:solidFill>
                <a:latin typeface="Arial" charset="0"/>
              </a:rPr>
              <a:t>s</a:t>
            </a:r>
            <a:r>
              <a:rPr lang="en-AU" sz="2800" dirty="0">
                <a:solidFill>
                  <a:srgbClr val="FF0000"/>
                </a:solidFill>
                <a:latin typeface="Arial" charset="0"/>
              </a:rPr>
              <a:t> </a:t>
            </a:r>
            <a:r>
              <a:rPr lang="en-AU" sz="2800" dirty="0">
                <a:latin typeface="Arial" charset="0"/>
              </a:rPr>
              <a:t>with source code </a:t>
            </a:r>
          </a:p>
          <a:p>
            <a:pPr eaLnBrk="1" hangingPunct="1"/>
            <a:r>
              <a:rPr lang="en-AU" sz="2800" dirty="0">
                <a:latin typeface="Arial" charset="0"/>
              </a:rPr>
              <a:t>originally free, now commercial versions exist</a:t>
            </a:r>
            <a:endParaRPr lang="tr-TR" sz="2800" dirty="0">
              <a:latin typeface="Arial" charset="0"/>
            </a:endParaRPr>
          </a:p>
          <a:p>
            <a:pPr eaLnBrk="1" hangingPunct="1"/>
            <a:r>
              <a:rPr lang="en-US" sz="2800" dirty="0">
                <a:latin typeface="Arial" charset="0"/>
              </a:rPr>
              <a:t>not controlled by a standardization body</a:t>
            </a:r>
          </a:p>
          <a:p>
            <a:pPr lvl="1" eaLnBrk="1" hangingPunct="1"/>
            <a:r>
              <a:rPr lang="en-AU" sz="2400" dirty="0">
                <a:latin typeface="Arial" charset="0"/>
              </a:rPr>
              <a:t>although there </a:t>
            </a:r>
            <a:r>
              <a:rPr lang="tr-TR" sz="2400" dirty="0" err="1">
                <a:latin typeface="Arial" charset="0"/>
              </a:rPr>
              <a:t>are</a:t>
            </a:r>
            <a:r>
              <a:rPr lang="tr-TR" sz="2400" dirty="0">
                <a:latin typeface="Arial" charset="0"/>
              </a:rPr>
              <a:t> </a:t>
            </a:r>
            <a:r>
              <a:rPr lang="en-AU" sz="2400" dirty="0">
                <a:latin typeface="Arial" charset="0"/>
              </a:rPr>
              <a:t>RFC</a:t>
            </a:r>
            <a:r>
              <a:rPr lang="tr-TR" sz="2400" dirty="0">
                <a:latin typeface="Arial" charset="0"/>
              </a:rPr>
              <a:t>s</a:t>
            </a:r>
            <a:endParaRPr lang="en-AU" sz="2400" dirty="0">
              <a:latin typeface="Arial" charset="0"/>
            </a:endParaRPr>
          </a:p>
        </p:txBody>
      </p:sp>
    </p:spTree>
    <p:extLst>
      <p:ext uri="{BB962C8B-B14F-4D97-AF65-F5344CB8AC3E}">
        <p14:creationId xmlns:p14="http://schemas.microsoft.com/office/powerpoint/2010/main" val="13135293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atin typeface="Times New Roman" charset="0"/>
              </a:rPr>
              <a:t>PGP Mechanisms</a:t>
            </a:r>
          </a:p>
        </p:txBody>
      </p:sp>
      <p:sp>
        <p:nvSpPr>
          <p:cNvPr id="7171" name="Rectangle 3"/>
          <p:cNvSpPr>
            <a:spLocks noGrp="1" noChangeArrowheads="1"/>
          </p:cNvSpPr>
          <p:nvPr>
            <p:ph type="body" idx="1"/>
          </p:nvPr>
        </p:nvSpPr>
        <p:spPr>
          <a:xfrm>
            <a:off x="762000" y="1676400"/>
            <a:ext cx="7772400" cy="4114800"/>
          </a:xfrm>
        </p:spPr>
        <p:txBody>
          <a:bodyPr>
            <a:normAutofit fontScale="92500" lnSpcReduction="10000"/>
          </a:bodyPr>
          <a:lstStyle/>
          <a:p>
            <a:pPr eaLnBrk="1" hangingPunct="1"/>
            <a:r>
              <a:rPr lang="en-US" sz="2800" dirty="0">
                <a:latin typeface="Arial" charset="0"/>
              </a:rPr>
              <a:t>Digital Signatures (and consequently message authentication and integrity)</a:t>
            </a:r>
          </a:p>
          <a:p>
            <a:pPr lvl="1" eaLnBrk="1" hangingPunct="1"/>
            <a:r>
              <a:rPr lang="en-US" sz="2400" dirty="0">
                <a:latin typeface="Arial" charset="0"/>
              </a:rPr>
              <a:t>RSA, DSS</a:t>
            </a:r>
          </a:p>
          <a:p>
            <a:pPr eaLnBrk="1" hangingPunct="1"/>
            <a:r>
              <a:rPr lang="en-US" sz="2800" dirty="0">
                <a:latin typeface="Arial" charset="0"/>
              </a:rPr>
              <a:t>Message Encryption</a:t>
            </a:r>
          </a:p>
          <a:p>
            <a:pPr lvl="1" eaLnBrk="1" hangingPunct="1"/>
            <a:r>
              <a:rPr lang="en-US" sz="2400" dirty="0">
                <a:latin typeface="Arial" charset="0"/>
              </a:rPr>
              <a:t>CAST, IDEA, 3DES</a:t>
            </a:r>
            <a:r>
              <a:rPr lang="tr-TR" sz="2400" dirty="0">
                <a:latin typeface="Arial" charset="0"/>
              </a:rPr>
              <a:t>, AES</a:t>
            </a:r>
            <a:r>
              <a:rPr lang="en-US" sz="2400" dirty="0">
                <a:latin typeface="Arial" charset="0"/>
              </a:rPr>
              <a:t> (all at least 128 bits)</a:t>
            </a:r>
          </a:p>
          <a:p>
            <a:pPr lvl="1" eaLnBrk="1" hangingPunct="1"/>
            <a:r>
              <a:rPr lang="en-US" sz="2400" dirty="0">
                <a:latin typeface="Arial" charset="0"/>
              </a:rPr>
              <a:t>symmetric keys are used once and encrypted using RSA or </a:t>
            </a:r>
            <a:r>
              <a:rPr lang="en-US" sz="2400" dirty="0" err="1">
                <a:latin typeface="Arial" charset="0"/>
              </a:rPr>
              <a:t>ElGamal</a:t>
            </a:r>
            <a:r>
              <a:rPr lang="en-US" sz="2400" dirty="0">
                <a:latin typeface="Arial" charset="0"/>
              </a:rPr>
              <a:t> (based on discrete logs)</a:t>
            </a:r>
          </a:p>
          <a:p>
            <a:pPr eaLnBrk="1" hangingPunct="1"/>
            <a:r>
              <a:rPr lang="en-US" sz="2800" dirty="0">
                <a:latin typeface="Arial" charset="0"/>
              </a:rPr>
              <a:t>Compression using ZIP</a:t>
            </a:r>
          </a:p>
          <a:p>
            <a:pPr eaLnBrk="1" hangingPunct="1"/>
            <a:r>
              <a:rPr lang="en-US" sz="2800" dirty="0">
                <a:latin typeface="Arial" charset="0"/>
              </a:rPr>
              <a:t>Radix-64 conversion (to ASCII)</a:t>
            </a:r>
          </a:p>
          <a:p>
            <a:pPr lvl="1" eaLnBrk="1" hangingPunct="1"/>
            <a:r>
              <a:rPr lang="en-US" sz="2400" dirty="0">
                <a:latin typeface="Arial" charset="0"/>
              </a:rPr>
              <a:t>for e-mail compatibility</a:t>
            </a:r>
          </a:p>
        </p:txBody>
      </p:sp>
    </p:spTree>
    <p:extLst>
      <p:ext uri="{BB962C8B-B14F-4D97-AF65-F5344CB8AC3E}">
        <p14:creationId xmlns:p14="http://schemas.microsoft.com/office/powerpoint/2010/main" val="20107758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olo 11"/>
          <p:cNvSpPr>
            <a:spLocks noGrp="1"/>
          </p:cNvSpPr>
          <p:nvPr>
            <p:ph type="title"/>
          </p:nvPr>
        </p:nvSpPr>
        <p:spPr/>
        <p:txBody>
          <a:bodyPr>
            <a:normAutofit/>
          </a:bodyPr>
          <a:lstStyle/>
          <a:p>
            <a:r>
              <a:rPr lang="it-IT">
                <a:latin typeface="Arial" charset="0"/>
                <a:ea typeface="ＭＳ Ｐゴシック" charset="0"/>
                <a:cs typeface="ＭＳ Ｐゴシック" charset="0"/>
              </a:rPr>
              <a:t>PGP</a:t>
            </a:r>
          </a:p>
        </p:txBody>
      </p:sp>
      <p:sp>
        <p:nvSpPr>
          <p:cNvPr id="13" name="Segnaposto testo 12"/>
          <p:cNvSpPr>
            <a:spLocks noGrp="1"/>
          </p:cNvSpPr>
          <p:nvPr>
            <p:ph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609600" indent="-609600">
              <a:buFontTx/>
              <a:buChar char="•"/>
              <a:defRPr/>
            </a:pPr>
            <a:r>
              <a:rPr lang="en-GB" sz="2400" dirty="0">
                <a:solidFill>
                  <a:schemeClr val="tx1"/>
                </a:solidFill>
              </a:rPr>
              <a:t>PGP combines the best available cryptographic algorithms to achieve secure e-mail communication.  </a:t>
            </a:r>
          </a:p>
          <a:p>
            <a:pPr marL="609600" indent="-609600">
              <a:buFontTx/>
              <a:buChar char="•"/>
              <a:defRPr/>
            </a:pPr>
            <a:r>
              <a:rPr lang="en-GB" sz="2400" dirty="0">
                <a:solidFill>
                  <a:schemeClr val="tx1"/>
                </a:solidFill>
              </a:rPr>
              <a:t>It is assumed that all users are using public key cryptography (with RSA digital signatures) and have generated a private/public key pair.</a:t>
            </a:r>
          </a:p>
          <a:p>
            <a:pPr marL="609600" indent="-609600">
              <a:buFontTx/>
              <a:buChar char="•"/>
              <a:defRPr/>
            </a:pPr>
            <a:r>
              <a:rPr lang="en-GB" sz="2400" dirty="0">
                <a:solidFill>
                  <a:schemeClr val="tx1"/>
                </a:solidFill>
              </a:rPr>
              <a:t>All users also use a symmetric key system such as triple DES.</a:t>
            </a:r>
          </a:p>
          <a:p>
            <a:pPr marL="609600" indent="-609600">
              <a:buFontTx/>
              <a:buChar char="•"/>
              <a:defRPr/>
            </a:pPr>
            <a:endParaRPr lang="it-IT" sz="2400" dirty="0">
              <a:solidFill>
                <a:schemeClr val="tx1"/>
              </a:solidFill>
            </a:endParaRPr>
          </a:p>
        </p:txBody>
      </p:sp>
    </p:spTree>
    <p:extLst>
      <p:ext uri="{BB962C8B-B14F-4D97-AF65-F5344CB8AC3E}">
        <p14:creationId xmlns:p14="http://schemas.microsoft.com/office/powerpoint/2010/main" val="72385892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sz="4000">
                <a:latin typeface="Arial" charset="0"/>
                <a:ea typeface="ＭＳ Ｐゴシック" charset="0"/>
                <a:cs typeface="ＭＳ Ｐゴシック" charset="0"/>
              </a:rPr>
              <a:t>Secure e-mail</a:t>
            </a:r>
            <a:r>
              <a:rPr lang="en-US" sz="3200">
                <a:latin typeface="Arial" charset="0"/>
                <a:ea typeface="ＭＳ Ｐゴシック" charset="0"/>
                <a:cs typeface="ＭＳ Ｐゴシック" charset="0"/>
              </a:rPr>
              <a:t> </a:t>
            </a:r>
          </a:p>
        </p:txBody>
      </p:sp>
      <p:sp>
        <p:nvSpPr>
          <p:cNvPr id="95234" name="Text Box 3"/>
          <p:cNvSpPr txBox="1">
            <a:spLocks noChangeArrowheads="1"/>
          </p:cNvSpPr>
          <p:nvPr/>
        </p:nvSpPr>
        <p:spPr bwMode="auto">
          <a:xfrm>
            <a:off x="603250" y="4805363"/>
            <a:ext cx="57673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a:solidFill>
                  <a:srgbClr val="FF0000"/>
                </a:solidFill>
              </a:rPr>
              <a:t>Alice:</a:t>
            </a:r>
          </a:p>
          <a:p>
            <a:pPr>
              <a:buClr>
                <a:schemeClr val="accent2"/>
              </a:buClr>
              <a:buSzPct val="85000"/>
              <a:buFont typeface="Wingdings" charset="0"/>
              <a:buChar char="q"/>
            </a:pPr>
            <a:r>
              <a:rPr lang="en-US" sz="2000"/>
              <a:t> generates random </a:t>
            </a:r>
            <a:r>
              <a:rPr lang="en-US" sz="2000" i="1"/>
              <a:t>symmetric</a:t>
            </a:r>
            <a:r>
              <a:rPr lang="en-US" sz="2000"/>
              <a:t> private key, K</a:t>
            </a:r>
            <a:r>
              <a:rPr lang="en-US" sz="2000" baseline="-25000"/>
              <a:t>S</a:t>
            </a:r>
            <a:r>
              <a:rPr lang="en-US" sz="2000"/>
              <a:t>.</a:t>
            </a:r>
          </a:p>
          <a:p>
            <a:pPr>
              <a:buClr>
                <a:schemeClr val="accent2"/>
              </a:buClr>
              <a:buSzPct val="85000"/>
              <a:buFont typeface="Wingdings" charset="0"/>
              <a:buChar char="q"/>
            </a:pPr>
            <a:r>
              <a:rPr lang="en-US" sz="2000"/>
              <a:t>  encrypts message with K</a:t>
            </a:r>
            <a:r>
              <a:rPr lang="en-US" sz="2000" baseline="-25000"/>
              <a:t>S  </a:t>
            </a:r>
            <a:r>
              <a:rPr lang="en-US" sz="2000"/>
              <a:t>(for efficiency)</a:t>
            </a:r>
          </a:p>
          <a:p>
            <a:pPr>
              <a:buClr>
                <a:schemeClr val="accent2"/>
              </a:buClr>
              <a:buSzPct val="85000"/>
              <a:buFont typeface="Wingdings" charset="0"/>
              <a:buChar char="q"/>
            </a:pPr>
            <a:r>
              <a:rPr lang="en-US" sz="2000"/>
              <a:t>  also encrypts K</a:t>
            </a:r>
            <a:r>
              <a:rPr lang="en-US" sz="2000" baseline="-25000"/>
              <a:t>S</a:t>
            </a:r>
            <a:r>
              <a:rPr lang="en-US" sz="2000"/>
              <a:t> with Bob</a:t>
            </a:r>
            <a:r>
              <a:rPr lang="ja-JP" altLang="en-US" sz="2000"/>
              <a:t>’</a:t>
            </a:r>
            <a:r>
              <a:rPr lang="en-US" altLang="ja-JP" sz="2000"/>
              <a:t>s public key.</a:t>
            </a:r>
          </a:p>
          <a:p>
            <a:pPr>
              <a:buClr>
                <a:schemeClr val="accent2"/>
              </a:buClr>
              <a:buSzPct val="85000"/>
              <a:buFont typeface="Wingdings" charset="0"/>
              <a:buChar char="q"/>
            </a:pPr>
            <a:r>
              <a:rPr lang="en-US" sz="2000"/>
              <a:t> sends both K</a:t>
            </a:r>
            <a:r>
              <a:rPr lang="en-US" sz="2000" baseline="-25000"/>
              <a:t>S</a:t>
            </a:r>
            <a:r>
              <a:rPr lang="en-US" sz="2000"/>
              <a:t>(m) and K</a:t>
            </a:r>
            <a:r>
              <a:rPr lang="en-US" sz="2000" baseline="-25000"/>
              <a:t>B</a:t>
            </a:r>
            <a:r>
              <a:rPr lang="en-US" sz="2000"/>
              <a:t>(K</a:t>
            </a:r>
            <a:r>
              <a:rPr lang="en-US" sz="2000" baseline="-25000"/>
              <a:t>S</a:t>
            </a:r>
            <a:r>
              <a:rPr lang="en-US" sz="2000"/>
              <a:t>) to Bob.</a:t>
            </a:r>
          </a:p>
        </p:txBody>
      </p:sp>
      <p:sp>
        <p:nvSpPr>
          <p:cNvPr id="95235" name="Text Box 4"/>
          <p:cNvSpPr txBox="1">
            <a:spLocks noChangeArrowheads="1"/>
          </p:cNvSpPr>
          <p:nvPr/>
        </p:nvSpPr>
        <p:spPr bwMode="auto">
          <a:xfrm>
            <a:off x="522288" y="1341438"/>
            <a:ext cx="753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buClr>
                <a:schemeClr val="accent2"/>
              </a:buClr>
              <a:buSzPct val="85000"/>
              <a:buFont typeface="Wingdings" charset="0"/>
              <a:buChar char="q"/>
            </a:pPr>
            <a:r>
              <a:rPr lang="en-US" sz="2000"/>
              <a:t> </a:t>
            </a:r>
            <a:r>
              <a:rPr lang="en-US"/>
              <a:t>Alice wants to send confidential e-mail, m, to Bob.</a:t>
            </a:r>
          </a:p>
        </p:txBody>
      </p:sp>
      <p:grpSp>
        <p:nvGrpSpPr>
          <p:cNvPr id="95236" name="Group 5"/>
          <p:cNvGrpSpPr>
            <a:grpSpLocks/>
          </p:cNvGrpSpPr>
          <p:nvPr/>
        </p:nvGrpSpPr>
        <p:grpSpPr bwMode="auto">
          <a:xfrm>
            <a:off x="517525" y="1831975"/>
            <a:ext cx="8112125" cy="2884488"/>
            <a:chOff x="289" y="1749"/>
            <a:chExt cx="5110" cy="1817"/>
          </a:xfrm>
        </p:grpSpPr>
        <p:sp>
          <p:nvSpPr>
            <p:cNvPr id="95237" name="Freeform 6"/>
            <p:cNvSpPr>
              <a:spLocks/>
            </p:cNvSpPr>
            <p:nvPr/>
          </p:nvSpPr>
          <p:spPr bwMode="auto">
            <a:xfrm>
              <a:off x="2457" y="2479"/>
              <a:ext cx="841" cy="493"/>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p>
          </p:txBody>
        </p:sp>
        <p:sp>
          <p:nvSpPr>
            <p:cNvPr id="95238" name="Line 7"/>
            <p:cNvSpPr>
              <a:spLocks noChangeShapeType="1"/>
            </p:cNvSpPr>
            <p:nvPr/>
          </p:nvSpPr>
          <p:spPr bwMode="auto">
            <a:xfrm>
              <a:off x="637" y="2280"/>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5239" name="Picture 8"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Picture 9" descr="BS0059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241" name="Group 10"/>
            <p:cNvGrpSpPr>
              <a:grpSpLocks/>
            </p:cNvGrpSpPr>
            <p:nvPr/>
          </p:nvGrpSpPr>
          <p:grpSpPr bwMode="auto">
            <a:xfrm>
              <a:off x="950" y="1974"/>
              <a:ext cx="475" cy="466"/>
              <a:chOff x="1645" y="256"/>
              <a:chExt cx="475" cy="466"/>
            </a:xfrm>
          </p:grpSpPr>
          <p:sp>
            <p:nvSpPr>
              <p:cNvPr id="95300" name="Rectangle 11"/>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5301" name="Text Box 12"/>
              <p:cNvSpPr txBox="1">
                <a:spLocks noChangeArrowheads="1"/>
              </p:cNvSpPr>
              <p:nvPr/>
            </p:nvSpPr>
            <p:spPr bwMode="auto">
              <a:xfrm>
                <a:off x="1654" y="456"/>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 )</a:t>
                </a:r>
              </a:p>
            </p:txBody>
          </p:sp>
          <p:sp>
            <p:nvSpPr>
              <p:cNvPr id="95302" name="Text Box 13"/>
              <p:cNvSpPr txBox="1">
                <a:spLocks noChangeArrowheads="1"/>
              </p:cNvSpPr>
              <p:nvPr/>
            </p:nvSpPr>
            <p:spPr bwMode="auto">
              <a:xfrm>
                <a:off x="1876" y="256"/>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grpSp>
          <p:nvGrpSpPr>
            <p:cNvPr id="95242" name="Group 14"/>
            <p:cNvGrpSpPr>
              <a:grpSpLocks/>
            </p:cNvGrpSpPr>
            <p:nvPr/>
          </p:nvGrpSpPr>
          <p:grpSpPr bwMode="auto">
            <a:xfrm>
              <a:off x="965" y="2730"/>
              <a:ext cx="475" cy="466"/>
              <a:chOff x="2144" y="3214"/>
              <a:chExt cx="475" cy="466"/>
            </a:xfrm>
          </p:grpSpPr>
          <p:sp>
            <p:nvSpPr>
              <p:cNvPr id="95296" name="Rectangle 15"/>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5297" name="Text Box 16"/>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 )</a:t>
                </a:r>
              </a:p>
            </p:txBody>
          </p:sp>
          <p:sp>
            <p:nvSpPr>
              <p:cNvPr id="95298" name="Text Box 17"/>
              <p:cNvSpPr txBox="1">
                <a:spLocks noChangeArrowheads="1"/>
              </p:cNvSpPr>
              <p:nvPr/>
            </p:nvSpPr>
            <p:spPr bwMode="auto">
              <a:xfrm>
                <a:off x="2356" y="3214"/>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5299" name="Text Box 18"/>
              <p:cNvSpPr txBox="1">
                <a:spLocks noChangeArrowheads="1"/>
              </p:cNvSpPr>
              <p:nvPr/>
            </p:nvSpPr>
            <p:spPr bwMode="auto">
              <a:xfrm>
                <a:off x="2234" y="3331"/>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5243" name="Group 19"/>
            <p:cNvGrpSpPr>
              <a:grpSpLocks/>
            </p:cNvGrpSpPr>
            <p:nvPr/>
          </p:nvGrpSpPr>
          <p:grpSpPr bwMode="auto">
            <a:xfrm>
              <a:off x="1719" y="2496"/>
              <a:ext cx="402" cy="327"/>
              <a:chOff x="2862" y="1573"/>
              <a:chExt cx="402" cy="327"/>
            </a:xfrm>
          </p:grpSpPr>
          <p:sp>
            <p:nvSpPr>
              <p:cNvPr id="95294"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5295" name="Text Box 21"/>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grpSp>
          <p:nvGrpSpPr>
            <p:cNvPr id="95244" name="Group 22"/>
            <p:cNvGrpSpPr>
              <a:grpSpLocks/>
            </p:cNvGrpSpPr>
            <p:nvPr/>
          </p:nvGrpSpPr>
          <p:grpSpPr bwMode="auto">
            <a:xfrm>
              <a:off x="3615" y="2482"/>
              <a:ext cx="402" cy="327"/>
              <a:chOff x="2862" y="1573"/>
              <a:chExt cx="402" cy="327"/>
            </a:xfrm>
          </p:grpSpPr>
          <p:sp>
            <p:nvSpPr>
              <p:cNvPr id="95292"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5293" name="Text Box 24"/>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sp>
          <p:nvSpPr>
            <p:cNvPr id="95245" name="Line 25"/>
            <p:cNvSpPr>
              <a:spLocks noChangeShapeType="1"/>
            </p:cNvSpPr>
            <p:nvPr/>
          </p:nvSpPr>
          <p:spPr bwMode="auto">
            <a:xfrm>
              <a:off x="669" y="3053"/>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5246" name="Text Box 26"/>
            <p:cNvSpPr txBox="1">
              <a:spLocks noChangeArrowheads="1"/>
            </p:cNvSpPr>
            <p:nvPr/>
          </p:nvSpPr>
          <p:spPr bwMode="auto">
            <a:xfrm>
              <a:off x="1419" y="204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(m )</a:t>
              </a:r>
            </a:p>
          </p:txBody>
        </p:sp>
        <p:grpSp>
          <p:nvGrpSpPr>
            <p:cNvPr id="95247" name="Group 27"/>
            <p:cNvGrpSpPr>
              <a:grpSpLocks/>
            </p:cNvGrpSpPr>
            <p:nvPr/>
          </p:nvGrpSpPr>
          <p:grpSpPr bwMode="auto">
            <a:xfrm>
              <a:off x="1435" y="2979"/>
              <a:ext cx="611" cy="332"/>
              <a:chOff x="3501" y="648"/>
              <a:chExt cx="611" cy="332"/>
            </a:xfrm>
          </p:grpSpPr>
          <p:sp>
            <p:nvSpPr>
              <p:cNvPr id="95290" name="Text Box 28"/>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(K</a:t>
                </a:r>
                <a:r>
                  <a:rPr lang="en-US" baseline="-25000"/>
                  <a:t>S</a:t>
                </a:r>
                <a:r>
                  <a:rPr lang="en-US" sz="1800"/>
                  <a:t> )</a:t>
                </a:r>
              </a:p>
            </p:txBody>
          </p:sp>
          <p:sp>
            <p:nvSpPr>
              <p:cNvPr id="95291" name="Text Box 29"/>
              <p:cNvSpPr txBox="1">
                <a:spLocks noChangeArrowheads="1"/>
              </p:cNvSpPr>
              <p:nvPr/>
            </p:nvSpPr>
            <p:spPr bwMode="auto">
              <a:xfrm>
                <a:off x="3584" y="64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5248" name="Freeform 30"/>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5249" name="Freeform 31"/>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5250" name="Text Box 32"/>
            <p:cNvSpPr txBox="1">
              <a:spLocks noChangeArrowheads="1"/>
            </p:cNvSpPr>
            <p:nvPr/>
          </p:nvSpPr>
          <p:spPr bwMode="auto">
            <a:xfrm>
              <a:off x="400" y="214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sp>
          <p:nvSpPr>
            <p:cNvPr id="95251" name="Text Box 33"/>
            <p:cNvSpPr txBox="1">
              <a:spLocks noChangeArrowheads="1"/>
            </p:cNvSpPr>
            <p:nvPr/>
          </p:nvSpPr>
          <p:spPr bwMode="auto">
            <a:xfrm>
              <a:off x="4325" y="256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5252" name="Text Box 34"/>
            <p:cNvSpPr txBox="1">
              <a:spLocks noChangeArrowheads="1"/>
            </p:cNvSpPr>
            <p:nvPr/>
          </p:nvSpPr>
          <p:spPr bwMode="auto">
            <a:xfrm>
              <a:off x="947" y="1749"/>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5253" name="Line 35"/>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95254" name="Group 36"/>
            <p:cNvGrpSpPr>
              <a:grpSpLocks/>
            </p:cNvGrpSpPr>
            <p:nvPr/>
          </p:nvGrpSpPr>
          <p:grpSpPr bwMode="auto">
            <a:xfrm>
              <a:off x="943" y="3231"/>
              <a:ext cx="285" cy="335"/>
              <a:chOff x="2643" y="716"/>
              <a:chExt cx="285" cy="335"/>
            </a:xfrm>
          </p:grpSpPr>
          <p:sp>
            <p:nvSpPr>
              <p:cNvPr id="95288" name="Text Box 37"/>
              <p:cNvSpPr txBox="1">
                <a:spLocks noChangeArrowheads="1"/>
              </p:cNvSpPr>
              <p:nvPr/>
            </p:nvSpPr>
            <p:spPr bwMode="auto">
              <a:xfrm>
                <a:off x="2643" y="763"/>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endParaRPr lang="en-US" sz="1800"/>
              </a:p>
            </p:txBody>
          </p:sp>
          <p:sp>
            <p:nvSpPr>
              <p:cNvPr id="95289" name="Text Box 38"/>
              <p:cNvSpPr txBox="1">
                <a:spLocks noChangeArrowheads="1"/>
              </p:cNvSpPr>
              <p:nvPr/>
            </p:nvSpPr>
            <p:spPr bwMode="auto">
              <a:xfrm>
                <a:off x="2730" y="716"/>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5255" name="Line 39"/>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5256" name="Picture 40"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57" name="Picture 41"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8" name="Line 42"/>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5259" name="Line 43"/>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5260" name="Picture 44" descr="BS0059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61" name="Text Box 45"/>
            <p:cNvSpPr txBox="1">
              <a:spLocks noChangeArrowheads="1"/>
            </p:cNvSpPr>
            <p:nvPr/>
          </p:nvSpPr>
          <p:spPr bwMode="auto">
            <a:xfrm>
              <a:off x="2528" y="2632"/>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Internet</a:t>
              </a:r>
            </a:p>
          </p:txBody>
        </p:sp>
        <p:sp>
          <p:nvSpPr>
            <p:cNvPr id="95262" name="Freeform 46"/>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95263" name="Group 47"/>
            <p:cNvGrpSpPr>
              <a:grpSpLocks/>
            </p:cNvGrpSpPr>
            <p:nvPr/>
          </p:nvGrpSpPr>
          <p:grpSpPr bwMode="auto">
            <a:xfrm>
              <a:off x="4255" y="1961"/>
              <a:ext cx="475" cy="466"/>
              <a:chOff x="1645" y="256"/>
              <a:chExt cx="475" cy="466"/>
            </a:xfrm>
          </p:grpSpPr>
          <p:sp>
            <p:nvSpPr>
              <p:cNvPr id="95285" name="Rectangle 48"/>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5286" name="Text Box 49"/>
              <p:cNvSpPr txBox="1">
                <a:spLocks noChangeArrowheads="1"/>
              </p:cNvSpPr>
              <p:nvPr/>
            </p:nvSpPr>
            <p:spPr bwMode="auto">
              <a:xfrm>
                <a:off x="1654" y="456"/>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 )</a:t>
                </a:r>
              </a:p>
            </p:txBody>
          </p:sp>
          <p:sp>
            <p:nvSpPr>
              <p:cNvPr id="95287" name="Text Box 50"/>
              <p:cNvSpPr txBox="1">
                <a:spLocks noChangeArrowheads="1"/>
              </p:cNvSpPr>
              <p:nvPr/>
            </p:nvSpPr>
            <p:spPr bwMode="auto">
              <a:xfrm>
                <a:off x="1876" y="256"/>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sp>
          <p:nvSpPr>
            <p:cNvPr id="95264" name="Freeform 51"/>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95265" name="Group 52"/>
            <p:cNvGrpSpPr>
              <a:grpSpLocks/>
            </p:cNvGrpSpPr>
            <p:nvPr/>
          </p:nvGrpSpPr>
          <p:grpSpPr bwMode="auto">
            <a:xfrm>
              <a:off x="4270" y="2725"/>
              <a:ext cx="475" cy="466"/>
              <a:chOff x="2144" y="3214"/>
              <a:chExt cx="475" cy="466"/>
            </a:xfrm>
          </p:grpSpPr>
          <p:sp>
            <p:nvSpPr>
              <p:cNvPr id="95281" name="Rectangle 53"/>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5282" name="Text Box 54"/>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 )</a:t>
                </a:r>
              </a:p>
            </p:txBody>
          </p:sp>
          <p:sp>
            <p:nvSpPr>
              <p:cNvPr id="95283" name="Text Box 55"/>
              <p:cNvSpPr txBox="1">
                <a:spLocks noChangeArrowheads="1"/>
              </p:cNvSpPr>
              <p:nvPr/>
            </p:nvSpPr>
            <p:spPr bwMode="auto">
              <a:xfrm>
                <a:off x="2356" y="3214"/>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5284" name="Text Box 56"/>
              <p:cNvSpPr txBox="1">
                <a:spLocks noChangeArrowheads="1"/>
              </p:cNvSpPr>
              <p:nvPr/>
            </p:nvSpPr>
            <p:spPr bwMode="auto">
              <a:xfrm>
                <a:off x="2239" y="3331"/>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5266" name="Line 57"/>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5267" name="Picture 58"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268" name="Group 59"/>
            <p:cNvGrpSpPr>
              <a:grpSpLocks/>
            </p:cNvGrpSpPr>
            <p:nvPr/>
          </p:nvGrpSpPr>
          <p:grpSpPr bwMode="auto">
            <a:xfrm>
              <a:off x="4119" y="3226"/>
              <a:ext cx="285" cy="335"/>
              <a:chOff x="2643" y="716"/>
              <a:chExt cx="285" cy="335"/>
            </a:xfrm>
          </p:grpSpPr>
          <p:sp>
            <p:nvSpPr>
              <p:cNvPr id="95279" name="Text Box 60"/>
              <p:cNvSpPr txBox="1">
                <a:spLocks noChangeArrowheads="1"/>
              </p:cNvSpPr>
              <p:nvPr/>
            </p:nvSpPr>
            <p:spPr bwMode="auto">
              <a:xfrm>
                <a:off x="2643" y="763"/>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endParaRPr lang="en-US" sz="1800"/>
              </a:p>
            </p:txBody>
          </p:sp>
          <p:sp>
            <p:nvSpPr>
              <p:cNvPr id="95280" name="Text Box 61"/>
              <p:cNvSpPr txBox="1">
                <a:spLocks noChangeArrowheads="1"/>
              </p:cNvSpPr>
              <p:nvPr/>
            </p:nvSpPr>
            <p:spPr bwMode="auto">
              <a:xfrm>
                <a:off x="2735" y="716"/>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5269" name="Line 62"/>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5270" name="Picture 63"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1" name="Text Box 64"/>
            <p:cNvSpPr txBox="1">
              <a:spLocks noChangeArrowheads="1"/>
            </p:cNvSpPr>
            <p:nvPr/>
          </p:nvSpPr>
          <p:spPr bwMode="auto">
            <a:xfrm>
              <a:off x="425" y="293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5272" name="Line 65"/>
            <p:cNvSpPr>
              <a:spLocks noChangeShapeType="1"/>
            </p:cNvSpPr>
            <p:nvPr/>
          </p:nvSpPr>
          <p:spPr bwMode="auto">
            <a:xfrm>
              <a:off x="4737" y="2284"/>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5273" name="Text Box 66"/>
            <p:cNvSpPr txBox="1">
              <a:spLocks noChangeArrowheads="1"/>
            </p:cNvSpPr>
            <p:nvPr/>
          </p:nvSpPr>
          <p:spPr bwMode="auto">
            <a:xfrm>
              <a:off x="5048" y="215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pic>
          <p:nvPicPr>
            <p:cNvPr id="95274" name="Picture 67"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75" name="Text Box 68"/>
            <p:cNvSpPr txBox="1">
              <a:spLocks noChangeArrowheads="1"/>
            </p:cNvSpPr>
            <p:nvPr/>
          </p:nvSpPr>
          <p:spPr bwMode="auto">
            <a:xfrm>
              <a:off x="3664" y="2036"/>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(m )</a:t>
              </a:r>
            </a:p>
          </p:txBody>
        </p:sp>
        <p:grpSp>
          <p:nvGrpSpPr>
            <p:cNvPr id="95276" name="Group 69"/>
            <p:cNvGrpSpPr>
              <a:grpSpLocks/>
            </p:cNvGrpSpPr>
            <p:nvPr/>
          </p:nvGrpSpPr>
          <p:grpSpPr bwMode="auto">
            <a:xfrm>
              <a:off x="3533" y="2965"/>
              <a:ext cx="611" cy="332"/>
              <a:chOff x="3501" y="648"/>
              <a:chExt cx="611" cy="332"/>
            </a:xfrm>
          </p:grpSpPr>
          <p:sp>
            <p:nvSpPr>
              <p:cNvPr id="95277" name="Text Box 7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(K</a:t>
                </a:r>
                <a:r>
                  <a:rPr lang="en-US" baseline="-25000"/>
                  <a:t>S</a:t>
                </a:r>
                <a:r>
                  <a:rPr lang="en-US" sz="1800"/>
                  <a:t> )</a:t>
                </a:r>
              </a:p>
            </p:txBody>
          </p:sp>
          <p:sp>
            <p:nvSpPr>
              <p:cNvPr id="95278" name="Text Box 71"/>
              <p:cNvSpPr txBox="1">
                <a:spLocks noChangeArrowheads="1"/>
              </p:cNvSpPr>
              <p:nvPr/>
            </p:nvSpPr>
            <p:spPr bwMode="auto">
              <a:xfrm>
                <a:off x="3584" y="64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spTree>
    <p:extLst>
      <p:ext uri="{BB962C8B-B14F-4D97-AF65-F5344CB8AC3E}">
        <p14:creationId xmlns:p14="http://schemas.microsoft.com/office/powerpoint/2010/main" val="37598813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z="4000">
                <a:latin typeface="Arial" charset="0"/>
                <a:ea typeface="ＭＳ Ｐゴシック" charset="0"/>
                <a:cs typeface="ＭＳ Ｐゴシック" charset="0"/>
              </a:rPr>
              <a:t>Secure e-mail</a:t>
            </a:r>
            <a:r>
              <a:rPr lang="en-US" sz="3200">
                <a:latin typeface="Arial" charset="0"/>
                <a:ea typeface="ＭＳ Ｐゴシック" charset="0"/>
                <a:cs typeface="ＭＳ Ｐゴシック" charset="0"/>
              </a:rPr>
              <a:t> </a:t>
            </a:r>
          </a:p>
        </p:txBody>
      </p:sp>
      <p:sp>
        <p:nvSpPr>
          <p:cNvPr id="96258" name="Text Box 3"/>
          <p:cNvSpPr txBox="1">
            <a:spLocks noChangeArrowheads="1"/>
          </p:cNvSpPr>
          <p:nvPr/>
        </p:nvSpPr>
        <p:spPr bwMode="auto">
          <a:xfrm>
            <a:off x="603250" y="4805363"/>
            <a:ext cx="6051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a:solidFill>
                  <a:srgbClr val="FF0000"/>
                </a:solidFill>
              </a:rPr>
              <a:t>Bob:</a:t>
            </a:r>
          </a:p>
          <a:p>
            <a:pPr>
              <a:buClr>
                <a:schemeClr val="accent2"/>
              </a:buClr>
              <a:buSzPct val="85000"/>
              <a:buFont typeface="Wingdings" charset="0"/>
              <a:buChar char="q"/>
            </a:pPr>
            <a:r>
              <a:rPr lang="en-US" sz="2000"/>
              <a:t>  uses his private key to decrypt and recover K</a:t>
            </a:r>
            <a:r>
              <a:rPr lang="en-US" baseline="-25000"/>
              <a:t>S</a:t>
            </a:r>
          </a:p>
          <a:p>
            <a:pPr>
              <a:buClr>
                <a:schemeClr val="accent2"/>
              </a:buClr>
              <a:buSzPct val="85000"/>
              <a:buFont typeface="Wingdings" charset="0"/>
              <a:buChar char="q"/>
            </a:pPr>
            <a:r>
              <a:rPr lang="en-US" sz="2000"/>
              <a:t>  uses K</a:t>
            </a:r>
            <a:r>
              <a:rPr lang="en-US" baseline="-25000"/>
              <a:t>S</a:t>
            </a:r>
            <a:r>
              <a:rPr lang="en-US" sz="2000"/>
              <a:t> to decrypt K</a:t>
            </a:r>
            <a:r>
              <a:rPr lang="en-US" baseline="-25000"/>
              <a:t>S</a:t>
            </a:r>
            <a:r>
              <a:rPr lang="en-US" sz="2000"/>
              <a:t>(m) to recover m</a:t>
            </a:r>
          </a:p>
        </p:txBody>
      </p:sp>
      <p:sp>
        <p:nvSpPr>
          <p:cNvPr id="96259" name="Text Box 4"/>
          <p:cNvSpPr txBox="1">
            <a:spLocks noChangeArrowheads="1"/>
          </p:cNvSpPr>
          <p:nvPr/>
        </p:nvSpPr>
        <p:spPr bwMode="auto">
          <a:xfrm>
            <a:off x="522288" y="1341438"/>
            <a:ext cx="753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buClr>
                <a:schemeClr val="accent2"/>
              </a:buClr>
              <a:buSzPct val="85000"/>
              <a:buFont typeface="Wingdings" charset="0"/>
              <a:buChar char="q"/>
            </a:pPr>
            <a:r>
              <a:rPr lang="en-US" sz="2000"/>
              <a:t> </a:t>
            </a:r>
            <a:r>
              <a:rPr lang="en-US"/>
              <a:t>Alice wants to send confidential e-mail, m, to Bob.</a:t>
            </a:r>
          </a:p>
        </p:txBody>
      </p:sp>
      <p:grpSp>
        <p:nvGrpSpPr>
          <p:cNvPr id="96260" name="Group 5"/>
          <p:cNvGrpSpPr>
            <a:grpSpLocks/>
          </p:cNvGrpSpPr>
          <p:nvPr/>
        </p:nvGrpSpPr>
        <p:grpSpPr bwMode="auto">
          <a:xfrm>
            <a:off x="517525" y="1831975"/>
            <a:ext cx="8112125" cy="2884488"/>
            <a:chOff x="289" y="1749"/>
            <a:chExt cx="5110" cy="1817"/>
          </a:xfrm>
        </p:grpSpPr>
        <p:sp>
          <p:nvSpPr>
            <p:cNvPr id="96261" name="Freeform 6"/>
            <p:cNvSpPr>
              <a:spLocks/>
            </p:cNvSpPr>
            <p:nvPr/>
          </p:nvSpPr>
          <p:spPr bwMode="auto">
            <a:xfrm>
              <a:off x="2457" y="2479"/>
              <a:ext cx="841" cy="493"/>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p>
          </p:txBody>
        </p:sp>
        <p:sp>
          <p:nvSpPr>
            <p:cNvPr id="96262" name="Line 7"/>
            <p:cNvSpPr>
              <a:spLocks noChangeShapeType="1"/>
            </p:cNvSpPr>
            <p:nvPr/>
          </p:nvSpPr>
          <p:spPr bwMode="auto">
            <a:xfrm>
              <a:off x="637" y="2280"/>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6263" name="Picture 8"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1219" y="1818"/>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Picture 9" descr="BS0059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 y="2428"/>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6265" name="Group 10"/>
            <p:cNvGrpSpPr>
              <a:grpSpLocks/>
            </p:cNvGrpSpPr>
            <p:nvPr/>
          </p:nvGrpSpPr>
          <p:grpSpPr bwMode="auto">
            <a:xfrm>
              <a:off x="950" y="1974"/>
              <a:ext cx="475" cy="466"/>
              <a:chOff x="1645" y="256"/>
              <a:chExt cx="475" cy="466"/>
            </a:xfrm>
          </p:grpSpPr>
          <p:sp>
            <p:nvSpPr>
              <p:cNvPr id="96324" name="Rectangle 11"/>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6325" name="Text Box 12"/>
              <p:cNvSpPr txBox="1">
                <a:spLocks noChangeArrowheads="1"/>
              </p:cNvSpPr>
              <p:nvPr/>
            </p:nvSpPr>
            <p:spPr bwMode="auto">
              <a:xfrm>
                <a:off x="1654" y="456"/>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 )</a:t>
                </a:r>
              </a:p>
            </p:txBody>
          </p:sp>
          <p:sp>
            <p:nvSpPr>
              <p:cNvPr id="96326" name="Text Box 13"/>
              <p:cNvSpPr txBox="1">
                <a:spLocks noChangeArrowheads="1"/>
              </p:cNvSpPr>
              <p:nvPr/>
            </p:nvSpPr>
            <p:spPr bwMode="auto">
              <a:xfrm>
                <a:off x="1876" y="256"/>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grpSp>
          <p:nvGrpSpPr>
            <p:cNvPr id="96266" name="Group 14"/>
            <p:cNvGrpSpPr>
              <a:grpSpLocks/>
            </p:cNvGrpSpPr>
            <p:nvPr/>
          </p:nvGrpSpPr>
          <p:grpSpPr bwMode="auto">
            <a:xfrm>
              <a:off x="965" y="2730"/>
              <a:ext cx="475" cy="466"/>
              <a:chOff x="2144" y="3214"/>
              <a:chExt cx="475" cy="466"/>
            </a:xfrm>
          </p:grpSpPr>
          <p:sp>
            <p:nvSpPr>
              <p:cNvPr id="96320" name="Rectangle 15"/>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6321" name="Text Box 16"/>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 )</a:t>
                </a:r>
              </a:p>
            </p:txBody>
          </p:sp>
          <p:sp>
            <p:nvSpPr>
              <p:cNvPr id="96322" name="Text Box 17"/>
              <p:cNvSpPr txBox="1">
                <a:spLocks noChangeArrowheads="1"/>
              </p:cNvSpPr>
              <p:nvPr/>
            </p:nvSpPr>
            <p:spPr bwMode="auto">
              <a:xfrm>
                <a:off x="2356" y="3214"/>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6323" name="Text Box 18"/>
              <p:cNvSpPr txBox="1">
                <a:spLocks noChangeArrowheads="1"/>
              </p:cNvSpPr>
              <p:nvPr/>
            </p:nvSpPr>
            <p:spPr bwMode="auto">
              <a:xfrm>
                <a:off x="2234" y="3331"/>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nvGrpSpPr>
            <p:cNvPr id="96267" name="Group 19"/>
            <p:cNvGrpSpPr>
              <a:grpSpLocks/>
            </p:cNvGrpSpPr>
            <p:nvPr/>
          </p:nvGrpSpPr>
          <p:grpSpPr bwMode="auto">
            <a:xfrm>
              <a:off x="1719" y="2496"/>
              <a:ext cx="402" cy="327"/>
              <a:chOff x="2862" y="1573"/>
              <a:chExt cx="402" cy="327"/>
            </a:xfrm>
          </p:grpSpPr>
          <p:sp>
            <p:nvSpPr>
              <p:cNvPr id="96318" name="Oval 20"/>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6319" name="Text Box 21"/>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grpSp>
          <p:nvGrpSpPr>
            <p:cNvPr id="96268" name="Group 22"/>
            <p:cNvGrpSpPr>
              <a:grpSpLocks/>
            </p:cNvGrpSpPr>
            <p:nvPr/>
          </p:nvGrpSpPr>
          <p:grpSpPr bwMode="auto">
            <a:xfrm>
              <a:off x="3615" y="2482"/>
              <a:ext cx="402" cy="327"/>
              <a:chOff x="2862" y="1573"/>
              <a:chExt cx="402" cy="327"/>
            </a:xfrm>
          </p:grpSpPr>
          <p:sp>
            <p:nvSpPr>
              <p:cNvPr id="96316" name="Oval 23"/>
              <p:cNvSpPr>
                <a:spLocks noChangeArrowheads="1"/>
              </p:cNvSpPr>
              <p:nvPr/>
            </p:nvSpPr>
            <p:spPr bwMode="auto">
              <a:xfrm>
                <a:off x="2935" y="1637"/>
                <a:ext cx="238" cy="211"/>
              </a:xfrm>
              <a:prstGeom prst="ellipse">
                <a:avLst/>
              </a:prstGeom>
              <a:solidFill>
                <a:schemeClr val="bg1"/>
              </a:solidFill>
              <a:ln w="9525">
                <a:solidFill>
                  <a:schemeClr val="tx1"/>
                </a:solidFill>
                <a:round/>
                <a:headEnd/>
                <a:tailEnd/>
              </a:ln>
            </p:spPr>
            <p:txBody>
              <a:bodyPr wrap="none" anchor="ctr"/>
              <a:lstStyle/>
              <a:p>
                <a:endParaRPr lang="it-IT"/>
              </a:p>
            </p:txBody>
          </p:sp>
          <p:sp>
            <p:nvSpPr>
              <p:cNvPr id="96317" name="Text Box 24"/>
              <p:cNvSpPr txBox="1">
                <a:spLocks noChangeArrowheads="1"/>
              </p:cNvSpPr>
              <p:nvPr/>
            </p:nvSpPr>
            <p:spPr bwMode="auto">
              <a:xfrm>
                <a:off x="2862" y="157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spcBef>
                    <a:spcPct val="50000"/>
                  </a:spcBef>
                </a:pPr>
                <a:r>
                  <a:rPr lang="en-US" sz="2800"/>
                  <a:t>-</a:t>
                </a:r>
              </a:p>
            </p:txBody>
          </p:sp>
        </p:grpSp>
        <p:sp>
          <p:nvSpPr>
            <p:cNvPr id="96269" name="Line 25"/>
            <p:cNvSpPr>
              <a:spLocks noChangeShapeType="1"/>
            </p:cNvSpPr>
            <p:nvPr/>
          </p:nvSpPr>
          <p:spPr bwMode="auto">
            <a:xfrm>
              <a:off x="669" y="3053"/>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6270" name="Text Box 26"/>
            <p:cNvSpPr txBox="1">
              <a:spLocks noChangeArrowheads="1"/>
            </p:cNvSpPr>
            <p:nvPr/>
          </p:nvSpPr>
          <p:spPr bwMode="auto">
            <a:xfrm>
              <a:off x="1419" y="204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(m )</a:t>
              </a:r>
            </a:p>
          </p:txBody>
        </p:sp>
        <p:grpSp>
          <p:nvGrpSpPr>
            <p:cNvPr id="96271" name="Group 27"/>
            <p:cNvGrpSpPr>
              <a:grpSpLocks/>
            </p:cNvGrpSpPr>
            <p:nvPr/>
          </p:nvGrpSpPr>
          <p:grpSpPr bwMode="auto">
            <a:xfrm>
              <a:off x="1435" y="2979"/>
              <a:ext cx="611" cy="332"/>
              <a:chOff x="3501" y="648"/>
              <a:chExt cx="611" cy="332"/>
            </a:xfrm>
          </p:grpSpPr>
          <p:sp>
            <p:nvSpPr>
              <p:cNvPr id="96314" name="Text Box 28"/>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(K</a:t>
                </a:r>
                <a:r>
                  <a:rPr lang="en-US" baseline="-25000"/>
                  <a:t>S</a:t>
                </a:r>
                <a:r>
                  <a:rPr lang="en-US" sz="1800"/>
                  <a:t> )</a:t>
                </a:r>
              </a:p>
            </p:txBody>
          </p:sp>
          <p:sp>
            <p:nvSpPr>
              <p:cNvPr id="96315" name="Text Box 29"/>
              <p:cNvSpPr txBox="1">
                <a:spLocks noChangeArrowheads="1"/>
              </p:cNvSpPr>
              <p:nvPr/>
            </p:nvSpPr>
            <p:spPr bwMode="auto">
              <a:xfrm>
                <a:off x="3584" y="64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6272" name="Freeform 30"/>
            <p:cNvSpPr>
              <a:spLocks/>
            </p:cNvSpPr>
            <p:nvPr/>
          </p:nvSpPr>
          <p:spPr bwMode="auto">
            <a:xfrm>
              <a:off x="1426" y="2285"/>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6273" name="Freeform 31"/>
            <p:cNvSpPr>
              <a:spLocks/>
            </p:cNvSpPr>
            <p:nvPr/>
          </p:nvSpPr>
          <p:spPr bwMode="auto">
            <a:xfrm flipV="1">
              <a:off x="1440" y="2802"/>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96274" name="Text Box 32"/>
            <p:cNvSpPr txBox="1">
              <a:spLocks noChangeArrowheads="1"/>
            </p:cNvSpPr>
            <p:nvPr/>
          </p:nvSpPr>
          <p:spPr bwMode="auto">
            <a:xfrm>
              <a:off x="400" y="2141"/>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sp>
          <p:nvSpPr>
            <p:cNvPr id="96275" name="Text Box 33"/>
            <p:cNvSpPr txBox="1">
              <a:spLocks noChangeArrowheads="1"/>
            </p:cNvSpPr>
            <p:nvPr/>
          </p:nvSpPr>
          <p:spPr bwMode="auto">
            <a:xfrm>
              <a:off x="4325" y="256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6276" name="Text Box 34"/>
            <p:cNvSpPr txBox="1">
              <a:spLocks noChangeArrowheads="1"/>
            </p:cNvSpPr>
            <p:nvPr/>
          </p:nvSpPr>
          <p:spPr bwMode="auto">
            <a:xfrm>
              <a:off x="947" y="1749"/>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6277" name="Line 35"/>
            <p:cNvSpPr>
              <a:spLocks noChangeShapeType="1"/>
            </p:cNvSpPr>
            <p:nvPr/>
          </p:nvSpPr>
          <p:spPr bwMode="auto">
            <a:xfrm>
              <a:off x="1207" y="1929"/>
              <a:ext cx="9" cy="22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96278" name="Group 36"/>
            <p:cNvGrpSpPr>
              <a:grpSpLocks/>
            </p:cNvGrpSpPr>
            <p:nvPr/>
          </p:nvGrpSpPr>
          <p:grpSpPr bwMode="auto">
            <a:xfrm>
              <a:off x="943" y="3231"/>
              <a:ext cx="285" cy="335"/>
              <a:chOff x="2643" y="716"/>
              <a:chExt cx="285" cy="335"/>
            </a:xfrm>
          </p:grpSpPr>
          <p:sp>
            <p:nvSpPr>
              <p:cNvPr id="96312" name="Text Box 37"/>
              <p:cNvSpPr txBox="1">
                <a:spLocks noChangeArrowheads="1"/>
              </p:cNvSpPr>
              <p:nvPr/>
            </p:nvSpPr>
            <p:spPr bwMode="auto">
              <a:xfrm>
                <a:off x="2643" y="763"/>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endParaRPr lang="en-US" sz="1800"/>
              </a:p>
            </p:txBody>
          </p:sp>
          <p:sp>
            <p:nvSpPr>
              <p:cNvPr id="96313" name="Text Box 38"/>
              <p:cNvSpPr txBox="1">
                <a:spLocks noChangeArrowheads="1"/>
              </p:cNvSpPr>
              <p:nvPr/>
            </p:nvSpPr>
            <p:spPr bwMode="auto">
              <a:xfrm>
                <a:off x="2730" y="716"/>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6279" name="Line 39"/>
            <p:cNvSpPr>
              <a:spLocks noChangeShapeType="1"/>
            </p:cNvSpPr>
            <p:nvPr/>
          </p:nvSpPr>
          <p:spPr bwMode="auto">
            <a:xfrm>
              <a:off x="1194" y="3213"/>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6280" name="Picture 40"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1250" y="3386"/>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81" name="Picture 41"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 y="2471"/>
              <a:ext cx="33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82" name="Line 42"/>
            <p:cNvSpPr>
              <a:spLocks noChangeShapeType="1"/>
            </p:cNvSpPr>
            <p:nvPr/>
          </p:nvSpPr>
          <p:spPr bwMode="auto">
            <a:xfrm flipV="1">
              <a:off x="2058" y="2660"/>
              <a:ext cx="484" cy="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6283" name="Line 43"/>
            <p:cNvSpPr>
              <a:spLocks noChangeShapeType="1"/>
            </p:cNvSpPr>
            <p:nvPr/>
          </p:nvSpPr>
          <p:spPr bwMode="auto">
            <a:xfrm flipV="1">
              <a:off x="3242" y="2655"/>
              <a:ext cx="4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pic>
          <p:nvPicPr>
            <p:cNvPr id="96284" name="Picture 44" descr="BS00592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2414"/>
              <a:ext cx="34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85" name="Text Box 45"/>
            <p:cNvSpPr txBox="1">
              <a:spLocks noChangeArrowheads="1"/>
            </p:cNvSpPr>
            <p:nvPr/>
          </p:nvSpPr>
          <p:spPr bwMode="auto">
            <a:xfrm>
              <a:off x="2528" y="2632"/>
              <a:ext cx="7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Internet</a:t>
              </a:r>
            </a:p>
          </p:txBody>
        </p:sp>
        <p:sp>
          <p:nvSpPr>
            <p:cNvPr id="96286" name="Freeform 46"/>
            <p:cNvSpPr>
              <a:spLocks/>
            </p:cNvSpPr>
            <p:nvPr/>
          </p:nvSpPr>
          <p:spPr bwMode="auto">
            <a:xfrm flipH="1">
              <a:off x="3799" y="2281"/>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96287" name="Group 47"/>
            <p:cNvGrpSpPr>
              <a:grpSpLocks/>
            </p:cNvGrpSpPr>
            <p:nvPr/>
          </p:nvGrpSpPr>
          <p:grpSpPr bwMode="auto">
            <a:xfrm>
              <a:off x="4255" y="1961"/>
              <a:ext cx="475" cy="466"/>
              <a:chOff x="1645" y="256"/>
              <a:chExt cx="475" cy="466"/>
            </a:xfrm>
          </p:grpSpPr>
          <p:sp>
            <p:nvSpPr>
              <p:cNvPr id="96309" name="Rectangle 48"/>
              <p:cNvSpPr>
                <a:spLocks noChangeArrowheads="1"/>
              </p:cNvSpPr>
              <p:nvPr/>
            </p:nvSpPr>
            <p:spPr bwMode="auto">
              <a:xfrm>
                <a:off x="1645" y="439"/>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6310" name="Text Box 49"/>
              <p:cNvSpPr txBox="1">
                <a:spLocks noChangeArrowheads="1"/>
              </p:cNvSpPr>
              <p:nvPr/>
            </p:nvSpPr>
            <p:spPr bwMode="auto">
              <a:xfrm>
                <a:off x="1654" y="456"/>
                <a:ext cx="4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 )</a:t>
                </a:r>
              </a:p>
            </p:txBody>
          </p:sp>
          <p:sp>
            <p:nvSpPr>
              <p:cNvPr id="96311" name="Text Box 50"/>
              <p:cNvSpPr txBox="1">
                <a:spLocks noChangeArrowheads="1"/>
              </p:cNvSpPr>
              <p:nvPr/>
            </p:nvSpPr>
            <p:spPr bwMode="auto">
              <a:xfrm>
                <a:off x="1876" y="256"/>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grpSp>
        <p:sp>
          <p:nvSpPr>
            <p:cNvPr id="96288" name="Freeform 51"/>
            <p:cNvSpPr>
              <a:spLocks/>
            </p:cNvSpPr>
            <p:nvPr/>
          </p:nvSpPr>
          <p:spPr bwMode="auto">
            <a:xfrm flipH="1" flipV="1">
              <a:off x="3813" y="2807"/>
              <a:ext cx="476" cy="247"/>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it-IT"/>
            </a:p>
          </p:txBody>
        </p:sp>
        <p:grpSp>
          <p:nvGrpSpPr>
            <p:cNvPr id="96289" name="Group 52"/>
            <p:cNvGrpSpPr>
              <a:grpSpLocks/>
            </p:cNvGrpSpPr>
            <p:nvPr/>
          </p:nvGrpSpPr>
          <p:grpSpPr bwMode="auto">
            <a:xfrm>
              <a:off x="4270" y="2725"/>
              <a:ext cx="475" cy="466"/>
              <a:chOff x="2144" y="3214"/>
              <a:chExt cx="475" cy="466"/>
            </a:xfrm>
          </p:grpSpPr>
          <p:sp>
            <p:nvSpPr>
              <p:cNvPr id="96305" name="Rectangle 53"/>
              <p:cNvSpPr>
                <a:spLocks noChangeArrowheads="1"/>
              </p:cNvSpPr>
              <p:nvPr/>
            </p:nvSpPr>
            <p:spPr bwMode="auto">
              <a:xfrm>
                <a:off x="2144" y="3397"/>
                <a:ext cx="475" cy="283"/>
              </a:xfrm>
              <a:prstGeom prst="rect">
                <a:avLst/>
              </a:prstGeom>
              <a:solidFill>
                <a:schemeClr val="bg1"/>
              </a:solidFill>
              <a:ln w="9525">
                <a:solidFill>
                  <a:schemeClr val="tx1"/>
                </a:solidFill>
                <a:miter lim="800000"/>
                <a:headEnd/>
                <a:tailEnd/>
              </a:ln>
            </p:spPr>
            <p:txBody>
              <a:bodyPr wrap="none" anchor="ctr"/>
              <a:lstStyle/>
              <a:p>
                <a:endParaRPr lang="it-IT"/>
              </a:p>
            </p:txBody>
          </p:sp>
          <p:sp>
            <p:nvSpPr>
              <p:cNvPr id="96306" name="Text Box 54"/>
              <p:cNvSpPr txBox="1">
                <a:spLocks noChangeArrowheads="1"/>
              </p:cNvSpPr>
              <p:nvPr/>
            </p:nvSpPr>
            <p:spPr bwMode="auto">
              <a:xfrm>
                <a:off x="2148" y="3432"/>
                <a:ext cx="4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 )</a:t>
                </a:r>
              </a:p>
            </p:txBody>
          </p:sp>
          <p:sp>
            <p:nvSpPr>
              <p:cNvPr id="96307" name="Text Box 55"/>
              <p:cNvSpPr txBox="1">
                <a:spLocks noChangeArrowheads="1"/>
              </p:cNvSpPr>
              <p:nvPr/>
            </p:nvSpPr>
            <p:spPr bwMode="auto">
              <a:xfrm>
                <a:off x="2356" y="3214"/>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4000">
                    <a:latin typeface="Times New Roman" charset="0"/>
                  </a:rPr>
                  <a:t>.</a:t>
                </a:r>
              </a:p>
            </p:txBody>
          </p:sp>
          <p:sp>
            <p:nvSpPr>
              <p:cNvPr id="96308" name="Text Box 56"/>
              <p:cNvSpPr txBox="1">
                <a:spLocks noChangeArrowheads="1"/>
              </p:cNvSpPr>
              <p:nvPr/>
            </p:nvSpPr>
            <p:spPr bwMode="auto">
              <a:xfrm>
                <a:off x="2239" y="3331"/>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6290" name="Line 57"/>
            <p:cNvSpPr>
              <a:spLocks noChangeShapeType="1"/>
            </p:cNvSpPr>
            <p:nvPr/>
          </p:nvSpPr>
          <p:spPr bwMode="auto">
            <a:xfrm>
              <a:off x="4353" y="2450"/>
              <a:ext cx="18" cy="484"/>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6291" name="Picture 58"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4583" y="2633"/>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6292" name="Group 59"/>
            <p:cNvGrpSpPr>
              <a:grpSpLocks/>
            </p:cNvGrpSpPr>
            <p:nvPr/>
          </p:nvGrpSpPr>
          <p:grpSpPr bwMode="auto">
            <a:xfrm>
              <a:off x="4119" y="3226"/>
              <a:ext cx="285" cy="335"/>
              <a:chOff x="2643" y="716"/>
              <a:chExt cx="285" cy="335"/>
            </a:xfrm>
          </p:grpSpPr>
          <p:sp>
            <p:nvSpPr>
              <p:cNvPr id="96303" name="Text Box 60"/>
              <p:cNvSpPr txBox="1">
                <a:spLocks noChangeArrowheads="1"/>
              </p:cNvSpPr>
              <p:nvPr/>
            </p:nvSpPr>
            <p:spPr bwMode="auto">
              <a:xfrm>
                <a:off x="2643" y="763"/>
                <a:ext cx="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endParaRPr lang="en-US" sz="1800"/>
              </a:p>
            </p:txBody>
          </p:sp>
          <p:sp>
            <p:nvSpPr>
              <p:cNvPr id="96304" name="Text Box 61"/>
              <p:cNvSpPr txBox="1">
                <a:spLocks noChangeArrowheads="1"/>
              </p:cNvSpPr>
              <p:nvPr/>
            </p:nvSpPr>
            <p:spPr bwMode="auto">
              <a:xfrm>
                <a:off x="2735" y="716"/>
                <a:ext cx="1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sp>
          <p:nvSpPr>
            <p:cNvPr id="96293" name="Line 62"/>
            <p:cNvSpPr>
              <a:spLocks noChangeShapeType="1"/>
            </p:cNvSpPr>
            <p:nvPr/>
          </p:nvSpPr>
          <p:spPr bwMode="auto">
            <a:xfrm>
              <a:off x="4370" y="3208"/>
              <a:ext cx="9" cy="228"/>
            </a:xfrm>
            <a:prstGeom prst="line">
              <a:avLst/>
            </a:prstGeom>
            <a:noFill/>
            <a:ln w="952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it-IT"/>
            </a:p>
          </p:txBody>
        </p:sp>
        <p:pic>
          <p:nvPicPr>
            <p:cNvPr id="96294" name="Picture 63" descr="BS0076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4426" y="3381"/>
              <a:ext cx="252"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95" name="Text Box 64"/>
            <p:cNvSpPr txBox="1">
              <a:spLocks noChangeArrowheads="1"/>
            </p:cNvSpPr>
            <p:nvPr/>
          </p:nvSpPr>
          <p:spPr bwMode="auto">
            <a:xfrm>
              <a:off x="425" y="2938"/>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K</a:t>
              </a:r>
              <a:r>
                <a:rPr lang="en-US" baseline="-25000"/>
                <a:t>S</a:t>
              </a:r>
            </a:p>
          </p:txBody>
        </p:sp>
        <p:sp>
          <p:nvSpPr>
            <p:cNvPr id="96296" name="Line 65"/>
            <p:cNvSpPr>
              <a:spLocks noChangeShapeType="1"/>
            </p:cNvSpPr>
            <p:nvPr/>
          </p:nvSpPr>
          <p:spPr bwMode="auto">
            <a:xfrm>
              <a:off x="4737" y="2284"/>
              <a:ext cx="319"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96297" name="Text Box 66"/>
            <p:cNvSpPr txBox="1">
              <a:spLocks noChangeArrowheads="1"/>
            </p:cNvSpPr>
            <p:nvPr/>
          </p:nvSpPr>
          <p:spPr bwMode="auto">
            <a:xfrm>
              <a:off x="5048" y="215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m</a:t>
              </a:r>
            </a:p>
          </p:txBody>
        </p:sp>
        <p:pic>
          <p:nvPicPr>
            <p:cNvPr id="96298" name="Picture 67" descr="Bo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 y="2560"/>
              <a:ext cx="405"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99" name="Text Box 68"/>
            <p:cNvSpPr txBox="1">
              <a:spLocks noChangeArrowheads="1"/>
            </p:cNvSpPr>
            <p:nvPr/>
          </p:nvSpPr>
          <p:spPr bwMode="auto">
            <a:xfrm>
              <a:off x="3664" y="2036"/>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S</a:t>
              </a:r>
              <a:r>
                <a:rPr lang="en-US" sz="1800"/>
                <a:t>(m )</a:t>
              </a:r>
            </a:p>
          </p:txBody>
        </p:sp>
        <p:grpSp>
          <p:nvGrpSpPr>
            <p:cNvPr id="96300" name="Group 69"/>
            <p:cNvGrpSpPr>
              <a:grpSpLocks/>
            </p:cNvGrpSpPr>
            <p:nvPr/>
          </p:nvGrpSpPr>
          <p:grpSpPr bwMode="auto">
            <a:xfrm>
              <a:off x="3533" y="2965"/>
              <a:ext cx="611" cy="332"/>
              <a:chOff x="3501" y="648"/>
              <a:chExt cx="611" cy="332"/>
            </a:xfrm>
          </p:grpSpPr>
          <p:sp>
            <p:nvSpPr>
              <p:cNvPr id="96301" name="Text Box 70"/>
              <p:cNvSpPr txBox="1">
                <a:spLocks noChangeArrowheads="1"/>
              </p:cNvSpPr>
              <p:nvPr/>
            </p:nvSpPr>
            <p:spPr bwMode="auto">
              <a:xfrm>
                <a:off x="3501" y="749"/>
                <a:ext cx="6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1800"/>
                  <a:t>K</a:t>
                </a:r>
                <a:r>
                  <a:rPr lang="en-US" baseline="-25000"/>
                  <a:t>B</a:t>
                </a:r>
                <a:r>
                  <a:rPr lang="en-US" sz="1800"/>
                  <a:t>(K</a:t>
                </a:r>
                <a:r>
                  <a:rPr lang="en-US" baseline="-25000"/>
                  <a:t>S</a:t>
                </a:r>
                <a:r>
                  <a:rPr lang="en-US" sz="1800"/>
                  <a:t> )</a:t>
                </a:r>
              </a:p>
            </p:txBody>
          </p:sp>
          <p:sp>
            <p:nvSpPr>
              <p:cNvPr id="96302" name="Text Box 71"/>
              <p:cNvSpPr txBox="1">
                <a:spLocks noChangeArrowheads="1"/>
              </p:cNvSpPr>
              <p:nvPr/>
            </p:nvSpPr>
            <p:spPr bwMode="auto">
              <a:xfrm>
                <a:off x="3584" y="648"/>
                <a:ext cx="1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en-US" sz="2000"/>
                  <a:t>+</a:t>
                </a:r>
              </a:p>
            </p:txBody>
          </p:sp>
        </p:grpSp>
      </p:grpSp>
    </p:spTree>
    <p:extLst>
      <p:ext uri="{BB962C8B-B14F-4D97-AF65-F5344CB8AC3E}">
        <p14:creationId xmlns:p14="http://schemas.microsoft.com/office/powerpoint/2010/main" val="15475135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302</TotalTime>
  <Words>1635</Words>
  <Application>Microsoft Macintosh PowerPoint</Application>
  <PresentationFormat>Presentazione su schermo (4:3)</PresentationFormat>
  <Paragraphs>341</Paragraphs>
  <Slides>25</Slides>
  <Notes>2</Notes>
  <HiddenSlides>3</HiddenSlides>
  <MMClips>0</MMClip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Tema di Office</vt:lpstr>
      <vt:lpstr>PGP and SSL</vt:lpstr>
      <vt:lpstr>E-mail security: PGP</vt:lpstr>
      <vt:lpstr>E-mail Security</vt:lpstr>
      <vt:lpstr>Email Security Enhancements</vt:lpstr>
      <vt:lpstr>Pretty Good Privacy (PGP)</vt:lpstr>
      <vt:lpstr>PGP Mechanisms</vt:lpstr>
      <vt:lpstr>PGP</vt:lpstr>
      <vt:lpstr>Secure e-mail </vt:lpstr>
      <vt:lpstr>Secure e-mail </vt:lpstr>
      <vt:lpstr>Secure e-mail (continued)</vt:lpstr>
      <vt:lpstr>Secure e-mail (continued)</vt:lpstr>
      <vt:lpstr>PGP Key Management - 1</vt:lpstr>
      <vt:lpstr>PGP Key Management - 2</vt:lpstr>
      <vt:lpstr>PGP Key Management - 3</vt:lpstr>
      <vt:lpstr>Pretty good privacy (PGP)</vt:lpstr>
      <vt:lpstr>PGP Authentication</vt:lpstr>
      <vt:lpstr>PGP Confidentiality</vt:lpstr>
      <vt:lpstr>PGP Authenticaton and Confidentiality </vt:lpstr>
      <vt:lpstr>S/MIME</vt:lpstr>
      <vt:lpstr>SSL</vt:lpstr>
      <vt:lpstr>Secure  Sockets Layer (SSL)</vt:lpstr>
      <vt:lpstr>SSL (continued)</vt:lpstr>
      <vt:lpstr>Presentazione di PowerPoint</vt:lpstr>
      <vt:lpstr>Two primary concepts</vt:lpstr>
      <vt:lpstr>SSL Handshake Protocol – overview </vt:lpstr>
    </vt:vector>
  </TitlesOfParts>
  <Company>unina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 and SSL</dc:title>
  <dc:creator>Valentina Casola</dc:creator>
  <cp:lastModifiedBy>Valentina Casola</cp:lastModifiedBy>
  <cp:revision>16</cp:revision>
  <dcterms:created xsi:type="dcterms:W3CDTF">2017-12-10T19:25:11Z</dcterms:created>
  <dcterms:modified xsi:type="dcterms:W3CDTF">2017-12-18T11:25:51Z</dcterms:modified>
</cp:coreProperties>
</file>