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2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12.jpg" ContentType="image/jpg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20104100" cy="11309350"/>
  <p:notesSz cx="20104100" cy="113093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6818" y="1323050"/>
            <a:ext cx="14242173" cy="4191008"/>
          </a:xfrm>
        </p:spPr>
        <p:txBody>
          <a:bodyPr bIns="0" anchor="b">
            <a:normAutofit/>
          </a:bodyPr>
          <a:lstStyle>
            <a:lvl1pPr algn="l">
              <a:defRPr sz="1088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6818" y="5823218"/>
            <a:ext cx="14242172" cy="1612169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968" b="0" cap="all" baseline="0">
                <a:solidFill>
                  <a:schemeClr val="tx1"/>
                </a:solidFill>
              </a:defRPr>
            </a:lvl1pPr>
            <a:lvl2pPr marL="753923" indent="0" algn="ctr">
              <a:buNone/>
              <a:defRPr sz="296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84708" y="543053"/>
            <a:ext cx="8201779" cy="50989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0649" y="1317566"/>
            <a:ext cx="1337337" cy="830437"/>
          </a:xfrm>
        </p:spPr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3986818" y="5818827"/>
            <a:ext cx="142421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95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cxnSp>
        <p:nvCxnSpPr>
          <p:cNvPr id="26" name="Straight Connector 25"/>
          <p:cNvCxnSpPr/>
          <p:nvPr/>
        </p:nvCxnSpPr>
        <p:spPr>
          <a:xfrm>
            <a:off x="2397414" y="3045985"/>
            <a:ext cx="1584240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3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64701" y="1317567"/>
            <a:ext cx="2664291" cy="76845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2204" y="1317567"/>
            <a:ext cx="12909414" cy="768450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564701" y="1317567"/>
            <a:ext cx="0" cy="7684502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98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6815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65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cxnSp>
        <p:nvCxnSpPr>
          <p:cNvPr id="33" name="Straight Connector 32"/>
          <p:cNvCxnSpPr/>
          <p:nvPr/>
        </p:nvCxnSpPr>
        <p:spPr>
          <a:xfrm>
            <a:off x="2397414" y="3045985"/>
            <a:ext cx="1584240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13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979" y="2895989"/>
            <a:ext cx="14252201" cy="3113369"/>
          </a:xfrm>
        </p:spPr>
        <p:txBody>
          <a:bodyPr anchor="b">
            <a:normAutofit/>
          </a:bodyPr>
          <a:lstStyle>
            <a:lvl1pPr algn="l">
              <a:defRPr sz="593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7979" y="6276698"/>
            <a:ext cx="14231246" cy="1670395"/>
          </a:xfrm>
        </p:spPr>
        <p:txBody>
          <a:bodyPr tIns="91440">
            <a:normAutofit/>
          </a:bodyPr>
          <a:lstStyle>
            <a:lvl1pPr marL="0" indent="0" algn="l">
              <a:buNone/>
              <a:defRPr sz="2968">
                <a:solidFill>
                  <a:schemeClr val="tx1"/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7979" y="6274702"/>
            <a:ext cx="142312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71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699" y="1327323"/>
            <a:ext cx="15839292" cy="17468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6589" y="3316087"/>
            <a:ext cx="7659662" cy="56869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6041" y="3326748"/>
            <a:ext cx="7659662" cy="567532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cxnSp>
        <p:nvCxnSpPr>
          <p:cNvPr id="35" name="Straight Connector 34"/>
          <p:cNvCxnSpPr/>
          <p:nvPr/>
        </p:nvCxnSpPr>
        <p:spPr>
          <a:xfrm>
            <a:off x="2397414" y="3045985"/>
            <a:ext cx="1584240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11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6358" y="1326125"/>
            <a:ext cx="15842633" cy="17419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6358" y="3330387"/>
            <a:ext cx="7659662" cy="132246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628" b="0" cap="all" baseline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6358" y="4657430"/>
            <a:ext cx="7659662" cy="436090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73718" y="3336083"/>
            <a:ext cx="7659662" cy="132294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628" b="0" cap="all" baseline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573718" y="4652849"/>
            <a:ext cx="7659662" cy="43492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cxnSp>
        <p:nvCxnSpPr>
          <p:cNvPr id="29" name="Straight Connector 28"/>
          <p:cNvCxnSpPr/>
          <p:nvPr/>
        </p:nvCxnSpPr>
        <p:spPr>
          <a:xfrm>
            <a:off x="2397414" y="3045985"/>
            <a:ext cx="1584240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33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cxnSp>
        <p:nvCxnSpPr>
          <p:cNvPr id="25" name="Straight Connector 24"/>
          <p:cNvCxnSpPr/>
          <p:nvPr/>
        </p:nvCxnSpPr>
        <p:spPr>
          <a:xfrm>
            <a:off x="2397414" y="3045985"/>
            <a:ext cx="1584240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35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534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203" y="1317567"/>
            <a:ext cx="5397204" cy="3705662"/>
          </a:xfrm>
        </p:spPr>
        <p:txBody>
          <a:bodyPr anchor="b">
            <a:normAutofit/>
          </a:bodyPr>
          <a:lstStyle>
            <a:lvl1pPr algn="l">
              <a:defRPr sz="395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6874" y="1317567"/>
            <a:ext cx="9914313" cy="7682749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2203" y="5286093"/>
            <a:ext cx="5400360" cy="3707417"/>
          </a:xfrm>
        </p:spPr>
        <p:txBody>
          <a:bodyPr/>
          <a:lstStyle>
            <a:lvl1pPr marL="0" indent="0" algn="l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7" name="Straight Connector 16"/>
          <p:cNvCxnSpPr/>
          <p:nvPr/>
        </p:nvCxnSpPr>
        <p:spPr>
          <a:xfrm>
            <a:off x="2388153" y="5286092"/>
            <a:ext cx="539125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6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329901" y="795135"/>
            <a:ext cx="6718735" cy="8491249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978" y="1862650"/>
            <a:ext cx="9122578" cy="3018769"/>
          </a:xfrm>
        </p:spPr>
        <p:txBody>
          <a:bodyPr anchor="b">
            <a:normAutofit/>
          </a:bodyPr>
          <a:lstStyle>
            <a:lvl1pPr>
              <a:defRPr sz="527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396780" y="1851156"/>
            <a:ext cx="4602525" cy="6375860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1532" y="5187974"/>
            <a:ext cx="9109512" cy="3304319"/>
          </a:xfrm>
        </p:spPr>
        <p:txBody>
          <a:bodyPr>
            <a:normAutofit/>
          </a:bodyPr>
          <a:lstStyle>
            <a:lvl1pPr marL="0" indent="0" algn="l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86674" y="9020198"/>
            <a:ext cx="9114371" cy="527907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6672" y="525462"/>
            <a:ext cx="9136885" cy="529239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cxnSp>
        <p:nvCxnSpPr>
          <p:cNvPr id="31" name="Straight Connector 30"/>
          <p:cNvCxnSpPr/>
          <p:nvPr/>
        </p:nvCxnSpPr>
        <p:spPr>
          <a:xfrm>
            <a:off x="2386674" y="5184038"/>
            <a:ext cx="911437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17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330266"/>
            <a:ext cx="20104100" cy="677100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10103019"/>
            <a:ext cx="20104100" cy="12251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3594" y="1326712"/>
            <a:ext cx="15835400" cy="17302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3594" y="3324092"/>
            <a:ext cx="15835400" cy="5690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56460" y="544806"/>
            <a:ext cx="5772533" cy="509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3593" y="543053"/>
            <a:ext cx="9792893" cy="509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600" y="1317566"/>
            <a:ext cx="1337337" cy="8304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4617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0106207"/>
            <a:ext cx="201041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50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5277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120000"/>
        </a:lnSpc>
        <a:spcBef>
          <a:spcPts val="164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298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968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638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30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79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79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79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79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79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475" y="9794240"/>
            <a:ext cx="590042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s-ES" sz="2950" b="1" spc="-10" dirty="0">
                <a:latin typeface="Arial"/>
                <a:cs typeface="Arial"/>
              </a:rPr>
              <a:t>Franco Paz- UPC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9665" y="4202215"/>
            <a:ext cx="17423765" cy="2493645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820"/>
              </a:spcBef>
            </a:pPr>
            <a:r>
              <a:rPr sz="9550" spc="35" dirty="0"/>
              <a:t>Data</a:t>
            </a:r>
            <a:r>
              <a:rPr sz="9550" spc="-400" dirty="0"/>
              <a:t> </a:t>
            </a:r>
            <a:r>
              <a:rPr sz="9550" spc="-140" dirty="0"/>
              <a:t>Science</a:t>
            </a:r>
            <a:r>
              <a:rPr sz="9550" spc="-395" dirty="0"/>
              <a:t> </a:t>
            </a:r>
            <a:r>
              <a:rPr sz="9550" spc="-120" dirty="0"/>
              <a:t>Capstone</a:t>
            </a:r>
            <a:r>
              <a:rPr sz="9550" spc="-395" dirty="0"/>
              <a:t> </a:t>
            </a:r>
            <a:r>
              <a:rPr sz="9550" spc="-140" dirty="0"/>
              <a:t>Project</a:t>
            </a:r>
            <a:endParaRPr sz="9550" dirty="0"/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4500" spc="40" dirty="0"/>
              <a:t>Milestone</a:t>
            </a:r>
            <a:r>
              <a:rPr sz="4500" spc="-20" dirty="0"/>
              <a:t> </a:t>
            </a:r>
            <a:r>
              <a:rPr sz="4500" spc="15" dirty="0"/>
              <a:t>4</a:t>
            </a:r>
            <a:endParaRPr sz="4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590486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Initia</a:t>
            </a:r>
            <a:r>
              <a:rPr spc="-20" dirty="0"/>
              <a:t>l</a:t>
            </a:r>
            <a:r>
              <a:rPr spc="-280" dirty="0"/>
              <a:t> </a:t>
            </a:r>
            <a:r>
              <a:rPr spc="-240" dirty="0"/>
              <a:t>Findings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430" y="2477258"/>
            <a:ext cx="4387670" cy="7389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3917" y="3505098"/>
            <a:ext cx="13440410" cy="3792854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508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70" dirty="0">
                <a:latin typeface="Arial MT"/>
                <a:cs typeface="Arial MT"/>
              </a:rPr>
              <a:t>The </a:t>
            </a:r>
            <a:r>
              <a:rPr sz="3950" spc="60" dirty="0">
                <a:latin typeface="Arial MT"/>
                <a:cs typeface="Arial MT"/>
              </a:rPr>
              <a:t>fifth </a:t>
            </a:r>
            <a:r>
              <a:rPr sz="3950" spc="45" dirty="0">
                <a:latin typeface="Arial MT"/>
                <a:cs typeface="Arial MT"/>
              </a:rPr>
              <a:t>first </a:t>
            </a:r>
            <a:r>
              <a:rPr sz="3950" spc="15" dirty="0">
                <a:latin typeface="Arial MT"/>
                <a:cs typeface="Arial MT"/>
              </a:rPr>
              <a:t>ranked </a:t>
            </a:r>
            <a:r>
              <a:rPr sz="3950" spc="35" dirty="0">
                <a:latin typeface="Arial MT"/>
                <a:cs typeface="Arial MT"/>
              </a:rPr>
              <a:t>countries </a:t>
            </a:r>
            <a:r>
              <a:rPr sz="3950" spc="-75" dirty="0">
                <a:latin typeface="Arial MT"/>
                <a:cs typeface="Arial MT"/>
              </a:rPr>
              <a:t>are </a:t>
            </a:r>
            <a:r>
              <a:rPr sz="3950" spc="35" dirty="0">
                <a:latin typeface="Arial MT"/>
                <a:cs typeface="Arial MT"/>
              </a:rPr>
              <a:t>developed countries </a:t>
            </a:r>
            <a:r>
              <a:rPr sz="3950" spc="40" dirty="0">
                <a:latin typeface="Arial MT"/>
                <a:cs typeface="Arial MT"/>
              </a:rPr>
              <a:t> </a:t>
            </a:r>
            <a:r>
              <a:rPr sz="3950" spc="100" dirty="0">
                <a:latin typeface="Arial MT"/>
                <a:cs typeface="Arial MT"/>
              </a:rPr>
              <a:t>but </a:t>
            </a:r>
            <a:r>
              <a:rPr sz="3950" dirty="0">
                <a:latin typeface="Arial MT"/>
                <a:cs typeface="Arial MT"/>
              </a:rPr>
              <a:t>also </a:t>
            </a:r>
            <a:r>
              <a:rPr sz="3950" spc="10" dirty="0">
                <a:latin typeface="Arial MT"/>
                <a:cs typeface="Arial MT"/>
              </a:rPr>
              <a:t>highly </a:t>
            </a:r>
            <a:r>
              <a:rPr sz="3950" spc="55" dirty="0">
                <a:latin typeface="Arial MT"/>
                <a:cs typeface="Arial MT"/>
              </a:rPr>
              <a:t>populated </a:t>
            </a:r>
            <a:r>
              <a:rPr sz="3950" spc="-75" dirty="0">
                <a:latin typeface="Arial MT"/>
                <a:cs typeface="Arial MT"/>
              </a:rPr>
              <a:t>(so </a:t>
            </a:r>
            <a:r>
              <a:rPr sz="3950" spc="35" dirty="0">
                <a:latin typeface="Arial MT"/>
                <a:cs typeface="Arial MT"/>
              </a:rPr>
              <a:t>statistically </a:t>
            </a:r>
            <a:r>
              <a:rPr sz="3950" spc="-75" dirty="0">
                <a:latin typeface="Arial MT"/>
                <a:cs typeface="Arial MT"/>
              </a:rPr>
              <a:t>a </a:t>
            </a:r>
            <a:r>
              <a:rPr sz="3950" dirty="0">
                <a:latin typeface="Arial MT"/>
                <a:cs typeface="Arial MT"/>
              </a:rPr>
              <a:t>higher </a:t>
            </a:r>
            <a:r>
              <a:rPr sz="3950" spc="25" dirty="0">
                <a:latin typeface="Arial MT"/>
                <a:cs typeface="Arial MT"/>
              </a:rPr>
              <a:t>number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athletes)</a:t>
            </a:r>
            <a:endParaRPr sz="3950">
              <a:latin typeface="Arial MT"/>
              <a:cs typeface="Arial MT"/>
            </a:endParaRPr>
          </a:p>
          <a:p>
            <a:pPr marL="514984" marR="201930" indent="-502920">
              <a:lnSpc>
                <a:spcPts val="4240"/>
              </a:lnSpc>
              <a:spcBef>
                <a:spcPts val="37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5" dirty="0">
                <a:latin typeface="Arial MT"/>
                <a:cs typeface="Arial MT"/>
              </a:rPr>
              <a:t>In </a:t>
            </a:r>
            <a:r>
              <a:rPr sz="3950" spc="50" dirty="0">
                <a:latin typeface="Arial MT"/>
                <a:cs typeface="Arial MT"/>
              </a:rPr>
              <a:t>contrast, </a:t>
            </a:r>
            <a:r>
              <a:rPr sz="3950" spc="25" dirty="0">
                <a:latin typeface="Arial MT"/>
                <a:cs typeface="Arial MT"/>
              </a:rPr>
              <a:t>the </a:t>
            </a:r>
            <a:r>
              <a:rPr sz="3950" spc="60" dirty="0">
                <a:latin typeface="Arial MT"/>
                <a:cs typeface="Arial MT"/>
              </a:rPr>
              <a:t>fifth </a:t>
            </a:r>
            <a:r>
              <a:rPr sz="3950" spc="20" dirty="0">
                <a:latin typeface="Arial MT"/>
                <a:cs typeface="Arial MT"/>
              </a:rPr>
              <a:t>last </a:t>
            </a:r>
            <a:r>
              <a:rPr sz="3950" spc="15" dirty="0">
                <a:latin typeface="Arial MT"/>
                <a:cs typeface="Arial MT"/>
              </a:rPr>
              <a:t>ranked </a:t>
            </a:r>
            <a:r>
              <a:rPr sz="3950" spc="35" dirty="0">
                <a:latin typeface="Arial MT"/>
                <a:cs typeface="Arial MT"/>
              </a:rPr>
              <a:t>countries </a:t>
            </a:r>
            <a:r>
              <a:rPr sz="3950" spc="45" dirty="0">
                <a:latin typeface="Arial MT"/>
                <a:cs typeface="Arial MT"/>
              </a:rPr>
              <a:t>correspond </a:t>
            </a:r>
            <a:r>
              <a:rPr sz="3950" spc="110" dirty="0">
                <a:latin typeface="Arial MT"/>
                <a:cs typeface="Arial MT"/>
              </a:rPr>
              <a:t>to </a:t>
            </a:r>
            <a:r>
              <a:rPr sz="3950" spc="114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small </a:t>
            </a:r>
            <a:r>
              <a:rPr sz="3950" spc="35" dirty="0">
                <a:latin typeface="Arial MT"/>
                <a:cs typeface="Arial MT"/>
              </a:rPr>
              <a:t>countries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with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dirty="0">
                <a:latin typeface="Arial MT"/>
                <a:cs typeface="Arial MT"/>
              </a:rPr>
              <a:t> rather small </a:t>
            </a:r>
            <a:r>
              <a:rPr sz="3950" spc="25" dirty="0">
                <a:latin typeface="Arial MT"/>
                <a:cs typeface="Arial MT"/>
              </a:rPr>
              <a:t>number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citizens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(so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statistically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lower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number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athletes)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590486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Initia</a:t>
            </a:r>
            <a:r>
              <a:rPr spc="-20" dirty="0"/>
              <a:t>l</a:t>
            </a:r>
            <a:r>
              <a:rPr spc="-280" dirty="0"/>
              <a:t> </a:t>
            </a:r>
            <a:r>
              <a:rPr spc="-240" dirty="0"/>
              <a:t>Findings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02411" y="1183580"/>
            <a:ext cx="6783705" cy="803402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589915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50" dirty="0">
                <a:latin typeface="Arial MT"/>
                <a:cs typeface="Arial MT"/>
              </a:rPr>
              <a:t>USA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dominates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 </a:t>
            </a:r>
            <a:r>
              <a:rPr sz="3950" spc="30" dirty="0">
                <a:latin typeface="Arial MT"/>
                <a:cs typeface="Arial MT"/>
              </a:rPr>
              <a:t> </a:t>
            </a:r>
            <a:r>
              <a:rPr sz="3950" spc="5" dirty="0">
                <a:latin typeface="Arial MT"/>
                <a:cs typeface="Arial MT"/>
              </a:rPr>
              <a:t>Summer</a:t>
            </a:r>
            <a:r>
              <a:rPr sz="3950" spc="-25" dirty="0">
                <a:latin typeface="Arial MT"/>
                <a:cs typeface="Arial MT"/>
              </a:rPr>
              <a:t> Games </a:t>
            </a:r>
            <a:r>
              <a:rPr sz="3950" spc="50" dirty="0">
                <a:latin typeface="Arial MT"/>
                <a:cs typeface="Arial MT"/>
              </a:rPr>
              <a:t>for</a:t>
            </a:r>
            <a:r>
              <a:rPr sz="3950" spc="-2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more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than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40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years.</a:t>
            </a:r>
            <a:endParaRPr sz="3950">
              <a:latin typeface="Arial MT"/>
              <a:cs typeface="Arial MT"/>
            </a:endParaRPr>
          </a:p>
          <a:p>
            <a:pPr marL="514984" marR="5080" indent="-502920">
              <a:lnSpc>
                <a:spcPts val="4240"/>
              </a:lnSpc>
              <a:spcBef>
                <a:spcPts val="37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5" dirty="0">
                <a:latin typeface="Arial MT"/>
                <a:cs typeface="Arial MT"/>
              </a:rPr>
              <a:t>For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20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years,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50" dirty="0">
                <a:latin typeface="Arial MT"/>
                <a:cs typeface="Arial MT"/>
              </a:rPr>
              <a:t>USA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are </a:t>
            </a:r>
            <a:r>
              <a:rPr sz="3950" spc="-7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followed</a:t>
            </a:r>
            <a:r>
              <a:rPr sz="3950" spc="-1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by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some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European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nations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-80" dirty="0">
                <a:latin typeface="Arial MT"/>
                <a:cs typeface="Arial MT"/>
              </a:rPr>
              <a:t>(Germany,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France, </a:t>
            </a:r>
            <a:r>
              <a:rPr sz="3950" spc="-1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UK,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50" dirty="0">
                <a:latin typeface="Arial MT"/>
                <a:cs typeface="Arial MT"/>
              </a:rPr>
              <a:t>Italy,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etc.)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as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well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as </a:t>
            </a:r>
            <a:r>
              <a:rPr sz="3950" spc="-30" dirty="0">
                <a:latin typeface="Arial MT"/>
                <a:cs typeface="Arial MT"/>
              </a:rPr>
              <a:t> Asian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nations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65" dirty="0">
                <a:latin typeface="Arial MT"/>
                <a:cs typeface="Arial MT"/>
              </a:rPr>
              <a:t>(Russia, </a:t>
            </a:r>
            <a:r>
              <a:rPr sz="3950" spc="-60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China, </a:t>
            </a:r>
            <a:r>
              <a:rPr sz="3950" spc="15" dirty="0">
                <a:latin typeface="Arial MT"/>
                <a:cs typeface="Arial MT"/>
              </a:rPr>
              <a:t>Japan, </a:t>
            </a:r>
            <a:r>
              <a:rPr sz="3950" spc="-15" dirty="0">
                <a:latin typeface="Arial MT"/>
                <a:cs typeface="Arial MT"/>
              </a:rPr>
              <a:t>etc.) </a:t>
            </a:r>
            <a:r>
              <a:rPr sz="3950" spc="35" dirty="0">
                <a:latin typeface="Arial MT"/>
                <a:cs typeface="Arial MT"/>
              </a:rPr>
              <a:t>or </a:t>
            </a:r>
            <a:r>
              <a:rPr sz="3950" spc="40" dirty="0">
                <a:latin typeface="Arial MT"/>
                <a:cs typeface="Arial MT"/>
              </a:rPr>
              <a:t> </a:t>
            </a:r>
            <a:r>
              <a:rPr sz="3950" spc="-5" dirty="0">
                <a:latin typeface="Arial MT"/>
                <a:cs typeface="Arial MT"/>
              </a:rPr>
              <a:t>Australia.</a:t>
            </a:r>
            <a:endParaRPr sz="3950">
              <a:latin typeface="Arial MT"/>
              <a:cs typeface="Arial MT"/>
            </a:endParaRPr>
          </a:p>
          <a:p>
            <a:pPr marL="514984" marR="208915" indent="-502920" algn="just">
              <a:lnSpc>
                <a:spcPts val="4240"/>
              </a:lnSpc>
              <a:spcBef>
                <a:spcPts val="3715"/>
              </a:spcBef>
              <a:buSzPct val="122784"/>
              <a:buChar char="•"/>
              <a:tabLst>
                <a:tab pos="515620" algn="l"/>
              </a:tabLst>
            </a:pPr>
            <a:r>
              <a:rPr sz="3950" spc="-15" dirty="0">
                <a:latin typeface="Arial MT"/>
                <a:cs typeface="Arial MT"/>
              </a:rPr>
              <a:t>From </a:t>
            </a:r>
            <a:r>
              <a:rPr sz="3950" spc="25" dirty="0">
                <a:latin typeface="Arial MT"/>
                <a:cs typeface="Arial MT"/>
              </a:rPr>
              <a:t>the </a:t>
            </a:r>
            <a:r>
              <a:rPr sz="3950" dirty="0">
                <a:latin typeface="Arial MT"/>
                <a:cs typeface="Arial MT"/>
              </a:rPr>
              <a:t>50s </a:t>
            </a:r>
            <a:r>
              <a:rPr sz="3950" spc="110" dirty="0">
                <a:latin typeface="Arial MT"/>
                <a:cs typeface="Arial MT"/>
              </a:rPr>
              <a:t>to </a:t>
            </a:r>
            <a:r>
              <a:rPr sz="3950" dirty="0">
                <a:latin typeface="Arial MT"/>
                <a:cs typeface="Arial MT"/>
              </a:rPr>
              <a:t>70s, these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Games </a:t>
            </a:r>
            <a:r>
              <a:rPr sz="3950" spc="-20" dirty="0">
                <a:latin typeface="Arial MT"/>
                <a:cs typeface="Arial MT"/>
              </a:rPr>
              <a:t>were </a:t>
            </a:r>
            <a:r>
              <a:rPr sz="3950" spc="50" dirty="0">
                <a:latin typeface="Arial MT"/>
                <a:cs typeface="Arial MT"/>
              </a:rPr>
              <a:t>dominated</a:t>
            </a:r>
            <a:r>
              <a:rPr sz="3950" spc="-2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by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ex-URSS.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2931" y="2718945"/>
            <a:ext cx="63944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Arial MT"/>
                <a:cs typeface="Arial MT"/>
              </a:rPr>
              <a:t>#</a:t>
            </a:r>
            <a:r>
              <a:rPr sz="3950" spc="-2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Medals</a:t>
            </a:r>
            <a:r>
              <a:rPr sz="3950" spc="-1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</a:t>
            </a:r>
            <a:r>
              <a:rPr sz="3950" spc="-15" dirty="0">
                <a:latin typeface="Arial MT"/>
                <a:cs typeface="Arial MT"/>
              </a:rPr>
              <a:t> </a:t>
            </a:r>
            <a:r>
              <a:rPr sz="3950" spc="5" dirty="0">
                <a:latin typeface="Arial MT"/>
                <a:cs typeface="Arial MT"/>
              </a:rPr>
              <a:t>Summer</a:t>
            </a:r>
            <a:r>
              <a:rPr sz="3950" spc="-20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Games</a:t>
            </a:r>
            <a:endParaRPr sz="39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008" y="3840812"/>
            <a:ext cx="12766218" cy="61890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692613" y="10018989"/>
            <a:ext cx="378015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1340" indent="-523875">
              <a:lnSpc>
                <a:spcPct val="100000"/>
              </a:lnSpc>
              <a:spcBef>
                <a:spcPts val="105"/>
              </a:spcBef>
              <a:buClr>
                <a:srgbClr val="008F00"/>
              </a:buClr>
              <a:buFont typeface="MS UI Gothic"/>
              <a:buChar char="✓"/>
              <a:tabLst>
                <a:tab pos="561975" algn="l"/>
                <a:tab pos="1247140" algn="l"/>
              </a:tabLst>
            </a:pPr>
            <a:r>
              <a:rPr sz="3950" i="1" spc="25" dirty="0">
                <a:latin typeface="Arial"/>
                <a:cs typeface="Arial"/>
              </a:rPr>
              <a:t>1</a:t>
            </a:r>
            <a:r>
              <a:rPr sz="3900" i="1" spc="37" baseline="20299" dirty="0">
                <a:latin typeface="Arial"/>
                <a:cs typeface="Arial"/>
              </a:rPr>
              <a:t>st	</a:t>
            </a:r>
            <a:r>
              <a:rPr sz="3950" i="1" spc="5" dirty="0">
                <a:latin typeface="Arial"/>
                <a:cs typeface="Arial"/>
              </a:rPr>
              <a:t>Hypothesis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590486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Initia</a:t>
            </a:r>
            <a:r>
              <a:rPr spc="-20" dirty="0"/>
              <a:t>l</a:t>
            </a:r>
            <a:r>
              <a:rPr spc="-280" dirty="0"/>
              <a:t> </a:t>
            </a:r>
            <a:r>
              <a:rPr spc="-240" dirty="0"/>
              <a:t>Findings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95903" y="1773152"/>
            <a:ext cx="5598795" cy="836930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27685" marR="593725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27685" algn="l"/>
                <a:tab pos="528320" algn="l"/>
              </a:tabLst>
            </a:pPr>
            <a:r>
              <a:rPr sz="3950" spc="-50" dirty="0">
                <a:latin typeface="Arial MT"/>
                <a:cs typeface="Arial MT"/>
              </a:rPr>
              <a:t>USA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also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mainly 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dominates </a:t>
            </a:r>
            <a:r>
              <a:rPr sz="3950" dirty="0">
                <a:latin typeface="Arial MT"/>
                <a:cs typeface="Arial MT"/>
              </a:rPr>
              <a:t>over </a:t>
            </a:r>
            <a:r>
              <a:rPr sz="3950" spc="25" dirty="0">
                <a:latin typeface="Arial MT"/>
                <a:cs typeface="Arial MT"/>
              </a:rPr>
              <a:t>the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years, </a:t>
            </a:r>
            <a:r>
              <a:rPr sz="3950" spc="55" dirty="0">
                <a:latin typeface="Arial MT"/>
                <a:cs typeface="Arial MT"/>
              </a:rPr>
              <a:t>followed </a:t>
            </a:r>
            <a:r>
              <a:rPr sz="3950" spc="75" dirty="0">
                <a:latin typeface="Arial MT"/>
                <a:cs typeface="Arial MT"/>
              </a:rPr>
              <a:t>by </a:t>
            </a:r>
            <a:r>
              <a:rPr sz="3950" spc="80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Canada</a:t>
            </a:r>
            <a:r>
              <a:rPr sz="3950" spc="-35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since</a:t>
            </a:r>
            <a:r>
              <a:rPr sz="3950" spc="-3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1992.</a:t>
            </a:r>
            <a:endParaRPr sz="3950">
              <a:latin typeface="Arial MT"/>
              <a:cs typeface="Arial MT"/>
            </a:endParaRPr>
          </a:p>
          <a:p>
            <a:pPr marL="527685" marR="17780" indent="-502920">
              <a:lnSpc>
                <a:spcPts val="4240"/>
              </a:lnSpc>
              <a:spcBef>
                <a:spcPts val="3710"/>
              </a:spcBef>
              <a:buSzPct val="122784"/>
              <a:buChar char="•"/>
              <a:tabLst>
                <a:tab pos="527685" algn="l"/>
                <a:tab pos="528320" algn="l"/>
              </a:tabLst>
            </a:pPr>
            <a:r>
              <a:rPr sz="3950" spc="-10" dirty="0">
                <a:latin typeface="Arial MT"/>
                <a:cs typeface="Arial MT"/>
              </a:rPr>
              <a:t>Again,</a:t>
            </a:r>
            <a:r>
              <a:rPr sz="3950" spc="-30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Russia</a:t>
            </a:r>
            <a:r>
              <a:rPr sz="3950" spc="-25" dirty="0">
                <a:latin typeface="Arial MT"/>
                <a:cs typeface="Arial MT"/>
              </a:rPr>
              <a:t> </a:t>
            </a:r>
            <a:r>
              <a:rPr sz="3950" spc="-55" dirty="0">
                <a:latin typeface="Arial MT"/>
                <a:cs typeface="Arial MT"/>
              </a:rPr>
              <a:t>(and</a:t>
            </a:r>
            <a:r>
              <a:rPr sz="3950" spc="-2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ex- </a:t>
            </a:r>
            <a:r>
              <a:rPr sz="3950" spc="-1080" dirty="0">
                <a:latin typeface="Arial MT"/>
                <a:cs typeface="Arial MT"/>
              </a:rPr>
              <a:t> </a:t>
            </a:r>
            <a:r>
              <a:rPr sz="3950" spc="-114" dirty="0">
                <a:latin typeface="Arial MT"/>
                <a:cs typeface="Arial MT"/>
              </a:rPr>
              <a:t>URSS)</a:t>
            </a:r>
            <a:r>
              <a:rPr sz="3950" spc="-1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shown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some </a:t>
            </a:r>
            <a:r>
              <a:rPr sz="3950" spc="2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medals, </a:t>
            </a:r>
            <a:r>
              <a:rPr sz="3950" spc="100" dirty="0">
                <a:latin typeface="Arial MT"/>
                <a:cs typeface="Arial MT"/>
              </a:rPr>
              <a:t>but </a:t>
            </a:r>
            <a:r>
              <a:rPr sz="3950" spc="75" dirty="0">
                <a:latin typeface="Arial MT"/>
                <a:cs typeface="Arial MT"/>
              </a:rPr>
              <a:t>most </a:t>
            </a:r>
            <a:r>
              <a:rPr sz="3950" spc="70" dirty="0">
                <a:latin typeface="Arial MT"/>
                <a:cs typeface="Arial MT"/>
              </a:rPr>
              <a:t>of </a:t>
            </a:r>
            <a:r>
              <a:rPr sz="3950" spc="7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time </a:t>
            </a:r>
            <a:r>
              <a:rPr sz="3950" spc="-20" dirty="0">
                <a:latin typeface="Arial MT"/>
                <a:cs typeface="Arial MT"/>
              </a:rPr>
              <a:t>less </a:t>
            </a:r>
            <a:r>
              <a:rPr sz="3950" spc="60" dirty="0">
                <a:latin typeface="Arial MT"/>
                <a:cs typeface="Arial MT"/>
              </a:rPr>
              <a:t>important </a:t>
            </a:r>
            <a:r>
              <a:rPr sz="3950" spc="6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than </a:t>
            </a:r>
            <a:r>
              <a:rPr sz="3950" spc="50" dirty="0">
                <a:latin typeface="Arial MT"/>
                <a:cs typeface="Arial MT"/>
              </a:rPr>
              <a:t>Nordic </a:t>
            </a:r>
            <a:r>
              <a:rPr sz="3950" spc="35" dirty="0">
                <a:latin typeface="Arial MT"/>
                <a:cs typeface="Arial MT"/>
              </a:rPr>
              <a:t>countries </a:t>
            </a:r>
            <a:r>
              <a:rPr sz="3950" spc="40" dirty="0">
                <a:latin typeface="Arial MT"/>
                <a:cs typeface="Arial MT"/>
              </a:rPr>
              <a:t> such </a:t>
            </a:r>
            <a:r>
              <a:rPr sz="3950" spc="-35" dirty="0">
                <a:latin typeface="Arial MT"/>
                <a:cs typeface="Arial MT"/>
              </a:rPr>
              <a:t>as </a:t>
            </a:r>
            <a:r>
              <a:rPr sz="3950" spc="10" dirty="0">
                <a:latin typeface="Arial MT"/>
                <a:cs typeface="Arial MT"/>
              </a:rPr>
              <a:t>Sweden, </a:t>
            </a:r>
            <a:r>
              <a:rPr sz="3950" spc="1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Norway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or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Finland.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4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4100">
              <a:latin typeface="Arial MT"/>
              <a:cs typeface="Arial MT"/>
            </a:endParaRPr>
          </a:p>
          <a:p>
            <a:pPr marL="1358265" lvl="1" indent="-524510">
              <a:lnSpc>
                <a:spcPct val="100000"/>
              </a:lnSpc>
              <a:buClr>
                <a:srgbClr val="008F00"/>
              </a:buClr>
              <a:buFont typeface="MS UI Gothic"/>
              <a:buChar char="✓"/>
              <a:tabLst>
                <a:tab pos="1358900" algn="l"/>
                <a:tab pos="2044064" algn="l"/>
              </a:tabLst>
            </a:pPr>
            <a:r>
              <a:rPr sz="3950" i="1" spc="25" dirty="0">
                <a:latin typeface="Arial"/>
                <a:cs typeface="Arial"/>
              </a:rPr>
              <a:t>1</a:t>
            </a:r>
            <a:r>
              <a:rPr sz="3900" i="1" spc="37" baseline="20299" dirty="0">
                <a:latin typeface="Arial"/>
                <a:cs typeface="Arial"/>
              </a:rPr>
              <a:t>st	</a:t>
            </a:r>
            <a:r>
              <a:rPr sz="3950" i="1" spc="5" dirty="0">
                <a:latin typeface="Arial"/>
                <a:cs typeface="Arial"/>
              </a:rPr>
              <a:t>Hypothesis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5855" y="2329449"/>
            <a:ext cx="59467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Arial MT"/>
                <a:cs typeface="Arial MT"/>
              </a:rPr>
              <a:t>#</a:t>
            </a:r>
            <a:r>
              <a:rPr sz="3950" spc="-1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Medals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</a:t>
            </a:r>
            <a:r>
              <a:rPr sz="3950" spc="-1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Winter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Games</a:t>
            </a:r>
            <a:endParaRPr sz="39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94549"/>
            <a:ext cx="13631092" cy="62121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590486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Initia</a:t>
            </a:r>
            <a:r>
              <a:rPr spc="-20" dirty="0"/>
              <a:t>l</a:t>
            </a:r>
            <a:r>
              <a:rPr spc="-280" dirty="0"/>
              <a:t> </a:t>
            </a:r>
            <a:r>
              <a:rPr spc="-240" dirty="0"/>
              <a:t>Findings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559" y="6553159"/>
            <a:ext cx="8458835" cy="296481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514984" marR="5080" indent="-502920">
              <a:lnSpc>
                <a:spcPts val="3790"/>
              </a:lnSpc>
              <a:spcBef>
                <a:spcPts val="610"/>
              </a:spcBef>
              <a:buSzPct val="122535"/>
              <a:buChar char="•"/>
              <a:tabLst>
                <a:tab pos="514984" algn="l"/>
                <a:tab pos="515620" algn="l"/>
              </a:tabLst>
            </a:pPr>
            <a:r>
              <a:rPr sz="3550" spc="-5" dirty="0">
                <a:latin typeface="Arial MT"/>
                <a:cs typeface="Arial MT"/>
              </a:rPr>
              <a:t>Mean </a:t>
            </a:r>
            <a:r>
              <a:rPr sz="3550" spc="-30" dirty="0">
                <a:latin typeface="Arial MT"/>
                <a:cs typeface="Arial MT"/>
              </a:rPr>
              <a:t>age </a:t>
            </a:r>
            <a:r>
              <a:rPr sz="3550" spc="60" dirty="0">
                <a:latin typeface="Arial MT"/>
                <a:cs typeface="Arial MT"/>
              </a:rPr>
              <a:t>of </a:t>
            </a:r>
            <a:r>
              <a:rPr sz="3550" spc="15" dirty="0">
                <a:latin typeface="Arial MT"/>
                <a:cs typeface="Arial MT"/>
              </a:rPr>
              <a:t>medalists </a:t>
            </a:r>
            <a:r>
              <a:rPr sz="3550" spc="-5" dirty="0">
                <a:latin typeface="Arial MT"/>
                <a:cs typeface="Arial MT"/>
              </a:rPr>
              <a:t>is </a:t>
            </a:r>
            <a:r>
              <a:rPr sz="3550" spc="-40" dirty="0">
                <a:latin typeface="Arial MT"/>
                <a:cs typeface="Arial MT"/>
              </a:rPr>
              <a:t>near </a:t>
            </a:r>
            <a:r>
              <a:rPr sz="3550" spc="-5" dirty="0">
                <a:latin typeface="Arial MT"/>
                <a:cs typeface="Arial MT"/>
              </a:rPr>
              <a:t>25, </a:t>
            </a:r>
            <a:r>
              <a:rPr sz="3550" spc="5" dirty="0">
                <a:latin typeface="Arial MT"/>
                <a:cs typeface="Arial MT"/>
              </a:rPr>
              <a:t>while </a:t>
            </a:r>
            <a:r>
              <a:rPr sz="3550" spc="-975" dirty="0">
                <a:latin typeface="Arial MT"/>
                <a:cs typeface="Arial MT"/>
              </a:rPr>
              <a:t> </a:t>
            </a:r>
            <a:r>
              <a:rPr sz="3550" spc="15" dirty="0">
                <a:latin typeface="Arial MT"/>
                <a:cs typeface="Arial MT"/>
              </a:rPr>
              <a:t>the </a:t>
            </a:r>
            <a:r>
              <a:rPr sz="3550" spc="45" dirty="0">
                <a:latin typeface="Arial MT"/>
                <a:cs typeface="Arial MT"/>
              </a:rPr>
              <a:t>distribution </a:t>
            </a:r>
            <a:r>
              <a:rPr sz="3550" spc="60" dirty="0">
                <a:latin typeface="Arial MT"/>
                <a:cs typeface="Arial MT"/>
              </a:rPr>
              <a:t>of </a:t>
            </a:r>
            <a:r>
              <a:rPr sz="3550" spc="25" dirty="0">
                <a:latin typeface="Arial MT"/>
                <a:cs typeface="Arial MT"/>
              </a:rPr>
              <a:t>data </a:t>
            </a:r>
            <a:r>
              <a:rPr sz="3550" spc="-5" dirty="0">
                <a:latin typeface="Arial MT"/>
                <a:cs typeface="Arial MT"/>
              </a:rPr>
              <a:t>is </a:t>
            </a:r>
            <a:r>
              <a:rPr sz="3550" spc="35" dirty="0">
                <a:latin typeface="Arial MT"/>
                <a:cs typeface="Arial MT"/>
              </a:rPr>
              <a:t>wider </a:t>
            </a:r>
            <a:r>
              <a:rPr sz="3550" spc="40" dirty="0">
                <a:latin typeface="Arial MT"/>
                <a:cs typeface="Arial MT"/>
              </a:rPr>
              <a:t>for </a:t>
            </a:r>
            <a:r>
              <a:rPr sz="3550" spc="45" dirty="0">
                <a:latin typeface="Arial MT"/>
                <a:cs typeface="Arial MT"/>
              </a:rPr>
              <a:t> </a:t>
            </a:r>
            <a:r>
              <a:rPr sz="3550" spc="40" dirty="0">
                <a:latin typeface="Arial MT"/>
                <a:cs typeface="Arial MT"/>
              </a:rPr>
              <a:t>oldest</a:t>
            </a:r>
            <a:r>
              <a:rPr sz="3550" spc="-10" dirty="0">
                <a:latin typeface="Arial MT"/>
                <a:cs typeface="Arial MT"/>
              </a:rPr>
              <a:t> </a:t>
            </a:r>
            <a:r>
              <a:rPr sz="3550" spc="-30" dirty="0">
                <a:latin typeface="Arial MT"/>
                <a:cs typeface="Arial MT"/>
              </a:rPr>
              <a:t>years</a:t>
            </a:r>
            <a:r>
              <a:rPr sz="3550" spc="-10" dirty="0">
                <a:latin typeface="Arial MT"/>
                <a:cs typeface="Arial MT"/>
              </a:rPr>
              <a:t> </a:t>
            </a:r>
            <a:r>
              <a:rPr sz="3550" spc="10" dirty="0">
                <a:latin typeface="Arial MT"/>
                <a:cs typeface="Arial MT"/>
              </a:rPr>
              <a:t>than</a:t>
            </a:r>
            <a:r>
              <a:rPr sz="3550" spc="-5" dirty="0">
                <a:latin typeface="Arial MT"/>
                <a:cs typeface="Arial MT"/>
              </a:rPr>
              <a:t> </a:t>
            </a:r>
            <a:r>
              <a:rPr sz="3550" spc="30" dirty="0">
                <a:latin typeface="Arial MT"/>
                <a:cs typeface="Arial MT"/>
              </a:rPr>
              <a:t>closest</a:t>
            </a:r>
            <a:r>
              <a:rPr sz="3550" spc="-10" dirty="0">
                <a:latin typeface="Arial MT"/>
                <a:cs typeface="Arial MT"/>
              </a:rPr>
              <a:t> </a:t>
            </a:r>
            <a:r>
              <a:rPr sz="3550" spc="-25" dirty="0">
                <a:latin typeface="Arial MT"/>
                <a:cs typeface="Arial MT"/>
              </a:rPr>
              <a:t>years.</a:t>
            </a:r>
            <a:endParaRPr sz="3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514984" marR="147320" indent="-502920">
              <a:lnSpc>
                <a:spcPts val="3790"/>
              </a:lnSpc>
              <a:buSzPct val="122535"/>
              <a:buChar char="•"/>
              <a:tabLst>
                <a:tab pos="514984" algn="l"/>
                <a:tab pos="515620" algn="l"/>
              </a:tabLst>
            </a:pPr>
            <a:r>
              <a:rPr sz="3550" spc="35" dirty="0">
                <a:latin typeface="Arial MT"/>
                <a:cs typeface="Arial MT"/>
              </a:rPr>
              <a:t>Could</a:t>
            </a:r>
            <a:r>
              <a:rPr sz="3550" spc="-5" dirty="0">
                <a:latin typeface="Arial MT"/>
                <a:cs typeface="Arial MT"/>
              </a:rPr>
              <a:t> </a:t>
            </a:r>
            <a:r>
              <a:rPr sz="3550" spc="25" dirty="0">
                <a:latin typeface="Arial MT"/>
                <a:cs typeface="Arial MT"/>
              </a:rPr>
              <a:t>be</a:t>
            </a:r>
            <a:r>
              <a:rPr sz="3550" dirty="0">
                <a:latin typeface="Arial MT"/>
                <a:cs typeface="Arial MT"/>
              </a:rPr>
              <a:t> </a:t>
            </a:r>
            <a:r>
              <a:rPr sz="3550" spc="5" dirty="0">
                <a:latin typeface="Arial MT"/>
                <a:cs typeface="Arial MT"/>
              </a:rPr>
              <a:t>interesting</a:t>
            </a:r>
            <a:r>
              <a:rPr sz="3550" spc="-5" dirty="0">
                <a:latin typeface="Arial MT"/>
                <a:cs typeface="Arial MT"/>
              </a:rPr>
              <a:t> </a:t>
            </a:r>
            <a:r>
              <a:rPr sz="3550" spc="95" dirty="0">
                <a:latin typeface="Arial MT"/>
                <a:cs typeface="Arial MT"/>
              </a:rPr>
              <a:t>to</a:t>
            </a:r>
            <a:r>
              <a:rPr sz="3550" dirty="0">
                <a:latin typeface="Arial MT"/>
                <a:cs typeface="Arial MT"/>
              </a:rPr>
              <a:t> correlate</a:t>
            </a:r>
            <a:r>
              <a:rPr sz="3550" spc="-5" dirty="0">
                <a:latin typeface="Arial MT"/>
                <a:cs typeface="Arial MT"/>
              </a:rPr>
              <a:t> </a:t>
            </a:r>
            <a:r>
              <a:rPr sz="3550" spc="60" dirty="0">
                <a:latin typeface="Arial MT"/>
                <a:cs typeface="Arial MT"/>
              </a:rPr>
              <a:t>it</a:t>
            </a:r>
            <a:r>
              <a:rPr sz="3550" dirty="0">
                <a:latin typeface="Arial MT"/>
                <a:cs typeface="Arial MT"/>
              </a:rPr>
              <a:t> </a:t>
            </a:r>
            <a:r>
              <a:rPr sz="3550" spc="60" dirty="0">
                <a:latin typeface="Arial MT"/>
                <a:cs typeface="Arial MT"/>
              </a:rPr>
              <a:t>with </a:t>
            </a:r>
            <a:r>
              <a:rPr sz="3550" spc="-969" dirty="0">
                <a:latin typeface="Arial MT"/>
                <a:cs typeface="Arial MT"/>
              </a:rPr>
              <a:t> </a:t>
            </a:r>
            <a:r>
              <a:rPr sz="3550" spc="15" dirty="0">
                <a:latin typeface="Arial MT"/>
                <a:cs typeface="Arial MT"/>
              </a:rPr>
              <a:t>the</a:t>
            </a:r>
            <a:r>
              <a:rPr sz="3550" spc="-10" dirty="0">
                <a:latin typeface="Arial MT"/>
                <a:cs typeface="Arial MT"/>
              </a:rPr>
              <a:t> </a:t>
            </a:r>
            <a:r>
              <a:rPr sz="3550" spc="-15" dirty="0">
                <a:latin typeface="Arial MT"/>
                <a:cs typeface="Arial MT"/>
              </a:rPr>
              <a:t>nature</a:t>
            </a:r>
            <a:r>
              <a:rPr sz="3550" spc="-5" dirty="0">
                <a:latin typeface="Arial MT"/>
                <a:cs typeface="Arial MT"/>
              </a:rPr>
              <a:t> </a:t>
            </a:r>
            <a:r>
              <a:rPr sz="3550" spc="60" dirty="0">
                <a:latin typeface="Arial MT"/>
                <a:cs typeface="Arial MT"/>
              </a:rPr>
              <a:t>of</a:t>
            </a:r>
            <a:r>
              <a:rPr sz="3550" spc="-5" dirty="0">
                <a:latin typeface="Arial MT"/>
                <a:cs typeface="Arial MT"/>
              </a:rPr>
              <a:t> </a:t>
            </a:r>
            <a:r>
              <a:rPr sz="3550" spc="40" dirty="0">
                <a:latin typeface="Arial MT"/>
                <a:cs typeface="Arial MT"/>
              </a:rPr>
              <a:t>sports.</a:t>
            </a:r>
            <a:endParaRPr sz="35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67" y="2366037"/>
            <a:ext cx="9399920" cy="38348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1693" y="2381014"/>
            <a:ext cx="9469548" cy="383384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918883" y="6550560"/>
            <a:ext cx="9802495" cy="43078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464820" marR="162560" indent="-452755" algn="just">
              <a:lnSpc>
                <a:spcPts val="3790"/>
              </a:lnSpc>
              <a:spcBef>
                <a:spcPts val="630"/>
              </a:spcBef>
              <a:buSzPct val="122535"/>
              <a:buChar char="•"/>
              <a:tabLst>
                <a:tab pos="465455" algn="l"/>
              </a:tabLst>
            </a:pPr>
            <a:r>
              <a:rPr sz="3550" spc="5" dirty="0">
                <a:latin typeface="Arial MT"/>
                <a:cs typeface="Arial MT"/>
              </a:rPr>
              <a:t>Mean</a:t>
            </a:r>
            <a:r>
              <a:rPr sz="3550" dirty="0">
                <a:latin typeface="Arial MT"/>
                <a:cs typeface="Arial MT"/>
              </a:rPr>
              <a:t> </a:t>
            </a:r>
            <a:r>
              <a:rPr sz="3550" spc="10" dirty="0">
                <a:latin typeface="Arial MT"/>
                <a:cs typeface="Arial MT"/>
              </a:rPr>
              <a:t>appears</a:t>
            </a:r>
            <a:r>
              <a:rPr sz="3550" spc="5" dirty="0">
                <a:latin typeface="Arial MT"/>
                <a:cs typeface="Arial MT"/>
              </a:rPr>
              <a:t> more</a:t>
            </a:r>
            <a:r>
              <a:rPr sz="3550" dirty="0">
                <a:latin typeface="Arial MT"/>
                <a:cs typeface="Arial MT"/>
              </a:rPr>
              <a:t> </a:t>
            </a:r>
            <a:r>
              <a:rPr sz="3550" spc="35" dirty="0">
                <a:latin typeface="Arial MT"/>
                <a:cs typeface="Arial MT"/>
              </a:rPr>
              <a:t>or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spc="-15" dirty="0">
                <a:latin typeface="Arial MT"/>
                <a:cs typeface="Arial MT"/>
              </a:rPr>
              <a:t>less</a:t>
            </a:r>
            <a:r>
              <a:rPr sz="3550" dirty="0">
                <a:latin typeface="Arial MT"/>
                <a:cs typeface="Arial MT"/>
              </a:rPr>
              <a:t> </a:t>
            </a:r>
            <a:r>
              <a:rPr sz="3550" spc="50" dirty="0">
                <a:latin typeface="Arial MT"/>
                <a:cs typeface="Arial MT"/>
              </a:rPr>
              <a:t>constant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dirty="0">
                <a:latin typeface="Arial MT"/>
                <a:cs typeface="Arial MT"/>
              </a:rPr>
              <a:t>over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spc="25" dirty="0">
                <a:latin typeface="Arial MT"/>
                <a:cs typeface="Arial MT"/>
              </a:rPr>
              <a:t>the </a:t>
            </a:r>
            <a:r>
              <a:rPr sz="3550" spc="-975" dirty="0">
                <a:latin typeface="Arial MT"/>
                <a:cs typeface="Arial MT"/>
              </a:rPr>
              <a:t> </a:t>
            </a:r>
            <a:r>
              <a:rPr sz="3550" spc="-25" dirty="0">
                <a:latin typeface="Arial MT"/>
                <a:cs typeface="Arial MT"/>
              </a:rPr>
              <a:t>years </a:t>
            </a:r>
            <a:r>
              <a:rPr sz="3550" spc="25" dirty="0">
                <a:latin typeface="Arial MT"/>
                <a:cs typeface="Arial MT"/>
              </a:rPr>
              <a:t>and </a:t>
            </a:r>
            <a:r>
              <a:rPr sz="3550" spc="10" dirty="0">
                <a:latin typeface="Arial MT"/>
                <a:cs typeface="Arial MT"/>
              </a:rPr>
              <a:t>whatever </a:t>
            </a:r>
            <a:r>
              <a:rPr sz="3550" spc="25" dirty="0">
                <a:latin typeface="Arial MT"/>
                <a:cs typeface="Arial MT"/>
              </a:rPr>
              <a:t>the </a:t>
            </a:r>
            <a:r>
              <a:rPr sz="3550" spc="-10" dirty="0">
                <a:latin typeface="Arial MT"/>
                <a:cs typeface="Arial MT"/>
              </a:rPr>
              <a:t>season </a:t>
            </a:r>
            <a:r>
              <a:rPr sz="3550" dirty="0">
                <a:latin typeface="Arial MT"/>
                <a:cs typeface="Arial MT"/>
              </a:rPr>
              <a:t>is, </a:t>
            </a:r>
            <a:r>
              <a:rPr sz="3550" spc="15" dirty="0">
                <a:latin typeface="Arial MT"/>
                <a:cs typeface="Arial MT"/>
              </a:rPr>
              <a:t>around </a:t>
            </a:r>
            <a:r>
              <a:rPr sz="3550" spc="5" dirty="0">
                <a:latin typeface="Arial MT"/>
                <a:cs typeface="Arial MT"/>
              </a:rPr>
              <a:t>2.5 </a:t>
            </a:r>
            <a:r>
              <a:rPr sz="3550" spc="-975" dirty="0">
                <a:latin typeface="Arial MT"/>
                <a:cs typeface="Arial MT"/>
              </a:rPr>
              <a:t> </a:t>
            </a:r>
            <a:r>
              <a:rPr sz="3550" spc="55" dirty="0">
                <a:latin typeface="Arial MT"/>
                <a:cs typeface="Arial MT"/>
              </a:rPr>
              <a:t>which</a:t>
            </a:r>
            <a:r>
              <a:rPr sz="3550" spc="-5" dirty="0">
                <a:latin typeface="Arial MT"/>
                <a:cs typeface="Arial MT"/>
              </a:rPr>
              <a:t> </a:t>
            </a:r>
            <a:r>
              <a:rPr sz="3550" dirty="0">
                <a:latin typeface="Arial MT"/>
                <a:cs typeface="Arial MT"/>
              </a:rPr>
              <a:t>is </a:t>
            </a:r>
            <a:r>
              <a:rPr sz="3550" spc="-65" dirty="0">
                <a:latin typeface="Arial MT"/>
                <a:cs typeface="Arial MT"/>
              </a:rPr>
              <a:t>a</a:t>
            </a:r>
            <a:r>
              <a:rPr sz="3550" spc="-5" dirty="0">
                <a:latin typeface="Arial MT"/>
                <a:cs typeface="Arial MT"/>
              </a:rPr>
              <a:t> </a:t>
            </a:r>
            <a:r>
              <a:rPr sz="3550" spc="45" dirty="0">
                <a:latin typeface="Arial MT"/>
                <a:cs typeface="Arial MT"/>
              </a:rPr>
              <a:t>"regular"</a:t>
            </a:r>
            <a:r>
              <a:rPr sz="3550" dirty="0">
                <a:latin typeface="Arial MT"/>
                <a:cs typeface="Arial MT"/>
              </a:rPr>
              <a:t> </a:t>
            </a:r>
            <a:r>
              <a:rPr sz="3550" spc="25" dirty="0">
                <a:latin typeface="Arial MT"/>
                <a:cs typeface="Arial MT"/>
              </a:rPr>
              <a:t>ratio.</a:t>
            </a:r>
            <a:endParaRPr sz="3550">
              <a:latin typeface="Arial MT"/>
              <a:cs typeface="Arial MT"/>
            </a:endParaRPr>
          </a:p>
          <a:p>
            <a:pPr marL="464820" marR="5080" indent="-452755" algn="just">
              <a:lnSpc>
                <a:spcPts val="3790"/>
              </a:lnSpc>
              <a:spcBef>
                <a:spcPts val="3350"/>
              </a:spcBef>
              <a:buSzPct val="122535"/>
              <a:buChar char="•"/>
              <a:tabLst>
                <a:tab pos="465455" algn="l"/>
              </a:tabLst>
            </a:pPr>
            <a:r>
              <a:rPr sz="3550" spc="-30" dirty="0">
                <a:latin typeface="Arial MT"/>
                <a:cs typeface="Arial MT"/>
              </a:rPr>
              <a:t>In</a:t>
            </a:r>
            <a:r>
              <a:rPr sz="3550" dirty="0">
                <a:latin typeface="Arial MT"/>
                <a:cs typeface="Arial MT"/>
              </a:rPr>
              <a:t> </a:t>
            </a:r>
            <a:r>
              <a:rPr sz="3550" spc="45" dirty="0">
                <a:latin typeface="Arial MT"/>
                <a:cs typeface="Arial MT"/>
              </a:rPr>
              <a:t>contrast,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spc="25" dirty="0">
                <a:latin typeface="Arial MT"/>
                <a:cs typeface="Arial MT"/>
              </a:rPr>
              <a:t>the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spc="50" dirty="0">
                <a:latin typeface="Arial MT"/>
                <a:cs typeface="Arial MT"/>
              </a:rPr>
              <a:t>distribution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spc="65" dirty="0">
                <a:latin typeface="Arial MT"/>
                <a:cs typeface="Arial MT"/>
              </a:rPr>
              <a:t>of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spc="35" dirty="0">
                <a:latin typeface="Arial MT"/>
                <a:cs typeface="Arial MT"/>
              </a:rPr>
              <a:t>data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dirty="0">
                <a:latin typeface="Arial MT"/>
                <a:cs typeface="Arial MT"/>
              </a:rPr>
              <a:t>is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spc="40" dirty="0">
                <a:latin typeface="Arial MT"/>
                <a:cs typeface="Arial MT"/>
              </a:rPr>
              <a:t>wider</a:t>
            </a:r>
            <a:r>
              <a:rPr sz="3550" dirty="0">
                <a:latin typeface="Arial MT"/>
                <a:cs typeface="Arial MT"/>
              </a:rPr>
              <a:t> </a:t>
            </a:r>
            <a:r>
              <a:rPr sz="3550" spc="45" dirty="0">
                <a:latin typeface="Arial MT"/>
                <a:cs typeface="Arial MT"/>
              </a:rPr>
              <a:t>for </a:t>
            </a:r>
            <a:r>
              <a:rPr sz="3550" spc="-969" dirty="0">
                <a:latin typeface="Arial MT"/>
                <a:cs typeface="Arial MT"/>
              </a:rPr>
              <a:t> </a:t>
            </a:r>
            <a:r>
              <a:rPr sz="3550" spc="40" dirty="0">
                <a:latin typeface="Arial MT"/>
                <a:cs typeface="Arial MT"/>
              </a:rPr>
              <a:t>closest</a:t>
            </a:r>
            <a:r>
              <a:rPr sz="3550" spc="-5" dirty="0">
                <a:latin typeface="Arial MT"/>
                <a:cs typeface="Arial MT"/>
              </a:rPr>
              <a:t> </a:t>
            </a:r>
            <a:r>
              <a:rPr sz="3550" spc="-25" dirty="0">
                <a:latin typeface="Arial MT"/>
                <a:cs typeface="Arial MT"/>
              </a:rPr>
              <a:t>years</a:t>
            </a:r>
            <a:r>
              <a:rPr sz="3550" dirty="0">
                <a:latin typeface="Arial MT"/>
                <a:cs typeface="Arial MT"/>
              </a:rPr>
              <a:t> </a:t>
            </a:r>
            <a:r>
              <a:rPr sz="3550" spc="20" dirty="0">
                <a:latin typeface="Arial MT"/>
                <a:cs typeface="Arial MT"/>
              </a:rPr>
              <a:t>than</a:t>
            </a:r>
            <a:r>
              <a:rPr sz="3550" dirty="0">
                <a:latin typeface="Arial MT"/>
                <a:cs typeface="Arial MT"/>
              </a:rPr>
              <a:t> </a:t>
            </a:r>
            <a:r>
              <a:rPr sz="3550" spc="45" dirty="0">
                <a:latin typeface="Arial MT"/>
                <a:cs typeface="Arial MT"/>
              </a:rPr>
              <a:t>oldest</a:t>
            </a:r>
            <a:r>
              <a:rPr sz="3550" dirty="0">
                <a:latin typeface="Arial MT"/>
                <a:cs typeface="Arial MT"/>
              </a:rPr>
              <a:t> </a:t>
            </a:r>
            <a:r>
              <a:rPr sz="3550" spc="-20" dirty="0">
                <a:latin typeface="Arial MT"/>
                <a:cs typeface="Arial MT"/>
              </a:rPr>
              <a:t>years.</a:t>
            </a:r>
            <a:endParaRPr sz="3550">
              <a:latin typeface="Arial MT"/>
              <a:cs typeface="Arial MT"/>
            </a:endParaRPr>
          </a:p>
          <a:p>
            <a:pPr marL="464820" marR="171450" indent="-452755" algn="just">
              <a:lnSpc>
                <a:spcPts val="3790"/>
              </a:lnSpc>
              <a:spcBef>
                <a:spcPts val="3350"/>
              </a:spcBef>
              <a:buSzPct val="122535"/>
              <a:buChar char="•"/>
              <a:tabLst>
                <a:tab pos="465455" algn="l"/>
              </a:tabLst>
            </a:pPr>
            <a:r>
              <a:rPr sz="3550" spc="40" dirty="0">
                <a:latin typeface="Arial MT"/>
                <a:cs typeface="Arial MT"/>
              </a:rPr>
              <a:t>Could</a:t>
            </a:r>
            <a:r>
              <a:rPr sz="3550" dirty="0">
                <a:latin typeface="Arial MT"/>
                <a:cs typeface="Arial MT"/>
              </a:rPr>
              <a:t> </a:t>
            </a:r>
            <a:r>
              <a:rPr sz="3550" spc="35" dirty="0">
                <a:latin typeface="Arial MT"/>
                <a:cs typeface="Arial MT"/>
              </a:rPr>
              <a:t>be</a:t>
            </a:r>
            <a:r>
              <a:rPr sz="3550" dirty="0">
                <a:latin typeface="Arial MT"/>
                <a:cs typeface="Arial MT"/>
              </a:rPr>
              <a:t> </a:t>
            </a:r>
            <a:r>
              <a:rPr sz="3550" spc="15" dirty="0">
                <a:latin typeface="Arial MT"/>
                <a:cs typeface="Arial MT"/>
              </a:rPr>
              <a:t>interesting</a:t>
            </a:r>
            <a:r>
              <a:rPr sz="3550" dirty="0">
                <a:latin typeface="Arial MT"/>
                <a:cs typeface="Arial MT"/>
              </a:rPr>
              <a:t> </a:t>
            </a:r>
            <a:r>
              <a:rPr sz="3550" spc="100" dirty="0">
                <a:latin typeface="Arial MT"/>
                <a:cs typeface="Arial MT"/>
              </a:rPr>
              <a:t>to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spc="85" dirty="0">
                <a:latin typeface="Arial MT"/>
                <a:cs typeface="Arial MT"/>
              </a:rPr>
              <a:t>plot</a:t>
            </a:r>
            <a:r>
              <a:rPr sz="3550" dirty="0">
                <a:latin typeface="Arial MT"/>
                <a:cs typeface="Arial MT"/>
              </a:rPr>
              <a:t> separately </a:t>
            </a:r>
            <a:r>
              <a:rPr sz="3550" spc="25" dirty="0">
                <a:latin typeface="Arial MT"/>
                <a:cs typeface="Arial MT"/>
              </a:rPr>
              <a:t>Height </a:t>
            </a:r>
            <a:r>
              <a:rPr sz="3550" spc="-969" dirty="0">
                <a:latin typeface="Arial MT"/>
                <a:cs typeface="Arial MT"/>
              </a:rPr>
              <a:t> </a:t>
            </a:r>
            <a:r>
              <a:rPr sz="3550" spc="25" dirty="0">
                <a:latin typeface="Arial MT"/>
                <a:cs typeface="Arial MT"/>
              </a:rPr>
              <a:t>and</a:t>
            </a:r>
            <a:r>
              <a:rPr sz="3550" spc="-5" dirty="0">
                <a:latin typeface="Arial MT"/>
                <a:cs typeface="Arial MT"/>
              </a:rPr>
              <a:t> </a:t>
            </a:r>
            <a:r>
              <a:rPr sz="3550" spc="-20" dirty="0">
                <a:latin typeface="Arial MT"/>
                <a:cs typeface="Arial MT"/>
              </a:rPr>
              <a:t>Weight</a:t>
            </a:r>
            <a:r>
              <a:rPr sz="3550" dirty="0">
                <a:latin typeface="Arial MT"/>
                <a:cs typeface="Arial MT"/>
              </a:rPr>
              <a:t> </a:t>
            </a:r>
            <a:r>
              <a:rPr sz="3550" spc="100" dirty="0">
                <a:latin typeface="Arial MT"/>
                <a:cs typeface="Arial MT"/>
              </a:rPr>
              <a:t>to</a:t>
            </a:r>
            <a:r>
              <a:rPr sz="3550" spc="-5" dirty="0">
                <a:latin typeface="Arial MT"/>
                <a:cs typeface="Arial MT"/>
              </a:rPr>
              <a:t> </a:t>
            </a:r>
            <a:r>
              <a:rPr sz="3550" spc="45" dirty="0">
                <a:latin typeface="Arial MT"/>
                <a:cs typeface="Arial MT"/>
              </a:rPr>
              <a:t>get</a:t>
            </a:r>
            <a:r>
              <a:rPr sz="3550" dirty="0">
                <a:latin typeface="Arial MT"/>
                <a:cs typeface="Arial MT"/>
              </a:rPr>
              <a:t> </a:t>
            </a:r>
            <a:r>
              <a:rPr sz="3550" spc="15" dirty="0">
                <a:latin typeface="Arial MT"/>
                <a:cs typeface="Arial MT"/>
              </a:rPr>
              <a:t>deeper</a:t>
            </a:r>
            <a:r>
              <a:rPr sz="3550" spc="-5" dirty="0">
                <a:latin typeface="Arial MT"/>
                <a:cs typeface="Arial MT"/>
              </a:rPr>
              <a:t> </a:t>
            </a:r>
            <a:r>
              <a:rPr sz="3550" spc="25" dirty="0">
                <a:latin typeface="Arial MT"/>
                <a:cs typeface="Arial MT"/>
              </a:rPr>
              <a:t>insights.</a:t>
            </a:r>
            <a:endParaRPr sz="35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0895" y="10021268"/>
            <a:ext cx="561467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923540" algn="l"/>
              </a:tabLst>
            </a:pPr>
            <a:r>
              <a:rPr sz="3950" spc="-1695" dirty="0">
                <a:solidFill>
                  <a:srgbClr val="FF2600"/>
                </a:solidFill>
                <a:latin typeface="MS UI Gothic"/>
                <a:cs typeface="MS UI Gothic"/>
              </a:rPr>
              <a:t>✗</a:t>
            </a:r>
            <a:r>
              <a:rPr sz="3950" spc="-100" dirty="0">
                <a:solidFill>
                  <a:srgbClr val="FF2600"/>
                </a:solidFill>
                <a:latin typeface="MS UI Gothic"/>
                <a:cs typeface="MS UI Gothic"/>
              </a:rPr>
              <a:t> </a:t>
            </a:r>
            <a:r>
              <a:rPr sz="3950" i="1" spc="45" dirty="0">
                <a:latin typeface="Arial"/>
                <a:cs typeface="Arial"/>
              </a:rPr>
              <a:t>2</a:t>
            </a:r>
            <a:r>
              <a:rPr sz="3900" i="1" spc="67" baseline="20299" dirty="0">
                <a:latin typeface="Arial"/>
                <a:cs typeface="Arial"/>
              </a:rPr>
              <a:t>nd</a:t>
            </a:r>
            <a:r>
              <a:rPr sz="3900" i="1" spc="22" baseline="20299" dirty="0">
                <a:latin typeface="Arial"/>
                <a:cs typeface="Arial"/>
              </a:rPr>
              <a:t> </a:t>
            </a:r>
            <a:r>
              <a:rPr sz="3950" i="1" dirty="0">
                <a:latin typeface="Arial"/>
                <a:cs typeface="Arial"/>
              </a:rPr>
              <a:t>and</a:t>
            </a:r>
            <a:r>
              <a:rPr sz="3950" i="1" spc="10" dirty="0">
                <a:latin typeface="Arial"/>
                <a:cs typeface="Arial"/>
              </a:rPr>
              <a:t> </a:t>
            </a:r>
            <a:r>
              <a:rPr sz="3950" i="1" spc="25" dirty="0">
                <a:latin typeface="Arial"/>
                <a:cs typeface="Arial"/>
              </a:rPr>
              <a:t>3</a:t>
            </a:r>
            <a:r>
              <a:rPr sz="3900" i="1" spc="37" baseline="20299" dirty="0">
                <a:latin typeface="Arial"/>
                <a:cs typeface="Arial"/>
              </a:rPr>
              <a:t>rd	</a:t>
            </a:r>
            <a:r>
              <a:rPr sz="3950" i="1" dirty="0">
                <a:latin typeface="Arial"/>
                <a:cs typeface="Arial"/>
              </a:rPr>
              <a:t>Hypotheses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590486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Initia</a:t>
            </a:r>
            <a:r>
              <a:rPr spc="-20" dirty="0"/>
              <a:t>l</a:t>
            </a:r>
            <a:r>
              <a:rPr spc="-280" dirty="0"/>
              <a:t> </a:t>
            </a:r>
            <a:r>
              <a:rPr spc="-240" dirty="0"/>
              <a:t>Findings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6748" y="112312"/>
            <a:ext cx="2534386" cy="110839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61974" y="112403"/>
            <a:ext cx="2457981" cy="110837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23917" y="3042071"/>
            <a:ext cx="10301605" cy="434213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14984" marR="5080" indent="-502920">
              <a:lnSpc>
                <a:spcPct val="89600"/>
              </a:lnSpc>
              <a:spcBef>
                <a:spcPts val="60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95" dirty="0">
                <a:latin typeface="Arial MT"/>
                <a:cs typeface="Arial MT"/>
              </a:rPr>
              <a:t>Most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countries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show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b="1" spc="35" dirty="0">
                <a:latin typeface="Arial"/>
                <a:cs typeface="Arial"/>
              </a:rPr>
              <a:t>same</a:t>
            </a:r>
            <a:r>
              <a:rPr sz="3950" b="1" spc="-10" dirty="0">
                <a:latin typeface="Arial"/>
                <a:cs typeface="Arial"/>
              </a:rPr>
              <a:t> </a:t>
            </a:r>
            <a:r>
              <a:rPr sz="3950" b="1" spc="-15" dirty="0">
                <a:latin typeface="Arial"/>
                <a:cs typeface="Arial"/>
              </a:rPr>
              <a:t>behavior </a:t>
            </a:r>
            <a:r>
              <a:rPr sz="3950" b="1" spc="-1080" dirty="0">
                <a:latin typeface="Arial"/>
                <a:cs typeface="Arial"/>
              </a:rPr>
              <a:t> </a:t>
            </a:r>
            <a:r>
              <a:rPr sz="3950" spc="75" dirty="0">
                <a:latin typeface="Arial MT"/>
                <a:cs typeface="Arial MT"/>
              </a:rPr>
              <a:t>with </a:t>
            </a:r>
            <a:r>
              <a:rPr sz="3950" spc="25" dirty="0">
                <a:latin typeface="Arial MT"/>
                <a:cs typeface="Arial MT"/>
              </a:rPr>
              <a:t>medalists </a:t>
            </a:r>
            <a:r>
              <a:rPr sz="3950" spc="10" dirty="0">
                <a:latin typeface="Arial MT"/>
                <a:cs typeface="Arial MT"/>
              </a:rPr>
              <a:t>ranging </a:t>
            </a:r>
            <a:r>
              <a:rPr sz="3950" spc="30" dirty="0">
                <a:latin typeface="Arial MT"/>
                <a:cs typeface="Arial MT"/>
              </a:rPr>
              <a:t>between </a:t>
            </a:r>
            <a:r>
              <a:rPr sz="3950" dirty="0">
                <a:latin typeface="Arial MT"/>
                <a:cs typeface="Arial MT"/>
              </a:rPr>
              <a:t>20 </a:t>
            </a:r>
            <a:r>
              <a:rPr sz="3950" spc="25" dirty="0">
                <a:latin typeface="Arial MT"/>
                <a:cs typeface="Arial MT"/>
              </a:rPr>
              <a:t>and </a:t>
            </a:r>
            <a:r>
              <a:rPr sz="3950" dirty="0">
                <a:latin typeface="Arial MT"/>
                <a:cs typeface="Arial MT"/>
              </a:rPr>
              <a:t>25 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years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old,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whatever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season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is.</a:t>
            </a:r>
            <a:endParaRPr sz="3950">
              <a:latin typeface="Arial MT"/>
              <a:cs typeface="Arial MT"/>
            </a:endParaRPr>
          </a:p>
          <a:p>
            <a:pPr marL="514984" marR="367665" indent="-502920">
              <a:lnSpc>
                <a:spcPct val="89500"/>
              </a:lnSpc>
              <a:spcBef>
                <a:spcPts val="37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95" dirty="0">
                <a:latin typeface="Arial MT"/>
                <a:cs typeface="Arial MT"/>
              </a:rPr>
              <a:t>Most </a:t>
            </a:r>
            <a:r>
              <a:rPr sz="3950" spc="70" dirty="0">
                <a:latin typeface="Arial MT"/>
                <a:cs typeface="Arial MT"/>
              </a:rPr>
              <a:t>of </a:t>
            </a:r>
            <a:r>
              <a:rPr sz="3950" spc="35" dirty="0">
                <a:latin typeface="Arial MT"/>
                <a:cs typeface="Arial MT"/>
              </a:rPr>
              <a:t>countries </a:t>
            </a:r>
            <a:r>
              <a:rPr sz="3950" spc="55" dirty="0">
                <a:latin typeface="Arial MT"/>
                <a:cs typeface="Arial MT"/>
              </a:rPr>
              <a:t>show </a:t>
            </a:r>
            <a:r>
              <a:rPr sz="3950" b="1" spc="35" dirty="0">
                <a:latin typeface="Arial"/>
                <a:cs typeface="Arial"/>
              </a:rPr>
              <a:t>same </a:t>
            </a:r>
            <a:r>
              <a:rPr sz="3950" b="1" spc="-15" dirty="0">
                <a:latin typeface="Arial"/>
                <a:cs typeface="Arial"/>
              </a:rPr>
              <a:t>behavior </a:t>
            </a:r>
            <a:r>
              <a:rPr sz="3950" b="1" spc="-10" dirty="0">
                <a:latin typeface="Arial"/>
                <a:cs typeface="Arial"/>
              </a:rPr>
              <a:t> </a:t>
            </a:r>
            <a:r>
              <a:rPr sz="3950" spc="75" dirty="0">
                <a:latin typeface="Arial MT"/>
                <a:cs typeface="Arial MT"/>
              </a:rPr>
              <a:t>with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medalists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with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mean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Height/Weight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ratio </a:t>
            </a:r>
            <a:r>
              <a:rPr sz="3950" spc="10" dirty="0">
                <a:latin typeface="Arial MT"/>
                <a:cs typeface="Arial MT"/>
              </a:rPr>
              <a:t>arount </a:t>
            </a:r>
            <a:r>
              <a:rPr sz="3950" spc="30" dirty="0">
                <a:latin typeface="Arial MT"/>
                <a:cs typeface="Arial MT"/>
              </a:rPr>
              <a:t>2.3-2.5, </a:t>
            </a:r>
            <a:r>
              <a:rPr sz="3950" spc="10" dirty="0">
                <a:latin typeface="Arial MT"/>
                <a:cs typeface="Arial MT"/>
              </a:rPr>
              <a:t>whatever </a:t>
            </a:r>
            <a:r>
              <a:rPr sz="3950" spc="25" dirty="0">
                <a:latin typeface="Arial MT"/>
                <a:cs typeface="Arial MT"/>
              </a:rPr>
              <a:t>the </a:t>
            </a:r>
            <a:r>
              <a:rPr sz="3950" spc="-10" dirty="0">
                <a:latin typeface="Arial MT"/>
                <a:cs typeface="Arial MT"/>
              </a:rPr>
              <a:t>season 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is.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7379" y="9845660"/>
            <a:ext cx="380492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1340" indent="-523875">
              <a:lnSpc>
                <a:spcPct val="100000"/>
              </a:lnSpc>
              <a:spcBef>
                <a:spcPts val="105"/>
              </a:spcBef>
              <a:buClr>
                <a:srgbClr val="008F00"/>
              </a:buClr>
              <a:buFont typeface="MS UI Gothic"/>
              <a:buChar char="✓"/>
              <a:tabLst>
                <a:tab pos="561975" algn="l"/>
                <a:tab pos="1272540" algn="l"/>
              </a:tabLst>
            </a:pPr>
            <a:r>
              <a:rPr sz="3950" i="1" spc="40" dirty="0">
                <a:latin typeface="Arial"/>
                <a:cs typeface="Arial"/>
              </a:rPr>
              <a:t>4</a:t>
            </a:r>
            <a:r>
              <a:rPr sz="3900" i="1" spc="60" baseline="20299" dirty="0">
                <a:latin typeface="Arial"/>
                <a:cs typeface="Arial"/>
              </a:rPr>
              <a:t>th	</a:t>
            </a:r>
            <a:r>
              <a:rPr sz="3950" i="1" spc="5" dirty="0">
                <a:latin typeface="Arial"/>
                <a:cs typeface="Arial"/>
              </a:rPr>
              <a:t>Hypothesis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661860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Deeper</a:t>
            </a:r>
            <a:r>
              <a:rPr spc="-350" dirty="0"/>
              <a:t> </a:t>
            </a:r>
            <a:r>
              <a:rPr spc="-27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792" y="2470765"/>
            <a:ext cx="12295505" cy="32099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508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5" dirty="0">
                <a:latin typeface="Arial MT"/>
                <a:cs typeface="Arial MT"/>
              </a:rPr>
              <a:t>Correlation </a:t>
            </a:r>
            <a:r>
              <a:rPr sz="3950" spc="30" dirty="0">
                <a:latin typeface="Arial MT"/>
                <a:cs typeface="Arial MT"/>
              </a:rPr>
              <a:t>between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total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number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medalists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Winter </a:t>
            </a:r>
            <a:r>
              <a:rPr sz="3950" spc="25" dirty="0">
                <a:latin typeface="Arial MT"/>
                <a:cs typeface="Arial MT"/>
              </a:rPr>
              <a:t>and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" dirty="0">
                <a:latin typeface="Arial MT"/>
                <a:cs typeface="Arial MT"/>
              </a:rPr>
              <a:t>Summer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Games.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15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0" dirty="0">
                <a:latin typeface="Arial MT"/>
                <a:cs typeface="Arial MT"/>
              </a:rPr>
              <a:t>Pearson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corr.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coef.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65" dirty="0">
                <a:latin typeface="Arial MT"/>
                <a:cs typeface="Arial MT"/>
              </a:rPr>
              <a:t>=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0.960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0" dirty="0">
                <a:latin typeface="Arial MT"/>
                <a:cs typeface="Arial MT"/>
              </a:rPr>
              <a:t>High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correlation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performances</a:t>
            </a:r>
            <a:r>
              <a:rPr sz="3950" dirty="0">
                <a:latin typeface="Arial MT"/>
                <a:cs typeface="Arial MT"/>
              </a:rPr>
              <a:t> in </a:t>
            </a:r>
            <a:r>
              <a:rPr sz="3950" spc="90" dirty="0">
                <a:latin typeface="Arial MT"/>
                <a:cs typeface="Arial MT"/>
              </a:rPr>
              <a:t>both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seasons</a:t>
            </a:r>
            <a:endParaRPr sz="39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56168" y="1743183"/>
            <a:ext cx="5210442" cy="51630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67618" y="8120289"/>
            <a:ext cx="7469446" cy="14207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7487" y="6223381"/>
            <a:ext cx="7451244" cy="48248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566737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Goin</a:t>
            </a:r>
            <a:r>
              <a:rPr spc="-80" dirty="0"/>
              <a:t>g</a:t>
            </a:r>
            <a:r>
              <a:rPr spc="-280" dirty="0"/>
              <a:t> </a:t>
            </a:r>
            <a:r>
              <a:rPr spc="-270" dirty="0"/>
              <a:t>Abr</a:t>
            </a:r>
            <a:r>
              <a:rPr spc="-100" dirty="0"/>
              <a:t>oad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84033" y="1497560"/>
            <a:ext cx="4499875" cy="5879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1650" y="8636573"/>
            <a:ext cx="5445160" cy="10447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6795" y="5985760"/>
            <a:ext cx="7734093" cy="50483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2792" y="2470765"/>
            <a:ext cx="12248515" cy="32099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508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5" dirty="0">
                <a:latin typeface="Arial MT"/>
                <a:cs typeface="Arial MT"/>
              </a:rPr>
              <a:t>Correlation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between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total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number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women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and </a:t>
            </a:r>
            <a:r>
              <a:rPr sz="3950" spc="-1080" dirty="0">
                <a:latin typeface="Arial MT"/>
                <a:cs typeface="Arial MT"/>
              </a:rPr>
              <a:t> </a:t>
            </a:r>
            <a:r>
              <a:rPr sz="3950" spc="5" dirty="0">
                <a:latin typeface="Arial MT"/>
                <a:cs typeface="Arial MT"/>
              </a:rPr>
              <a:t>men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medalists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for</a:t>
            </a:r>
            <a:r>
              <a:rPr sz="3950" dirty="0">
                <a:latin typeface="Arial MT"/>
                <a:cs typeface="Arial MT"/>
              </a:rPr>
              <a:t> given </a:t>
            </a:r>
            <a:r>
              <a:rPr sz="3950" spc="-20" dirty="0">
                <a:latin typeface="Arial MT"/>
                <a:cs typeface="Arial MT"/>
              </a:rPr>
              <a:t>ages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15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0" dirty="0">
                <a:latin typeface="Arial MT"/>
                <a:cs typeface="Arial MT"/>
              </a:rPr>
              <a:t>Pearson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corr.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coef.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65" dirty="0">
                <a:latin typeface="Arial MT"/>
                <a:cs typeface="Arial MT"/>
              </a:rPr>
              <a:t>=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0.924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55" dirty="0">
                <a:latin typeface="Arial MT"/>
                <a:cs typeface="Arial MT"/>
              </a:rPr>
              <a:t>Good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correlation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performances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for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90" dirty="0">
                <a:latin typeface="Arial MT"/>
                <a:cs typeface="Arial MT"/>
              </a:rPr>
              <a:t>both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sexes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6971"/>
            <a:ext cx="13339444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Deeper</a:t>
            </a:r>
            <a:r>
              <a:rPr spc="-280" dirty="0"/>
              <a:t> </a:t>
            </a:r>
            <a:r>
              <a:rPr spc="-260" dirty="0"/>
              <a:t>Analysis</a:t>
            </a:r>
            <a:r>
              <a:rPr spc="-280" dirty="0"/>
              <a:t> </a:t>
            </a:r>
            <a:r>
              <a:rPr spc="655" dirty="0"/>
              <a:t>/</a:t>
            </a:r>
            <a:r>
              <a:rPr spc="-280" dirty="0"/>
              <a:t> </a:t>
            </a:r>
            <a:r>
              <a:rPr spc="-195" dirty="0"/>
              <a:t>Going</a:t>
            </a:r>
            <a:r>
              <a:rPr spc="-280" dirty="0"/>
              <a:t> </a:t>
            </a:r>
            <a:r>
              <a:rPr spc="-145" dirty="0"/>
              <a:t>Broader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917" y="2749902"/>
            <a:ext cx="17706975" cy="275907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14984" marR="5080" indent="-502920">
              <a:lnSpc>
                <a:spcPts val="4320"/>
              </a:lnSpc>
              <a:spcBef>
                <a:spcPts val="60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u="heavy" spc="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New </a:t>
            </a:r>
            <a:r>
              <a:rPr sz="3950" u="heavy" spc="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metric:</a:t>
            </a:r>
            <a:r>
              <a:rPr sz="3950" spc="45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total </a:t>
            </a:r>
            <a:r>
              <a:rPr sz="3950" spc="25" dirty="0">
                <a:latin typeface="Arial MT"/>
                <a:cs typeface="Arial MT"/>
              </a:rPr>
              <a:t>number </a:t>
            </a:r>
            <a:r>
              <a:rPr sz="3950" spc="70" dirty="0">
                <a:latin typeface="Arial MT"/>
                <a:cs typeface="Arial MT"/>
              </a:rPr>
              <a:t>of </a:t>
            </a:r>
            <a:r>
              <a:rPr sz="3950" dirty="0">
                <a:latin typeface="Arial MT"/>
                <a:cs typeface="Arial MT"/>
              </a:rPr>
              <a:t>bronze, </a:t>
            </a:r>
            <a:r>
              <a:rPr sz="3950" spc="-10" dirty="0">
                <a:latin typeface="Arial MT"/>
                <a:cs typeface="Arial MT"/>
              </a:rPr>
              <a:t>silver </a:t>
            </a:r>
            <a:r>
              <a:rPr sz="3950" spc="25" dirty="0">
                <a:latin typeface="Arial MT"/>
                <a:cs typeface="Arial MT"/>
              </a:rPr>
              <a:t>and </a:t>
            </a:r>
            <a:r>
              <a:rPr sz="3950" spc="75" dirty="0">
                <a:latin typeface="Arial MT"/>
                <a:cs typeface="Arial MT"/>
              </a:rPr>
              <a:t>gold </a:t>
            </a:r>
            <a:r>
              <a:rPr sz="3950" spc="10" dirty="0">
                <a:latin typeface="Arial MT"/>
                <a:cs typeface="Arial MT"/>
              </a:rPr>
              <a:t>medals; </a:t>
            </a:r>
            <a:r>
              <a:rPr sz="3950" spc="25" dirty="0">
                <a:latin typeface="Arial MT"/>
                <a:cs typeface="Arial MT"/>
              </a:rPr>
              <a:t>allows </a:t>
            </a:r>
            <a:r>
              <a:rPr sz="3950" spc="110" dirty="0">
                <a:latin typeface="Arial MT"/>
                <a:cs typeface="Arial MT"/>
              </a:rPr>
              <a:t>to </a:t>
            </a:r>
            <a:r>
              <a:rPr sz="3950" b="1" spc="20" dirty="0">
                <a:latin typeface="Arial"/>
                <a:cs typeface="Arial"/>
              </a:rPr>
              <a:t>more </a:t>
            </a:r>
            <a:r>
              <a:rPr sz="3950" b="1" spc="25" dirty="0">
                <a:latin typeface="Arial"/>
                <a:cs typeface="Arial"/>
              </a:rPr>
              <a:t> </a:t>
            </a:r>
            <a:r>
              <a:rPr sz="3950" b="1" spc="-35" dirty="0">
                <a:latin typeface="Arial"/>
                <a:cs typeface="Arial"/>
              </a:rPr>
              <a:t>finely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inspect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-20" dirty="0">
                <a:latin typeface="Arial"/>
                <a:cs typeface="Arial"/>
              </a:rPr>
              <a:t>similarities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dirty="0">
                <a:latin typeface="Arial MT"/>
                <a:cs typeface="Arial MT"/>
              </a:rPr>
              <a:t>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90" dirty="0">
                <a:latin typeface="Arial MT"/>
                <a:cs typeface="Arial MT"/>
              </a:rPr>
              <a:t>both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situations,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because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b="1" spc="-15" dirty="0">
                <a:latin typeface="Arial"/>
                <a:cs typeface="Arial"/>
              </a:rPr>
              <a:t>introduction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of </a:t>
            </a:r>
            <a:r>
              <a:rPr sz="3950" b="1" spc="-1085" dirty="0">
                <a:latin typeface="Arial"/>
                <a:cs typeface="Arial"/>
              </a:rPr>
              <a:t> </a:t>
            </a:r>
            <a:r>
              <a:rPr sz="3950" b="1" spc="25" dirty="0">
                <a:latin typeface="Arial"/>
                <a:cs typeface="Arial"/>
              </a:rPr>
              <a:t>the</a:t>
            </a:r>
            <a:r>
              <a:rPr sz="3950" b="1" spc="-5" dirty="0">
                <a:latin typeface="Arial"/>
                <a:cs typeface="Arial"/>
              </a:rPr>
              <a:t> </a:t>
            </a:r>
            <a:r>
              <a:rPr sz="3950" b="1" spc="15" dirty="0">
                <a:latin typeface="Arial"/>
                <a:cs typeface="Arial"/>
              </a:rPr>
              <a:t>rank</a:t>
            </a:r>
            <a:r>
              <a:rPr sz="3950" spc="15" dirty="0">
                <a:latin typeface="Arial MT"/>
                <a:cs typeface="Arial MT"/>
              </a:rPr>
              <a:t>.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14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0" dirty="0">
                <a:latin typeface="Arial MT"/>
                <a:cs typeface="Arial MT"/>
              </a:rPr>
              <a:t>Confirms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high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correlation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90" dirty="0">
                <a:latin typeface="Arial MT"/>
                <a:cs typeface="Arial MT"/>
              </a:rPr>
              <a:t>both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cases</a:t>
            </a:r>
            <a:endParaRPr sz="39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31043" y="6172770"/>
            <a:ext cx="7118020" cy="45886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68" y="6170910"/>
            <a:ext cx="6802851" cy="4475085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39563" y="6308708"/>
          <a:ext cx="5210175" cy="42213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5335">
                <a:tc>
                  <a:txBody>
                    <a:bodyPr/>
                    <a:lstStyle/>
                    <a:p>
                      <a:pPr marL="582295" marR="92710" indent="-481965">
                        <a:lnSpc>
                          <a:spcPct val="101299"/>
                        </a:lnSpc>
                        <a:spcBef>
                          <a:spcPts val="1764"/>
                        </a:spcBef>
                      </a:pPr>
                      <a:r>
                        <a:rPr sz="1900" b="1" spc="-5" dirty="0">
                          <a:latin typeface="Arial"/>
                          <a:cs typeface="Arial"/>
                        </a:rPr>
                        <a:t>Pearson</a:t>
                      </a:r>
                      <a:r>
                        <a:rPr sz="19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30" dirty="0">
                          <a:latin typeface="Arial"/>
                          <a:cs typeface="Arial"/>
                        </a:rPr>
                        <a:t>corr. </a:t>
                      </a:r>
                      <a:r>
                        <a:rPr sz="1900" b="1" spc="-5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10" dirty="0">
                          <a:latin typeface="Arial"/>
                          <a:cs typeface="Arial"/>
                        </a:rPr>
                        <a:t>coef.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2241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 marR="120014" indent="135890">
                        <a:lnSpc>
                          <a:spcPct val="101299"/>
                        </a:lnSpc>
                        <a:spcBef>
                          <a:spcPts val="1775"/>
                        </a:spcBef>
                      </a:pPr>
                      <a:r>
                        <a:rPr sz="1900" i="1" spc="-5" dirty="0">
                          <a:latin typeface="Arial"/>
                          <a:cs typeface="Arial"/>
                        </a:rPr>
                        <a:t>Summer </a:t>
                      </a:r>
                      <a:r>
                        <a:rPr sz="1900" i="1" spc="-40" dirty="0">
                          <a:latin typeface="Arial"/>
                          <a:cs typeface="Arial"/>
                        </a:rPr>
                        <a:t>vs </a:t>
                      </a:r>
                      <a:r>
                        <a:rPr sz="19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5" dirty="0">
                          <a:latin typeface="Arial"/>
                          <a:cs typeface="Arial"/>
                        </a:rPr>
                        <a:t>Winter</a:t>
                      </a:r>
                      <a:r>
                        <a:rPr sz="1900" i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1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900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95" dirty="0">
                          <a:latin typeface="Arial"/>
                          <a:cs typeface="Arial"/>
                        </a:rPr>
                        <a:t>Years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 marR="131445" indent="342900">
                        <a:lnSpc>
                          <a:spcPct val="101299"/>
                        </a:lnSpc>
                        <a:spcBef>
                          <a:spcPts val="1775"/>
                        </a:spcBef>
                      </a:pPr>
                      <a:r>
                        <a:rPr sz="1900" i="1" spc="5" dirty="0">
                          <a:latin typeface="Arial"/>
                          <a:cs typeface="Arial"/>
                        </a:rPr>
                        <a:t>Men </a:t>
                      </a:r>
                      <a:r>
                        <a:rPr sz="1900" i="1" spc="-40" dirty="0">
                          <a:latin typeface="Arial"/>
                          <a:cs typeface="Arial"/>
                        </a:rPr>
                        <a:t>vs </a:t>
                      </a:r>
                      <a:r>
                        <a:rPr sz="19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25" dirty="0">
                          <a:latin typeface="Arial"/>
                          <a:cs typeface="Arial"/>
                        </a:rPr>
                        <a:t>Women</a:t>
                      </a:r>
                      <a:r>
                        <a:rPr sz="1900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1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900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5" dirty="0">
                          <a:latin typeface="Arial"/>
                          <a:cs typeface="Arial"/>
                        </a:rPr>
                        <a:t>Age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5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900" i="1" spc="15" dirty="0">
                          <a:solidFill>
                            <a:srgbClr val="B7A951"/>
                          </a:solidFill>
                          <a:latin typeface="Arial"/>
                          <a:cs typeface="Arial"/>
                        </a:rPr>
                        <a:t>Gold</a:t>
                      </a:r>
                      <a:r>
                        <a:rPr sz="1900" i="1" spc="-50" dirty="0">
                          <a:solidFill>
                            <a:srgbClr val="B7A95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10" dirty="0">
                          <a:solidFill>
                            <a:srgbClr val="B7A951"/>
                          </a:solidFill>
                          <a:latin typeface="Arial"/>
                          <a:cs typeface="Arial"/>
                        </a:rPr>
                        <a:t>medals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B7A951"/>
                          </a:solidFill>
                          <a:latin typeface="Arial MT"/>
                          <a:cs typeface="Arial MT"/>
                        </a:rPr>
                        <a:t>0.943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B7A951"/>
                          </a:solidFill>
                          <a:latin typeface="Arial MT"/>
                          <a:cs typeface="Arial MT"/>
                        </a:rPr>
                        <a:t>0.918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900" i="1" spc="-20" dirty="0">
                          <a:solidFill>
                            <a:srgbClr val="5E5E5E"/>
                          </a:solidFill>
                          <a:latin typeface="Arial"/>
                          <a:cs typeface="Arial"/>
                        </a:rPr>
                        <a:t>Silver</a:t>
                      </a:r>
                      <a:r>
                        <a:rPr sz="1900" i="1" spc="-45" dirty="0">
                          <a:solidFill>
                            <a:srgbClr val="5E5E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10" dirty="0">
                          <a:solidFill>
                            <a:srgbClr val="5E5E5E"/>
                          </a:solidFill>
                          <a:latin typeface="Arial"/>
                          <a:cs typeface="Arial"/>
                        </a:rPr>
                        <a:t>medals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5E5E5E"/>
                          </a:solidFill>
                          <a:latin typeface="Arial MT"/>
                          <a:cs typeface="Arial MT"/>
                        </a:rPr>
                        <a:t>0.937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5E5E5E"/>
                          </a:solidFill>
                          <a:latin typeface="Arial MT"/>
                          <a:cs typeface="Arial MT"/>
                        </a:rPr>
                        <a:t>0.917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900" i="1" spc="-25" dirty="0">
                          <a:solidFill>
                            <a:srgbClr val="945200"/>
                          </a:solidFill>
                          <a:latin typeface="Arial"/>
                          <a:cs typeface="Arial"/>
                        </a:rPr>
                        <a:t>Bronze</a:t>
                      </a:r>
                      <a:r>
                        <a:rPr sz="1900" i="1" spc="-35" dirty="0">
                          <a:solidFill>
                            <a:srgbClr val="9452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10" dirty="0">
                          <a:solidFill>
                            <a:srgbClr val="945200"/>
                          </a:solidFill>
                          <a:latin typeface="Arial"/>
                          <a:cs typeface="Arial"/>
                        </a:rPr>
                        <a:t>medals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945200"/>
                          </a:solidFill>
                          <a:latin typeface="Arial MT"/>
                          <a:cs typeface="Arial MT"/>
                        </a:rPr>
                        <a:t>0.973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945200"/>
                          </a:solidFill>
                          <a:latin typeface="Arial MT"/>
                          <a:cs typeface="Arial MT"/>
                        </a:rPr>
                        <a:t>0.930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555305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Fina</a:t>
            </a:r>
            <a:r>
              <a:rPr spc="-50" dirty="0"/>
              <a:t>l</a:t>
            </a:r>
            <a:r>
              <a:rPr spc="-280" dirty="0"/>
              <a:t> </a:t>
            </a:r>
            <a:r>
              <a:rPr spc="-240" dirty="0"/>
              <a:t>Finding</a:t>
            </a:r>
            <a:r>
              <a:rPr spc="-105" dirty="0"/>
              <a:t>s</a:t>
            </a:r>
            <a:r>
              <a:rPr spc="-280" dirty="0"/>
              <a:t> </a:t>
            </a:r>
            <a:r>
              <a:rPr spc="-210" dirty="0"/>
              <a:t>(Result</a:t>
            </a:r>
            <a:r>
              <a:rPr spc="-75" dirty="0"/>
              <a:t>s</a:t>
            </a:r>
            <a:r>
              <a:rPr spc="-280" dirty="0"/>
              <a:t> </a:t>
            </a:r>
            <a:r>
              <a:rPr spc="-140" dirty="0"/>
              <a:t>o</a:t>
            </a:r>
            <a:r>
              <a:rPr dirty="0"/>
              <a:t>f</a:t>
            </a:r>
            <a:r>
              <a:rPr spc="-280" dirty="0"/>
              <a:t> </a:t>
            </a:r>
            <a:r>
              <a:rPr spc="-180" dirty="0"/>
              <a:t>Hypotheses)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917" y="3513054"/>
            <a:ext cx="18047335" cy="477329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514984" marR="5080" indent="-502920">
              <a:lnSpc>
                <a:spcPts val="4250"/>
              </a:lnSpc>
              <a:spcBef>
                <a:spcPts val="655"/>
              </a:spcBef>
              <a:buClr>
                <a:srgbClr val="000000"/>
              </a:buClr>
              <a:buSzPct val="122784"/>
              <a:buFont typeface="Arial MT"/>
              <a:buChar char="•"/>
              <a:tabLst>
                <a:tab pos="514984" algn="l"/>
                <a:tab pos="515620" algn="l"/>
              </a:tabLst>
            </a:pPr>
            <a:r>
              <a:rPr sz="3950" spc="-930" dirty="0">
                <a:solidFill>
                  <a:srgbClr val="008F00"/>
                </a:solidFill>
                <a:latin typeface="MS UI Gothic"/>
                <a:cs typeface="MS UI Gothic"/>
              </a:rPr>
              <a:t>✓</a:t>
            </a:r>
            <a:r>
              <a:rPr sz="3950" spc="-919" dirty="0">
                <a:solidFill>
                  <a:srgbClr val="008F00"/>
                </a:solidFill>
                <a:latin typeface="MS UI Gothic"/>
                <a:cs typeface="MS UI Gothic"/>
              </a:rPr>
              <a:t> </a:t>
            </a:r>
            <a:r>
              <a:rPr sz="3950" b="1" dirty="0">
                <a:latin typeface="Arial"/>
                <a:cs typeface="Arial"/>
              </a:rPr>
              <a:t>Best </a:t>
            </a:r>
            <a:r>
              <a:rPr sz="3950" b="1" spc="-30" dirty="0">
                <a:latin typeface="Arial"/>
                <a:cs typeface="Arial"/>
              </a:rPr>
              <a:t>results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for </a:t>
            </a:r>
            <a:r>
              <a:rPr sz="3950" b="1" spc="-75" dirty="0">
                <a:latin typeface="Arial"/>
                <a:cs typeface="Arial"/>
              </a:rPr>
              <a:t>highly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10" dirty="0">
                <a:latin typeface="Arial"/>
                <a:cs typeface="Arial"/>
              </a:rPr>
              <a:t>populated</a:t>
            </a:r>
            <a:r>
              <a:rPr sz="3950" b="1" dirty="0">
                <a:latin typeface="Arial"/>
                <a:cs typeface="Arial"/>
              </a:rPr>
              <a:t> and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developed </a:t>
            </a:r>
            <a:r>
              <a:rPr sz="3950" b="1" spc="-5" dirty="0">
                <a:latin typeface="Arial"/>
                <a:cs typeface="Arial"/>
              </a:rPr>
              <a:t>countries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40" dirty="0">
                <a:latin typeface="Arial MT"/>
                <a:cs typeface="Arial MT"/>
              </a:rPr>
              <a:t>such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as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USA,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China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Russia.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15"/>
              </a:spcBef>
              <a:buClr>
                <a:srgbClr val="000000"/>
              </a:buClr>
              <a:buSzPct val="122784"/>
              <a:buFont typeface="Arial MT"/>
              <a:buChar char="•"/>
              <a:tabLst>
                <a:tab pos="514984" algn="l"/>
                <a:tab pos="515620" algn="l"/>
              </a:tabLst>
            </a:pPr>
            <a:r>
              <a:rPr sz="3950" spc="-1695" dirty="0">
                <a:solidFill>
                  <a:srgbClr val="FF2600"/>
                </a:solidFill>
                <a:latin typeface="MS UI Gothic"/>
                <a:cs typeface="MS UI Gothic"/>
              </a:rPr>
              <a:t>✗</a:t>
            </a:r>
            <a:r>
              <a:rPr sz="3950" spc="-105" dirty="0">
                <a:solidFill>
                  <a:srgbClr val="FF2600"/>
                </a:solidFill>
                <a:latin typeface="MS UI Gothic"/>
                <a:cs typeface="MS UI Gothic"/>
              </a:rPr>
              <a:t> </a:t>
            </a:r>
            <a:r>
              <a:rPr sz="3950" spc="-70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average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age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medalist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b="1" spc="-75" dirty="0">
                <a:latin typeface="Arial"/>
                <a:cs typeface="Arial"/>
              </a:rPr>
              <a:t>is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b="1" spc="10" dirty="0">
                <a:latin typeface="Arial"/>
                <a:cs typeface="Arial"/>
              </a:rPr>
              <a:t>constant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dirty="0">
                <a:latin typeface="Arial MT"/>
                <a:cs typeface="Arial MT"/>
              </a:rPr>
              <a:t>over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years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85"/>
              </a:spcBef>
              <a:buClr>
                <a:srgbClr val="000000"/>
              </a:buClr>
              <a:buSzPct val="122784"/>
              <a:buFont typeface="Arial MT"/>
              <a:buChar char="•"/>
              <a:tabLst>
                <a:tab pos="514984" algn="l"/>
                <a:tab pos="515620" algn="l"/>
              </a:tabLst>
            </a:pPr>
            <a:r>
              <a:rPr sz="3950" spc="-1695" dirty="0">
                <a:solidFill>
                  <a:srgbClr val="FF2600"/>
                </a:solidFill>
                <a:latin typeface="MS UI Gothic"/>
                <a:cs typeface="MS UI Gothic"/>
              </a:rPr>
              <a:t>✗</a:t>
            </a:r>
            <a:r>
              <a:rPr sz="3950" spc="-105" dirty="0">
                <a:solidFill>
                  <a:srgbClr val="FF2600"/>
                </a:solidFill>
                <a:latin typeface="MS UI Gothic"/>
                <a:cs typeface="MS UI Gothic"/>
              </a:rPr>
              <a:t> </a:t>
            </a:r>
            <a:r>
              <a:rPr sz="3950" spc="-70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average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morphologies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b="1" spc="-75" dirty="0">
                <a:latin typeface="Arial"/>
                <a:cs typeface="Arial"/>
              </a:rPr>
              <a:t>is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b="1" spc="10" dirty="0">
                <a:latin typeface="Arial"/>
                <a:cs typeface="Arial"/>
              </a:rPr>
              <a:t>constant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dirty="0">
                <a:latin typeface="Arial MT"/>
                <a:cs typeface="Arial MT"/>
              </a:rPr>
              <a:t>over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years</a:t>
            </a:r>
            <a:endParaRPr sz="3950">
              <a:latin typeface="Arial MT"/>
              <a:cs typeface="Arial MT"/>
            </a:endParaRPr>
          </a:p>
          <a:p>
            <a:pPr marL="514984" marR="2656205" indent="-502920">
              <a:lnSpc>
                <a:spcPts val="4320"/>
              </a:lnSpc>
              <a:spcBef>
                <a:spcPts val="3779"/>
              </a:spcBef>
              <a:buClr>
                <a:srgbClr val="000000"/>
              </a:buClr>
              <a:buSzPct val="122784"/>
              <a:buFont typeface="Arial MT"/>
              <a:buChar char="•"/>
              <a:tabLst>
                <a:tab pos="514984" algn="l"/>
                <a:tab pos="515620" algn="l"/>
              </a:tabLst>
            </a:pPr>
            <a:r>
              <a:rPr sz="3950" spc="-930" dirty="0">
                <a:solidFill>
                  <a:srgbClr val="008F00"/>
                </a:solidFill>
                <a:latin typeface="MS UI Gothic"/>
                <a:cs typeface="MS UI Gothic"/>
              </a:rPr>
              <a:t>✓</a:t>
            </a:r>
            <a:r>
              <a:rPr sz="3950" spc="-919" dirty="0">
                <a:solidFill>
                  <a:srgbClr val="008F00"/>
                </a:solidFill>
                <a:latin typeface="MS UI Gothic"/>
                <a:cs typeface="MS UI Gothic"/>
              </a:rPr>
              <a:t> </a:t>
            </a:r>
            <a:r>
              <a:rPr sz="3950" b="1" spc="75" dirty="0">
                <a:latin typeface="Arial"/>
                <a:cs typeface="Arial"/>
              </a:rPr>
              <a:t>Most</a:t>
            </a:r>
            <a:r>
              <a:rPr sz="3950" b="1" dirty="0">
                <a:latin typeface="Arial"/>
                <a:cs typeface="Arial"/>
              </a:rPr>
              <a:t> of </a:t>
            </a:r>
            <a:r>
              <a:rPr sz="3950" b="1" spc="-5" dirty="0">
                <a:latin typeface="Arial"/>
                <a:cs typeface="Arial"/>
              </a:rPr>
              <a:t>countries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spc="-35" dirty="0">
                <a:latin typeface="Arial MT"/>
                <a:cs typeface="Arial MT"/>
              </a:rPr>
              <a:t>have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medalists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within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same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range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ages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or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morphologies</a:t>
            </a:r>
            <a:r>
              <a:rPr sz="3950" b="1" spc="35" dirty="0">
                <a:latin typeface="Arial"/>
                <a:cs typeface="Arial"/>
              </a:rPr>
              <a:t>.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77704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Recommendations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7404080" cy="588899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508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70" dirty="0">
                <a:latin typeface="Arial MT"/>
                <a:cs typeface="Arial MT"/>
              </a:rPr>
              <a:t>The </a:t>
            </a:r>
            <a:r>
              <a:rPr sz="3950" spc="-30" dirty="0">
                <a:latin typeface="Arial MT"/>
                <a:cs typeface="Arial MT"/>
              </a:rPr>
              <a:t>average </a:t>
            </a:r>
            <a:r>
              <a:rPr sz="3950" spc="-25" dirty="0">
                <a:latin typeface="Arial MT"/>
                <a:cs typeface="Arial MT"/>
              </a:rPr>
              <a:t>age </a:t>
            </a:r>
            <a:r>
              <a:rPr sz="3950" spc="25" dirty="0">
                <a:latin typeface="Arial MT"/>
                <a:cs typeface="Arial MT"/>
              </a:rPr>
              <a:t>and </a:t>
            </a:r>
            <a:r>
              <a:rPr sz="3950" spc="50" dirty="0">
                <a:latin typeface="Arial MT"/>
                <a:cs typeface="Arial MT"/>
              </a:rPr>
              <a:t>morphology </a:t>
            </a:r>
            <a:r>
              <a:rPr sz="3950" spc="70" dirty="0">
                <a:latin typeface="Arial MT"/>
                <a:cs typeface="Arial MT"/>
              </a:rPr>
              <a:t>of </a:t>
            </a:r>
            <a:r>
              <a:rPr sz="3950" spc="25" dirty="0">
                <a:latin typeface="Arial MT"/>
                <a:cs typeface="Arial MT"/>
              </a:rPr>
              <a:t>medalists </a:t>
            </a:r>
            <a:r>
              <a:rPr sz="3950" spc="30" dirty="0">
                <a:latin typeface="Arial MT"/>
                <a:cs typeface="Arial MT"/>
              </a:rPr>
              <a:t>being </a:t>
            </a:r>
            <a:r>
              <a:rPr sz="3950" spc="25" dirty="0">
                <a:latin typeface="Arial MT"/>
                <a:cs typeface="Arial MT"/>
              </a:rPr>
              <a:t>the </a:t>
            </a:r>
            <a:r>
              <a:rPr sz="3950" spc="-15" dirty="0">
                <a:latin typeface="Arial MT"/>
                <a:cs typeface="Arial MT"/>
              </a:rPr>
              <a:t>same </a:t>
            </a:r>
            <a:r>
              <a:rPr sz="3950" spc="30" dirty="0">
                <a:latin typeface="Arial MT"/>
                <a:cs typeface="Arial MT"/>
              </a:rPr>
              <a:t>between </a:t>
            </a:r>
            <a:r>
              <a:rPr sz="3950" spc="3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countries,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I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would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suggest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sportswear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sellers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that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clothes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do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not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have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present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specific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sizes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mensurations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depending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country.</a:t>
            </a:r>
            <a:endParaRPr sz="3950">
              <a:latin typeface="Arial MT"/>
              <a:cs typeface="Arial MT"/>
            </a:endParaRPr>
          </a:p>
          <a:p>
            <a:pPr marL="514984" marR="23495" indent="-502920">
              <a:lnSpc>
                <a:spcPts val="4240"/>
              </a:lnSpc>
              <a:spcBef>
                <a:spcPts val="37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50" dirty="0">
                <a:latin typeface="Arial MT"/>
                <a:cs typeface="Arial MT"/>
              </a:rPr>
              <a:t>Nordic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countries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show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logically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90" dirty="0">
                <a:latin typeface="Arial MT"/>
                <a:cs typeface="Arial MT"/>
              </a:rPr>
              <a:t>good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performances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during</a:t>
            </a:r>
            <a:r>
              <a:rPr sz="3950" dirty="0">
                <a:latin typeface="Arial MT"/>
                <a:cs typeface="Arial MT"/>
              </a:rPr>
              <a:t> Winter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Games.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I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would </a:t>
            </a:r>
            <a:r>
              <a:rPr sz="3950" dirty="0">
                <a:latin typeface="Arial MT"/>
                <a:cs typeface="Arial MT"/>
              </a:rPr>
              <a:t>advise </a:t>
            </a:r>
            <a:r>
              <a:rPr sz="3950" spc="50" dirty="0">
                <a:latin typeface="Arial MT"/>
                <a:cs typeface="Arial MT"/>
              </a:rPr>
              <a:t>concerned </a:t>
            </a:r>
            <a:r>
              <a:rPr sz="3950" dirty="0">
                <a:latin typeface="Arial MT"/>
                <a:cs typeface="Arial MT"/>
              </a:rPr>
              <a:t>elite trainers </a:t>
            </a:r>
            <a:r>
              <a:rPr sz="3950" spc="110" dirty="0">
                <a:latin typeface="Arial MT"/>
                <a:cs typeface="Arial MT"/>
              </a:rPr>
              <a:t>to </a:t>
            </a:r>
            <a:r>
              <a:rPr sz="3950" spc="20" dirty="0">
                <a:latin typeface="Arial MT"/>
                <a:cs typeface="Arial MT"/>
              </a:rPr>
              <a:t>take </a:t>
            </a:r>
            <a:r>
              <a:rPr sz="3950" dirty="0">
                <a:latin typeface="Arial MT"/>
                <a:cs typeface="Arial MT"/>
              </a:rPr>
              <a:t>more </a:t>
            </a:r>
            <a:r>
              <a:rPr sz="3950" spc="30" dirty="0">
                <a:latin typeface="Arial MT"/>
                <a:cs typeface="Arial MT"/>
              </a:rPr>
              <a:t>informations </a:t>
            </a:r>
            <a:r>
              <a:rPr sz="3950" spc="35" dirty="0">
                <a:latin typeface="Arial MT"/>
                <a:cs typeface="Arial MT"/>
              </a:rPr>
              <a:t>on </a:t>
            </a:r>
            <a:r>
              <a:rPr sz="3950" spc="30" dirty="0">
                <a:latin typeface="Arial MT"/>
                <a:cs typeface="Arial MT"/>
              </a:rPr>
              <a:t>those </a:t>
            </a:r>
            <a:r>
              <a:rPr sz="3950" spc="35" dirty="0">
                <a:latin typeface="Arial MT"/>
                <a:cs typeface="Arial MT"/>
              </a:rPr>
              <a:t> countries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(their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technics,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etc.).</a:t>
            </a:r>
            <a:endParaRPr sz="3950">
              <a:latin typeface="Arial MT"/>
              <a:cs typeface="Arial MT"/>
            </a:endParaRPr>
          </a:p>
          <a:p>
            <a:pPr marL="514984" marR="1636395" indent="-502920">
              <a:lnSpc>
                <a:spcPct val="90300"/>
              </a:lnSpc>
              <a:spcBef>
                <a:spcPts val="361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54" dirty="0">
                <a:latin typeface="Arial MT"/>
                <a:cs typeface="Arial MT"/>
              </a:rPr>
              <a:t>To </a:t>
            </a:r>
            <a:r>
              <a:rPr sz="3950" spc="55" dirty="0">
                <a:latin typeface="Arial MT"/>
                <a:cs typeface="Arial MT"/>
              </a:rPr>
              <a:t>complete </a:t>
            </a:r>
            <a:r>
              <a:rPr sz="3950" spc="35" dirty="0">
                <a:latin typeface="Arial MT"/>
                <a:cs typeface="Arial MT"/>
              </a:rPr>
              <a:t>this </a:t>
            </a:r>
            <a:r>
              <a:rPr sz="3950" spc="-15" dirty="0">
                <a:latin typeface="Arial MT"/>
                <a:cs typeface="Arial MT"/>
              </a:rPr>
              <a:t>analysis, </a:t>
            </a:r>
            <a:r>
              <a:rPr sz="3950" spc="75" dirty="0">
                <a:latin typeface="Arial MT"/>
                <a:cs typeface="Arial MT"/>
              </a:rPr>
              <a:t>it would </a:t>
            </a:r>
            <a:r>
              <a:rPr sz="3950" spc="35" dirty="0">
                <a:latin typeface="Arial MT"/>
                <a:cs typeface="Arial MT"/>
              </a:rPr>
              <a:t>be </a:t>
            </a:r>
            <a:r>
              <a:rPr sz="3950" spc="15" dirty="0">
                <a:latin typeface="Arial MT"/>
                <a:cs typeface="Arial MT"/>
              </a:rPr>
              <a:t>interesting </a:t>
            </a:r>
            <a:r>
              <a:rPr sz="3950" spc="110" dirty="0">
                <a:latin typeface="Arial MT"/>
                <a:cs typeface="Arial MT"/>
              </a:rPr>
              <a:t>to </a:t>
            </a:r>
            <a:r>
              <a:rPr sz="3950" spc="70" dirty="0">
                <a:latin typeface="Arial MT"/>
                <a:cs typeface="Arial MT"/>
              </a:rPr>
              <a:t>go </a:t>
            </a:r>
            <a:r>
              <a:rPr sz="3950" spc="10" dirty="0">
                <a:latin typeface="Arial MT"/>
                <a:cs typeface="Arial MT"/>
              </a:rPr>
              <a:t>deeper </a:t>
            </a:r>
            <a:r>
              <a:rPr sz="3950" spc="75" dirty="0">
                <a:latin typeface="Arial MT"/>
                <a:cs typeface="Arial MT"/>
              </a:rPr>
              <a:t>by </a:t>
            </a:r>
            <a:r>
              <a:rPr sz="3950" spc="80" dirty="0">
                <a:latin typeface="Arial MT"/>
                <a:cs typeface="Arial MT"/>
              </a:rPr>
              <a:t> </a:t>
            </a:r>
            <a:r>
              <a:rPr sz="3950" b="1" spc="-45" dirty="0">
                <a:latin typeface="Arial"/>
                <a:cs typeface="Arial"/>
              </a:rPr>
              <a:t>distinguishing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b="1" spc="20" dirty="0">
                <a:latin typeface="Arial"/>
                <a:cs typeface="Arial"/>
              </a:rPr>
              <a:t>categories</a:t>
            </a:r>
            <a:r>
              <a:rPr sz="3950" b="1" dirty="0">
                <a:latin typeface="Arial"/>
                <a:cs typeface="Arial"/>
              </a:rPr>
              <a:t> of </a:t>
            </a:r>
            <a:r>
              <a:rPr sz="3950" b="1" spc="-10" dirty="0">
                <a:latin typeface="Arial"/>
                <a:cs typeface="Arial"/>
              </a:rPr>
              <a:t>sports</a:t>
            </a:r>
            <a:r>
              <a:rPr sz="3950" spc="-10" dirty="0">
                <a:latin typeface="Arial MT"/>
                <a:cs typeface="Arial MT"/>
              </a:rPr>
              <a:t>.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That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could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enable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find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new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correlations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55" dirty="0">
                <a:latin typeface="Arial MT"/>
                <a:cs typeface="Arial MT"/>
              </a:rPr>
              <a:t>(more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specifically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with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morphology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5" dirty="0">
                <a:latin typeface="Arial MT"/>
                <a:cs typeface="Arial MT"/>
              </a:rPr>
              <a:t>medalists).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917" y="1965856"/>
            <a:ext cx="8729980" cy="8953500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1770"/>
              </a:spcBef>
              <a:buSzPct val="122535"/>
              <a:buChar char="•"/>
              <a:tabLst>
                <a:tab pos="464820" algn="l"/>
                <a:tab pos="465455" algn="l"/>
              </a:tabLst>
            </a:pPr>
            <a:r>
              <a:rPr sz="3550" spc="20" dirty="0">
                <a:latin typeface="Arial MT"/>
                <a:cs typeface="Arial MT"/>
              </a:rPr>
              <a:t>Project</a:t>
            </a:r>
            <a:r>
              <a:rPr sz="3550" spc="-30" dirty="0">
                <a:latin typeface="Arial MT"/>
                <a:cs typeface="Arial MT"/>
              </a:rPr>
              <a:t> </a:t>
            </a:r>
            <a:r>
              <a:rPr sz="3550" spc="20" dirty="0">
                <a:latin typeface="Arial MT"/>
                <a:cs typeface="Arial MT"/>
              </a:rPr>
              <a:t>presentation</a:t>
            </a:r>
            <a:endParaRPr sz="3550">
              <a:latin typeface="Arial MT"/>
              <a:cs typeface="Arial MT"/>
            </a:endParaRPr>
          </a:p>
          <a:p>
            <a:pPr marL="464820" indent="-452755">
              <a:lnSpc>
                <a:spcPct val="100000"/>
              </a:lnSpc>
              <a:spcBef>
                <a:spcPts val="2870"/>
              </a:spcBef>
              <a:buSzPct val="122535"/>
              <a:buChar char="•"/>
              <a:tabLst>
                <a:tab pos="464820" algn="l"/>
                <a:tab pos="465455" algn="l"/>
              </a:tabLst>
            </a:pPr>
            <a:r>
              <a:rPr sz="3550" spc="10" dirty="0">
                <a:latin typeface="Arial MT"/>
                <a:cs typeface="Arial MT"/>
              </a:rPr>
              <a:t>Questions</a:t>
            </a:r>
            <a:r>
              <a:rPr sz="3550" spc="-25" dirty="0">
                <a:latin typeface="Arial MT"/>
                <a:cs typeface="Arial MT"/>
              </a:rPr>
              <a:t> </a:t>
            </a:r>
            <a:r>
              <a:rPr sz="3550" spc="100" dirty="0">
                <a:latin typeface="Arial MT"/>
                <a:cs typeface="Arial MT"/>
              </a:rPr>
              <a:t>to</a:t>
            </a:r>
            <a:r>
              <a:rPr sz="3550" spc="-20" dirty="0">
                <a:latin typeface="Arial MT"/>
                <a:cs typeface="Arial MT"/>
              </a:rPr>
              <a:t> </a:t>
            </a:r>
            <a:r>
              <a:rPr sz="3550" spc="5" dirty="0">
                <a:latin typeface="Arial MT"/>
                <a:cs typeface="Arial MT"/>
              </a:rPr>
              <a:t>Answer</a:t>
            </a:r>
            <a:endParaRPr sz="3550">
              <a:latin typeface="Arial MT"/>
              <a:cs typeface="Arial MT"/>
            </a:endParaRPr>
          </a:p>
          <a:p>
            <a:pPr marL="464820" indent="-452755">
              <a:lnSpc>
                <a:spcPct val="100000"/>
              </a:lnSpc>
              <a:spcBef>
                <a:spcPts val="2875"/>
              </a:spcBef>
              <a:buSzPct val="122535"/>
              <a:buChar char="•"/>
              <a:tabLst>
                <a:tab pos="464820" algn="l"/>
                <a:tab pos="465455" algn="l"/>
              </a:tabLst>
            </a:pPr>
            <a:r>
              <a:rPr sz="3550" dirty="0">
                <a:latin typeface="Arial MT"/>
                <a:cs typeface="Arial MT"/>
              </a:rPr>
              <a:t>Initial</a:t>
            </a:r>
            <a:r>
              <a:rPr sz="3550" spc="-35" dirty="0">
                <a:latin typeface="Arial MT"/>
                <a:cs typeface="Arial MT"/>
              </a:rPr>
              <a:t> </a:t>
            </a:r>
            <a:r>
              <a:rPr sz="3550" spc="25" dirty="0">
                <a:latin typeface="Arial MT"/>
                <a:cs typeface="Arial MT"/>
              </a:rPr>
              <a:t>Hypotheses</a:t>
            </a:r>
            <a:endParaRPr sz="3550">
              <a:latin typeface="Arial MT"/>
              <a:cs typeface="Arial MT"/>
            </a:endParaRPr>
          </a:p>
          <a:p>
            <a:pPr marL="464820" indent="-452755">
              <a:lnSpc>
                <a:spcPct val="100000"/>
              </a:lnSpc>
              <a:spcBef>
                <a:spcPts val="2875"/>
              </a:spcBef>
              <a:buSzPct val="122535"/>
              <a:buChar char="•"/>
              <a:tabLst>
                <a:tab pos="464820" algn="l"/>
                <a:tab pos="465455" algn="l"/>
              </a:tabLst>
            </a:pPr>
            <a:r>
              <a:rPr sz="3550" spc="-15" dirty="0">
                <a:latin typeface="Arial MT"/>
                <a:cs typeface="Arial MT"/>
              </a:rPr>
              <a:t>Data</a:t>
            </a:r>
            <a:r>
              <a:rPr sz="3550" spc="-10" dirty="0">
                <a:latin typeface="Arial MT"/>
                <a:cs typeface="Arial MT"/>
              </a:rPr>
              <a:t> </a:t>
            </a:r>
            <a:r>
              <a:rPr sz="3550" spc="-15" dirty="0">
                <a:latin typeface="Arial MT"/>
                <a:cs typeface="Arial MT"/>
              </a:rPr>
              <a:t>Analysis</a:t>
            </a:r>
            <a:r>
              <a:rPr sz="3550" spc="-10" dirty="0">
                <a:latin typeface="Arial MT"/>
                <a:cs typeface="Arial MT"/>
              </a:rPr>
              <a:t> </a:t>
            </a:r>
            <a:r>
              <a:rPr sz="3550" spc="35" dirty="0">
                <a:latin typeface="Arial MT"/>
                <a:cs typeface="Arial MT"/>
              </a:rPr>
              <a:t>Approach</a:t>
            </a:r>
            <a:endParaRPr sz="3550">
              <a:latin typeface="Arial MT"/>
              <a:cs typeface="Arial MT"/>
            </a:endParaRPr>
          </a:p>
          <a:p>
            <a:pPr marL="464820" indent="-452755">
              <a:lnSpc>
                <a:spcPct val="100000"/>
              </a:lnSpc>
              <a:spcBef>
                <a:spcPts val="2875"/>
              </a:spcBef>
              <a:buSzPct val="122535"/>
              <a:buChar char="•"/>
              <a:tabLst>
                <a:tab pos="464820" algn="l"/>
                <a:tab pos="465455" algn="l"/>
              </a:tabLst>
            </a:pPr>
            <a:r>
              <a:rPr sz="3550" spc="-40" dirty="0">
                <a:latin typeface="Arial MT"/>
                <a:cs typeface="Arial MT"/>
              </a:rPr>
              <a:t>Technical </a:t>
            </a:r>
            <a:r>
              <a:rPr sz="3550" spc="-10" dirty="0">
                <a:latin typeface="Arial MT"/>
                <a:cs typeface="Arial MT"/>
              </a:rPr>
              <a:t>Challenges</a:t>
            </a:r>
            <a:endParaRPr sz="3550">
              <a:latin typeface="Arial MT"/>
              <a:cs typeface="Arial MT"/>
            </a:endParaRPr>
          </a:p>
          <a:p>
            <a:pPr marL="464820" indent="-452755">
              <a:lnSpc>
                <a:spcPct val="100000"/>
              </a:lnSpc>
              <a:spcBef>
                <a:spcPts val="2870"/>
              </a:spcBef>
              <a:buSzPct val="122535"/>
              <a:buChar char="•"/>
              <a:tabLst>
                <a:tab pos="464820" algn="l"/>
                <a:tab pos="465455" algn="l"/>
              </a:tabLst>
            </a:pPr>
            <a:r>
              <a:rPr sz="3550" spc="-10" dirty="0">
                <a:latin typeface="Arial MT"/>
                <a:cs typeface="Arial MT"/>
              </a:rPr>
              <a:t>Detail: </a:t>
            </a:r>
            <a:r>
              <a:rPr sz="3550" spc="15" dirty="0">
                <a:latin typeface="Arial MT"/>
                <a:cs typeface="Arial MT"/>
              </a:rPr>
              <a:t>Entity</a:t>
            </a:r>
            <a:r>
              <a:rPr sz="3550" spc="-10" dirty="0">
                <a:latin typeface="Arial MT"/>
                <a:cs typeface="Arial MT"/>
              </a:rPr>
              <a:t> </a:t>
            </a:r>
            <a:r>
              <a:rPr sz="3550" spc="10" dirty="0">
                <a:latin typeface="Arial MT"/>
                <a:cs typeface="Arial MT"/>
              </a:rPr>
              <a:t>Relationship</a:t>
            </a:r>
            <a:r>
              <a:rPr sz="3550" spc="-10" dirty="0">
                <a:latin typeface="Arial MT"/>
                <a:cs typeface="Arial MT"/>
              </a:rPr>
              <a:t> </a:t>
            </a:r>
            <a:r>
              <a:rPr sz="3550" spc="-5" dirty="0">
                <a:latin typeface="Arial MT"/>
                <a:cs typeface="Arial MT"/>
              </a:rPr>
              <a:t>Diagram</a:t>
            </a:r>
            <a:r>
              <a:rPr sz="3550" spc="-10" dirty="0">
                <a:latin typeface="Arial MT"/>
                <a:cs typeface="Arial MT"/>
              </a:rPr>
              <a:t> </a:t>
            </a:r>
            <a:r>
              <a:rPr sz="3550" spc="-180" dirty="0">
                <a:latin typeface="Arial MT"/>
                <a:cs typeface="Arial MT"/>
              </a:rPr>
              <a:t>(ERD)</a:t>
            </a:r>
            <a:endParaRPr sz="3550">
              <a:latin typeface="Arial MT"/>
              <a:cs typeface="Arial MT"/>
            </a:endParaRPr>
          </a:p>
          <a:p>
            <a:pPr marL="464820" indent="-452755">
              <a:lnSpc>
                <a:spcPct val="100000"/>
              </a:lnSpc>
              <a:spcBef>
                <a:spcPts val="2875"/>
              </a:spcBef>
              <a:buSzPct val="122535"/>
              <a:buChar char="•"/>
              <a:tabLst>
                <a:tab pos="464820" algn="l"/>
                <a:tab pos="465455" algn="l"/>
              </a:tabLst>
            </a:pPr>
            <a:r>
              <a:rPr sz="3550" dirty="0">
                <a:latin typeface="Arial MT"/>
                <a:cs typeface="Arial MT"/>
              </a:rPr>
              <a:t>Initial</a:t>
            </a:r>
            <a:r>
              <a:rPr sz="3550" spc="-25" dirty="0">
                <a:latin typeface="Arial MT"/>
                <a:cs typeface="Arial MT"/>
              </a:rPr>
              <a:t> </a:t>
            </a:r>
            <a:r>
              <a:rPr sz="3550" spc="10" dirty="0">
                <a:latin typeface="Arial MT"/>
                <a:cs typeface="Arial MT"/>
              </a:rPr>
              <a:t>Findings</a:t>
            </a:r>
            <a:endParaRPr sz="3550">
              <a:latin typeface="Arial MT"/>
              <a:cs typeface="Arial MT"/>
            </a:endParaRPr>
          </a:p>
          <a:p>
            <a:pPr marL="464820" indent="-452755">
              <a:lnSpc>
                <a:spcPct val="100000"/>
              </a:lnSpc>
              <a:spcBef>
                <a:spcPts val="2875"/>
              </a:spcBef>
              <a:buSzPct val="122535"/>
              <a:buChar char="•"/>
              <a:tabLst>
                <a:tab pos="464820" algn="l"/>
                <a:tab pos="465455" algn="l"/>
              </a:tabLst>
            </a:pPr>
            <a:r>
              <a:rPr sz="3550" spc="-20" dirty="0">
                <a:latin typeface="Arial MT"/>
                <a:cs typeface="Arial MT"/>
              </a:rPr>
              <a:t>Deeper</a:t>
            </a:r>
            <a:r>
              <a:rPr sz="3550" spc="-5" dirty="0">
                <a:latin typeface="Arial MT"/>
                <a:cs typeface="Arial MT"/>
              </a:rPr>
              <a:t> </a:t>
            </a:r>
            <a:r>
              <a:rPr sz="3550" spc="-15" dirty="0">
                <a:latin typeface="Arial MT"/>
                <a:cs typeface="Arial MT"/>
              </a:rPr>
              <a:t>Analysis</a:t>
            </a:r>
            <a:r>
              <a:rPr sz="3550" dirty="0">
                <a:latin typeface="Arial MT"/>
                <a:cs typeface="Arial MT"/>
              </a:rPr>
              <a:t> </a:t>
            </a:r>
            <a:r>
              <a:rPr sz="3550" spc="195" dirty="0">
                <a:latin typeface="Arial MT"/>
                <a:cs typeface="Arial MT"/>
              </a:rPr>
              <a:t>/</a:t>
            </a:r>
            <a:r>
              <a:rPr sz="3550" dirty="0">
                <a:latin typeface="Arial MT"/>
                <a:cs typeface="Arial MT"/>
              </a:rPr>
              <a:t> </a:t>
            </a:r>
            <a:r>
              <a:rPr sz="3550" spc="15" dirty="0">
                <a:latin typeface="Arial MT"/>
                <a:cs typeface="Arial MT"/>
              </a:rPr>
              <a:t>Going</a:t>
            </a:r>
            <a:r>
              <a:rPr sz="3550" dirty="0">
                <a:latin typeface="Arial MT"/>
                <a:cs typeface="Arial MT"/>
              </a:rPr>
              <a:t> </a:t>
            </a:r>
            <a:r>
              <a:rPr sz="3550" spc="10" dirty="0">
                <a:latin typeface="Arial MT"/>
                <a:cs typeface="Arial MT"/>
              </a:rPr>
              <a:t>Broader</a:t>
            </a:r>
            <a:endParaRPr sz="3550">
              <a:latin typeface="Arial MT"/>
              <a:cs typeface="Arial MT"/>
            </a:endParaRPr>
          </a:p>
          <a:p>
            <a:pPr marL="464820" indent="-452755">
              <a:lnSpc>
                <a:spcPct val="100000"/>
              </a:lnSpc>
              <a:spcBef>
                <a:spcPts val="2870"/>
              </a:spcBef>
              <a:buSzPct val="122535"/>
              <a:buChar char="•"/>
              <a:tabLst>
                <a:tab pos="464820" algn="l"/>
                <a:tab pos="465455" algn="l"/>
              </a:tabLst>
            </a:pPr>
            <a:r>
              <a:rPr sz="3550" spc="-40" dirty="0">
                <a:latin typeface="Arial MT"/>
                <a:cs typeface="Arial MT"/>
              </a:rPr>
              <a:t>Final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spc="10" dirty="0">
                <a:latin typeface="Arial MT"/>
                <a:cs typeface="Arial MT"/>
              </a:rPr>
              <a:t>Findings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spc="-5" dirty="0">
                <a:latin typeface="Arial MT"/>
                <a:cs typeface="Arial MT"/>
              </a:rPr>
              <a:t>(Hypotheses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spc="-40" dirty="0">
                <a:latin typeface="Arial MT"/>
                <a:cs typeface="Arial MT"/>
              </a:rPr>
              <a:t>Results)</a:t>
            </a:r>
            <a:endParaRPr sz="3550">
              <a:latin typeface="Arial MT"/>
              <a:cs typeface="Arial MT"/>
            </a:endParaRPr>
          </a:p>
          <a:p>
            <a:pPr marL="464820" indent="-452755">
              <a:lnSpc>
                <a:spcPct val="100000"/>
              </a:lnSpc>
              <a:spcBef>
                <a:spcPts val="2875"/>
              </a:spcBef>
              <a:buSzPct val="122535"/>
              <a:buChar char="•"/>
              <a:tabLst>
                <a:tab pos="464820" algn="l"/>
                <a:tab pos="465455" algn="l"/>
              </a:tabLst>
            </a:pPr>
            <a:r>
              <a:rPr sz="3550" spc="25" dirty="0">
                <a:latin typeface="Arial MT"/>
                <a:cs typeface="Arial MT"/>
              </a:rPr>
              <a:t>Recommendations</a:t>
            </a:r>
            <a:endParaRPr sz="3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6971"/>
            <a:ext cx="8312784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Project</a:t>
            </a:r>
            <a:r>
              <a:rPr spc="-320" dirty="0"/>
              <a:t> </a:t>
            </a:r>
            <a:r>
              <a:rPr spc="-145" dirty="0"/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917" y="2337405"/>
            <a:ext cx="17786985" cy="835405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14984" marR="1119505" indent="-502920">
              <a:lnSpc>
                <a:spcPct val="89000"/>
              </a:lnSpc>
              <a:spcBef>
                <a:spcPts val="62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u="heavy" spc="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Client/Dataset:</a:t>
            </a:r>
            <a:r>
              <a:rPr sz="3950" spc="20" dirty="0">
                <a:latin typeface="Arial MT"/>
                <a:cs typeface="Arial MT"/>
              </a:rPr>
              <a:t> </a:t>
            </a:r>
            <a:r>
              <a:rPr sz="3950" b="1" dirty="0">
                <a:latin typeface="Arial"/>
                <a:cs typeface="Arial"/>
              </a:rPr>
              <a:t>SportsStats </a:t>
            </a:r>
            <a:r>
              <a:rPr sz="3950" b="1" spc="-40" dirty="0">
                <a:latin typeface="Arial"/>
                <a:cs typeface="Arial"/>
              </a:rPr>
              <a:t>(Olympics </a:t>
            </a:r>
            <a:r>
              <a:rPr sz="3950" b="1" spc="55" dirty="0">
                <a:latin typeface="Arial"/>
                <a:cs typeface="Arial"/>
              </a:rPr>
              <a:t>Dataset </a:t>
            </a:r>
            <a:r>
              <a:rPr sz="3950" b="1" spc="295" dirty="0">
                <a:latin typeface="Arial"/>
                <a:cs typeface="Arial"/>
              </a:rPr>
              <a:t>- </a:t>
            </a:r>
            <a:r>
              <a:rPr sz="3950" b="1" dirty="0">
                <a:latin typeface="Arial"/>
                <a:cs typeface="Arial"/>
              </a:rPr>
              <a:t>120 </a:t>
            </a:r>
            <a:r>
              <a:rPr sz="3950" b="1" spc="-15" dirty="0">
                <a:latin typeface="Arial"/>
                <a:cs typeface="Arial"/>
              </a:rPr>
              <a:t>years </a:t>
            </a:r>
            <a:r>
              <a:rPr sz="3950" b="1" dirty="0">
                <a:latin typeface="Arial"/>
                <a:cs typeface="Arial"/>
              </a:rPr>
              <a:t>of </a:t>
            </a:r>
            <a:r>
              <a:rPr sz="3950" b="1" spc="15" dirty="0">
                <a:latin typeface="Arial"/>
                <a:cs typeface="Arial"/>
              </a:rPr>
              <a:t>data) </a:t>
            </a:r>
            <a:r>
              <a:rPr sz="3950" b="1" spc="20" dirty="0">
                <a:latin typeface="Arial"/>
                <a:cs typeface="Arial"/>
              </a:rPr>
              <a:t> </a:t>
            </a:r>
            <a:r>
              <a:rPr sz="3550" i="1" spc="10" dirty="0">
                <a:latin typeface="Arial"/>
                <a:cs typeface="Arial"/>
              </a:rPr>
              <a:t>SportsStats</a:t>
            </a:r>
            <a:r>
              <a:rPr sz="3550" i="1" dirty="0">
                <a:latin typeface="Arial"/>
                <a:cs typeface="Arial"/>
              </a:rPr>
              <a:t> </a:t>
            </a:r>
            <a:r>
              <a:rPr sz="3550" i="1" spc="-40" dirty="0">
                <a:latin typeface="Arial"/>
                <a:cs typeface="Arial"/>
              </a:rPr>
              <a:t>is</a:t>
            </a:r>
            <a:r>
              <a:rPr sz="3550" i="1" spc="5" dirty="0">
                <a:latin typeface="Arial"/>
                <a:cs typeface="Arial"/>
              </a:rPr>
              <a:t> </a:t>
            </a:r>
            <a:r>
              <a:rPr sz="3550" i="1" spc="-135" dirty="0">
                <a:latin typeface="Arial"/>
                <a:cs typeface="Arial"/>
              </a:rPr>
              <a:t>a</a:t>
            </a:r>
            <a:r>
              <a:rPr sz="3550" i="1" dirty="0">
                <a:latin typeface="Arial"/>
                <a:cs typeface="Arial"/>
              </a:rPr>
              <a:t> </a:t>
            </a:r>
            <a:r>
              <a:rPr sz="3550" i="1" spc="25" dirty="0">
                <a:latin typeface="Arial"/>
                <a:cs typeface="Arial"/>
              </a:rPr>
              <a:t>sports</a:t>
            </a:r>
            <a:r>
              <a:rPr sz="3550" i="1" spc="5" dirty="0">
                <a:latin typeface="Arial"/>
                <a:cs typeface="Arial"/>
              </a:rPr>
              <a:t> </a:t>
            </a:r>
            <a:r>
              <a:rPr sz="3550" i="1" spc="-65" dirty="0">
                <a:latin typeface="Arial"/>
                <a:cs typeface="Arial"/>
              </a:rPr>
              <a:t>analysis</a:t>
            </a:r>
            <a:r>
              <a:rPr sz="3550" i="1" spc="5" dirty="0">
                <a:latin typeface="Arial"/>
                <a:cs typeface="Arial"/>
              </a:rPr>
              <a:t> </a:t>
            </a:r>
            <a:r>
              <a:rPr sz="3550" i="1" spc="30" dirty="0">
                <a:latin typeface="Arial"/>
                <a:cs typeface="Arial"/>
              </a:rPr>
              <a:t>firm</a:t>
            </a:r>
            <a:r>
              <a:rPr sz="3550" i="1" dirty="0">
                <a:latin typeface="Arial"/>
                <a:cs typeface="Arial"/>
              </a:rPr>
              <a:t> </a:t>
            </a:r>
            <a:r>
              <a:rPr sz="3550" i="1" spc="10" dirty="0">
                <a:latin typeface="Arial"/>
                <a:cs typeface="Arial"/>
              </a:rPr>
              <a:t>partnering</a:t>
            </a:r>
            <a:r>
              <a:rPr sz="3550" i="1" spc="5" dirty="0">
                <a:latin typeface="Arial"/>
                <a:cs typeface="Arial"/>
              </a:rPr>
              <a:t> </a:t>
            </a:r>
            <a:r>
              <a:rPr sz="3550" i="1" spc="60" dirty="0">
                <a:latin typeface="Arial"/>
                <a:cs typeface="Arial"/>
              </a:rPr>
              <a:t>with</a:t>
            </a:r>
            <a:r>
              <a:rPr sz="3550" i="1" spc="5" dirty="0">
                <a:latin typeface="Arial"/>
                <a:cs typeface="Arial"/>
              </a:rPr>
              <a:t> </a:t>
            </a:r>
            <a:r>
              <a:rPr sz="3550" i="1" spc="10" dirty="0">
                <a:latin typeface="Arial"/>
                <a:cs typeface="Arial"/>
              </a:rPr>
              <a:t>local</a:t>
            </a:r>
            <a:r>
              <a:rPr sz="3550" i="1" dirty="0">
                <a:latin typeface="Arial"/>
                <a:cs typeface="Arial"/>
              </a:rPr>
              <a:t> </a:t>
            </a:r>
            <a:r>
              <a:rPr sz="3550" i="1" spc="-5" dirty="0">
                <a:latin typeface="Arial"/>
                <a:cs typeface="Arial"/>
              </a:rPr>
              <a:t>news</a:t>
            </a:r>
            <a:r>
              <a:rPr sz="3550" i="1" spc="5" dirty="0">
                <a:latin typeface="Arial"/>
                <a:cs typeface="Arial"/>
              </a:rPr>
              <a:t> </a:t>
            </a:r>
            <a:r>
              <a:rPr sz="3550" i="1" spc="-5" dirty="0">
                <a:latin typeface="Arial"/>
                <a:cs typeface="Arial"/>
              </a:rPr>
              <a:t>and</a:t>
            </a:r>
            <a:r>
              <a:rPr sz="3550" i="1" dirty="0">
                <a:latin typeface="Arial"/>
                <a:cs typeface="Arial"/>
              </a:rPr>
              <a:t> </a:t>
            </a:r>
            <a:r>
              <a:rPr sz="3550" i="1" spc="-5" dirty="0">
                <a:latin typeface="Arial"/>
                <a:cs typeface="Arial"/>
              </a:rPr>
              <a:t>elite</a:t>
            </a:r>
            <a:r>
              <a:rPr sz="3550" i="1" spc="5" dirty="0">
                <a:latin typeface="Arial"/>
                <a:cs typeface="Arial"/>
              </a:rPr>
              <a:t> </a:t>
            </a:r>
            <a:r>
              <a:rPr sz="3550" i="1" spc="-15" dirty="0">
                <a:latin typeface="Arial"/>
                <a:cs typeface="Arial"/>
              </a:rPr>
              <a:t>personal </a:t>
            </a:r>
            <a:r>
              <a:rPr sz="3550" i="1" spc="-969" dirty="0">
                <a:latin typeface="Arial"/>
                <a:cs typeface="Arial"/>
              </a:rPr>
              <a:t> </a:t>
            </a:r>
            <a:r>
              <a:rPr sz="3550" i="1" spc="-20" dirty="0">
                <a:latin typeface="Arial"/>
                <a:cs typeface="Arial"/>
              </a:rPr>
              <a:t>trainers</a:t>
            </a:r>
            <a:r>
              <a:rPr sz="3550" i="1" spc="-10" dirty="0">
                <a:latin typeface="Arial"/>
                <a:cs typeface="Arial"/>
              </a:rPr>
              <a:t> </a:t>
            </a:r>
            <a:r>
              <a:rPr sz="3550" i="1" spc="95" dirty="0">
                <a:latin typeface="Arial"/>
                <a:cs typeface="Arial"/>
              </a:rPr>
              <a:t>to</a:t>
            </a:r>
            <a:r>
              <a:rPr sz="3550" i="1" spc="-5" dirty="0">
                <a:latin typeface="Arial"/>
                <a:cs typeface="Arial"/>
              </a:rPr>
              <a:t> </a:t>
            </a:r>
            <a:r>
              <a:rPr sz="3550" i="1" spc="15" dirty="0">
                <a:latin typeface="Arial"/>
                <a:cs typeface="Arial"/>
              </a:rPr>
              <a:t>provide</a:t>
            </a:r>
            <a:r>
              <a:rPr sz="3550" i="1" spc="-5" dirty="0">
                <a:latin typeface="Arial"/>
                <a:cs typeface="Arial"/>
              </a:rPr>
              <a:t> </a:t>
            </a:r>
            <a:r>
              <a:rPr sz="3550" i="1" spc="50" dirty="0">
                <a:latin typeface="Arial"/>
                <a:cs typeface="Arial"/>
              </a:rPr>
              <a:t>“interesting”</a:t>
            </a:r>
            <a:r>
              <a:rPr sz="3550" i="1" spc="-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insights</a:t>
            </a:r>
            <a:r>
              <a:rPr sz="3550" i="1" spc="-5" dirty="0">
                <a:latin typeface="Arial"/>
                <a:cs typeface="Arial"/>
              </a:rPr>
              <a:t> </a:t>
            </a:r>
            <a:r>
              <a:rPr sz="3550" i="1" spc="95" dirty="0">
                <a:latin typeface="Arial"/>
                <a:cs typeface="Arial"/>
              </a:rPr>
              <a:t>to</a:t>
            </a:r>
            <a:r>
              <a:rPr sz="3550" i="1" spc="-5" dirty="0">
                <a:latin typeface="Arial"/>
                <a:cs typeface="Arial"/>
              </a:rPr>
              <a:t> </a:t>
            </a:r>
            <a:r>
              <a:rPr sz="3550" i="1" spc="10" dirty="0">
                <a:latin typeface="Arial"/>
                <a:cs typeface="Arial"/>
              </a:rPr>
              <a:t>help</a:t>
            </a:r>
            <a:r>
              <a:rPr sz="3550" i="1" spc="-5" dirty="0">
                <a:latin typeface="Arial"/>
                <a:cs typeface="Arial"/>
              </a:rPr>
              <a:t> </a:t>
            </a:r>
            <a:r>
              <a:rPr sz="3550" i="1" spc="10" dirty="0">
                <a:latin typeface="Arial"/>
                <a:cs typeface="Arial"/>
              </a:rPr>
              <a:t>their</a:t>
            </a:r>
            <a:r>
              <a:rPr sz="3550" i="1" spc="-5" dirty="0">
                <a:latin typeface="Arial"/>
                <a:cs typeface="Arial"/>
              </a:rPr>
              <a:t> partners.</a:t>
            </a:r>
            <a:endParaRPr sz="35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300">
              <a:latin typeface="Arial"/>
              <a:cs typeface="Arial"/>
            </a:endParaRPr>
          </a:p>
          <a:p>
            <a:pPr marL="514984" marR="887094" indent="-502920" algn="just">
              <a:lnSpc>
                <a:spcPct val="89600"/>
              </a:lnSpc>
              <a:spcBef>
                <a:spcPts val="5"/>
              </a:spcBef>
              <a:buSzPct val="122784"/>
              <a:buChar char="•"/>
              <a:tabLst>
                <a:tab pos="515620" algn="l"/>
              </a:tabLst>
            </a:pPr>
            <a:r>
              <a:rPr sz="3950" u="heavy" spc="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Objective: </a:t>
            </a:r>
            <a:r>
              <a:rPr sz="3950" spc="15" dirty="0">
                <a:latin typeface="Arial MT"/>
                <a:cs typeface="Arial MT"/>
              </a:rPr>
              <a:t>establish </a:t>
            </a:r>
            <a:r>
              <a:rPr sz="3950" spc="20" dirty="0">
                <a:latin typeface="Arial MT"/>
                <a:cs typeface="Arial MT"/>
              </a:rPr>
              <a:t>whether </a:t>
            </a:r>
            <a:r>
              <a:rPr sz="3950" spc="-75" dirty="0">
                <a:latin typeface="Arial MT"/>
                <a:cs typeface="Arial MT"/>
              </a:rPr>
              <a:t>a </a:t>
            </a:r>
            <a:r>
              <a:rPr sz="3950" b="1" dirty="0">
                <a:latin typeface="Arial"/>
                <a:cs typeface="Arial"/>
              </a:rPr>
              <a:t>correlation </a:t>
            </a:r>
            <a:r>
              <a:rPr sz="3950" spc="25" dirty="0">
                <a:latin typeface="Arial MT"/>
                <a:cs typeface="Arial MT"/>
              </a:rPr>
              <a:t>exists </a:t>
            </a:r>
            <a:r>
              <a:rPr sz="3950" spc="30" dirty="0">
                <a:latin typeface="Arial MT"/>
                <a:cs typeface="Arial MT"/>
              </a:rPr>
              <a:t>between </a:t>
            </a:r>
            <a:r>
              <a:rPr sz="3950" spc="25" dirty="0">
                <a:latin typeface="Arial MT"/>
                <a:cs typeface="Arial MT"/>
              </a:rPr>
              <a:t>the </a:t>
            </a:r>
            <a:r>
              <a:rPr sz="3950" spc="55" dirty="0">
                <a:latin typeface="Arial MT"/>
                <a:cs typeface="Arial MT"/>
              </a:rPr>
              <a:t>country </a:t>
            </a:r>
            <a:r>
              <a:rPr sz="3950" spc="70" dirty="0">
                <a:latin typeface="Arial MT"/>
                <a:cs typeface="Arial MT"/>
              </a:rPr>
              <a:t>of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medal-winning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" dirty="0">
                <a:latin typeface="Arial MT"/>
                <a:cs typeface="Arial MT"/>
              </a:rPr>
              <a:t>Summer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and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Winter </a:t>
            </a:r>
            <a:r>
              <a:rPr sz="3950" spc="-25" dirty="0">
                <a:latin typeface="Arial MT"/>
                <a:cs typeface="Arial MT"/>
              </a:rPr>
              <a:t>Games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athletes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and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their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age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their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morphology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over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years.</a:t>
            </a:r>
            <a:endParaRPr sz="3950">
              <a:latin typeface="Arial MT"/>
              <a:cs typeface="Arial MT"/>
            </a:endParaRPr>
          </a:p>
          <a:p>
            <a:pPr marL="514984" marR="5080" indent="-502920">
              <a:lnSpc>
                <a:spcPts val="4240"/>
              </a:lnSpc>
              <a:spcBef>
                <a:spcPts val="37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0" dirty="0">
                <a:latin typeface="Arial MT"/>
                <a:cs typeface="Arial MT"/>
              </a:rPr>
              <a:t>Such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informations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could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be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certain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interest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for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anyone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who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want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have </a:t>
            </a:r>
            <a:r>
              <a:rPr sz="3950" spc="-108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better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understanding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such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relationship.</a:t>
            </a:r>
            <a:endParaRPr sz="3950">
              <a:latin typeface="Arial MT"/>
              <a:cs typeface="Arial MT"/>
            </a:endParaRPr>
          </a:p>
          <a:p>
            <a:pPr marL="1520190" marR="721360" lvl="1" indent="-502920">
              <a:lnSpc>
                <a:spcPts val="4250"/>
              </a:lnSpc>
              <a:spcBef>
                <a:spcPts val="3769"/>
              </a:spcBef>
              <a:buSzPct val="122784"/>
              <a:buFont typeface="Arial MT"/>
              <a:buChar char="•"/>
              <a:tabLst>
                <a:tab pos="1520190" algn="l"/>
                <a:tab pos="1520825" algn="l"/>
              </a:tabLst>
            </a:pPr>
            <a:r>
              <a:rPr sz="3950" i="1" spc="-25" dirty="0">
                <a:latin typeface="Arial"/>
                <a:cs typeface="Arial"/>
              </a:rPr>
              <a:t>For</a:t>
            </a:r>
            <a:r>
              <a:rPr sz="3950" i="1" dirty="0">
                <a:latin typeface="Arial"/>
                <a:cs typeface="Arial"/>
              </a:rPr>
              <a:t> </a:t>
            </a:r>
            <a:r>
              <a:rPr sz="3950" b="1" i="1" spc="30" dirty="0">
                <a:latin typeface="Arial"/>
                <a:cs typeface="Arial"/>
              </a:rPr>
              <a:t>elite</a:t>
            </a:r>
            <a:r>
              <a:rPr sz="3950" b="1" i="1" spc="5" dirty="0">
                <a:latin typeface="Arial"/>
                <a:cs typeface="Arial"/>
              </a:rPr>
              <a:t> </a:t>
            </a:r>
            <a:r>
              <a:rPr sz="3950" b="1" i="1" spc="10" dirty="0">
                <a:latin typeface="Arial"/>
                <a:cs typeface="Arial"/>
              </a:rPr>
              <a:t>trainers</a:t>
            </a:r>
            <a:r>
              <a:rPr sz="3950" spc="10" dirty="0">
                <a:latin typeface="Arial MT"/>
                <a:cs typeface="Arial MT"/>
              </a:rPr>
              <a:t>: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could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help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identify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future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talents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and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where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they </a:t>
            </a:r>
            <a:r>
              <a:rPr sz="3950" spc="-108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come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from.</a:t>
            </a:r>
            <a:endParaRPr sz="3950">
              <a:latin typeface="Arial MT"/>
              <a:cs typeface="Arial MT"/>
            </a:endParaRPr>
          </a:p>
          <a:p>
            <a:pPr marL="1520190" marR="951230" lvl="1" indent="-502920">
              <a:lnSpc>
                <a:spcPts val="4250"/>
              </a:lnSpc>
              <a:spcBef>
                <a:spcPts val="3765"/>
              </a:spcBef>
              <a:buSzPct val="122784"/>
              <a:buFont typeface="Arial MT"/>
              <a:buChar char="•"/>
              <a:tabLst>
                <a:tab pos="1520190" algn="l"/>
                <a:tab pos="1520825" algn="l"/>
              </a:tabLst>
            </a:pPr>
            <a:r>
              <a:rPr sz="3950" i="1" spc="-15" dirty="0">
                <a:latin typeface="Arial"/>
                <a:cs typeface="Arial"/>
              </a:rPr>
              <a:t>From </a:t>
            </a:r>
            <a:r>
              <a:rPr sz="3950" i="1" spc="-145" dirty="0">
                <a:latin typeface="Arial"/>
                <a:cs typeface="Arial"/>
              </a:rPr>
              <a:t>a </a:t>
            </a:r>
            <a:r>
              <a:rPr sz="3950" b="1" i="1" dirty="0">
                <a:latin typeface="Arial"/>
                <a:cs typeface="Arial"/>
              </a:rPr>
              <a:t>commercial </a:t>
            </a:r>
            <a:r>
              <a:rPr sz="3950" i="1" dirty="0">
                <a:latin typeface="Arial"/>
                <a:cs typeface="Arial"/>
              </a:rPr>
              <a:t>side</a:t>
            </a:r>
            <a:r>
              <a:rPr sz="3950" dirty="0">
                <a:latin typeface="Arial MT"/>
                <a:cs typeface="Arial MT"/>
              </a:rPr>
              <a:t>: </a:t>
            </a:r>
            <a:r>
              <a:rPr sz="3950" spc="75" dirty="0">
                <a:latin typeface="Arial MT"/>
                <a:cs typeface="Arial MT"/>
              </a:rPr>
              <a:t>could </a:t>
            </a:r>
            <a:r>
              <a:rPr sz="3950" spc="30" dirty="0">
                <a:latin typeface="Arial MT"/>
                <a:cs typeface="Arial MT"/>
              </a:rPr>
              <a:t>provide informations </a:t>
            </a:r>
            <a:r>
              <a:rPr sz="3950" spc="110" dirty="0">
                <a:latin typeface="Arial MT"/>
                <a:cs typeface="Arial MT"/>
              </a:rPr>
              <a:t>to </a:t>
            </a:r>
            <a:r>
              <a:rPr sz="3950" spc="35" dirty="0">
                <a:latin typeface="Arial MT"/>
                <a:cs typeface="Arial MT"/>
              </a:rPr>
              <a:t>sportswear </a:t>
            </a:r>
            <a:r>
              <a:rPr sz="3950" spc="4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designers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and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sellers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target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specific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countries,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clothing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sizes,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etc.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54329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Questions</a:t>
            </a:r>
            <a:r>
              <a:rPr spc="-315" dirty="0"/>
              <a:t> </a:t>
            </a:r>
            <a:r>
              <a:rPr spc="-5" dirty="0"/>
              <a:t>to</a:t>
            </a:r>
            <a:r>
              <a:rPr spc="-315" dirty="0"/>
              <a:t> </a:t>
            </a:r>
            <a:r>
              <a:rPr spc="-165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7984470" cy="42640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508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0" dirty="0">
                <a:latin typeface="Arial MT"/>
                <a:cs typeface="Arial MT"/>
              </a:rPr>
              <a:t>Q1.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Which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countries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were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most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prolific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during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" dirty="0">
                <a:latin typeface="Arial MT"/>
                <a:cs typeface="Arial MT"/>
              </a:rPr>
              <a:t>Summer </a:t>
            </a:r>
            <a:r>
              <a:rPr sz="3950" spc="25" dirty="0">
                <a:latin typeface="Arial MT"/>
                <a:cs typeface="Arial MT"/>
              </a:rPr>
              <a:t>and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Winter </a:t>
            </a:r>
            <a:r>
              <a:rPr sz="3950" spc="-25" dirty="0">
                <a:latin typeface="Arial MT"/>
                <a:cs typeface="Arial MT"/>
              </a:rPr>
              <a:t>Games </a:t>
            </a:r>
            <a:r>
              <a:rPr sz="3950" spc="-108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over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years?</a:t>
            </a:r>
            <a:endParaRPr sz="3950">
              <a:latin typeface="Arial MT"/>
              <a:cs typeface="Arial MT"/>
            </a:endParaRPr>
          </a:p>
          <a:p>
            <a:pPr marL="514984" marR="286385" indent="-502920">
              <a:lnSpc>
                <a:spcPts val="4240"/>
              </a:lnSpc>
              <a:spcBef>
                <a:spcPts val="37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0" dirty="0">
                <a:latin typeface="Arial MT"/>
                <a:cs typeface="Arial MT"/>
              </a:rPr>
              <a:t>Q2.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How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height/weight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ratio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and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age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medalists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 </a:t>
            </a:r>
            <a:r>
              <a:rPr sz="3950" spc="10" dirty="0">
                <a:latin typeface="Arial MT"/>
                <a:cs typeface="Arial MT"/>
              </a:rPr>
              <a:t>evolving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through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years?</a:t>
            </a:r>
            <a:endParaRPr sz="3950">
              <a:latin typeface="Arial MT"/>
              <a:cs typeface="Arial MT"/>
            </a:endParaRPr>
          </a:p>
          <a:p>
            <a:pPr marL="514984" marR="732790" indent="-502920">
              <a:lnSpc>
                <a:spcPts val="4240"/>
              </a:lnSpc>
              <a:spcBef>
                <a:spcPts val="37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0" dirty="0">
                <a:latin typeface="Arial MT"/>
                <a:cs typeface="Arial MT"/>
              </a:rPr>
              <a:t>Q3.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there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any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correlation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between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country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medal-winning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athletes </a:t>
            </a:r>
            <a:r>
              <a:rPr sz="3950" spc="-108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and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their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age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their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morphology?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728916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Initia</a:t>
            </a:r>
            <a:r>
              <a:rPr spc="-20" dirty="0"/>
              <a:t>l</a:t>
            </a:r>
            <a:r>
              <a:rPr spc="-280" dirty="0"/>
              <a:t> </a:t>
            </a:r>
            <a:r>
              <a:rPr spc="-155" dirty="0"/>
              <a:t>Hypotheses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917" y="3513054"/>
            <a:ext cx="17834610" cy="63982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14984" marR="957580" indent="-502920">
              <a:lnSpc>
                <a:spcPts val="4320"/>
              </a:lnSpc>
              <a:spcBef>
                <a:spcPts val="60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75" dirty="0">
                <a:latin typeface="Arial MT"/>
                <a:cs typeface="Arial MT"/>
              </a:rPr>
              <a:t>I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" dirty="0">
                <a:latin typeface="Arial MT"/>
                <a:cs typeface="Arial MT"/>
              </a:rPr>
              <a:t>am </a:t>
            </a:r>
            <a:r>
              <a:rPr sz="3950" spc="50" dirty="0">
                <a:latin typeface="Arial MT"/>
                <a:cs typeface="Arial MT"/>
              </a:rPr>
              <a:t>expecting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50" dirty="0">
                <a:latin typeface="Arial MT"/>
                <a:cs typeface="Arial MT"/>
              </a:rPr>
              <a:t>see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b="1" spc="20" dirty="0">
                <a:latin typeface="Arial"/>
                <a:cs typeface="Arial"/>
              </a:rPr>
              <a:t>best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-30" dirty="0">
                <a:latin typeface="Arial"/>
                <a:cs typeface="Arial"/>
              </a:rPr>
              <a:t>results</a:t>
            </a:r>
            <a:r>
              <a:rPr sz="3950" b="1" dirty="0">
                <a:latin typeface="Arial"/>
                <a:cs typeface="Arial"/>
              </a:rPr>
              <a:t> for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-75" dirty="0">
                <a:latin typeface="Arial"/>
                <a:cs typeface="Arial"/>
              </a:rPr>
              <a:t>highly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10" dirty="0">
                <a:latin typeface="Arial"/>
                <a:cs typeface="Arial"/>
              </a:rPr>
              <a:t>populated</a:t>
            </a:r>
            <a:r>
              <a:rPr sz="3950" b="1" dirty="0">
                <a:latin typeface="Arial"/>
                <a:cs typeface="Arial"/>
              </a:rPr>
              <a:t> and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developed </a:t>
            </a:r>
            <a:r>
              <a:rPr sz="3950" b="1" spc="-1080" dirty="0">
                <a:latin typeface="Arial"/>
                <a:cs typeface="Arial"/>
              </a:rPr>
              <a:t> </a:t>
            </a:r>
            <a:r>
              <a:rPr sz="3950" b="1" spc="-5" dirty="0">
                <a:latin typeface="Arial"/>
                <a:cs typeface="Arial"/>
              </a:rPr>
              <a:t>countries </a:t>
            </a:r>
            <a:r>
              <a:rPr sz="3950" spc="40" dirty="0">
                <a:latin typeface="Arial MT"/>
                <a:cs typeface="Arial MT"/>
              </a:rPr>
              <a:t>such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as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USA,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China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or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Russia.</a:t>
            </a:r>
            <a:endParaRPr sz="3950">
              <a:latin typeface="Arial MT"/>
              <a:cs typeface="Arial MT"/>
            </a:endParaRPr>
          </a:p>
          <a:p>
            <a:pPr marL="514984" marR="657860" indent="-502920">
              <a:lnSpc>
                <a:spcPts val="4300"/>
              </a:lnSpc>
              <a:spcBef>
                <a:spcPts val="3654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10" dirty="0">
                <a:latin typeface="Arial MT"/>
                <a:cs typeface="Arial MT"/>
              </a:rPr>
              <a:t>Regarding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age,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talented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athletes </a:t>
            </a:r>
            <a:r>
              <a:rPr sz="3950" spc="-75" dirty="0">
                <a:latin typeface="Arial MT"/>
                <a:cs typeface="Arial MT"/>
              </a:rPr>
              <a:t>are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65" dirty="0">
                <a:latin typeface="Arial MT"/>
                <a:cs typeface="Arial MT"/>
              </a:rPr>
              <a:t>detected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earlier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and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earlier,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which </a:t>
            </a:r>
            <a:r>
              <a:rPr sz="3950" spc="-108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would</a:t>
            </a:r>
            <a:r>
              <a:rPr sz="3950" dirty="0">
                <a:latin typeface="Arial MT"/>
                <a:cs typeface="Arial MT"/>
              </a:rPr>
              <a:t> lead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b="1" spc="25" dirty="0">
                <a:latin typeface="Arial"/>
                <a:cs typeface="Arial"/>
              </a:rPr>
              <a:t>decrease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b="1" spc="25" dirty="0">
                <a:latin typeface="Arial"/>
                <a:cs typeface="Arial"/>
              </a:rPr>
              <a:t>the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20" dirty="0">
                <a:latin typeface="Arial"/>
                <a:cs typeface="Arial"/>
              </a:rPr>
              <a:t>average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b="1" spc="50" dirty="0">
                <a:latin typeface="Arial"/>
                <a:cs typeface="Arial"/>
              </a:rPr>
              <a:t>age</a:t>
            </a:r>
            <a:r>
              <a:rPr sz="3950" b="1" dirty="0">
                <a:latin typeface="Arial"/>
                <a:cs typeface="Arial"/>
              </a:rPr>
              <a:t> of </a:t>
            </a:r>
            <a:r>
              <a:rPr sz="3950" b="1" spc="5" dirty="0">
                <a:latin typeface="Arial"/>
                <a:cs typeface="Arial"/>
              </a:rPr>
              <a:t>medalist</a:t>
            </a:r>
            <a:r>
              <a:rPr sz="3950" spc="5" dirty="0">
                <a:latin typeface="Arial MT"/>
                <a:cs typeface="Arial MT"/>
              </a:rPr>
              <a:t>.</a:t>
            </a:r>
            <a:endParaRPr sz="3950">
              <a:latin typeface="Arial MT"/>
              <a:cs typeface="Arial MT"/>
            </a:endParaRPr>
          </a:p>
          <a:p>
            <a:pPr marL="514984" marR="5080" indent="-502920" algn="just">
              <a:lnSpc>
                <a:spcPct val="90300"/>
              </a:lnSpc>
              <a:spcBef>
                <a:spcPts val="3615"/>
              </a:spcBef>
              <a:buSzPct val="122784"/>
              <a:buChar char="•"/>
              <a:tabLst>
                <a:tab pos="515620" algn="l"/>
              </a:tabLst>
            </a:pPr>
            <a:r>
              <a:rPr sz="3950" spc="-25" dirty="0">
                <a:latin typeface="Arial MT"/>
                <a:cs typeface="Arial MT"/>
              </a:rPr>
              <a:t>For </a:t>
            </a:r>
            <a:r>
              <a:rPr sz="3950" spc="15" dirty="0">
                <a:latin typeface="Arial MT"/>
                <a:cs typeface="Arial MT"/>
              </a:rPr>
              <a:t>their </a:t>
            </a:r>
            <a:r>
              <a:rPr sz="3950" spc="20" dirty="0">
                <a:latin typeface="Arial MT"/>
                <a:cs typeface="Arial MT"/>
              </a:rPr>
              <a:t>morphology, </a:t>
            </a:r>
            <a:r>
              <a:rPr sz="3950" spc="15" dirty="0">
                <a:latin typeface="Arial MT"/>
                <a:cs typeface="Arial MT"/>
              </a:rPr>
              <a:t>trainings </a:t>
            </a:r>
            <a:r>
              <a:rPr sz="3950" spc="70" dirty="0">
                <a:latin typeface="Arial MT"/>
                <a:cs typeface="Arial MT"/>
              </a:rPr>
              <a:t>of </a:t>
            </a:r>
            <a:r>
              <a:rPr sz="3950" spc="10" dirty="0">
                <a:latin typeface="Arial MT"/>
                <a:cs typeface="Arial MT"/>
              </a:rPr>
              <a:t>athletes evolved </a:t>
            </a:r>
            <a:r>
              <a:rPr sz="3950" spc="-75" dirty="0">
                <a:latin typeface="Arial MT"/>
                <a:cs typeface="Arial MT"/>
              </a:rPr>
              <a:t>a </a:t>
            </a:r>
            <a:r>
              <a:rPr sz="3950" spc="75" dirty="0">
                <a:latin typeface="Arial MT"/>
                <a:cs typeface="Arial MT"/>
              </a:rPr>
              <a:t>lot </a:t>
            </a:r>
            <a:r>
              <a:rPr sz="3950" dirty="0">
                <a:latin typeface="Arial MT"/>
                <a:cs typeface="Arial MT"/>
              </a:rPr>
              <a:t>over </a:t>
            </a:r>
            <a:r>
              <a:rPr sz="3950" spc="-30" dirty="0">
                <a:latin typeface="Arial MT"/>
                <a:cs typeface="Arial MT"/>
              </a:rPr>
              <a:t>years </a:t>
            </a:r>
            <a:r>
              <a:rPr sz="3950" dirty="0">
                <a:latin typeface="Arial MT"/>
                <a:cs typeface="Arial MT"/>
              </a:rPr>
              <a:t>in </a:t>
            </a:r>
            <a:r>
              <a:rPr sz="3950" spc="15" dirty="0">
                <a:latin typeface="Arial MT"/>
                <a:cs typeface="Arial MT"/>
              </a:rPr>
              <a:t>order </a:t>
            </a:r>
            <a:r>
              <a:rPr sz="3950" spc="110" dirty="0">
                <a:latin typeface="Arial MT"/>
                <a:cs typeface="Arial MT"/>
              </a:rPr>
              <a:t>to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optimize </a:t>
            </a:r>
            <a:r>
              <a:rPr sz="3950" spc="15" dirty="0">
                <a:latin typeface="Arial MT"/>
                <a:cs typeface="Arial MT"/>
              </a:rPr>
              <a:t>their </a:t>
            </a:r>
            <a:r>
              <a:rPr sz="3950" spc="25" dirty="0">
                <a:latin typeface="Arial MT"/>
                <a:cs typeface="Arial MT"/>
              </a:rPr>
              <a:t>performance. </a:t>
            </a:r>
            <a:r>
              <a:rPr sz="3950" b="1" spc="-5" dirty="0">
                <a:latin typeface="Arial"/>
                <a:cs typeface="Arial"/>
              </a:rPr>
              <a:t>Different </a:t>
            </a:r>
            <a:r>
              <a:rPr sz="3950" b="1" spc="-10" dirty="0">
                <a:latin typeface="Arial"/>
                <a:cs typeface="Arial"/>
              </a:rPr>
              <a:t>morphologies </a:t>
            </a:r>
            <a:r>
              <a:rPr sz="3950" spc="-75" dirty="0">
                <a:latin typeface="Arial MT"/>
                <a:cs typeface="Arial MT"/>
              </a:rPr>
              <a:t>are </a:t>
            </a:r>
            <a:r>
              <a:rPr sz="3950" spc="55" dirty="0">
                <a:latin typeface="Arial MT"/>
                <a:cs typeface="Arial MT"/>
              </a:rPr>
              <a:t>expected </a:t>
            </a:r>
            <a:r>
              <a:rPr sz="3950" spc="45" dirty="0">
                <a:latin typeface="Arial MT"/>
                <a:cs typeface="Arial MT"/>
              </a:rPr>
              <a:t>compared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past.</a:t>
            </a:r>
            <a:endParaRPr sz="3950">
              <a:latin typeface="Arial MT"/>
              <a:cs typeface="Arial MT"/>
            </a:endParaRPr>
          </a:p>
          <a:p>
            <a:pPr marL="514984" marR="55880" indent="-502920">
              <a:lnSpc>
                <a:spcPts val="4320"/>
              </a:lnSpc>
              <a:spcBef>
                <a:spcPts val="37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75" dirty="0">
                <a:latin typeface="Arial MT"/>
                <a:cs typeface="Arial MT"/>
              </a:rPr>
              <a:t>I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suppose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that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medalists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b="1" spc="-20" dirty="0">
                <a:latin typeface="Arial"/>
                <a:cs typeface="Arial"/>
              </a:rPr>
              <a:t>many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-50" dirty="0">
                <a:latin typeface="Arial"/>
                <a:cs typeface="Arial"/>
              </a:rPr>
              <a:t>(or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-60" dirty="0">
                <a:latin typeface="Arial"/>
                <a:cs typeface="Arial"/>
              </a:rPr>
              <a:t>all)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-5" dirty="0">
                <a:latin typeface="Arial"/>
                <a:cs typeface="Arial"/>
              </a:rPr>
              <a:t>countries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25" dirty="0">
                <a:latin typeface="Arial"/>
                <a:cs typeface="Arial"/>
              </a:rPr>
              <a:t>are</a:t>
            </a:r>
            <a:r>
              <a:rPr sz="3950" b="1" spc="10" dirty="0">
                <a:latin typeface="Arial"/>
                <a:cs typeface="Arial"/>
              </a:rPr>
              <a:t> </a:t>
            </a:r>
            <a:r>
              <a:rPr sz="3950" b="1" spc="-10" dirty="0">
                <a:latin typeface="Arial"/>
                <a:cs typeface="Arial"/>
              </a:rPr>
              <a:t>within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35" dirty="0">
                <a:latin typeface="Arial"/>
                <a:cs typeface="Arial"/>
              </a:rPr>
              <a:t>same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ranges </a:t>
            </a:r>
            <a:r>
              <a:rPr sz="3950" b="1" spc="-108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of</a:t>
            </a:r>
            <a:r>
              <a:rPr sz="3950" b="1" spc="-5" dirty="0">
                <a:latin typeface="Arial"/>
                <a:cs typeface="Arial"/>
              </a:rPr>
              <a:t> </a:t>
            </a:r>
            <a:r>
              <a:rPr sz="3950" b="1" spc="20" dirty="0">
                <a:latin typeface="Arial"/>
                <a:cs typeface="Arial"/>
              </a:rPr>
              <a:t>ages</a:t>
            </a:r>
            <a:r>
              <a:rPr sz="3950" b="1" dirty="0">
                <a:latin typeface="Arial"/>
                <a:cs typeface="Arial"/>
              </a:rPr>
              <a:t> or </a:t>
            </a:r>
            <a:r>
              <a:rPr sz="3950" b="1" spc="-10" dirty="0">
                <a:latin typeface="Arial"/>
                <a:cs typeface="Arial"/>
              </a:rPr>
              <a:t>morphologies</a:t>
            </a:r>
            <a:r>
              <a:rPr sz="3950" spc="-10" dirty="0">
                <a:latin typeface="Arial MT"/>
                <a:cs typeface="Arial MT"/>
              </a:rPr>
              <a:t>.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977455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Dat</a:t>
            </a:r>
            <a:r>
              <a:rPr spc="135" dirty="0"/>
              <a:t>a</a:t>
            </a:r>
            <a:r>
              <a:rPr spc="-280" dirty="0"/>
              <a:t> </a:t>
            </a:r>
            <a:r>
              <a:rPr spc="-275" dirty="0"/>
              <a:t>Analysi</a:t>
            </a:r>
            <a:r>
              <a:rPr spc="-140" dirty="0"/>
              <a:t>s</a:t>
            </a:r>
            <a:r>
              <a:rPr spc="-280" dirty="0"/>
              <a:t> </a:t>
            </a:r>
            <a:r>
              <a:rPr spc="-229" dirty="0"/>
              <a:t>App</a:t>
            </a:r>
            <a:r>
              <a:rPr spc="-270" dirty="0"/>
              <a:t>r</a:t>
            </a:r>
            <a:r>
              <a:rPr spc="-110" dirty="0"/>
              <a:t>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917" y="3513054"/>
            <a:ext cx="18012410" cy="63652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14984" marR="2046605" indent="-502920">
              <a:lnSpc>
                <a:spcPts val="4320"/>
              </a:lnSpc>
              <a:spcBef>
                <a:spcPts val="60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5" dirty="0">
                <a:latin typeface="Arial MT"/>
                <a:cs typeface="Arial MT"/>
              </a:rPr>
              <a:t>Relationship </a:t>
            </a:r>
            <a:r>
              <a:rPr sz="3950" spc="30" dirty="0">
                <a:latin typeface="Arial MT"/>
                <a:cs typeface="Arial MT"/>
              </a:rPr>
              <a:t>between </a:t>
            </a:r>
            <a:r>
              <a:rPr sz="3950" b="1" spc="-20" dirty="0">
                <a:latin typeface="Arial"/>
                <a:cs typeface="Arial"/>
              </a:rPr>
              <a:t>country </a:t>
            </a:r>
            <a:r>
              <a:rPr sz="3950" b="1" dirty="0">
                <a:latin typeface="Arial"/>
                <a:cs typeface="Arial"/>
              </a:rPr>
              <a:t>of </a:t>
            </a:r>
            <a:r>
              <a:rPr sz="3950" b="1" spc="20" dirty="0">
                <a:latin typeface="Arial"/>
                <a:cs typeface="Arial"/>
              </a:rPr>
              <a:t>athletes </a:t>
            </a:r>
            <a:r>
              <a:rPr sz="3950" spc="25" dirty="0">
                <a:latin typeface="Arial MT"/>
                <a:cs typeface="Arial MT"/>
              </a:rPr>
              <a:t>and the </a:t>
            </a:r>
            <a:r>
              <a:rPr sz="3950" b="1" dirty="0">
                <a:latin typeface="Arial"/>
                <a:cs typeface="Arial"/>
              </a:rPr>
              <a:t>year of Winter or </a:t>
            </a:r>
            <a:r>
              <a:rPr sz="3950" b="1" spc="-1085" dirty="0">
                <a:latin typeface="Arial"/>
                <a:cs typeface="Arial"/>
              </a:rPr>
              <a:t> </a:t>
            </a:r>
            <a:r>
              <a:rPr sz="3950" b="1" spc="15" dirty="0">
                <a:latin typeface="Arial"/>
                <a:cs typeface="Arial"/>
              </a:rPr>
              <a:t>Summer</a:t>
            </a:r>
            <a:r>
              <a:rPr sz="3950" b="1" spc="-5" dirty="0">
                <a:latin typeface="Arial"/>
                <a:cs typeface="Arial"/>
              </a:rPr>
              <a:t> </a:t>
            </a:r>
            <a:r>
              <a:rPr sz="3950" b="1" spc="10" dirty="0">
                <a:latin typeface="Arial"/>
                <a:cs typeface="Arial"/>
              </a:rPr>
              <a:t>Games</a:t>
            </a:r>
            <a:r>
              <a:rPr sz="3950" spc="10" dirty="0">
                <a:latin typeface="Arial MT"/>
                <a:cs typeface="Arial MT"/>
              </a:rPr>
              <a:t>.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04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70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b="1" spc="50" dirty="0">
                <a:latin typeface="Arial"/>
                <a:cs typeface="Arial"/>
              </a:rPr>
              <a:t>age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and </a:t>
            </a:r>
            <a:r>
              <a:rPr sz="3950" b="1" spc="35" dirty="0">
                <a:latin typeface="Arial"/>
                <a:cs typeface="Arial"/>
              </a:rPr>
              <a:t>height/weight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15" dirty="0">
                <a:latin typeface="Arial"/>
                <a:cs typeface="Arial"/>
              </a:rPr>
              <a:t>ratio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b="1" spc="10" dirty="0">
                <a:latin typeface="Arial"/>
                <a:cs typeface="Arial"/>
              </a:rPr>
              <a:t>averages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35" dirty="0">
                <a:latin typeface="Arial MT"/>
                <a:cs typeface="Arial MT"/>
              </a:rPr>
              <a:t>will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be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also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studied.</a:t>
            </a:r>
            <a:endParaRPr sz="3950">
              <a:latin typeface="Arial MT"/>
              <a:cs typeface="Arial MT"/>
            </a:endParaRPr>
          </a:p>
          <a:p>
            <a:pPr marL="514984" marR="5080" indent="-502920">
              <a:lnSpc>
                <a:spcPts val="4320"/>
              </a:lnSpc>
              <a:spcBef>
                <a:spcPts val="3779"/>
              </a:spcBef>
              <a:buSzPct val="122784"/>
              <a:buFont typeface="Arial MT"/>
              <a:buChar char="•"/>
              <a:tabLst>
                <a:tab pos="514984" algn="l"/>
                <a:tab pos="515620" algn="l"/>
              </a:tabLst>
            </a:pPr>
            <a:r>
              <a:rPr sz="3950" b="1" dirty="0">
                <a:latin typeface="Arial"/>
                <a:cs typeface="Arial"/>
              </a:rPr>
              <a:t>Statistics </a:t>
            </a:r>
            <a:r>
              <a:rPr sz="3950" spc="35" dirty="0">
                <a:latin typeface="Arial MT"/>
                <a:cs typeface="Arial MT"/>
              </a:rPr>
              <a:t>will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also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be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used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by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evaluating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b="1" spc="-10" dirty="0">
                <a:latin typeface="Arial"/>
                <a:cs typeface="Arial"/>
              </a:rPr>
              <a:t>minimum,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10" dirty="0">
                <a:latin typeface="Arial"/>
                <a:cs typeface="Arial"/>
              </a:rPr>
              <a:t>maximum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or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20" dirty="0">
                <a:latin typeface="Arial"/>
                <a:cs typeface="Arial"/>
              </a:rPr>
              <a:t>average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70" dirty="0">
                <a:latin typeface="Arial MT"/>
                <a:cs typeface="Arial MT"/>
              </a:rPr>
              <a:t>of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data, </a:t>
            </a:r>
            <a:r>
              <a:rPr sz="3950" spc="-35" dirty="0">
                <a:latin typeface="Arial MT"/>
                <a:cs typeface="Arial MT"/>
              </a:rPr>
              <a:t>as </a:t>
            </a:r>
            <a:r>
              <a:rPr sz="3950" spc="15" dirty="0">
                <a:latin typeface="Arial MT"/>
                <a:cs typeface="Arial MT"/>
              </a:rPr>
              <a:t>well </a:t>
            </a:r>
            <a:r>
              <a:rPr sz="3950" spc="-35" dirty="0">
                <a:latin typeface="Arial MT"/>
                <a:cs typeface="Arial MT"/>
              </a:rPr>
              <a:t>as </a:t>
            </a:r>
            <a:r>
              <a:rPr sz="3950" dirty="0">
                <a:latin typeface="Arial MT"/>
                <a:cs typeface="Arial MT"/>
              </a:rPr>
              <a:t>more </a:t>
            </a:r>
            <a:r>
              <a:rPr sz="3950" spc="30" dirty="0">
                <a:latin typeface="Arial MT"/>
                <a:cs typeface="Arial MT"/>
              </a:rPr>
              <a:t>advanced </a:t>
            </a:r>
            <a:r>
              <a:rPr sz="3950" spc="45" dirty="0">
                <a:latin typeface="Arial MT"/>
                <a:cs typeface="Arial MT"/>
              </a:rPr>
              <a:t>technics </a:t>
            </a:r>
            <a:r>
              <a:rPr sz="3950" spc="40" dirty="0">
                <a:latin typeface="Arial MT"/>
                <a:cs typeface="Arial MT"/>
              </a:rPr>
              <a:t>such </a:t>
            </a:r>
            <a:r>
              <a:rPr sz="3950" spc="-35" dirty="0">
                <a:latin typeface="Arial MT"/>
                <a:cs typeface="Arial MT"/>
              </a:rPr>
              <a:t>as </a:t>
            </a:r>
            <a:r>
              <a:rPr sz="3950" b="1" dirty="0">
                <a:latin typeface="Arial"/>
                <a:cs typeface="Arial"/>
              </a:rPr>
              <a:t>Pearson correlation </a:t>
            </a:r>
            <a:r>
              <a:rPr sz="3950" b="1" spc="5" dirty="0">
                <a:latin typeface="Arial"/>
                <a:cs typeface="Arial"/>
              </a:rPr>
              <a:t> coeﬃcients</a:t>
            </a:r>
            <a:endParaRPr sz="3950">
              <a:latin typeface="Arial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3204"/>
              </a:spcBef>
              <a:buSzPct val="122784"/>
              <a:buFont typeface="Arial MT"/>
              <a:buChar char="•"/>
              <a:tabLst>
                <a:tab pos="514984" algn="l"/>
                <a:tab pos="515620" algn="l"/>
              </a:tabLst>
            </a:pPr>
            <a:r>
              <a:rPr sz="3950" b="1" spc="75" dirty="0">
                <a:latin typeface="Arial"/>
                <a:cs typeface="Arial"/>
              </a:rPr>
              <a:t>Data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b="1" spc="-30" dirty="0">
                <a:latin typeface="Arial"/>
                <a:cs typeface="Arial"/>
              </a:rPr>
              <a:t>visualization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spc="75" dirty="0">
                <a:latin typeface="Arial MT"/>
                <a:cs typeface="Arial MT"/>
              </a:rPr>
              <a:t>with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line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plots,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heatmaps,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etc.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2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u="heavy" spc="-7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Tools: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Jupyter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Notebook,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45" dirty="0">
                <a:latin typeface="Arial MT"/>
                <a:cs typeface="Arial MT"/>
              </a:rPr>
              <a:t>SQL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(Pandasql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library),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Python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libraries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6711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0" dirty="0"/>
              <a:t>T</a:t>
            </a:r>
            <a:r>
              <a:rPr spc="-85" dirty="0"/>
              <a:t>e</a:t>
            </a:r>
            <a:r>
              <a:rPr spc="-20" dirty="0"/>
              <a:t>c</a:t>
            </a:r>
            <a:r>
              <a:rPr spc="-270" dirty="0"/>
              <a:t>hn</a:t>
            </a:r>
            <a:r>
              <a:rPr spc="-285" dirty="0"/>
              <a:t>i</a:t>
            </a:r>
            <a:r>
              <a:rPr spc="-20" dirty="0"/>
              <a:t>ca</a:t>
            </a:r>
            <a:r>
              <a:rPr spc="-140" dirty="0"/>
              <a:t>l</a:t>
            </a:r>
            <a:r>
              <a:rPr spc="-280" dirty="0"/>
              <a:t> </a:t>
            </a:r>
            <a:r>
              <a:rPr spc="-10" dirty="0"/>
              <a:t>C</a:t>
            </a:r>
            <a:r>
              <a:rPr spc="-270" dirty="0"/>
              <a:t>h</a:t>
            </a:r>
            <a:r>
              <a:rPr spc="-20" dirty="0"/>
              <a:t>a</a:t>
            </a:r>
            <a:r>
              <a:rPr spc="-285" dirty="0"/>
              <a:t>ll</a:t>
            </a:r>
            <a:r>
              <a:rPr spc="-20" dirty="0"/>
              <a:t>e</a:t>
            </a:r>
            <a:r>
              <a:rPr spc="-270" dirty="0"/>
              <a:t>n</a:t>
            </a:r>
            <a:r>
              <a:rPr spc="-140" dirty="0"/>
              <a:t>g</a:t>
            </a:r>
            <a:r>
              <a:rPr spc="-20" dirty="0"/>
              <a:t>e</a:t>
            </a:r>
            <a:r>
              <a:rPr spc="-13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917" y="3513054"/>
            <a:ext cx="16615410" cy="22193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14984" marR="5080" indent="-502920">
              <a:lnSpc>
                <a:spcPts val="4320"/>
              </a:lnSpc>
              <a:spcBef>
                <a:spcPts val="60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5" dirty="0">
                <a:latin typeface="Arial MT"/>
                <a:cs typeface="Arial MT"/>
              </a:rPr>
              <a:t>Encountered </a:t>
            </a:r>
            <a:r>
              <a:rPr sz="3950" dirty="0">
                <a:latin typeface="Arial MT"/>
                <a:cs typeface="Arial MT"/>
              </a:rPr>
              <a:t>challenges </a:t>
            </a:r>
            <a:r>
              <a:rPr sz="3950" spc="75" dirty="0">
                <a:latin typeface="Arial MT"/>
                <a:cs typeface="Arial MT"/>
              </a:rPr>
              <a:t>with </a:t>
            </a:r>
            <a:r>
              <a:rPr sz="3950" b="1" spc="55" dirty="0">
                <a:latin typeface="Arial"/>
                <a:cs typeface="Arial"/>
              </a:rPr>
              <a:t>data </a:t>
            </a:r>
            <a:r>
              <a:rPr sz="3950" b="1" spc="-30" dirty="0">
                <a:latin typeface="Arial"/>
                <a:cs typeface="Arial"/>
              </a:rPr>
              <a:t>visualization </a:t>
            </a:r>
            <a:r>
              <a:rPr sz="3950" b="1" dirty="0">
                <a:latin typeface="Arial"/>
                <a:cs typeface="Arial"/>
              </a:rPr>
              <a:t>for </a:t>
            </a:r>
            <a:r>
              <a:rPr sz="3950" b="1" spc="-10" dirty="0">
                <a:latin typeface="Arial"/>
                <a:cs typeface="Arial"/>
              </a:rPr>
              <a:t>representing large </a:t>
            </a:r>
            <a:r>
              <a:rPr sz="3950" b="1" spc="-1085" dirty="0">
                <a:latin typeface="Arial"/>
                <a:cs typeface="Arial"/>
              </a:rPr>
              <a:t> </a:t>
            </a:r>
            <a:r>
              <a:rPr sz="3950" b="1" spc="15" dirty="0">
                <a:latin typeface="Arial"/>
                <a:cs typeface="Arial"/>
              </a:rPr>
              <a:t>amount</a:t>
            </a:r>
            <a:r>
              <a:rPr sz="3950" b="1" dirty="0">
                <a:latin typeface="Arial"/>
                <a:cs typeface="Arial"/>
              </a:rPr>
              <a:t> of </a:t>
            </a:r>
            <a:r>
              <a:rPr sz="3950" b="1" spc="55" dirty="0">
                <a:latin typeface="Arial"/>
                <a:cs typeface="Arial"/>
              </a:rPr>
              <a:t>data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spc="20" dirty="0">
                <a:latin typeface="Arial MT"/>
                <a:cs typeface="Arial MT"/>
              </a:rPr>
              <a:t>when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establishing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relationship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with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countries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04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Arial MT"/>
                <a:cs typeface="Arial MT"/>
              </a:rPr>
              <a:t>Limitations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b="1" spc="-10" dirty="0">
                <a:latin typeface="Arial"/>
                <a:cs typeface="Arial"/>
              </a:rPr>
              <a:t>Pandasql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 MT"/>
                <a:cs typeface="Arial MT"/>
              </a:rPr>
              <a:t>Python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library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execute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45" dirty="0">
                <a:latin typeface="Arial MT"/>
                <a:cs typeface="Arial MT"/>
              </a:rPr>
              <a:t>SQL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commands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36269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Entit</a:t>
            </a:r>
            <a:r>
              <a:rPr spc="-75" dirty="0"/>
              <a:t>y</a:t>
            </a:r>
            <a:r>
              <a:rPr spc="-280" dirty="0"/>
              <a:t> </a:t>
            </a:r>
            <a:r>
              <a:rPr spc="-180" dirty="0"/>
              <a:t>Relationshi</a:t>
            </a:r>
            <a:r>
              <a:rPr spc="-40" dirty="0"/>
              <a:t>p</a:t>
            </a:r>
            <a:r>
              <a:rPr spc="-280" dirty="0"/>
              <a:t> </a:t>
            </a:r>
            <a:r>
              <a:rPr spc="-90"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8918" y="2950280"/>
            <a:ext cx="6604234" cy="76953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590486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Initia</a:t>
            </a:r>
            <a:r>
              <a:rPr spc="-20" dirty="0"/>
              <a:t>l</a:t>
            </a:r>
            <a:r>
              <a:rPr spc="-280" dirty="0"/>
              <a:t> </a:t>
            </a:r>
            <a:r>
              <a:rPr spc="-240" dirty="0"/>
              <a:t>Findings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0091" y="7168432"/>
            <a:ext cx="9463265" cy="30462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3917" y="3268740"/>
            <a:ext cx="17496790" cy="2980690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203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b="1" spc="-10" dirty="0">
                <a:latin typeface="Arial"/>
                <a:cs typeface="Arial"/>
              </a:rPr>
              <a:t>Contains</a:t>
            </a:r>
            <a:r>
              <a:rPr sz="3950" b="1" spc="-25" dirty="0">
                <a:latin typeface="Arial"/>
                <a:cs typeface="Arial"/>
              </a:rPr>
              <a:t> </a:t>
            </a:r>
            <a:r>
              <a:rPr sz="3950" b="1" spc="25" dirty="0">
                <a:latin typeface="Arial"/>
                <a:cs typeface="Arial"/>
              </a:rPr>
              <a:t>null-data</a:t>
            </a:r>
            <a:endParaRPr sz="3950">
              <a:latin typeface="Arial"/>
              <a:cs typeface="Arial"/>
            </a:endParaRPr>
          </a:p>
          <a:p>
            <a:pPr marL="514984" marR="5080" indent="-502920">
              <a:lnSpc>
                <a:spcPct val="90400"/>
              </a:lnSpc>
              <a:spcBef>
                <a:spcPts val="374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5" dirty="0">
                <a:latin typeface="Arial MT"/>
                <a:cs typeface="Arial MT"/>
              </a:rPr>
              <a:t>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average,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medalists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are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b="1" spc="10" dirty="0">
                <a:latin typeface="Arial"/>
                <a:cs typeface="Arial"/>
              </a:rPr>
              <a:t>medium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size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-70" dirty="0">
                <a:latin typeface="Arial MT"/>
                <a:cs typeface="Arial MT"/>
              </a:rPr>
              <a:t>(mean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40" dirty="0">
                <a:latin typeface="Arial MT"/>
                <a:cs typeface="Arial MT"/>
              </a:rPr>
              <a:t>177.55)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b="1" dirty="0">
                <a:latin typeface="Arial"/>
                <a:cs typeface="Arial"/>
              </a:rPr>
              <a:t>and</a:t>
            </a:r>
            <a:r>
              <a:rPr sz="3950" b="1" spc="10" dirty="0">
                <a:latin typeface="Arial"/>
                <a:cs typeface="Arial"/>
              </a:rPr>
              <a:t> </a:t>
            </a:r>
            <a:r>
              <a:rPr sz="3950" b="1" spc="25" dirty="0">
                <a:latin typeface="Arial"/>
                <a:cs typeface="Arial"/>
              </a:rPr>
              <a:t>weight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-70" dirty="0">
                <a:latin typeface="Arial MT"/>
                <a:cs typeface="Arial MT"/>
              </a:rPr>
              <a:t>(mean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-40" dirty="0">
                <a:latin typeface="Arial MT"/>
                <a:cs typeface="Arial MT"/>
              </a:rPr>
              <a:t>73.77),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with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an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average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ratio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2.48. </a:t>
            </a:r>
            <a:r>
              <a:rPr sz="3950" spc="-55" dirty="0">
                <a:latin typeface="Arial MT"/>
                <a:cs typeface="Arial MT"/>
              </a:rPr>
              <a:t>They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are</a:t>
            </a:r>
            <a:r>
              <a:rPr sz="3950" dirty="0">
                <a:latin typeface="Arial MT"/>
                <a:cs typeface="Arial MT"/>
              </a:rPr>
              <a:t> also </a:t>
            </a:r>
            <a:r>
              <a:rPr sz="3950" b="1" spc="-30" dirty="0">
                <a:latin typeface="Arial"/>
                <a:cs typeface="Arial"/>
              </a:rPr>
              <a:t>relatively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-55" dirty="0">
                <a:latin typeface="Arial"/>
                <a:cs typeface="Arial"/>
              </a:rPr>
              <a:t>young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spc="-70" dirty="0">
                <a:latin typeface="Arial MT"/>
                <a:cs typeface="Arial MT"/>
              </a:rPr>
              <a:t>(mean </a:t>
            </a:r>
            <a:r>
              <a:rPr sz="3950" spc="-65" dirty="0">
                <a:latin typeface="Arial MT"/>
                <a:cs typeface="Arial MT"/>
              </a:rPr>
              <a:t> </a:t>
            </a:r>
            <a:r>
              <a:rPr sz="3950" spc="-40" dirty="0">
                <a:latin typeface="Arial MT"/>
                <a:cs typeface="Arial MT"/>
              </a:rPr>
              <a:t>25.93).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1080</Words>
  <Application>Microsoft Office PowerPoint</Application>
  <PresentationFormat>Personalizado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UI Gothic</vt:lpstr>
      <vt:lpstr>Arial</vt:lpstr>
      <vt:lpstr>Arial MT</vt:lpstr>
      <vt:lpstr>Gill Sans MT</vt:lpstr>
      <vt:lpstr>Times New Roman</vt:lpstr>
      <vt:lpstr>Galería</vt:lpstr>
      <vt:lpstr>Data Science Capstone Project Milestone 4</vt:lpstr>
      <vt:lpstr>Contents</vt:lpstr>
      <vt:lpstr>Project presentation</vt:lpstr>
      <vt:lpstr>Questions to Answer</vt:lpstr>
      <vt:lpstr>Initial Hypotheses</vt:lpstr>
      <vt:lpstr>Data Analysis Approach</vt:lpstr>
      <vt:lpstr>Technical Challenges</vt:lpstr>
      <vt:lpstr>Entity Relationship Diagram</vt:lpstr>
      <vt:lpstr>Initial Findings</vt:lpstr>
      <vt:lpstr>Initial Findings</vt:lpstr>
      <vt:lpstr>Initial Findings</vt:lpstr>
      <vt:lpstr>Initial Findings</vt:lpstr>
      <vt:lpstr>Initial Findings</vt:lpstr>
      <vt:lpstr>Initial Findings</vt:lpstr>
      <vt:lpstr>Deeper Analysis</vt:lpstr>
      <vt:lpstr>Going Abroad</vt:lpstr>
      <vt:lpstr>Deeper Analysis / Going Broader</vt:lpstr>
      <vt:lpstr>Final Findings (Results of Hypotheses)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Milestone4</dc:title>
  <dc:creator>Franco Paz</dc:creator>
  <cp:lastModifiedBy>u20161b446 (Paz Chanta, Franco David)</cp:lastModifiedBy>
  <cp:revision>1</cp:revision>
  <dcterms:created xsi:type="dcterms:W3CDTF">2022-12-01T21:20:27Z</dcterms:created>
  <dcterms:modified xsi:type="dcterms:W3CDTF">2022-12-01T21:22:27Z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2022-12-01T00:00:00Z</vt:filetime>
  </property>
  <property fmtid="{D5CDD505-2E9C-101B-9397-08002B2CF9AE}" pid="3" name="Creator">
    <vt:lpwstr>Keynote</vt:lpwstr>
  </property>
  <property fmtid="{D5CDD505-2E9C-101B-9397-08002B2CF9AE}" pid="4" name="LastSaved">
    <vt:filetime>2022-12-01T00:00:00Z</vt:filetime>
  </property>
</Properties>
</file>