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26"/>
  </p:notesMasterIdLst>
  <p:handoutMasterIdLst>
    <p:handoutMasterId r:id="rId27"/>
  </p:handoutMasterIdLst>
  <p:sldIdLst>
    <p:sldId id="389" r:id="rId2"/>
    <p:sldId id="362" r:id="rId3"/>
    <p:sldId id="332" r:id="rId4"/>
    <p:sldId id="387" r:id="rId5"/>
    <p:sldId id="392" r:id="rId6"/>
    <p:sldId id="388" r:id="rId7"/>
    <p:sldId id="320" r:id="rId8"/>
    <p:sldId id="393" r:id="rId9"/>
    <p:sldId id="394" r:id="rId10"/>
    <p:sldId id="401" r:id="rId11"/>
    <p:sldId id="283" r:id="rId12"/>
    <p:sldId id="284" r:id="rId13"/>
    <p:sldId id="347" r:id="rId14"/>
    <p:sldId id="396" r:id="rId15"/>
    <p:sldId id="397" r:id="rId16"/>
    <p:sldId id="398" r:id="rId17"/>
    <p:sldId id="399" r:id="rId18"/>
    <p:sldId id="395" r:id="rId19"/>
    <p:sldId id="400" r:id="rId20"/>
    <p:sldId id="379" r:id="rId21"/>
    <p:sldId id="402" r:id="rId22"/>
    <p:sldId id="309" r:id="rId23"/>
    <p:sldId id="341" r:id="rId24"/>
    <p:sldId id="391" r:id="rId25"/>
  </p:sldIdLst>
  <p:sldSz cx="9144000" cy="6858000" type="screen4x3"/>
  <p:notesSz cx="67437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D05A7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D05A7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D05A7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D05A7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D05A7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0D05A7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0D05A7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0D05A7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0D05A7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5">
          <p15:clr>
            <a:srgbClr val="A4A3A4"/>
          </p15:clr>
        </p15:guide>
        <p15:guide id="2" orient="horz" pos="537">
          <p15:clr>
            <a:srgbClr val="A4A3A4"/>
          </p15:clr>
        </p15:guide>
        <p15:guide id="3" orient="horz" pos="538">
          <p15:clr>
            <a:srgbClr val="A4A3A4"/>
          </p15:clr>
        </p15:guide>
        <p15:guide id="4" orient="horz" pos="1092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2163">
          <p15:clr>
            <a:srgbClr val="A4A3A4"/>
          </p15:clr>
        </p15:guide>
        <p15:guide id="7" orient="horz" pos="1615">
          <p15:clr>
            <a:srgbClr val="A4A3A4"/>
          </p15:clr>
        </p15:guide>
        <p15:guide id="8" orient="horz" pos="551">
          <p15:clr>
            <a:srgbClr val="A4A3A4"/>
          </p15:clr>
        </p15:guide>
        <p15:guide id="9" pos="341">
          <p15:clr>
            <a:srgbClr val="A4A3A4"/>
          </p15:clr>
        </p15:guide>
        <p15:guide id="10" pos="481">
          <p15:clr>
            <a:srgbClr val="A4A3A4"/>
          </p15:clr>
        </p15:guide>
        <p15:guide id="11" pos="960">
          <p15:clr>
            <a:srgbClr val="A4A3A4"/>
          </p15:clr>
        </p15:guide>
        <p15:guide id="12" pos="1440">
          <p15:clr>
            <a:srgbClr val="A4A3A4"/>
          </p15:clr>
        </p15:guide>
        <p15:guide id="13" pos="1920">
          <p15:clr>
            <a:srgbClr val="A4A3A4"/>
          </p15:clr>
        </p15:guide>
        <p15:guide id="14" pos="2400">
          <p15:clr>
            <a:srgbClr val="A4A3A4"/>
          </p15:clr>
        </p15:guide>
        <p15:guide id="15" pos="2880">
          <p15:clr>
            <a:srgbClr val="A4A3A4"/>
          </p15:clr>
        </p15:guide>
        <p15:guide id="16" pos="3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00"/>
    <a:srgbClr val="FF1B46"/>
    <a:srgbClr val="FFFF00"/>
    <a:srgbClr val="6DD71D"/>
    <a:srgbClr val="CD2727"/>
    <a:srgbClr val="FFCC00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76702" autoAdjust="0"/>
  </p:normalViewPr>
  <p:slideViewPr>
    <p:cSldViewPr>
      <p:cViewPr varScale="1">
        <p:scale>
          <a:sx n="49" d="100"/>
          <a:sy n="49" d="100"/>
        </p:scale>
        <p:origin x="1708" y="52"/>
      </p:cViewPr>
      <p:guideLst>
        <p:guide orient="horz" pos="535"/>
        <p:guide orient="horz" pos="537"/>
        <p:guide orient="horz" pos="538"/>
        <p:guide orient="horz" pos="1092"/>
        <p:guide orient="horz" pos="2704"/>
        <p:guide orient="horz" pos="2163"/>
        <p:guide orient="horz" pos="1615"/>
        <p:guide orient="horz" pos="551"/>
        <p:guide pos="341"/>
        <p:guide pos="481"/>
        <p:guide pos="960"/>
        <p:guide pos="1440"/>
        <p:guide pos="1920"/>
        <p:guide pos="2400"/>
        <p:guide pos="2880"/>
        <p:guide pos="33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454"/>
    </p:cViewPr>
  </p:sorterViewPr>
  <p:notesViewPr>
    <p:cSldViewPr>
      <p:cViewPr varScale="1">
        <p:scale>
          <a:sx n="53" d="100"/>
          <a:sy n="53" d="100"/>
        </p:scale>
        <p:origin x="-192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F6D1743-FC0B-4445-94EF-5BE803A50BF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Dr. J. Heigert</a:t>
            </a:r>
          </a:p>
        </p:txBody>
      </p:sp>
    </p:spTree>
    <p:extLst>
      <p:ext uri="{BB962C8B-B14F-4D97-AF65-F5344CB8AC3E}">
        <p14:creationId xmlns:p14="http://schemas.microsoft.com/office/powerpoint/2010/main" val="3170046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9300"/>
            <a:ext cx="4935537" cy="37020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0"/>
            <a:r>
              <a:rPr lang="en-US" noProof="0" smtClean="0"/>
              <a:t>Zweite Ebene</a:t>
            </a:r>
          </a:p>
          <a:p>
            <a:pPr lvl="0"/>
            <a:r>
              <a:rPr lang="en-US" noProof="0" smtClean="0"/>
              <a:t>Dritte Ebene</a:t>
            </a:r>
          </a:p>
          <a:p>
            <a:pPr lvl="0"/>
            <a:r>
              <a:rPr lang="en-US" noProof="0" smtClean="0"/>
              <a:t>Vierte Ebene</a:t>
            </a:r>
          </a:p>
          <a:p>
            <a:pPr lvl="0"/>
            <a:r>
              <a:rPr lang="en-US" noProof="0" smtClean="0"/>
              <a:t>Fünfte Ebene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8FFA34E-F1B3-44F6-A90B-772A5E74CF3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Titelfolie Vorschlag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1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für Kati bis 11.11.2017: Seite im </a:t>
            </a:r>
            <a:r>
              <a:rPr lang="de-DE" dirty="0" err="1" smtClean="0"/>
              <a:t>DaKo</a:t>
            </a:r>
            <a:r>
              <a:rPr lang="de-DE" dirty="0" smtClean="0"/>
              <a:t> Buch nachschauen und Quellenangabe</a:t>
            </a:r>
            <a:r>
              <a:rPr lang="de-DE" baseline="0" dirty="0" smtClean="0"/>
              <a:t> ergänzen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71CA4-5B38-4EEF-B199-36CC5A16807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6472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71CA4-5B38-4EEF-B199-36CC5A16807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61811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r>
              <a:rPr lang="de-DE" baseline="0" dirty="0" smtClean="0"/>
              <a:t> zum Schluss der </a:t>
            </a:r>
            <a:r>
              <a:rPr lang="de-DE" baseline="0" dirty="0" err="1" smtClean="0"/>
              <a:t>Präsi</a:t>
            </a:r>
            <a:r>
              <a:rPr lang="de-DE" baseline="0" dirty="0" smtClean="0"/>
              <a:t>: </a:t>
            </a:r>
            <a:r>
              <a:rPr lang="de-DE" dirty="0" smtClean="0"/>
              <a:t>Während Präsentation</a:t>
            </a:r>
            <a:r>
              <a:rPr lang="de-DE" baseline="0" dirty="0" smtClean="0"/>
              <a:t> eigenen Namen für unsere neue App (</a:t>
            </a:r>
            <a:r>
              <a:rPr lang="de-DE" baseline="0" dirty="0" err="1" smtClean="0"/>
              <a:t>Advanced</a:t>
            </a:r>
            <a:r>
              <a:rPr lang="de-DE" baseline="0" dirty="0" smtClean="0"/>
              <a:t> WhatsApp) beiläufig erwähnen, und Profs. am Schluss der </a:t>
            </a:r>
            <a:r>
              <a:rPr lang="de-DE" baseline="0" dirty="0" err="1" smtClean="0"/>
              <a:t>Präsi</a:t>
            </a:r>
            <a:r>
              <a:rPr lang="de-DE" baseline="0" dirty="0" smtClean="0"/>
              <a:t> raten lassen, welcher das war, um zu testen, ob sie </a:t>
            </a:r>
            <a:r>
              <a:rPr lang="de-DE" baseline="0" dirty="0" smtClean="0"/>
              <a:t>uns </a:t>
            </a:r>
            <a:r>
              <a:rPr lang="de-DE" baseline="0" dirty="0" smtClean="0"/>
              <a:t>zugehört haben.</a:t>
            </a:r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 Team, wenn Idee gefällt, bis zur Präsentation: Namen für neue App überlegen.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9C5D7-BB75-437E-BC12-0DC2406C6C61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Titelfolie Vorschlag 2</a:t>
            </a:r>
          </a:p>
          <a:p>
            <a:r>
              <a:rPr lang="de-DE" dirty="0" smtClean="0"/>
              <a:t>Spruchalternative: „</a:t>
            </a:r>
            <a:r>
              <a:rPr lang="de-DE" sz="1200" i="1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Nutze die Talente die Du hast! Wenn nur die begabtesten</a:t>
            </a:r>
            <a:br>
              <a:rPr lang="de-DE" sz="1200" i="1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</a:br>
            <a:r>
              <a:rPr lang="de-DE" sz="1200" i="1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Vögel sängen, herrschte großes Schweigen im Walde.“</a:t>
            </a:r>
          </a:p>
          <a:p>
            <a:pPr algn="r" eaLnBrk="1" hangingPunct="1">
              <a:defRPr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Henry van Dyke</a:t>
            </a:r>
          </a:p>
        </p:txBody>
      </p:sp>
    </p:spTree>
    <p:extLst>
      <p:ext uri="{BB962C8B-B14F-4D97-AF65-F5344CB8AC3E}">
        <p14:creationId xmlns:p14="http://schemas.microsoft.com/office/powerpoint/2010/main" val="47262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71CA4-5B38-4EEF-B199-36CC5A16807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Niko:</a:t>
            </a:r>
            <a:r>
              <a:rPr lang="de-DE" baseline="0" dirty="0" smtClean="0"/>
              <a:t> Foto einfügen.</a:t>
            </a:r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 Anja: Foto einfügen.</a:t>
            </a:r>
          </a:p>
          <a:p>
            <a:r>
              <a:rPr lang="de-DE" dirty="0" smtClean="0"/>
              <a:t>Falls wir noch ein 4. Teammitglied</a:t>
            </a:r>
            <a:r>
              <a:rPr lang="de-DE" baseline="0" dirty="0" smtClean="0"/>
              <a:t> bekommen, </a:t>
            </a:r>
            <a:r>
              <a:rPr lang="de-DE" baseline="0" dirty="0" err="1" smtClean="0"/>
              <a:t>Name+Foto</a:t>
            </a:r>
            <a:r>
              <a:rPr lang="de-DE" baseline="0" dirty="0" smtClean="0"/>
              <a:t> hier einfügen.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1644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Weiter</a:t>
            </a:r>
            <a:r>
              <a:rPr lang="de-DE" baseline="0" dirty="0" smtClean="0"/>
              <a:t> klicken, da Profs. Aufgabenstellung in und auswendig kennen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Weiter</a:t>
            </a:r>
            <a:r>
              <a:rPr lang="de-DE" baseline="0" dirty="0" smtClean="0"/>
              <a:t> klicken, da Profs. Aufgabenstellung in und auswendig kennen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</a:t>
            </a:r>
            <a:r>
              <a:rPr lang="de-DE" baseline="0" dirty="0" smtClean="0"/>
              <a:t> und nächste 3 Folien: Witz zum Beginnen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für gesamtes </a:t>
            </a:r>
            <a:r>
              <a:rPr lang="de-DE" baseline="0" dirty="0" smtClean="0"/>
              <a:t>Team zur Besprechung am 9.11.2017: Wie soll Gantt-Diagramm aussehen? Dann auf Papier aufmalen.</a:t>
            </a:r>
          </a:p>
          <a:p>
            <a:r>
              <a:rPr lang="de-DE" baseline="0" dirty="0" smtClean="0"/>
              <a:t>Danach </a:t>
            </a:r>
            <a:r>
              <a:rPr lang="de-DE" baseline="0" dirty="0" err="1" smtClean="0"/>
              <a:t>ToDo</a:t>
            </a:r>
            <a:r>
              <a:rPr lang="de-DE" baseline="0" dirty="0" smtClean="0"/>
              <a:t> Kati am 11.11.2017: Gantt Diagramm visualisieren und in </a:t>
            </a:r>
            <a:r>
              <a:rPr lang="de-DE" baseline="0" dirty="0" err="1" smtClean="0"/>
              <a:t>Präsi</a:t>
            </a:r>
            <a:r>
              <a:rPr lang="de-DE" baseline="0" dirty="0" smtClean="0"/>
              <a:t> einfügen.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4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für gesamtes </a:t>
            </a:r>
            <a:r>
              <a:rPr lang="de-DE" baseline="0" dirty="0" smtClean="0"/>
              <a:t>Team bis zur Präsentation: Reihenfolge der Simple-Diagramm-Folien sinnvoll anpassen.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FA34E-F1B3-44F6-A90B-772A5E74CF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800" y="1497013"/>
            <a:ext cx="158750" cy="4159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330" tIns="40165" rIns="80330" bIns="40165">
            <a:spAutoFit/>
          </a:bodyPr>
          <a:lstStyle>
            <a:lvl1pPr defTabSz="803275">
              <a:defRPr sz="1200">
                <a:solidFill>
                  <a:srgbClr val="0D05A7"/>
                </a:solidFill>
                <a:latin typeface="Arial" charset="0"/>
              </a:defRPr>
            </a:lvl1pPr>
            <a:lvl2pPr marL="742950" indent="-285750" defTabSz="803275">
              <a:defRPr sz="1200">
                <a:solidFill>
                  <a:srgbClr val="0D05A7"/>
                </a:solidFill>
                <a:latin typeface="Arial" charset="0"/>
              </a:defRPr>
            </a:lvl2pPr>
            <a:lvl3pPr marL="1143000" indent="-228600" defTabSz="803275">
              <a:defRPr sz="1200">
                <a:solidFill>
                  <a:srgbClr val="0D05A7"/>
                </a:solidFill>
                <a:latin typeface="Arial" charset="0"/>
              </a:defRPr>
            </a:lvl3pPr>
            <a:lvl4pPr marL="1600200" indent="-228600" defTabSz="803275">
              <a:defRPr sz="1200">
                <a:solidFill>
                  <a:srgbClr val="0D05A7"/>
                </a:solidFill>
                <a:latin typeface="Arial" charset="0"/>
              </a:defRPr>
            </a:lvl4pPr>
            <a:lvl5pPr marL="2057400" indent="-228600" defTabSz="803275">
              <a:defRPr sz="1200">
                <a:solidFill>
                  <a:srgbClr val="0D05A7"/>
                </a:solidFill>
                <a:latin typeface="Arial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sz="2100" smtClean="0">
              <a:latin typeface="Times New Roman" pitchFamily="18" charset="0"/>
            </a:endParaRPr>
          </a:p>
        </p:txBody>
      </p:sp>
      <p:sp>
        <p:nvSpPr>
          <p:cNvPr id="386051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692150" y="2709863"/>
            <a:ext cx="7883525" cy="719137"/>
          </a:xfrm>
        </p:spPr>
        <p:txBody>
          <a:bodyPr lIns="80330" tIns="40165" rIns="80330" bIns="40165">
            <a:sp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2150" y="4149725"/>
            <a:ext cx="7883525" cy="400050"/>
          </a:xfrm>
        </p:spPr>
        <p:txBody>
          <a:bodyPr lIns="80330" tIns="40165" rIns="80330" bIns="40165">
            <a:spAutoFit/>
          </a:bodyPr>
          <a:lstStyle>
            <a:lvl1pPr>
              <a:defRPr b="0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4EB7-55FC-47F4-AA15-B0C658B7E4D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620713"/>
            <a:ext cx="2155825" cy="5761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350" y="620713"/>
            <a:ext cx="6315075" cy="5761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9C62-7548-46C2-BE35-B0EE27925EE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HM_Deu_CMYK_fin Kopi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300" y="1030288"/>
            <a:ext cx="2633663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22"/>
          <p:cNvSpPr>
            <a:spLocks noChangeShapeType="1"/>
          </p:cNvSpPr>
          <p:nvPr userDrawn="1"/>
        </p:nvSpPr>
        <p:spPr bwMode="auto">
          <a:xfrm>
            <a:off x="0" y="0"/>
            <a:ext cx="0" cy="2514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24"/>
          <p:cNvSpPr>
            <a:spLocks noChangeShapeType="1"/>
          </p:cNvSpPr>
          <p:nvPr userDrawn="1"/>
        </p:nvSpPr>
        <p:spPr bwMode="auto">
          <a:xfrm flipH="1">
            <a:off x="0" y="0"/>
            <a:ext cx="586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AutoShape 31"/>
          <p:cNvSpPr>
            <a:spLocks noChangeArrowheads="1"/>
          </p:cNvSpPr>
          <p:nvPr userDrawn="1"/>
        </p:nvSpPr>
        <p:spPr bwMode="auto">
          <a:xfrm flipV="1">
            <a:off x="0" y="0"/>
            <a:ext cx="5334000" cy="2133600"/>
          </a:xfrm>
          <a:prstGeom prst="rtTriangle">
            <a:avLst/>
          </a:prstGeom>
          <a:solidFill>
            <a:srgbClr val="B2B2B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AutoShape 32"/>
          <p:cNvSpPr>
            <a:spLocks noChangeArrowheads="1"/>
          </p:cNvSpPr>
          <p:nvPr userDrawn="1"/>
        </p:nvSpPr>
        <p:spPr bwMode="auto">
          <a:xfrm rot="16200000" flipV="1">
            <a:off x="-1390650" y="3511550"/>
            <a:ext cx="4737100" cy="1955800"/>
          </a:xfrm>
          <a:prstGeom prst="rtTriangle">
            <a:avLst/>
          </a:prstGeom>
          <a:solidFill>
            <a:srgbClr val="B2B2B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5A3AA-0BC2-4BA4-BA43-FA2EF9950AC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6711F-492A-42BA-8D62-E56C48E21FF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350" y="1196975"/>
            <a:ext cx="42354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354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F2602-4E30-4AED-8844-4051384D498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4E541-CB2C-4ECB-B33F-B15675614C4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3B686-05C1-4EB3-A460-79F9B08FBBA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3D666-59C0-4F05-84CF-2438ECBD5B2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3AF75-E016-4978-84AE-6D1B89F1364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DCA83-8391-431D-9FD3-48D8617CE59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1" name="Kamera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" y="6453188"/>
            <a:ext cx="7081838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Informationssysteme 2</a:t>
            </a:r>
            <a:endParaRPr lang="en-US">
              <a:solidFill>
                <a:srgbClr val="FC84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260350" y="1066800"/>
            <a:ext cx="862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6013" y="6453188"/>
            <a:ext cx="1417637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>
                <a:latin typeface="Arial" charset="0"/>
              </a:defRPr>
            </a:lvl1pPr>
          </a:lstStyle>
          <a:p>
            <a:pPr>
              <a:defRPr/>
            </a:pPr>
            <a:fld id="{C261A7B4-607D-47F8-9486-B780FD6F099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196975"/>
            <a:ext cx="86233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620713"/>
            <a:ext cx="74803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 der Folie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1854200"/>
            <a:ext cx="431800" cy="3317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803275">
              <a:defRPr sz="1200">
                <a:solidFill>
                  <a:srgbClr val="0D05A7"/>
                </a:solidFill>
                <a:latin typeface="Arial" charset="0"/>
              </a:defRPr>
            </a:lvl1pPr>
            <a:lvl2pPr marL="742950" indent="-285750" defTabSz="803275">
              <a:defRPr sz="1200">
                <a:solidFill>
                  <a:srgbClr val="0D05A7"/>
                </a:solidFill>
                <a:latin typeface="Arial" charset="0"/>
              </a:defRPr>
            </a:lvl2pPr>
            <a:lvl3pPr marL="1143000" indent="-228600" defTabSz="803275">
              <a:defRPr sz="1200">
                <a:solidFill>
                  <a:srgbClr val="0D05A7"/>
                </a:solidFill>
                <a:latin typeface="Arial" charset="0"/>
              </a:defRPr>
            </a:lvl3pPr>
            <a:lvl4pPr marL="1600200" indent="-228600" defTabSz="803275">
              <a:defRPr sz="1200">
                <a:solidFill>
                  <a:srgbClr val="0D05A7"/>
                </a:solidFill>
                <a:latin typeface="Arial" charset="0"/>
              </a:defRPr>
            </a:lvl4pPr>
            <a:lvl5pPr marL="2057400" indent="-228600" defTabSz="803275">
              <a:defRPr sz="1200">
                <a:solidFill>
                  <a:srgbClr val="0D05A7"/>
                </a:solidFill>
                <a:latin typeface="Arial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de-DE" sz="2100" smtClean="0">
              <a:latin typeface="Times New Roman" pitchFamily="18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50825" y="188913"/>
            <a:ext cx="8637588" cy="3603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/>
          <a:lstStyle>
            <a:lvl1pPr>
              <a:defRPr sz="1200">
                <a:solidFill>
                  <a:srgbClr val="0D05A7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rgbClr val="0D05A7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rgbClr val="0D05A7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rgbClr val="0D05A7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rgbClr val="0D05A7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D05A7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2100" dirty="0" smtClean="0">
                <a:solidFill>
                  <a:srgbClr val="A4A4C4"/>
                </a:solidFill>
              </a:rPr>
              <a:t>Informationssysteme 1: Überblick</a:t>
            </a:r>
          </a:p>
        </p:txBody>
      </p:sp>
      <p:pic>
        <p:nvPicPr>
          <p:cNvPr id="4105" name="Picture 9" descr="HM_Bildm_CMY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96188" y="44450"/>
            <a:ext cx="1277937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8" r:id="rId12"/>
  </p:sldLayoutIdLst>
  <p:transition spd="med">
    <p:zoom dir="in"/>
    <p:sndAc>
      <p:stSnd>
        <p:snd r:embed="rId14" name="Kamera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build="p" autoUpdateAnimBg="0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5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85029"/>
                        </p:tgtEl>
                        <p:attrNameLst>
                          <p:attrName>ppt_c</p:attrName>
                        </p:attrNameLst>
                      </p:cBhvr>
                      <p:to>
                        <a:srgbClr val="FFFF6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5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85029"/>
                        </p:tgtEl>
                        <p:attrNameLst>
                          <p:attrName>ppt_c</p:attrName>
                        </p:attrNameLst>
                      </p:cBhvr>
                      <p:to>
                        <a:srgbClr val="FFFF66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5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85029"/>
                        </p:tgtEl>
                        <p:attrNameLst>
                          <p:attrName>ppt_c</p:attrName>
                        </p:attrNameLst>
                      </p:cBhvr>
                      <p:to>
                        <a:srgbClr val="FFFF66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5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85029"/>
                        </p:tgtEl>
                        <p:attrNameLst>
                          <p:attrName>ppt_c</p:attrName>
                        </p:attrNameLst>
                      </p:cBhvr>
                      <p:to>
                        <a:srgbClr val="FFFF66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5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50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85029"/>
                        </p:tgtEl>
                        <p:attrNameLst>
                          <p:attrName>ppt_c</p:attrName>
                        </p:attrNameLst>
                      </p:cBhvr>
                      <p:to>
                        <a:srgbClr val="FFFF66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/>
  <p:txStyles>
    <p:titleStyle>
      <a:lvl1pPr algn="l" defTabSz="803275" rtl="0" eaLnBrk="0" fontAlgn="base" hangingPunct="0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+mj-lt"/>
          <a:ea typeface="+mj-ea"/>
          <a:cs typeface="+mj-cs"/>
        </a:defRPr>
      </a:lvl1pPr>
      <a:lvl2pPr algn="l" defTabSz="803275" rtl="0" eaLnBrk="0" fontAlgn="base" hangingPunct="0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Arial" pitchFamily="34" charset="0"/>
        </a:defRPr>
      </a:lvl2pPr>
      <a:lvl3pPr algn="l" defTabSz="803275" rtl="0" eaLnBrk="0" fontAlgn="base" hangingPunct="0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Arial" pitchFamily="34" charset="0"/>
        </a:defRPr>
      </a:lvl3pPr>
      <a:lvl4pPr algn="l" defTabSz="803275" rtl="0" eaLnBrk="0" fontAlgn="base" hangingPunct="0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Arial" pitchFamily="34" charset="0"/>
        </a:defRPr>
      </a:lvl4pPr>
      <a:lvl5pPr algn="l" defTabSz="803275" rtl="0" eaLnBrk="0" fontAlgn="base" hangingPunct="0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Arial" pitchFamily="34" charset="0"/>
        </a:defRPr>
      </a:lvl5pPr>
      <a:lvl6pPr marL="457200" algn="l" defTabSz="803275" rtl="0" eaLnBrk="1" fontAlgn="base" hangingPunct="1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Arial" pitchFamily="34" charset="0"/>
        </a:defRPr>
      </a:lvl6pPr>
      <a:lvl7pPr marL="914400" algn="l" defTabSz="803275" rtl="0" eaLnBrk="1" fontAlgn="base" hangingPunct="1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Arial" pitchFamily="34" charset="0"/>
        </a:defRPr>
      </a:lvl7pPr>
      <a:lvl8pPr marL="1371600" algn="l" defTabSz="803275" rtl="0" eaLnBrk="1" fontAlgn="base" hangingPunct="1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Arial" pitchFamily="34" charset="0"/>
        </a:defRPr>
      </a:lvl8pPr>
      <a:lvl9pPr marL="1828800" algn="l" defTabSz="803275" rtl="0" eaLnBrk="1" fontAlgn="base" hangingPunct="1">
        <a:spcBef>
          <a:spcPct val="0"/>
        </a:spcBef>
        <a:spcAft>
          <a:spcPct val="0"/>
        </a:spcAft>
        <a:defRPr sz="2100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defTabSz="803275" rtl="0" eaLnBrk="0" fontAlgn="base" hangingPunct="0">
        <a:spcBef>
          <a:spcPct val="50000"/>
        </a:spcBef>
        <a:spcAft>
          <a:spcPct val="0"/>
        </a:spcAft>
        <a:buChar char="•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393700" indent="-160338" algn="l" defTabSz="803275" rtl="0" eaLnBrk="0" fontAlgn="base" hangingPunct="0">
        <a:spcBef>
          <a:spcPct val="20000"/>
        </a:spcBef>
        <a:spcAft>
          <a:spcPct val="0"/>
        </a:spcAft>
        <a:buClr>
          <a:srgbClr val="8C8CFF"/>
        </a:buClr>
        <a:buSzPct val="85000"/>
        <a:buFont typeface="Wingdings 2" pitchFamily="18" charset="2"/>
        <a:buChar char="¡"/>
        <a:defRPr sz="2100">
          <a:solidFill>
            <a:schemeClr val="tx1"/>
          </a:solidFill>
          <a:latin typeface="+mn-lt"/>
        </a:defRPr>
      </a:lvl2pPr>
      <a:lvl3pPr marL="711200" indent="-160338" algn="l" defTabSz="803275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105000"/>
        <a:buFont typeface="Wingdings" pitchFamily="2" charset="2"/>
        <a:buChar char="§"/>
        <a:defRPr sz="2100">
          <a:solidFill>
            <a:schemeClr val="tx1"/>
          </a:solidFill>
          <a:latin typeface="+mn-lt"/>
        </a:defRPr>
      </a:lvl3pPr>
      <a:lvl4pPr marL="1027113" indent="-158750" algn="l" defTabSz="803275" rtl="0" eaLnBrk="0" fontAlgn="base" hangingPunct="0">
        <a:spcBef>
          <a:spcPct val="0"/>
        </a:spcBef>
        <a:spcAft>
          <a:spcPct val="0"/>
        </a:spcAft>
        <a:buClr>
          <a:schemeClr val="bg2"/>
        </a:buClr>
        <a:buSzPct val="105000"/>
        <a:buFont typeface="Wingdings" pitchFamily="2" charset="2"/>
        <a:buChar char="§"/>
        <a:defRPr sz="2100">
          <a:solidFill>
            <a:schemeClr val="tx1"/>
          </a:solidFill>
          <a:latin typeface="+mn-lt"/>
        </a:defRPr>
      </a:lvl4pPr>
      <a:lvl5pPr marL="1343025" indent="-157163" algn="l" defTabSz="803275" rtl="0" eaLnBrk="0" fontAlgn="base" hangingPunct="0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1800225" indent="-157163" algn="l" defTabSz="803275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2257425" indent="-157163" algn="l" defTabSz="803275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2714625" indent="-157163" algn="l" defTabSz="803275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171825" indent="-157163" algn="l" defTabSz="803275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p/BOtLKJHFC2r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1813" y="556207"/>
            <a:ext cx="8247062" cy="4174543"/>
          </a:xfrm>
        </p:spPr>
        <p:txBody>
          <a:bodyPr/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err="1" smtClean="0"/>
              <a:t>Präsentation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err="1" smtClean="0"/>
              <a:t>Datenkommunikation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sz="2800" b="0" i="1" dirty="0" smtClean="0"/>
              <a:t>	</a:t>
            </a:r>
            <a:r>
              <a:rPr lang="de-DE" sz="2800" i="1" dirty="0" smtClean="0"/>
              <a:t/>
            </a:r>
            <a:br>
              <a:rPr lang="de-DE" sz="2800" i="1" dirty="0" smtClean="0"/>
            </a:br>
            <a:r>
              <a:rPr lang="de-DE" sz="2800" i="1" dirty="0" smtClean="0"/>
              <a:t>					</a:t>
            </a:r>
            <a:r>
              <a:rPr lang="en-US" altLang="zh-SG" sz="2400" i="1" dirty="0" smtClean="0">
                <a:ea typeface="宋体" charset="-122"/>
              </a:rPr>
              <a:t>				</a:t>
            </a:r>
            <a:br>
              <a:rPr lang="en-US" altLang="zh-SG" sz="2400" i="1" dirty="0" smtClean="0">
                <a:ea typeface="宋体" charset="-122"/>
              </a:rPr>
            </a:br>
            <a:r>
              <a:rPr lang="en-US" altLang="zh-SG" sz="2400" i="1" dirty="0" smtClean="0">
                <a:ea typeface="宋体" charset="-122"/>
              </a:rPr>
              <a:t>					</a:t>
            </a:r>
            <a:r>
              <a:rPr lang="en-US" altLang="zh-SG" sz="2400" b="0" i="1" dirty="0" smtClean="0">
                <a:ea typeface="宋体" charset="-122"/>
              </a:rPr>
              <a:t>					</a:t>
            </a:r>
            <a:r>
              <a:rPr lang="en-US" altLang="zh-SG" sz="2400" i="1" dirty="0" smtClean="0">
                <a:ea typeface="宋体" charset="-122"/>
              </a:rPr>
              <a:t>	</a:t>
            </a:r>
            <a:endParaRPr lang="en-US" sz="2400" i="1" dirty="0" smtClean="0">
              <a:ea typeface="宋体" charset="-122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467544" y="4149080"/>
            <a:ext cx="8247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262438" y="5303838"/>
            <a:ext cx="160337" cy="3048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400" b="0"/>
          </a:p>
        </p:txBody>
      </p:sp>
      <p:pic>
        <p:nvPicPr>
          <p:cNvPr id="3077" name="Picture 5" descr="HM_Deu_CMYK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88640"/>
            <a:ext cx="349885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393700" y="5608638"/>
            <a:ext cx="5834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“The best way to predict your future is to create it.”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[Abraham Lincoln]</a:t>
            </a:r>
            <a:endParaRPr lang="de-DE" sz="1600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90022"/>
      </p:ext>
    </p:extLst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verstehen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25A3AA-0BC2-4BA4-BA43-FA2EF9950A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24744"/>
            <a:ext cx="7344816" cy="56295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060848"/>
            <a:ext cx="6729979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525344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</a:rPr>
              <a:t>Quelle: www.instagram.de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88005"/>
      </p:ext>
    </p:extLst>
  </p:cSld>
  <p:clrMapOvr>
    <a:masterClrMapping/>
  </p:clrMapOvr>
  <p:transition spd="med">
    <p:zoom dir="in"/>
    <p:sndAc>
      <p:stSnd>
        <p:snd r:embed="rId2" name="Kamera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Auf geht‘s! </a:t>
            </a:r>
            <a:r>
              <a:rPr lang="de-DE" dirty="0" smtClean="0">
                <a:sym typeface="Wingdings" panose="05000000000000000000" pitchFamily="2" charset="2"/>
              </a:rPr>
              <a:t>- </a:t>
            </a:r>
            <a:r>
              <a:rPr lang="de-DE" dirty="0" smtClean="0"/>
              <a:t>Erster Projektplan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71600" y="2060848"/>
            <a:ext cx="3814762" cy="4532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DE" sz="2400" dirty="0" smtClean="0"/>
              <a:t>Beginn:</a:t>
            </a:r>
          </a:p>
          <a:p>
            <a:pPr marL="0" indent="0" eaLnBrk="1" hangingPunct="1">
              <a:buNone/>
            </a:pPr>
            <a:endParaRPr lang="de-DE" sz="2400" dirty="0" smtClean="0"/>
          </a:p>
          <a:p>
            <a:pPr lvl="1" eaLnBrk="1" hangingPunct="1"/>
            <a:r>
              <a:rPr lang="de-DE" sz="2000" dirty="0" smtClean="0"/>
              <a:t>Code verstehen</a:t>
            </a:r>
          </a:p>
          <a:p>
            <a:pPr marL="233362" lvl="1" indent="0" eaLnBrk="1" hangingPunct="1">
              <a:buNone/>
            </a:pPr>
            <a:endParaRPr lang="de-DE" sz="2000" dirty="0" smtClean="0"/>
          </a:p>
          <a:p>
            <a:pPr lvl="1" eaLnBrk="1" hangingPunct="1"/>
            <a:r>
              <a:rPr lang="de-DE" sz="2000" dirty="0" smtClean="0"/>
              <a:t>Diagramme erstellen</a:t>
            </a:r>
          </a:p>
          <a:p>
            <a:pPr marL="233362" lvl="1" indent="0" eaLnBrk="1" hangingPunct="1">
              <a:buNone/>
            </a:pPr>
            <a:endParaRPr lang="de-DE" sz="2000" dirty="0" smtClean="0"/>
          </a:p>
          <a:p>
            <a:pPr lvl="1" eaLnBrk="1" hangingPunct="1"/>
            <a:r>
              <a:rPr lang="de-DE" sz="2000" dirty="0" smtClean="0"/>
              <a:t>Erster </a:t>
            </a:r>
            <a:r>
              <a:rPr lang="de-DE" sz="2000" dirty="0" smtClean="0"/>
              <a:t>Präsentationsentwurf</a:t>
            </a:r>
          </a:p>
          <a:p>
            <a:pPr lvl="1" eaLnBrk="1" hangingPunct="1"/>
            <a:endParaRPr lang="de-DE" sz="2000" dirty="0" smtClean="0"/>
          </a:p>
          <a:p>
            <a:pPr lvl="1" eaLnBrk="1" hangingPunct="1"/>
            <a:r>
              <a:rPr lang="de-DE" sz="2000" dirty="0" err="1" smtClean="0"/>
              <a:t>Wireshark</a:t>
            </a:r>
            <a:endParaRPr lang="en-US" sz="2000" dirty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4008" y="2060848"/>
            <a:ext cx="3814763" cy="53959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DE" sz="2400" dirty="0" smtClean="0"/>
              <a:t>Parallel:</a:t>
            </a:r>
          </a:p>
          <a:p>
            <a:pPr marL="0" indent="0" eaLnBrk="1" hangingPunct="1">
              <a:buNone/>
            </a:pPr>
            <a:endParaRPr lang="de-DE" sz="2400" dirty="0" smtClean="0"/>
          </a:p>
          <a:p>
            <a:pPr lvl="1" eaLnBrk="1" hangingPunct="1"/>
            <a:r>
              <a:rPr lang="de-DE" sz="2000" dirty="0" smtClean="0"/>
              <a:t>Programmierung</a:t>
            </a:r>
            <a:endParaRPr lang="en-US" sz="2000" dirty="0" smtClean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771ADA-0A50-4B92-A73B-2728CBA38C1C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73016"/>
            <a:ext cx="2736304" cy="2736304"/>
          </a:xfrm>
          <a:prstGeom prst="rect">
            <a:avLst/>
          </a:prstGeom>
        </p:spPr>
      </p:pic>
    </p:spTree>
  </p:cSld>
  <p:clrMapOvr>
    <a:masterClrMapping/>
  </p:clrMapOvr>
  <p:transition spd="med">
    <p:zoom dir="in"/>
    <p:sndAc>
      <p:stSnd>
        <p:snd r:embed="rId2" name="Kamera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Erweiterter Projektplan mittels Gantt-Diagramm</a:t>
            </a:r>
            <a:endParaRPr lang="en-US" dirty="0" smtClean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08ACCE-5594-4013-B2C8-76A7AB6E2EA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Statusdiagramm Simple WhatsApp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036AE4-5815-4E5E-BE37-69C5A083C859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710722" cy="4148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Architekturskizze Simple WhatsApp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036AE4-5815-4E5E-BE37-69C5A083C859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37832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Login Phase Simple WhatsApp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036AE4-5815-4E5E-BE37-69C5A083C859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776864" cy="45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Logout</a:t>
            </a:r>
            <a:r>
              <a:rPr lang="de-DE" dirty="0" smtClean="0"/>
              <a:t> Phase Simple WhatsApp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036AE4-5815-4E5E-BE37-69C5A083C859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32848" cy="28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Protokoll Ablauf Sende Phase Simple WhatsApp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036AE4-5815-4E5E-BE37-69C5A083C859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543043" cy="35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Ablaufdiagramm Sendeverlauf Simple WhatsApp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6013" y="6410027"/>
            <a:ext cx="1417637" cy="187325"/>
          </a:xfrm>
          <a:noFill/>
        </p:spPr>
        <p:txBody>
          <a:bodyPr/>
          <a:lstStyle/>
          <a:p>
            <a:fld id="{8E036AE4-5815-4E5E-BE37-69C5A083C859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68760"/>
            <a:ext cx="3746738" cy="53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Socket Primitive für TCP basierte Client Server Kommunikation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036AE4-5815-4E5E-BE37-69C5A083C85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" name="Rechteck 1"/>
          <p:cNvSpPr/>
          <p:nvPr/>
        </p:nvSpPr>
        <p:spPr>
          <a:xfrm>
            <a:off x="323528" y="6453336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i="1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Quelle:“Datenkommunikation</a:t>
            </a:r>
            <a:r>
              <a:rPr lang="de-DE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“ von Peter Mandl, Seite xxx, Fig. xxx</a:t>
            </a:r>
            <a:endParaRPr lang="de-DE" i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19" y="1095011"/>
            <a:ext cx="4013235" cy="55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5"/>
          <p:cNvSpPr txBox="1">
            <a:spLocks noChangeArrowheads="1"/>
          </p:cNvSpPr>
          <p:nvPr/>
        </p:nvSpPr>
        <p:spPr bwMode="auto">
          <a:xfrm>
            <a:off x="2267744" y="2924944"/>
            <a:ext cx="554583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err="1"/>
              <a:t>Präsentation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err="1"/>
              <a:t>Datenkommunikation</a:t>
            </a:r>
            <a:endParaRPr lang="de-DE" altLang="de-DE" sz="4400" b="1" dirty="0">
              <a:solidFill>
                <a:schemeClr val="bg2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403648" y="5589240"/>
            <a:ext cx="774035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131840" y="6021288"/>
            <a:ext cx="5834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“The best way to predict your future is to create it.”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[Abraham Lincoln]</a:t>
            </a:r>
            <a:endParaRPr lang="de-DE" sz="1600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</p:spTree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WhatsApp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539750" y="1462088"/>
            <a:ext cx="7781925" cy="5395912"/>
          </a:xfrm>
        </p:spPr>
        <p:txBody>
          <a:bodyPr/>
          <a:lstStyle/>
          <a:p>
            <a:r>
              <a:rPr lang="de-DE" dirty="0"/>
              <a:t>Teilaufgabe </a:t>
            </a:r>
            <a:r>
              <a:rPr lang="de-DE" dirty="0" smtClean="0"/>
              <a:t>2, Zeitintervall lt. </a:t>
            </a:r>
            <a:r>
              <a:rPr lang="de-DE" dirty="0" err="1" smtClean="0"/>
              <a:t>Mandl‘s</a:t>
            </a:r>
            <a:r>
              <a:rPr lang="de-DE" dirty="0" smtClean="0"/>
              <a:t> Aufgabenstellung 02.11.2017 bis 14.12.2017. Sollten wir früher fertig werden, super! Dann haben wir mehr Zeit, auf die Prüfungen zu lernen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r>
              <a:rPr lang="de-DE" dirty="0"/>
              <a:t>Ca. </a:t>
            </a:r>
            <a:r>
              <a:rPr lang="de-DE" dirty="0" smtClean="0"/>
              <a:t>14 </a:t>
            </a:r>
            <a:r>
              <a:rPr lang="de-DE" dirty="0"/>
              <a:t>Folien</a:t>
            </a:r>
          </a:p>
        </p:txBody>
      </p:sp>
      <p:sp>
        <p:nvSpPr>
          <p:cNvPr id="9221" name="AutoShape 102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01013" y="5815013"/>
            <a:ext cx="1042987" cy="1042987"/>
          </a:xfrm>
          <a:prstGeom prst="actionButtonReturn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2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8788" y="0"/>
            <a:ext cx="1042987" cy="1042988"/>
          </a:xfrm>
          <a:prstGeom prst="actionButtonForwardNex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3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1042988" cy="1042988"/>
          </a:xfrm>
          <a:prstGeom prst="actionButtonBackPrevious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5D9B2C-BAB6-46E2-BB7F-771294F7EDBC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3502844"/>
      </p:ext>
    </p:extLst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7480300" cy="360362"/>
          </a:xfrm>
        </p:spPr>
        <p:txBody>
          <a:bodyPr/>
          <a:lstStyle/>
          <a:p>
            <a:pPr eaLnBrk="1" hangingPunct="1"/>
            <a:r>
              <a:rPr lang="en-US" dirty="0" smtClean="0"/>
              <a:t>Advanced WhatsApp – DER CODE LÄUFT!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35696" y="1484784"/>
            <a:ext cx="5048250" cy="4391025"/>
          </a:xfrm>
          <a:prstGeom prst="rect">
            <a:avLst/>
          </a:prstGeom>
        </p:spPr>
      </p:pic>
      <p:sp>
        <p:nvSpPr>
          <p:cNvPr id="9221" name="AutoShape 102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01013" y="5815013"/>
            <a:ext cx="1042987" cy="1042987"/>
          </a:xfrm>
          <a:prstGeom prst="actionButtonReturn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2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8788" y="0"/>
            <a:ext cx="1042987" cy="1042988"/>
          </a:xfrm>
          <a:prstGeom prst="actionButtonForwardNex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3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1042988" cy="1042988"/>
          </a:xfrm>
          <a:prstGeom prst="actionButtonBackPrevious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5D9B2C-BAB6-46E2-BB7F-771294F7EDB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" name="Textfeld 1"/>
          <p:cNvSpPr txBox="1"/>
          <p:nvPr/>
        </p:nvSpPr>
        <p:spPr>
          <a:xfrm>
            <a:off x="467544" y="616530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Quelle: http://www.imgrum.org/user/dailyprogramming/3427110286/1309590957679541632_3427110286</a:t>
            </a:r>
          </a:p>
        </p:txBody>
      </p:sp>
    </p:spTree>
    <p:extLst>
      <p:ext uri="{BB962C8B-B14F-4D97-AF65-F5344CB8AC3E}">
        <p14:creationId xmlns:p14="http://schemas.microsoft.com/office/powerpoint/2010/main" val="866690521"/>
      </p:ext>
    </p:extLst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Gegenüberstellung </a:t>
            </a:r>
            <a:r>
              <a:rPr lang="de-DE" dirty="0" err="1" smtClean="0"/>
              <a:t>SimpleWhatsApp</a:t>
            </a:r>
            <a:r>
              <a:rPr lang="de-DE" dirty="0" smtClean="0"/>
              <a:t> und </a:t>
            </a:r>
            <a:r>
              <a:rPr lang="de-DE" dirty="0" err="1" smtClean="0"/>
              <a:t>Advanced</a:t>
            </a:r>
            <a:r>
              <a:rPr lang="de-DE" dirty="0" smtClean="0"/>
              <a:t> WhatsApp</a:t>
            </a:r>
            <a:endParaRPr lang="en-US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Teilaufgabe 3, </a:t>
            </a:r>
            <a:r>
              <a:rPr lang="de-DE" dirty="0"/>
              <a:t>Zeitintervall lt. </a:t>
            </a:r>
            <a:r>
              <a:rPr lang="de-DE" dirty="0" err="1"/>
              <a:t>Mandl‘s</a:t>
            </a:r>
            <a:r>
              <a:rPr lang="de-DE" dirty="0"/>
              <a:t> Aufgabenstellung </a:t>
            </a:r>
            <a:r>
              <a:rPr lang="de-DE" dirty="0" smtClean="0"/>
              <a:t>21.12.2017 bis 18.01.2018. </a:t>
            </a:r>
          </a:p>
          <a:p>
            <a:r>
              <a:rPr lang="de-DE" dirty="0" smtClean="0"/>
              <a:t>Ca. 5 Folien</a:t>
            </a:r>
            <a:endParaRPr lang="de-DE" dirty="0"/>
          </a:p>
        </p:txBody>
      </p:sp>
    </p:spTree>
  </p:cSld>
  <p:clrMapOvr>
    <a:masterClrMapping/>
  </p:clrMapOvr>
  <p:transition spd="med">
    <p:zoom dir="in"/>
    <p:sndAc>
      <p:stSnd>
        <p:snd r:embed="rId2" name="Kamera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304800" y="5257800"/>
            <a:ext cx="4038600" cy="533400"/>
          </a:xfrm>
          <a:prstGeom prst="hexagon">
            <a:avLst>
              <a:gd name="adj" fmla="val 61868"/>
              <a:gd name="vf" fmla="val 115470"/>
            </a:avLst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5400000" scaled="1"/>
          </a:gradFill>
          <a:ln w="57150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304800" y="6096000"/>
            <a:ext cx="4038600" cy="533400"/>
          </a:xfrm>
          <a:prstGeom prst="hexagon">
            <a:avLst>
              <a:gd name="adj" fmla="val 61868"/>
              <a:gd name="vf" fmla="val 115470"/>
            </a:avLst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5400000" scaled="1"/>
          </a:gradFill>
          <a:ln w="57150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>
            <a:off x="4800600" y="6096000"/>
            <a:ext cx="4114800" cy="533400"/>
          </a:xfrm>
          <a:prstGeom prst="hexagon">
            <a:avLst>
              <a:gd name="adj" fmla="val 63036"/>
              <a:gd name="vf" fmla="val 115470"/>
            </a:avLst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5400000" scaled="1"/>
          </a:gradFill>
          <a:ln w="57150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0999" name="AutoShape 7"/>
          <p:cNvSpPr>
            <a:spLocks noChangeArrowheads="1"/>
          </p:cNvSpPr>
          <p:nvPr/>
        </p:nvSpPr>
        <p:spPr bwMode="auto">
          <a:xfrm>
            <a:off x="4800600" y="5257800"/>
            <a:ext cx="4114800" cy="533400"/>
          </a:xfrm>
          <a:prstGeom prst="hexagon">
            <a:avLst>
              <a:gd name="adj" fmla="val 63036"/>
              <a:gd name="vf" fmla="val 115470"/>
            </a:avLst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5400000" scaled="1"/>
          </a:gradFill>
          <a:ln w="57150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42938" y="6143625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sz="2400" b="1" dirty="0">
                <a:solidFill>
                  <a:srgbClr val="FFCC00"/>
                </a:solidFill>
              </a:rPr>
              <a:t>C: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 smtClean="0">
                <a:solidFill>
                  <a:schemeClr val="bg1"/>
                </a:solidFill>
              </a:rPr>
              <a:t>WoaßtWos!App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0" y="4419600"/>
            <a:ext cx="91440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6331" name="AutoShape 10"/>
          <p:cNvSpPr>
            <a:spLocks noChangeArrowheads="1"/>
          </p:cNvSpPr>
          <p:nvPr/>
        </p:nvSpPr>
        <p:spPr bwMode="auto">
          <a:xfrm>
            <a:off x="304800" y="4000500"/>
            <a:ext cx="8610600" cy="838200"/>
          </a:xfrm>
          <a:prstGeom prst="hexagon">
            <a:avLst>
              <a:gd name="adj" fmla="val 83941"/>
              <a:gd name="vf" fmla="val 115470"/>
            </a:avLst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5400000" scaled="1"/>
          </a:gradFill>
          <a:ln w="57150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827584" y="4149080"/>
            <a:ext cx="7786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Wie heißt unser </a:t>
            </a:r>
            <a:r>
              <a:rPr lang="de-DE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Advanced</a:t>
            </a:r>
            <a:r>
              <a:rPr 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Chat?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642938" y="5286375"/>
            <a:ext cx="3785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sz="2400" b="1" dirty="0">
                <a:solidFill>
                  <a:srgbClr val="FFCC00"/>
                </a:solidFill>
              </a:rPr>
              <a:t>A: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 smtClean="0">
                <a:solidFill>
                  <a:schemeClr val="bg1"/>
                </a:solidFill>
              </a:rPr>
              <a:t>Advanced</a:t>
            </a:r>
            <a:r>
              <a:rPr lang="de-DE" sz="2400" b="1" dirty="0" smtClean="0">
                <a:solidFill>
                  <a:schemeClr val="bg1"/>
                </a:solidFill>
              </a:rPr>
              <a:t> WhatsApp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5143500" y="5286375"/>
            <a:ext cx="3820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sz="2400" b="1" dirty="0">
                <a:solidFill>
                  <a:srgbClr val="FFCC00"/>
                </a:solidFill>
              </a:rPr>
              <a:t>B: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i="1" dirty="0" smtClean="0">
                <a:solidFill>
                  <a:schemeClr val="bg1"/>
                </a:solidFill>
              </a:rPr>
              <a:t>neuer Name</a:t>
            </a:r>
            <a:endParaRPr lang="de-DE" sz="1400" b="1" i="1" dirty="0">
              <a:solidFill>
                <a:schemeClr val="bg1"/>
              </a:solidFill>
            </a:endParaRP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5148064" y="6143625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sz="2400" b="1" dirty="0">
                <a:solidFill>
                  <a:srgbClr val="FFCC00"/>
                </a:solidFill>
              </a:rPr>
              <a:t>D: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i="1" dirty="0" err="1" smtClean="0">
                <a:solidFill>
                  <a:schemeClr val="bg1"/>
                </a:solidFill>
              </a:rPr>
              <a:t>AdventsWosApp</a:t>
            </a:r>
            <a:endParaRPr lang="de-DE" sz="1400" b="1" i="1" dirty="0">
              <a:solidFill>
                <a:schemeClr val="bg1"/>
              </a:solidFill>
            </a:endParaRPr>
          </a:p>
        </p:txBody>
      </p:sp>
      <p:pic>
        <p:nvPicPr>
          <p:cNvPr id="56336" name="Picture 15" descr="millionä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124744"/>
            <a:ext cx="400843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7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1DC089-211C-4170-8A72-BD44080800F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60350" y="620713"/>
            <a:ext cx="7480300" cy="360362"/>
          </a:xfrm>
          <a:prstGeom prst="rect">
            <a:avLst/>
          </a:prstGeom>
        </p:spPr>
        <p:txBody>
          <a:bodyPr/>
          <a:lstStyle>
            <a:lvl1pPr algn="l" defTabSz="8032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defTabSz="8032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Arial" pitchFamily="34" charset="0"/>
              </a:defRPr>
            </a:lvl2pPr>
            <a:lvl3pPr algn="l" defTabSz="8032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Arial" pitchFamily="34" charset="0"/>
              </a:defRPr>
            </a:lvl3pPr>
            <a:lvl4pPr algn="l" defTabSz="8032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Arial" pitchFamily="34" charset="0"/>
              </a:defRPr>
            </a:lvl4pPr>
            <a:lvl5pPr algn="l" defTabSz="8032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Arial" pitchFamily="34" charset="0"/>
              </a:defRPr>
            </a:lvl5pPr>
            <a:lvl6pPr marL="457200" algn="l" defTabSz="803275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Arial" pitchFamily="34" charset="0"/>
              </a:defRPr>
            </a:lvl6pPr>
            <a:lvl7pPr marL="914400" algn="l" defTabSz="803275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Arial" pitchFamily="34" charset="0"/>
              </a:defRPr>
            </a:lvl7pPr>
            <a:lvl8pPr marL="1371600" algn="l" defTabSz="803275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Arial" pitchFamily="34" charset="0"/>
              </a:defRPr>
            </a:lvl8pPr>
            <a:lvl9pPr marL="1828800" algn="l" defTabSz="803275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kern="0" dirty="0" err="1" smtClean="0"/>
              <a:t>Aufgepasst</a:t>
            </a:r>
            <a:r>
              <a:rPr lang="en-US" kern="0" dirty="0" smtClean="0"/>
              <a:t>?</a:t>
            </a:r>
          </a:p>
        </p:txBody>
      </p:sp>
    </p:spTree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" dur="10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41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0" grpId="0"/>
      <p:bldP spid="341003" grpId="0"/>
      <p:bldP spid="341004" grpId="0"/>
      <p:bldP spid="341005" grpId="0" build="allAtOnce"/>
      <p:bldP spid="3410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fld id="{D68D961E-85FC-461A-A320-33A574CD484A}" type="slidenum">
              <a:rPr lang="en-US" smtClean="0"/>
              <a:pPr/>
              <a:t>24</a:t>
            </a:fld>
            <a:r>
              <a:rPr lang="en-US" smtClean="0"/>
              <a:t/>
            </a:r>
            <a:br>
              <a:rPr lang="en-US" smtClean="0"/>
            </a:br>
            <a:endParaRPr lang="en-US" sz="800" smtClean="0"/>
          </a:p>
        </p:txBody>
      </p:sp>
      <p:sp>
        <p:nvSpPr>
          <p:cNvPr id="7270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</a:t>
            </a:r>
            <a:r>
              <a:rPr lang="de-DE" dirty="0" smtClean="0"/>
              <a:t>Dank fürs Zuhören!</a:t>
            </a:r>
          </a:p>
        </p:txBody>
      </p:sp>
      <p:sp>
        <p:nvSpPr>
          <p:cNvPr id="7270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Jetztat</a:t>
            </a:r>
            <a:r>
              <a:rPr lang="de-DE" dirty="0" smtClean="0"/>
              <a:t> geht’s uns </a:t>
            </a:r>
            <a:r>
              <a:rPr lang="de-DE" dirty="0" err="1" smtClean="0"/>
              <a:t>dro</a:t>
            </a:r>
            <a:r>
              <a:rPr lang="de-DE" dirty="0" smtClean="0"/>
              <a:t>…</a:t>
            </a:r>
          </a:p>
        </p:txBody>
      </p:sp>
      <p:pic>
        <p:nvPicPr>
          <p:cNvPr id="72710" name="Picture 6" descr="C:\Users\Public\Pictures\Gifs\denk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988840"/>
            <a:ext cx="3390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4503084"/>
      </p:ext>
    </p:extLst>
  </p:cSld>
  <p:clrMapOvr>
    <a:masterClrMapping/>
  </p:clrMapOvr>
  <p:transition spd="med">
    <p:zoom dir="in"/>
    <p:sndAc>
      <p:stSnd>
        <p:snd r:embed="rId2" name="Kamera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Teamvorstellung</a:t>
            </a:r>
            <a:endParaRPr lang="en-US" dirty="0" smtClean="0"/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1763688" y="1446952"/>
            <a:ext cx="7781925" cy="5395912"/>
          </a:xfrm>
        </p:spPr>
        <p:txBody>
          <a:bodyPr/>
          <a:lstStyle/>
          <a:p>
            <a:pPr marL="0" indent="0" eaLnBrk="1" hangingPunct="1">
              <a:buNone/>
            </a:pPr>
            <a:endParaRPr lang="de-DE" dirty="0" smtClean="0"/>
          </a:p>
          <a:p>
            <a:pPr lvl="4" algn="just" eaLnBrk="1" hangingPunct="1">
              <a:buFont typeface="Wingdings" panose="05000000000000000000" pitchFamily="2" charset="2"/>
              <a:buChar char="Ø"/>
            </a:pPr>
            <a:r>
              <a:rPr lang="de-DE" sz="3200" dirty="0" smtClean="0"/>
              <a:t>Nikolaos </a:t>
            </a:r>
            <a:r>
              <a:rPr lang="de-DE" sz="3200" dirty="0" err="1" smtClean="0"/>
              <a:t>Tsanakas</a:t>
            </a:r>
            <a:endParaRPr lang="de-DE" sz="3200" dirty="0"/>
          </a:p>
          <a:p>
            <a:pPr lvl="5" algn="just">
              <a:buFont typeface="Wingdings" panose="05000000000000000000" pitchFamily="2" charset="2"/>
              <a:buChar char="Ø"/>
            </a:pPr>
            <a:r>
              <a:rPr lang="de-DE" sz="2400" dirty="0" smtClean="0"/>
              <a:t>2. Mastersemester</a:t>
            </a:r>
          </a:p>
          <a:p>
            <a:pPr lvl="4" algn="just" eaLnBrk="1" hangingPunct="1"/>
            <a:endParaRPr lang="de-DE" sz="3200" dirty="0" smtClean="0"/>
          </a:p>
          <a:p>
            <a:pPr lvl="4" algn="just" eaLnBrk="1" hangingPunct="1">
              <a:buFont typeface="Wingdings" panose="05000000000000000000" pitchFamily="2" charset="2"/>
              <a:buChar char="Ø"/>
            </a:pPr>
            <a:r>
              <a:rPr lang="de-DE" sz="3200" dirty="0" smtClean="0"/>
              <a:t>Anja Geiger</a:t>
            </a:r>
          </a:p>
          <a:p>
            <a:pPr lvl="5" algn="just">
              <a:buFont typeface="Wingdings" panose="05000000000000000000" pitchFamily="2" charset="2"/>
              <a:buChar char="Ø"/>
            </a:pPr>
            <a:r>
              <a:rPr lang="de-DE" sz="2400" dirty="0" smtClean="0"/>
              <a:t>3. Bachelorsemester</a:t>
            </a:r>
          </a:p>
          <a:p>
            <a:pPr lvl="4" algn="just" eaLnBrk="1" hangingPunct="1"/>
            <a:endParaRPr lang="de-DE" sz="3200" dirty="0" smtClean="0"/>
          </a:p>
          <a:p>
            <a:pPr lvl="4" algn="just" eaLnBrk="1" hangingPunct="1">
              <a:buFont typeface="Wingdings" panose="05000000000000000000" pitchFamily="2" charset="2"/>
              <a:buChar char="Ø"/>
            </a:pPr>
            <a:r>
              <a:rPr lang="de-DE" sz="3200" dirty="0" smtClean="0"/>
              <a:t>Katrin Maier</a:t>
            </a:r>
          </a:p>
          <a:p>
            <a:pPr lvl="5" algn="just">
              <a:buFont typeface="Wingdings" panose="05000000000000000000" pitchFamily="2" charset="2"/>
              <a:buChar char="Ø"/>
            </a:pPr>
            <a:r>
              <a:rPr lang="de-DE" sz="2400" dirty="0" smtClean="0"/>
              <a:t>3. Bachelorsemester</a:t>
            </a:r>
          </a:p>
          <a:p>
            <a:pPr lvl="5" algn="just">
              <a:buFont typeface="Wingdings" panose="05000000000000000000" pitchFamily="2" charset="2"/>
              <a:buChar char="Ø"/>
            </a:pPr>
            <a:endParaRPr lang="de-DE" sz="3200" dirty="0" smtClean="0"/>
          </a:p>
          <a:p>
            <a:pPr lvl="4" algn="just" eaLnBrk="1" hangingPunct="1">
              <a:buFont typeface="Wingdings" panose="05000000000000000000" pitchFamily="2" charset="2"/>
              <a:buChar char="Ø"/>
            </a:pPr>
            <a:r>
              <a:rPr lang="de-DE" sz="3200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Teammitglied 4</a:t>
            </a:r>
          </a:p>
          <a:p>
            <a:pPr eaLnBrk="1" hangingPunct="1"/>
            <a:endParaRPr lang="de-DE" dirty="0" smtClean="0"/>
          </a:p>
        </p:txBody>
      </p:sp>
      <p:sp>
        <p:nvSpPr>
          <p:cNvPr id="9221" name="AutoShape 102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01013" y="5815013"/>
            <a:ext cx="1042987" cy="1042987"/>
          </a:xfrm>
          <a:prstGeom prst="actionButtonReturn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2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8788" y="0"/>
            <a:ext cx="1042987" cy="1042988"/>
          </a:xfrm>
          <a:prstGeom prst="actionButtonForwardNex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3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1042988" cy="1042988"/>
          </a:xfrm>
          <a:prstGeom prst="actionButtonBackPrevious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22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5D9B2C-BAB6-46E2-BB7F-771294F7EDBC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49080"/>
            <a:ext cx="1126712" cy="150440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</p:pic>
    </p:spTree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CAE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CAE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CAE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CAE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CAE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CAE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CAE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 1: Allgemeines Verständnis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23300" cy="518477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sz="2800" b="0" dirty="0"/>
          </a:p>
          <a:p>
            <a:pPr marL="714375" indent="0">
              <a:buNone/>
            </a:pPr>
            <a:r>
              <a:rPr lang="de-DE" sz="2800" dirty="0" smtClean="0"/>
              <a:t>Programmierung </a:t>
            </a:r>
            <a:r>
              <a:rPr lang="de-DE" sz="2800" dirty="0"/>
              <a:t>von Kommunikationsanwendungen </a:t>
            </a:r>
            <a:endParaRPr lang="de-DE" sz="2800" dirty="0" smtClean="0"/>
          </a:p>
          <a:p>
            <a:pPr marL="714375" indent="0">
              <a:buNone/>
            </a:pPr>
            <a:r>
              <a:rPr lang="de-DE" sz="2800" dirty="0" smtClean="0"/>
              <a:t>auf </a:t>
            </a:r>
            <a:r>
              <a:rPr lang="de-DE" sz="2800" dirty="0"/>
              <a:t>Basis von TCP-Sockets </a:t>
            </a:r>
            <a:r>
              <a:rPr lang="de-DE" sz="2800" dirty="0" smtClean="0"/>
              <a:t>und </a:t>
            </a:r>
            <a:br>
              <a:rPr lang="de-DE" sz="2800" dirty="0" smtClean="0"/>
            </a:br>
            <a:r>
              <a:rPr lang="de-DE" sz="2800" dirty="0" smtClean="0"/>
              <a:t>Erfahrungen mit Transportprotokollen</a:t>
            </a:r>
          </a:p>
          <a:p>
            <a:pPr marL="0" indent="0">
              <a:buNone/>
            </a:pPr>
            <a:endParaRPr lang="de-DE" sz="1800" b="0" i="1" dirty="0"/>
          </a:p>
          <a:p>
            <a:pPr marL="0" indent="0">
              <a:buNone/>
            </a:pPr>
            <a:endParaRPr lang="de-DE" sz="1800" b="0" i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800" b="0" i="1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200" b="0" i="1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200" b="0" i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DE" sz="1200" b="0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Quelle: </a:t>
            </a:r>
            <a:r>
              <a:rPr lang="de-DE" sz="1200" b="0" i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https://www.wirtschaftsinformatik-muenchen.de/wp-content/uploads/Peter%20Mandl/Lehrveranstaltungen/WiSe%2017-18/Datenkommunikation/Aufgabenstellung_Studienarbeit_Datenkommunikation_WS_17_18.pdf</a:t>
            </a:r>
            <a:endParaRPr lang="de-DE" sz="1200" b="0" i="1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25A3AA-0BC2-4BA4-BA43-FA2EF9950A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 2: Softwareerweiterung des </a:t>
            </a:r>
            <a:r>
              <a:rPr lang="de-DE" dirty="0" err="1" smtClean="0"/>
              <a:t>SimpleChats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39863" indent="-725488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714375" indent="0">
              <a:buNone/>
            </a:pPr>
            <a:r>
              <a:rPr lang="de-DE" dirty="0" smtClean="0"/>
              <a:t>Entwicklung und Testen einer verteilte Chat-Anwendung auf Basis des TCP: </a:t>
            </a:r>
          </a:p>
          <a:p>
            <a:pPr marL="714375" indent="0">
              <a:buNone/>
            </a:pPr>
            <a:endParaRPr lang="de-DE" dirty="0" smtClean="0"/>
          </a:p>
          <a:p>
            <a:pPr marL="1439863" indent="-725488">
              <a:buFont typeface="Wingdings" panose="05000000000000000000" pitchFamily="2" charset="2"/>
              <a:buChar char="§"/>
            </a:pPr>
            <a:r>
              <a:rPr lang="de-DE" b="0" dirty="0" smtClean="0"/>
              <a:t>Chat-Server bedient mehrere </a:t>
            </a:r>
            <a:r>
              <a:rPr lang="de-DE" b="0" dirty="0" err="1" smtClean="0"/>
              <a:t>ChatClients</a:t>
            </a:r>
            <a:r>
              <a:rPr lang="de-DE" b="0" dirty="0" smtClean="0"/>
              <a:t> nebenläufig</a:t>
            </a:r>
          </a:p>
          <a:p>
            <a:pPr marL="1439863" indent="-725488">
              <a:buFont typeface="Wingdings" panose="05000000000000000000" pitchFamily="2" charset="2"/>
              <a:buChar char="§"/>
            </a:pPr>
            <a:r>
              <a:rPr lang="de-DE" b="0" dirty="0" smtClean="0"/>
              <a:t>Senden und Verteilung einer Nachricht von einem an mehrere Clients</a:t>
            </a:r>
          </a:p>
          <a:p>
            <a:pPr marL="1439863" indent="-725488">
              <a:buFont typeface="Wingdings" panose="05000000000000000000" pitchFamily="2" charset="2"/>
              <a:buChar char="§"/>
            </a:pPr>
            <a:r>
              <a:rPr lang="de-DE" b="0" dirty="0" smtClean="0"/>
              <a:t>Ablauffähiger Client und Server wahlweise auf einem oder auf mehreren Rechnern</a:t>
            </a:r>
          </a:p>
          <a:p>
            <a:pPr marL="714375" indent="0">
              <a:buNone/>
            </a:pPr>
            <a:endParaRPr lang="de-DE" b="0" dirty="0" smtClean="0"/>
          </a:p>
          <a:p>
            <a:pPr marL="0" indent="0">
              <a:buNone/>
            </a:pPr>
            <a:endParaRPr lang="de-DE" sz="1200" b="0" i="1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200" b="0" i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DE" sz="1200" b="0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Quelle: </a:t>
            </a:r>
            <a:r>
              <a:rPr lang="de-DE" sz="1200" b="0" i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https://www.wirtschaftsinformatik-muenchen.de/wp-content/uploads/Peter%20Mandl/Lehrveranstaltungen/WiSe%2017-18/Datenkommunikation/Aufgabenstellung_Studienarbeit_Datenkommunikation_WS_17_18.pdf</a:t>
            </a:r>
            <a:endParaRPr lang="de-DE" sz="1200" b="0" i="1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25A3AA-0BC2-4BA4-BA43-FA2EF9950A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256"/>
      </p:ext>
    </p:extLst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fangen wir an?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25A3AA-0BC2-4BA4-BA43-FA2EF9950A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3200" dirty="0" smtClean="0"/>
              <a:t>Zitat:</a:t>
            </a:r>
          </a:p>
          <a:p>
            <a:pPr marL="0" indent="0" algn="ctr">
              <a:buNone/>
            </a:pPr>
            <a:r>
              <a:rPr lang="de-DE" sz="3200" dirty="0" smtClean="0"/>
              <a:t>„Schaut Euch den Code an!“</a:t>
            </a:r>
            <a:endParaRPr lang="de-DE" sz="3200" dirty="0"/>
          </a:p>
        </p:txBody>
      </p:sp>
    </p:spTree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85750" y="571501"/>
            <a:ext cx="8858250" cy="481236"/>
          </a:xfrm>
        </p:spPr>
        <p:txBody>
          <a:bodyPr/>
          <a:lstStyle/>
          <a:p>
            <a:pPr eaLnBrk="1" hangingPunct="1"/>
            <a:r>
              <a:rPr lang="de-DE" sz="2400" dirty="0" smtClean="0"/>
              <a:t>Code anschauen</a:t>
            </a:r>
            <a:endParaRPr lang="en-US" sz="2400" dirty="0" smtClean="0"/>
          </a:p>
        </p:txBody>
      </p:sp>
      <p:sp>
        <p:nvSpPr>
          <p:cNvPr id="1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0EEB18-1088-4468-8BB8-C933290DE05A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8" name="Inhaltsplatzhalter 4" descr="SalesForce.JPG"/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4" cstate="print"/>
          <a:srcRect l="14866" t="16362" r="18242" b="20910"/>
          <a:stretch/>
        </p:blipFill>
        <p:spPr>
          <a:xfrm>
            <a:off x="1115616" y="1412776"/>
            <a:ext cx="7128000" cy="4968000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5184576" cy="3883142"/>
          </a:xfrm>
          <a:prstGeom prst="rect">
            <a:avLst/>
          </a:prstGeom>
        </p:spPr>
      </p:pic>
    </p:spTree>
  </p:cSld>
  <p:clrMapOvr>
    <a:masterClrMapping/>
  </p:clrMapOvr>
  <p:transition spd="med">
    <p:zoom dir="in"/>
    <p:sndAc>
      <p:stSnd>
        <p:snd r:embed="rId3" name="Kamera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weiter?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25A3AA-0BC2-4BA4-BA43-FA2EF9950A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„… und versteht ihn!“</a:t>
            </a:r>
          </a:p>
          <a:p>
            <a:pPr marL="0" indent="0" algn="ctr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968062470"/>
      </p:ext>
    </p:extLst>
  </p:cSld>
  <p:clrMapOvr>
    <a:masterClrMapping/>
  </p:clrMapOvr>
  <p:transition spd="med">
    <p:zoom dir="in"/>
    <p:sndAc>
      <p:stSnd>
        <p:snd r:embed="rId2" name="Kamera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verstehen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25A3AA-0BC2-4BA4-BA43-FA2EF9950A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196752"/>
            <a:ext cx="7140043" cy="547260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412776"/>
            <a:ext cx="4680520" cy="505199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2927" y="6580799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  <a:hlinkClick r:id="rId5"/>
              </a:rPr>
              <a:t>https://www.instagram.com/p/BOtLKJHFC2r</a:t>
            </a:r>
            <a:r>
              <a:rPr lang="de-DE" dirty="0">
                <a:solidFill>
                  <a:schemeClr val="bg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78050686"/>
      </p:ext>
    </p:extLst>
  </p:cSld>
  <p:clrMapOvr>
    <a:masterClrMapping/>
  </p:clrMapOvr>
  <p:transition spd="med">
    <p:zoom dir="in"/>
    <p:sndAc>
      <p:stSnd>
        <p:snd r:embed="rId2" name="Kamera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esungsfolien-vorlage">
  <a:themeElements>
    <a:clrScheme name="vorlesungsfolien-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orlesungsfolien-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vorlesungsfolien-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sfolien-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esungsfolien-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sfolien-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sfolien-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sfolien-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sfolien-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08ImplementierungEinfuehrungWartung - neu</Template>
  <TotalTime>0</TotalTime>
  <Words>545</Words>
  <Application>Microsoft Office PowerPoint</Application>
  <PresentationFormat>Bildschirmpräsentation (4:3)</PresentationFormat>
  <Paragraphs>142</Paragraphs>
  <Slides>24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宋体</vt:lpstr>
      <vt:lpstr>Arial</vt:lpstr>
      <vt:lpstr>Segoe Print</vt:lpstr>
      <vt:lpstr>Times New Roman</vt:lpstr>
      <vt:lpstr>Wingdings</vt:lpstr>
      <vt:lpstr>Wingdings 2</vt:lpstr>
      <vt:lpstr>vorlesungsfolien-vorlage</vt:lpstr>
      <vt:lpstr> Präsentation Datenkommunikation                        </vt:lpstr>
      <vt:lpstr>PowerPoint-Präsentation</vt:lpstr>
      <vt:lpstr>Teamvorstellung</vt:lpstr>
      <vt:lpstr>Aufgabenstellung 1: Allgemeines Verständnis</vt:lpstr>
      <vt:lpstr>Aufgabenstellung 2: Softwareerweiterung des SimpleChats </vt:lpstr>
      <vt:lpstr>Wo fangen wir an?</vt:lpstr>
      <vt:lpstr>Code anschauen</vt:lpstr>
      <vt:lpstr>Und weiter?</vt:lpstr>
      <vt:lpstr>Code verstehen</vt:lpstr>
      <vt:lpstr>Code verstehen</vt:lpstr>
      <vt:lpstr>Auf geht‘s! - Erster Projektplan</vt:lpstr>
      <vt:lpstr>Erweiterter Projektplan mittels Gantt-Diagramm</vt:lpstr>
      <vt:lpstr>Statusdiagramm Simple WhatsApp</vt:lpstr>
      <vt:lpstr>Architekturskizze Simple WhatsApp</vt:lpstr>
      <vt:lpstr>Login Phase Simple WhatsApp</vt:lpstr>
      <vt:lpstr>Logout Phase Simple WhatsApp</vt:lpstr>
      <vt:lpstr>Protokoll Ablauf Sende Phase Simple WhatsApp</vt:lpstr>
      <vt:lpstr>Ablaufdiagramm Sendeverlauf Simple WhatsApp</vt:lpstr>
      <vt:lpstr>Socket Primitive für TCP basierte Client Server Kommunikation</vt:lpstr>
      <vt:lpstr>Advanced WhatsApp</vt:lpstr>
      <vt:lpstr>Advanced WhatsApp – DER CODE LÄUFT!</vt:lpstr>
      <vt:lpstr>Gegenüberstellung SimpleWhatsApp und Advanced WhatsApp</vt:lpstr>
      <vt:lpstr>PowerPoint-Präsentation</vt:lpstr>
      <vt:lpstr>Vielen Dank fürs Zuhören!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Betriebliche Steuerungs und Informationssysteme</dc:title>
  <dc:creator>Dr. J. Heigert</dc:creator>
  <cp:lastModifiedBy>Kati</cp:lastModifiedBy>
  <cp:revision>427</cp:revision>
  <cp:lastPrinted>1998-01-15T11:59:46Z</cp:lastPrinted>
  <dcterms:created xsi:type="dcterms:W3CDTF">1995-06-02T21:42:18Z</dcterms:created>
  <dcterms:modified xsi:type="dcterms:W3CDTF">2017-11-28T19:20:55Z</dcterms:modified>
</cp:coreProperties>
</file>