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25"/>
  </p:notesMasterIdLst>
  <p:sldIdLst>
    <p:sldId id="259" r:id="rId3"/>
    <p:sldId id="288" r:id="rId4"/>
    <p:sldId id="287" r:id="rId5"/>
    <p:sldId id="289" r:id="rId6"/>
    <p:sldId id="290" r:id="rId7"/>
    <p:sldId id="291" r:id="rId8"/>
    <p:sldId id="292" r:id="rId9"/>
    <p:sldId id="294" r:id="rId10"/>
    <p:sldId id="298" r:id="rId11"/>
    <p:sldId id="295" r:id="rId12"/>
    <p:sldId id="296" r:id="rId13"/>
    <p:sldId id="297" r:id="rId14"/>
    <p:sldId id="299" r:id="rId15"/>
    <p:sldId id="300" r:id="rId16"/>
    <p:sldId id="301" r:id="rId17"/>
    <p:sldId id="304" r:id="rId18"/>
    <p:sldId id="303" r:id="rId19"/>
    <p:sldId id="279" r:id="rId20"/>
    <p:sldId id="284" r:id="rId21"/>
    <p:sldId id="280" r:id="rId22"/>
    <p:sldId id="257"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1" autoAdjust="0"/>
    <p:restoredTop sz="95501" autoAdjust="0"/>
  </p:normalViewPr>
  <p:slideViewPr>
    <p:cSldViewPr snapToGrid="0">
      <p:cViewPr varScale="1">
        <p:scale>
          <a:sx n="88" d="100"/>
          <a:sy n="88"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FC1508-4BC9-4C51-B3C0-D8AD4C0484CA}" type="datetimeFigureOut">
              <a:rPr lang="en-US" smtClean="0"/>
              <a:t>4/24/2016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1ABA40-6A19-49E5-B822-77E5295F31F7}" type="slidenum">
              <a:rPr lang="en-US" smtClean="0"/>
              <a:t>‹#›</a:t>
            </a:fld>
            <a:endParaRPr lang="en-US"/>
          </a:p>
        </p:txBody>
      </p:sp>
    </p:spTree>
    <p:extLst>
      <p:ext uri="{BB962C8B-B14F-4D97-AF65-F5344CB8AC3E}">
        <p14:creationId xmlns:p14="http://schemas.microsoft.com/office/powerpoint/2010/main" val="3541371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Mixture_model" TargetMode="External"/><Relationship Id="rId7" Type="http://schemas.openxmlformats.org/officeDocument/2006/relationships/hyperlink" Target="https://en.wikipedia.org/wiki/Topic_model"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en.wikipedia.org/wiki/Latent_variable" TargetMode="External"/><Relationship Id="rId5" Type="http://schemas.openxmlformats.org/officeDocument/2006/relationships/hyperlink" Target="https://en.wikipedia.org/wiki/Generative_model" TargetMode="External"/><Relationship Id="rId4" Type="http://schemas.openxmlformats.org/officeDocument/2006/relationships/hyperlink" Target="https://en.wikipedia.org/wiki/Natural_language_processin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1ABA40-6A19-49E5-B822-77E5295F31F7}" type="slidenum">
              <a:rPr lang="en-US" smtClean="0"/>
              <a:t>3</a:t>
            </a:fld>
            <a:endParaRPr lang="en-US"/>
          </a:p>
        </p:txBody>
      </p:sp>
    </p:spTree>
    <p:extLst>
      <p:ext uri="{BB962C8B-B14F-4D97-AF65-F5344CB8AC3E}">
        <p14:creationId xmlns:p14="http://schemas.microsoft.com/office/powerpoint/2010/main" val="3259738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articles were published by </a:t>
            </a:r>
            <a:r>
              <a:rPr lang="en-US" sz="1200" kern="1200" dirty="0" err="1" smtClean="0">
                <a:solidFill>
                  <a:schemeClr val="tx1"/>
                </a:solidFill>
                <a:latin typeface="+mn-lt"/>
                <a:ea typeface="+mn-ea"/>
                <a:cs typeface="+mn-cs"/>
              </a:rPr>
              <a:t>Mashable</a:t>
            </a:r>
            <a:r>
              <a:rPr lang="en-US" sz="1200" kern="1200" dirty="0" smtClean="0">
                <a:solidFill>
                  <a:schemeClr val="tx1"/>
                </a:solidFill>
                <a:latin typeface="+mn-lt"/>
                <a:ea typeface="+mn-ea"/>
                <a:cs typeface="+mn-cs"/>
              </a:rPr>
              <a:t> (www.mashable.com) </a:t>
            </a:r>
          </a:p>
          <a:p>
            <a:r>
              <a:rPr lang="en-US" dirty="0" smtClean="0"/>
              <a:t>This is a large dataset with 61 attributes and 39797 instances</a:t>
            </a:r>
          </a:p>
          <a:p>
            <a:r>
              <a:rPr lang="en-US" dirty="0" smtClean="0"/>
              <a:t>(the median of the shares for the whole data of news articles)</a:t>
            </a:r>
          </a:p>
          <a:p>
            <a:r>
              <a:rPr lang="en-US" dirty="0" smtClean="0"/>
              <a:t>The</a:t>
            </a:r>
            <a:r>
              <a:rPr lang="en-US" baseline="0" dirty="0" smtClean="0"/>
              <a:t> decision threshold was 1400, to simplify the task and make it balanced we use median</a:t>
            </a:r>
            <a:endParaRPr lang="en-US" dirty="0"/>
          </a:p>
        </p:txBody>
      </p:sp>
      <p:sp>
        <p:nvSpPr>
          <p:cNvPr id="4" name="Slide Number Placeholder 3"/>
          <p:cNvSpPr>
            <a:spLocks noGrp="1"/>
          </p:cNvSpPr>
          <p:nvPr>
            <p:ph type="sldNum" sz="quarter" idx="10"/>
          </p:nvPr>
        </p:nvSpPr>
        <p:spPr/>
        <p:txBody>
          <a:bodyPr/>
          <a:lstStyle/>
          <a:p>
            <a:fld id="{5B1ABA40-6A19-49E5-B822-77E5295F31F7}" type="slidenum">
              <a:rPr lang="en-US" smtClean="0"/>
              <a:t>13</a:t>
            </a:fld>
            <a:endParaRPr lang="en-US"/>
          </a:p>
        </p:txBody>
      </p:sp>
    </p:spTree>
    <p:extLst>
      <p:ext uri="{BB962C8B-B14F-4D97-AF65-F5344CB8AC3E}">
        <p14:creationId xmlns:p14="http://schemas.microsoft.com/office/powerpoint/2010/main" val="2436139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full feature set may include much noise. We use feature selection to select our attributes, which gives us 11 attributes as the independent variables. </a:t>
            </a:r>
          </a:p>
          <a:p>
            <a:r>
              <a:rPr lang="en-US" dirty="0" smtClean="0"/>
              <a:t>The feature selection method is CFS (Correlation based Feature Selection) (Hall, 1998). It evaluates the worth of a subset of attributes by considering the individual predictive ability of each feature along with the degree of redundancy between them. Subsets of features that are highly correlated with the class while having low </a:t>
            </a:r>
            <a:r>
              <a:rPr lang="en-US" dirty="0" err="1" smtClean="0"/>
              <a:t>intercorrelation</a:t>
            </a:r>
            <a:r>
              <a:rPr lang="en-US" dirty="0" smtClean="0"/>
              <a:t> are preferred. </a:t>
            </a:r>
          </a:p>
          <a:p>
            <a:r>
              <a:rPr lang="en-US" dirty="0" smtClean="0"/>
              <a:t>We search the space of attribute subsets by greedy </a:t>
            </a:r>
            <a:r>
              <a:rPr lang="en-US" dirty="0" err="1" smtClean="0"/>
              <a:t>hillclimbing</a:t>
            </a:r>
            <a:r>
              <a:rPr lang="en-US" dirty="0" smtClean="0"/>
              <a:t> augmented with a backtracking facility. Setting the number of consecutive non-improving nodes allowed controls the level of backtracking done. We start with the empty set of attributes and search forward by considering all possible single attribute additions and deletions at a point where there are 5 consecutive non-improving nodes. </a:t>
            </a:r>
            <a:endParaRPr lang="en-US" dirty="0"/>
          </a:p>
        </p:txBody>
      </p:sp>
      <p:sp>
        <p:nvSpPr>
          <p:cNvPr id="4" name="Slide Number Placeholder 3"/>
          <p:cNvSpPr>
            <a:spLocks noGrp="1"/>
          </p:cNvSpPr>
          <p:nvPr>
            <p:ph type="sldNum" sz="quarter" idx="10"/>
          </p:nvPr>
        </p:nvSpPr>
        <p:spPr/>
        <p:txBody>
          <a:bodyPr/>
          <a:lstStyle/>
          <a:p>
            <a:fld id="{5B1ABA40-6A19-49E5-B822-77E5295F31F7}" type="slidenum">
              <a:rPr lang="en-US" smtClean="0"/>
              <a:t>14</a:t>
            </a:fld>
            <a:endParaRPr lang="en-US"/>
          </a:p>
        </p:txBody>
      </p:sp>
    </p:spTree>
    <p:extLst>
      <p:ext uri="{BB962C8B-B14F-4D97-AF65-F5344CB8AC3E}">
        <p14:creationId xmlns:p14="http://schemas.microsoft.com/office/powerpoint/2010/main" val="908850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Min shares of average keyword</a:t>
            </a:r>
            <a:r>
              <a:rPr lang="en-US" baseline="0" dirty="0" smtClean="0"/>
              <a:t> </a:t>
            </a:r>
            <a:endParaRPr lang="en-US" dirty="0" smtClean="0"/>
          </a:p>
          <a:p>
            <a:r>
              <a:rPr lang="en-US" dirty="0" smtClean="0"/>
              <a:t>LDA </a:t>
            </a:r>
            <a:r>
              <a:rPr lang="en-US" dirty="0" smtClean="0"/>
              <a:t>Topic </a:t>
            </a:r>
            <a:r>
              <a:rPr lang="en-US" dirty="0" smtClean="0"/>
              <a:t>2: Latent </a:t>
            </a:r>
            <a:r>
              <a:rPr lang="en-US" dirty="0" err="1" smtClean="0"/>
              <a:t>Dirichlet</a:t>
            </a:r>
            <a:r>
              <a:rPr lang="en-US" dirty="0" smtClean="0"/>
              <a:t> Allocation</a:t>
            </a:r>
          </a:p>
          <a:p>
            <a:r>
              <a:rPr lang="en-US" sz="1200" b="0" i="0" kern="1200" dirty="0" smtClean="0">
                <a:solidFill>
                  <a:schemeClr val="tx1"/>
                </a:solidFill>
                <a:effectLst/>
                <a:latin typeface="+mn-lt"/>
                <a:ea typeface="+mn-ea"/>
                <a:cs typeface="+mn-cs"/>
              </a:rPr>
              <a:t>In LDA, each document may be viewed as a </a:t>
            </a:r>
            <a:r>
              <a:rPr lang="en-US" sz="1200" b="0" i="0" u="none" strike="noStrike" kern="1200" dirty="0" smtClean="0">
                <a:solidFill>
                  <a:schemeClr val="tx1"/>
                </a:solidFill>
                <a:effectLst/>
                <a:latin typeface="+mn-lt"/>
                <a:ea typeface="+mn-ea"/>
                <a:cs typeface="+mn-cs"/>
                <a:hlinkClick r:id="rId3" tooltip="Mixture model"/>
              </a:rPr>
              <a:t>mixture</a:t>
            </a:r>
            <a:r>
              <a:rPr lang="en-US" sz="1200" b="0" i="0" kern="1200" dirty="0" smtClean="0">
                <a:solidFill>
                  <a:schemeClr val="tx1"/>
                </a:solidFill>
                <a:effectLst/>
                <a:latin typeface="+mn-lt"/>
                <a:ea typeface="+mn-ea"/>
                <a:cs typeface="+mn-cs"/>
              </a:rPr>
              <a:t> of various topics.</a:t>
            </a:r>
            <a:endParaRPr lang="en-US" dirty="0" smtClean="0"/>
          </a:p>
          <a:p>
            <a:r>
              <a:rPr lang="en-US" sz="1200" b="0" i="0" kern="1200" dirty="0" smtClean="0">
                <a:solidFill>
                  <a:schemeClr val="tx1"/>
                </a:solidFill>
                <a:effectLst/>
                <a:latin typeface="+mn-lt"/>
                <a:ea typeface="+mn-ea"/>
                <a:cs typeface="+mn-cs"/>
              </a:rPr>
              <a:t>n </a:t>
            </a:r>
            <a:r>
              <a:rPr lang="en-US" sz="1200" b="0" i="0" u="none" strike="noStrike" kern="1200" dirty="0" smtClean="0">
                <a:solidFill>
                  <a:schemeClr val="tx1"/>
                </a:solidFill>
                <a:effectLst/>
                <a:latin typeface="+mn-lt"/>
                <a:ea typeface="+mn-ea"/>
                <a:cs typeface="+mn-cs"/>
                <a:hlinkClick r:id="rId4" tooltip="Natural language processing"/>
              </a:rPr>
              <a:t>natural language processing</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Latent </a:t>
            </a:r>
            <a:r>
              <a:rPr lang="en-US" sz="1200" b="1" i="0" kern="1200" dirty="0" err="1" smtClean="0">
                <a:solidFill>
                  <a:schemeClr val="tx1"/>
                </a:solidFill>
                <a:effectLst/>
                <a:latin typeface="+mn-lt"/>
                <a:ea typeface="+mn-ea"/>
                <a:cs typeface="+mn-cs"/>
              </a:rPr>
              <a:t>Dirichlet</a:t>
            </a:r>
            <a:r>
              <a:rPr lang="en-US" sz="1200" b="1" i="0" kern="1200" dirty="0" smtClean="0">
                <a:solidFill>
                  <a:schemeClr val="tx1"/>
                </a:solidFill>
                <a:effectLst/>
                <a:latin typeface="+mn-lt"/>
                <a:ea typeface="+mn-ea"/>
                <a:cs typeface="+mn-cs"/>
              </a:rPr>
              <a:t> allocation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LDA</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5" tooltip="Generative model"/>
              </a:rPr>
              <a:t>generative statistical model</a:t>
            </a:r>
            <a:r>
              <a:rPr lang="en-US" sz="1200" b="0" i="0" kern="1200" dirty="0" smtClean="0">
                <a:solidFill>
                  <a:schemeClr val="tx1"/>
                </a:solidFill>
                <a:effectLst/>
                <a:latin typeface="+mn-lt"/>
                <a:ea typeface="+mn-ea"/>
                <a:cs typeface="+mn-cs"/>
              </a:rPr>
              <a:t> that allows sets of observations to be explained by </a:t>
            </a:r>
            <a:r>
              <a:rPr lang="en-US" sz="1200" b="0" i="0" u="none" strike="noStrike" kern="1200" dirty="0" smtClean="0">
                <a:solidFill>
                  <a:schemeClr val="tx1"/>
                </a:solidFill>
                <a:effectLst/>
                <a:latin typeface="+mn-lt"/>
                <a:ea typeface="+mn-ea"/>
                <a:cs typeface="+mn-cs"/>
                <a:hlinkClick r:id="rId6" tooltip="Latent variable"/>
              </a:rPr>
              <a:t>unobserved</a:t>
            </a:r>
            <a:r>
              <a:rPr lang="en-US" sz="1200" b="0" i="0" kern="1200" dirty="0" smtClean="0">
                <a:solidFill>
                  <a:schemeClr val="tx1"/>
                </a:solidFill>
                <a:effectLst/>
                <a:latin typeface="+mn-lt"/>
                <a:ea typeface="+mn-ea"/>
                <a:cs typeface="+mn-cs"/>
              </a:rPr>
              <a:t> groups that explain why some parts of the data are similar. For example, if observations are words collected into documents, it posits that each document is a mixture of a small number of topics and that each word's creation is attributable to one of the document's topics. LDA is an example of a </a:t>
            </a:r>
            <a:r>
              <a:rPr lang="en-US" sz="1200" b="0" i="0" u="none" strike="noStrike" kern="1200" dirty="0" smtClean="0">
                <a:solidFill>
                  <a:schemeClr val="tx1"/>
                </a:solidFill>
                <a:effectLst/>
                <a:latin typeface="+mn-lt"/>
                <a:ea typeface="+mn-ea"/>
                <a:cs typeface="+mn-cs"/>
                <a:hlinkClick r:id="rId7" tooltip="Topic model"/>
              </a:rPr>
              <a:t>topic model</a:t>
            </a:r>
            <a:endParaRPr lang="en-US" dirty="0"/>
          </a:p>
        </p:txBody>
      </p:sp>
      <p:sp>
        <p:nvSpPr>
          <p:cNvPr id="4" name="Slide Number Placeholder 3"/>
          <p:cNvSpPr>
            <a:spLocks noGrp="1"/>
          </p:cNvSpPr>
          <p:nvPr>
            <p:ph type="sldNum" sz="quarter" idx="10"/>
          </p:nvPr>
        </p:nvSpPr>
        <p:spPr/>
        <p:txBody>
          <a:bodyPr/>
          <a:lstStyle/>
          <a:p>
            <a:fld id="{5B1ABA40-6A19-49E5-B822-77E5295F31F7}" type="slidenum">
              <a:rPr lang="en-US" smtClean="0"/>
              <a:t>15</a:t>
            </a:fld>
            <a:endParaRPr lang="en-US"/>
          </a:p>
        </p:txBody>
      </p:sp>
    </p:spTree>
    <p:extLst>
      <p:ext uri="{BB962C8B-B14F-4D97-AF65-F5344CB8AC3E}">
        <p14:creationId xmlns:p14="http://schemas.microsoft.com/office/powerpoint/2010/main" val="3333671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Experiment </a:t>
            </a:r>
            <a:r>
              <a:rPr lang="en-US" dirty="0" smtClean="0"/>
              <a:t>results for</a:t>
            </a:r>
            <a:r>
              <a:rPr lang="en-US" baseline="0" dirty="0" smtClean="0"/>
              <a:t> training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reevaluate the model using the test dataset, which has a </a:t>
            </a:r>
            <a:r>
              <a:rPr lang="en-US" sz="1200" kern="1200" dirty="0" smtClean="0">
                <a:solidFill>
                  <a:schemeClr val="tx1"/>
                </a:solidFill>
                <a:effectLst/>
                <a:latin typeface="+mn-lt"/>
                <a:ea typeface="+mn-ea"/>
                <a:cs typeface="+mn-cs"/>
              </a:rPr>
              <a:t>better result (overall accuracy of 67% and 0.24 kappa). </a:t>
            </a:r>
            <a:endParaRPr lang="en-US" sz="1200" kern="1200" dirty="0" smtClean="0">
              <a:solidFill>
                <a:schemeClr val="tx1"/>
              </a:solidFill>
              <a:effectLst/>
              <a:latin typeface="+mn-lt"/>
              <a:ea typeface="+mn-ea"/>
              <a:cs typeface="+mn-cs"/>
            </a:endParaRPr>
          </a:p>
          <a:p>
            <a:r>
              <a:rPr lang="en-US" dirty="0" smtClean="0"/>
              <a:t>From the experiment results in table </a:t>
            </a:r>
            <a:r>
              <a:rPr lang="en-US" dirty="0" smtClean="0"/>
              <a:t>1, </a:t>
            </a:r>
            <a:r>
              <a:rPr lang="en-US" dirty="0" smtClean="0"/>
              <a:t>C4.5 performs better than the other two classifiers in four of the five measurements; therefore, this classifier can provide the most accurate classification. </a:t>
            </a:r>
            <a:endParaRPr lang="en-US" dirty="0" smtClean="0"/>
          </a:p>
          <a:p>
            <a:r>
              <a:rPr lang="en-US" dirty="0" smtClean="0"/>
              <a:t>However</a:t>
            </a:r>
            <a:r>
              <a:rPr lang="en-US" dirty="0" smtClean="0"/>
              <a:t>, it has huge tree size (Number of Leaves: 126 and Size of the tree: 251). This suggests us to prune the tree. </a:t>
            </a:r>
            <a:r>
              <a:rPr lang="en-US" sz="1200" kern="1200" dirty="0" smtClean="0">
                <a:solidFill>
                  <a:schemeClr val="tx1"/>
                </a:solidFill>
                <a:effectLst/>
                <a:latin typeface="+mn-lt"/>
                <a:ea typeface="+mn-ea"/>
                <a:cs typeface="+mn-cs"/>
              </a:rPr>
              <a:t>We pruned the tree to reduce tree size by setting the minimum objects of leaves as 20. </a:t>
            </a:r>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tree has 27 Leaves, and the size of the tree is 53. After prune, the tree becomes much simpler and still get similar predictive performance.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since </a:t>
            </a:r>
            <a:r>
              <a:rPr lang="en-US" sz="1200" kern="1200" dirty="0" smtClean="0">
                <a:solidFill>
                  <a:schemeClr val="tx1"/>
                </a:solidFill>
                <a:effectLst/>
                <a:latin typeface="+mn-lt"/>
                <a:ea typeface="+mn-ea"/>
                <a:cs typeface="+mn-cs"/>
              </a:rPr>
              <a:t>there are many false positives and false negatives, we set misclassification cost to FNs. Unfortunately, we do not see much improvement.  </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B1ABA40-6A19-49E5-B822-77E5295F31F7}" type="slidenum">
              <a:rPr lang="en-US" smtClean="0"/>
              <a:t>16</a:t>
            </a:fld>
            <a:endParaRPr lang="en-US"/>
          </a:p>
        </p:txBody>
      </p:sp>
    </p:spTree>
    <p:extLst>
      <p:ext uri="{BB962C8B-B14F-4D97-AF65-F5344CB8AC3E}">
        <p14:creationId xmlns:p14="http://schemas.microsoft.com/office/powerpoint/2010/main" val="1914585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a:t>
            </a:r>
            <a:r>
              <a:rPr lang="en-US" baseline="0" dirty="0" smtClean="0"/>
              <a:t> </a:t>
            </a:r>
            <a:r>
              <a:rPr lang="en-US" baseline="0" dirty="0" smtClean="0"/>
              <a:t>an additional analysis, we use </a:t>
            </a:r>
            <a:r>
              <a:rPr lang="en-US" baseline="0" dirty="0" smtClean="0"/>
              <a:t>several other classifiers, including random forest to </a:t>
            </a:r>
            <a:r>
              <a:rPr lang="en-US" baseline="0" dirty="0" smtClean="0"/>
              <a:t>analyze the result. The reason we want to do it is that we want to compare our results with previous one since they used various classifiers. But we still want to keep this as our main result, because the </a:t>
            </a:r>
            <a:r>
              <a:rPr lang="en-US" baseline="0" dirty="0" smtClean="0"/>
              <a:t>C4.5 </a:t>
            </a:r>
            <a:r>
              <a:rPr lang="en-US" baseline="0" dirty="0" smtClean="0"/>
              <a:t>is simpler and easy to </a:t>
            </a:r>
            <a:r>
              <a:rPr lang="en-US" baseline="0" dirty="0" smtClean="0"/>
              <a:t>interpret, </a:t>
            </a:r>
            <a:r>
              <a:rPr lang="en-US" baseline="0" dirty="0" smtClean="0"/>
              <a:t>given the performance of other 8 classifiers do not improve too much.</a:t>
            </a:r>
            <a:endParaRPr lang="en-US" dirty="0" smtClean="0"/>
          </a:p>
          <a:p>
            <a:endParaRPr lang="en-US" dirty="0"/>
          </a:p>
        </p:txBody>
      </p:sp>
      <p:sp>
        <p:nvSpPr>
          <p:cNvPr id="4" name="Slide Number Placeholder 3"/>
          <p:cNvSpPr>
            <a:spLocks noGrp="1"/>
          </p:cNvSpPr>
          <p:nvPr>
            <p:ph type="sldNum" sz="quarter" idx="10"/>
          </p:nvPr>
        </p:nvSpPr>
        <p:spPr/>
        <p:txBody>
          <a:bodyPr/>
          <a:lstStyle/>
          <a:p>
            <a:fld id="{5B1ABA40-6A19-49E5-B822-77E5295F31F7}" type="slidenum">
              <a:rPr lang="en-US" smtClean="0"/>
              <a:t>17</a:t>
            </a:fld>
            <a:endParaRPr lang="en-US"/>
          </a:p>
        </p:txBody>
      </p:sp>
    </p:spTree>
    <p:extLst>
      <p:ext uri="{BB962C8B-B14F-4D97-AF65-F5344CB8AC3E}">
        <p14:creationId xmlns:p14="http://schemas.microsoft.com/office/powerpoint/2010/main" val="2314918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1ABA40-6A19-49E5-B822-77E5295F31F7}" type="slidenum">
              <a:rPr lang="en-US" smtClean="0"/>
              <a:t>22</a:t>
            </a:fld>
            <a:endParaRPr lang="en-US"/>
          </a:p>
        </p:txBody>
      </p:sp>
    </p:spTree>
    <p:extLst>
      <p:ext uri="{BB962C8B-B14F-4D97-AF65-F5344CB8AC3E}">
        <p14:creationId xmlns:p14="http://schemas.microsoft.com/office/powerpoint/2010/main" val="19498423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 descr="PPT_intro_RB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 y="1"/>
            <a:ext cx="12187767"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914400" y="2130426"/>
            <a:ext cx="10363200" cy="1470025"/>
          </a:xfrm>
        </p:spPr>
        <p:txBody>
          <a:bodyPr/>
          <a:lstStyle>
            <a:lvl1pPr algn="ctr">
              <a:defRPr>
                <a:solidFill>
                  <a:schemeClr val="bg1"/>
                </a:solidFill>
              </a:defRPr>
            </a:lvl1pPr>
          </a:lstStyle>
          <a:p>
            <a:r>
              <a:rPr lang="en-US" altLang="zh-CN"/>
              <a:t>Click to edit Master title style</a:t>
            </a:r>
          </a:p>
        </p:txBody>
      </p:sp>
      <p:sp>
        <p:nvSpPr>
          <p:cNvPr id="4099" name="Rectangle 3"/>
          <p:cNvSpPr>
            <a:spLocks noGrp="1" noChangeArrowheads="1"/>
          </p:cNvSpPr>
          <p:nvPr>
            <p:ph type="subTitle" idx="1"/>
          </p:nvPr>
        </p:nvSpPr>
        <p:spPr>
          <a:xfrm>
            <a:off x="1828800" y="3886200"/>
            <a:ext cx="8534400" cy="1752600"/>
          </a:xfrm>
        </p:spPr>
        <p:txBody>
          <a:bodyPr/>
          <a:lstStyle>
            <a:lvl1pPr marL="0" indent="0" algn="ctr">
              <a:buFontTx/>
              <a:buNone/>
              <a:defRPr>
                <a:solidFill>
                  <a:schemeClr val="bg1"/>
                </a:solidFill>
              </a:defRPr>
            </a:lvl1pPr>
          </a:lstStyle>
          <a:p>
            <a:r>
              <a:rPr lang="en-US" altLang="zh-CN"/>
              <a:t>Click to edit Master subtitle style</a:t>
            </a:r>
          </a:p>
        </p:txBody>
      </p:sp>
    </p:spTree>
    <p:extLst>
      <p:ext uri="{BB962C8B-B14F-4D97-AF65-F5344CB8AC3E}">
        <p14:creationId xmlns:p14="http://schemas.microsoft.com/office/powerpoint/2010/main" val="42729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C1BCBBE-2ADF-40CE-A712-4BC5AE1BBE16}" type="slidenum">
              <a:rPr lang="zh-CN" altLang="en-US"/>
              <a:pPr>
                <a:defRPr/>
              </a:pPr>
              <a:t>‹#›</a:t>
            </a:fld>
            <a:endParaRPr lang="en-US" altLang="zh-CN"/>
          </a:p>
        </p:txBody>
      </p:sp>
    </p:spTree>
    <p:extLst>
      <p:ext uri="{BB962C8B-B14F-4D97-AF65-F5344CB8AC3E}">
        <p14:creationId xmlns:p14="http://schemas.microsoft.com/office/powerpoint/2010/main" val="3509666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66788"/>
            <a:ext cx="2743200" cy="5245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966788"/>
            <a:ext cx="8026400" cy="5245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1842432-B883-4E7E-8B1C-1E0669D98031}" type="slidenum">
              <a:rPr lang="zh-CN" altLang="en-US"/>
              <a:pPr>
                <a:defRPr/>
              </a:pPr>
              <a:t>‹#›</a:t>
            </a:fld>
            <a:endParaRPr lang="en-US" altLang="zh-CN"/>
          </a:p>
        </p:txBody>
      </p:sp>
    </p:spTree>
    <p:extLst>
      <p:ext uri="{BB962C8B-B14F-4D97-AF65-F5344CB8AC3E}">
        <p14:creationId xmlns:p14="http://schemas.microsoft.com/office/powerpoint/2010/main" val="3224892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966789"/>
            <a:ext cx="10972800" cy="80803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866900"/>
            <a:ext cx="10972800" cy="4344988"/>
          </a:xfrm>
        </p:spPr>
        <p:txBody>
          <a:bodyPr/>
          <a:lstStyle/>
          <a:p>
            <a:pPr lvl="0"/>
            <a:endParaRPr lang="en-US" noProof="0" dirty="0" smtClean="0"/>
          </a:p>
        </p:txBody>
      </p:sp>
      <p:sp>
        <p:nvSpPr>
          <p:cNvPr id="4" name="Rectangle 6"/>
          <p:cNvSpPr>
            <a:spLocks noGrp="1" noChangeArrowheads="1"/>
          </p:cNvSpPr>
          <p:nvPr>
            <p:ph type="sldNum" sz="quarter" idx="10"/>
          </p:nvPr>
        </p:nvSpPr>
        <p:spPr>
          <a:ln/>
        </p:spPr>
        <p:txBody>
          <a:bodyPr/>
          <a:lstStyle>
            <a:lvl1pPr>
              <a:defRPr/>
            </a:lvl1pPr>
          </a:lstStyle>
          <a:p>
            <a:pPr>
              <a:defRPr/>
            </a:pPr>
            <a:fld id="{7104AB26-5E42-4916-9203-C8A3677DA9B1}" type="slidenum">
              <a:rPr lang="zh-CN" altLang="en-US"/>
              <a:pPr>
                <a:defRPr/>
              </a:pPr>
              <a:t>‹#›</a:t>
            </a:fld>
            <a:endParaRPr lang="en-US" altLang="zh-CN"/>
          </a:p>
        </p:txBody>
      </p:sp>
    </p:spTree>
    <p:extLst>
      <p:ext uri="{BB962C8B-B14F-4D97-AF65-F5344CB8AC3E}">
        <p14:creationId xmlns:p14="http://schemas.microsoft.com/office/powerpoint/2010/main" val="3549847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966789"/>
            <a:ext cx="10972800" cy="8080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866900"/>
            <a:ext cx="5384800" cy="4344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866900"/>
            <a:ext cx="53848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4114800"/>
            <a:ext cx="5384800" cy="2097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10"/>
          </p:nvPr>
        </p:nvSpPr>
        <p:spPr>
          <a:ln/>
        </p:spPr>
        <p:txBody>
          <a:bodyPr/>
          <a:lstStyle>
            <a:lvl1pPr>
              <a:defRPr/>
            </a:lvl1pPr>
          </a:lstStyle>
          <a:p>
            <a:pPr>
              <a:defRPr/>
            </a:pPr>
            <a:fld id="{396B8582-5F34-4656-A805-1CD229533F6A}" type="slidenum">
              <a:rPr lang="zh-CN" altLang="en-US"/>
              <a:pPr>
                <a:defRPr/>
              </a:pPr>
              <a:t>‹#›</a:t>
            </a:fld>
            <a:endParaRPr lang="en-US" altLang="zh-CN"/>
          </a:p>
        </p:txBody>
      </p:sp>
    </p:spTree>
    <p:extLst>
      <p:ext uri="{BB962C8B-B14F-4D97-AF65-F5344CB8AC3E}">
        <p14:creationId xmlns:p14="http://schemas.microsoft.com/office/powerpoint/2010/main" val="474406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966789"/>
            <a:ext cx="10972800" cy="80803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866900"/>
            <a:ext cx="109728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4114800"/>
            <a:ext cx="10972800" cy="2097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CCA2165E-59D4-4A04-915D-9F7C03FF0EE5}" type="slidenum">
              <a:rPr lang="zh-CN" altLang="en-US"/>
              <a:pPr>
                <a:defRPr/>
              </a:pPr>
              <a:t>‹#›</a:t>
            </a:fld>
            <a:endParaRPr lang="en-US" altLang="zh-CN"/>
          </a:p>
        </p:txBody>
      </p:sp>
    </p:spTree>
    <p:extLst>
      <p:ext uri="{BB962C8B-B14F-4D97-AF65-F5344CB8AC3E}">
        <p14:creationId xmlns:p14="http://schemas.microsoft.com/office/powerpoint/2010/main" val="3094815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 descr="PPT_intro_RB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 y="1"/>
            <a:ext cx="12187767"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914400" y="2130426"/>
            <a:ext cx="10363200" cy="1470025"/>
          </a:xfrm>
        </p:spPr>
        <p:txBody>
          <a:bodyPr/>
          <a:lstStyle>
            <a:lvl1pPr algn="ctr">
              <a:defRPr>
                <a:solidFill>
                  <a:schemeClr val="bg1"/>
                </a:solidFill>
              </a:defRPr>
            </a:lvl1pPr>
          </a:lstStyle>
          <a:p>
            <a:r>
              <a:rPr lang="en-US" altLang="zh-CN"/>
              <a:t>Click to edit Master title style</a:t>
            </a:r>
          </a:p>
        </p:txBody>
      </p:sp>
      <p:sp>
        <p:nvSpPr>
          <p:cNvPr id="4099" name="Rectangle 3"/>
          <p:cNvSpPr>
            <a:spLocks noGrp="1" noChangeArrowheads="1"/>
          </p:cNvSpPr>
          <p:nvPr>
            <p:ph type="subTitle" idx="1"/>
          </p:nvPr>
        </p:nvSpPr>
        <p:spPr>
          <a:xfrm>
            <a:off x="1828800" y="3886200"/>
            <a:ext cx="8534400" cy="1752600"/>
          </a:xfrm>
        </p:spPr>
        <p:txBody>
          <a:bodyPr/>
          <a:lstStyle>
            <a:lvl1pPr marL="0" indent="0" algn="ctr">
              <a:buFontTx/>
              <a:buNone/>
              <a:defRPr>
                <a:solidFill>
                  <a:schemeClr val="bg1"/>
                </a:solidFill>
              </a:defRPr>
            </a:lvl1pPr>
          </a:lstStyle>
          <a:p>
            <a:r>
              <a:rPr lang="en-US" altLang="zh-CN"/>
              <a:t>Click to edit Master subtitle style</a:t>
            </a:r>
          </a:p>
        </p:txBody>
      </p:sp>
    </p:spTree>
    <p:extLst>
      <p:ext uri="{BB962C8B-B14F-4D97-AF65-F5344CB8AC3E}">
        <p14:creationId xmlns:p14="http://schemas.microsoft.com/office/powerpoint/2010/main" val="383697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2008948"/>
            <a:ext cx="10972800" cy="4344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FB9F2A45-7E10-4473-9FB8-3C4B2B9D21BF}" type="slidenum">
              <a:rPr lang="zh-CN" altLang="en-US"/>
              <a:pPr>
                <a:defRPr/>
              </a:pPr>
              <a:t>‹#›</a:t>
            </a:fld>
            <a:endParaRPr lang="en-US" altLang="zh-CN"/>
          </a:p>
        </p:txBody>
      </p:sp>
    </p:spTree>
    <p:extLst>
      <p:ext uri="{BB962C8B-B14F-4D97-AF65-F5344CB8AC3E}">
        <p14:creationId xmlns:p14="http://schemas.microsoft.com/office/powerpoint/2010/main" val="1771732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A534236E-1D89-4DE5-9F40-72D411630B4A}" type="slidenum">
              <a:rPr lang="zh-CN" altLang="en-US"/>
              <a:pPr>
                <a:defRPr/>
              </a:pPr>
              <a:t>‹#›</a:t>
            </a:fld>
            <a:endParaRPr lang="en-US" altLang="zh-CN"/>
          </a:p>
        </p:txBody>
      </p:sp>
    </p:spTree>
    <p:extLst>
      <p:ext uri="{BB962C8B-B14F-4D97-AF65-F5344CB8AC3E}">
        <p14:creationId xmlns:p14="http://schemas.microsoft.com/office/powerpoint/2010/main" val="38128728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866900"/>
            <a:ext cx="5384800" cy="4344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866900"/>
            <a:ext cx="5384800" cy="4344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41E5FE29-C86D-44EC-85F4-BC89821036C6}" type="slidenum">
              <a:rPr lang="zh-CN" altLang="en-US"/>
              <a:pPr>
                <a:defRPr/>
              </a:pPr>
              <a:t>‹#›</a:t>
            </a:fld>
            <a:endParaRPr lang="en-US" altLang="zh-CN"/>
          </a:p>
        </p:txBody>
      </p:sp>
    </p:spTree>
    <p:extLst>
      <p:ext uri="{BB962C8B-B14F-4D97-AF65-F5344CB8AC3E}">
        <p14:creationId xmlns:p14="http://schemas.microsoft.com/office/powerpoint/2010/main" val="21914936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A696670C-63B2-4D1F-824B-74D7912F42BC}" type="slidenum">
              <a:rPr lang="zh-CN" altLang="en-US"/>
              <a:pPr>
                <a:defRPr/>
              </a:pPr>
              <a:t>‹#›</a:t>
            </a:fld>
            <a:endParaRPr lang="en-US" altLang="zh-CN"/>
          </a:p>
        </p:txBody>
      </p:sp>
    </p:spTree>
    <p:extLst>
      <p:ext uri="{BB962C8B-B14F-4D97-AF65-F5344CB8AC3E}">
        <p14:creationId xmlns:p14="http://schemas.microsoft.com/office/powerpoint/2010/main" val="1739385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2008948"/>
            <a:ext cx="10972800" cy="4344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FB9F2A45-7E10-4473-9FB8-3C4B2B9D21BF}" type="slidenum">
              <a:rPr lang="zh-CN" altLang="en-US"/>
              <a:pPr>
                <a:defRPr/>
              </a:pPr>
              <a:t>‹#›</a:t>
            </a:fld>
            <a:endParaRPr lang="en-US" altLang="zh-CN"/>
          </a:p>
        </p:txBody>
      </p:sp>
    </p:spTree>
    <p:extLst>
      <p:ext uri="{BB962C8B-B14F-4D97-AF65-F5344CB8AC3E}">
        <p14:creationId xmlns:p14="http://schemas.microsoft.com/office/powerpoint/2010/main" val="2037472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739D8516-BEF1-421C-BAE9-480B9D18E831}" type="slidenum">
              <a:rPr lang="zh-CN" altLang="en-US"/>
              <a:pPr>
                <a:defRPr/>
              </a:pPr>
              <a:t>‹#›</a:t>
            </a:fld>
            <a:endParaRPr lang="en-US" altLang="zh-CN"/>
          </a:p>
        </p:txBody>
      </p:sp>
    </p:spTree>
    <p:extLst>
      <p:ext uri="{BB962C8B-B14F-4D97-AF65-F5344CB8AC3E}">
        <p14:creationId xmlns:p14="http://schemas.microsoft.com/office/powerpoint/2010/main" val="11466994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F99AA168-E7B7-4FD1-99A8-A442177D0AF3}" type="slidenum">
              <a:rPr lang="zh-CN" altLang="en-US"/>
              <a:pPr>
                <a:defRPr/>
              </a:pPr>
              <a:t>‹#›</a:t>
            </a:fld>
            <a:endParaRPr lang="en-US" altLang="zh-CN"/>
          </a:p>
        </p:txBody>
      </p:sp>
    </p:spTree>
    <p:extLst>
      <p:ext uri="{BB962C8B-B14F-4D97-AF65-F5344CB8AC3E}">
        <p14:creationId xmlns:p14="http://schemas.microsoft.com/office/powerpoint/2010/main" val="42561062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FF7A99EC-D666-4E4C-928B-CDCD7C1F56D1}" type="slidenum">
              <a:rPr lang="zh-CN" altLang="en-US"/>
              <a:pPr>
                <a:defRPr/>
              </a:pPr>
              <a:t>‹#›</a:t>
            </a:fld>
            <a:endParaRPr lang="en-US" altLang="zh-CN"/>
          </a:p>
        </p:txBody>
      </p:sp>
    </p:spTree>
    <p:extLst>
      <p:ext uri="{BB962C8B-B14F-4D97-AF65-F5344CB8AC3E}">
        <p14:creationId xmlns:p14="http://schemas.microsoft.com/office/powerpoint/2010/main" val="20460023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69D0936-1102-436B-B21D-7728404B9CDE}" type="slidenum">
              <a:rPr lang="zh-CN" altLang="en-US"/>
              <a:pPr>
                <a:defRPr/>
              </a:pPr>
              <a:t>‹#›</a:t>
            </a:fld>
            <a:endParaRPr lang="en-US" altLang="zh-CN"/>
          </a:p>
        </p:txBody>
      </p:sp>
    </p:spTree>
    <p:extLst>
      <p:ext uri="{BB962C8B-B14F-4D97-AF65-F5344CB8AC3E}">
        <p14:creationId xmlns:p14="http://schemas.microsoft.com/office/powerpoint/2010/main" val="13746476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C1BCBBE-2ADF-40CE-A712-4BC5AE1BBE16}" type="slidenum">
              <a:rPr lang="zh-CN" altLang="en-US"/>
              <a:pPr>
                <a:defRPr/>
              </a:pPr>
              <a:t>‹#›</a:t>
            </a:fld>
            <a:endParaRPr lang="en-US" altLang="zh-CN"/>
          </a:p>
        </p:txBody>
      </p:sp>
    </p:spTree>
    <p:extLst>
      <p:ext uri="{BB962C8B-B14F-4D97-AF65-F5344CB8AC3E}">
        <p14:creationId xmlns:p14="http://schemas.microsoft.com/office/powerpoint/2010/main" val="34001850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66788"/>
            <a:ext cx="2743200" cy="5245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966788"/>
            <a:ext cx="8026400" cy="5245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1842432-B883-4E7E-8B1C-1E0669D98031}" type="slidenum">
              <a:rPr lang="zh-CN" altLang="en-US"/>
              <a:pPr>
                <a:defRPr/>
              </a:pPr>
              <a:t>‹#›</a:t>
            </a:fld>
            <a:endParaRPr lang="en-US" altLang="zh-CN"/>
          </a:p>
        </p:txBody>
      </p:sp>
    </p:spTree>
    <p:extLst>
      <p:ext uri="{BB962C8B-B14F-4D97-AF65-F5344CB8AC3E}">
        <p14:creationId xmlns:p14="http://schemas.microsoft.com/office/powerpoint/2010/main" val="36379575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966789"/>
            <a:ext cx="10972800" cy="80803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866900"/>
            <a:ext cx="10972800" cy="4344988"/>
          </a:xfrm>
        </p:spPr>
        <p:txBody>
          <a:bodyPr/>
          <a:lstStyle/>
          <a:p>
            <a:pPr lvl="0"/>
            <a:endParaRPr lang="en-US" noProof="0" dirty="0" smtClean="0"/>
          </a:p>
        </p:txBody>
      </p:sp>
      <p:sp>
        <p:nvSpPr>
          <p:cNvPr id="4" name="Rectangle 6"/>
          <p:cNvSpPr>
            <a:spLocks noGrp="1" noChangeArrowheads="1"/>
          </p:cNvSpPr>
          <p:nvPr>
            <p:ph type="sldNum" sz="quarter" idx="10"/>
          </p:nvPr>
        </p:nvSpPr>
        <p:spPr>
          <a:ln/>
        </p:spPr>
        <p:txBody>
          <a:bodyPr/>
          <a:lstStyle>
            <a:lvl1pPr>
              <a:defRPr/>
            </a:lvl1pPr>
          </a:lstStyle>
          <a:p>
            <a:pPr>
              <a:defRPr/>
            </a:pPr>
            <a:fld id="{7104AB26-5E42-4916-9203-C8A3677DA9B1}" type="slidenum">
              <a:rPr lang="zh-CN" altLang="en-US"/>
              <a:pPr>
                <a:defRPr/>
              </a:pPr>
              <a:t>‹#›</a:t>
            </a:fld>
            <a:endParaRPr lang="en-US" altLang="zh-CN"/>
          </a:p>
        </p:txBody>
      </p:sp>
    </p:spTree>
    <p:extLst>
      <p:ext uri="{BB962C8B-B14F-4D97-AF65-F5344CB8AC3E}">
        <p14:creationId xmlns:p14="http://schemas.microsoft.com/office/powerpoint/2010/main" val="32721817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966789"/>
            <a:ext cx="10972800" cy="8080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866900"/>
            <a:ext cx="5384800" cy="4344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866900"/>
            <a:ext cx="53848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4114800"/>
            <a:ext cx="5384800" cy="2097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10"/>
          </p:nvPr>
        </p:nvSpPr>
        <p:spPr>
          <a:ln/>
        </p:spPr>
        <p:txBody>
          <a:bodyPr/>
          <a:lstStyle>
            <a:lvl1pPr>
              <a:defRPr/>
            </a:lvl1pPr>
          </a:lstStyle>
          <a:p>
            <a:pPr>
              <a:defRPr/>
            </a:pPr>
            <a:fld id="{396B8582-5F34-4656-A805-1CD229533F6A}" type="slidenum">
              <a:rPr lang="zh-CN" altLang="en-US"/>
              <a:pPr>
                <a:defRPr/>
              </a:pPr>
              <a:t>‹#›</a:t>
            </a:fld>
            <a:endParaRPr lang="en-US" altLang="zh-CN"/>
          </a:p>
        </p:txBody>
      </p:sp>
    </p:spTree>
    <p:extLst>
      <p:ext uri="{BB962C8B-B14F-4D97-AF65-F5344CB8AC3E}">
        <p14:creationId xmlns:p14="http://schemas.microsoft.com/office/powerpoint/2010/main" val="15117805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966789"/>
            <a:ext cx="10972800" cy="80803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866900"/>
            <a:ext cx="109728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4114800"/>
            <a:ext cx="10972800" cy="2097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CCA2165E-59D4-4A04-915D-9F7C03FF0EE5}" type="slidenum">
              <a:rPr lang="zh-CN" altLang="en-US"/>
              <a:pPr>
                <a:defRPr/>
              </a:pPr>
              <a:t>‹#›</a:t>
            </a:fld>
            <a:endParaRPr lang="en-US" altLang="zh-CN"/>
          </a:p>
        </p:txBody>
      </p:sp>
    </p:spTree>
    <p:extLst>
      <p:ext uri="{BB962C8B-B14F-4D97-AF65-F5344CB8AC3E}">
        <p14:creationId xmlns:p14="http://schemas.microsoft.com/office/powerpoint/2010/main" val="166039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A534236E-1D89-4DE5-9F40-72D411630B4A}" type="slidenum">
              <a:rPr lang="zh-CN" altLang="en-US"/>
              <a:pPr>
                <a:defRPr/>
              </a:pPr>
              <a:t>‹#›</a:t>
            </a:fld>
            <a:endParaRPr lang="en-US" altLang="zh-CN"/>
          </a:p>
        </p:txBody>
      </p:sp>
    </p:spTree>
    <p:extLst>
      <p:ext uri="{BB962C8B-B14F-4D97-AF65-F5344CB8AC3E}">
        <p14:creationId xmlns:p14="http://schemas.microsoft.com/office/powerpoint/2010/main" val="564197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866900"/>
            <a:ext cx="5384800" cy="4344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866900"/>
            <a:ext cx="5384800" cy="4344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41E5FE29-C86D-44EC-85F4-BC89821036C6}" type="slidenum">
              <a:rPr lang="zh-CN" altLang="en-US"/>
              <a:pPr>
                <a:defRPr/>
              </a:pPr>
              <a:t>‹#›</a:t>
            </a:fld>
            <a:endParaRPr lang="en-US" altLang="zh-CN"/>
          </a:p>
        </p:txBody>
      </p:sp>
    </p:spTree>
    <p:extLst>
      <p:ext uri="{BB962C8B-B14F-4D97-AF65-F5344CB8AC3E}">
        <p14:creationId xmlns:p14="http://schemas.microsoft.com/office/powerpoint/2010/main" val="2902174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A696670C-63B2-4D1F-824B-74D7912F42BC}" type="slidenum">
              <a:rPr lang="zh-CN" altLang="en-US"/>
              <a:pPr>
                <a:defRPr/>
              </a:pPr>
              <a:t>‹#›</a:t>
            </a:fld>
            <a:endParaRPr lang="en-US" altLang="zh-CN"/>
          </a:p>
        </p:txBody>
      </p:sp>
    </p:spTree>
    <p:extLst>
      <p:ext uri="{BB962C8B-B14F-4D97-AF65-F5344CB8AC3E}">
        <p14:creationId xmlns:p14="http://schemas.microsoft.com/office/powerpoint/2010/main" val="1094929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739D8516-BEF1-421C-BAE9-480B9D18E831}" type="slidenum">
              <a:rPr lang="zh-CN" altLang="en-US"/>
              <a:pPr>
                <a:defRPr/>
              </a:pPr>
              <a:t>‹#›</a:t>
            </a:fld>
            <a:endParaRPr lang="en-US" altLang="zh-CN"/>
          </a:p>
        </p:txBody>
      </p:sp>
    </p:spTree>
    <p:extLst>
      <p:ext uri="{BB962C8B-B14F-4D97-AF65-F5344CB8AC3E}">
        <p14:creationId xmlns:p14="http://schemas.microsoft.com/office/powerpoint/2010/main" val="2912335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F99AA168-E7B7-4FD1-99A8-A442177D0AF3}" type="slidenum">
              <a:rPr lang="zh-CN" altLang="en-US"/>
              <a:pPr>
                <a:defRPr/>
              </a:pPr>
              <a:t>‹#›</a:t>
            </a:fld>
            <a:endParaRPr lang="en-US" altLang="zh-CN"/>
          </a:p>
        </p:txBody>
      </p:sp>
    </p:spTree>
    <p:extLst>
      <p:ext uri="{BB962C8B-B14F-4D97-AF65-F5344CB8AC3E}">
        <p14:creationId xmlns:p14="http://schemas.microsoft.com/office/powerpoint/2010/main" val="3359879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FF7A99EC-D666-4E4C-928B-CDCD7C1F56D1}" type="slidenum">
              <a:rPr lang="zh-CN" altLang="en-US"/>
              <a:pPr>
                <a:defRPr/>
              </a:pPr>
              <a:t>‹#›</a:t>
            </a:fld>
            <a:endParaRPr lang="en-US" altLang="zh-CN"/>
          </a:p>
        </p:txBody>
      </p:sp>
    </p:spTree>
    <p:extLst>
      <p:ext uri="{BB962C8B-B14F-4D97-AF65-F5344CB8AC3E}">
        <p14:creationId xmlns:p14="http://schemas.microsoft.com/office/powerpoint/2010/main" val="2151166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69D0936-1102-436B-B21D-7728404B9CDE}" type="slidenum">
              <a:rPr lang="zh-CN" altLang="en-US"/>
              <a:pPr>
                <a:defRPr/>
              </a:pPr>
              <a:t>‹#›</a:t>
            </a:fld>
            <a:endParaRPr lang="en-US" altLang="zh-CN"/>
          </a:p>
        </p:txBody>
      </p:sp>
    </p:spTree>
    <p:extLst>
      <p:ext uri="{BB962C8B-B14F-4D97-AF65-F5344CB8AC3E}">
        <p14:creationId xmlns:p14="http://schemas.microsoft.com/office/powerpoint/2010/main" val="1494984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1.jpe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PPT_topbanner_RBS"/>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1"/>
            <a:ext cx="12192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09600" y="966789"/>
            <a:ext cx="10972800"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8" name="Rectangle 3"/>
          <p:cNvSpPr>
            <a:spLocks noGrp="1" noChangeArrowheads="1"/>
          </p:cNvSpPr>
          <p:nvPr>
            <p:ph type="body" idx="1"/>
          </p:nvPr>
        </p:nvSpPr>
        <p:spPr bwMode="auto">
          <a:xfrm>
            <a:off x="609600" y="1866900"/>
            <a:ext cx="10972800" cy="434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0" name="Rectangle 6"/>
          <p:cNvSpPr>
            <a:spLocks noGrp="1" noChangeArrowheads="1"/>
          </p:cNvSpPr>
          <p:nvPr>
            <p:ph type="sldNum" sz="quarter" idx="4"/>
          </p:nvPr>
        </p:nvSpPr>
        <p:spPr bwMode="auto">
          <a:xfrm>
            <a:off x="8737600" y="6316663"/>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rgbClr val="5F5F5F"/>
                </a:solidFill>
                <a:latin typeface="Arial" panose="020B0604020202020204" pitchFamily="34" charset="0"/>
                <a:ea typeface="宋体" panose="02010600030101010101" pitchFamily="2" charset="-122"/>
              </a:defRPr>
            </a:lvl1pPr>
          </a:lstStyle>
          <a:p>
            <a:pPr fontAlgn="base">
              <a:spcBef>
                <a:spcPct val="0"/>
              </a:spcBef>
              <a:spcAft>
                <a:spcPct val="0"/>
              </a:spcAft>
              <a:defRPr/>
            </a:pPr>
            <a:fld id="{91469574-7DCE-4425-8863-8C04BAE0D6F0}" type="slidenum">
              <a:rPr lang="zh-CN" altLang="en-US"/>
              <a:pPr fontAlgn="base">
                <a:spcBef>
                  <a:spcPct val="0"/>
                </a:spcBef>
                <a:spcAft>
                  <a:spcPct val="0"/>
                </a:spcAft>
                <a:defRPr/>
              </a:pPr>
              <a:t>‹#›</a:t>
            </a:fld>
            <a:endParaRPr lang="en-US" altLang="zh-CN"/>
          </a:p>
        </p:txBody>
      </p:sp>
      <p:sp>
        <p:nvSpPr>
          <p:cNvPr id="2" name="Text Box 9"/>
          <p:cNvSpPr txBox="1">
            <a:spLocks noChangeArrowheads="1"/>
          </p:cNvSpPr>
          <p:nvPr/>
        </p:nvSpPr>
        <p:spPr bwMode="auto">
          <a:xfrm>
            <a:off x="609600" y="6319838"/>
            <a:ext cx="3048000" cy="304800"/>
          </a:xfrm>
          <a:prstGeom prst="rect">
            <a:avLst/>
          </a:prstGeom>
          <a:noFill/>
          <a:ln>
            <a:noFill/>
          </a:ln>
          <a:extLst/>
        </p:spPr>
        <p:txBody>
          <a:bodyPr>
            <a:spAutoFit/>
          </a:bodyPr>
          <a:lstStyle>
            <a:lvl1pPr eaLnBrk="0" hangingPunct="0">
              <a:defRPr sz="2800">
                <a:solidFill>
                  <a:schemeClr val="tx1"/>
                </a:solidFill>
                <a:latin typeface="Arial Narrow" pitchFamily="34" charset="0"/>
              </a:defRPr>
            </a:lvl1pPr>
            <a:lvl2pPr marL="742950" indent="-285750" eaLnBrk="0" hangingPunct="0">
              <a:defRPr sz="2800">
                <a:solidFill>
                  <a:schemeClr val="tx1"/>
                </a:solidFill>
                <a:latin typeface="Arial Narrow" pitchFamily="34" charset="0"/>
              </a:defRPr>
            </a:lvl2pPr>
            <a:lvl3pPr marL="1143000" indent="-228600" eaLnBrk="0" hangingPunct="0">
              <a:defRPr sz="2800">
                <a:solidFill>
                  <a:schemeClr val="tx1"/>
                </a:solidFill>
                <a:latin typeface="Arial Narrow" pitchFamily="34" charset="0"/>
              </a:defRPr>
            </a:lvl3pPr>
            <a:lvl4pPr marL="1600200" indent="-228600" eaLnBrk="0" hangingPunct="0">
              <a:defRPr sz="2800">
                <a:solidFill>
                  <a:schemeClr val="tx1"/>
                </a:solidFill>
                <a:latin typeface="Arial Narrow" pitchFamily="34" charset="0"/>
              </a:defRPr>
            </a:lvl4pPr>
            <a:lvl5pPr marL="2057400" indent="-228600" eaLnBrk="0" hangingPunct="0">
              <a:defRPr sz="2800">
                <a:solidFill>
                  <a:schemeClr val="tx1"/>
                </a:solidFill>
                <a:latin typeface="Arial Narrow" pitchFamily="34" charset="0"/>
              </a:defRPr>
            </a:lvl5pPr>
            <a:lvl6pPr marL="2514600" indent="-228600" eaLnBrk="0" fontAlgn="base" hangingPunct="0">
              <a:spcBef>
                <a:spcPct val="0"/>
              </a:spcBef>
              <a:spcAft>
                <a:spcPct val="0"/>
              </a:spcAft>
              <a:defRPr sz="2800">
                <a:solidFill>
                  <a:schemeClr val="tx1"/>
                </a:solidFill>
                <a:latin typeface="Arial Narrow" pitchFamily="34" charset="0"/>
              </a:defRPr>
            </a:lvl6pPr>
            <a:lvl7pPr marL="2971800" indent="-228600" eaLnBrk="0" fontAlgn="base" hangingPunct="0">
              <a:spcBef>
                <a:spcPct val="0"/>
              </a:spcBef>
              <a:spcAft>
                <a:spcPct val="0"/>
              </a:spcAft>
              <a:defRPr sz="2800">
                <a:solidFill>
                  <a:schemeClr val="tx1"/>
                </a:solidFill>
                <a:latin typeface="Arial Narrow" pitchFamily="34" charset="0"/>
              </a:defRPr>
            </a:lvl7pPr>
            <a:lvl8pPr marL="3429000" indent="-228600" eaLnBrk="0" fontAlgn="base" hangingPunct="0">
              <a:spcBef>
                <a:spcPct val="0"/>
              </a:spcBef>
              <a:spcAft>
                <a:spcPct val="0"/>
              </a:spcAft>
              <a:defRPr sz="2800">
                <a:solidFill>
                  <a:schemeClr val="tx1"/>
                </a:solidFill>
                <a:latin typeface="Arial Narrow" pitchFamily="34" charset="0"/>
              </a:defRPr>
            </a:lvl8pPr>
            <a:lvl9pPr marL="3886200" indent="-228600" eaLnBrk="0" fontAlgn="base" hangingPunct="0">
              <a:spcBef>
                <a:spcPct val="0"/>
              </a:spcBef>
              <a:spcAft>
                <a:spcPct val="0"/>
              </a:spcAft>
              <a:defRPr sz="2800">
                <a:solidFill>
                  <a:schemeClr val="tx1"/>
                </a:solidFill>
                <a:latin typeface="Arial Narrow" pitchFamily="34" charset="0"/>
              </a:defRPr>
            </a:lvl9pPr>
          </a:lstStyle>
          <a:p>
            <a:pPr eaLnBrk="1" fontAlgn="base" hangingPunct="1">
              <a:spcBef>
                <a:spcPct val="50000"/>
              </a:spcBef>
              <a:spcAft>
                <a:spcPct val="0"/>
              </a:spcAft>
              <a:defRPr/>
            </a:pPr>
            <a:endParaRPr lang="zh-CN" altLang="en-US" sz="1400" smtClean="0">
              <a:solidFill>
                <a:srgbClr val="5F5F5F"/>
              </a:solidFill>
              <a:latin typeface="FormataBQ-Regular" pitchFamily="50" charset="0"/>
              <a:ea typeface="宋体" pitchFamily="2" charset="-122"/>
            </a:endParaRPr>
          </a:p>
        </p:txBody>
      </p:sp>
    </p:spTree>
    <p:extLst>
      <p:ext uri="{BB962C8B-B14F-4D97-AF65-F5344CB8AC3E}">
        <p14:creationId xmlns:p14="http://schemas.microsoft.com/office/powerpoint/2010/main" val="478127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Formata BQ Regular" pitchFamily="50" charset="0"/>
        </a:defRPr>
      </a:lvl2pPr>
      <a:lvl3pPr algn="l" rtl="0" eaLnBrk="0" fontAlgn="base" hangingPunct="0">
        <a:spcBef>
          <a:spcPct val="0"/>
        </a:spcBef>
        <a:spcAft>
          <a:spcPct val="0"/>
        </a:spcAft>
        <a:defRPr sz="3000">
          <a:solidFill>
            <a:schemeClr val="tx2"/>
          </a:solidFill>
          <a:latin typeface="Formata BQ Regular" pitchFamily="50" charset="0"/>
        </a:defRPr>
      </a:lvl3pPr>
      <a:lvl4pPr algn="l" rtl="0" eaLnBrk="0" fontAlgn="base" hangingPunct="0">
        <a:spcBef>
          <a:spcPct val="0"/>
        </a:spcBef>
        <a:spcAft>
          <a:spcPct val="0"/>
        </a:spcAft>
        <a:defRPr sz="3000">
          <a:solidFill>
            <a:schemeClr val="tx2"/>
          </a:solidFill>
          <a:latin typeface="Formata BQ Regular" pitchFamily="50" charset="0"/>
        </a:defRPr>
      </a:lvl4pPr>
      <a:lvl5pPr algn="l" rtl="0" eaLnBrk="0" fontAlgn="base" hangingPunct="0">
        <a:spcBef>
          <a:spcPct val="0"/>
        </a:spcBef>
        <a:spcAft>
          <a:spcPct val="0"/>
        </a:spcAft>
        <a:defRPr sz="3000">
          <a:solidFill>
            <a:schemeClr val="tx2"/>
          </a:solidFill>
          <a:latin typeface="Formata BQ Regular" pitchFamily="50" charset="0"/>
        </a:defRPr>
      </a:lvl5pPr>
      <a:lvl6pPr marL="457200" algn="l" rtl="0" fontAlgn="base">
        <a:spcBef>
          <a:spcPct val="0"/>
        </a:spcBef>
        <a:spcAft>
          <a:spcPct val="0"/>
        </a:spcAft>
        <a:defRPr sz="3000">
          <a:solidFill>
            <a:schemeClr val="tx2"/>
          </a:solidFill>
          <a:latin typeface="Formata BQ Regular" pitchFamily="50" charset="0"/>
        </a:defRPr>
      </a:lvl6pPr>
      <a:lvl7pPr marL="914400" algn="l" rtl="0" fontAlgn="base">
        <a:spcBef>
          <a:spcPct val="0"/>
        </a:spcBef>
        <a:spcAft>
          <a:spcPct val="0"/>
        </a:spcAft>
        <a:defRPr sz="3000">
          <a:solidFill>
            <a:schemeClr val="tx2"/>
          </a:solidFill>
          <a:latin typeface="Formata BQ Regular" pitchFamily="50" charset="0"/>
        </a:defRPr>
      </a:lvl7pPr>
      <a:lvl8pPr marL="1371600" algn="l" rtl="0" fontAlgn="base">
        <a:spcBef>
          <a:spcPct val="0"/>
        </a:spcBef>
        <a:spcAft>
          <a:spcPct val="0"/>
        </a:spcAft>
        <a:defRPr sz="3000">
          <a:solidFill>
            <a:schemeClr val="tx2"/>
          </a:solidFill>
          <a:latin typeface="Formata BQ Regular" pitchFamily="50" charset="0"/>
        </a:defRPr>
      </a:lvl8pPr>
      <a:lvl9pPr marL="1828800" algn="l" rtl="0" fontAlgn="base">
        <a:spcBef>
          <a:spcPct val="0"/>
        </a:spcBef>
        <a:spcAft>
          <a:spcPct val="0"/>
        </a:spcAft>
        <a:defRPr sz="3000">
          <a:solidFill>
            <a:schemeClr val="tx2"/>
          </a:solidFill>
          <a:latin typeface="Formata BQ Regular" pitchFamily="50"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PPT_topbanner_RBS"/>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1"/>
            <a:ext cx="12192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09600" y="966789"/>
            <a:ext cx="10972800"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8" name="Rectangle 3"/>
          <p:cNvSpPr>
            <a:spLocks noGrp="1" noChangeArrowheads="1"/>
          </p:cNvSpPr>
          <p:nvPr>
            <p:ph type="body" idx="1"/>
          </p:nvPr>
        </p:nvSpPr>
        <p:spPr bwMode="auto">
          <a:xfrm>
            <a:off x="609600" y="1866900"/>
            <a:ext cx="10972800" cy="434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0" name="Rectangle 6"/>
          <p:cNvSpPr>
            <a:spLocks noGrp="1" noChangeArrowheads="1"/>
          </p:cNvSpPr>
          <p:nvPr>
            <p:ph type="sldNum" sz="quarter" idx="4"/>
          </p:nvPr>
        </p:nvSpPr>
        <p:spPr bwMode="auto">
          <a:xfrm>
            <a:off x="8737600" y="6316663"/>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rgbClr val="5F5F5F"/>
                </a:solidFill>
                <a:latin typeface="Arial" panose="020B0604020202020204" pitchFamily="34" charset="0"/>
                <a:ea typeface="宋体" panose="02010600030101010101" pitchFamily="2" charset="-122"/>
              </a:defRPr>
            </a:lvl1pPr>
          </a:lstStyle>
          <a:p>
            <a:pPr fontAlgn="base">
              <a:spcBef>
                <a:spcPct val="0"/>
              </a:spcBef>
              <a:spcAft>
                <a:spcPct val="0"/>
              </a:spcAft>
              <a:defRPr/>
            </a:pPr>
            <a:fld id="{91469574-7DCE-4425-8863-8C04BAE0D6F0}" type="slidenum">
              <a:rPr lang="zh-CN" altLang="en-US"/>
              <a:pPr fontAlgn="base">
                <a:spcBef>
                  <a:spcPct val="0"/>
                </a:spcBef>
                <a:spcAft>
                  <a:spcPct val="0"/>
                </a:spcAft>
                <a:defRPr/>
              </a:pPr>
              <a:t>‹#›</a:t>
            </a:fld>
            <a:endParaRPr lang="en-US" altLang="zh-CN"/>
          </a:p>
        </p:txBody>
      </p:sp>
      <p:sp>
        <p:nvSpPr>
          <p:cNvPr id="2" name="Text Box 9"/>
          <p:cNvSpPr txBox="1">
            <a:spLocks noChangeArrowheads="1"/>
          </p:cNvSpPr>
          <p:nvPr/>
        </p:nvSpPr>
        <p:spPr bwMode="auto">
          <a:xfrm>
            <a:off x="609600" y="6319838"/>
            <a:ext cx="3048000" cy="304800"/>
          </a:xfrm>
          <a:prstGeom prst="rect">
            <a:avLst/>
          </a:prstGeom>
          <a:noFill/>
          <a:ln>
            <a:noFill/>
          </a:ln>
          <a:extLst/>
        </p:spPr>
        <p:txBody>
          <a:bodyPr>
            <a:spAutoFit/>
          </a:bodyPr>
          <a:lstStyle>
            <a:lvl1pPr eaLnBrk="0" hangingPunct="0">
              <a:defRPr sz="2800">
                <a:solidFill>
                  <a:schemeClr val="tx1"/>
                </a:solidFill>
                <a:latin typeface="Arial Narrow" pitchFamily="34" charset="0"/>
              </a:defRPr>
            </a:lvl1pPr>
            <a:lvl2pPr marL="742950" indent="-285750" eaLnBrk="0" hangingPunct="0">
              <a:defRPr sz="2800">
                <a:solidFill>
                  <a:schemeClr val="tx1"/>
                </a:solidFill>
                <a:latin typeface="Arial Narrow" pitchFamily="34" charset="0"/>
              </a:defRPr>
            </a:lvl2pPr>
            <a:lvl3pPr marL="1143000" indent="-228600" eaLnBrk="0" hangingPunct="0">
              <a:defRPr sz="2800">
                <a:solidFill>
                  <a:schemeClr val="tx1"/>
                </a:solidFill>
                <a:latin typeface="Arial Narrow" pitchFamily="34" charset="0"/>
              </a:defRPr>
            </a:lvl3pPr>
            <a:lvl4pPr marL="1600200" indent="-228600" eaLnBrk="0" hangingPunct="0">
              <a:defRPr sz="2800">
                <a:solidFill>
                  <a:schemeClr val="tx1"/>
                </a:solidFill>
                <a:latin typeface="Arial Narrow" pitchFamily="34" charset="0"/>
              </a:defRPr>
            </a:lvl4pPr>
            <a:lvl5pPr marL="2057400" indent="-228600" eaLnBrk="0" hangingPunct="0">
              <a:defRPr sz="2800">
                <a:solidFill>
                  <a:schemeClr val="tx1"/>
                </a:solidFill>
                <a:latin typeface="Arial Narrow" pitchFamily="34" charset="0"/>
              </a:defRPr>
            </a:lvl5pPr>
            <a:lvl6pPr marL="2514600" indent="-228600" eaLnBrk="0" fontAlgn="base" hangingPunct="0">
              <a:spcBef>
                <a:spcPct val="0"/>
              </a:spcBef>
              <a:spcAft>
                <a:spcPct val="0"/>
              </a:spcAft>
              <a:defRPr sz="2800">
                <a:solidFill>
                  <a:schemeClr val="tx1"/>
                </a:solidFill>
                <a:latin typeface="Arial Narrow" pitchFamily="34" charset="0"/>
              </a:defRPr>
            </a:lvl6pPr>
            <a:lvl7pPr marL="2971800" indent="-228600" eaLnBrk="0" fontAlgn="base" hangingPunct="0">
              <a:spcBef>
                <a:spcPct val="0"/>
              </a:spcBef>
              <a:spcAft>
                <a:spcPct val="0"/>
              </a:spcAft>
              <a:defRPr sz="2800">
                <a:solidFill>
                  <a:schemeClr val="tx1"/>
                </a:solidFill>
                <a:latin typeface="Arial Narrow" pitchFamily="34" charset="0"/>
              </a:defRPr>
            </a:lvl7pPr>
            <a:lvl8pPr marL="3429000" indent="-228600" eaLnBrk="0" fontAlgn="base" hangingPunct="0">
              <a:spcBef>
                <a:spcPct val="0"/>
              </a:spcBef>
              <a:spcAft>
                <a:spcPct val="0"/>
              </a:spcAft>
              <a:defRPr sz="2800">
                <a:solidFill>
                  <a:schemeClr val="tx1"/>
                </a:solidFill>
                <a:latin typeface="Arial Narrow" pitchFamily="34" charset="0"/>
              </a:defRPr>
            </a:lvl8pPr>
            <a:lvl9pPr marL="3886200" indent="-228600" eaLnBrk="0" fontAlgn="base" hangingPunct="0">
              <a:spcBef>
                <a:spcPct val="0"/>
              </a:spcBef>
              <a:spcAft>
                <a:spcPct val="0"/>
              </a:spcAft>
              <a:defRPr sz="2800">
                <a:solidFill>
                  <a:schemeClr val="tx1"/>
                </a:solidFill>
                <a:latin typeface="Arial Narrow" pitchFamily="34" charset="0"/>
              </a:defRPr>
            </a:lvl9pPr>
          </a:lstStyle>
          <a:p>
            <a:pPr eaLnBrk="1" fontAlgn="base" hangingPunct="1">
              <a:spcBef>
                <a:spcPct val="50000"/>
              </a:spcBef>
              <a:spcAft>
                <a:spcPct val="0"/>
              </a:spcAft>
              <a:defRPr/>
            </a:pPr>
            <a:endParaRPr lang="zh-CN" altLang="en-US" sz="1400" smtClean="0">
              <a:solidFill>
                <a:srgbClr val="5F5F5F"/>
              </a:solidFill>
              <a:latin typeface="FormataBQ-Regular" pitchFamily="50" charset="0"/>
              <a:ea typeface="宋体" pitchFamily="2" charset="-122"/>
            </a:endParaRPr>
          </a:p>
        </p:txBody>
      </p:sp>
    </p:spTree>
    <p:extLst>
      <p:ext uri="{BB962C8B-B14F-4D97-AF65-F5344CB8AC3E}">
        <p14:creationId xmlns:p14="http://schemas.microsoft.com/office/powerpoint/2010/main" val="105328077"/>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Formata BQ Regular" pitchFamily="50" charset="0"/>
        </a:defRPr>
      </a:lvl2pPr>
      <a:lvl3pPr algn="l" rtl="0" eaLnBrk="0" fontAlgn="base" hangingPunct="0">
        <a:spcBef>
          <a:spcPct val="0"/>
        </a:spcBef>
        <a:spcAft>
          <a:spcPct val="0"/>
        </a:spcAft>
        <a:defRPr sz="3000">
          <a:solidFill>
            <a:schemeClr val="tx2"/>
          </a:solidFill>
          <a:latin typeface="Formata BQ Regular" pitchFamily="50" charset="0"/>
        </a:defRPr>
      </a:lvl3pPr>
      <a:lvl4pPr algn="l" rtl="0" eaLnBrk="0" fontAlgn="base" hangingPunct="0">
        <a:spcBef>
          <a:spcPct val="0"/>
        </a:spcBef>
        <a:spcAft>
          <a:spcPct val="0"/>
        </a:spcAft>
        <a:defRPr sz="3000">
          <a:solidFill>
            <a:schemeClr val="tx2"/>
          </a:solidFill>
          <a:latin typeface="Formata BQ Regular" pitchFamily="50" charset="0"/>
        </a:defRPr>
      </a:lvl4pPr>
      <a:lvl5pPr algn="l" rtl="0" eaLnBrk="0" fontAlgn="base" hangingPunct="0">
        <a:spcBef>
          <a:spcPct val="0"/>
        </a:spcBef>
        <a:spcAft>
          <a:spcPct val="0"/>
        </a:spcAft>
        <a:defRPr sz="3000">
          <a:solidFill>
            <a:schemeClr val="tx2"/>
          </a:solidFill>
          <a:latin typeface="Formata BQ Regular" pitchFamily="50" charset="0"/>
        </a:defRPr>
      </a:lvl5pPr>
      <a:lvl6pPr marL="457200" algn="l" rtl="0" fontAlgn="base">
        <a:spcBef>
          <a:spcPct val="0"/>
        </a:spcBef>
        <a:spcAft>
          <a:spcPct val="0"/>
        </a:spcAft>
        <a:defRPr sz="3000">
          <a:solidFill>
            <a:schemeClr val="tx2"/>
          </a:solidFill>
          <a:latin typeface="Formata BQ Regular" pitchFamily="50" charset="0"/>
        </a:defRPr>
      </a:lvl6pPr>
      <a:lvl7pPr marL="914400" algn="l" rtl="0" fontAlgn="base">
        <a:spcBef>
          <a:spcPct val="0"/>
        </a:spcBef>
        <a:spcAft>
          <a:spcPct val="0"/>
        </a:spcAft>
        <a:defRPr sz="3000">
          <a:solidFill>
            <a:schemeClr val="tx2"/>
          </a:solidFill>
          <a:latin typeface="Formata BQ Regular" pitchFamily="50" charset="0"/>
        </a:defRPr>
      </a:lvl7pPr>
      <a:lvl8pPr marL="1371600" algn="l" rtl="0" fontAlgn="base">
        <a:spcBef>
          <a:spcPct val="0"/>
        </a:spcBef>
        <a:spcAft>
          <a:spcPct val="0"/>
        </a:spcAft>
        <a:defRPr sz="3000">
          <a:solidFill>
            <a:schemeClr val="tx2"/>
          </a:solidFill>
          <a:latin typeface="Formata BQ Regular" pitchFamily="50" charset="0"/>
        </a:defRPr>
      </a:lvl8pPr>
      <a:lvl9pPr marL="1828800" algn="l" rtl="0" fontAlgn="base">
        <a:spcBef>
          <a:spcPct val="0"/>
        </a:spcBef>
        <a:spcAft>
          <a:spcPct val="0"/>
        </a:spcAft>
        <a:defRPr sz="3000">
          <a:solidFill>
            <a:schemeClr val="tx2"/>
          </a:solidFill>
          <a:latin typeface="Formata BQ Regular" pitchFamily="50"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950026" y="1940421"/>
            <a:ext cx="10363200" cy="1470025"/>
          </a:xfrm>
        </p:spPr>
        <p:txBody>
          <a:bodyPr/>
          <a:lstStyle/>
          <a:p>
            <a:r>
              <a:rPr lang="en-US" sz="3600" b="1" dirty="0"/>
              <a:t>Predicting the Popularity of Online </a:t>
            </a:r>
            <a:r>
              <a:rPr lang="en-US" sz="3600" b="1" dirty="0" smtClean="0"/>
              <a:t>News: </a:t>
            </a:r>
            <a:br>
              <a:rPr lang="en-US" sz="3600" b="1" dirty="0" smtClean="0"/>
            </a:br>
            <a:r>
              <a:rPr lang="en-US" sz="3600" b="1" dirty="0" smtClean="0"/>
              <a:t>a comparison of Naïve Bayes, KNN, and C4.5</a:t>
            </a:r>
            <a:endParaRPr lang="en-US" sz="3600" dirty="0"/>
          </a:p>
        </p:txBody>
      </p:sp>
      <p:sp>
        <p:nvSpPr>
          <p:cNvPr id="5123" name="Subtitle 2"/>
          <p:cNvSpPr>
            <a:spLocks noGrp="1"/>
          </p:cNvSpPr>
          <p:nvPr>
            <p:ph type="subTitle" idx="1"/>
          </p:nvPr>
        </p:nvSpPr>
        <p:spPr>
          <a:xfrm>
            <a:off x="1654629" y="3820272"/>
            <a:ext cx="9296400" cy="2036241"/>
          </a:xfrm>
        </p:spPr>
        <p:txBody>
          <a:bodyPr/>
          <a:lstStyle/>
          <a:p>
            <a:r>
              <a:rPr lang="en-US" altLang="en-US" sz="2000" dirty="0" smtClean="0"/>
              <a:t>By Ignacio </a:t>
            </a:r>
            <a:r>
              <a:rPr lang="en-US" altLang="en-US" sz="2000" dirty="0" err="1" smtClean="0"/>
              <a:t>Inostroza</a:t>
            </a:r>
            <a:r>
              <a:rPr lang="en-US" altLang="en-US" sz="2000" dirty="0" smtClean="0"/>
              <a:t>-Quezada</a:t>
            </a:r>
            <a:endParaRPr lang="en-US" altLang="en-US" sz="2000" dirty="0"/>
          </a:p>
          <a:p>
            <a:r>
              <a:rPr lang="en-US" altLang="en-US" sz="2000" dirty="0" err="1" smtClean="0"/>
              <a:t>Abhinav</a:t>
            </a:r>
            <a:r>
              <a:rPr lang="en-US" altLang="en-US" sz="2000" dirty="0" smtClean="0"/>
              <a:t> Singh</a:t>
            </a:r>
          </a:p>
          <a:p>
            <a:r>
              <a:rPr lang="en-US" altLang="en-US" sz="2000" dirty="0"/>
              <a:t>Ting </a:t>
            </a:r>
            <a:r>
              <a:rPr lang="en-US" altLang="en-US" sz="2000" dirty="0" smtClean="0"/>
              <a:t>Sun</a:t>
            </a:r>
          </a:p>
          <a:p>
            <a:r>
              <a:rPr lang="en-US" altLang="en-US" sz="2000" dirty="0" err="1" smtClean="0"/>
              <a:t>Zhenyi</a:t>
            </a:r>
            <a:r>
              <a:rPr lang="en-US" altLang="en-US" sz="2000" dirty="0" smtClean="0"/>
              <a:t> </a:t>
            </a:r>
            <a:r>
              <a:rPr lang="en-US" altLang="en-US" sz="2000" dirty="0" smtClean="0"/>
              <a:t>Yuan</a:t>
            </a:r>
          </a:p>
          <a:p>
            <a:endParaRPr lang="en-US" altLang="en-US" sz="2000" dirty="0"/>
          </a:p>
          <a:p>
            <a:r>
              <a:rPr lang="en-US" altLang="en-US" sz="2400" dirty="0" smtClean="0"/>
              <a:t>April 25, 2016</a:t>
            </a:r>
            <a:endParaRPr lang="en-US" altLang="en-US" sz="2400" dirty="0" smtClean="0"/>
          </a:p>
        </p:txBody>
      </p:sp>
      <p:sp>
        <p:nvSpPr>
          <p:cNvPr id="2" name="TextBox 1"/>
          <p:cNvSpPr txBox="1"/>
          <p:nvPr/>
        </p:nvSpPr>
        <p:spPr>
          <a:xfrm>
            <a:off x="8277102" y="403760"/>
            <a:ext cx="3515096" cy="369332"/>
          </a:xfrm>
          <a:prstGeom prst="rect">
            <a:avLst/>
          </a:prstGeom>
          <a:noFill/>
        </p:spPr>
        <p:txBody>
          <a:bodyPr wrap="square" rtlCol="0">
            <a:spAutoFit/>
          </a:bodyPr>
          <a:lstStyle/>
          <a:p>
            <a:r>
              <a:rPr lang="en-US" dirty="0" smtClean="0"/>
              <a:t>A research paper for data mining </a:t>
            </a:r>
            <a:endParaRPr lang="en-US" dirty="0"/>
          </a:p>
        </p:txBody>
      </p:sp>
    </p:spTree>
    <p:extLst>
      <p:ext uri="{BB962C8B-B14F-4D97-AF65-F5344CB8AC3E}">
        <p14:creationId xmlns:p14="http://schemas.microsoft.com/office/powerpoint/2010/main" val="2916859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KNN</a:t>
            </a:r>
            <a:endParaRPr lang="zh-CN" altLang="en-US" dirty="0"/>
          </a:p>
        </p:txBody>
      </p:sp>
      <p:pic>
        <p:nvPicPr>
          <p:cNvPr id="1026" name="Picture 2" descr="C:\Users\yzy\Desktop\QQ截图2016042009120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683" y="3270290"/>
            <a:ext cx="3074417" cy="2804731"/>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p:cNvSpPr/>
          <p:nvPr/>
        </p:nvSpPr>
        <p:spPr>
          <a:xfrm>
            <a:off x="2223131" y="1785756"/>
            <a:ext cx="2592288" cy="1188729"/>
          </a:xfrm>
          <a:prstGeom prst="ellipse">
            <a:avLst/>
          </a:prstGeom>
          <a:solidFill>
            <a:schemeClr val="accent5">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000" dirty="0"/>
              <a:t>Majority wins</a:t>
            </a:r>
            <a:endParaRPr lang="zh-CN" altLang="en-US" sz="2000" dirty="0"/>
          </a:p>
        </p:txBody>
      </p:sp>
      <p:sp>
        <p:nvSpPr>
          <p:cNvPr id="7" name="椭圆 6"/>
          <p:cNvSpPr/>
          <p:nvPr/>
        </p:nvSpPr>
        <p:spPr>
          <a:xfrm>
            <a:off x="7072985" y="1785756"/>
            <a:ext cx="2736304" cy="1188729"/>
          </a:xfrm>
          <a:prstGeom prst="ellipse">
            <a:avLst/>
          </a:prstGeom>
          <a:solidFill>
            <a:schemeClr val="accent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000" dirty="0"/>
              <a:t>Lazy learning</a:t>
            </a:r>
            <a:endParaRPr lang="zh-CN" altLang="en-US" sz="2000" dirty="0"/>
          </a:p>
        </p:txBody>
      </p:sp>
      <p:sp>
        <p:nvSpPr>
          <p:cNvPr id="6" name="TextBox 5"/>
          <p:cNvSpPr txBox="1"/>
          <p:nvPr/>
        </p:nvSpPr>
        <p:spPr>
          <a:xfrm>
            <a:off x="7665156" y="480396"/>
            <a:ext cx="4526844" cy="369332"/>
          </a:xfrm>
          <a:prstGeom prst="rect">
            <a:avLst/>
          </a:prstGeom>
          <a:noFill/>
        </p:spPr>
        <p:txBody>
          <a:bodyPr wrap="square" rtlCol="0">
            <a:spAutoFit/>
          </a:bodyPr>
          <a:lstStyle/>
          <a:p>
            <a:r>
              <a:rPr lang="en-US" dirty="0" smtClean="0"/>
              <a:t>Presented by </a:t>
            </a:r>
            <a:r>
              <a:rPr lang="en-US" dirty="0" err="1" smtClean="0"/>
              <a:t>Zhenyi</a:t>
            </a:r>
            <a:r>
              <a:rPr lang="en-US" dirty="0" smtClean="0"/>
              <a:t> Yuan</a:t>
            </a:r>
            <a:endParaRPr lang="en-US" dirty="0"/>
          </a:p>
        </p:txBody>
      </p:sp>
      <p:sp>
        <p:nvSpPr>
          <p:cNvPr id="3" name="Slide Number Placeholder 2"/>
          <p:cNvSpPr>
            <a:spLocks noGrp="1"/>
          </p:cNvSpPr>
          <p:nvPr>
            <p:ph type="sldNum" sz="quarter" idx="10"/>
          </p:nvPr>
        </p:nvSpPr>
        <p:spPr/>
        <p:txBody>
          <a:bodyPr/>
          <a:lstStyle/>
          <a:p>
            <a:pPr>
              <a:defRPr/>
            </a:pPr>
            <a:fld id="{FB9F2A45-7E10-4473-9FB8-3C4B2B9D21BF}" type="slidenum">
              <a:rPr lang="zh-CN" altLang="en-US" smtClean="0"/>
              <a:pPr>
                <a:defRPr/>
              </a:pPr>
              <a:t>10</a:t>
            </a:fld>
            <a:endParaRPr lang="en-US" altLang="zh-CN"/>
          </a:p>
        </p:txBody>
      </p:sp>
    </p:spTree>
    <p:extLst>
      <p:ext uri="{BB962C8B-B14F-4D97-AF65-F5344CB8AC3E}">
        <p14:creationId xmlns:p14="http://schemas.microsoft.com/office/powerpoint/2010/main" val="4230961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KNN </a:t>
            </a:r>
            <a:r>
              <a:rPr lang="en-US" altLang="zh-CN" dirty="0" smtClean="0"/>
              <a:t>(cont’d)</a:t>
            </a:r>
            <a:endParaRPr lang="zh-CN" altLang="en-US" dirty="0"/>
          </a:p>
        </p:txBody>
      </p:sp>
      <p:sp>
        <p:nvSpPr>
          <p:cNvPr id="3" name="内容占位符 2"/>
          <p:cNvSpPr>
            <a:spLocks noGrp="1"/>
          </p:cNvSpPr>
          <p:nvPr>
            <p:ph idx="1"/>
          </p:nvPr>
        </p:nvSpPr>
        <p:spPr>
          <a:xfrm>
            <a:off x="769142" y="2028825"/>
            <a:ext cx="8229600" cy="4525963"/>
          </a:xfrm>
        </p:spPr>
        <p:txBody>
          <a:bodyPr/>
          <a:lstStyle/>
          <a:p>
            <a:pPr marL="0" indent="0">
              <a:buNone/>
            </a:pPr>
            <a:r>
              <a:rPr lang="en-US" altLang="zh-CN" dirty="0" smtClean="0"/>
              <a:t>Limitations:</a:t>
            </a:r>
          </a:p>
          <a:p>
            <a:pPr marL="0" indent="0">
              <a:buNone/>
            </a:pPr>
            <a:r>
              <a:rPr lang="en-US" altLang="zh-CN" dirty="0"/>
              <a:t>	</a:t>
            </a:r>
            <a:r>
              <a:rPr lang="en-US" altLang="zh-CN" dirty="0" smtClean="0"/>
              <a:t>	Curse of dimensionality</a:t>
            </a:r>
          </a:p>
          <a:p>
            <a:pPr marL="0" indent="0">
              <a:buNone/>
            </a:pPr>
            <a:r>
              <a:rPr lang="en-US" altLang="zh-CN" dirty="0"/>
              <a:t>	</a:t>
            </a:r>
            <a:r>
              <a:rPr lang="en-US" altLang="zh-CN" dirty="0" smtClean="0"/>
              <a:t>	How to decide K?</a:t>
            </a:r>
          </a:p>
          <a:p>
            <a:pPr marL="0" indent="0">
              <a:buNone/>
            </a:pPr>
            <a:endParaRPr lang="en-US" altLang="zh-CN" dirty="0"/>
          </a:p>
          <a:p>
            <a:pPr marL="0" indent="0">
              <a:buNone/>
            </a:pPr>
            <a:r>
              <a:rPr lang="en-US" altLang="zh-CN" dirty="0" smtClean="0"/>
              <a:t>Since it’s not difficult to decide the distance in our dataset, we used KNN to compare with other methods</a:t>
            </a:r>
          </a:p>
        </p:txBody>
      </p:sp>
      <p:sp>
        <p:nvSpPr>
          <p:cNvPr id="4" name="TextBox 3"/>
          <p:cNvSpPr txBox="1"/>
          <p:nvPr/>
        </p:nvSpPr>
        <p:spPr>
          <a:xfrm>
            <a:off x="7665156" y="480396"/>
            <a:ext cx="4526844" cy="369332"/>
          </a:xfrm>
          <a:prstGeom prst="rect">
            <a:avLst/>
          </a:prstGeom>
          <a:noFill/>
        </p:spPr>
        <p:txBody>
          <a:bodyPr wrap="square" rtlCol="0">
            <a:spAutoFit/>
          </a:bodyPr>
          <a:lstStyle/>
          <a:p>
            <a:r>
              <a:rPr lang="en-US" dirty="0" smtClean="0"/>
              <a:t>Presented by </a:t>
            </a:r>
            <a:r>
              <a:rPr lang="en-US" dirty="0" err="1" smtClean="0"/>
              <a:t>Zhenyi</a:t>
            </a:r>
            <a:r>
              <a:rPr lang="en-US" dirty="0" smtClean="0"/>
              <a:t> Yuan</a:t>
            </a:r>
            <a:endParaRPr lang="en-US" dirty="0"/>
          </a:p>
        </p:txBody>
      </p:sp>
      <p:sp>
        <p:nvSpPr>
          <p:cNvPr id="5" name="Slide Number Placeholder 4"/>
          <p:cNvSpPr>
            <a:spLocks noGrp="1"/>
          </p:cNvSpPr>
          <p:nvPr>
            <p:ph type="sldNum" sz="quarter" idx="10"/>
          </p:nvPr>
        </p:nvSpPr>
        <p:spPr/>
        <p:txBody>
          <a:bodyPr/>
          <a:lstStyle/>
          <a:p>
            <a:pPr>
              <a:defRPr/>
            </a:pPr>
            <a:fld id="{FB9F2A45-7E10-4473-9FB8-3C4B2B9D21BF}" type="slidenum">
              <a:rPr lang="zh-CN" altLang="en-US" smtClean="0"/>
              <a:pPr>
                <a:defRPr/>
              </a:pPr>
              <a:t>11</a:t>
            </a:fld>
            <a:endParaRPr lang="en-US" altLang="zh-CN"/>
          </a:p>
        </p:txBody>
      </p:sp>
    </p:spTree>
    <p:extLst>
      <p:ext uri="{BB962C8B-B14F-4D97-AF65-F5344CB8AC3E}">
        <p14:creationId xmlns:p14="http://schemas.microsoft.com/office/powerpoint/2010/main" val="672305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Decision Tree-C4.5</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Pros:</a:t>
            </a:r>
          </a:p>
          <a:p>
            <a:pPr marL="0" indent="0">
              <a:buNone/>
            </a:pPr>
            <a:r>
              <a:rPr lang="en-US" altLang="zh-CN" dirty="0"/>
              <a:t>	</a:t>
            </a:r>
            <a:r>
              <a:rPr lang="en-US" altLang="zh-CN" dirty="0" smtClean="0"/>
              <a:t>intuitive</a:t>
            </a:r>
          </a:p>
          <a:p>
            <a:pPr marL="0" indent="0">
              <a:buNone/>
            </a:pPr>
            <a:r>
              <a:rPr lang="en-US" altLang="zh-CN" dirty="0"/>
              <a:t>	</a:t>
            </a:r>
            <a:r>
              <a:rPr lang="en-US" altLang="zh-CN" dirty="0" smtClean="0"/>
              <a:t>No biases compared to Ripper</a:t>
            </a:r>
          </a:p>
          <a:p>
            <a:pPr marL="0" indent="0">
              <a:buNone/>
            </a:pPr>
            <a:endParaRPr lang="en-US" altLang="zh-CN" dirty="0"/>
          </a:p>
          <a:p>
            <a:pPr marL="0" indent="0">
              <a:buNone/>
            </a:pPr>
            <a:r>
              <a:rPr lang="en-US" altLang="zh-CN" dirty="0" smtClean="0"/>
              <a:t>Limitations:</a:t>
            </a:r>
          </a:p>
          <a:p>
            <a:pPr marL="0" indent="0">
              <a:buNone/>
            </a:pPr>
            <a:r>
              <a:rPr lang="en-US" altLang="zh-CN" dirty="0" smtClean="0"/>
              <a:t>	As long as the tree is not too big and the accuracy is relatively high, C4.5 will be a good choice.</a:t>
            </a:r>
          </a:p>
          <a:p>
            <a:pPr marL="0" indent="0">
              <a:buNone/>
            </a:pPr>
            <a:endParaRPr lang="zh-CN" altLang="en-US" dirty="0"/>
          </a:p>
        </p:txBody>
      </p:sp>
      <p:sp>
        <p:nvSpPr>
          <p:cNvPr id="4" name="TextBox 3"/>
          <p:cNvSpPr txBox="1"/>
          <p:nvPr/>
        </p:nvSpPr>
        <p:spPr>
          <a:xfrm>
            <a:off x="7665156" y="480396"/>
            <a:ext cx="4526844" cy="369332"/>
          </a:xfrm>
          <a:prstGeom prst="rect">
            <a:avLst/>
          </a:prstGeom>
          <a:noFill/>
        </p:spPr>
        <p:txBody>
          <a:bodyPr wrap="square" rtlCol="0">
            <a:spAutoFit/>
          </a:bodyPr>
          <a:lstStyle/>
          <a:p>
            <a:r>
              <a:rPr lang="en-US" dirty="0" smtClean="0"/>
              <a:t>Presented by </a:t>
            </a:r>
            <a:r>
              <a:rPr lang="en-US" dirty="0" err="1" smtClean="0"/>
              <a:t>Zhenyi</a:t>
            </a:r>
            <a:r>
              <a:rPr lang="en-US" dirty="0" smtClean="0"/>
              <a:t> Yuan</a:t>
            </a:r>
            <a:endParaRPr lang="en-US" dirty="0"/>
          </a:p>
        </p:txBody>
      </p:sp>
      <p:sp>
        <p:nvSpPr>
          <p:cNvPr id="5" name="Slide Number Placeholder 4"/>
          <p:cNvSpPr>
            <a:spLocks noGrp="1"/>
          </p:cNvSpPr>
          <p:nvPr>
            <p:ph type="sldNum" sz="quarter" idx="10"/>
          </p:nvPr>
        </p:nvSpPr>
        <p:spPr/>
        <p:txBody>
          <a:bodyPr/>
          <a:lstStyle/>
          <a:p>
            <a:pPr>
              <a:defRPr/>
            </a:pPr>
            <a:fld id="{FB9F2A45-7E10-4473-9FB8-3C4B2B9D21BF}" type="slidenum">
              <a:rPr lang="zh-CN" altLang="en-US" smtClean="0"/>
              <a:pPr>
                <a:defRPr/>
              </a:pPr>
              <a:t>12</a:t>
            </a:fld>
            <a:endParaRPr lang="en-US" altLang="zh-CN"/>
          </a:p>
        </p:txBody>
      </p:sp>
    </p:spTree>
    <p:extLst>
      <p:ext uri="{BB962C8B-B14F-4D97-AF65-F5344CB8AC3E}">
        <p14:creationId xmlns:p14="http://schemas.microsoft.com/office/powerpoint/2010/main" val="1015961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Data </a:t>
            </a:r>
            <a:endParaRPr lang="en-US" dirty="0"/>
          </a:p>
        </p:txBody>
      </p:sp>
      <p:sp>
        <p:nvSpPr>
          <p:cNvPr id="3" name="Content Placeholder 2"/>
          <p:cNvSpPr>
            <a:spLocks noGrp="1"/>
          </p:cNvSpPr>
          <p:nvPr>
            <p:ph idx="1"/>
          </p:nvPr>
        </p:nvSpPr>
        <p:spPr>
          <a:xfrm>
            <a:off x="530577" y="1774825"/>
            <a:ext cx="10972800" cy="5018087"/>
          </a:xfrm>
        </p:spPr>
        <p:txBody>
          <a:bodyPr/>
          <a:lstStyle/>
          <a:p>
            <a:r>
              <a:rPr lang="en-US" dirty="0" smtClean="0"/>
              <a:t>Raw data:</a:t>
            </a:r>
          </a:p>
          <a:p>
            <a:pPr marL="0" indent="0">
              <a:buNone/>
            </a:pPr>
            <a:r>
              <a:rPr lang="en-US" dirty="0" smtClean="0"/>
              <a:t>Our </a:t>
            </a:r>
            <a:r>
              <a:rPr lang="en-US" dirty="0"/>
              <a:t>original dataset is provided by UCI machine learning repository </a:t>
            </a:r>
            <a:endParaRPr lang="en-US" dirty="0" smtClean="0"/>
          </a:p>
          <a:p>
            <a:pPr marL="0" indent="0">
              <a:buNone/>
            </a:pPr>
            <a:r>
              <a:rPr lang="en-US" dirty="0" smtClean="0"/>
              <a:t>61 </a:t>
            </a:r>
            <a:r>
              <a:rPr lang="en-US" dirty="0"/>
              <a:t>attributes </a:t>
            </a:r>
            <a:r>
              <a:rPr lang="en-US" dirty="0" smtClean="0"/>
              <a:t>(</a:t>
            </a:r>
            <a:r>
              <a:rPr lang="en-US" dirty="0" smtClean="0"/>
              <a:t>e.g</a:t>
            </a:r>
            <a:r>
              <a:rPr lang="en-US" dirty="0"/>
              <a:t>., keywords, digital media content, earlier popularity of news referenced in the </a:t>
            </a:r>
            <a:r>
              <a:rPr lang="en-US" dirty="0" smtClean="0"/>
              <a:t>article) and </a:t>
            </a:r>
            <a:r>
              <a:rPr lang="en-US" dirty="0"/>
              <a:t>39797 </a:t>
            </a:r>
            <a:r>
              <a:rPr lang="en-US" dirty="0"/>
              <a:t>instances published </a:t>
            </a:r>
            <a:r>
              <a:rPr lang="en-US" dirty="0" smtClean="0"/>
              <a:t>by </a:t>
            </a:r>
            <a:r>
              <a:rPr lang="en-US" dirty="0" err="1" smtClean="0"/>
              <a:t>Mashable</a:t>
            </a:r>
            <a:endParaRPr lang="en-US" dirty="0" smtClean="0"/>
          </a:p>
          <a:p>
            <a:r>
              <a:rPr lang="en-US" dirty="0"/>
              <a:t>Data preprocessing:</a:t>
            </a:r>
          </a:p>
          <a:p>
            <a:pPr marL="0" indent="0">
              <a:buNone/>
            </a:pPr>
            <a:r>
              <a:rPr lang="en-US" dirty="0" smtClean="0"/>
              <a:t>target </a:t>
            </a:r>
            <a:r>
              <a:rPr lang="en-US" dirty="0" smtClean="0"/>
              <a:t>variable: POPULARITY, </a:t>
            </a:r>
            <a:r>
              <a:rPr lang="en-US" dirty="0"/>
              <a:t>which equals 1 if the number of shares of an </a:t>
            </a:r>
            <a:r>
              <a:rPr lang="en-US" dirty="0" smtClean="0"/>
              <a:t>article </a:t>
            </a:r>
            <a:r>
              <a:rPr lang="en-US" dirty="0"/>
              <a:t>is larger than </a:t>
            </a:r>
            <a:r>
              <a:rPr lang="en-US" dirty="0" smtClean="0"/>
              <a:t>3395.38 (median), </a:t>
            </a:r>
            <a:r>
              <a:rPr lang="en-US" dirty="0"/>
              <a:t>and 0 otherwise.  </a:t>
            </a:r>
            <a:endParaRPr lang="en-US" dirty="0" smtClean="0"/>
          </a:p>
          <a:p>
            <a:r>
              <a:rPr lang="en-US" dirty="0" smtClean="0"/>
              <a:t>Data Partition: </a:t>
            </a:r>
          </a:p>
          <a:p>
            <a:pPr marL="0" indent="0">
              <a:buNone/>
            </a:pPr>
            <a:r>
              <a:rPr lang="en-US" dirty="0" smtClean="0"/>
              <a:t>Training </a:t>
            </a:r>
            <a:r>
              <a:rPr lang="en-US" dirty="0"/>
              <a:t>data </a:t>
            </a:r>
            <a:r>
              <a:rPr lang="en-US" dirty="0" smtClean="0"/>
              <a:t>- 60</a:t>
            </a:r>
            <a:r>
              <a:rPr lang="en-US" dirty="0"/>
              <a:t>% </a:t>
            </a:r>
            <a:r>
              <a:rPr lang="en-US" dirty="0" smtClean="0"/>
              <a:t>(</a:t>
            </a:r>
            <a:r>
              <a:rPr lang="en-US" dirty="0" smtClean="0"/>
              <a:t>23786 instances) </a:t>
            </a:r>
          </a:p>
          <a:p>
            <a:pPr marL="0" indent="0">
              <a:buNone/>
            </a:pPr>
            <a:r>
              <a:rPr lang="en-US" dirty="0" smtClean="0"/>
              <a:t>10-fold </a:t>
            </a:r>
            <a:r>
              <a:rPr lang="en-US" dirty="0"/>
              <a:t>cross validation in the training </a:t>
            </a:r>
            <a:r>
              <a:rPr lang="en-US" dirty="0" smtClean="0"/>
              <a:t>data</a:t>
            </a:r>
            <a:endParaRPr lang="en-US" dirty="0" smtClean="0"/>
          </a:p>
          <a:p>
            <a:pPr marL="0" indent="0">
              <a:buNone/>
            </a:pPr>
            <a:r>
              <a:rPr lang="en-US" dirty="0" smtClean="0"/>
              <a:t>Testing </a:t>
            </a:r>
            <a:r>
              <a:rPr lang="en-US" dirty="0" smtClean="0"/>
              <a:t>data - </a:t>
            </a:r>
            <a:r>
              <a:rPr lang="en-US" dirty="0"/>
              <a:t>40% </a:t>
            </a:r>
            <a:r>
              <a:rPr lang="en-US" dirty="0" smtClean="0"/>
              <a:t>(15858 instances) </a:t>
            </a:r>
          </a:p>
          <a:p>
            <a:r>
              <a:rPr lang="en-US" dirty="0"/>
              <a:t>Tool: </a:t>
            </a:r>
            <a:r>
              <a:rPr lang="en-US" dirty="0" smtClean="0"/>
              <a:t>WEKA </a:t>
            </a:r>
            <a:r>
              <a:rPr lang="en-US" dirty="0"/>
              <a:t>3.6.13 </a:t>
            </a:r>
          </a:p>
          <a:p>
            <a:endParaRPr lang="en-US" dirty="0" smtClean="0"/>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B9F2A45-7E10-4473-9FB8-3C4B2B9D21BF}" type="slidenum">
              <a:rPr lang="zh-CN" altLang="en-US" smtClean="0"/>
              <a:pPr>
                <a:defRPr/>
              </a:pPr>
              <a:t>13</a:t>
            </a:fld>
            <a:endParaRPr lang="en-US" altLang="zh-CN"/>
          </a:p>
        </p:txBody>
      </p:sp>
      <p:sp>
        <p:nvSpPr>
          <p:cNvPr id="5" name="TextBox 4"/>
          <p:cNvSpPr txBox="1"/>
          <p:nvPr/>
        </p:nvSpPr>
        <p:spPr>
          <a:xfrm>
            <a:off x="9268178" y="462844"/>
            <a:ext cx="2551289" cy="369332"/>
          </a:xfrm>
          <a:prstGeom prst="rect">
            <a:avLst/>
          </a:prstGeom>
          <a:noFill/>
        </p:spPr>
        <p:txBody>
          <a:bodyPr wrap="square" rtlCol="0">
            <a:spAutoFit/>
          </a:bodyPr>
          <a:lstStyle/>
          <a:p>
            <a:r>
              <a:rPr lang="en-US" dirty="0" smtClean="0"/>
              <a:t>Presented by Ting Sun</a:t>
            </a:r>
            <a:endParaRPr lang="en-US" dirty="0"/>
          </a:p>
        </p:txBody>
      </p:sp>
      <p:pic>
        <p:nvPicPr>
          <p:cNvPr id="6" name="Picture 5"/>
          <p:cNvPicPr>
            <a:picLocks noChangeAspect="1"/>
          </p:cNvPicPr>
          <p:nvPr/>
        </p:nvPicPr>
        <p:blipFill>
          <a:blip r:embed="rId3"/>
          <a:stretch>
            <a:fillRect/>
          </a:stretch>
        </p:blipFill>
        <p:spPr>
          <a:xfrm>
            <a:off x="8659995" y="5567150"/>
            <a:ext cx="1883827" cy="987638"/>
          </a:xfrm>
          <a:prstGeom prst="rect">
            <a:avLst/>
          </a:prstGeom>
        </p:spPr>
      </p:pic>
    </p:spTree>
    <p:extLst>
      <p:ext uri="{BB962C8B-B14F-4D97-AF65-F5344CB8AC3E}">
        <p14:creationId xmlns:p14="http://schemas.microsoft.com/office/powerpoint/2010/main" val="906573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selection</a:t>
            </a:r>
          </a:p>
        </p:txBody>
      </p:sp>
      <p:sp>
        <p:nvSpPr>
          <p:cNvPr id="3" name="Content Placeholder 2"/>
          <p:cNvSpPr>
            <a:spLocks noGrp="1"/>
          </p:cNvSpPr>
          <p:nvPr>
            <p:ph idx="1"/>
          </p:nvPr>
        </p:nvSpPr>
        <p:spPr/>
        <p:txBody>
          <a:bodyPr/>
          <a:lstStyle/>
          <a:p>
            <a:r>
              <a:rPr lang="en-US" dirty="0" smtClean="0"/>
              <a:t>Method: CFS </a:t>
            </a:r>
            <a:r>
              <a:rPr lang="en-US" dirty="0"/>
              <a:t>(Correlation based Feature Selection) (Hall, 1998). </a:t>
            </a:r>
            <a:endParaRPr lang="en-US" dirty="0" smtClean="0"/>
          </a:p>
          <a:p>
            <a:pPr marL="0" indent="0">
              <a:buNone/>
            </a:pPr>
            <a:r>
              <a:rPr lang="en-US" dirty="0" smtClean="0"/>
              <a:t>- highly </a:t>
            </a:r>
            <a:r>
              <a:rPr lang="en-US" dirty="0"/>
              <a:t>correlated with the class while having low </a:t>
            </a:r>
            <a:r>
              <a:rPr lang="en-US" dirty="0" err="1" smtClean="0"/>
              <a:t>intercorrelation</a:t>
            </a:r>
            <a:r>
              <a:rPr lang="en-US" dirty="0" smtClean="0"/>
              <a:t> </a:t>
            </a:r>
            <a:endParaRPr lang="en-US" dirty="0" smtClean="0"/>
          </a:p>
          <a:p>
            <a:r>
              <a:rPr lang="en-US" dirty="0" smtClean="0"/>
              <a:t>Search method: greedy </a:t>
            </a:r>
            <a:r>
              <a:rPr lang="en-US" dirty="0" err="1"/>
              <a:t>hillclimbing</a:t>
            </a:r>
            <a:r>
              <a:rPr lang="en-US" dirty="0"/>
              <a:t> augmented with a backtracking facility. </a:t>
            </a:r>
            <a:endParaRPr lang="en-US" dirty="0" smtClean="0"/>
          </a:p>
          <a:p>
            <a:pPr marL="0" indent="0">
              <a:buNone/>
            </a:pPr>
            <a:r>
              <a:rPr lang="en-US" dirty="0" smtClean="0"/>
              <a:t>- </a:t>
            </a:r>
            <a:r>
              <a:rPr lang="en-US" dirty="0" smtClean="0"/>
              <a:t>start </a:t>
            </a:r>
            <a:r>
              <a:rPr lang="en-US" dirty="0"/>
              <a:t>with the empty set of attributes and search forward by considering all possible single attribute additions and deletions at a point where there are 5 consecutive non-improving nodes. </a:t>
            </a:r>
            <a:endParaRPr lang="en-US" dirty="0" smtClean="0"/>
          </a:p>
          <a:p>
            <a:r>
              <a:rPr lang="en-US" dirty="0"/>
              <a:t>11 </a:t>
            </a:r>
            <a:r>
              <a:rPr lang="en-US" dirty="0" smtClean="0"/>
              <a:t>independent attributes are kept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FB9F2A45-7E10-4473-9FB8-3C4B2B9D21BF}" type="slidenum">
              <a:rPr lang="zh-CN" altLang="en-US" smtClean="0"/>
              <a:pPr>
                <a:defRPr/>
              </a:pPr>
              <a:t>14</a:t>
            </a:fld>
            <a:endParaRPr lang="en-US" altLang="zh-CN"/>
          </a:p>
        </p:txBody>
      </p:sp>
      <p:sp>
        <p:nvSpPr>
          <p:cNvPr id="5" name="TextBox 4"/>
          <p:cNvSpPr txBox="1"/>
          <p:nvPr/>
        </p:nvSpPr>
        <p:spPr>
          <a:xfrm>
            <a:off x="9268178" y="462844"/>
            <a:ext cx="2551289" cy="369332"/>
          </a:xfrm>
          <a:prstGeom prst="rect">
            <a:avLst/>
          </a:prstGeom>
          <a:noFill/>
        </p:spPr>
        <p:txBody>
          <a:bodyPr wrap="square" rtlCol="0">
            <a:spAutoFit/>
          </a:bodyPr>
          <a:lstStyle/>
          <a:p>
            <a:r>
              <a:rPr lang="en-US" dirty="0" smtClean="0"/>
              <a:t>Presented by Ting Sun</a:t>
            </a:r>
            <a:endParaRPr lang="en-US" dirty="0"/>
          </a:p>
        </p:txBody>
      </p:sp>
    </p:spTree>
    <p:extLst>
      <p:ext uri="{BB962C8B-B14F-4D97-AF65-F5344CB8AC3E}">
        <p14:creationId xmlns:p14="http://schemas.microsoft.com/office/powerpoint/2010/main" val="3145121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Selected attributes and definitions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86705023"/>
              </p:ext>
            </p:extLst>
          </p:nvPr>
        </p:nvGraphicFramePr>
        <p:xfrm>
          <a:off x="3127375" y="2321465"/>
          <a:ext cx="5937250" cy="4285870"/>
        </p:xfrm>
        <a:graphic>
          <a:graphicData uri="http://schemas.openxmlformats.org/drawingml/2006/table">
            <a:tbl>
              <a:tblPr firstRow="1" firstCol="1" bandRow="1">
                <a:tableStyleId>{21E4AEA4-8DFA-4A89-87EB-49C32662AFE0}</a:tableStyleId>
              </a:tblPr>
              <a:tblGrid>
                <a:gridCol w="2968625"/>
                <a:gridCol w="2968625"/>
              </a:tblGrid>
              <a:tr h="0">
                <a:tc>
                  <a:txBody>
                    <a:bodyPr/>
                    <a:lstStyle/>
                    <a:p>
                      <a:pPr marL="0" marR="0">
                        <a:lnSpc>
                          <a:spcPct val="107000"/>
                        </a:lnSpc>
                        <a:spcBef>
                          <a:spcPts val="0"/>
                        </a:spcBef>
                        <a:spcAft>
                          <a:spcPts val="0"/>
                        </a:spcAft>
                      </a:pPr>
                      <a:r>
                        <a:rPr lang="en-US" sz="1200" dirty="0">
                          <a:effectLst/>
                        </a:rPr>
                        <a:t>Variable</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Explanation </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200">
                          <a:effectLst/>
                        </a:rPr>
                        <a:t>Dependent variable : popularity</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=1 if the number of shares of the online news is larger than its median, which is 3395.38</a:t>
                      </a:r>
                      <a:endParaRPr lang="en-US" sz="1100">
                        <a:effectLst/>
                      </a:endParaRPr>
                    </a:p>
                    <a:p>
                      <a:pPr marL="0" marR="0">
                        <a:lnSpc>
                          <a:spcPct val="107000"/>
                        </a:lnSpc>
                        <a:spcBef>
                          <a:spcPts val="0"/>
                        </a:spcBef>
                        <a:spcAft>
                          <a:spcPts val="0"/>
                        </a:spcAft>
                      </a:pPr>
                      <a:r>
                        <a:rPr lang="en-US" sz="1200">
                          <a:effectLst/>
                        </a:rPr>
                        <a:t>=0, otherwise</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200">
                          <a:effectLst/>
                        </a:rPr>
                        <a:t>num_imgs</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Number of images</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200">
                          <a:effectLst/>
                        </a:rPr>
                        <a:t>data_channel_is_entertainment</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 1 if data channel is 'Entertainment'</a:t>
                      </a:r>
                      <a:endParaRPr lang="en-US" sz="1100">
                        <a:effectLst/>
                      </a:endParaRPr>
                    </a:p>
                    <a:p>
                      <a:pPr marL="0" marR="0">
                        <a:lnSpc>
                          <a:spcPct val="107000"/>
                        </a:lnSpc>
                        <a:spcBef>
                          <a:spcPts val="0"/>
                        </a:spcBef>
                        <a:spcAft>
                          <a:spcPts val="0"/>
                        </a:spcAft>
                      </a:pPr>
                      <a:r>
                        <a:rPr lang="en-US" sz="1200">
                          <a:effectLst/>
                        </a:rPr>
                        <a:t>=0, otherwise</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200">
                          <a:effectLst/>
                        </a:rPr>
                        <a:t>data_channel_is_socmed</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 1 if data channel is 'Social Media' </a:t>
                      </a:r>
                      <a:endParaRPr lang="en-US" sz="1100">
                        <a:effectLst/>
                      </a:endParaRPr>
                    </a:p>
                    <a:p>
                      <a:pPr marL="0" marR="0">
                        <a:lnSpc>
                          <a:spcPct val="107000"/>
                        </a:lnSpc>
                        <a:spcBef>
                          <a:spcPts val="0"/>
                        </a:spcBef>
                        <a:spcAft>
                          <a:spcPts val="0"/>
                        </a:spcAft>
                      </a:pPr>
                      <a:r>
                        <a:rPr lang="en-US" sz="1200">
                          <a:effectLst/>
                        </a:rPr>
                        <a:t>=0, otherwise</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10820">
                <a:tc>
                  <a:txBody>
                    <a:bodyPr/>
                    <a:lstStyle/>
                    <a:p>
                      <a:pPr marL="0" marR="0">
                        <a:lnSpc>
                          <a:spcPct val="107000"/>
                        </a:lnSpc>
                        <a:spcBef>
                          <a:spcPts val="0"/>
                        </a:spcBef>
                        <a:spcAft>
                          <a:spcPts val="0"/>
                        </a:spcAft>
                      </a:pPr>
                      <a:r>
                        <a:rPr lang="en-US" sz="1200">
                          <a:effectLst/>
                        </a:rPr>
                        <a:t>data_channel_is_world</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 1 if data channel is 'world'</a:t>
                      </a:r>
                      <a:endParaRPr lang="en-US" sz="1100">
                        <a:effectLst/>
                      </a:endParaRPr>
                    </a:p>
                    <a:p>
                      <a:pPr marL="0" marR="0">
                        <a:lnSpc>
                          <a:spcPct val="107000"/>
                        </a:lnSpc>
                        <a:spcBef>
                          <a:spcPts val="0"/>
                        </a:spcBef>
                        <a:spcAft>
                          <a:spcPts val="0"/>
                        </a:spcAft>
                      </a:pPr>
                      <a:r>
                        <a:rPr lang="en-US" sz="1200">
                          <a:effectLst/>
                        </a:rPr>
                        <a:t> =0 ,otherwise</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200">
                          <a:effectLst/>
                        </a:rPr>
                        <a:t>kw_min_avg</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Avg. keyword (min. shares)</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200">
                          <a:effectLst/>
                        </a:rPr>
                        <a:t>kw_max_avg</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Avg. keyword (max. shares)</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200">
                          <a:effectLst/>
                        </a:rPr>
                        <a:t>kw_avg_avg</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Avg. keyword (avg. shares)</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200">
                          <a:effectLst/>
                        </a:rPr>
                        <a:t>self_reference_min_shares</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Min. shares of referenced articles in </a:t>
                      </a:r>
                      <a:r>
                        <a:rPr lang="en-US" sz="1200" dirty="0" err="1" smtClean="0">
                          <a:effectLst/>
                        </a:rPr>
                        <a:t>Mashable</a:t>
                      </a:r>
                      <a:r>
                        <a:rPr lang="en-US" sz="1200" dirty="0" smtClean="0">
                          <a:effectLst/>
                        </a:rPr>
                        <a:t> website</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200">
                          <a:effectLst/>
                        </a:rPr>
                        <a:t>self_reference_avg_shares</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avg. shares of referenced articles in </a:t>
                      </a:r>
                      <a:r>
                        <a:rPr lang="en-US" sz="1200" dirty="0" err="1">
                          <a:effectLst/>
                        </a:rPr>
                        <a:t>Mashable</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200">
                          <a:effectLst/>
                        </a:rPr>
                        <a:t>is_weekend</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=1, if the article published on a weekend</a:t>
                      </a:r>
                      <a:endParaRPr lang="en-US" sz="1100">
                        <a:effectLst/>
                      </a:endParaRPr>
                    </a:p>
                    <a:p>
                      <a:pPr marL="0" marR="0">
                        <a:lnSpc>
                          <a:spcPct val="107000"/>
                        </a:lnSpc>
                        <a:spcBef>
                          <a:spcPts val="0"/>
                        </a:spcBef>
                        <a:spcAft>
                          <a:spcPts val="0"/>
                        </a:spcAft>
                      </a:pPr>
                      <a:r>
                        <a:rPr lang="en-US" sz="1200">
                          <a:effectLst/>
                        </a:rPr>
                        <a:t>=0, otherwise</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200">
                          <a:effectLst/>
                        </a:rPr>
                        <a:t>lda_02</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solidFill>
                            <a:schemeClr val="tx1"/>
                          </a:solidFill>
                          <a:effectLst/>
                        </a:rPr>
                        <a:t>Closeness to LDA topic 2</a:t>
                      </a:r>
                      <a:endParaRPr lang="en-US" sz="11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bl>
          </a:graphicData>
        </a:graphic>
      </p:graphicFrame>
      <p:sp>
        <p:nvSpPr>
          <p:cNvPr id="4" name="Slide Number Placeholder 3"/>
          <p:cNvSpPr>
            <a:spLocks noGrp="1"/>
          </p:cNvSpPr>
          <p:nvPr>
            <p:ph type="sldNum" sz="quarter" idx="10"/>
          </p:nvPr>
        </p:nvSpPr>
        <p:spPr/>
        <p:txBody>
          <a:bodyPr/>
          <a:lstStyle/>
          <a:p>
            <a:pPr>
              <a:defRPr/>
            </a:pPr>
            <a:fld id="{FB9F2A45-7E10-4473-9FB8-3C4B2B9D21BF}" type="slidenum">
              <a:rPr lang="zh-CN" altLang="en-US" smtClean="0"/>
              <a:pPr>
                <a:defRPr/>
              </a:pPr>
              <a:t>15</a:t>
            </a:fld>
            <a:endParaRPr lang="en-US" altLang="zh-CN"/>
          </a:p>
        </p:txBody>
      </p:sp>
      <p:sp>
        <p:nvSpPr>
          <p:cNvPr id="6" name="TextBox 5"/>
          <p:cNvSpPr txBox="1"/>
          <p:nvPr/>
        </p:nvSpPr>
        <p:spPr>
          <a:xfrm>
            <a:off x="3472543" y="1904999"/>
            <a:ext cx="5627914" cy="369332"/>
          </a:xfrm>
          <a:prstGeom prst="rect">
            <a:avLst/>
          </a:prstGeom>
          <a:noFill/>
        </p:spPr>
        <p:txBody>
          <a:bodyPr wrap="square" rtlCol="0">
            <a:spAutoFit/>
          </a:bodyPr>
          <a:lstStyle/>
          <a:p>
            <a:r>
              <a:rPr lang="en-US"/>
              <a:t>Table 1 A list of selected attributes and definitions</a:t>
            </a:r>
            <a:endParaRPr lang="en-US" dirty="0"/>
          </a:p>
        </p:txBody>
      </p:sp>
      <p:sp>
        <p:nvSpPr>
          <p:cNvPr id="7" name="TextBox 6"/>
          <p:cNvSpPr txBox="1"/>
          <p:nvPr/>
        </p:nvSpPr>
        <p:spPr>
          <a:xfrm>
            <a:off x="9268178" y="462844"/>
            <a:ext cx="2551289" cy="369332"/>
          </a:xfrm>
          <a:prstGeom prst="rect">
            <a:avLst/>
          </a:prstGeom>
          <a:noFill/>
        </p:spPr>
        <p:txBody>
          <a:bodyPr wrap="square" rtlCol="0">
            <a:spAutoFit/>
          </a:bodyPr>
          <a:lstStyle/>
          <a:p>
            <a:r>
              <a:rPr lang="en-US" dirty="0" smtClean="0"/>
              <a:t>Presented by Ting Sun</a:t>
            </a:r>
            <a:endParaRPr lang="en-US" dirty="0"/>
          </a:p>
        </p:txBody>
      </p:sp>
    </p:spTree>
    <p:extLst>
      <p:ext uri="{BB962C8B-B14F-4D97-AF65-F5344CB8AC3E}">
        <p14:creationId xmlns:p14="http://schemas.microsoft.com/office/powerpoint/2010/main" val="9597075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680" y="4545106"/>
            <a:ext cx="5067813" cy="2513713"/>
          </a:xfrm>
          <a:prstGeom prst="rect">
            <a:avLst/>
          </a:prstGeom>
        </p:spPr>
      </p:pic>
      <p:sp>
        <p:nvSpPr>
          <p:cNvPr id="2" name="Title 1"/>
          <p:cNvSpPr>
            <a:spLocks noGrp="1"/>
          </p:cNvSpPr>
          <p:nvPr>
            <p:ph type="title"/>
          </p:nvPr>
        </p:nvSpPr>
        <p:spPr>
          <a:xfrm>
            <a:off x="235433" y="839554"/>
            <a:ext cx="10972800" cy="808037"/>
          </a:xfrm>
        </p:spPr>
        <p:txBody>
          <a:bodyPr/>
          <a:lstStyle/>
          <a:p>
            <a:r>
              <a:rPr lang="en-US" dirty="0" smtClean="0"/>
              <a:t>Predictive performance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53829874"/>
              </p:ext>
            </p:extLst>
          </p:nvPr>
        </p:nvGraphicFramePr>
        <p:xfrm>
          <a:off x="235431" y="1832258"/>
          <a:ext cx="5761956" cy="2427490"/>
        </p:xfrm>
        <a:graphic>
          <a:graphicData uri="http://schemas.openxmlformats.org/drawingml/2006/table">
            <a:tbl>
              <a:tblPr firstRow="1" firstCol="1" bandRow="1">
                <a:tableStyleId>{21E4AEA4-8DFA-4A89-87EB-49C32662AFE0}</a:tableStyleId>
              </a:tblPr>
              <a:tblGrid>
                <a:gridCol w="1829532"/>
                <a:gridCol w="847137"/>
                <a:gridCol w="706185"/>
                <a:gridCol w="793034"/>
                <a:gridCol w="793034"/>
                <a:gridCol w="793034"/>
              </a:tblGrid>
              <a:tr h="1216607">
                <a:tc>
                  <a:txBody>
                    <a:bodyPr/>
                    <a:lstStyle/>
                    <a:p>
                      <a:pPr marL="0" marR="0" algn="ctr">
                        <a:lnSpc>
                          <a:spcPct val="107000"/>
                        </a:lnSpc>
                        <a:spcBef>
                          <a:spcPts val="0"/>
                        </a:spcBef>
                        <a:spcAft>
                          <a:spcPts val="0"/>
                        </a:spcAft>
                      </a:pPr>
                      <a:r>
                        <a:rPr lang="en-US" sz="1200" dirty="0">
                          <a:effectLst/>
                        </a:rPr>
                        <a:t>Machine Learning </a:t>
                      </a:r>
                      <a:r>
                        <a:rPr lang="en-US" sz="1200" dirty="0" smtClean="0">
                          <a:effectLst/>
                        </a:rPr>
                        <a:t>Algorithms</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Correctly Classified Instances</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Kappa Statistic</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Root Mean Squared Error</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Weighted average F-measure</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Time for model establishment </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02768">
                <a:tc>
                  <a:txBody>
                    <a:bodyPr/>
                    <a:lstStyle/>
                    <a:p>
                      <a:pPr marL="0" marR="0" algn="ctr">
                        <a:lnSpc>
                          <a:spcPct val="107000"/>
                        </a:lnSpc>
                        <a:spcBef>
                          <a:spcPts val="0"/>
                        </a:spcBef>
                        <a:spcAft>
                          <a:spcPts val="0"/>
                        </a:spcAft>
                      </a:pPr>
                      <a:r>
                        <a:rPr lang="en-US" sz="1200">
                          <a:effectLst/>
                        </a:rPr>
                        <a:t>Naive Bayes</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65.09%</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0.17</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0.50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0.62</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0.08</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563934">
                <a:tc>
                  <a:txBody>
                    <a:bodyPr/>
                    <a:lstStyle/>
                    <a:p>
                      <a:pPr marL="0" marR="0" algn="ctr">
                        <a:lnSpc>
                          <a:spcPct val="107000"/>
                        </a:lnSpc>
                        <a:spcBef>
                          <a:spcPts val="0"/>
                        </a:spcBef>
                        <a:spcAft>
                          <a:spcPts val="0"/>
                        </a:spcAft>
                      </a:pPr>
                      <a:r>
                        <a:rPr lang="en-US" sz="1200">
                          <a:effectLst/>
                        </a:rPr>
                        <a:t>K Nearest Neighbor – </a:t>
                      </a:r>
                      <a:endParaRPr lang="en-US" sz="1100">
                        <a:effectLst/>
                      </a:endParaRPr>
                    </a:p>
                    <a:p>
                      <a:pPr marL="0" marR="0" algn="ctr">
                        <a:lnSpc>
                          <a:spcPct val="107000"/>
                        </a:lnSpc>
                        <a:spcBef>
                          <a:spcPts val="0"/>
                        </a:spcBef>
                        <a:spcAft>
                          <a:spcPts val="0"/>
                        </a:spcAft>
                      </a:pPr>
                      <a:r>
                        <a:rPr lang="en-US" sz="1200">
                          <a:effectLst/>
                        </a:rPr>
                        <a:t>K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65.24 %</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0.17</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0.48</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defTabSz="914400" rtl="0" eaLnBrk="1" latinLnBrk="0" hangingPunct="1">
                        <a:lnSpc>
                          <a:spcPct val="107000"/>
                        </a:lnSpc>
                        <a:spcBef>
                          <a:spcPts val="0"/>
                        </a:spcBef>
                        <a:spcAft>
                          <a:spcPts val="0"/>
                        </a:spcAft>
                      </a:pPr>
                      <a:endParaRPr lang="en-US" sz="1200" kern="1200" dirty="0" smtClean="0">
                        <a:solidFill>
                          <a:schemeClr val="dk1"/>
                        </a:solidFill>
                        <a:effectLst/>
                        <a:latin typeface="+mn-lt"/>
                        <a:ea typeface="+mn-ea"/>
                        <a:cs typeface="+mn-cs"/>
                      </a:endParaRPr>
                    </a:p>
                    <a:p>
                      <a:pPr marL="0" marR="0" algn="ctr" defTabSz="914400" rtl="0" eaLnBrk="1" latinLnBrk="0" hangingPunct="1">
                        <a:lnSpc>
                          <a:spcPct val="107000"/>
                        </a:lnSpc>
                        <a:spcBef>
                          <a:spcPts val="0"/>
                        </a:spcBef>
                        <a:spcAft>
                          <a:spcPts val="0"/>
                        </a:spcAft>
                      </a:pPr>
                      <a:r>
                        <a:rPr lang="en-US" sz="1200" kern="1200" dirty="0" smtClean="0">
                          <a:solidFill>
                            <a:schemeClr val="dk1"/>
                          </a:solidFill>
                          <a:effectLst/>
                          <a:latin typeface="+mn-lt"/>
                          <a:ea typeface="+mn-ea"/>
                          <a:cs typeface="+mn-cs"/>
                        </a:rPr>
                        <a:t>0.62</a:t>
                      </a:r>
                      <a:endParaRPr lang="en-US" sz="1200" kern="1200" dirty="0">
                        <a:solidFill>
                          <a:schemeClr val="dk1"/>
                        </a:solidFill>
                        <a:effectLst/>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endParaRPr lang="en-US" sz="1200" kern="1200" dirty="0" smtClean="0">
                        <a:solidFill>
                          <a:schemeClr val="dk1"/>
                        </a:solidFill>
                        <a:effectLst/>
                        <a:latin typeface="+mn-lt"/>
                        <a:ea typeface="+mn-ea"/>
                        <a:cs typeface="+mn-cs"/>
                      </a:endParaRPr>
                    </a:p>
                    <a:p>
                      <a:pPr marL="0" marR="0" algn="ctr" defTabSz="914400" rtl="0" eaLnBrk="1" latinLnBrk="0" hangingPunct="1">
                        <a:lnSpc>
                          <a:spcPct val="107000"/>
                        </a:lnSpc>
                        <a:spcBef>
                          <a:spcPts val="0"/>
                        </a:spcBef>
                        <a:spcAft>
                          <a:spcPts val="0"/>
                        </a:spcAft>
                      </a:pPr>
                      <a:r>
                        <a:rPr lang="en-US" sz="1200" kern="1200" dirty="0" smtClean="0">
                          <a:solidFill>
                            <a:schemeClr val="dk1"/>
                          </a:solidFill>
                          <a:effectLst/>
                          <a:latin typeface="+mn-lt"/>
                          <a:ea typeface="+mn-ea"/>
                          <a:cs typeface="+mn-cs"/>
                        </a:rPr>
                        <a:t>0.02</a:t>
                      </a:r>
                      <a:endParaRPr lang="en-US" sz="1200" kern="1200" dirty="0">
                        <a:solidFill>
                          <a:schemeClr val="dk1"/>
                        </a:solidFill>
                        <a:effectLst/>
                        <a:latin typeface="+mn-lt"/>
                        <a:ea typeface="+mn-ea"/>
                        <a:cs typeface="+mn-cs"/>
                      </a:endParaRPr>
                    </a:p>
                  </a:txBody>
                  <a:tcPr marL="68580" marR="68580" marT="0" marB="0"/>
                </a:tc>
              </a:tr>
              <a:tr h="444181">
                <a:tc>
                  <a:txBody>
                    <a:bodyPr/>
                    <a:lstStyle/>
                    <a:p>
                      <a:pPr marL="0" marR="0" algn="ctr">
                        <a:lnSpc>
                          <a:spcPct val="107000"/>
                        </a:lnSpc>
                        <a:spcBef>
                          <a:spcPts val="0"/>
                        </a:spcBef>
                        <a:spcAft>
                          <a:spcPts val="0"/>
                        </a:spcAft>
                      </a:pPr>
                      <a:r>
                        <a:rPr lang="en-US" sz="1100" dirty="0" smtClean="0">
                          <a:effectLst/>
                          <a:latin typeface="Calibri" panose="020F0502020204030204" pitchFamily="34" charset="0"/>
                          <a:ea typeface="SimSun" panose="02010600030101010101" pitchFamily="2" charset="-122"/>
                          <a:cs typeface="Times New Roman" panose="02020603050405020304" pitchFamily="18" charset="0"/>
                        </a:rPr>
                        <a:t>Decision</a:t>
                      </a:r>
                      <a:r>
                        <a:rPr lang="en-US" sz="1100" baseline="0" dirty="0" smtClean="0">
                          <a:effectLst/>
                          <a:latin typeface="Calibri" panose="020F0502020204030204" pitchFamily="34" charset="0"/>
                          <a:ea typeface="SimSun" panose="02010600030101010101" pitchFamily="2" charset="-122"/>
                          <a:cs typeface="Times New Roman" panose="02020603050405020304" pitchFamily="18" charset="0"/>
                        </a:rPr>
                        <a:t> Tree-C4.5</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defTabSz="914400" rtl="0" eaLnBrk="1" latinLnBrk="0" hangingPunct="1">
                        <a:lnSpc>
                          <a:spcPct val="107000"/>
                        </a:lnSpc>
                        <a:spcBef>
                          <a:spcPts val="0"/>
                        </a:spcBef>
                        <a:spcAft>
                          <a:spcPts val="0"/>
                        </a:spcAft>
                      </a:pPr>
                      <a:r>
                        <a:rPr lang="en-US" sz="1200" kern="1200" dirty="0" smtClean="0">
                          <a:solidFill>
                            <a:schemeClr val="dk1"/>
                          </a:solidFill>
                          <a:effectLst/>
                          <a:latin typeface="+mn-lt"/>
                          <a:ea typeface="+mn-ea"/>
                          <a:cs typeface="+mn-cs"/>
                        </a:rPr>
                        <a:t>66.03%</a:t>
                      </a:r>
                      <a:endParaRPr lang="en-US" sz="1200" kern="1200" dirty="0">
                        <a:solidFill>
                          <a:schemeClr val="dk1"/>
                        </a:solidFill>
                        <a:effectLst/>
                        <a:latin typeface="+mn-lt"/>
                        <a:ea typeface="+mn-ea"/>
                        <a:cs typeface="+mn-cs"/>
                      </a:endParaRPr>
                    </a:p>
                  </a:txBody>
                  <a:tcPr marL="68580" marR="68580" marT="0" marB="0" anchor="ctr"/>
                </a:tc>
                <a:tc>
                  <a:txBody>
                    <a:bodyPr/>
                    <a:lstStyle/>
                    <a:p>
                      <a:pPr marL="0" marR="0" algn="ctr" defTabSz="914400" rtl="0" eaLnBrk="1" latinLnBrk="0" hangingPunct="1">
                        <a:lnSpc>
                          <a:spcPct val="107000"/>
                        </a:lnSpc>
                        <a:spcBef>
                          <a:spcPts val="0"/>
                        </a:spcBef>
                        <a:spcAft>
                          <a:spcPts val="0"/>
                        </a:spcAft>
                      </a:pPr>
                      <a:r>
                        <a:rPr lang="en-US" sz="1200" kern="1200" dirty="0">
                          <a:solidFill>
                            <a:schemeClr val="dk1"/>
                          </a:solidFill>
                          <a:effectLst/>
                          <a:latin typeface="+mn-lt"/>
                          <a:ea typeface="+mn-ea"/>
                          <a:cs typeface="+mn-cs"/>
                        </a:rPr>
                        <a:t>0.20</a:t>
                      </a:r>
                    </a:p>
                  </a:txBody>
                  <a:tcPr marL="68580" marR="68580" marT="0" marB="0" anchor="ctr"/>
                </a:tc>
                <a:tc>
                  <a:txBody>
                    <a:bodyPr/>
                    <a:lstStyle/>
                    <a:p>
                      <a:pPr marL="0" marR="0" algn="ctr" defTabSz="914400" rtl="0" eaLnBrk="1" latinLnBrk="0" hangingPunct="1">
                        <a:lnSpc>
                          <a:spcPct val="107000"/>
                        </a:lnSpc>
                        <a:spcBef>
                          <a:spcPts val="0"/>
                        </a:spcBef>
                        <a:spcAft>
                          <a:spcPts val="0"/>
                        </a:spcAft>
                      </a:pPr>
                      <a:r>
                        <a:rPr lang="en-US" sz="1200" kern="1200" dirty="0" smtClean="0">
                          <a:solidFill>
                            <a:schemeClr val="dk1"/>
                          </a:solidFill>
                          <a:effectLst/>
                          <a:latin typeface="+mn-lt"/>
                          <a:ea typeface="+mn-ea"/>
                          <a:cs typeface="+mn-cs"/>
                        </a:rPr>
                        <a:t>0.47</a:t>
                      </a:r>
                      <a:endParaRPr lang="en-US" sz="1200" kern="1200" dirty="0">
                        <a:solidFill>
                          <a:schemeClr val="dk1"/>
                        </a:solidFill>
                        <a:effectLst/>
                        <a:latin typeface="+mn-lt"/>
                        <a:ea typeface="+mn-ea"/>
                        <a:cs typeface="+mn-cs"/>
                      </a:endParaRPr>
                    </a:p>
                  </a:txBody>
                  <a:tcPr marL="68580" marR="68580" marT="0" marB="0" anchor="ctr"/>
                </a:tc>
                <a:tc>
                  <a:txBody>
                    <a:bodyPr/>
                    <a:lstStyle/>
                    <a:p>
                      <a:pPr marL="0" marR="0" algn="ctr" defTabSz="914400" rtl="0" eaLnBrk="1" latinLnBrk="0" hangingPunct="1">
                        <a:lnSpc>
                          <a:spcPct val="107000"/>
                        </a:lnSpc>
                        <a:spcBef>
                          <a:spcPts val="0"/>
                        </a:spcBef>
                        <a:spcAft>
                          <a:spcPts val="0"/>
                        </a:spcAft>
                      </a:pPr>
                      <a:endParaRPr lang="en-US" sz="1200" kern="1200" dirty="0" smtClean="0">
                        <a:solidFill>
                          <a:schemeClr val="dk1"/>
                        </a:solidFill>
                        <a:effectLst/>
                        <a:latin typeface="+mn-lt"/>
                        <a:ea typeface="+mn-ea"/>
                        <a:cs typeface="+mn-cs"/>
                      </a:endParaRPr>
                    </a:p>
                    <a:p>
                      <a:pPr marL="0" marR="0" algn="ctr" defTabSz="914400" rtl="0" eaLnBrk="1" latinLnBrk="0" hangingPunct="1">
                        <a:lnSpc>
                          <a:spcPct val="107000"/>
                        </a:lnSpc>
                        <a:spcBef>
                          <a:spcPts val="0"/>
                        </a:spcBef>
                        <a:spcAft>
                          <a:spcPts val="0"/>
                        </a:spcAft>
                      </a:pPr>
                      <a:r>
                        <a:rPr lang="en-US" sz="1200" kern="1200" dirty="0" smtClean="0">
                          <a:solidFill>
                            <a:schemeClr val="dk1"/>
                          </a:solidFill>
                          <a:effectLst/>
                          <a:latin typeface="+mn-lt"/>
                          <a:ea typeface="+mn-ea"/>
                          <a:cs typeface="+mn-cs"/>
                        </a:rPr>
                        <a:t>0.64</a:t>
                      </a:r>
                      <a:endParaRPr lang="en-US" sz="1200"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endParaRPr lang="en-US" sz="1200" dirty="0" smtClean="0">
                        <a:effectLst/>
                      </a:endParaRPr>
                    </a:p>
                    <a:p>
                      <a:pPr marL="0" marR="0" algn="ctr">
                        <a:lnSpc>
                          <a:spcPct val="107000"/>
                        </a:lnSpc>
                        <a:spcBef>
                          <a:spcPts val="0"/>
                        </a:spcBef>
                        <a:spcAft>
                          <a:spcPts val="0"/>
                        </a:spcAft>
                      </a:pPr>
                      <a:r>
                        <a:rPr lang="en-US" sz="1200" dirty="0" smtClean="0">
                          <a:effectLst/>
                        </a:rPr>
                        <a:t>1.07</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bl>
          </a:graphicData>
        </a:graphic>
      </p:graphicFrame>
      <p:sp>
        <p:nvSpPr>
          <p:cNvPr id="4" name="Slide Number Placeholder 3"/>
          <p:cNvSpPr>
            <a:spLocks noGrp="1"/>
          </p:cNvSpPr>
          <p:nvPr>
            <p:ph type="sldNum" sz="quarter" idx="10"/>
          </p:nvPr>
        </p:nvSpPr>
        <p:spPr/>
        <p:txBody>
          <a:bodyPr/>
          <a:lstStyle/>
          <a:p>
            <a:pPr>
              <a:defRPr/>
            </a:pPr>
            <a:fld id="{FB9F2A45-7E10-4473-9FB8-3C4B2B9D21BF}" type="slidenum">
              <a:rPr lang="zh-CN" altLang="en-US" smtClean="0"/>
              <a:pPr>
                <a:defRPr/>
              </a:pPr>
              <a:t>16</a:t>
            </a:fld>
            <a:endParaRPr lang="en-US" altLang="zh-CN"/>
          </a:p>
        </p:txBody>
      </p:sp>
      <p:sp>
        <p:nvSpPr>
          <p:cNvPr id="6" name="Rectangle 5"/>
          <p:cNvSpPr/>
          <p:nvPr/>
        </p:nvSpPr>
        <p:spPr>
          <a:xfrm>
            <a:off x="653836" y="1514832"/>
            <a:ext cx="4891147" cy="369332"/>
          </a:xfrm>
          <a:prstGeom prst="rect">
            <a:avLst/>
          </a:prstGeom>
        </p:spPr>
        <p:txBody>
          <a:bodyPr wrap="none">
            <a:spAutoFit/>
          </a:bodyPr>
          <a:lstStyle/>
          <a:p>
            <a:r>
              <a:rPr lang="en-US" dirty="0" smtClean="0"/>
              <a:t>Table 1: Experiment </a:t>
            </a:r>
            <a:r>
              <a:rPr lang="en-US" dirty="0" smtClean="0"/>
              <a:t>results of three algorithm </a:t>
            </a:r>
            <a:endParaRPr lang="en-US" dirty="0"/>
          </a:p>
        </p:txBody>
      </p:sp>
      <p:sp>
        <p:nvSpPr>
          <p:cNvPr id="10" name="Rectangle 9"/>
          <p:cNvSpPr/>
          <p:nvPr/>
        </p:nvSpPr>
        <p:spPr>
          <a:xfrm>
            <a:off x="7512337" y="1591914"/>
            <a:ext cx="3595921" cy="369332"/>
          </a:xfrm>
          <a:prstGeom prst="rect">
            <a:avLst/>
          </a:prstGeom>
        </p:spPr>
        <p:txBody>
          <a:bodyPr wrap="none">
            <a:spAutoFit/>
          </a:bodyPr>
          <a:lstStyle/>
          <a:p>
            <a:r>
              <a:rPr lang="en-US" dirty="0"/>
              <a:t>Detailed Accuracy by </a:t>
            </a:r>
            <a:r>
              <a:rPr lang="en-US" dirty="0" smtClean="0"/>
              <a:t>Class: C4.5</a:t>
            </a:r>
            <a:endParaRPr lang="en-US" dirty="0"/>
          </a:p>
        </p:txBody>
      </p:sp>
      <p:sp>
        <p:nvSpPr>
          <p:cNvPr id="11" name="Rectangle 10"/>
          <p:cNvSpPr/>
          <p:nvPr/>
        </p:nvSpPr>
        <p:spPr>
          <a:xfrm>
            <a:off x="7787462" y="4666148"/>
            <a:ext cx="2595582" cy="369332"/>
          </a:xfrm>
          <a:prstGeom prst="rect">
            <a:avLst/>
          </a:prstGeom>
        </p:spPr>
        <p:txBody>
          <a:bodyPr wrap="none">
            <a:spAutoFit/>
          </a:bodyPr>
          <a:lstStyle/>
          <a:p>
            <a:r>
              <a:rPr lang="en-US" dirty="0"/>
              <a:t>Confusion </a:t>
            </a:r>
            <a:r>
              <a:rPr lang="en-US" dirty="0" smtClean="0"/>
              <a:t>matrix: C4.5 </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13128921"/>
              </p:ext>
            </p:extLst>
          </p:nvPr>
        </p:nvGraphicFramePr>
        <p:xfrm>
          <a:off x="6683188" y="5198428"/>
          <a:ext cx="5315272" cy="954921"/>
        </p:xfrm>
        <a:graphic>
          <a:graphicData uri="http://schemas.openxmlformats.org/drawingml/2006/table">
            <a:tbl>
              <a:tblPr firstRow="1" firstCol="1" bandRow="1">
                <a:tableStyleId>{21E4AEA4-8DFA-4A89-87EB-49C32662AFE0}</a:tableStyleId>
              </a:tblPr>
              <a:tblGrid>
                <a:gridCol w="1771378"/>
                <a:gridCol w="1771947"/>
                <a:gridCol w="1771947"/>
              </a:tblGrid>
              <a:tr h="318307">
                <a:tc>
                  <a:txBody>
                    <a:bodyPr/>
                    <a:lstStyle/>
                    <a:p>
                      <a:pPr marL="0" marR="69850" algn="ctr">
                        <a:lnSpc>
                          <a:spcPct val="130000"/>
                        </a:lnSpc>
                        <a:spcBef>
                          <a:spcPts val="0"/>
                        </a:spcBef>
                        <a:spcAft>
                          <a:spcPts val="100"/>
                        </a:spcAft>
                      </a:pPr>
                      <a:r>
                        <a:rPr lang="en-US" sz="1200" dirty="0">
                          <a:effectLst/>
                        </a:rPr>
                        <a:t> </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69850" algn="ctr">
                        <a:lnSpc>
                          <a:spcPct val="130000"/>
                        </a:lnSpc>
                        <a:spcBef>
                          <a:spcPts val="0"/>
                        </a:spcBef>
                        <a:spcAft>
                          <a:spcPts val="100"/>
                        </a:spcAft>
                      </a:pPr>
                      <a:r>
                        <a:rPr lang="en-US" sz="1200" dirty="0">
                          <a:effectLst/>
                        </a:rPr>
                        <a:t>Predicted 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69850" algn="ctr">
                        <a:lnSpc>
                          <a:spcPct val="130000"/>
                        </a:lnSpc>
                        <a:spcBef>
                          <a:spcPts val="0"/>
                        </a:spcBef>
                        <a:spcAft>
                          <a:spcPts val="100"/>
                        </a:spcAft>
                      </a:pPr>
                      <a:r>
                        <a:rPr lang="en-US" sz="1200" dirty="0">
                          <a:effectLst/>
                        </a:rPr>
                        <a:t>Predicted 1</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318307">
                <a:tc>
                  <a:txBody>
                    <a:bodyPr/>
                    <a:lstStyle/>
                    <a:p>
                      <a:pPr marL="0" marR="69850" algn="ctr">
                        <a:lnSpc>
                          <a:spcPct val="130000"/>
                        </a:lnSpc>
                        <a:spcBef>
                          <a:spcPts val="0"/>
                        </a:spcBef>
                        <a:spcAft>
                          <a:spcPts val="100"/>
                        </a:spcAft>
                      </a:pPr>
                      <a:r>
                        <a:rPr lang="en-US" sz="1200">
                          <a:effectLst/>
                        </a:rPr>
                        <a:t>Actual 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69850" algn="ctr">
                        <a:lnSpc>
                          <a:spcPct val="130000"/>
                        </a:lnSpc>
                        <a:spcBef>
                          <a:spcPts val="0"/>
                        </a:spcBef>
                        <a:spcAft>
                          <a:spcPts val="100"/>
                        </a:spcAft>
                      </a:pPr>
                      <a:r>
                        <a:rPr lang="en-US" sz="1200" dirty="0">
                          <a:effectLst/>
                        </a:rPr>
                        <a:t>8241</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69850" algn="ctr">
                        <a:lnSpc>
                          <a:spcPct val="130000"/>
                        </a:lnSpc>
                        <a:spcBef>
                          <a:spcPts val="0"/>
                        </a:spcBef>
                        <a:spcAft>
                          <a:spcPts val="100"/>
                        </a:spcAft>
                      </a:pPr>
                      <a:r>
                        <a:rPr lang="en-US" sz="1200">
                          <a:effectLst/>
                        </a:rPr>
                        <a:t>1923</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318307">
                <a:tc>
                  <a:txBody>
                    <a:bodyPr/>
                    <a:lstStyle/>
                    <a:p>
                      <a:pPr marL="0" marR="69850" algn="ctr">
                        <a:lnSpc>
                          <a:spcPct val="130000"/>
                        </a:lnSpc>
                        <a:spcBef>
                          <a:spcPts val="0"/>
                        </a:spcBef>
                        <a:spcAft>
                          <a:spcPts val="100"/>
                        </a:spcAft>
                      </a:pPr>
                      <a:r>
                        <a:rPr lang="en-US" sz="1200">
                          <a:effectLst/>
                        </a:rPr>
                        <a:t>Actual 1</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69850" algn="ctr">
                        <a:lnSpc>
                          <a:spcPct val="130000"/>
                        </a:lnSpc>
                        <a:spcBef>
                          <a:spcPts val="0"/>
                        </a:spcBef>
                        <a:spcAft>
                          <a:spcPts val="100"/>
                        </a:spcAft>
                      </a:pPr>
                      <a:r>
                        <a:rPr lang="en-US" sz="1200">
                          <a:effectLst/>
                        </a:rPr>
                        <a:t>3314</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69850" algn="ctr">
                        <a:lnSpc>
                          <a:spcPct val="130000"/>
                        </a:lnSpc>
                        <a:spcBef>
                          <a:spcPts val="0"/>
                        </a:spcBef>
                        <a:spcAft>
                          <a:spcPts val="100"/>
                        </a:spcAft>
                      </a:pPr>
                      <a:r>
                        <a:rPr lang="en-US" sz="1200" dirty="0">
                          <a:effectLst/>
                        </a:rPr>
                        <a:t>2380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855109311"/>
              </p:ext>
            </p:extLst>
          </p:nvPr>
        </p:nvGraphicFramePr>
        <p:xfrm>
          <a:off x="6293223" y="1908096"/>
          <a:ext cx="5581515" cy="2059987"/>
        </p:xfrm>
        <a:graphic>
          <a:graphicData uri="http://schemas.openxmlformats.org/drawingml/2006/table">
            <a:tbl>
              <a:tblPr firstRow="1" bandRow="1">
                <a:tableStyleId>{21E4AEA4-8DFA-4A89-87EB-49C32662AFE0}</a:tableStyleId>
              </a:tblPr>
              <a:tblGrid>
                <a:gridCol w="979527"/>
                <a:gridCol w="758557"/>
                <a:gridCol w="798309"/>
                <a:gridCol w="933177"/>
                <a:gridCol w="654298"/>
                <a:gridCol w="858094"/>
                <a:gridCol w="599553"/>
              </a:tblGrid>
              <a:tr h="505696">
                <a:tc>
                  <a:txBody>
                    <a:bodyPr/>
                    <a:lstStyle/>
                    <a:p>
                      <a:pPr marL="0" marR="69850">
                        <a:spcBef>
                          <a:spcPts val="0"/>
                        </a:spcBef>
                        <a:spcAft>
                          <a:spcPts val="0"/>
                        </a:spcAft>
                      </a:pPr>
                      <a:r>
                        <a:rPr lang="en-US" sz="1200" dirty="0">
                          <a:effectLst/>
                        </a:rPr>
                        <a:t>Class</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69850" algn="ctr">
                        <a:spcBef>
                          <a:spcPts val="0"/>
                        </a:spcBef>
                        <a:spcAft>
                          <a:spcPts val="0"/>
                        </a:spcAft>
                      </a:pPr>
                      <a:r>
                        <a:rPr lang="en-US" sz="1200">
                          <a:effectLst/>
                        </a:rPr>
                        <a:t>TP Rate</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69850" algn="ctr">
                        <a:spcBef>
                          <a:spcPts val="0"/>
                        </a:spcBef>
                        <a:spcAft>
                          <a:spcPts val="0"/>
                        </a:spcAft>
                      </a:pPr>
                      <a:r>
                        <a:rPr lang="en-US" sz="1200" dirty="0">
                          <a:effectLst/>
                        </a:rPr>
                        <a:t>FP Rate</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69850" algn="ctr">
                        <a:spcBef>
                          <a:spcPts val="0"/>
                        </a:spcBef>
                        <a:spcAft>
                          <a:spcPts val="0"/>
                        </a:spcAft>
                      </a:pPr>
                      <a:r>
                        <a:rPr lang="en-US" sz="1200">
                          <a:effectLst/>
                        </a:rPr>
                        <a:t>Precision</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69850" algn="ctr">
                        <a:spcBef>
                          <a:spcPts val="0"/>
                        </a:spcBef>
                        <a:spcAft>
                          <a:spcPts val="0"/>
                        </a:spcAft>
                      </a:pPr>
                      <a:r>
                        <a:rPr lang="en-US" sz="1200">
                          <a:effectLst/>
                        </a:rPr>
                        <a:t>Recall</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69850" algn="ctr">
                        <a:spcBef>
                          <a:spcPts val="0"/>
                        </a:spcBef>
                        <a:spcAft>
                          <a:spcPts val="0"/>
                        </a:spcAft>
                      </a:pPr>
                      <a:r>
                        <a:rPr lang="en-US" sz="1200">
                          <a:effectLst/>
                        </a:rPr>
                        <a:t>F-Measure</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69850" algn="ctr">
                        <a:spcBef>
                          <a:spcPts val="0"/>
                        </a:spcBef>
                        <a:spcAft>
                          <a:spcPts val="0"/>
                        </a:spcAft>
                      </a:pPr>
                      <a:r>
                        <a:rPr lang="en-US" sz="1200">
                          <a:effectLst/>
                        </a:rPr>
                        <a:t>ROC Area</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r h="518097">
                <a:tc>
                  <a:txBody>
                    <a:bodyPr/>
                    <a:lstStyle/>
                    <a:p>
                      <a:pPr marL="0" marR="69850">
                        <a:lnSpc>
                          <a:spcPct val="107000"/>
                        </a:lnSpc>
                        <a:spcBef>
                          <a:spcPts val="0"/>
                        </a:spcBef>
                        <a:spcAft>
                          <a:spcPts val="0"/>
                        </a:spcAft>
                      </a:pPr>
                      <a:r>
                        <a:rPr lang="en-US" sz="1200">
                          <a:effectLst/>
                        </a:rPr>
                        <a:t>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69850" algn="ctr">
                        <a:spcBef>
                          <a:spcPts val="0"/>
                        </a:spcBef>
                        <a:spcAft>
                          <a:spcPts val="0"/>
                        </a:spcAft>
                      </a:pPr>
                      <a:r>
                        <a:rPr lang="en-US" sz="1200">
                          <a:effectLst/>
                        </a:rPr>
                        <a:t>0.81</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69850" algn="ctr">
                        <a:spcBef>
                          <a:spcPts val="0"/>
                        </a:spcBef>
                        <a:spcAft>
                          <a:spcPts val="0"/>
                        </a:spcAft>
                      </a:pPr>
                      <a:r>
                        <a:rPr lang="en-US" sz="1200" dirty="0">
                          <a:effectLst/>
                        </a:rPr>
                        <a:t>0.58</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69850" algn="ctr">
                        <a:spcBef>
                          <a:spcPts val="0"/>
                        </a:spcBef>
                        <a:spcAft>
                          <a:spcPts val="0"/>
                        </a:spcAft>
                      </a:pPr>
                      <a:r>
                        <a:rPr lang="en-US" sz="1200">
                          <a:effectLst/>
                        </a:rPr>
                        <a:t>0.71</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69850" algn="ctr">
                        <a:spcBef>
                          <a:spcPts val="0"/>
                        </a:spcBef>
                        <a:spcAft>
                          <a:spcPts val="0"/>
                        </a:spcAft>
                      </a:pPr>
                      <a:r>
                        <a:rPr lang="en-US" sz="1200">
                          <a:effectLst/>
                        </a:rPr>
                        <a:t>0.81</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69850" algn="ctr">
                        <a:spcBef>
                          <a:spcPts val="0"/>
                        </a:spcBef>
                        <a:spcAft>
                          <a:spcPts val="0"/>
                        </a:spcAft>
                      </a:pPr>
                      <a:r>
                        <a:rPr lang="en-US" sz="1200">
                          <a:effectLst/>
                        </a:rPr>
                        <a:t>0.76</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69850" algn="ctr">
                        <a:spcBef>
                          <a:spcPts val="0"/>
                        </a:spcBef>
                        <a:spcAft>
                          <a:spcPts val="0"/>
                        </a:spcAft>
                      </a:pPr>
                      <a:r>
                        <a:rPr lang="en-US" sz="1200">
                          <a:effectLst/>
                        </a:rPr>
                        <a:t>0.64</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r h="518097">
                <a:tc>
                  <a:txBody>
                    <a:bodyPr/>
                    <a:lstStyle/>
                    <a:p>
                      <a:pPr marL="0" marR="69850">
                        <a:lnSpc>
                          <a:spcPct val="107000"/>
                        </a:lnSpc>
                        <a:spcBef>
                          <a:spcPts val="0"/>
                        </a:spcBef>
                        <a:spcAft>
                          <a:spcPts val="0"/>
                        </a:spcAft>
                      </a:pPr>
                      <a:r>
                        <a:rPr lang="en-US" sz="1200">
                          <a:effectLst/>
                        </a:rPr>
                        <a:t>1</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69850" algn="ctr">
                        <a:spcBef>
                          <a:spcPts val="0"/>
                        </a:spcBef>
                        <a:spcAft>
                          <a:spcPts val="0"/>
                        </a:spcAft>
                      </a:pPr>
                      <a:r>
                        <a:rPr lang="en-US" sz="1200">
                          <a:effectLst/>
                        </a:rPr>
                        <a:t>0.42</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69850" algn="ctr">
                        <a:spcBef>
                          <a:spcPts val="0"/>
                        </a:spcBef>
                        <a:spcAft>
                          <a:spcPts val="0"/>
                        </a:spcAft>
                      </a:pPr>
                      <a:r>
                        <a:rPr lang="en-US" sz="1200">
                          <a:effectLst/>
                        </a:rPr>
                        <a:t>0.19</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69850" algn="ctr">
                        <a:spcBef>
                          <a:spcPts val="0"/>
                        </a:spcBef>
                        <a:spcAft>
                          <a:spcPts val="0"/>
                        </a:spcAft>
                      </a:pPr>
                      <a:r>
                        <a:rPr lang="en-US" sz="1200">
                          <a:effectLst/>
                        </a:rPr>
                        <a:t>0.55</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69850" algn="ctr">
                        <a:spcBef>
                          <a:spcPts val="0"/>
                        </a:spcBef>
                        <a:spcAft>
                          <a:spcPts val="0"/>
                        </a:spcAft>
                      </a:pPr>
                      <a:r>
                        <a:rPr lang="en-US" sz="1200">
                          <a:effectLst/>
                        </a:rPr>
                        <a:t>0.42</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69850" algn="ctr">
                        <a:spcBef>
                          <a:spcPts val="0"/>
                        </a:spcBef>
                        <a:spcAft>
                          <a:spcPts val="0"/>
                        </a:spcAft>
                      </a:pPr>
                      <a:r>
                        <a:rPr lang="en-US" sz="1200">
                          <a:effectLst/>
                        </a:rPr>
                        <a:t>0.48</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69850" algn="ctr">
                        <a:spcBef>
                          <a:spcPts val="0"/>
                        </a:spcBef>
                        <a:spcAft>
                          <a:spcPts val="0"/>
                        </a:spcAft>
                      </a:pPr>
                      <a:r>
                        <a:rPr lang="en-US" sz="1200">
                          <a:effectLst/>
                        </a:rPr>
                        <a:t>0.64</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r h="518097">
                <a:tc>
                  <a:txBody>
                    <a:bodyPr/>
                    <a:lstStyle/>
                    <a:p>
                      <a:pPr marL="0" marR="69850">
                        <a:lnSpc>
                          <a:spcPct val="107000"/>
                        </a:lnSpc>
                        <a:spcBef>
                          <a:spcPts val="0"/>
                        </a:spcBef>
                        <a:spcAft>
                          <a:spcPts val="0"/>
                        </a:spcAft>
                      </a:pPr>
                      <a:r>
                        <a:rPr lang="en-US" sz="1200">
                          <a:effectLst/>
                        </a:rPr>
                        <a:t>Weighted average</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69850" algn="ctr">
                        <a:spcBef>
                          <a:spcPts val="0"/>
                        </a:spcBef>
                        <a:spcAft>
                          <a:spcPts val="0"/>
                        </a:spcAft>
                      </a:pPr>
                      <a:r>
                        <a:rPr lang="en-US" sz="1200">
                          <a:effectLst/>
                        </a:rPr>
                        <a:t>0.67</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69850" algn="ctr">
                        <a:spcBef>
                          <a:spcPts val="0"/>
                        </a:spcBef>
                        <a:spcAft>
                          <a:spcPts val="0"/>
                        </a:spcAft>
                      </a:pPr>
                      <a:r>
                        <a:rPr lang="en-US" sz="1200">
                          <a:effectLst/>
                        </a:rPr>
                        <a:t>0.44</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69850" algn="ctr">
                        <a:spcBef>
                          <a:spcPts val="0"/>
                        </a:spcBef>
                        <a:spcAft>
                          <a:spcPts val="0"/>
                        </a:spcAft>
                      </a:pPr>
                      <a:r>
                        <a:rPr lang="en-US" sz="1200">
                          <a:effectLst/>
                        </a:rPr>
                        <a:t>0.66</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69850" algn="ctr">
                        <a:spcBef>
                          <a:spcPts val="0"/>
                        </a:spcBef>
                        <a:spcAft>
                          <a:spcPts val="0"/>
                        </a:spcAft>
                      </a:pPr>
                      <a:r>
                        <a:rPr lang="en-US" sz="1200">
                          <a:effectLst/>
                        </a:rPr>
                        <a:t>0.67</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69850" algn="ctr">
                        <a:spcBef>
                          <a:spcPts val="0"/>
                        </a:spcBef>
                        <a:spcAft>
                          <a:spcPts val="0"/>
                        </a:spcAft>
                      </a:pPr>
                      <a:r>
                        <a:rPr lang="en-US" sz="1200">
                          <a:effectLst/>
                        </a:rPr>
                        <a:t>0.66</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69850" algn="ctr">
                        <a:spcBef>
                          <a:spcPts val="0"/>
                        </a:spcBef>
                        <a:spcAft>
                          <a:spcPts val="0"/>
                        </a:spcAft>
                      </a:pPr>
                      <a:r>
                        <a:rPr lang="en-US" sz="1200" dirty="0">
                          <a:effectLst/>
                        </a:rPr>
                        <a:t>0.64</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bl>
          </a:graphicData>
        </a:graphic>
      </p:graphicFrame>
      <p:sp>
        <p:nvSpPr>
          <p:cNvPr id="15" name="TextBox 14"/>
          <p:cNvSpPr txBox="1"/>
          <p:nvPr/>
        </p:nvSpPr>
        <p:spPr>
          <a:xfrm>
            <a:off x="9268178" y="462844"/>
            <a:ext cx="2551289" cy="369332"/>
          </a:xfrm>
          <a:prstGeom prst="rect">
            <a:avLst/>
          </a:prstGeom>
          <a:noFill/>
        </p:spPr>
        <p:txBody>
          <a:bodyPr wrap="square" rtlCol="0">
            <a:spAutoFit/>
          </a:bodyPr>
          <a:lstStyle/>
          <a:p>
            <a:r>
              <a:rPr lang="en-US" dirty="0" smtClean="0"/>
              <a:t>Presented by Ting Sun</a:t>
            </a:r>
            <a:endParaRPr lang="en-US" dirty="0"/>
          </a:p>
        </p:txBody>
      </p:sp>
      <p:sp>
        <p:nvSpPr>
          <p:cNvPr id="3" name="Rectangle 2"/>
          <p:cNvSpPr/>
          <p:nvPr/>
        </p:nvSpPr>
        <p:spPr>
          <a:xfrm>
            <a:off x="389966" y="3859306"/>
            <a:ext cx="4706470" cy="4375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796988" y="4296816"/>
            <a:ext cx="2299447" cy="369332"/>
          </a:xfrm>
          <a:prstGeom prst="rect">
            <a:avLst/>
          </a:prstGeom>
          <a:noFill/>
        </p:spPr>
        <p:txBody>
          <a:bodyPr wrap="square" rtlCol="0">
            <a:spAutoFit/>
          </a:bodyPr>
          <a:lstStyle/>
          <a:p>
            <a:r>
              <a:rPr lang="en-US" dirty="0" smtClean="0"/>
              <a:t>ROC Curves</a:t>
            </a:r>
            <a:endParaRPr lang="en-US" dirty="0"/>
          </a:p>
        </p:txBody>
      </p:sp>
    </p:spTree>
    <p:extLst>
      <p:ext uri="{BB962C8B-B14F-4D97-AF65-F5344CB8AC3E}">
        <p14:creationId xmlns:p14="http://schemas.microsoft.com/office/powerpoint/2010/main" val="49596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C4.5 </a:t>
            </a:r>
            <a:r>
              <a:rPr lang="en-US" dirty="0"/>
              <a:t>outperforms </a:t>
            </a:r>
            <a:r>
              <a:rPr lang="en-US" dirty="0" smtClean="0"/>
              <a:t>Naïve </a:t>
            </a:r>
            <a:r>
              <a:rPr lang="en-US" dirty="0"/>
              <a:t>B</a:t>
            </a:r>
            <a:r>
              <a:rPr lang="en-US" dirty="0" smtClean="0"/>
              <a:t>ayes and K </a:t>
            </a:r>
            <a:r>
              <a:rPr lang="en-US" dirty="0"/>
              <a:t>nearest </a:t>
            </a:r>
            <a:r>
              <a:rPr lang="en-US" dirty="0" smtClean="0"/>
              <a:t>neighbor </a:t>
            </a:r>
            <a:endParaRPr lang="en-US" dirty="0" smtClean="0"/>
          </a:p>
          <a:p>
            <a:r>
              <a:rPr lang="en-US" dirty="0" smtClean="0"/>
              <a:t>with an </a:t>
            </a:r>
            <a:r>
              <a:rPr lang="en-US" dirty="0"/>
              <a:t>overall classification </a:t>
            </a:r>
            <a:r>
              <a:rPr lang="en-US" dirty="0" smtClean="0"/>
              <a:t>accuracy </a:t>
            </a:r>
            <a:r>
              <a:rPr lang="en-US" dirty="0"/>
              <a:t>of </a:t>
            </a:r>
            <a:r>
              <a:rPr lang="en-US" dirty="0" smtClean="0"/>
              <a:t>0.6603 (0.67 for testing dataset), which corresponds </a:t>
            </a:r>
            <a:r>
              <a:rPr lang="en-US" dirty="0"/>
              <a:t>to an acceptable discrimination</a:t>
            </a:r>
            <a:r>
              <a:rPr lang="en-US" dirty="0" smtClean="0"/>
              <a:t>.</a:t>
            </a:r>
          </a:p>
          <a:p>
            <a:r>
              <a:rPr lang="en-US" dirty="0"/>
              <a:t>Important features are keyword based features </a:t>
            </a:r>
            <a:r>
              <a:rPr lang="en-US" dirty="0" smtClean="0"/>
              <a:t>and followed </a:t>
            </a:r>
            <a:r>
              <a:rPr lang="en-US" dirty="0"/>
              <a:t>by </a:t>
            </a:r>
            <a:r>
              <a:rPr lang="en-US" dirty="0" smtClean="0"/>
              <a:t>data channel, publication date, and topic.</a:t>
            </a:r>
            <a:endParaRPr lang="en-US" dirty="0"/>
          </a:p>
        </p:txBody>
      </p:sp>
      <p:sp>
        <p:nvSpPr>
          <p:cNvPr id="4" name="Slide Number Placeholder 3"/>
          <p:cNvSpPr>
            <a:spLocks noGrp="1"/>
          </p:cNvSpPr>
          <p:nvPr>
            <p:ph type="sldNum" sz="quarter" idx="10"/>
          </p:nvPr>
        </p:nvSpPr>
        <p:spPr/>
        <p:txBody>
          <a:bodyPr/>
          <a:lstStyle/>
          <a:p>
            <a:pPr>
              <a:defRPr/>
            </a:pPr>
            <a:fld id="{FB9F2A45-7E10-4473-9FB8-3C4B2B9D21BF}" type="slidenum">
              <a:rPr lang="zh-CN" altLang="en-US" smtClean="0"/>
              <a:pPr>
                <a:defRPr/>
              </a:pPr>
              <a:t>17</a:t>
            </a:fld>
            <a:endParaRPr lang="en-US" altLang="zh-CN"/>
          </a:p>
        </p:txBody>
      </p:sp>
      <p:sp>
        <p:nvSpPr>
          <p:cNvPr id="5" name="TextBox 4"/>
          <p:cNvSpPr txBox="1"/>
          <p:nvPr/>
        </p:nvSpPr>
        <p:spPr>
          <a:xfrm>
            <a:off x="9268178" y="462844"/>
            <a:ext cx="2551289" cy="369332"/>
          </a:xfrm>
          <a:prstGeom prst="rect">
            <a:avLst/>
          </a:prstGeom>
          <a:noFill/>
        </p:spPr>
        <p:txBody>
          <a:bodyPr wrap="square" rtlCol="0">
            <a:spAutoFit/>
          </a:bodyPr>
          <a:lstStyle/>
          <a:p>
            <a:r>
              <a:rPr lang="en-US" dirty="0" smtClean="0"/>
              <a:t>Presented by Ting Sun</a:t>
            </a:r>
            <a:endParaRPr lang="en-US" dirty="0"/>
          </a:p>
        </p:txBody>
      </p:sp>
    </p:spTree>
    <p:extLst>
      <p:ext uri="{BB962C8B-B14F-4D97-AF65-F5344CB8AC3E}">
        <p14:creationId xmlns:p14="http://schemas.microsoft.com/office/powerpoint/2010/main" val="17842784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Appendix: additional analysis</a:t>
            </a:r>
            <a:endParaRPr lang="en-US" sz="4000" dirty="0"/>
          </a:p>
        </p:txBody>
      </p:sp>
      <p:sp>
        <p:nvSpPr>
          <p:cNvPr id="6" name="Content Placeholder 5"/>
          <p:cNvSpPr>
            <a:spLocks noGrp="1"/>
          </p:cNvSpPr>
          <p:nvPr>
            <p:ph sz="half" idx="2"/>
          </p:nvPr>
        </p:nvSpPr>
        <p:spPr>
          <a:xfrm>
            <a:off x="6141156" y="1866900"/>
            <a:ext cx="5441244" cy="4344988"/>
          </a:xfrm>
        </p:spPr>
        <p:txBody>
          <a:bodyPr/>
          <a:lstStyle/>
          <a:p>
            <a:r>
              <a:rPr lang="en-US" dirty="0" smtClean="0"/>
              <a:t>Used R Studio</a:t>
            </a:r>
          </a:p>
          <a:p>
            <a:r>
              <a:rPr lang="en-US" dirty="0" smtClean="0"/>
              <a:t>Ran PCA as well as model fit for predicting the best tuning parameters, Kappa Statistic and Accuracy of the Model  </a:t>
            </a:r>
          </a:p>
          <a:p>
            <a:r>
              <a:rPr lang="en-US" dirty="0" smtClean="0"/>
              <a:t>Built ROC curves for the top four performing Model</a:t>
            </a:r>
            <a:endParaRPr lang="en-US" dirty="0"/>
          </a:p>
        </p:txBody>
      </p:sp>
      <p:sp>
        <p:nvSpPr>
          <p:cNvPr id="4" name="Slide Number Placeholder 3"/>
          <p:cNvSpPr>
            <a:spLocks noGrp="1"/>
          </p:cNvSpPr>
          <p:nvPr>
            <p:ph type="sldNum" sz="quarter" idx="10"/>
          </p:nvPr>
        </p:nvSpPr>
        <p:spPr/>
        <p:txBody>
          <a:bodyPr/>
          <a:lstStyle/>
          <a:p>
            <a:pPr>
              <a:defRPr/>
            </a:pPr>
            <a:fld id="{FB9F2A45-7E10-4473-9FB8-3C4B2B9D21BF}" type="slidenum">
              <a:rPr lang="zh-CN" altLang="en-US" smtClean="0"/>
              <a:pPr>
                <a:defRPr/>
              </a:pPr>
              <a:t>18</a:t>
            </a:fld>
            <a:endParaRPr lang="en-US" altLang="zh-CN"/>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29506" y="1866900"/>
            <a:ext cx="4344988" cy="4344988"/>
          </a:xfrm>
        </p:spPr>
      </p:pic>
      <p:sp>
        <p:nvSpPr>
          <p:cNvPr id="8" name="TextBox 7"/>
          <p:cNvSpPr txBox="1"/>
          <p:nvPr/>
        </p:nvSpPr>
        <p:spPr>
          <a:xfrm>
            <a:off x="8308622" y="462844"/>
            <a:ext cx="3510845" cy="646331"/>
          </a:xfrm>
          <a:prstGeom prst="rect">
            <a:avLst/>
          </a:prstGeom>
          <a:noFill/>
        </p:spPr>
        <p:txBody>
          <a:bodyPr wrap="square" rtlCol="0">
            <a:spAutoFit/>
          </a:bodyPr>
          <a:lstStyle/>
          <a:p>
            <a:r>
              <a:rPr lang="en-US" dirty="0" smtClean="0"/>
              <a:t>Presented </a:t>
            </a:r>
            <a:r>
              <a:rPr lang="en-US" dirty="0"/>
              <a:t>by </a:t>
            </a:r>
            <a:r>
              <a:rPr lang="en-US" dirty="0" err="1"/>
              <a:t>Abhinav</a:t>
            </a:r>
            <a:r>
              <a:rPr lang="en-US" dirty="0"/>
              <a:t> Singh</a:t>
            </a:r>
          </a:p>
          <a:p>
            <a:endParaRPr lang="en-US" dirty="0"/>
          </a:p>
        </p:txBody>
      </p:sp>
    </p:spTree>
    <p:extLst>
      <p:ext uri="{BB962C8B-B14F-4D97-AF65-F5344CB8AC3E}">
        <p14:creationId xmlns:p14="http://schemas.microsoft.com/office/powerpoint/2010/main" val="18745876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PCA(Backward Selection)</a:t>
            </a:r>
            <a:endParaRPr lang="en-IN" dirty="0"/>
          </a:p>
        </p:txBody>
      </p:sp>
      <p:pic>
        <p:nvPicPr>
          <p:cNvPr id="8" name="Content Placeholder 7"/>
          <p:cNvPicPr>
            <a:picLocks noGrp="1" noChangeAspect="1"/>
          </p:cNvPicPr>
          <p:nvPr>
            <p:ph idx="1"/>
          </p:nvPr>
        </p:nvPicPr>
        <p:blipFill>
          <a:blip r:embed="rId2"/>
          <a:stretch>
            <a:fillRect/>
          </a:stretch>
        </p:blipFill>
        <p:spPr>
          <a:xfrm>
            <a:off x="1404257" y="1873251"/>
            <a:ext cx="9078686" cy="4344987"/>
          </a:xfrm>
          <a:prstGeom prst="rect">
            <a:avLst/>
          </a:prstGeom>
        </p:spPr>
      </p:pic>
      <p:sp>
        <p:nvSpPr>
          <p:cNvPr id="4" name="Slide Number Placeholder 3"/>
          <p:cNvSpPr>
            <a:spLocks noGrp="1"/>
          </p:cNvSpPr>
          <p:nvPr>
            <p:ph type="sldNum" sz="quarter" idx="10"/>
          </p:nvPr>
        </p:nvSpPr>
        <p:spPr/>
        <p:txBody>
          <a:bodyPr/>
          <a:lstStyle/>
          <a:p>
            <a:pPr>
              <a:defRPr/>
            </a:pPr>
            <a:fld id="{FB9F2A45-7E10-4473-9FB8-3C4B2B9D21BF}" type="slidenum">
              <a:rPr lang="zh-CN" altLang="en-US" smtClean="0"/>
              <a:pPr>
                <a:defRPr/>
              </a:pPr>
              <a:t>19</a:t>
            </a:fld>
            <a:endParaRPr lang="en-US" altLang="zh-CN"/>
          </a:p>
        </p:txBody>
      </p:sp>
      <p:sp>
        <p:nvSpPr>
          <p:cNvPr id="5" name="TextBox 4"/>
          <p:cNvSpPr txBox="1"/>
          <p:nvPr/>
        </p:nvSpPr>
        <p:spPr>
          <a:xfrm>
            <a:off x="8308622" y="462844"/>
            <a:ext cx="3510845" cy="646331"/>
          </a:xfrm>
          <a:prstGeom prst="rect">
            <a:avLst/>
          </a:prstGeom>
          <a:noFill/>
        </p:spPr>
        <p:txBody>
          <a:bodyPr wrap="square" rtlCol="0">
            <a:spAutoFit/>
          </a:bodyPr>
          <a:lstStyle/>
          <a:p>
            <a:r>
              <a:rPr lang="en-US" dirty="0" smtClean="0"/>
              <a:t>Presented </a:t>
            </a:r>
            <a:r>
              <a:rPr lang="en-US" dirty="0"/>
              <a:t>by </a:t>
            </a:r>
            <a:r>
              <a:rPr lang="en-US" dirty="0" err="1"/>
              <a:t>Abhinav</a:t>
            </a:r>
            <a:r>
              <a:rPr lang="en-US" dirty="0"/>
              <a:t> Singh</a:t>
            </a:r>
          </a:p>
          <a:p>
            <a:endParaRPr lang="en-US" dirty="0"/>
          </a:p>
        </p:txBody>
      </p:sp>
    </p:spTree>
    <p:extLst>
      <p:ext uri="{BB962C8B-B14F-4D97-AF65-F5344CB8AC3E}">
        <p14:creationId xmlns:p14="http://schemas.microsoft.com/office/powerpoint/2010/main" val="19514285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Research Question</a:t>
            </a:r>
            <a:endParaRPr lang="en-US" dirty="0"/>
          </a:p>
        </p:txBody>
      </p:sp>
      <p:sp>
        <p:nvSpPr>
          <p:cNvPr id="3" name="Marcador de contenido 2"/>
          <p:cNvSpPr>
            <a:spLocks noGrp="1"/>
          </p:cNvSpPr>
          <p:nvPr>
            <p:ph idx="1"/>
          </p:nvPr>
        </p:nvSpPr>
        <p:spPr/>
        <p:txBody>
          <a:bodyPr/>
          <a:lstStyle/>
          <a:p>
            <a:pPr marL="0" indent="0">
              <a:buNone/>
            </a:pPr>
            <a:r>
              <a:rPr lang="en-US" sz="4000" dirty="0" smtClean="0"/>
              <a:t>What characteristics of an online news article make it </a:t>
            </a:r>
            <a:r>
              <a:rPr lang="en-US" sz="4000" dirty="0" smtClean="0"/>
              <a:t>popular </a:t>
            </a:r>
            <a:r>
              <a:rPr lang="en-US" sz="4000" dirty="0" smtClean="0"/>
              <a:t>among readers?</a:t>
            </a:r>
          </a:p>
        </p:txBody>
      </p:sp>
      <p:sp>
        <p:nvSpPr>
          <p:cNvPr id="4" name="TextBox 3"/>
          <p:cNvSpPr txBox="1"/>
          <p:nvPr/>
        </p:nvSpPr>
        <p:spPr>
          <a:xfrm>
            <a:off x="7665156" y="480396"/>
            <a:ext cx="4526844" cy="369332"/>
          </a:xfrm>
          <a:prstGeom prst="rect">
            <a:avLst/>
          </a:prstGeom>
          <a:noFill/>
        </p:spPr>
        <p:txBody>
          <a:bodyPr wrap="square" rtlCol="0">
            <a:spAutoFit/>
          </a:bodyPr>
          <a:lstStyle/>
          <a:p>
            <a:r>
              <a:rPr lang="en-US" dirty="0" smtClean="0"/>
              <a:t>Presented by Ignacio </a:t>
            </a:r>
            <a:r>
              <a:rPr lang="en-US" dirty="0" err="1"/>
              <a:t>Inostroza</a:t>
            </a:r>
            <a:r>
              <a:rPr lang="en-US" dirty="0"/>
              <a:t>-Quezada</a:t>
            </a:r>
          </a:p>
        </p:txBody>
      </p:sp>
      <p:sp>
        <p:nvSpPr>
          <p:cNvPr id="5" name="Slide Number Placeholder 4"/>
          <p:cNvSpPr>
            <a:spLocks noGrp="1"/>
          </p:cNvSpPr>
          <p:nvPr>
            <p:ph type="sldNum" sz="quarter" idx="10"/>
          </p:nvPr>
        </p:nvSpPr>
        <p:spPr/>
        <p:txBody>
          <a:bodyPr/>
          <a:lstStyle/>
          <a:p>
            <a:pPr>
              <a:defRPr/>
            </a:pPr>
            <a:fld id="{FB9F2A45-7E10-4473-9FB8-3C4B2B9D21BF}" type="slidenum">
              <a:rPr lang="zh-CN" altLang="en-US" smtClean="0"/>
              <a:pPr>
                <a:defRPr/>
              </a:pPr>
              <a:t>2</a:t>
            </a:fld>
            <a:endParaRPr lang="en-US" altLang="zh-CN"/>
          </a:p>
        </p:txBody>
      </p:sp>
    </p:spTree>
    <p:extLst>
      <p:ext uri="{BB962C8B-B14F-4D97-AF65-F5344CB8AC3E}">
        <p14:creationId xmlns:p14="http://schemas.microsoft.com/office/powerpoint/2010/main" val="30845985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CLASSIFIER MEASURES (ACCURACY &amp; KAPPA MEASURES)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20327481"/>
              </p:ext>
            </p:extLst>
          </p:nvPr>
        </p:nvGraphicFramePr>
        <p:xfrm>
          <a:off x="2020712" y="2427112"/>
          <a:ext cx="8477954" cy="3443112"/>
        </p:xfrm>
        <a:graphic>
          <a:graphicData uri="http://schemas.openxmlformats.org/drawingml/2006/table">
            <a:tbl>
              <a:tblPr>
                <a:tableStyleId>{284E427A-3D55-4303-BF80-6455036E1DE7}</a:tableStyleId>
              </a:tblPr>
              <a:tblGrid>
                <a:gridCol w="6260644"/>
                <a:gridCol w="1226042"/>
                <a:gridCol w="991268"/>
              </a:tblGrid>
              <a:tr h="382568">
                <a:tc>
                  <a:txBody>
                    <a:bodyPr/>
                    <a:lstStyle/>
                    <a:p>
                      <a:pPr algn="ctr" fontAlgn="ctr"/>
                      <a:r>
                        <a:rPr lang="en-IN" sz="1100" u="none" strike="noStrike" dirty="0">
                          <a:effectLst/>
                        </a:rPr>
                        <a:t>Classifiers</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Accuracy</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Kappa</a:t>
                      </a:r>
                      <a:endParaRPr lang="en-IN" sz="1100" b="1" i="0" u="none" strike="noStrike">
                        <a:solidFill>
                          <a:srgbClr val="000000"/>
                        </a:solidFill>
                        <a:effectLst/>
                        <a:latin typeface="Calibri" panose="020F0502020204030204" pitchFamily="34" charset="0"/>
                      </a:endParaRPr>
                    </a:p>
                  </a:txBody>
                  <a:tcPr marL="7620" marR="7620" marT="7620" marB="0" anchor="ctr"/>
                </a:tc>
              </a:tr>
              <a:tr h="382568">
                <a:tc>
                  <a:txBody>
                    <a:bodyPr/>
                    <a:lstStyle/>
                    <a:p>
                      <a:pPr algn="l" fontAlgn="ctr"/>
                      <a:r>
                        <a:rPr lang="en-IN" sz="1100" u="none" strike="noStrike">
                          <a:effectLst/>
                        </a:rPr>
                        <a:t>Random Forests</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dirty="0">
                          <a:effectLst/>
                        </a:rPr>
                        <a:t>67.12%</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fontAlgn="ctr"/>
                      <a:r>
                        <a:rPr lang="en-IN" sz="1000" u="none" strike="noStrike">
                          <a:effectLst/>
                        </a:rPr>
                        <a:t>32.24%</a:t>
                      </a:r>
                      <a:endParaRPr lang="en-IN" sz="1000" b="0" i="0" u="none" strike="noStrike">
                        <a:solidFill>
                          <a:srgbClr val="000000"/>
                        </a:solidFill>
                        <a:effectLst/>
                        <a:latin typeface="Calibri" panose="020F0502020204030204" pitchFamily="34" charset="0"/>
                      </a:endParaRPr>
                    </a:p>
                  </a:txBody>
                  <a:tcPr marL="7620" marR="7620" marT="7620" marB="0" anchor="ctr"/>
                </a:tc>
              </a:tr>
              <a:tr h="382568">
                <a:tc>
                  <a:txBody>
                    <a:bodyPr/>
                    <a:lstStyle/>
                    <a:p>
                      <a:pPr algn="l" fontAlgn="ctr"/>
                      <a:r>
                        <a:rPr lang="en-IN" sz="1100" u="none" strike="noStrike">
                          <a:effectLst/>
                        </a:rPr>
                        <a:t>eXtreme Gradient Boosting </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67.04%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000" u="none" strike="noStrike">
                          <a:effectLst/>
                        </a:rPr>
                        <a:t>21.19%</a:t>
                      </a:r>
                      <a:endParaRPr lang="en-IN" sz="1000" b="0" i="0" u="none" strike="noStrike">
                        <a:solidFill>
                          <a:srgbClr val="000000"/>
                        </a:solidFill>
                        <a:effectLst/>
                        <a:latin typeface="Calibri" panose="020F0502020204030204" pitchFamily="34" charset="0"/>
                      </a:endParaRPr>
                    </a:p>
                  </a:txBody>
                  <a:tcPr marL="7620" marR="7620" marT="7620" marB="0" anchor="ctr"/>
                </a:tc>
              </a:tr>
              <a:tr h="382568">
                <a:tc>
                  <a:txBody>
                    <a:bodyPr/>
                    <a:lstStyle/>
                    <a:p>
                      <a:pPr algn="l" fontAlgn="ctr"/>
                      <a:r>
                        <a:rPr lang="en-IN" sz="1100" u="none" strike="noStrike">
                          <a:effectLst/>
                        </a:rPr>
                        <a:t>SVM(Radial)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65.99%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31.32%</a:t>
                      </a:r>
                      <a:endParaRPr lang="en-IN" sz="1100" b="0" i="0" u="none" strike="noStrike">
                        <a:solidFill>
                          <a:srgbClr val="000000"/>
                        </a:solidFill>
                        <a:effectLst/>
                        <a:latin typeface="Calibri" panose="020F0502020204030204" pitchFamily="34" charset="0"/>
                      </a:endParaRPr>
                    </a:p>
                  </a:txBody>
                  <a:tcPr marL="7620" marR="7620" marT="7620" marB="0" anchor="ctr"/>
                </a:tc>
              </a:tr>
              <a:tr h="382568">
                <a:tc>
                  <a:txBody>
                    <a:bodyPr/>
                    <a:lstStyle/>
                    <a:p>
                      <a:pPr algn="l" fontAlgn="ctr"/>
                      <a:r>
                        <a:rPr lang="en-IN" sz="1100" u="none" strike="noStrike">
                          <a:effectLst/>
                        </a:rPr>
                        <a:t>Generalized Linear Model </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65.40%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000" u="none" strike="noStrike">
                          <a:effectLst/>
                        </a:rPr>
                        <a:t>30.26%</a:t>
                      </a:r>
                      <a:endParaRPr lang="en-IN" sz="1000" b="0" i="0" u="none" strike="noStrike">
                        <a:solidFill>
                          <a:srgbClr val="000000"/>
                        </a:solidFill>
                        <a:effectLst/>
                        <a:latin typeface="Calibri" panose="020F0502020204030204" pitchFamily="34" charset="0"/>
                      </a:endParaRPr>
                    </a:p>
                  </a:txBody>
                  <a:tcPr marL="7620" marR="7620" marT="7620" marB="0" anchor="ctr"/>
                </a:tc>
              </a:tr>
              <a:tr h="382568">
                <a:tc>
                  <a:txBody>
                    <a:bodyPr/>
                    <a:lstStyle/>
                    <a:p>
                      <a:pPr algn="l" fontAlgn="ctr"/>
                      <a:r>
                        <a:rPr lang="en-IN" sz="1100" u="none" strike="noStrike">
                          <a:effectLst/>
                        </a:rPr>
                        <a:t>Logistic Regression</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62.78%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39.51%</a:t>
                      </a:r>
                      <a:endParaRPr lang="en-IN" sz="1100" b="0" i="0" u="none" strike="noStrike">
                        <a:solidFill>
                          <a:srgbClr val="000000"/>
                        </a:solidFill>
                        <a:effectLst/>
                        <a:latin typeface="Calibri" panose="020F0502020204030204" pitchFamily="34" charset="0"/>
                      </a:endParaRPr>
                    </a:p>
                  </a:txBody>
                  <a:tcPr marL="7620" marR="7620" marT="7620" marB="0" anchor="ctr"/>
                </a:tc>
              </a:tr>
              <a:tr h="382568">
                <a:tc>
                  <a:txBody>
                    <a:bodyPr/>
                    <a:lstStyle/>
                    <a:p>
                      <a:pPr algn="l" fontAlgn="ctr"/>
                      <a:r>
                        <a:rPr lang="en-IN" sz="1100" u="none" strike="noStrike">
                          <a:effectLst/>
                        </a:rPr>
                        <a:t>CART (Classification and Regression Trees)(Trials = 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61.92%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000" u="none" strike="noStrike">
                          <a:effectLst/>
                        </a:rPr>
                        <a:t>23.98%</a:t>
                      </a:r>
                      <a:endParaRPr lang="en-IN" sz="1000" b="0" i="0" u="none" strike="noStrike">
                        <a:solidFill>
                          <a:srgbClr val="000000"/>
                        </a:solidFill>
                        <a:effectLst/>
                        <a:latin typeface="Calibri" panose="020F0502020204030204" pitchFamily="34" charset="0"/>
                      </a:endParaRPr>
                    </a:p>
                  </a:txBody>
                  <a:tcPr marL="7620" marR="7620" marT="7620" marB="0" anchor="ctr"/>
                </a:tc>
              </a:tr>
              <a:tr h="382568">
                <a:tc>
                  <a:txBody>
                    <a:bodyPr/>
                    <a:lstStyle/>
                    <a:p>
                      <a:pPr algn="l" fontAlgn="ctr"/>
                      <a:r>
                        <a:rPr lang="en-IN" sz="1100" u="none" strike="noStrike">
                          <a:effectLst/>
                        </a:rPr>
                        <a:t>Neural Networks (15 hidden Units)</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61.76%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38.55%</a:t>
                      </a:r>
                      <a:endParaRPr lang="en-IN" sz="1100" b="0" i="0" u="none" strike="noStrike">
                        <a:solidFill>
                          <a:srgbClr val="000000"/>
                        </a:solidFill>
                        <a:effectLst/>
                        <a:latin typeface="Calibri" panose="020F0502020204030204" pitchFamily="34" charset="0"/>
                      </a:endParaRPr>
                    </a:p>
                  </a:txBody>
                  <a:tcPr marL="7620" marR="7620" marT="7620" marB="0" anchor="ctr"/>
                </a:tc>
              </a:tr>
              <a:tr h="382568">
                <a:tc>
                  <a:txBody>
                    <a:bodyPr/>
                    <a:lstStyle/>
                    <a:p>
                      <a:pPr algn="l" fontAlgn="ctr"/>
                      <a:r>
                        <a:rPr lang="en-IN" sz="1100" u="none" strike="noStrike">
                          <a:effectLst/>
                        </a:rPr>
                        <a:t>Boosted Logistic Regression </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60.84%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000" u="none" strike="noStrike" dirty="0">
                          <a:effectLst/>
                        </a:rPr>
                        <a:t>30.22%</a:t>
                      </a:r>
                      <a:endParaRPr lang="en-IN" sz="1000" b="0" i="0" u="none" strike="noStrike" dirty="0">
                        <a:solidFill>
                          <a:srgbClr val="000000"/>
                        </a:solidFill>
                        <a:effectLst/>
                        <a:latin typeface="Calibri" panose="020F0502020204030204" pitchFamily="34" charset="0"/>
                      </a:endParaRPr>
                    </a:p>
                  </a:txBody>
                  <a:tcPr marL="7620" marR="7620" marT="7620" marB="0" anchor="ctr"/>
                </a:tc>
              </a:tr>
            </a:tbl>
          </a:graphicData>
        </a:graphic>
      </p:graphicFrame>
      <p:sp>
        <p:nvSpPr>
          <p:cNvPr id="5" name="Slide Number Placeholder 4"/>
          <p:cNvSpPr>
            <a:spLocks noGrp="1"/>
          </p:cNvSpPr>
          <p:nvPr>
            <p:ph type="sldNum" sz="quarter" idx="10"/>
          </p:nvPr>
        </p:nvSpPr>
        <p:spPr/>
        <p:txBody>
          <a:bodyPr/>
          <a:lstStyle/>
          <a:p>
            <a:pPr>
              <a:defRPr/>
            </a:pPr>
            <a:fld id="{41E5FE29-C86D-44EC-85F4-BC89821036C6}" type="slidenum">
              <a:rPr lang="zh-CN" altLang="en-US" smtClean="0"/>
              <a:pPr>
                <a:defRPr/>
              </a:pPr>
              <a:t>20</a:t>
            </a:fld>
            <a:endParaRPr lang="en-US" altLang="zh-CN"/>
          </a:p>
        </p:txBody>
      </p:sp>
      <p:sp>
        <p:nvSpPr>
          <p:cNvPr id="6" name="TextBox 5"/>
          <p:cNvSpPr txBox="1"/>
          <p:nvPr/>
        </p:nvSpPr>
        <p:spPr>
          <a:xfrm>
            <a:off x="8308622" y="462844"/>
            <a:ext cx="3510845" cy="646331"/>
          </a:xfrm>
          <a:prstGeom prst="rect">
            <a:avLst/>
          </a:prstGeom>
          <a:noFill/>
        </p:spPr>
        <p:txBody>
          <a:bodyPr wrap="square" rtlCol="0">
            <a:spAutoFit/>
          </a:bodyPr>
          <a:lstStyle/>
          <a:p>
            <a:r>
              <a:rPr lang="en-US" dirty="0" smtClean="0"/>
              <a:t>Presented </a:t>
            </a:r>
            <a:r>
              <a:rPr lang="en-US" dirty="0"/>
              <a:t>by </a:t>
            </a:r>
            <a:r>
              <a:rPr lang="en-US" dirty="0" err="1"/>
              <a:t>Abhinav</a:t>
            </a:r>
            <a:r>
              <a:rPr lang="en-US" dirty="0"/>
              <a:t> Singh</a:t>
            </a:r>
          </a:p>
          <a:p>
            <a:endParaRPr lang="en-US" dirty="0"/>
          </a:p>
        </p:txBody>
      </p:sp>
    </p:spTree>
    <p:extLst>
      <p:ext uri="{BB962C8B-B14F-4D97-AF65-F5344CB8AC3E}">
        <p14:creationId xmlns:p14="http://schemas.microsoft.com/office/powerpoint/2010/main" val="22084645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a:r>
              <a:rPr lang="en-US" altLang="en-US" b="1" dirty="0" smtClean="0"/>
              <a:t>ROC</a:t>
            </a:r>
            <a:endParaRPr lang="en-US" altLang="en-US" dirty="0" smtClean="0"/>
          </a:p>
        </p:txBody>
      </p:sp>
      <p:pic>
        <p:nvPicPr>
          <p:cNvPr id="2" name="Content Placeholder 1"/>
          <p:cNvPicPr>
            <a:picLocks noGrp="1" noChangeAspect="1"/>
          </p:cNvPicPr>
          <p:nvPr>
            <p:ph idx="1"/>
          </p:nvPr>
        </p:nvPicPr>
        <p:blipFill>
          <a:blip r:embed="rId2"/>
          <a:stretch>
            <a:fillRect/>
          </a:stretch>
        </p:blipFill>
        <p:spPr>
          <a:xfrm>
            <a:off x="1948543" y="1970088"/>
            <a:ext cx="9046028" cy="4344987"/>
          </a:xfrm>
          <a:prstGeom prst="rect">
            <a:avLst/>
          </a:prstGeom>
        </p:spPr>
      </p:pic>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200">
                <a:solidFill>
                  <a:schemeClr val="tx1"/>
                </a:solidFill>
                <a:latin typeface="Formata BQ Regular" pitchFamily="50" charset="0"/>
              </a:defRPr>
            </a:lvl1pPr>
            <a:lvl2pPr marL="742950" indent="-285750">
              <a:spcBef>
                <a:spcPct val="20000"/>
              </a:spcBef>
              <a:buChar char="–"/>
              <a:defRPr sz="2800">
                <a:solidFill>
                  <a:schemeClr val="tx1"/>
                </a:solidFill>
                <a:latin typeface="Formata BQ Regular" pitchFamily="50" charset="0"/>
              </a:defRPr>
            </a:lvl2pPr>
            <a:lvl3pPr marL="1143000" indent="-228600">
              <a:spcBef>
                <a:spcPct val="20000"/>
              </a:spcBef>
              <a:buChar char="•"/>
              <a:defRPr sz="1600">
                <a:solidFill>
                  <a:schemeClr val="tx1"/>
                </a:solidFill>
                <a:latin typeface="Formata BQ Regular" pitchFamily="50" charset="0"/>
              </a:defRPr>
            </a:lvl3pPr>
            <a:lvl4pPr marL="1600200" indent="-228600">
              <a:spcBef>
                <a:spcPct val="20000"/>
              </a:spcBef>
              <a:buChar char="–"/>
              <a:defRPr sz="1400">
                <a:solidFill>
                  <a:schemeClr val="tx1"/>
                </a:solidFill>
                <a:latin typeface="Formata BQ Regular" pitchFamily="50" charset="0"/>
              </a:defRPr>
            </a:lvl4pPr>
            <a:lvl5pPr marL="2057400" indent="-228600">
              <a:spcBef>
                <a:spcPct val="20000"/>
              </a:spcBef>
              <a:buChar char="»"/>
              <a:defRPr sz="1400">
                <a:solidFill>
                  <a:schemeClr val="tx1"/>
                </a:solidFill>
                <a:latin typeface="Formata BQ Regular" pitchFamily="50" charset="0"/>
              </a:defRPr>
            </a:lvl5pPr>
            <a:lvl6pPr marL="2514600" indent="-228600" eaLnBrk="0" fontAlgn="base" hangingPunct="0">
              <a:spcBef>
                <a:spcPct val="20000"/>
              </a:spcBef>
              <a:spcAft>
                <a:spcPct val="0"/>
              </a:spcAft>
              <a:buChar char="»"/>
              <a:defRPr sz="1400">
                <a:solidFill>
                  <a:schemeClr val="tx1"/>
                </a:solidFill>
                <a:latin typeface="Formata BQ Regular" pitchFamily="50" charset="0"/>
              </a:defRPr>
            </a:lvl6pPr>
            <a:lvl7pPr marL="2971800" indent="-228600" eaLnBrk="0" fontAlgn="base" hangingPunct="0">
              <a:spcBef>
                <a:spcPct val="20000"/>
              </a:spcBef>
              <a:spcAft>
                <a:spcPct val="0"/>
              </a:spcAft>
              <a:buChar char="»"/>
              <a:defRPr sz="1400">
                <a:solidFill>
                  <a:schemeClr val="tx1"/>
                </a:solidFill>
                <a:latin typeface="Formata BQ Regular" pitchFamily="50" charset="0"/>
              </a:defRPr>
            </a:lvl7pPr>
            <a:lvl8pPr marL="3429000" indent="-228600" eaLnBrk="0" fontAlgn="base" hangingPunct="0">
              <a:spcBef>
                <a:spcPct val="20000"/>
              </a:spcBef>
              <a:spcAft>
                <a:spcPct val="0"/>
              </a:spcAft>
              <a:buChar char="»"/>
              <a:defRPr sz="1400">
                <a:solidFill>
                  <a:schemeClr val="tx1"/>
                </a:solidFill>
                <a:latin typeface="Formata BQ Regular" pitchFamily="50" charset="0"/>
              </a:defRPr>
            </a:lvl8pPr>
            <a:lvl9pPr marL="3886200" indent="-228600" eaLnBrk="0" fontAlgn="base" hangingPunct="0">
              <a:spcBef>
                <a:spcPct val="20000"/>
              </a:spcBef>
              <a:spcAft>
                <a:spcPct val="0"/>
              </a:spcAft>
              <a:buChar char="»"/>
              <a:defRPr sz="1400">
                <a:solidFill>
                  <a:schemeClr val="tx1"/>
                </a:solidFill>
                <a:latin typeface="Formata BQ Regular" pitchFamily="50" charset="0"/>
              </a:defRPr>
            </a:lvl9pPr>
          </a:lstStyle>
          <a:p>
            <a:pPr>
              <a:spcBef>
                <a:spcPct val="0"/>
              </a:spcBef>
              <a:buFontTx/>
              <a:buNone/>
            </a:pPr>
            <a:fld id="{A829F701-8F76-40E5-977A-4A9E79A4B3AF}" type="slidenum">
              <a:rPr lang="zh-CN" altLang="en-US" sz="1400">
                <a:solidFill>
                  <a:srgbClr val="5F5F5F"/>
                </a:solidFill>
                <a:latin typeface="Arial" panose="020B0604020202020204" pitchFamily="34" charset="0"/>
              </a:rPr>
              <a:pPr>
                <a:spcBef>
                  <a:spcPct val="0"/>
                </a:spcBef>
                <a:buFontTx/>
                <a:buNone/>
              </a:pPr>
              <a:t>21</a:t>
            </a:fld>
            <a:endParaRPr lang="en-US" altLang="zh-CN" sz="1400">
              <a:solidFill>
                <a:srgbClr val="5F5F5F"/>
              </a:solidFill>
              <a:latin typeface="Arial" panose="020B0604020202020204" pitchFamily="34" charset="0"/>
            </a:endParaRPr>
          </a:p>
        </p:txBody>
      </p:sp>
      <p:sp>
        <p:nvSpPr>
          <p:cNvPr id="5" name="TextBox 4"/>
          <p:cNvSpPr txBox="1"/>
          <p:nvPr/>
        </p:nvSpPr>
        <p:spPr>
          <a:xfrm>
            <a:off x="8308622" y="462844"/>
            <a:ext cx="3510845" cy="646331"/>
          </a:xfrm>
          <a:prstGeom prst="rect">
            <a:avLst/>
          </a:prstGeom>
          <a:noFill/>
        </p:spPr>
        <p:txBody>
          <a:bodyPr wrap="square" rtlCol="0">
            <a:spAutoFit/>
          </a:bodyPr>
          <a:lstStyle/>
          <a:p>
            <a:r>
              <a:rPr lang="en-US" dirty="0" smtClean="0"/>
              <a:t>Presented </a:t>
            </a:r>
            <a:r>
              <a:rPr lang="en-US" dirty="0"/>
              <a:t>by </a:t>
            </a:r>
            <a:r>
              <a:rPr lang="en-US" dirty="0" err="1"/>
              <a:t>Abhinav</a:t>
            </a:r>
            <a:r>
              <a:rPr lang="en-US" dirty="0"/>
              <a:t> Singh</a:t>
            </a:r>
          </a:p>
          <a:p>
            <a:endParaRPr lang="en-US" dirty="0"/>
          </a:p>
        </p:txBody>
      </p:sp>
    </p:spTree>
    <p:extLst>
      <p:ext uri="{BB962C8B-B14F-4D97-AF65-F5344CB8AC3E}">
        <p14:creationId xmlns:p14="http://schemas.microsoft.com/office/powerpoint/2010/main" val="24893212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7200" dirty="0" smtClean="0"/>
              <a:t>QUESTIONS…</a:t>
            </a:r>
            <a:endParaRPr lang="en-US" sz="7200" dirty="0"/>
          </a:p>
        </p:txBody>
      </p:sp>
      <p:sp>
        <p:nvSpPr>
          <p:cNvPr id="4" name="Slide Number Placeholder 3"/>
          <p:cNvSpPr>
            <a:spLocks noGrp="1"/>
          </p:cNvSpPr>
          <p:nvPr>
            <p:ph type="sldNum" sz="quarter" idx="4294967295"/>
          </p:nvPr>
        </p:nvSpPr>
        <p:spPr>
          <a:xfrm>
            <a:off x="9347200" y="6316663"/>
            <a:ext cx="2844800" cy="476250"/>
          </a:xfrm>
        </p:spPr>
        <p:txBody>
          <a:bodyPr/>
          <a:lstStyle/>
          <a:p>
            <a:pPr>
              <a:defRPr/>
            </a:pPr>
            <a:fld id="{FB9F2A45-7E10-4473-9FB8-3C4B2B9D21BF}" type="slidenum">
              <a:rPr lang="zh-CN" altLang="en-US" smtClean="0"/>
              <a:pPr>
                <a:defRPr/>
              </a:pPr>
              <a:t>22</a:t>
            </a:fld>
            <a:endParaRPr lang="en-US" altLang="zh-CN"/>
          </a:p>
        </p:txBody>
      </p:sp>
    </p:spTree>
    <p:extLst>
      <p:ext uri="{BB962C8B-B14F-4D97-AF65-F5344CB8AC3E}">
        <p14:creationId xmlns:p14="http://schemas.microsoft.com/office/powerpoint/2010/main" val="3334603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Introduction: the Online News</a:t>
            </a:r>
            <a:endParaRPr lang="en-US" dirty="0"/>
          </a:p>
        </p:txBody>
      </p:sp>
      <p:sp>
        <p:nvSpPr>
          <p:cNvPr id="3" name="Marcador de contenido 2"/>
          <p:cNvSpPr>
            <a:spLocks noGrp="1"/>
          </p:cNvSpPr>
          <p:nvPr>
            <p:ph idx="1"/>
          </p:nvPr>
        </p:nvSpPr>
        <p:spPr/>
        <p:txBody>
          <a:bodyPr/>
          <a:lstStyle/>
          <a:p>
            <a:r>
              <a:rPr lang="en-US" dirty="0" smtClean="0"/>
              <a:t>Internet in the information domain: online news.</a:t>
            </a:r>
          </a:p>
          <a:p>
            <a:r>
              <a:rPr lang="en-US" dirty="0" smtClean="0"/>
              <a:t>Key benefits of online news for users (</a:t>
            </a:r>
            <a:r>
              <a:rPr lang="en-US" dirty="0" err="1" smtClean="0"/>
              <a:t>Karlsson</a:t>
            </a:r>
            <a:r>
              <a:rPr lang="en-US" dirty="0" smtClean="0"/>
              <a:t> and </a:t>
            </a:r>
            <a:r>
              <a:rPr lang="en-US" dirty="0" err="1" smtClean="0"/>
              <a:t>Strömbach</a:t>
            </a:r>
            <a:r>
              <a:rPr lang="en-US" dirty="0" smtClean="0"/>
              <a:t>, 2010):</a:t>
            </a:r>
          </a:p>
          <a:p>
            <a:pPr lvl="1"/>
            <a:r>
              <a:rPr lang="en-US" sz="2000" dirty="0" smtClean="0"/>
              <a:t>Interactivity</a:t>
            </a:r>
          </a:p>
          <a:p>
            <a:pPr lvl="1"/>
            <a:r>
              <a:rPr lang="es-CL" sz="2000" dirty="0" err="1" smtClean="0"/>
              <a:t>immediacy</a:t>
            </a:r>
            <a:endParaRPr lang="en-US" sz="2000" dirty="0" smtClean="0"/>
          </a:p>
          <a:p>
            <a:r>
              <a:rPr lang="en-US" dirty="0" smtClean="0"/>
              <a:t>Online news articles:</a:t>
            </a:r>
          </a:p>
          <a:p>
            <a:pPr lvl="1"/>
            <a:r>
              <a:rPr lang="en-US" sz="2000" dirty="0" smtClean="0"/>
              <a:t>disrupted the news industry</a:t>
            </a:r>
          </a:p>
          <a:p>
            <a:pPr lvl="1"/>
            <a:r>
              <a:rPr lang="en-US" sz="2000" dirty="0" smtClean="0"/>
              <a:t>allow firms to advertise products</a:t>
            </a:r>
            <a:endParaRPr lang="en-US" sz="2000" dirty="0"/>
          </a:p>
          <a:p>
            <a:r>
              <a:rPr lang="en-US" dirty="0"/>
              <a:t>Importance of popularity of online news </a:t>
            </a:r>
            <a:r>
              <a:rPr lang="en-US" dirty="0" smtClean="0"/>
              <a:t>(</a:t>
            </a:r>
            <a:r>
              <a:rPr lang="en-US" dirty="0" err="1"/>
              <a:t>Tsagkias</a:t>
            </a:r>
            <a:r>
              <a:rPr lang="en-US" dirty="0"/>
              <a:t> </a:t>
            </a:r>
            <a:r>
              <a:rPr lang="en-US" i="1" dirty="0"/>
              <a:t>et al</a:t>
            </a:r>
            <a:r>
              <a:rPr lang="en-US" dirty="0"/>
              <a:t>., 2009</a:t>
            </a:r>
            <a:r>
              <a:rPr lang="en-US" dirty="0" smtClean="0"/>
              <a:t>):</a:t>
            </a:r>
            <a:endParaRPr lang="en-US" dirty="0"/>
          </a:p>
          <a:p>
            <a:pPr lvl="1"/>
            <a:r>
              <a:rPr lang="en-US" sz="2000" dirty="0"/>
              <a:t>Attractiveness of articles and their publication </a:t>
            </a:r>
            <a:r>
              <a:rPr lang="en-US" sz="2000" dirty="0" smtClean="0"/>
              <a:t>time</a:t>
            </a:r>
            <a:endParaRPr lang="en-US" sz="2000" dirty="0"/>
          </a:p>
          <a:p>
            <a:pPr lvl="1"/>
            <a:r>
              <a:rPr lang="en-US" sz="2000" dirty="0"/>
              <a:t>Profitability for online news </a:t>
            </a:r>
            <a:r>
              <a:rPr lang="en-US" sz="2000" dirty="0" smtClean="0"/>
              <a:t>companies</a:t>
            </a:r>
            <a:endParaRPr lang="en-US" sz="2000" dirty="0"/>
          </a:p>
          <a:p>
            <a:pPr lvl="1"/>
            <a:r>
              <a:rPr lang="en-US" sz="2000" dirty="0"/>
              <a:t>Readers can reduce seek </a:t>
            </a:r>
            <a:r>
              <a:rPr lang="en-US" sz="2000" dirty="0" smtClean="0"/>
              <a:t>time</a:t>
            </a:r>
            <a:endParaRPr lang="en-US" sz="2000" dirty="0"/>
          </a:p>
          <a:p>
            <a:pPr marL="457200" lvl="1" indent="0">
              <a:buNone/>
            </a:pPr>
            <a:endParaRPr lang="en-US" dirty="0" smtClean="0"/>
          </a:p>
        </p:txBody>
      </p:sp>
      <p:sp>
        <p:nvSpPr>
          <p:cNvPr id="4" name="TextBox 3"/>
          <p:cNvSpPr txBox="1"/>
          <p:nvPr/>
        </p:nvSpPr>
        <p:spPr>
          <a:xfrm>
            <a:off x="7665156" y="480396"/>
            <a:ext cx="4526844" cy="369332"/>
          </a:xfrm>
          <a:prstGeom prst="rect">
            <a:avLst/>
          </a:prstGeom>
          <a:noFill/>
        </p:spPr>
        <p:txBody>
          <a:bodyPr wrap="square" rtlCol="0">
            <a:spAutoFit/>
          </a:bodyPr>
          <a:lstStyle/>
          <a:p>
            <a:r>
              <a:rPr lang="en-US" dirty="0" smtClean="0"/>
              <a:t>Presented by Ignacio </a:t>
            </a:r>
            <a:r>
              <a:rPr lang="en-US" dirty="0" err="1"/>
              <a:t>Inostroza</a:t>
            </a:r>
            <a:r>
              <a:rPr lang="en-US" dirty="0"/>
              <a:t>-Quezada</a:t>
            </a:r>
          </a:p>
        </p:txBody>
      </p:sp>
      <p:sp>
        <p:nvSpPr>
          <p:cNvPr id="5" name="Slide Number Placeholder 4"/>
          <p:cNvSpPr>
            <a:spLocks noGrp="1"/>
          </p:cNvSpPr>
          <p:nvPr>
            <p:ph type="sldNum" sz="quarter" idx="10"/>
          </p:nvPr>
        </p:nvSpPr>
        <p:spPr/>
        <p:txBody>
          <a:bodyPr/>
          <a:lstStyle/>
          <a:p>
            <a:pPr>
              <a:defRPr/>
            </a:pPr>
            <a:fld id="{FB9F2A45-7E10-4473-9FB8-3C4B2B9D21BF}" type="slidenum">
              <a:rPr lang="zh-CN" altLang="en-US" smtClean="0"/>
              <a:pPr>
                <a:defRPr/>
              </a:pPr>
              <a:t>3</a:t>
            </a:fld>
            <a:endParaRPr lang="en-US" altLang="zh-CN"/>
          </a:p>
        </p:txBody>
      </p:sp>
    </p:spTree>
    <p:extLst>
      <p:ext uri="{BB962C8B-B14F-4D97-AF65-F5344CB8AC3E}">
        <p14:creationId xmlns:p14="http://schemas.microsoft.com/office/powerpoint/2010/main" val="1371747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A </a:t>
            </a:r>
            <a:r>
              <a:rPr lang="es-CL" dirty="0" err="1" smtClean="0"/>
              <a:t>literature</a:t>
            </a:r>
            <a:r>
              <a:rPr lang="es-CL" dirty="0" smtClean="0"/>
              <a:t> </a:t>
            </a:r>
            <a:r>
              <a:rPr lang="es-CL" dirty="0" err="1" smtClean="0"/>
              <a:t>review</a:t>
            </a:r>
            <a:endParaRPr lang="en-US" dirty="0"/>
          </a:p>
        </p:txBody>
      </p:sp>
      <p:sp>
        <p:nvSpPr>
          <p:cNvPr id="3" name="Marcador de contenido 2"/>
          <p:cNvSpPr>
            <a:spLocks noGrp="1"/>
          </p:cNvSpPr>
          <p:nvPr>
            <p:ph idx="1"/>
          </p:nvPr>
        </p:nvSpPr>
        <p:spPr/>
        <p:txBody>
          <a:bodyPr/>
          <a:lstStyle/>
          <a:p>
            <a:r>
              <a:rPr lang="es-CL" dirty="0" err="1" smtClean="0"/>
              <a:t>Knochbloch-Westerwick</a:t>
            </a:r>
            <a:r>
              <a:rPr lang="es-CL" dirty="0" smtClean="0"/>
              <a:t> </a:t>
            </a:r>
            <a:r>
              <a:rPr lang="es-CL" i="1" dirty="0" smtClean="0"/>
              <a:t>et al.</a:t>
            </a:r>
            <a:r>
              <a:rPr lang="es-CL" dirty="0" smtClean="0"/>
              <a:t> (2005):</a:t>
            </a:r>
            <a:r>
              <a:rPr lang="en-US" dirty="0" smtClean="0"/>
              <a:t> </a:t>
            </a:r>
          </a:p>
          <a:p>
            <a:pPr lvl="1"/>
            <a:r>
              <a:rPr lang="es-CL" sz="2000" dirty="0" err="1" smtClean="0"/>
              <a:t>Highly</a:t>
            </a:r>
            <a:r>
              <a:rPr lang="es-CL" sz="2000" dirty="0" smtClean="0"/>
              <a:t> </a:t>
            </a:r>
            <a:r>
              <a:rPr lang="es-CL" sz="2000" dirty="0" err="1" smtClean="0"/>
              <a:t>rated</a:t>
            </a:r>
            <a:r>
              <a:rPr lang="es-CL" sz="2000" dirty="0" smtClean="0"/>
              <a:t> </a:t>
            </a:r>
            <a:r>
              <a:rPr lang="es-CL" sz="2000" dirty="0" err="1" smtClean="0"/>
              <a:t>articles</a:t>
            </a:r>
            <a:r>
              <a:rPr lang="es-CL" sz="2000" dirty="0" smtClean="0"/>
              <a:t> are </a:t>
            </a:r>
            <a:r>
              <a:rPr lang="es-CL" sz="2000" dirty="0" err="1" smtClean="0"/>
              <a:t>read</a:t>
            </a:r>
            <a:r>
              <a:rPr lang="es-CL" sz="2000" dirty="0" smtClean="0"/>
              <a:t> </a:t>
            </a:r>
            <a:r>
              <a:rPr lang="es-CL" sz="2000" dirty="0" err="1" smtClean="0"/>
              <a:t>longer</a:t>
            </a:r>
            <a:endParaRPr lang="es-CL" sz="2000" dirty="0" smtClean="0"/>
          </a:p>
          <a:p>
            <a:pPr lvl="1"/>
            <a:r>
              <a:rPr lang="es-CL" sz="2000" dirty="0" smtClean="0"/>
              <a:t>Online </a:t>
            </a:r>
            <a:r>
              <a:rPr lang="es-CL" sz="2000" dirty="0" err="1" smtClean="0"/>
              <a:t>readers</a:t>
            </a:r>
            <a:r>
              <a:rPr lang="es-CL" sz="2000" dirty="0" smtClean="0"/>
              <a:t> </a:t>
            </a:r>
            <a:r>
              <a:rPr lang="es-CL" sz="2000" dirty="0" err="1" smtClean="0"/>
              <a:t>prefer</a:t>
            </a:r>
            <a:r>
              <a:rPr lang="es-CL" sz="2000" dirty="0" smtClean="0"/>
              <a:t> </a:t>
            </a:r>
            <a:r>
              <a:rPr lang="es-CL" sz="2000" dirty="0" err="1" smtClean="0"/>
              <a:t>articles</a:t>
            </a:r>
            <a:r>
              <a:rPr lang="es-CL" sz="2000" dirty="0" smtClean="0"/>
              <a:t> </a:t>
            </a:r>
            <a:r>
              <a:rPr lang="es-CL" sz="2000" dirty="0" err="1" smtClean="0"/>
              <a:t>viewed</a:t>
            </a:r>
            <a:r>
              <a:rPr lang="es-CL" sz="2000" dirty="0"/>
              <a:t> </a:t>
            </a:r>
            <a:r>
              <a:rPr lang="es-CL" sz="2000" dirty="0" err="1" smtClean="0"/>
              <a:t>by</a:t>
            </a:r>
            <a:r>
              <a:rPr lang="es-CL" sz="2000" dirty="0" smtClean="0"/>
              <a:t> </a:t>
            </a:r>
            <a:r>
              <a:rPr lang="es-CL" sz="2000" dirty="0" err="1" smtClean="0"/>
              <a:t>few</a:t>
            </a:r>
            <a:r>
              <a:rPr lang="es-CL" sz="2000" dirty="0" smtClean="0"/>
              <a:t> </a:t>
            </a:r>
            <a:r>
              <a:rPr lang="es-CL" sz="2000" dirty="0" err="1" smtClean="0"/>
              <a:t>or</a:t>
            </a:r>
            <a:r>
              <a:rPr lang="es-CL" sz="2000" dirty="0" smtClean="0"/>
              <a:t> </a:t>
            </a:r>
            <a:r>
              <a:rPr lang="es-CL" sz="2000" dirty="0" err="1" smtClean="0"/>
              <a:t>many</a:t>
            </a:r>
            <a:r>
              <a:rPr lang="es-CL" sz="2000" dirty="0" smtClean="0"/>
              <a:t> </a:t>
            </a:r>
            <a:r>
              <a:rPr lang="es-CL" sz="2000" dirty="0" err="1" smtClean="0"/>
              <a:t>people</a:t>
            </a:r>
            <a:r>
              <a:rPr lang="es-CL" sz="2000" dirty="0" smtClean="0"/>
              <a:t>.</a:t>
            </a:r>
          </a:p>
          <a:p>
            <a:pPr marL="457200" lvl="1" indent="0">
              <a:buNone/>
            </a:pPr>
            <a:endParaRPr lang="es-CL" dirty="0" smtClean="0"/>
          </a:p>
          <a:p>
            <a:r>
              <a:rPr lang="es-CL" dirty="0" err="1" smtClean="0"/>
              <a:t>Ziegele</a:t>
            </a:r>
            <a:r>
              <a:rPr lang="es-CL" dirty="0" smtClean="0"/>
              <a:t> </a:t>
            </a:r>
            <a:r>
              <a:rPr lang="es-CL" i="1" dirty="0" smtClean="0"/>
              <a:t>et al.</a:t>
            </a:r>
            <a:r>
              <a:rPr lang="es-CL" dirty="0" smtClean="0"/>
              <a:t> (2014): online </a:t>
            </a:r>
            <a:r>
              <a:rPr lang="es-CL" dirty="0" err="1" smtClean="0"/>
              <a:t>news</a:t>
            </a:r>
            <a:r>
              <a:rPr lang="es-CL" dirty="0" smtClean="0"/>
              <a:t> </a:t>
            </a:r>
            <a:r>
              <a:rPr lang="es-CL" dirty="0" err="1" smtClean="0"/>
              <a:t>that</a:t>
            </a:r>
            <a:r>
              <a:rPr lang="es-CL" dirty="0" smtClean="0"/>
              <a:t> produce more </a:t>
            </a:r>
            <a:r>
              <a:rPr lang="es-CL" dirty="0" err="1" smtClean="0"/>
              <a:t>comments</a:t>
            </a:r>
            <a:r>
              <a:rPr lang="es-CL" dirty="0" smtClean="0"/>
              <a:t> are</a:t>
            </a:r>
          </a:p>
          <a:p>
            <a:pPr lvl="1"/>
            <a:r>
              <a:rPr lang="es-CL" sz="2000" dirty="0" err="1"/>
              <a:t>challenging</a:t>
            </a:r>
            <a:r>
              <a:rPr lang="es-CL" sz="2000" dirty="0"/>
              <a:t>, </a:t>
            </a:r>
            <a:r>
              <a:rPr lang="es-CL" sz="2000" dirty="0" err="1" smtClean="0"/>
              <a:t>unexpected</a:t>
            </a:r>
            <a:endParaRPr lang="es-CL" sz="2000" dirty="0"/>
          </a:p>
          <a:p>
            <a:pPr lvl="1"/>
            <a:r>
              <a:rPr lang="es-CL" sz="2000" dirty="0" err="1" smtClean="0"/>
              <a:t>directed</a:t>
            </a:r>
            <a:r>
              <a:rPr lang="es-CL" sz="2000" dirty="0" smtClean="0"/>
              <a:t> to a </a:t>
            </a:r>
            <a:r>
              <a:rPr lang="es-CL" sz="2000" dirty="0" err="1" smtClean="0"/>
              <a:t>specific</a:t>
            </a:r>
            <a:r>
              <a:rPr lang="es-CL" sz="2000" dirty="0" smtClean="0"/>
              <a:t> </a:t>
            </a:r>
            <a:r>
              <a:rPr lang="es-CL" sz="2000" dirty="0" err="1" smtClean="0"/>
              <a:t>person</a:t>
            </a:r>
            <a:endParaRPr lang="es-CL" sz="2000" dirty="0" smtClean="0"/>
          </a:p>
          <a:p>
            <a:pPr lvl="1"/>
            <a:r>
              <a:rPr lang="es-CL" sz="2000" dirty="0" err="1" smtClean="0"/>
              <a:t>long</a:t>
            </a:r>
            <a:r>
              <a:rPr lang="es-CL" sz="2000" dirty="0" smtClean="0"/>
              <a:t> in </a:t>
            </a:r>
            <a:r>
              <a:rPr lang="es-CL" sz="2000" dirty="0" err="1" smtClean="0"/>
              <a:t>words</a:t>
            </a:r>
            <a:endParaRPr lang="es-CL" sz="2000" dirty="0"/>
          </a:p>
        </p:txBody>
      </p:sp>
      <p:sp>
        <p:nvSpPr>
          <p:cNvPr id="4" name="TextBox 3"/>
          <p:cNvSpPr txBox="1"/>
          <p:nvPr/>
        </p:nvSpPr>
        <p:spPr>
          <a:xfrm>
            <a:off x="7665156" y="480396"/>
            <a:ext cx="4526844" cy="369332"/>
          </a:xfrm>
          <a:prstGeom prst="rect">
            <a:avLst/>
          </a:prstGeom>
          <a:noFill/>
        </p:spPr>
        <p:txBody>
          <a:bodyPr wrap="square" rtlCol="0">
            <a:spAutoFit/>
          </a:bodyPr>
          <a:lstStyle/>
          <a:p>
            <a:r>
              <a:rPr lang="en-US" dirty="0" smtClean="0"/>
              <a:t>Presented by Ignacio </a:t>
            </a:r>
            <a:r>
              <a:rPr lang="en-US" dirty="0" err="1"/>
              <a:t>Inostroza</a:t>
            </a:r>
            <a:r>
              <a:rPr lang="en-US" dirty="0"/>
              <a:t>-Quezada</a:t>
            </a:r>
          </a:p>
        </p:txBody>
      </p:sp>
      <p:sp>
        <p:nvSpPr>
          <p:cNvPr id="5" name="Slide Number Placeholder 4"/>
          <p:cNvSpPr>
            <a:spLocks noGrp="1"/>
          </p:cNvSpPr>
          <p:nvPr>
            <p:ph type="sldNum" sz="quarter" idx="10"/>
          </p:nvPr>
        </p:nvSpPr>
        <p:spPr/>
        <p:txBody>
          <a:bodyPr/>
          <a:lstStyle/>
          <a:p>
            <a:pPr>
              <a:defRPr/>
            </a:pPr>
            <a:fld id="{FB9F2A45-7E10-4473-9FB8-3C4B2B9D21BF}" type="slidenum">
              <a:rPr lang="zh-CN" altLang="en-US" smtClean="0"/>
              <a:pPr>
                <a:defRPr/>
              </a:pPr>
              <a:t>4</a:t>
            </a:fld>
            <a:endParaRPr lang="en-US" altLang="zh-CN"/>
          </a:p>
        </p:txBody>
      </p:sp>
    </p:spTree>
    <p:extLst>
      <p:ext uri="{BB962C8B-B14F-4D97-AF65-F5344CB8AC3E}">
        <p14:creationId xmlns:p14="http://schemas.microsoft.com/office/powerpoint/2010/main" val="4253614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err="1" smtClean="0"/>
              <a:t>Literature</a:t>
            </a:r>
            <a:r>
              <a:rPr lang="es-CL" dirty="0" smtClean="0"/>
              <a:t> </a:t>
            </a:r>
            <a:r>
              <a:rPr lang="es-CL" dirty="0" err="1" smtClean="0"/>
              <a:t>Review</a:t>
            </a:r>
            <a:r>
              <a:rPr lang="es-CL" dirty="0" smtClean="0"/>
              <a:t> (</a:t>
            </a:r>
            <a:r>
              <a:rPr lang="es-CL" dirty="0" err="1" smtClean="0"/>
              <a:t>cont’d</a:t>
            </a:r>
            <a:r>
              <a:rPr lang="es-CL" dirty="0" smtClean="0"/>
              <a:t>)</a:t>
            </a:r>
            <a:endParaRPr lang="en-US" dirty="0"/>
          </a:p>
        </p:txBody>
      </p:sp>
      <p:sp>
        <p:nvSpPr>
          <p:cNvPr id="3" name="Marcador de contenido 2"/>
          <p:cNvSpPr>
            <a:spLocks noGrp="1"/>
          </p:cNvSpPr>
          <p:nvPr>
            <p:ph idx="1"/>
          </p:nvPr>
        </p:nvSpPr>
        <p:spPr/>
        <p:txBody>
          <a:bodyPr>
            <a:normAutofit/>
          </a:bodyPr>
          <a:lstStyle/>
          <a:p>
            <a:r>
              <a:rPr lang="es-CL" dirty="0" err="1" smtClean="0"/>
              <a:t>Liu</a:t>
            </a:r>
            <a:r>
              <a:rPr lang="es-CL" dirty="0" smtClean="0"/>
              <a:t> </a:t>
            </a:r>
            <a:r>
              <a:rPr lang="es-CL" i="1" dirty="0" smtClean="0"/>
              <a:t>et al.</a:t>
            </a:r>
            <a:r>
              <a:rPr lang="es-CL" dirty="0" smtClean="0"/>
              <a:t> (2015). Online </a:t>
            </a:r>
            <a:r>
              <a:rPr lang="es-CL" dirty="0" err="1" smtClean="0"/>
              <a:t>news</a:t>
            </a:r>
            <a:r>
              <a:rPr lang="es-CL" dirty="0" smtClean="0"/>
              <a:t> </a:t>
            </a:r>
            <a:r>
              <a:rPr lang="es-CL" dirty="0" err="1" smtClean="0"/>
              <a:t>that</a:t>
            </a:r>
            <a:r>
              <a:rPr lang="es-CL" dirty="0" smtClean="0"/>
              <a:t> produce more </a:t>
            </a:r>
            <a:r>
              <a:rPr lang="es-CL" dirty="0" err="1" smtClean="0"/>
              <a:t>comments</a:t>
            </a:r>
            <a:r>
              <a:rPr lang="es-CL" dirty="0" smtClean="0"/>
              <a:t>:</a:t>
            </a:r>
          </a:p>
          <a:p>
            <a:pPr lvl="1"/>
            <a:r>
              <a:rPr lang="es-CL" sz="2200" dirty="0" smtClean="0"/>
              <a:t>are more </a:t>
            </a:r>
            <a:r>
              <a:rPr lang="es-CL" sz="2200" dirty="0" err="1" smtClean="0"/>
              <a:t>recommended</a:t>
            </a:r>
            <a:r>
              <a:rPr lang="es-CL" sz="2200" dirty="0" smtClean="0"/>
              <a:t> </a:t>
            </a:r>
            <a:r>
              <a:rPr lang="es-CL" sz="2200" dirty="0" err="1" smtClean="0"/>
              <a:t>by</a:t>
            </a:r>
            <a:r>
              <a:rPr lang="es-CL" sz="2200" dirty="0" smtClean="0"/>
              <a:t> </a:t>
            </a:r>
            <a:r>
              <a:rPr lang="es-CL" sz="2200" dirty="0" err="1" smtClean="0"/>
              <a:t>friends</a:t>
            </a:r>
            <a:endParaRPr lang="es-CL" sz="2200" dirty="0" smtClean="0"/>
          </a:p>
          <a:p>
            <a:pPr lvl="1"/>
            <a:r>
              <a:rPr lang="es-CL" sz="2200" dirty="0" err="1" smtClean="0"/>
              <a:t>have</a:t>
            </a:r>
            <a:r>
              <a:rPr lang="es-CL" sz="2200" dirty="0" smtClean="0"/>
              <a:t> multimedia </a:t>
            </a:r>
            <a:r>
              <a:rPr lang="es-CL" sz="2200" dirty="0" err="1" smtClean="0"/>
              <a:t>elements</a:t>
            </a:r>
            <a:r>
              <a:rPr lang="es-CL" sz="2200" dirty="0" smtClean="0"/>
              <a:t> (</a:t>
            </a:r>
            <a:r>
              <a:rPr lang="es-CL" sz="2200" dirty="0" err="1" smtClean="0"/>
              <a:t>e.g</a:t>
            </a:r>
            <a:r>
              <a:rPr lang="es-CL" sz="2200" dirty="0" smtClean="0"/>
              <a:t>. videos</a:t>
            </a:r>
            <a:r>
              <a:rPr lang="es-CL" sz="2200" dirty="0" smtClean="0"/>
              <a:t>)</a:t>
            </a:r>
            <a:endParaRPr lang="es-CL" sz="2200" dirty="0" smtClean="0"/>
          </a:p>
          <a:p>
            <a:pPr lvl="1"/>
            <a:r>
              <a:rPr lang="es-CL" sz="2200" dirty="0" err="1" smtClean="0"/>
              <a:t>have</a:t>
            </a:r>
            <a:r>
              <a:rPr lang="es-CL" sz="2200" dirty="0" smtClean="0"/>
              <a:t> a </a:t>
            </a:r>
            <a:r>
              <a:rPr lang="es-CL" sz="2200" dirty="0" err="1" smtClean="0"/>
              <a:t>negative</a:t>
            </a:r>
            <a:r>
              <a:rPr lang="es-CL" sz="2200" dirty="0" smtClean="0"/>
              <a:t> </a:t>
            </a:r>
            <a:r>
              <a:rPr lang="es-CL" sz="2200" dirty="0" err="1" smtClean="0"/>
              <a:t>content</a:t>
            </a:r>
            <a:endParaRPr lang="es-CL" sz="2200" dirty="0" smtClean="0"/>
          </a:p>
          <a:p>
            <a:pPr lvl="1"/>
            <a:r>
              <a:rPr lang="es-CL" sz="2200" dirty="0" err="1" smtClean="0"/>
              <a:t>allow</a:t>
            </a:r>
            <a:r>
              <a:rPr lang="es-CL" sz="2200" dirty="0" smtClean="0"/>
              <a:t> </a:t>
            </a:r>
            <a:r>
              <a:rPr lang="es-CL" sz="2200" dirty="0" err="1" smtClean="0"/>
              <a:t>readers</a:t>
            </a:r>
            <a:r>
              <a:rPr lang="es-CL" sz="2200" dirty="0" smtClean="0"/>
              <a:t> </a:t>
            </a:r>
            <a:r>
              <a:rPr lang="es-CL" sz="2200" dirty="0" err="1" smtClean="0"/>
              <a:t>to</a:t>
            </a:r>
            <a:r>
              <a:rPr lang="es-CL" sz="2200" dirty="0" smtClean="0"/>
              <a:t> </a:t>
            </a:r>
            <a:r>
              <a:rPr lang="es-CL" sz="2200" dirty="0" err="1" smtClean="0"/>
              <a:t>speculate</a:t>
            </a:r>
            <a:endParaRPr lang="es-CL" sz="2200" dirty="0" smtClean="0"/>
          </a:p>
          <a:p>
            <a:pPr lvl="1"/>
            <a:r>
              <a:rPr lang="es-CL" sz="2200" dirty="0" smtClean="0"/>
              <a:t>are </a:t>
            </a:r>
            <a:r>
              <a:rPr lang="es-CL" sz="2200" dirty="0" err="1" smtClean="0"/>
              <a:t>related</a:t>
            </a:r>
            <a:r>
              <a:rPr lang="es-CL" sz="2200" dirty="0" smtClean="0"/>
              <a:t> </a:t>
            </a:r>
            <a:r>
              <a:rPr lang="es-CL" sz="2200" dirty="0" err="1" smtClean="0"/>
              <a:t>to</a:t>
            </a:r>
            <a:r>
              <a:rPr lang="es-CL" sz="2200" dirty="0" smtClean="0"/>
              <a:t> </a:t>
            </a:r>
            <a:r>
              <a:rPr lang="es-CL" sz="2200" dirty="0" smtClean="0"/>
              <a:t>real-</a:t>
            </a:r>
            <a:r>
              <a:rPr lang="es-CL" sz="2200" dirty="0" err="1" smtClean="0"/>
              <a:t>life</a:t>
            </a:r>
            <a:endParaRPr lang="es-CL" sz="2200" dirty="0" smtClean="0"/>
          </a:p>
          <a:p>
            <a:pPr lvl="1"/>
            <a:r>
              <a:rPr lang="es-CL" sz="2200" dirty="0" err="1" smtClean="0"/>
              <a:t>include</a:t>
            </a:r>
            <a:r>
              <a:rPr lang="es-CL" sz="2200" dirty="0" smtClean="0"/>
              <a:t> </a:t>
            </a:r>
            <a:r>
              <a:rPr lang="es-CL" sz="2200" dirty="0" err="1" smtClean="0"/>
              <a:t>opinions</a:t>
            </a:r>
            <a:r>
              <a:rPr lang="es-CL" sz="2200" dirty="0" smtClean="0"/>
              <a:t> of </a:t>
            </a:r>
            <a:r>
              <a:rPr lang="es-CL" sz="2200" dirty="0" err="1" smtClean="0"/>
              <a:t>experts</a:t>
            </a:r>
            <a:r>
              <a:rPr lang="es-CL" sz="2200" dirty="0" smtClean="0"/>
              <a:t> (</a:t>
            </a:r>
            <a:r>
              <a:rPr lang="es-CL" sz="2200" dirty="0" err="1" smtClean="0"/>
              <a:t>finance</a:t>
            </a:r>
            <a:r>
              <a:rPr lang="es-CL" sz="2200" dirty="0" smtClean="0"/>
              <a:t> and </a:t>
            </a:r>
            <a:r>
              <a:rPr lang="es-CL" sz="2200" dirty="0" err="1" smtClean="0"/>
              <a:t>SciTech</a:t>
            </a:r>
            <a:r>
              <a:rPr lang="es-CL" sz="2200" dirty="0" smtClean="0"/>
              <a:t> </a:t>
            </a:r>
            <a:r>
              <a:rPr lang="es-CL" sz="2200" dirty="0" err="1" smtClean="0"/>
              <a:t>only</a:t>
            </a:r>
            <a:r>
              <a:rPr lang="es-CL" sz="2200" dirty="0" smtClean="0"/>
              <a:t>)</a:t>
            </a:r>
            <a:endParaRPr lang="es-CL" sz="2200" dirty="0" smtClean="0"/>
          </a:p>
          <a:p>
            <a:r>
              <a:rPr lang="es-CL" dirty="0" smtClean="0"/>
              <a:t>Reis </a:t>
            </a:r>
            <a:r>
              <a:rPr lang="es-CL" i="1" dirty="0" smtClean="0"/>
              <a:t>et al.</a:t>
            </a:r>
            <a:r>
              <a:rPr lang="es-CL" dirty="0" smtClean="0"/>
              <a:t> (2015</a:t>
            </a:r>
            <a:r>
              <a:rPr lang="es-CL" dirty="0" smtClean="0"/>
              <a:t>)</a:t>
            </a:r>
            <a:endParaRPr lang="es-CL" dirty="0" smtClean="0"/>
          </a:p>
          <a:p>
            <a:pPr lvl="1"/>
            <a:r>
              <a:rPr lang="es-CL" sz="2000" dirty="0" smtClean="0"/>
              <a:t>Popular </a:t>
            </a:r>
            <a:r>
              <a:rPr lang="es-CL" sz="2000" dirty="0" err="1" smtClean="0"/>
              <a:t>headings</a:t>
            </a:r>
            <a:r>
              <a:rPr lang="es-CL" sz="2000" dirty="0"/>
              <a:t> </a:t>
            </a:r>
            <a:r>
              <a:rPr lang="es-CL" sz="2000" dirty="0" err="1" smtClean="0"/>
              <a:t>have</a:t>
            </a:r>
            <a:r>
              <a:rPr lang="es-CL" sz="2000" dirty="0" smtClean="0"/>
              <a:t> </a:t>
            </a:r>
            <a:r>
              <a:rPr lang="es-CL" sz="2000" dirty="0" err="1" smtClean="0"/>
              <a:t>polarized</a:t>
            </a:r>
            <a:r>
              <a:rPr lang="es-CL" sz="2000" dirty="0" smtClean="0"/>
              <a:t> </a:t>
            </a:r>
            <a:r>
              <a:rPr lang="es-CL" sz="2000" dirty="0" err="1" smtClean="0"/>
              <a:t>assessments</a:t>
            </a:r>
            <a:endParaRPr lang="es-CL" sz="2000" dirty="0" smtClean="0"/>
          </a:p>
          <a:p>
            <a:pPr lvl="1"/>
            <a:r>
              <a:rPr lang="es-CL" sz="2000" dirty="0" err="1" smtClean="0"/>
              <a:t>comments</a:t>
            </a:r>
            <a:r>
              <a:rPr lang="es-CL" sz="2000" dirty="0" smtClean="0"/>
              <a:t> </a:t>
            </a:r>
            <a:r>
              <a:rPr lang="es-CL" sz="2000" dirty="0" err="1" smtClean="0"/>
              <a:t>about</a:t>
            </a:r>
            <a:r>
              <a:rPr lang="es-CL" sz="2000" dirty="0" smtClean="0"/>
              <a:t> </a:t>
            </a:r>
            <a:r>
              <a:rPr lang="es-CL" sz="2000" dirty="0" err="1" smtClean="0"/>
              <a:t>headings</a:t>
            </a:r>
            <a:r>
              <a:rPr lang="es-CL" sz="2000" dirty="0" smtClean="0"/>
              <a:t> are </a:t>
            </a:r>
            <a:r>
              <a:rPr lang="es-CL" sz="2000" dirty="0" err="1" smtClean="0"/>
              <a:t>often</a:t>
            </a:r>
            <a:r>
              <a:rPr lang="es-CL" sz="2000" dirty="0" smtClean="0"/>
              <a:t> </a:t>
            </a:r>
            <a:r>
              <a:rPr lang="es-CL" sz="2000" dirty="0" err="1" smtClean="0"/>
              <a:t>negative</a:t>
            </a:r>
            <a:endParaRPr lang="es-CL" sz="2000" dirty="0" smtClean="0"/>
          </a:p>
        </p:txBody>
      </p:sp>
      <p:sp>
        <p:nvSpPr>
          <p:cNvPr id="4" name="TextBox 3"/>
          <p:cNvSpPr txBox="1"/>
          <p:nvPr/>
        </p:nvSpPr>
        <p:spPr>
          <a:xfrm>
            <a:off x="7665156" y="480396"/>
            <a:ext cx="4526844" cy="369332"/>
          </a:xfrm>
          <a:prstGeom prst="rect">
            <a:avLst/>
          </a:prstGeom>
          <a:noFill/>
        </p:spPr>
        <p:txBody>
          <a:bodyPr wrap="square" rtlCol="0">
            <a:spAutoFit/>
          </a:bodyPr>
          <a:lstStyle/>
          <a:p>
            <a:r>
              <a:rPr lang="en-US" dirty="0" smtClean="0"/>
              <a:t>Presented by Ignacio </a:t>
            </a:r>
            <a:r>
              <a:rPr lang="en-US" dirty="0" err="1"/>
              <a:t>Inostroza</a:t>
            </a:r>
            <a:r>
              <a:rPr lang="en-US" dirty="0"/>
              <a:t>-Quezada</a:t>
            </a:r>
          </a:p>
        </p:txBody>
      </p:sp>
      <p:sp>
        <p:nvSpPr>
          <p:cNvPr id="5" name="Slide Number Placeholder 4"/>
          <p:cNvSpPr>
            <a:spLocks noGrp="1"/>
          </p:cNvSpPr>
          <p:nvPr>
            <p:ph type="sldNum" sz="quarter" idx="10"/>
          </p:nvPr>
        </p:nvSpPr>
        <p:spPr/>
        <p:txBody>
          <a:bodyPr/>
          <a:lstStyle/>
          <a:p>
            <a:pPr>
              <a:defRPr/>
            </a:pPr>
            <a:fld id="{FB9F2A45-7E10-4473-9FB8-3C4B2B9D21BF}" type="slidenum">
              <a:rPr lang="zh-CN" altLang="en-US" smtClean="0"/>
              <a:pPr>
                <a:defRPr/>
              </a:pPr>
              <a:t>5</a:t>
            </a:fld>
            <a:endParaRPr lang="en-US" altLang="zh-CN"/>
          </a:p>
        </p:txBody>
      </p:sp>
    </p:spTree>
    <p:extLst>
      <p:ext uri="{BB962C8B-B14F-4D97-AF65-F5344CB8AC3E}">
        <p14:creationId xmlns:p14="http://schemas.microsoft.com/office/powerpoint/2010/main" val="42441805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err="1" smtClean="0"/>
              <a:t>Literature</a:t>
            </a:r>
            <a:r>
              <a:rPr lang="es-CL" dirty="0" smtClean="0"/>
              <a:t> </a:t>
            </a:r>
            <a:r>
              <a:rPr lang="es-CL" dirty="0" err="1" smtClean="0"/>
              <a:t>Review</a:t>
            </a:r>
            <a:r>
              <a:rPr lang="es-CL" dirty="0" smtClean="0"/>
              <a:t> (</a:t>
            </a:r>
            <a:r>
              <a:rPr lang="es-CL" dirty="0" err="1" smtClean="0"/>
              <a:t>cont’d</a:t>
            </a:r>
            <a:r>
              <a:rPr lang="es-CL" dirty="0" smtClean="0"/>
              <a:t>)</a:t>
            </a:r>
            <a:endParaRPr lang="en-US" dirty="0"/>
          </a:p>
        </p:txBody>
      </p:sp>
      <p:sp>
        <p:nvSpPr>
          <p:cNvPr id="3" name="Marcador de contenido 2"/>
          <p:cNvSpPr>
            <a:spLocks noGrp="1"/>
          </p:cNvSpPr>
          <p:nvPr>
            <p:ph idx="1"/>
          </p:nvPr>
        </p:nvSpPr>
        <p:spPr/>
        <p:txBody>
          <a:bodyPr/>
          <a:lstStyle/>
          <a:p>
            <a:r>
              <a:rPr lang="es-CL" dirty="0" err="1" smtClean="0"/>
              <a:t>Ren</a:t>
            </a:r>
            <a:r>
              <a:rPr lang="es-CL" dirty="0" smtClean="0"/>
              <a:t> and Yang (</a:t>
            </a:r>
            <a:r>
              <a:rPr lang="es-CL" dirty="0" err="1" smtClean="0"/>
              <a:t>n.d</a:t>
            </a:r>
            <a:r>
              <a:rPr lang="es-CL" dirty="0" smtClean="0"/>
              <a:t>.):</a:t>
            </a:r>
          </a:p>
          <a:p>
            <a:pPr lvl="1"/>
            <a:r>
              <a:rPr lang="es-CL" sz="2000" dirty="0" err="1" smtClean="0"/>
              <a:t>examined</a:t>
            </a:r>
            <a:r>
              <a:rPr lang="es-CL" sz="2000" dirty="0" smtClean="0"/>
              <a:t> online </a:t>
            </a:r>
            <a:r>
              <a:rPr lang="es-CL" sz="2000" dirty="0" err="1" smtClean="0"/>
              <a:t>articles</a:t>
            </a:r>
            <a:r>
              <a:rPr lang="es-CL" sz="2000" dirty="0" smtClean="0"/>
              <a:t> </a:t>
            </a:r>
            <a:r>
              <a:rPr lang="es-CL" sz="2000" dirty="0" err="1" smtClean="0"/>
              <a:t>with</a:t>
            </a:r>
            <a:r>
              <a:rPr lang="es-CL" sz="2000" dirty="0" smtClean="0"/>
              <a:t> UCI </a:t>
            </a:r>
            <a:r>
              <a:rPr lang="es-CL" sz="2000" dirty="0" err="1" smtClean="0"/>
              <a:t>Learning</a:t>
            </a:r>
            <a:r>
              <a:rPr lang="es-CL" sz="2000" dirty="0" smtClean="0"/>
              <a:t> Machine </a:t>
            </a:r>
            <a:r>
              <a:rPr lang="es-CL" sz="2000" dirty="0" err="1" smtClean="0"/>
              <a:t>Repository</a:t>
            </a:r>
            <a:r>
              <a:rPr lang="es-CL" sz="2000" dirty="0" smtClean="0"/>
              <a:t> data (</a:t>
            </a:r>
            <a:r>
              <a:rPr lang="es-CL" sz="2000" dirty="0" err="1" smtClean="0"/>
              <a:t>Fernandez</a:t>
            </a:r>
            <a:r>
              <a:rPr lang="es-CL" sz="2000" dirty="0" smtClean="0"/>
              <a:t> </a:t>
            </a:r>
            <a:r>
              <a:rPr lang="es-CL" sz="2000" i="1" dirty="0" smtClean="0"/>
              <a:t>et al</a:t>
            </a:r>
            <a:r>
              <a:rPr lang="es-CL" sz="2000" dirty="0" smtClean="0"/>
              <a:t>., 2015</a:t>
            </a:r>
            <a:r>
              <a:rPr lang="es-CL" sz="2000" dirty="0" smtClean="0"/>
              <a:t>)</a:t>
            </a:r>
            <a:endParaRPr lang="es-CL" sz="2000" dirty="0" smtClean="0"/>
          </a:p>
          <a:p>
            <a:pPr lvl="1"/>
            <a:r>
              <a:rPr lang="es-CL" sz="2000" dirty="0" err="1" smtClean="0"/>
              <a:t>used</a:t>
            </a:r>
            <a:r>
              <a:rPr lang="es-CL" sz="2000" dirty="0" smtClean="0"/>
              <a:t> ten </a:t>
            </a:r>
            <a:r>
              <a:rPr lang="es-CL" sz="2000" dirty="0" err="1" smtClean="0"/>
              <a:t>models</a:t>
            </a:r>
            <a:r>
              <a:rPr lang="es-CL" sz="2000" dirty="0" smtClean="0"/>
              <a:t> to </a:t>
            </a:r>
            <a:r>
              <a:rPr lang="es-CL" sz="2000" dirty="0" err="1" smtClean="0"/>
              <a:t>predict</a:t>
            </a:r>
            <a:r>
              <a:rPr lang="es-CL" sz="2000" dirty="0" smtClean="0"/>
              <a:t> </a:t>
            </a:r>
            <a:r>
              <a:rPr lang="es-CL" sz="2000" dirty="0" err="1" smtClean="0"/>
              <a:t>popularity</a:t>
            </a:r>
            <a:r>
              <a:rPr lang="es-CL" sz="2000" dirty="0" smtClean="0"/>
              <a:t> of online </a:t>
            </a:r>
            <a:r>
              <a:rPr lang="es-CL" sz="2000" dirty="0" err="1" smtClean="0"/>
              <a:t>news</a:t>
            </a:r>
            <a:r>
              <a:rPr lang="es-CL" sz="2000" dirty="0" smtClean="0"/>
              <a:t> </a:t>
            </a:r>
            <a:r>
              <a:rPr lang="es-CL" sz="2000" dirty="0" err="1" smtClean="0"/>
              <a:t>before</a:t>
            </a:r>
            <a:r>
              <a:rPr lang="es-CL" sz="2000" dirty="0" smtClean="0"/>
              <a:t> </a:t>
            </a:r>
            <a:r>
              <a:rPr lang="es-CL" sz="2000" dirty="0" err="1" smtClean="0"/>
              <a:t>publication</a:t>
            </a:r>
            <a:endParaRPr lang="es-CL" sz="2000" dirty="0" smtClean="0"/>
          </a:p>
          <a:p>
            <a:pPr lvl="1"/>
            <a:r>
              <a:rPr lang="es-CL" sz="2000" dirty="0" err="1" smtClean="0"/>
              <a:t>found</a:t>
            </a:r>
            <a:r>
              <a:rPr lang="es-CL" sz="2000" dirty="0" smtClean="0"/>
              <a:t> </a:t>
            </a:r>
            <a:r>
              <a:rPr lang="es-CL" sz="2000" dirty="0" err="1" smtClean="0"/>
              <a:t>that</a:t>
            </a:r>
            <a:r>
              <a:rPr lang="es-CL" sz="2000" dirty="0" smtClean="0"/>
              <a:t> </a:t>
            </a:r>
            <a:r>
              <a:rPr lang="es-CL" sz="2000" dirty="0" err="1" smtClean="0"/>
              <a:t>Random</a:t>
            </a:r>
            <a:r>
              <a:rPr lang="es-CL" sz="2000" dirty="0" smtClean="0"/>
              <a:t> </a:t>
            </a:r>
            <a:r>
              <a:rPr lang="es-CL" sz="2000" dirty="0" err="1" smtClean="0"/>
              <a:t>Forest</a:t>
            </a:r>
            <a:r>
              <a:rPr lang="es-CL" sz="2000" dirty="0" smtClean="0"/>
              <a:t> </a:t>
            </a:r>
            <a:r>
              <a:rPr lang="es-CL" sz="2000" dirty="0" err="1" smtClean="0"/>
              <a:t>performed</a:t>
            </a:r>
            <a:r>
              <a:rPr lang="es-CL" sz="2000" dirty="0" smtClean="0"/>
              <a:t> </a:t>
            </a:r>
            <a:r>
              <a:rPr lang="es-CL" sz="2000" dirty="0" err="1" smtClean="0"/>
              <a:t>better</a:t>
            </a:r>
            <a:r>
              <a:rPr lang="es-CL" sz="2000" dirty="0" smtClean="0"/>
              <a:t> </a:t>
            </a:r>
            <a:r>
              <a:rPr lang="es-CL" sz="2000" dirty="0" err="1" smtClean="0"/>
              <a:t>than</a:t>
            </a:r>
            <a:r>
              <a:rPr lang="es-CL" sz="2000" dirty="0" smtClean="0"/>
              <a:t> </a:t>
            </a:r>
            <a:r>
              <a:rPr lang="es-CL" sz="2000" dirty="0" err="1" smtClean="0"/>
              <a:t>other</a:t>
            </a:r>
            <a:r>
              <a:rPr lang="es-CL" sz="2000" dirty="0" smtClean="0"/>
              <a:t> </a:t>
            </a:r>
            <a:r>
              <a:rPr lang="es-CL" sz="2000" dirty="0" err="1" smtClean="0"/>
              <a:t>prediction</a:t>
            </a:r>
            <a:r>
              <a:rPr lang="es-CL" sz="2000" dirty="0" smtClean="0"/>
              <a:t> </a:t>
            </a:r>
            <a:r>
              <a:rPr lang="es-CL" sz="2000" dirty="0" err="1" smtClean="0"/>
              <a:t>models</a:t>
            </a:r>
            <a:endParaRPr lang="en-US" sz="2000" dirty="0"/>
          </a:p>
        </p:txBody>
      </p:sp>
      <p:sp>
        <p:nvSpPr>
          <p:cNvPr id="4" name="TextBox 3"/>
          <p:cNvSpPr txBox="1"/>
          <p:nvPr/>
        </p:nvSpPr>
        <p:spPr>
          <a:xfrm>
            <a:off x="7665156" y="480396"/>
            <a:ext cx="4526844" cy="369332"/>
          </a:xfrm>
          <a:prstGeom prst="rect">
            <a:avLst/>
          </a:prstGeom>
          <a:noFill/>
        </p:spPr>
        <p:txBody>
          <a:bodyPr wrap="square" rtlCol="0">
            <a:spAutoFit/>
          </a:bodyPr>
          <a:lstStyle/>
          <a:p>
            <a:r>
              <a:rPr lang="en-US" dirty="0" smtClean="0"/>
              <a:t>Presented by Ignacio </a:t>
            </a:r>
            <a:r>
              <a:rPr lang="en-US" dirty="0" err="1"/>
              <a:t>Inostroza</a:t>
            </a:r>
            <a:r>
              <a:rPr lang="en-US" dirty="0"/>
              <a:t>-Quezada</a:t>
            </a:r>
          </a:p>
        </p:txBody>
      </p:sp>
      <p:sp>
        <p:nvSpPr>
          <p:cNvPr id="5" name="Slide Number Placeholder 4"/>
          <p:cNvSpPr>
            <a:spLocks noGrp="1"/>
          </p:cNvSpPr>
          <p:nvPr>
            <p:ph type="sldNum" sz="quarter" idx="10"/>
          </p:nvPr>
        </p:nvSpPr>
        <p:spPr/>
        <p:txBody>
          <a:bodyPr/>
          <a:lstStyle/>
          <a:p>
            <a:pPr>
              <a:defRPr/>
            </a:pPr>
            <a:fld id="{FB9F2A45-7E10-4473-9FB8-3C4B2B9D21BF}" type="slidenum">
              <a:rPr lang="zh-CN" altLang="en-US" smtClean="0"/>
              <a:pPr>
                <a:defRPr/>
              </a:pPr>
              <a:t>6</a:t>
            </a:fld>
            <a:endParaRPr lang="en-US" altLang="zh-CN"/>
          </a:p>
        </p:txBody>
      </p:sp>
    </p:spTree>
    <p:extLst>
      <p:ext uri="{BB962C8B-B14F-4D97-AF65-F5344CB8AC3E}">
        <p14:creationId xmlns:p14="http://schemas.microsoft.com/office/powerpoint/2010/main" val="1153048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err="1"/>
              <a:t>Literature</a:t>
            </a:r>
            <a:r>
              <a:rPr lang="es-CL" dirty="0"/>
              <a:t> </a:t>
            </a:r>
            <a:r>
              <a:rPr lang="es-CL" dirty="0" err="1"/>
              <a:t>Review</a:t>
            </a:r>
            <a:r>
              <a:rPr lang="es-CL" dirty="0"/>
              <a:t> </a:t>
            </a:r>
            <a:r>
              <a:rPr lang="es-CL" dirty="0" smtClean="0"/>
              <a:t>(</a:t>
            </a:r>
            <a:r>
              <a:rPr lang="es-CL" dirty="0" err="1" smtClean="0"/>
              <a:t>cont’d</a:t>
            </a:r>
            <a:r>
              <a:rPr lang="es-CL" dirty="0" smtClean="0"/>
              <a:t>)</a:t>
            </a:r>
            <a:endParaRPr lang="en-US" dirty="0"/>
          </a:p>
        </p:txBody>
      </p:sp>
      <mc:AlternateContent xmlns:mc="http://schemas.openxmlformats.org/markup-compatibility/2006" xmlns:a14="http://schemas.microsoft.com/office/drawing/2010/main">
        <mc:Choice Requires="a14">
          <p:graphicFrame>
            <p:nvGraphicFramePr>
              <p:cNvPr id="4" name="Marcador de contenido 3"/>
              <p:cNvGraphicFramePr>
                <a:graphicFrameLocks noGrp="1"/>
              </p:cNvGraphicFramePr>
              <p:nvPr>
                <p:ph idx="1"/>
                <p:extLst>
                  <p:ext uri="{D42A27DB-BD31-4B8C-83A1-F6EECF244321}">
                    <p14:modId xmlns:p14="http://schemas.microsoft.com/office/powerpoint/2010/main" val="3108170571"/>
                  </p:ext>
                </p:extLst>
              </p:nvPr>
            </p:nvGraphicFramePr>
            <p:xfrm>
              <a:off x="2152650" y="1825625"/>
              <a:ext cx="7155434" cy="4348480"/>
            </p:xfrm>
            <a:graphic>
              <a:graphicData uri="http://schemas.openxmlformats.org/drawingml/2006/table">
                <a:tbl>
                  <a:tblPr firstRow="1" bandRow="1">
                    <a:tableStyleId>{21E4AEA4-8DFA-4A89-87EB-49C32662AFE0}</a:tableStyleId>
                  </a:tblPr>
                  <a:tblGrid>
                    <a:gridCol w="3448558"/>
                    <a:gridCol w="1853438"/>
                    <a:gridCol w="1853438"/>
                  </a:tblGrid>
                  <a:tr h="370840">
                    <a:tc>
                      <a:txBody>
                        <a:bodyPr/>
                        <a:lstStyle/>
                        <a:p>
                          <a:pPr algn="ctr"/>
                          <a:r>
                            <a:rPr lang="es-CL" dirty="0" err="1" smtClean="0"/>
                            <a:t>Algorithms</a:t>
                          </a:r>
                          <a:endParaRPr lang="en-US" dirty="0"/>
                        </a:p>
                      </a:txBody>
                      <a:tcPr/>
                    </a:tc>
                    <a:tc>
                      <a:txBody>
                        <a:bodyPr/>
                        <a:lstStyle/>
                        <a:p>
                          <a:pPr algn="ctr"/>
                          <a:r>
                            <a:rPr lang="es-CL" dirty="0" err="1" smtClean="0"/>
                            <a:t>Accuracy</a:t>
                          </a:r>
                          <a:endParaRPr lang="en-US" dirty="0"/>
                        </a:p>
                      </a:txBody>
                      <a:tcPr/>
                    </a:tc>
                    <a:tc>
                      <a:txBody>
                        <a:bodyPr/>
                        <a:lstStyle/>
                        <a:p>
                          <a:pPr algn="ctr"/>
                          <a:r>
                            <a:rPr lang="es-CL" dirty="0" err="1" smtClean="0"/>
                            <a:t>Recall</a:t>
                          </a:r>
                          <a:endParaRPr lang="en-US" dirty="0"/>
                        </a:p>
                      </a:txBody>
                      <a:tcPr/>
                    </a:tc>
                  </a:tr>
                  <a:tr h="370840">
                    <a:tc>
                      <a:txBody>
                        <a:bodyPr/>
                        <a:lstStyle/>
                        <a:p>
                          <a:r>
                            <a:rPr lang="es-CL" dirty="0" smtClean="0"/>
                            <a:t>Linear </a:t>
                          </a:r>
                          <a:r>
                            <a:rPr lang="es-CL" dirty="0" err="1" smtClean="0"/>
                            <a:t>Regression</a:t>
                          </a:r>
                          <a:endParaRPr lang="en-US" dirty="0"/>
                        </a:p>
                      </a:txBody>
                      <a:tcPr/>
                    </a:tc>
                    <a:tc>
                      <a:txBody>
                        <a:bodyPr/>
                        <a:lstStyle/>
                        <a:p>
                          <a:pPr algn="ctr"/>
                          <a:r>
                            <a:rPr lang="es-CL" dirty="0" smtClean="0"/>
                            <a:t>0.66</a:t>
                          </a:r>
                          <a:endParaRPr lang="en-US" dirty="0"/>
                        </a:p>
                      </a:txBody>
                      <a:tcPr/>
                    </a:tc>
                    <a:tc>
                      <a:txBody>
                        <a:bodyPr/>
                        <a:lstStyle/>
                        <a:p>
                          <a:pPr algn="ctr"/>
                          <a:r>
                            <a:rPr lang="es-CL" dirty="0" smtClean="0"/>
                            <a:t>0.67</a:t>
                          </a:r>
                          <a:endParaRPr lang="en-US" dirty="0"/>
                        </a:p>
                      </a:txBody>
                      <a:tcPr/>
                    </a:tc>
                  </a:tr>
                  <a:tr h="370840">
                    <a:tc>
                      <a:txBody>
                        <a:bodyPr/>
                        <a:lstStyle/>
                        <a:p>
                          <a:r>
                            <a:rPr lang="es-CL" dirty="0" err="1" smtClean="0"/>
                            <a:t>Logistic</a:t>
                          </a:r>
                          <a:r>
                            <a:rPr lang="es-CL" dirty="0" smtClean="0"/>
                            <a:t> </a:t>
                          </a:r>
                          <a:r>
                            <a:rPr lang="es-CL" dirty="0" err="1" smtClean="0"/>
                            <a:t>Regression</a:t>
                          </a:r>
                          <a:endParaRPr lang="en-US" dirty="0"/>
                        </a:p>
                      </a:txBody>
                      <a:tcPr/>
                    </a:tc>
                    <a:tc>
                      <a:txBody>
                        <a:bodyPr/>
                        <a:lstStyle/>
                        <a:p>
                          <a:pPr algn="ctr"/>
                          <a:r>
                            <a:rPr lang="es-CL" dirty="0" smtClean="0"/>
                            <a:t>0.66</a:t>
                          </a:r>
                          <a:endParaRPr lang="en-US" dirty="0"/>
                        </a:p>
                      </a:txBody>
                      <a:tcPr/>
                    </a:tc>
                    <a:tc>
                      <a:txBody>
                        <a:bodyPr/>
                        <a:lstStyle/>
                        <a:p>
                          <a:pPr algn="ctr"/>
                          <a:r>
                            <a:rPr lang="es-CL" dirty="0" smtClean="0"/>
                            <a:t>0.70</a:t>
                          </a:r>
                          <a:endParaRPr lang="en-US" dirty="0"/>
                        </a:p>
                      </a:txBody>
                      <a:tcPr/>
                    </a:tc>
                  </a:tr>
                  <a:tr h="370840">
                    <a:tc>
                      <a:txBody>
                        <a:bodyPr/>
                        <a:lstStyle/>
                        <a:p>
                          <a:r>
                            <a:rPr lang="es-CL" dirty="0" smtClean="0"/>
                            <a:t>SVM (</a:t>
                          </a:r>
                          <a14:m>
                            <m:oMath xmlns:m="http://schemas.openxmlformats.org/officeDocument/2006/math">
                              <m:r>
                                <a:rPr lang="es-CL" smtClean="0">
                                  <a:latin typeface="Cambria Math" panose="02040503050406030204" pitchFamily="18" charset="0"/>
                                </a:rPr>
                                <m:t>𝑑</m:t>
                              </m:r>
                              <m:r>
                                <a:rPr lang="es-CL" smtClean="0">
                                  <a:latin typeface="Cambria Math" panose="02040503050406030204" pitchFamily="18" charset="0"/>
                                </a:rPr>
                                <m:t>=9</m:t>
                              </m:r>
                            </m:oMath>
                          </a14:m>
                          <a:r>
                            <a:rPr lang="es-CL" dirty="0" smtClean="0"/>
                            <a:t> </a:t>
                          </a:r>
                          <a:r>
                            <a:rPr lang="es-CL" dirty="0" err="1" smtClean="0"/>
                            <a:t>Poly</a:t>
                          </a:r>
                          <a:r>
                            <a:rPr lang="es-CL" dirty="0" smtClean="0"/>
                            <a:t> </a:t>
                          </a:r>
                          <a:r>
                            <a:rPr lang="es-CL" dirty="0" err="1" smtClean="0"/>
                            <a:t>Kernel</a:t>
                          </a:r>
                          <a:r>
                            <a:rPr lang="es-CL" dirty="0" smtClean="0"/>
                            <a:t>)</a:t>
                          </a:r>
                          <a:endParaRPr lang="en-US" dirty="0"/>
                        </a:p>
                      </a:txBody>
                      <a:tcPr/>
                    </a:tc>
                    <a:tc>
                      <a:txBody>
                        <a:bodyPr/>
                        <a:lstStyle/>
                        <a:p>
                          <a:pPr algn="ctr"/>
                          <a:r>
                            <a:rPr lang="es-CL" dirty="0" smtClean="0"/>
                            <a:t>0.55</a:t>
                          </a:r>
                          <a:endParaRPr lang="en-US" dirty="0"/>
                        </a:p>
                      </a:txBody>
                      <a:tcPr/>
                    </a:tc>
                    <a:tc>
                      <a:txBody>
                        <a:bodyPr/>
                        <a:lstStyle/>
                        <a:p>
                          <a:pPr algn="ctr"/>
                          <a:r>
                            <a:rPr lang="es-CL" dirty="0" smtClean="0"/>
                            <a:t>0.45</a:t>
                          </a:r>
                          <a:endParaRPr lang="en-US" dirty="0"/>
                        </a:p>
                      </a:txBody>
                      <a:tcPr/>
                    </a:tc>
                  </a:tr>
                  <a:tr h="370840">
                    <a:tc>
                      <a:txBody>
                        <a:bodyPr/>
                        <a:lstStyle/>
                        <a:p>
                          <a:r>
                            <a:rPr lang="es-CL" dirty="0" smtClean="0"/>
                            <a:t>Random </a:t>
                          </a:r>
                          <a:r>
                            <a:rPr lang="es-CL" dirty="0" err="1" smtClean="0"/>
                            <a:t>Forest</a:t>
                          </a:r>
                          <a:r>
                            <a:rPr lang="es-CL" dirty="0" smtClean="0"/>
                            <a:t> (</a:t>
                          </a:r>
                          <a14:m>
                            <m:oMath xmlns:m="http://schemas.openxmlformats.org/officeDocument/2006/math">
                              <m:r>
                                <a:rPr lang="es-CL" smtClean="0">
                                  <a:latin typeface="Cambria Math" panose="02040503050406030204" pitchFamily="18" charset="0"/>
                                </a:rPr>
                                <m:t>500</m:t>
                              </m:r>
                            </m:oMath>
                          </a14:m>
                          <a:r>
                            <a:rPr lang="es-CL" dirty="0" smtClean="0"/>
                            <a:t> Trees)</a:t>
                          </a:r>
                          <a:endParaRPr lang="en-US" dirty="0"/>
                        </a:p>
                      </a:txBody>
                      <a:tcPr/>
                    </a:tc>
                    <a:tc>
                      <a:txBody>
                        <a:bodyPr/>
                        <a:lstStyle/>
                        <a:p>
                          <a:pPr algn="ctr"/>
                          <a:r>
                            <a:rPr lang="es-CL" dirty="0" smtClean="0"/>
                            <a:t>0.69</a:t>
                          </a:r>
                          <a:endParaRPr lang="en-US" dirty="0"/>
                        </a:p>
                      </a:txBody>
                      <a:tcPr/>
                    </a:tc>
                    <a:tc>
                      <a:txBody>
                        <a:bodyPr/>
                        <a:lstStyle/>
                        <a:p>
                          <a:pPr algn="ctr"/>
                          <a:r>
                            <a:rPr lang="es-CL" dirty="0" smtClean="0"/>
                            <a:t>0.71</a:t>
                          </a:r>
                          <a:endParaRPr lang="en-US" dirty="0"/>
                        </a:p>
                      </a:txBody>
                      <a:tcPr/>
                    </a:tc>
                  </a:tr>
                  <a:tr h="370840">
                    <a:tc>
                      <a:txBody>
                        <a:bodyPr/>
                        <a:lstStyle/>
                        <a:p>
                          <a14:m>
                            <m:oMath xmlns:m="http://schemas.openxmlformats.org/officeDocument/2006/math">
                              <m:r>
                                <a:rPr lang="es-CL" smtClean="0">
                                  <a:latin typeface="Cambria Math" panose="02040503050406030204" pitchFamily="18" charset="0"/>
                                </a:rPr>
                                <m:t>𝑘</m:t>
                              </m:r>
                            </m:oMath>
                          </a14:m>
                          <a:r>
                            <a:rPr lang="en-US" dirty="0" smtClean="0"/>
                            <a:t> nearest neighbors (</a:t>
                          </a:r>
                          <a14:m>
                            <m:oMath xmlns:m="http://schemas.openxmlformats.org/officeDocument/2006/math">
                              <m:r>
                                <a:rPr lang="es-CL" smtClean="0">
                                  <a:latin typeface="Cambria Math" panose="02040503050406030204" pitchFamily="18" charset="0"/>
                                </a:rPr>
                                <m:t>𝑘</m:t>
                              </m:r>
                              <m:r>
                                <a:rPr lang="es-CL" smtClean="0">
                                  <a:latin typeface="Cambria Math" panose="02040503050406030204" pitchFamily="18" charset="0"/>
                                </a:rPr>
                                <m:t>=5</m:t>
                              </m:r>
                            </m:oMath>
                          </a14:m>
                          <a:r>
                            <a:rPr lang="en-US" dirty="0" smtClean="0"/>
                            <a:t>)</a:t>
                          </a:r>
                          <a:endParaRPr lang="en-US" dirty="0"/>
                        </a:p>
                      </a:txBody>
                      <a:tcPr/>
                    </a:tc>
                    <a:tc>
                      <a:txBody>
                        <a:bodyPr/>
                        <a:lstStyle/>
                        <a:p>
                          <a:pPr algn="ctr"/>
                          <a:r>
                            <a:rPr lang="es-CL" dirty="0" smtClean="0"/>
                            <a:t>0.56</a:t>
                          </a:r>
                          <a:endParaRPr lang="en-US" dirty="0"/>
                        </a:p>
                      </a:txBody>
                      <a:tcPr/>
                    </a:tc>
                    <a:tc>
                      <a:txBody>
                        <a:bodyPr/>
                        <a:lstStyle/>
                        <a:p>
                          <a:pPr algn="ctr"/>
                          <a:r>
                            <a:rPr lang="es-CL" dirty="0" smtClean="0"/>
                            <a:t>0.47</a:t>
                          </a:r>
                          <a:endParaRPr lang="en-US" dirty="0"/>
                        </a:p>
                      </a:txBody>
                      <a:tcPr/>
                    </a:tc>
                  </a:tr>
                  <a:tr h="370840">
                    <a:tc>
                      <a:txBody>
                        <a:bodyPr/>
                        <a:lstStyle/>
                        <a:p>
                          <a:r>
                            <a:rPr lang="es-CL" dirty="0" smtClean="0"/>
                            <a:t>SVR (Linear </a:t>
                          </a:r>
                          <a:r>
                            <a:rPr lang="es-CL" dirty="0" err="1" smtClean="0"/>
                            <a:t>Kernel</a:t>
                          </a:r>
                          <a:r>
                            <a:rPr lang="es-CL" dirty="0" smtClean="0"/>
                            <a:t>)</a:t>
                          </a:r>
                          <a:endParaRPr lang="en-US" dirty="0"/>
                        </a:p>
                      </a:txBody>
                      <a:tcPr/>
                    </a:tc>
                    <a:tc>
                      <a:txBody>
                        <a:bodyPr/>
                        <a:lstStyle/>
                        <a:p>
                          <a:pPr algn="ctr"/>
                          <a:r>
                            <a:rPr lang="es-CL" dirty="0" smtClean="0"/>
                            <a:t>0.52</a:t>
                          </a:r>
                          <a:endParaRPr lang="en-US" dirty="0"/>
                        </a:p>
                      </a:txBody>
                      <a:tcPr/>
                    </a:tc>
                    <a:tc>
                      <a:txBody>
                        <a:bodyPr/>
                        <a:lstStyle/>
                        <a:p>
                          <a:pPr algn="ctr"/>
                          <a:r>
                            <a:rPr lang="es-CL" dirty="0" smtClean="0"/>
                            <a:t>0.59</a:t>
                          </a:r>
                          <a:endParaRPr lang="en-US" dirty="0"/>
                        </a:p>
                      </a:txBody>
                      <a:tcPr/>
                    </a:tc>
                  </a:tr>
                  <a:tr h="370840">
                    <a:tc>
                      <a:txBody>
                        <a:bodyPr/>
                        <a:lstStyle/>
                        <a:p>
                          <a:r>
                            <a:rPr lang="es-CL" dirty="0" err="1" smtClean="0"/>
                            <a:t>REPTree</a:t>
                          </a:r>
                          <a:endParaRPr lang="en-US" dirty="0"/>
                        </a:p>
                      </a:txBody>
                      <a:tcPr/>
                    </a:tc>
                    <a:tc>
                      <a:txBody>
                        <a:bodyPr/>
                        <a:lstStyle/>
                        <a:p>
                          <a:pPr algn="ctr"/>
                          <a:r>
                            <a:rPr lang="es-CL" dirty="0" smtClean="0"/>
                            <a:t>0.67</a:t>
                          </a:r>
                          <a:endParaRPr lang="en-US" dirty="0"/>
                        </a:p>
                      </a:txBody>
                      <a:tcPr/>
                    </a:tc>
                    <a:tc>
                      <a:txBody>
                        <a:bodyPr/>
                        <a:lstStyle/>
                        <a:p>
                          <a:pPr algn="ctr"/>
                          <a:r>
                            <a:rPr lang="es-CL" dirty="0" smtClean="0"/>
                            <a:t>0.62</a:t>
                          </a:r>
                          <a:endParaRPr lang="en-US" dirty="0"/>
                        </a:p>
                      </a:txBody>
                      <a:tcPr/>
                    </a:tc>
                  </a:tr>
                  <a:tr h="370840">
                    <a:tc>
                      <a:txBody>
                        <a:bodyPr/>
                        <a:lstStyle/>
                        <a:p>
                          <a:r>
                            <a:rPr lang="es-CL" dirty="0" err="1" smtClean="0"/>
                            <a:t>Kernel</a:t>
                          </a:r>
                          <a:r>
                            <a:rPr lang="es-CL" dirty="0" smtClean="0"/>
                            <a:t> </a:t>
                          </a:r>
                          <a:r>
                            <a:rPr lang="es-CL" dirty="0" err="1" smtClean="0"/>
                            <a:t>Partial</a:t>
                          </a:r>
                          <a:r>
                            <a:rPr lang="es-CL" dirty="0" smtClean="0"/>
                            <a:t> </a:t>
                          </a:r>
                          <a:r>
                            <a:rPr lang="es-CL" dirty="0" err="1" smtClean="0"/>
                            <a:t>Least</a:t>
                          </a:r>
                          <a:r>
                            <a:rPr lang="es-CL" dirty="0" smtClean="0"/>
                            <a:t> </a:t>
                          </a:r>
                          <a:r>
                            <a:rPr lang="es-CL" dirty="0" err="1" smtClean="0"/>
                            <a:t>Square</a:t>
                          </a:r>
                          <a:endParaRPr lang="en-US" dirty="0"/>
                        </a:p>
                      </a:txBody>
                      <a:tcPr/>
                    </a:tc>
                    <a:tc>
                      <a:txBody>
                        <a:bodyPr/>
                        <a:lstStyle/>
                        <a:p>
                          <a:pPr algn="ctr"/>
                          <a:r>
                            <a:rPr lang="es-CL" dirty="0" smtClean="0"/>
                            <a:t>0.58</a:t>
                          </a:r>
                          <a:endParaRPr lang="en-US" dirty="0"/>
                        </a:p>
                      </a:txBody>
                      <a:tcPr/>
                    </a:tc>
                    <a:tc>
                      <a:txBody>
                        <a:bodyPr/>
                        <a:lstStyle/>
                        <a:p>
                          <a:pPr algn="ctr"/>
                          <a:r>
                            <a:rPr lang="es-CL" dirty="0" smtClean="0"/>
                            <a:t>0.60</a:t>
                          </a:r>
                          <a:endParaRPr lang="en-US" dirty="0"/>
                        </a:p>
                      </a:txBody>
                      <a:tcPr/>
                    </a:tc>
                  </a:tr>
                  <a:tr h="370840">
                    <a:tc>
                      <a:txBody>
                        <a:bodyPr/>
                        <a:lstStyle/>
                        <a:p>
                          <a:r>
                            <a:rPr lang="es-CL" dirty="0" smtClean="0"/>
                            <a:t>Kernel </a:t>
                          </a:r>
                          <a:r>
                            <a:rPr lang="es-CL" dirty="0" err="1" smtClean="0"/>
                            <a:t>Perceptron</a:t>
                          </a:r>
                          <a:r>
                            <a:rPr lang="es-CL" dirty="0" smtClean="0"/>
                            <a:t> (Max</a:t>
                          </a:r>
                          <a:r>
                            <a:rPr lang="es-CL" baseline="0" dirty="0" smtClean="0"/>
                            <a:t> </a:t>
                          </a:r>
                          <a:r>
                            <a:rPr lang="es-CL" baseline="0" dirty="0" err="1" smtClean="0"/>
                            <a:t>Loop</a:t>
                          </a:r>
                          <a:r>
                            <a:rPr lang="es-CL" baseline="0" dirty="0" smtClean="0"/>
                            <a:t> </a:t>
                          </a:r>
                          <a14:m>
                            <m:oMath xmlns:m="http://schemas.openxmlformats.org/officeDocument/2006/math">
                              <m:r>
                                <a:rPr lang="es-CL" baseline="0" smtClean="0">
                                  <a:latin typeface="Cambria Math" panose="02040503050406030204" pitchFamily="18" charset="0"/>
                                </a:rPr>
                                <m:t>100</m:t>
                              </m:r>
                            </m:oMath>
                          </a14:m>
                          <a:r>
                            <a:rPr lang="es-CL" dirty="0" smtClean="0"/>
                            <a:t>)</a:t>
                          </a:r>
                          <a:endParaRPr lang="en-US" dirty="0"/>
                        </a:p>
                      </a:txBody>
                      <a:tcPr/>
                    </a:tc>
                    <a:tc>
                      <a:txBody>
                        <a:bodyPr/>
                        <a:lstStyle/>
                        <a:p>
                          <a:pPr algn="ctr"/>
                          <a:r>
                            <a:rPr lang="es-CL" dirty="0" smtClean="0"/>
                            <a:t>0.45</a:t>
                          </a:r>
                          <a:endParaRPr lang="en-US" dirty="0"/>
                        </a:p>
                      </a:txBody>
                      <a:tcPr/>
                    </a:tc>
                    <a:tc>
                      <a:txBody>
                        <a:bodyPr/>
                        <a:lstStyle/>
                        <a:p>
                          <a:pPr algn="ctr"/>
                          <a:r>
                            <a:rPr lang="es-CL" dirty="0" smtClean="0"/>
                            <a:t>0.99</a:t>
                          </a:r>
                          <a:endParaRPr lang="en-US" dirty="0"/>
                        </a:p>
                      </a:txBody>
                      <a:tcPr/>
                    </a:tc>
                  </a:tr>
                  <a:tr h="370840">
                    <a:tc>
                      <a:txBody>
                        <a:bodyPr/>
                        <a:lstStyle/>
                        <a:p>
                          <a:r>
                            <a:rPr lang="es-CL" dirty="0" smtClean="0"/>
                            <a:t>C4.5 </a:t>
                          </a:r>
                          <a:r>
                            <a:rPr lang="es-CL" dirty="0" err="1" smtClean="0"/>
                            <a:t>Algorithm</a:t>
                          </a:r>
                          <a:endParaRPr lang="en-US" dirty="0"/>
                        </a:p>
                      </a:txBody>
                      <a:tcPr/>
                    </a:tc>
                    <a:tc>
                      <a:txBody>
                        <a:bodyPr/>
                        <a:lstStyle/>
                        <a:p>
                          <a:pPr algn="ctr"/>
                          <a:r>
                            <a:rPr lang="es-CL" dirty="0" smtClean="0"/>
                            <a:t>0.58</a:t>
                          </a:r>
                          <a:endParaRPr lang="en-US" dirty="0"/>
                        </a:p>
                      </a:txBody>
                      <a:tcPr/>
                    </a:tc>
                    <a:tc>
                      <a:txBody>
                        <a:bodyPr/>
                        <a:lstStyle/>
                        <a:p>
                          <a:pPr algn="ctr"/>
                          <a:r>
                            <a:rPr lang="es-CL" dirty="0" smtClean="0"/>
                            <a:t>0.59</a:t>
                          </a:r>
                          <a:endParaRPr lang="en-US" dirty="0"/>
                        </a:p>
                      </a:txBody>
                      <a:tcPr/>
                    </a:tc>
                  </a:tr>
                </a:tbl>
              </a:graphicData>
            </a:graphic>
          </p:graphicFrame>
        </mc:Choice>
        <mc:Fallback xmlns="">
          <p:graphicFrame>
            <p:nvGraphicFramePr>
              <p:cNvPr id="4" name="Marcador de contenido 3"/>
              <p:cNvGraphicFramePr>
                <a:graphicFrameLocks noGrp="1"/>
              </p:cNvGraphicFramePr>
              <p:nvPr>
                <p:ph idx="1"/>
                <p:extLst>
                  <p:ext uri="{D42A27DB-BD31-4B8C-83A1-F6EECF244321}">
                    <p14:modId xmlns:p14="http://schemas.microsoft.com/office/powerpoint/2010/main" val="3108170571"/>
                  </p:ext>
                </p:extLst>
              </p:nvPr>
            </p:nvGraphicFramePr>
            <p:xfrm>
              <a:off x="2152650" y="1825625"/>
              <a:ext cx="7155434" cy="4348480"/>
            </p:xfrm>
            <a:graphic>
              <a:graphicData uri="http://schemas.openxmlformats.org/drawingml/2006/table">
                <a:tbl>
                  <a:tblPr firstRow="1" bandRow="1">
                    <a:tableStyleId>{21E4AEA4-8DFA-4A89-87EB-49C32662AFE0}</a:tableStyleId>
                  </a:tblPr>
                  <a:tblGrid>
                    <a:gridCol w="3448558"/>
                    <a:gridCol w="1853438"/>
                    <a:gridCol w="1853438"/>
                  </a:tblGrid>
                  <a:tr h="370840">
                    <a:tc>
                      <a:txBody>
                        <a:bodyPr/>
                        <a:lstStyle/>
                        <a:p>
                          <a:pPr algn="ctr"/>
                          <a:r>
                            <a:rPr lang="es-CL" dirty="0" err="1" smtClean="0"/>
                            <a:t>Algorithms</a:t>
                          </a:r>
                          <a:endParaRPr lang="en-US" dirty="0"/>
                        </a:p>
                      </a:txBody>
                      <a:tcPr/>
                    </a:tc>
                    <a:tc>
                      <a:txBody>
                        <a:bodyPr/>
                        <a:lstStyle/>
                        <a:p>
                          <a:pPr algn="ctr"/>
                          <a:r>
                            <a:rPr lang="es-CL" dirty="0" err="1" smtClean="0"/>
                            <a:t>Accuracy</a:t>
                          </a:r>
                          <a:endParaRPr lang="en-US" dirty="0"/>
                        </a:p>
                      </a:txBody>
                      <a:tcPr/>
                    </a:tc>
                    <a:tc>
                      <a:txBody>
                        <a:bodyPr/>
                        <a:lstStyle/>
                        <a:p>
                          <a:pPr algn="ctr"/>
                          <a:r>
                            <a:rPr lang="es-CL" dirty="0" err="1" smtClean="0"/>
                            <a:t>Recall</a:t>
                          </a:r>
                          <a:endParaRPr lang="en-US" dirty="0"/>
                        </a:p>
                      </a:txBody>
                      <a:tcPr/>
                    </a:tc>
                  </a:tr>
                  <a:tr h="370840">
                    <a:tc>
                      <a:txBody>
                        <a:bodyPr/>
                        <a:lstStyle/>
                        <a:p>
                          <a:r>
                            <a:rPr lang="es-CL" dirty="0" smtClean="0"/>
                            <a:t>Linear </a:t>
                          </a:r>
                          <a:r>
                            <a:rPr lang="es-CL" dirty="0" err="1" smtClean="0"/>
                            <a:t>Regression</a:t>
                          </a:r>
                          <a:endParaRPr lang="en-US" dirty="0"/>
                        </a:p>
                      </a:txBody>
                      <a:tcPr/>
                    </a:tc>
                    <a:tc>
                      <a:txBody>
                        <a:bodyPr/>
                        <a:lstStyle/>
                        <a:p>
                          <a:pPr algn="ctr"/>
                          <a:r>
                            <a:rPr lang="es-CL" dirty="0" smtClean="0"/>
                            <a:t>0.66</a:t>
                          </a:r>
                          <a:endParaRPr lang="en-US" dirty="0"/>
                        </a:p>
                      </a:txBody>
                      <a:tcPr/>
                    </a:tc>
                    <a:tc>
                      <a:txBody>
                        <a:bodyPr/>
                        <a:lstStyle/>
                        <a:p>
                          <a:pPr algn="ctr"/>
                          <a:r>
                            <a:rPr lang="es-CL" dirty="0" smtClean="0"/>
                            <a:t>0.67</a:t>
                          </a:r>
                          <a:endParaRPr lang="en-US" dirty="0"/>
                        </a:p>
                      </a:txBody>
                      <a:tcPr/>
                    </a:tc>
                  </a:tr>
                  <a:tr h="370840">
                    <a:tc>
                      <a:txBody>
                        <a:bodyPr/>
                        <a:lstStyle/>
                        <a:p>
                          <a:r>
                            <a:rPr lang="es-CL" dirty="0" err="1" smtClean="0"/>
                            <a:t>Logistic</a:t>
                          </a:r>
                          <a:r>
                            <a:rPr lang="es-CL" dirty="0" smtClean="0"/>
                            <a:t> </a:t>
                          </a:r>
                          <a:r>
                            <a:rPr lang="es-CL" dirty="0" err="1" smtClean="0"/>
                            <a:t>Regression</a:t>
                          </a:r>
                          <a:endParaRPr lang="en-US" dirty="0"/>
                        </a:p>
                      </a:txBody>
                      <a:tcPr/>
                    </a:tc>
                    <a:tc>
                      <a:txBody>
                        <a:bodyPr/>
                        <a:lstStyle/>
                        <a:p>
                          <a:pPr algn="ctr"/>
                          <a:r>
                            <a:rPr lang="es-CL" dirty="0" smtClean="0"/>
                            <a:t>0.66</a:t>
                          </a:r>
                          <a:endParaRPr lang="en-US" dirty="0"/>
                        </a:p>
                      </a:txBody>
                      <a:tcPr/>
                    </a:tc>
                    <a:tc>
                      <a:txBody>
                        <a:bodyPr/>
                        <a:lstStyle/>
                        <a:p>
                          <a:pPr algn="ctr"/>
                          <a:r>
                            <a:rPr lang="es-CL" dirty="0" smtClean="0"/>
                            <a:t>0.70</a:t>
                          </a:r>
                          <a:endParaRPr lang="en-US" dirty="0"/>
                        </a:p>
                      </a:txBody>
                      <a:tcPr/>
                    </a:tc>
                  </a:tr>
                  <a:tr h="370840">
                    <a:tc>
                      <a:txBody>
                        <a:bodyPr/>
                        <a:lstStyle/>
                        <a:p>
                          <a:endParaRPr lang="en-US"/>
                        </a:p>
                      </a:txBody>
                      <a:tcPr>
                        <a:blipFill rotWithShape="0">
                          <a:blip r:embed="rId2"/>
                          <a:stretch>
                            <a:fillRect l="-177" t="-308197" r="-108304" b="-795082"/>
                          </a:stretch>
                        </a:blipFill>
                      </a:tcPr>
                    </a:tc>
                    <a:tc>
                      <a:txBody>
                        <a:bodyPr/>
                        <a:lstStyle/>
                        <a:p>
                          <a:pPr algn="ctr"/>
                          <a:r>
                            <a:rPr lang="es-CL" dirty="0" smtClean="0"/>
                            <a:t>0.55</a:t>
                          </a:r>
                          <a:endParaRPr lang="en-US" dirty="0"/>
                        </a:p>
                      </a:txBody>
                      <a:tcPr/>
                    </a:tc>
                    <a:tc>
                      <a:txBody>
                        <a:bodyPr/>
                        <a:lstStyle/>
                        <a:p>
                          <a:pPr algn="ctr"/>
                          <a:r>
                            <a:rPr lang="es-CL" dirty="0" smtClean="0"/>
                            <a:t>0.45</a:t>
                          </a:r>
                          <a:endParaRPr lang="en-US" dirty="0"/>
                        </a:p>
                      </a:txBody>
                      <a:tcPr/>
                    </a:tc>
                  </a:tr>
                  <a:tr h="370840">
                    <a:tc>
                      <a:txBody>
                        <a:bodyPr/>
                        <a:lstStyle/>
                        <a:p>
                          <a:endParaRPr lang="en-US"/>
                        </a:p>
                      </a:txBody>
                      <a:tcPr>
                        <a:blipFill rotWithShape="0">
                          <a:blip r:embed="rId2"/>
                          <a:stretch>
                            <a:fillRect l="-177" t="-415000" r="-108304" b="-708333"/>
                          </a:stretch>
                        </a:blipFill>
                      </a:tcPr>
                    </a:tc>
                    <a:tc>
                      <a:txBody>
                        <a:bodyPr/>
                        <a:lstStyle/>
                        <a:p>
                          <a:pPr algn="ctr"/>
                          <a:r>
                            <a:rPr lang="es-CL" dirty="0" smtClean="0"/>
                            <a:t>0.69</a:t>
                          </a:r>
                          <a:endParaRPr lang="en-US" dirty="0"/>
                        </a:p>
                      </a:txBody>
                      <a:tcPr/>
                    </a:tc>
                    <a:tc>
                      <a:txBody>
                        <a:bodyPr/>
                        <a:lstStyle/>
                        <a:p>
                          <a:pPr algn="ctr"/>
                          <a:r>
                            <a:rPr lang="es-CL" dirty="0" smtClean="0"/>
                            <a:t>0.71</a:t>
                          </a:r>
                          <a:endParaRPr lang="en-US" dirty="0"/>
                        </a:p>
                      </a:txBody>
                      <a:tcPr/>
                    </a:tc>
                  </a:tr>
                  <a:tr h="370840">
                    <a:tc>
                      <a:txBody>
                        <a:bodyPr/>
                        <a:lstStyle/>
                        <a:p>
                          <a:endParaRPr lang="en-US"/>
                        </a:p>
                      </a:txBody>
                      <a:tcPr>
                        <a:blipFill rotWithShape="0">
                          <a:blip r:embed="rId2"/>
                          <a:stretch>
                            <a:fillRect l="-177" t="-506557" r="-108304" b="-596721"/>
                          </a:stretch>
                        </a:blipFill>
                      </a:tcPr>
                    </a:tc>
                    <a:tc>
                      <a:txBody>
                        <a:bodyPr/>
                        <a:lstStyle/>
                        <a:p>
                          <a:pPr algn="ctr"/>
                          <a:r>
                            <a:rPr lang="es-CL" dirty="0" smtClean="0"/>
                            <a:t>0.56</a:t>
                          </a:r>
                          <a:endParaRPr lang="en-US" dirty="0"/>
                        </a:p>
                      </a:txBody>
                      <a:tcPr/>
                    </a:tc>
                    <a:tc>
                      <a:txBody>
                        <a:bodyPr/>
                        <a:lstStyle/>
                        <a:p>
                          <a:pPr algn="ctr"/>
                          <a:r>
                            <a:rPr lang="es-CL" dirty="0" smtClean="0"/>
                            <a:t>0.47</a:t>
                          </a:r>
                          <a:endParaRPr lang="en-US" dirty="0"/>
                        </a:p>
                      </a:txBody>
                      <a:tcPr/>
                    </a:tc>
                  </a:tr>
                  <a:tr h="370840">
                    <a:tc>
                      <a:txBody>
                        <a:bodyPr/>
                        <a:lstStyle/>
                        <a:p>
                          <a:r>
                            <a:rPr lang="es-CL" dirty="0" smtClean="0"/>
                            <a:t>SVR (Linear </a:t>
                          </a:r>
                          <a:r>
                            <a:rPr lang="es-CL" dirty="0" err="1" smtClean="0"/>
                            <a:t>Kernel</a:t>
                          </a:r>
                          <a:r>
                            <a:rPr lang="es-CL" dirty="0" smtClean="0"/>
                            <a:t>)</a:t>
                          </a:r>
                          <a:endParaRPr lang="en-US" dirty="0"/>
                        </a:p>
                      </a:txBody>
                      <a:tcPr/>
                    </a:tc>
                    <a:tc>
                      <a:txBody>
                        <a:bodyPr/>
                        <a:lstStyle/>
                        <a:p>
                          <a:pPr algn="ctr"/>
                          <a:r>
                            <a:rPr lang="es-CL" dirty="0" smtClean="0"/>
                            <a:t>0.52</a:t>
                          </a:r>
                          <a:endParaRPr lang="en-US" dirty="0"/>
                        </a:p>
                      </a:txBody>
                      <a:tcPr/>
                    </a:tc>
                    <a:tc>
                      <a:txBody>
                        <a:bodyPr/>
                        <a:lstStyle/>
                        <a:p>
                          <a:pPr algn="ctr"/>
                          <a:r>
                            <a:rPr lang="es-CL" dirty="0" smtClean="0"/>
                            <a:t>0.59</a:t>
                          </a:r>
                          <a:endParaRPr lang="en-US" dirty="0"/>
                        </a:p>
                      </a:txBody>
                      <a:tcPr/>
                    </a:tc>
                  </a:tr>
                  <a:tr h="370840">
                    <a:tc>
                      <a:txBody>
                        <a:bodyPr/>
                        <a:lstStyle/>
                        <a:p>
                          <a:r>
                            <a:rPr lang="es-CL" dirty="0" err="1" smtClean="0"/>
                            <a:t>REPTree</a:t>
                          </a:r>
                          <a:endParaRPr lang="en-US" dirty="0"/>
                        </a:p>
                      </a:txBody>
                      <a:tcPr/>
                    </a:tc>
                    <a:tc>
                      <a:txBody>
                        <a:bodyPr/>
                        <a:lstStyle/>
                        <a:p>
                          <a:pPr algn="ctr"/>
                          <a:r>
                            <a:rPr lang="es-CL" dirty="0" smtClean="0"/>
                            <a:t>0.67</a:t>
                          </a:r>
                          <a:endParaRPr lang="en-US" dirty="0"/>
                        </a:p>
                      </a:txBody>
                      <a:tcPr/>
                    </a:tc>
                    <a:tc>
                      <a:txBody>
                        <a:bodyPr/>
                        <a:lstStyle/>
                        <a:p>
                          <a:pPr algn="ctr"/>
                          <a:r>
                            <a:rPr lang="es-CL" dirty="0" smtClean="0"/>
                            <a:t>0.62</a:t>
                          </a:r>
                          <a:endParaRPr lang="en-US" dirty="0"/>
                        </a:p>
                      </a:txBody>
                      <a:tcPr/>
                    </a:tc>
                  </a:tr>
                  <a:tr h="370840">
                    <a:tc>
                      <a:txBody>
                        <a:bodyPr/>
                        <a:lstStyle/>
                        <a:p>
                          <a:r>
                            <a:rPr lang="es-CL" dirty="0" err="1" smtClean="0"/>
                            <a:t>Kernel</a:t>
                          </a:r>
                          <a:r>
                            <a:rPr lang="es-CL" dirty="0" smtClean="0"/>
                            <a:t> </a:t>
                          </a:r>
                          <a:r>
                            <a:rPr lang="es-CL" dirty="0" err="1" smtClean="0"/>
                            <a:t>Partial</a:t>
                          </a:r>
                          <a:r>
                            <a:rPr lang="es-CL" dirty="0" smtClean="0"/>
                            <a:t> </a:t>
                          </a:r>
                          <a:r>
                            <a:rPr lang="es-CL" dirty="0" err="1" smtClean="0"/>
                            <a:t>Least</a:t>
                          </a:r>
                          <a:r>
                            <a:rPr lang="es-CL" dirty="0" smtClean="0"/>
                            <a:t> </a:t>
                          </a:r>
                          <a:r>
                            <a:rPr lang="es-CL" dirty="0" err="1" smtClean="0"/>
                            <a:t>Square</a:t>
                          </a:r>
                          <a:endParaRPr lang="en-US" dirty="0"/>
                        </a:p>
                      </a:txBody>
                      <a:tcPr/>
                    </a:tc>
                    <a:tc>
                      <a:txBody>
                        <a:bodyPr/>
                        <a:lstStyle/>
                        <a:p>
                          <a:pPr algn="ctr"/>
                          <a:r>
                            <a:rPr lang="es-CL" dirty="0" smtClean="0"/>
                            <a:t>0.58</a:t>
                          </a:r>
                          <a:endParaRPr lang="en-US" dirty="0"/>
                        </a:p>
                      </a:txBody>
                      <a:tcPr/>
                    </a:tc>
                    <a:tc>
                      <a:txBody>
                        <a:bodyPr/>
                        <a:lstStyle/>
                        <a:p>
                          <a:pPr algn="ctr"/>
                          <a:r>
                            <a:rPr lang="es-CL" dirty="0" smtClean="0"/>
                            <a:t>0.60</a:t>
                          </a:r>
                          <a:endParaRPr lang="en-US" dirty="0"/>
                        </a:p>
                      </a:txBody>
                      <a:tcPr/>
                    </a:tc>
                  </a:tr>
                  <a:tr h="640080">
                    <a:tc>
                      <a:txBody>
                        <a:bodyPr/>
                        <a:lstStyle/>
                        <a:p>
                          <a:endParaRPr lang="en-US"/>
                        </a:p>
                      </a:txBody>
                      <a:tcPr>
                        <a:blipFill rotWithShape="0">
                          <a:blip r:embed="rId2"/>
                          <a:stretch>
                            <a:fillRect l="-177" t="-526667" r="-108304" b="-72381"/>
                          </a:stretch>
                        </a:blipFill>
                      </a:tcPr>
                    </a:tc>
                    <a:tc>
                      <a:txBody>
                        <a:bodyPr/>
                        <a:lstStyle/>
                        <a:p>
                          <a:pPr algn="ctr"/>
                          <a:r>
                            <a:rPr lang="es-CL" dirty="0" smtClean="0"/>
                            <a:t>0.45</a:t>
                          </a:r>
                          <a:endParaRPr lang="en-US" dirty="0"/>
                        </a:p>
                      </a:txBody>
                      <a:tcPr/>
                    </a:tc>
                    <a:tc>
                      <a:txBody>
                        <a:bodyPr/>
                        <a:lstStyle/>
                        <a:p>
                          <a:pPr algn="ctr"/>
                          <a:r>
                            <a:rPr lang="es-CL" dirty="0" smtClean="0"/>
                            <a:t>0.99</a:t>
                          </a:r>
                          <a:endParaRPr lang="en-US" dirty="0"/>
                        </a:p>
                      </a:txBody>
                      <a:tcPr/>
                    </a:tc>
                  </a:tr>
                  <a:tr h="370840">
                    <a:tc>
                      <a:txBody>
                        <a:bodyPr/>
                        <a:lstStyle/>
                        <a:p>
                          <a:r>
                            <a:rPr lang="es-CL" dirty="0" smtClean="0"/>
                            <a:t>C4.5 </a:t>
                          </a:r>
                          <a:r>
                            <a:rPr lang="es-CL" dirty="0" err="1" smtClean="0"/>
                            <a:t>Algorithm</a:t>
                          </a:r>
                          <a:endParaRPr lang="en-US" dirty="0"/>
                        </a:p>
                      </a:txBody>
                      <a:tcPr/>
                    </a:tc>
                    <a:tc>
                      <a:txBody>
                        <a:bodyPr/>
                        <a:lstStyle/>
                        <a:p>
                          <a:pPr algn="ctr"/>
                          <a:r>
                            <a:rPr lang="es-CL" dirty="0" smtClean="0"/>
                            <a:t>0.58</a:t>
                          </a:r>
                          <a:endParaRPr lang="en-US" dirty="0"/>
                        </a:p>
                      </a:txBody>
                      <a:tcPr/>
                    </a:tc>
                    <a:tc>
                      <a:txBody>
                        <a:bodyPr/>
                        <a:lstStyle/>
                        <a:p>
                          <a:pPr algn="ctr"/>
                          <a:r>
                            <a:rPr lang="es-CL" dirty="0" smtClean="0"/>
                            <a:t>0.59</a:t>
                          </a:r>
                          <a:endParaRPr lang="en-US" dirty="0"/>
                        </a:p>
                      </a:txBody>
                      <a:tcPr/>
                    </a:tc>
                  </a:tr>
                </a:tbl>
              </a:graphicData>
            </a:graphic>
          </p:graphicFrame>
        </mc:Fallback>
      </mc:AlternateContent>
      <p:sp>
        <p:nvSpPr>
          <p:cNvPr id="13" name="TextBox 12"/>
          <p:cNvSpPr txBox="1"/>
          <p:nvPr/>
        </p:nvSpPr>
        <p:spPr>
          <a:xfrm>
            <a:off x="7665156" y="480396"/>
            <a:ext cx="4526844" cy="369332"/>
          </a:xfrm>
          <a:prstGeom prst="rect">
            <a:avLst/>
          </a:prstGeom>
          <a:noFill/>
        </p:spPr>
        <p:txBody>
          <a:bodyPr wrap="square" rtlCol="0">
            <a:spAutoFit/>
          </a:bodyPr>
          <a:lstStyle/>
          <a:p>
            <a:r>
              <a:rPr lang="en-US" dirty="0" smtClean="0"/>
              <a:t>Presented by Ignacio </a:t>
            </a:r>
            <a:r>
              <a:rPr lang="en-US" dirty="0" err="1"/>
              <a:t>Inostroza</a:t>
            </a:r>
            <a:r>
              <a:rPr lang="en-US" dirty="0"/>
              <a:t>-Quezada</a:t>
            </a:r>
          </a:p>
        </p:txBody>
      </p:sp>
      <p:sp>
        <p:nvSpPr>
          <p:cNvPr id="14" name="Slide Number Placeholder 13"/>
          <p:cNvSpPr>
            <a:spLocks noGrp="1"/>
          </p:cNvSpPr>
          <p:nvPr>
            <p:ph type="sldNum" sz="quarter" idx="10"/>
          </p:nvPr>
        </p:nvSpPr>
        <p:spPr/>
        <p:txBody>
          <a:bodyPr/>
          <a:lstStyle/>
          <a:p>
            <a:pPr>
              <a:defRPr/>
            </a:pPr>
            <a:fld id="{FB9F2A45-7E10-4473-9FB8-3C4B2B9D21BF}" type="slidenum">
              <a:rPr lang="zh-CN" altLang="en-US" smtClean="0"/>
              <a:pPr>
                <a:defRPr/>
              </a:pPr>
              <a:t>7</a:t>
            </a:fld>
            <a:endParaRPr lang="en-US" altLang="zh-CN"/>
          </a:p>
        </p:txBody>
      </p:sp>
    </p:spTree>
    <p:extLst>
      <p:ext uri="{BB962C8B-B14F-4D97-AF65-F5344CB8AC3E}">
        <p14:creationId xmlns:p14="http://schemas.microsoft.com/office/powerpoint/2010/main" val="3259153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Research Method</a:t>
            </a:r>
            <a:endParaRPr lang="zh-CN" altLang="en-US" dirty="0"/>
          </a:p>
        </p:txBody>
      </p:sp>
      <p:sp>
        <p:nvSpPr>
          <p:cNvPr id="9" name="六边形 5"/>
          <p:cNvSpPr/>
          <p:nvPr/>
        </p:nvSpPr>
        <p:spPr>
          <a:xfrm>
            <a:off x="2481267" y="2999217"/>
            <a:ext cx="2232248" cy="2016224"/>
          </a:xfrm>
          <a:prstGeom prst="hexag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rPr>
              <a:t>C4.5</a:t>
            </a:r>
            <a:endParaRPr lang="zh-CN" altLang="en-US" sz="2800" dirty="0"/>
          </a:p>
        </p:txBody>
      </p:sp>
      <p:sp>
        <p:nvSpPr>
          <p:cNvPr id="10" name="六边形 3"/>
          <p:cNvSpPr/>
          <p:nvPr/>
        </p:nvSpPr>
        <p:spPr>
          <a:xfrm>
            <a:off x="4597018" y="1833060"/>
            <a:ext cx="2232248" cy="2016224"/>
          </a:xfrm>
          <a:prstGeom prst="hex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3200" dirty="0">
                <a:ln w="18415" cmpd="sng">
                  <a:solidFill>
                    <a:srgbClr val="FFFFFF"/>
                  </a:solidFill>
                  <a:prstDash val="solid"/>
                </a:ln>
                <a:solidFill>
                  <a:srgbClr val="FFFFFF"/>
                </a:solidFill>
                <a:effectLst>
                  <a:outerShdw blurRad="63500" dir="3600000" algn="tl" rotWithShape="0">
                    <a:srgbClr val="000000">
                      <a:alpha val="70000"/>
                    </a:srgbClr>
                  </a:outerShdw>
                </a:effectLst>
              </a:rPr>
              <a:t>Naive Bayes</a:t>
            </a:r>
            <a:endParaRPr lang="zh-CN" altLang="en-US" sz="3200" dirty="0"/>
          </a:p>
        </p:txBody>
      </p:sp>
      <p:sp>
        <p:nvSpPr>
          <p:cNvPr id="11" name="六边形 4"/>
          <p:cNvSpPr/>
          <p:nvPr/>
        </p:nvSpPr>
        <p:spPr>
          <a:xfrm>
            <a:off x="6712769" y="2999217"/>
            <a:ext cx="2232248" cy="2016224"/>
          </a:xfrm>
          <a:prstGeom prst="hexagon">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rPr>
              <a:t>KNN</a:t>
            </a:r>
            <a:endParaRPr lang="zh-CN" altLang="en-US" sz="2800" dirty="0"/>
          </a:p>
        </p:txBody>
      </p:sp>
      <p:sp>
        <p:nvSpPr>
          <p:cNvPr id="12" name="TextBox 11"/>
          <p:cNvSpPr txBox="1"/>
          <p:nvPr/>
        </p:nvSpPr>
        <p:spPr>
          <a:xfrm>
            <a:off x="7665156" y="480396"/>
            <a:ext cx="4526844" cy="369332"/>
          </a:xfrm>
          <a:prstGeom prst="rect">
            <a:avLst/>
          </a:prstGeom>
          <a:noFill/>
        </p:spPr>
        <p:txBody>
          <a:bodyPr wrap="square" rtlCol="0">
            <a:spAutoFit/>
          </a:bodyPr>
          <a:lstStyle/>
          <a:p>
            <a:r>
              <a:rPr lang="en-US" dirty="0" smtClean="0"/>
              <a:t>Presented by </a:t>
            </a:r>
            <a:r>
              <a:rPr lang="en-US" dirty="0" err="1" smtClean="0"/>
              <a:t>Zhenyi</a:t>
            </a:r>
            <a:r>
              <a:rPr lang="en-US" dirty="0" smtClean="0"/>
              <a:t> Yuan</a:t>
            </a:r>
            <a:endParaRPr lang="en-US" dirty="0"/>
          </a:p>
        </p:txBody>
      </p:sp>
      <p:sp>
        <p:nvSpPr>
          <p:cNvPr id="3" name="Slide Number Placeholder 2"/>
          <p:cNvSpPr>
            <a:spLocks noGrp="1"/>
          </p:cNvSpPr>
          <p:nvPr>
            <p:ph type="sldNum" sz="quarter" idx="10"/>
          </p:nvPr>
        </p:nvSpPr>
        <p:spPr/>
        <p:txBody>
          <a:bodyPr/>
          <a:lstStyle/>
          <a:p>
            <a:pPr>
              <a:defRPr/>
            </a:pPr>
            <a:fld id="{FB9F2A45-7E10-4473-9FB8-3C4B2B9D21BF}" type="slidenum">
              <a:rPr lang="zh-CN" altLang="en-US" smtClean="0"/>
              <a:pPr>
                <a:defRPr/>
              </a:pPr>
              <a:t>8</a:t>
            </a:fld>
            <a:endParaRPr lang="en-US" altLang="zh-CN"/>
          </a:p>
        </p:txBody>
      </p:sp>
    </p:spTree>
    <p:extLst>
      <p:ext uri="{BB962C8B-B14F-4D97-AF65-F5344CB8AC3E}">
        <p14:creationId xmlns:p14="http://schemas.microsoft.com/office/powerpoint/2010/main" val="20576391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Naïve Bayes</a:t>
            </a:r>
            <a:endParaRPr lang="zh-CN" altLang="en-US" dirty="0"/>
          </a:p>
        </p:txBody>
      </p:sp>
      <p:sp>
        <p:nvSpPr>
          <p:cNvPr id="5" name="圆角矩形 4"/>
          <p:cNvSpPr/>
          <p:nvPr/>
        </p:nvSpPr>
        <p:spPr>
          <a:xfrm>
            <a:off x="3935760" y="1844823"/>
            <a:ext cx="2036062" cy="162086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t>Bayes Theorem</a:t>
            </a:r>
            <a:endParaRPr lang="zh-CN" altLang="en-US" sz="2400" dirty="0"/>
          </a:p>
          <a:p>
            <a:pPr algn="ctr"/>
            <a:endParaRPr lang="zh-CN" altLang="en-US" dirty="0"/>
          </a:p>
        </p:txBody>
      </p:sp>
      <p:sp>
        <p:nvSpPr>
          <p:cNvPr id="6" name="圆角矩形 5"/>
          <p:cNvSpPr/>
          <p:nvPr/>
        </p:nvSpPr>
        <p:spPr>
          <a:xfrm>
            <a:off x="6382341" y="1844824"/>
            <a:ext cx="2001239" cy="16208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dirty="0"/>
              <a:t>Conditional Probability</a:t>
            </a:r>
            <a:endParaRPr lang="zh-CN" altLang="en-US" sz="2000" dirty="0"/>
          </a:p>
        </p:txBody>
      </p:sp>
      <p:sp>
        <p:nvSpPr>
          <p:cNvPr id="7" name="TextBox 6"/>
          <p:cNvSpPr txBox="1"/>
          <p:nvPr/>
        </p:nvSpPr>
        <p:spPr>
          <a:xfrm>
            <a:off x="808644" y="5137630"/>
            <a:ext cx="8864927" cy="1569660"/>
          </a:xfrm>
          <a:prstGeom prst="rect">
            <a:avLst/>
          </a:prstGeom>
          <a:noFill/>
        </p:spPr>
        <p:txBody>
          <a:bodyPr wrap="none" rtlCol="0">
            <a:spAutoFit/>
          </a:bodyPr>
          <a:lstStyle/>
          <a:p>
            <a:endParaRPr lang="en-US" altLang="zh-CN" sz="2400" dirty="0"/>
          </a:p>
          <a:p>
            <a:r>
              <a:rPr lang="en-US" altLang="zh-CN" sz="2400" dirty="0"/>
              <a:t>Cons:</a:t>
            </a:r>
          </a:p>
          <a:p>
            <a:endParaRPr lang="en-US" altLang="zh-CN" sz="2400" dirty="0"/>
          </a:p>
          <a:p>
            <a:r>
              <a:rPr lang="en-US" altLang="zh-CN" sz="2400" dirty="0"/>
              <a:t>Strong assumption that variables are independent of each other</a:t>
            </a:r>
            <a:endParaRPr lang="zh-CN" altLang="en-US" sz="2400" dirty="0"/>
          </a:p>
        </p:txBody>
      </p:sp>
      <p:sp>
        <p:nvSpPr>
          <p:cNvPr id="8" name="TextBox 7"/>
          <p:cNvSpPr txBox="1"/>
          <p:nvPr/>
        </p:nvSpPr>
        <p:spPr>
          <a:xfrm>
            <a:off x="808644" y="3535685"/>
            <a:ext cx="10295639" cy="1569660"/>
          </a:xfrm>
          <a:prstGeom prst="rect">
            <a:avLst/>
          </a:prstGeom>
          <a:noFill/>
        </p:spPr>
        <p:txBody>
          <a:bodyPr wrap="none" rtlCol="0">
            <a:spAutoFit/>
          </a:bodyPr>
          <a:lstStyle/>
          <a:p>
            <a:endParaRPr lang="en-US" altLang="zh-CN" sz="2400" dirty="0"/>
          </a:p>
          <a:p>
            <a:r>
              <a:rPr lang="en-US" altLang="zh-CN" sz="2400" dirty="0"/>
              <a:t>Pros:</a:t>
            </a:r>
          </a:p>
          <a:p>
            <a:endParaRPr lang="en-US" altLang="zh-CN" sz="2400" dirty="0"/>
          </a:p>
          <a:p>
            <a:r>
              <a:rPr lang="en-US" altLang="zh-CN" sz="2400" dirty="0"/>
              <a:t>Naïve Bayes is used to do sentiment analysis and NLP in research papers</a:t>
            </a:r>
            <a:endParaRPr lang="zh-CN" altLang="en-US" sz="2400" dirty="0"/>
          </a:p>
        </p:txBody>
      </p:sp>
      <p:sp>
        <p:nvSpPr>
          <p:cNvPr id="9" name="TextBox 8"/>
          <p:cNvSpPr txBox="1"/>
          <p:nvPr/>
        </p:nvSpPr>
        <p:spPr>
          <a:xfrm>
            <a:off x="7665156" y="480396"/>
            <a:ext cx="4526844" cy="369332"/>
          </a:xfrm>
          <a:prstGeom prst="rect">
            <a:avLst/>
          </a:prstGeom>
          <a:noFill/>
        </p:spPr>
        <p:txBody>
          <a:bodyPr wrap="square" rtlCol="0">
            <a:spAutoFit/>
          </a:bodyPr>
          <a:lstStyle/>
          <a:p>
            <a:r>
              <a:rPr lang="en-US" dirty="0" smtClean="0"/>
              <a:t>Presented by </a:t>
            </a:r>
            <a:r>
              <a:rPr lang="en-US" dirty="0" err="1" smtClean="0"/>
              <a:t>Zhenyi</a:t>
            </a:r>
            <a:r>
              <a:rPr lang="en-US" dirty="0" smtClean="0"/>
              <a:t> Yuan</a:t>
            </a:r>
            <a:endParaRPr lang="en-US" dirty="0"/>
          </a:p>
        </p:txBody>
      </p:sp>
      <p:sp>
        <p:nvSpPr>
          <p:cNvPr id="3" name="Slide Number Placeholder 2"/>
          <p:cNvSpPr>
            <a:spLocks noGrp="1"/>
          </p:cNvSpPr>
          <p:nvPr>
            <p:ph type="sldNum" sz="quarter" idx="10"/>
          </p:nvPr>
        </p:nvSpPr>
        <p:spPr/>
        <p:txBody>
          <a:bodyPr/>
          <a:lstStyle/>
          <a:p>
            <a:pPr>
              <a:defRPr/>
            </a:pPr>
            <a:fld id="{FB9F2A45-7E10-4473-9FB8-3C4B2B9D21BF}" type="slidenum">
              <a:rPr lang="zh-CN" altLang="en-US" smtClean="0"/>
              <a:pPr>
                <a:defRPr/>
              </a:pPr>
              <a:t>9</a:t>
            </a:fld>
            <a:endParaRPr lang="en-US" altLang="zh-CN"/>
          </a:p>
        </p:txBody>
      </p:sp>
    </p:spTree>
    <p:extLst>
      <p:ext uri="{BB962C8B-B14F-4D97-AF65-F5344CB8AC3E}">
        <p14:creationId xmlns:p14="http://schemas.microsoft.com/office/powerpoint/2010/main" val="3508543203"/>
      </p:ext>
    </p:extLst>
  </p:cSld>
  <p:clrMapOvr>
    <a:masterClrMapping/>
  </p:clrMapOvr>
  <p:timing>
    <p:tnLst>
      <p:par>
        <p:cTn id="1" dur="indefinite" restart="never" nodeType="tmRoot"/>
      </p:par>
    </p:tnLst>
  </p:timing>
</p:sld>
</file>

<file path=ppt/theme/theme1.xml><?xml version="1.0" encoding="utf-8"?>
<a:theme xmlns:a="http://schemas.openxmlformats.org/drawingml/2006/main" name="RBS_Template">
  <a:themeElements>
    <a:clrScheme name="RBS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BS_Template">
      <a:majorFont>
        <a:latin typeface="Formata BQ Regular"/>
        <a:ea typeface=""/>
        <a:cs typeface=""/>
      </a:majorFont>
      <a:minorFont>
        <a:latin typeface="Formata BQ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BS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BS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BS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BS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BS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BS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BS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BS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BS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BS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BS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BS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RBS_Template">
  <a:themeElements>
    <a:clrScheme name="RBS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BS_Template">
      <a:majorFont>
        <a:latin typeface="Formata BQ Regular"/>
        <a:ea typeface=""/>
        <a:cs typeface=""/>
      </a:majorFont>
      <a:minorFont>
        <a:latin typeface="Formata BQ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BS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BS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BS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BS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BS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BS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BS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BS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BS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BS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BS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BS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1430</TotalTime>
  <Words>1598</Words>
  <Application>Microsoft Office PowerPoint</Application>
  <PresentationFormat>Widescreen</PresentationFormat>
  <Paragraphs>340</Paragraphs>
  <Slides>22</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Formata BQ Regular</vt:lpstr>
      <vt:lpstr>FormataBQ-Regular</vt:lpstr>
      <vt:lpstr>SimSun</vt:lpstr>
      <vt:lpstr>SimSun</vt:lpstr>
      <vt:lpstr>Arial</vt:lpstr>
      <vt:lpstr>Calibri</vt:lpstr>
      <vt:lpstr>Cambria Math</vt:lpstr>
      <vt:lpstr>Times New Roman</vt:lpstr>
      <vt:lpstr>RBS_Template</vt:lpstr>
      <vt:lpstr>1_RBS_Template</vt:lpstr>
      <vt:lpstr>Predicting the Popularity of Online News:  a comparison of Naïve Bayes, KNN, and C4.5</vt:lpstr>
      <vt:lpstr>Research Question</vt:lpstr>
      <vt:lpstr>Introduction: the Online News</vt:lpstr>
      <vt:lpstr>A literature review</vt:lpstr>
      <vt:lpstr>Literature Review (cont’d)</vt:lpstr>
      <vt:lpstr>Literature Review (cont’d)</vt:lpstr>
      <vt:lpstr>Literature Review (cont’d)</vt:lpstr>
      <vt:lpstr>Research Method</vt:lpstr>
      <vt:lpstr>Naïve Bayes</vt:lpstr>
      <vt:lpstr>KNN</vt:lpstr>
      <vt:lpstr>KNN (cont’d)</vt:lpstr>
      <vt:lpstr>Decision Tree-C4.5</vt:lpstr>
      <vt:lpstr>Data </vt:lpstr>
      <vt:lpstr>Feature selection</vt:lpstr>
      <vt:lpstr>Selected attributes and definitions</vt:lpstr>
      <vt:lpstr>Predictive performance </vt:lpstr>
      <vt:lpstr>Conclusions</vt:lpstr>
      <vt:lpstr>Appendix: additional analysis</vt:lpstr>
      <vt:lpstr>PCA(Backward Selection)</vt:lpstr>
      <vt:lpstr>CLASSIFIER MEASURES (ACCURACY &amp; KAPPA MEASURES)</vt:lpstr>
      <vt:lpstr>ROC</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Determination of Trust in Cloud Computing</dc:title>
  <dc:creator>Khushboo Jha</dc:creator>
  <cp:lastModifiedBy>ting sun</cp:lastModifiedBy>
  <cp:revision>126</cp:revision>
  <dcterms:created xsi:type="dcterms:W3CDTF">2016-04-09T17:44:51Z</dcterms:created>
  <dcterms:modified xsi:type="dcterms:W3CDTF">2016-04-25T03:18:32Z</dcterms:modified>
</cp:coreProperties>
</file>