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76" r:id="rId2"/>
    <p:sldId id="257" r:id="rId3"/>
    <p:sldId id="258" r:id="rId4"/>
    <p:sldId id="259" r:id="rId5"/>
    <p:sldId id="260" r:id="rId6"/>
    <p:sldId id="261" r:id="rId7"/>
    <p:sldId id="262" r:id="rId8"/>
    <p:sldId id="263" r:id="rId9"/>
    <p:sldId id="264" r:id="rId10"/>
    <p:sldId id="275" r:id="rId11"/>
    <p:sldId id="266" r:id="rId12"/>
    <p:sldId id="265" r:id="rId13"/>
    <p:sldId id="267" r:id="rId14"/>
    <p:sldId id="277" r:id="rId15"/>
    <p:sldId id="268" r:id="rId16"/>
    <p:sldId id="269" r:id="rId17"/>
    <p:sldId id="270" r:id="rId18"/>
    <p:sldId id="271" r:id="rId19"/>
    <p:sldId id="272" r:id="rId20"/>
    <p:sldId id="273" r:id="rId21"/>
    <p:sldId id="274"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Source Sans Pro" panose="020B0604020202020204" charset="0"/>
      <p:regular r:id="rId28"/>
      <p:bold r:id="rId29"/>
      <p:italic r:id="rId30"/>
      <p:boldItalic r:id="rId31"/>
    </p:embeddedFont>
    <p:embeddedFont>
      <p:font typeface="Franklin Gothic Book" panose="020B0503020102020204" pitchFamily="34" charset="0"/>
      <p:regular r:id="rId32"/>
      <p: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2878C0-788A-43FE-AC03-A294B19BCC6B}" type="slidenum">
              <a:rPr lang="en-US" smtClean="0"/>
              <a:t>1</a:t>
            </a:fld>
            <a:endParaRPr lang="en-US"/>
          </a:p>
        </p:txBody>
      </p:sp>
    </p:spTree>
    <p:extLst>
      <p:ext uri="{BB962C8B-B14F-4D97-AF65-F5344CB8AC3E}">
        <p14:creationId xmlns:p14="http://schemas.microsoft.com/office/powerpoint/2010/main" val="1706523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61" name="Shape 1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07" name="Shape 20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16" name="Shape 2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22" name="Shape 2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2" name="Shape 1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0" name="Shape 11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6" name="Shape 1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So we can see that the medical institution keep most of the work or store and manage the information in a manual method</a:t>
            </a:r>
          </a:p>
        </p:txBody>
      </p:sp>
      <p:sp>
        <p:nvSpPr>
          <p:cNvPr id="123" name="Shape 12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6" name="Shape 1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43" name="Shape 1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49" name="Shape 1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0" marR="0" lvl="0" indent="0" algn="r" rtl="0">
              <a:spcBef>
                <a:spcPts val="0"/>
              </a:spcBef>
              <a:buSzPct val="25000"/>
              <a:buNone/>
            </a:pPr>
            <a:fld id="{00000000-1234-1234-1234-123412341234}" type="slidenum">
              <a:rPr lang="en-US" sz="1200" b="0" i="0" u="none" strike="noStrike" cap="none" smtClean="0">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579984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98534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205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43932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0" marR="0" lvl="0" indent="0" algn="r" rtl="0">
              <a:spcBef>
                <a:spcPts val="0"/>
              </a:spcBef>
              <a:buSzPct val="25000"/>
              <a:buNone/>
            </a:pPr>
            <a:fld id="{00000000-1234-1234-1234-123412341234}" type="slidenum">
              <a:rPr lang="en-US" sz="1200" smtClean="0">
                <a:solidFill>
                  <a:schemeClr val="lt2"/>
                </a:solidFill>
                <a:latin typeface="Source Sans Pro"/>
                <a:ea typeface="Source Sans Pro"/>
                <a:cs typeface="Source Sans Pro"/>
                <a:sym typeface="Source Sans Pro"/>
              </a:rPr>
              <a:t>‹#›</a:t>
            </a:fld>
            <a:endParaRPr lang="en-US" sz="1200">
              <a:solidFill>
                <a:schemeClr val="lt2"/>
              </a:solidFill>
              <a:latin typeface="Source Sans Pro"/>
              <a:ea typeface="Source Sans Pro"/>
              <a:cs typeface="Source Sans Pro"/>
              <a:sym typeface="Source Sans Pro"/>
            </a:endParaRP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671656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81389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55525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91491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44046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rtl="0">
              <a:spcBef>
                <a:spcPts val="0"/>
              </a:spcBef>
              <a:buSzPct val="25000"/>
              <a:buNone/>
            </a:pPr>
            <a:fld id="{00000000-1234-1234-1234-123412341234}" type="slidenum">
              <a:rPr lang="en-US" sz="1200" smtClean="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256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rtl="0">
              <a:spcBef>
                <a:spcPts val="0"/>
              </a:spcBef>
              <a:buSzPct val="25000"/>
              <a:buNone/>
            </a:pPr>
            <a:fld id="{00000000-1234-1234-1234-123412341234}" type="slidenum">
              <a:rPr lang="en-US" sz="1200" smtClean="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304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0" marR="0" lvl="0" indent="0" algn="r" rtl="0">
              <a:spcBef>
                <a:spcPts val="0"/>
              </a:spcBef>
              <a:buSzPct val="25000"/>
              <a:buNone/>
            </a:pPr>
            <a:fld id="{00000000-1234-1234-1234-123412341234}" type="slidenum">
              <a:rPr lang="en-US" sz="1200" b="0" i="0" u="none" strike="noStrike" cap="none" smtClean="0">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4834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1237847"/>
            <a:ext cx="8361229" cy="2098226"/>
          </a:xfrm>
        </p:spPr>
        <p:txBody>
          <a:bodyPr>
            <a:normAutofit fontScale="90000"/>
          </a:bodyPr>
          <a:lstStyle/>
          <a:p>
            <a:r>
              <a:rPr lang="en-US" dirty="0"/>
              <a:t>Hospital Management System</a:t>
            </a:r>
          </a:p>
        </p:txBody>
      </p:sp>
      <p:sp>
        <p:nvSpPr>
          <p:cNvPr id="3" name="Subtitle 2"/>
          <p:cNvSpPr>
            <a:spLocks noGrp="1"/>
          </p:cNvSpPr>
          <p:nvPr>
            <p:ph type="subTitle" idx="1"/>
          </p:nvPr>
        </p:nvSpPr>
        <p:spPr>
          <a:xfrm>
            <a:off x="2679906" y="3956279"/>
            <a:ext cx="6831673" cy="1847621"/>
          </a:xfrm>
        </p:spPr>
        <p:txBody>
          <a:bodyPr>
            <a:normAutofit/>
          </a:bodyPr>
          <a:lstStyle/>
          <a:p>
            <a:r>
              <a:rPr lang="en-US" b="1" dirty="0">
                <a:solidFill>
                  <a:schemeClr val="tx2">
                    <a:lumMod val="75000"/>
                  </a:schemeClr>
                </a:solidFill>
              </a:rPr>
              <a:t>--Database system</a:t>
            </a:r>
          </a:p>
          <a:p>
            <a:r>
              <a:rPr lang="en-US" b="1" dirty="0">
                <a:solidFill>
                  <a:schemeClr val="tx2">
                    <a:lumMod val="75000"/>
                  </a:schemeClr>
                </a:solidFill>
              </a:rPr>
              <a:t>By   Jing Li</a:t>
            </a:r>
          </a:p>
          <a:p>
            <a:r>
              <a:rPr lang="en-US" b="1" dirty="0">
                <a:solidFill>
                  <a:schemeClr val="tx2">
                    <a:lumMod val="75000"/>
                  </a:schemeClr>
                </a:solidFill>
              </a:rPr>
              <a:t>               </a:t>
            </a:r>
            <a:r>
              <a:rPr lang="en-US" b="1" dirty="0" err="1">
                <a:solidFill>
                  <a:schemeClr val="tx2">
                    <a:lumMod val="75000"/>
                  </a:schemeClr>
                </a:solidFill>
              </a:rPr>
              <a:t>Abhinav</a:t>
            </a:r>
            <a:r>
              <a:rPr lang="en-US" b="1" dirty="0">
                <a:solidFill>
                  <a:schemeClr val="tx2">
                    <a:lumMod val="75000"/>
                  </a:schemeClr>
                </a:solidFill>
              </a:rPr>
              <a:t> Singh</a:t>
            </a:r>
          </a:p>
          <a:p>
            <a:r>
              <a:rPr lang="en-US" b="1" dirty="0">
                <a:solidFill>
                  <a:schemeClr val="tx2">
                    <a:lumMod val="75000"/>
                  </a:schemeClr>
                </a:solidFill>
              </a:rPr>
              <a:t>                 </a:t>
            </a:r>
            <a:r>
              <a:rPr lang="en-US" b="1" dirty="0" err="1">
                <a:solidFill>
                  <a:schemeClr val="tx2">
                    <a:lumMod val="75000"/>
                  </a:schemeClr>
                </a:solidFill>
              </a:rPr>
              <a:t>Suchendr</a:t>
            </a:r>
            <a:r>
              <a:rPr lang="en-US" dirty="0" err="1">
                <a:solidFill>
                  <a:schemeClr val="tx2">
                    <a:lumMod val="75000"/>
                  </a:schemeClr>
                </a:solidFill>
              </a:rPr>
              <a:t>a</a:t>
            </a:r>
            <a:r>
              <a:rPr lang="en-US" dirty="0">
                <a:solidFill>
                  <a:schemeClr val="tx2">
                    <a:lumMod val="75000"/>
                  </a:schemeClr>
                </a:solidFill>
              </a:rPr>
              <a:t> </a:t>
            </a:r>
            <a:r>
              <a:rPr lang="en-US" b="1" dirty="0" err="1">
                <a:solidFill>
                  <a:schemeClr val="tx2">
                    <a:lumMod val="75000"/>
                  </a:schemeClr>
                </a:solidFill>
              </a:rPr>
              <a:t>Kuchipudi</a:t>
            </a:r>
            <a:endParaRPr lang="en-US" b="1" dirty="0">
              <a:solidFill>
                <a:schemeClr val="tx2">
                  <a:lumMod val="75000"/>
                </a:schemeClr>
              </a:solidFill>
            </a:endParaRPr>
          </a:p>
        </p:txBody>
      </p:sp>
    </p:spTree>
    <p:extLst>
      <p:ext uri="{BB962C8B-B14F-4D97-AF65-F5344CB8AC3E}">
        <p14:creationId xmlns:p14="http://schemas.microsoft.com/office/powerpoint/2010/main" val="2690082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9745"/>
            <a:ext cx="9601200" cy="1057940"/>
          </a:xfrm>
        </p:spPr>
        <p:txBody>
          <a:bodyPr/>
          <a:lstStyle/>
          <a:p>
            <a:r>
              <a:rPr lang="en-US" b="1" dirty="0">
                <a:latin typeface="Source Sans Pro" panose="020B0604020202020204" charset="0"/>
              </a:rPr>
              <a:t>Assumption</a:t>
            </a:r>
          </a:p>
        </p:txBody>
      </p:sp>
      <p:sp>
        <p:nvSpPr>
          <p:cNvPr id="3" name="Text Placeholder 2"/>
          <p:cNvSpPr>
            <a:spLocks noGrp="1"/>
          </p:cNvSpPr>
          <p:nvPr>
            <p:ph idx="1"/>
          </p:nvPr>
        </p:nvSpPr>
        <p:spPr>
          <a:xfrm>
            <a:off x="1158949" y="608715"/>
            <a:ext cx="9601200" cy="5388048"/>
          </a:xfrm>
        </p:spPr>
        <p:txBody>
          <a:bodyPr/>
          <a:lstStyle/>
          <a:p>
            <a:pPr lvl="0" indent="-384048">
              <a:lnSpc>
                <a:spcPct val="74000"/>
              </a:lnSpc>
              <a:spcBef>
                <a:spcPts val="1200"/>
              </a:spcBef>
              <a:spcAft>
                <a:spcPts val="0"/>
              </a:spcAft>
            </a:pPr>
            <a:endParaRPr lang="en-US" dirty="0"/>
          </a:p>
          <a:p>
            <a:pPr marL="0" lvl="0" indent="0">
              <a:lnSpc>
                <a:spcPct val="74000"/>
              </a:lnSpc>
              <a:spcBef>
                <a:spcPts val="1200"/>
              </a:spcBef>
              <a:spcAft>
                <a:spcPts val="0"/>
              </a:spcAft>
              <a:buNone/>
            </a:pPr>
            <a:endParaRPr lang="en-US" dirty="0"/>
          </a:p>
          <a:p>
            <a:pPr lvl="0" indent="-384048">
              <a:lnSpc>
                <a:spcPct val="74000"/>
              </a:lnSpc>
              <a:spcBef>
                <a:spcPts val="1200"/>
              </a:spcBef>
              <a:spcAft>
                <a:spcPts val="0"/>
              </a:spcAft>
            </a:pPr>
            <a:r>
              <a:rPr lang="en-US" dirty="0"/>
              <a:t>Binary Relationship with 1 to 1 cardinality among the following entities:</a:t>
            </a:r>
          </a:p>
          <a:p>
            <a:pPr lvl="1" indent="-393700">
              <a:lnSpc>
                <a:spcPct val="74000"/>
              </a:lnSpc>
              <a:spcBef>
                <a:spcPts val="700"/>
              </a:spcBef>
              <a:spcAft>
                <a:spcPts val="0"/>
              </a:spcAft>
            </a:pPr>
            <a:r>
              <a:rPr lang="en-US" dirty="0"/>
              <a:t> Patient - </a:t>
            </a:r>
            <a:r>
              <a:rPr lang="en-US" dirty="0" err="1"/>
              <a:t>Assists_Relation</a:t>
            </a:r>
            <a:r>
              <a:rPr lang="en-US" dirty="0"/>
              <a:t> – Doctor</a:t>
            </a:r>
          </a:p>
          <a:p>
            <a:pPr lvl="1" indent="-393700">
              <a:lnSpc>
                <a:spcPct val="74000"/>
              </a:lnSpc>
              <a:spcBef>
                <a:spcPts val="700"/>
              </a:spcBef>
              <a:spcAft>
                <a:spcPts val="0"/>
              </a:spcAft>
            </a:pPr>
            <a:r>
              <a:rPr lang="en-US" dirty="0"/>
              <a:t> Patient - </a:t>
            </a:r>
            <a:r>
              <a:rPr lang="en-US" dirty="0" err="1"/>
              <a:t>Admission_Relation</a:t>
            </a:r>
            <a:r>
              <a:rPr lang="en-US" dirty="0"/>
              <a:t> - Room</a:t>
            </a:r>
          </a:p>
          <a:p>
            <a:pPr marL="0" lvl="0" indent="0">
              <a:lnSpc>
                <a:spcPct val="74000"/>
              </a:lnSpc>
              <a:spcBef>
                <a:spcPts val="1200"/>
              </a:spcBef>
              <a:spcAft>
                <a:spcPts val="0"/>
              </a:spcAft>
              <a:buNone/>
            </a:pPr>
            <a:br>
              <a:rPr lang="en-US" dirty="0"/>
            </a:br>
            <a:endParaRPr lang="en-US" dirty="0"/>
          </a:p>
          <a:p>
            <a:pPr lvl="0" indent="-384048">
              <a:lnSpc>
                <a:spcPct val="74000"/>
              </a:lnSpc>
              <a:spcBef>
                <a:spcPts val="1200"/>
              </a:spcBef>
              <a:spcAft>
                <a:spcPts val="0"/>
              </a:spcAft>
            </a:pPr>
            <a:r>
              <a:rPr lang="en-US" dirty="0"/>
              <a:t> Binary Relationship with 1 to M cardinality among the following entities:</a:t>
            </a:r>
          </a:p>
          <a:p>
            <a:pPr lvl="1" indent="-393700">
              <a:lnSpc>
                <a:spcPct val="74000"/>
              </a:lnSpc>
              <a:spcBef>
                <a:spcPts val="700"/>
              </a:spcBef>
              <a:spcAft>
                <a:spcPts val="0"/>
              </a:spcAft>
            </a:pPr>
            <a:r>
              <a:rPr lang="en-US" dirty="0"/>
              <a:t>    Patient - </a:t>
            </a:r>
            <a:r>
              <a:rPr lang="en-US" dirty="0" err="1"/>
              <a:t>Payment_Relation</a:t>
            </a:r>
            <a:r>
              <a:rPr lang="en-US" dirty="0"/>
              <a:t> – Bills </a:t>
            </a:r>
          </a:p>
          <a:p>
            <a:pPr marL="520700" lvl="1" indent="0">
              <a:lnSpc>
                <a:spcPct val="74000"/>
              </a:lnSpc>
              <a:spcBef>
                <a:spcPts val="700"/>
              </a:spcBef>
              <a:spcAft>
                <a:spcPts val="0"/>
              </a:spcAft>
              <a:buNone/>
            </a:pPr>
            <a:endParaRPr lang="en-US" dirty="0"/>
          </a:p>
          <a:p>
            <a:pPr marL="520700" lvl="1" indent="0">
              <a:lnSpc>
                <a:spcPct val="74000"/>
              </a:lnSpc>
              <a:spcBef>
                <a:spcPts val="700"/>
              </a:spcBef>
              <a:spcAft>
                <a:spcPts val="0"/>
              </a:spcAft>
              <a:buNone/>
            </a:pPr>
            <a:endParaRPr lang="en-US" dirty="0"/>
          </a:p>
          <a:p>
            <a:pPr lvl="0" indent="-384048">
              <a:lnSpc>
                <a:spcPct val="74000"/>
              </a:lnSpc>
              <a:spcBef>
                <a:spcPts val="1200"/>
              </a:spcBef>
              <a:spcAft>
                <a:spcPts val="0"/>
              </a:spcAft>
            </a:pPr>
            <a:r>
              <a:rPr lang="en-US" dirty="0"/>
              <a:t>Ternary Relationships with 1 to 1 to M cardinality among the following entities:</a:t>
            </a:r>
          </a:p>
          <a:p>
            <a:pPr lvl="1" indent="-393700">
              <a:lnSpc>
                <a:spcPct val="74000"/>
              </a:lnSpc>
              <a:spcBef>
                <a:spcPts val="700"/>
              </a:spcBef>
              <a:spcAft>
                <a:spcPts val="0"/>
              </a:spcAft>
            </a:pPr>
            <a:r>
              <a:rPr lang="en-US" dirty="0"/>
              <a:t>     Patient - </a:t>
            </a:r>
            <a:r>
              <a:rPr lang="en-US" dirty="0" err="1"/>
              <a:t>Prescription_Relation</a:t>
            </a:r>
            <a:r>
              <a:rPr lang="en-US" dirty="0"/>
              <a:t> - Doctor</a:t>
            </a:r>
          </a:p>
          <a:p>
            <a:pPr lvl="1" indent="-393700">
              <a:lnSpc>
                <a:spcPct val="74000"/>
              </a:lnSpc>
              <a:spcBef>
                <a:spcPts val="700"/>
              </a:spcBef>
              <a:spcAft>
                <a:spcPts val="0"/>
              </a:spcAft>
            </a:pPr>
            <a:r>
              <a:rPr lang="en-US" dirty="0"/>
              <a:t>                         |</a:t>
            </a:r>
          </a:p>
          <a:p>
            <a:pPr lvl="1" indent="-393700">
              <a:lnSpc>
                <a:spcPct val="74000"/>
              </a:lnSpc>
              <a:spcBef>
                <a:spcPts val="700"/>
              </a:spcBef>
              <a:spcAft>
                <a:spcPts val="0"/>
              </a:spcAft>
            </a:pPr>
            <a:r>
              <a:rPr lang="en-US" dirty="0"/>
              <a:t>                    Medicine      </a:t>
            </a:r>
          </a:p>
        </p:txBody>
      </p:sp>
    </p:spTree>
    <p:extLst>
      <p:ext uri="{BB962C8B-B14F-4D97-AF65-F5344CB8AC3E}">
        <p14:creationId xmlns:p14="http://schemas.microsoft.com/office/powerpoint/2010/main" val="3652309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084521" y="143539"/>
            <a:ext cx="9601200" cy="1485899"/>
          </a:xfrm>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dirty="0">
                <a:solidFill>
                  <a:schemeClr val="dk2"/>
                </a:solidFill>
                <a:latin typeface="Source Sans Pro"/>
                <a:ea typeface="Source Sans Pro"/>
                <a:cs typeface="Source Sans Pro"/>
                <a:sym typeface="Source Sans Pro"/>
              </a:rPr>
              <a:t>Assumptions</a:t>
            </a:r>
            <a:br>
              <a:rPr lang="en-US" sz="4400" b="0" i="0" u="none" strike="noStrike" cap="none" dirty="0">
                <a:solidFill>
                  <a:schemeClr val="dk2"/>
                </a:solidFill>
                <a:latin typeface="Source Sans Pro"/>
                <a:ea typeface="Source Sans Pro"/>
                <a:cs typeface="Source Sans Pro"/>
                <a:sym typeface="Source Sans Pro"/>
              </a:rPr>
            </a:br>
            <a:endParaRPr lang="en-US" sz="4400" b="0" i="0" u="none" strike="noStrike" cap="none" dirty="0">
              <a:solidFill>
                <a:schemeClr val="dk2"/>
              </a:solidFill>
              <a:latin typeface="Source Sans Pro"/>
              <a:ea typeface="Source Sans Pro"/>
              <a:cs typeface="Source Sans Pro"/>
              <a:sym typeface="Source Sans Pro"/>
            </a:endParaRPr>
          </a:p>
        </p:txBody>
      </p:sp>
      <p:sp>
        <p:nvSpPr>
          <p:cNvPr id="164" name="Shape 164"/>
          <p:cNvSpPr txBox="1">
            <a:spLocks noGrp="1"/>
          </p:cNvSpPr>
          <p:nvPr>
            <p:ph idx="1"/>
          </p:nvPr>
        </p:nvSpPr>
        <p:spPr>
          <a:xfrm>
            <a:off x="1204786" y="886488"/>
            <a:ext cx="9601200" cy="3947885"/>
          </a:xfrm>
          <a:prstGeom prst="rect">
            <a:avLst/>
          </a:prstGeom>
          <a:noFill/>
          <a:ln>
            <a:noFill/>
          </a:ln>
        </p:spPr>
        <p:txBody>
          <a:bodyPr lIns="91425" tIns="45700" rIns="91425" bIns="45700" anchor="t" anchorCtr="0">
            <a:noAutofit/>
          </a:bodyPr>
          <a:lstStyle/>
          <a:p>
            <a:pPr marL="0" marR="0" lvl="0" indent="0" algn="l" rtl="0">
              <a:lnSpc>
                <a:spcPct val="74000"/>
              </a:lnSpc>
              <a:spcBef>
                <a:spcPts val="0"/>
              </a:spcBef>
              <a:spcAft>
                <a:spcPts val="0"/>
              </a:spcAft>
              <a:buClr>
                <a:schemeClr val="dk2"/>
              </a:buClr>
              <a:buSzPct val="25000"/>
              <a:buFont typeface="Source Sans Pro"/>
              <a:buNone/>
            </a:pPr>
            <a:endParaRPr lang="en-US" sz="2000" b="0" i="1" u="none" strike="noStrike" cap="none" dirty="0">
              <a:solidFill>
                <a:schemeClr val="dk2"/>
              </a:solidFill>
              <a:latin typeface="Source Sans Pro"/>
              <a:ea typeface="Source Sans Pro"/>
              <a:cs typeface="Source Sans Pro"/>
              <a:sym typeface="Source Sans Pro"/>
            </a:endParaRPr>
          </a:p>
          <a:p>
            <a:pPr marL="0" marR="0" lvl="0" indent="0" algn="l" rtl="0">
              <a:lnSpc>
                <a:spcPct val="74000"/>
              </a:lnSpc>
              <a:spcBef>
                <a:spcPts val="1200"/>
              </a:spcBef>
              <a:spcAft>
                <a:spcPts val="0"/>
              </a:spcAft>
              <a:buClr>
                <a:schemeClr val="dk2"/>
              </a:buClr>
              <a:buSzPct val="100000"/>
              <a:buNone/>
            </a:pPr>
            <a:br>
              <a:rPr lang="en-US" sz="2000" b="0" i="0" u="none" strike="noStrike" cap="none" dirty="0">
                <a:solidFill>
                  <a:schemeClr val="dk2"/>
                </a:solidFill>
                <a:latin typeface="Source Sans Pro"/>
                <a:ea typeface="Source Sans Pro"/>
                <a:cs typeface="Source Sans Pro"/>
                <a:sym typeface="Source Sans Pro"/>
              </a:rPr>
            </a:br>
            <a:endParaRPr lang="en-US" sz="20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74000"/>
              </a:lnSpc>
              <a:spcBef>
                <a:spcPts val="1200"/>
              </a:spcBef>
              <a:spcAft>
                <a:spcPts val="0"/>
              </a:spcAft>
              <a:buClr>
                <a:schemeClr val="dk2"/>
              </a:buClr>
              <a:buSzPct val="100000"/>
              <a:buFont typeface="Source Sans Pro"/>
              <a:buChar char="■"/>
            </a:pPr>
            <a:r>
              <a:rPr lang="en-US" sz="2000" b="0" i="0" u="none" strike="noStrike" cap="none" dirty="0">
                <a:solidFill>
                  <a:schemeClr val="dk2"/>
                </a:solidFill>
                <a:latin typeface="Source Sans Pro"/>
                <a:ea typeface="Source Sans Pro"/>
                <a:cs typeface="Source Sans Pro"/>
                <a:sym typeface="Source Sans Pro"/>
              </a:rPr>
              <a:t> Ternary Relationships with 1 to M to M cardinality among the following entities:</a:t>
            </a:r>
          </a:p>
          <a:p>
            <a:pPr marL="530352" lvl="1" indent="0">
              <a:lnSpc>
                <a:spcPct val="74000"/>
              </a:lnSpc>
              <a:spcBef>
                <a:spcPts val="1200"/>
              </a:spcBef>
              <a:spcAft>
                <a:spcPts val="0"/>
              </a:spcAft>
              <a:buNone/>
            </a:pPr>
            <a:r>
              <a:rPr lang="en-US" b="0" i="0" u="none" strike="noStrike" cap="none" dirty="0">
                <a:solidFill>
                  <a:schemeClr val="dk2"/>
                </a:solidFill>
                <a:latin typeface="Source Sans Pro"/>
                <a:ea typeface="Source Sans Pro"/>
                <a:cs typeface="Source Sans Pro"/>
                <a:sym typeface="Source Sans Pro"/>
              </a:rPr>
              <a:t>    Room - </a:t>
            </a:r>
            <a:r>
              <a:rPr lang="en-US" b="0" i="0" u="none" strike="noStrike" cap="none" dirty="0" err="1">
                <a:solidFill>
                  <a:schemeClr val="dk2"/>
                </a:solidFill>
                <a:latin typeface="Source Sans Pro"/>
                <a:ea typeface="Source Sans Pro"/>
                <a:cs typeface="Source Sans Pro"/>
                <a:sym typeface="Source Sans Pro"/>
              </a:rPr>
              <a:t>Nursing_Service_Relation</a:t>
            </a:r>
            <a:r>
              <a:rPr lang="en-US" b="0" i="0" u="none" strike="noStrike" cap="none" dirty="0">
                <a:solidFill>
                  <a:schemeClr val="dk2"/>
                </a:solidFill>
                <a:latin typeface="Source Sans Pro"/>
                <a:ea typeface="Source Sans Pro"/>
                <a:cs typeface="Source Sans Pro"/>
                <a:sym typeface="Source Sans Pro"/>
              </a:rPr>
              <a:t> - Patient</a:t>
            </a:r>
          </a:p>
          <a:p>
            <a:pPr marL="530352" lvl="1" indent="0">
              <a:lnSpc>
                <a:spcPct val="74000"/>
              </a:lnSpc>
              <a:spcBef>
                <a:spcPts val="1200"/>
              </a:spcBef>
              <a:spcAft>
                <a:spcPts val="0"/>
              </a:spcAft>
              <a:buNone/>
            </a:pPr>
            <a:r>
              <a:rPr lang="en-US" b="0" i="0" u="none" strike="noStrike" cap="none" dirty="0">
                <a:solidFill>
                  <a:schemeClr val="dk2"/>
                </a:solidFill>
                <a:latin typeface="Source Sans Pro"/>
                <a:ea typeface="Source Sans Pro"/>
                <a:cs typeface="Source Sans Pro"/>
                <a:sym typeface="Source Sans Pro"/>
              </a:rPr>
              <a:t>                      |</a:t>
            </a:r>
          </a:p>
          <a:p>
            <a:pPr marL="530352" lvl="1" indent="0">
              <a:lnSpc>
                <a:spcPct val="74000"/>
              </a:lnSpc>
              <a:spcBef>
                <a:spcPts val="1200"/>
              </a:spcBef>
              <a:spcAft>
                <a:spcPts val="0"/>
              </a:spcAft>
              <a:buNone/>
            </a:pPr>
            <a:r>
              <a:rPr lang="en-US" b="0" i="0" u="none" strike="noStrike" cap="none" dirty="0">
                <a:solidFill>
                  <a:schemeClr val="dk2"/>
                </a:solidFill>
                <a:latin typeface="Source Sans Pro"/>
                <a:ea typeface="Source Sans Pro"/>
                <a:cs typeface="Source Sans Pro"/>
                <a:sym typeface="Source Sans Pro"/>
              </a:rPr>
              <a:t>                  Nurse</a:t>
            </a:r>
          </a:p>
          <a:p>
            <a:pPr marL="0" marR="0" lvl="0" indent="0" algn="l" rtl="0">
              <a:lnSpc>
                <a:spcPct val="74000"/>
              </a:lnSpc>
              <a:spcBef>
                <a:spcPts val="1200"/>
              </a:spcBef>
              <a:spcAft>
                <a:spcPts val="0"/>
              </a:spcAft>
              <a:buClr>
                <a:schemeClr val="dk2"/>
              </a:buClr>
              <a:buSzPct val="100000"/>
              <a:buNone/>
            </a:pPr>
            <a:br>
              <a:rPr lang="en-US" sz="2000" b="0" i="0" u="none" strike="noStrike" cap="none" dirty="0">
                <a:solidFill>
                  <a:schemeClr val="dk2"/>
                </a:solidFill>
                <a:latin typeface="Source Sans Pro"/>
                <a:ea typeface="Source Sans Pro"/>
                <a:cs typeface="Source Sans Pro"/>
                <a:sym typeface="Source Sans Pro"/>
              </a:rPr>
            </a:br>
            <a:endParaRPr lang="en-US" sz="20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74000"/>
              </a:lnSpc>
              <a:spcBef>
                <a:spcPts val="1200"/>
              </a:spcBef>
              <a:spcAft>
                <a:spcPts val="0"/>
              </a:spcAft>
              <a:buClr>
                <a:schemeClr val="dk2"/>
              </a:buClr>
              <a:buSzPct val="100000"/>
              <a:buFont typeface="Source Sans Pro"/>
              <a:buChar char="■"/>
            </a:pPr>
            <a:r>
              <a:rPr lang="en-US" sz="2000" b="0" i="0" u="none" strike="noStrike" cap="none" dirty="0">
                <a:solidFill>
                  <a:schemeClr val="dk2"/>
                </a:solidFill>
                <a:latin typeface="Source Sans Pro"/>
                <a:ea typeface="Source Sans Pro"/>
                <a:cs typeface="Source Sans Pro"/>
                <a:sym typeface="Source Sans Pro"/>
              </a:rPr>
              <a:t>Some of the departments like Accountancy, Appointment bookings ,Lab and other hospital staff were ignored in this 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024128" y="192023"/>
            <a:ext cx="9601200" cy="1485899"/>
          </a:xfrm>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dirty="0">
                <a:solidFill>
                  <a:schemeClr val="dk2"/>
                </a:solidFill>
                <a:latin typeface="Source Sans Pro"/>
                <a:ea typeface="Source Sans Pro"/>
                <a:cs typeface="Source Sans Pro"/>
                <a:sym typeface="Source Sans Pro"/>
              </a:rPr>
              <a:t>Schema diagram</a:t>
            </a:r>
          </a:p>
        </p:txBody>
      </p:sp>
      <p:pic>
        <p:nvPicPr>
          <p:cNvPr id="158" name="Shape 158"/>
          <p:cNvPicPr preferRelativeResize="0">
            <a:picLocks noGrp="1"/>
          </p:cNvPicPr>
          <p:nvPr>
            <p:ph idx="1"/>
          </p:nvPr>
        </p:nvPicPr>
        <p:blipFill rotWithShape="1">
          <a:blip r:embed="rId3">
            <a:alphaModFix/>
          </a:blip>
          <a:srcRect/>
          <a:stretch/>
        </p:blipFill>
        <p:spPr>
          <a:xfrm>
            <a:off x="2459735" y="1060704"/>
            <a:ext cx="7680959" cy="5440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dirty="0">
                <a:solidFill>
                  <a:schemeClr val="dk2"/>
                </a:solidFill>
                <a:latin typeface="Source Sans Pro"/>
                <a:ea typeface="Source Sans Pro"/>
                <a:cs typeface="Source Sans Pro"/>
                <a:sym typeface="Source Sans Pro"/>
              </a:rPr>
              <a:t>Relational Model</a:t>
            </a:r>
          </a:p>
        </p:txBody>
      </p:sp>
      <p:sp>
        <p:nvSpPr>
          <p:cNvPr id="170" name="Shape 170"/>
          <p:cNvSpPr txBox="1">
            <a:spLocks noGrp="1"/>
          </p:cNvSpPr>
          <p:nvPr>
            <p:ph idx="1"/>
          </p:nvPr>
        </p:nvSpPr>
        <p:spPr>
          <a:prstGeom prst="rect">
            <a:avLst/>
          </a:prstGeom>
          <a:noFill/>
          <a:ln>
            <a:noFill/>
          </a:ln>
        </p:spPr>
        <p:txBody>
          <a:bodyPr lIns="91425" tIns="45700" rIns="91425" bIns="45700" anchor="t" anchorCtr="0">
            <a:noAutofit/>
          </a:bodyPr>
          <a:lstStyle/>
          <a:p>
            <a:pPr marL="384048" marR="0" lvl="0" indent="-384048" algn="l" rtl="0">
              <a:lnSpc>
                <a:spcPct val="94000"/>
              </a:lnSpc>
              <a:spcBef>
                <a:spcPts val="0"/>
              </a:spcBef>
              <a:spcAft>
                <a:spcPts val="0"/>
              </a:spcAft>
              <a:buClr>
                <a:schemeClr val="dk2"/>
              </a:buClr>
              <a:buSzPct val="100000"/>
              <a:buFont typeface="Source Sans Pro"/>
              <a:buNone/>
            </a:pPr>
            <a:endParaRPr sz="2000" b="0" i="0" u="none" strike="noStrike" cap="none" dirty="0">
              <a:solidFill>
                <a:schemeClr val="dk2"/>
              </a:solidFill>
              <a:latin typeface="Source Sans Pro"/>
              <a:ea typeface="Source Sans Pro"/>
              <a:cs typeface="Source Sans Pro"/>
              <a:sym typeface="Source Sans Pro"/>
            </a:endParaRPr>
          </a:p>
        </p:txBody>
      </p:sp>
      <p:pic>
        <p:nvPicPr>
          <p:cNvPr id="171" name="Shape 171"/>
          <p:cNvPicPr preferRelativeResize="0"/>
          <p:nvPr/>
        </p:nvPicPr>
        <p:blipFill>
          <a:blip r:embed="rId3">
            <a:alphaModFix/>
          </a:blip>
          <a:stretch>
            <a:fillRect/>
          </a:stretch>
        </p:blipFill>
        <p:spPr>
          <a:xfrm>
            <a:off x="2521381" y="2710391"/>
            <a:ext cx="5514975" cy="1028700"/>
          </a:xfrm>
          <a:prstGeom prst="rect">
            <a:avLst/>
          </a:prstGeom>
          <a:noFill/>
          <a:ln>
            <a:noFill/>
          </a:ln>
        </p:spPr>
      </p:pic>
      <p:pic>
        <p:nvPicPr>
          <p:cNvPr id="172" name="Shape 172"/>
          <p:cNvPicPr preferRelativeResize="0"/>
          <p:nvPr/>
        </p:nvPicPr>
        <p:blipFill>
          <a:blip r:embed="rId4">
            <a:alphaModFix/>
          </a:blip>
          <a:stretch>
            <a:fillRect/>
          </a:stretch>
        </p:blipFill>
        <p:spPr>
          <a:xfrm>
            <a:off x="2618227" y="4163482"/>
            <a:ext cx="5514975" cy="1323975"/>
          </a:xfrm>
          <a:prstGeom prst="rect">
            <a:avLst/>
          </a:prstGeom>
          <a:noFill/>
          <a:ln>
            <a:noFill/>
          </a:ln>
        </p:spPr>
      </p:pic>
      <p:pic>
        <p:nvPicPr>
          <p:cNvPr id="173" name="Shape 173"/>
          <p:cNvPicPr preferRelativeResize="0"/>
          <p:nvPr/>
        </p:nvPicPr>
        <p:blipFill>
          <a:blip r:embed="rId5">
            <a:alphaModFix/>
          </a:blip>
          <a:stretch>
            <a:fillRect/>
          </a:stretch>
        </p:blipFill>
        <p:spPr>
          <a:xfrm>
            <a:off x="1371600" y="1428749"/>
            <a:ext cx="8867775" cy="49929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additive="base">
                                        <p:cTn id="7" dur="500" fill="hold"/>
                                        <p:tgtEl>
                                          <p:spTgt spid="172"/>
                                        </p:tgtEl>
                                        <p:attrNameLst>
                                          <p:attrName>ppt_x</p:attrName>
                                        </p:attrNameLst>
                                      </p:cBhvr>
                                      <p:tavLst>
                                        <p:tav tm="0">
                                          <p:val>
                                            <p:strVal val="#ppt_x"/>
                                          </p:val>
                                        </p:tav>
                                        <p:tav tm="100000">
                                          <p:val>
                                            <p:strVal val="#ppt_x"/>
                                          </p:val>
                                        </p:tav>
                                      </p:tavLst>
                                    </p:anim>
                                    <p:anim calcmode="lin" valueType="num">
                                      <p:cBhvr additive="base">
                                        <p:cTn id="8"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1"/>
                                        </p:tgtEl>
                                        <p:attrNameLst>
                                          <p:attrName>style.visibility</p:attrName>
                                        </p:attrNameLst>
                                      </p:cBhvr>
                                      <p:to>
                                        <p:strVal val="visible"/>
                                      </p:to>
                                    </p:set>
                                    <p:anim calcmode="lin" valueType="num">
                                      <p:cBhvr additive="base">
                                        <p:cTn id="13" dur="500" fill="hold"/>
                                        <p:tgtEl>
                                          <p:spTgt spid="171"/>
                                        </p:tgtEl>
                                        <p:attrNameLst>
                                          <p:attrName>ppt_x</p:attrName>
                                        </p:attrNameLst>
                                      </p:cBhvr>
                                      <p:tavLst>
                                        <p:tav tm="0">
                                          <p:val>
                                            <p:strVal val="#ppt_x"/>
                                          </p:val>
                                        </p:tav>
                                        <p:tav tm="100000">
                                          <p:val>
                                            <p:strVal val="#ppt_x"/>
                                          </p:val>
                                        </p:tav>
                                      </p:tavLst>
                                    </p:anim>
                                    <p:anim calcmode="lin" valueType="num">
                                      <p:cBhvr additive="base">
                                        <p:cTn id="14"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gtEl>
                                        <p:attrNameLst>
                                          <p:attrName>style.visibility</p:attrName>
                                        </p:attrNameLst>
                                      </p:cBhvr>
                                      <p:to>
                                        <p:strVal val="visible"/>
                                      </p:to>
                                    </p:set>
                                    <p:anim calcmode="lin" valueType="num">
                                      <p:cBhvr additive="base">
                                        <p:cTn id="19" dur="500" fill="hold"/>
                                        <p:tgtEl>
                                          <p:spTgt spid="173"/>
                                        </p:tgtEl>
                                        <p:attrNameLst>
                                          <p:attrName>ppt_x</p:attrName>
                                        </p:attrNameLst>
                                      </p:cBhvr>
                                      <p:tavLst>
                                        <p:tav tm="0">
                                          <p:val>
                                            <p:strVal val="#ppt_x"/>
                                          </p:val>
                                        </p:tav>
                                        <p:tav tm="100000">
                                          <p:val>
                                            <p:strVal val="#ppt_x"/>
                                          </p:val>
                                        </p:tav>
                                      </p:tavLst>
                                    </p:anim>
                                    <p:anim calcmode="lin" valueType="num">
                                      <p:cBhvr additive="base">
                                        <p:cTn id="20"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195" y="217968"/>
            <a:ext cx="9601200" cy="1485900"/>
          </a:xfrm>
        </p:spPr>
        <p:txBody>
          <a:bodyPr/>
          <a:lstStyle/>
          <a:p>
            <a:r>
              <a:rPr lang="en-US" b="1" dirty="0">
                <a:latin typeface="Source Sans Pro" panose="020B0604020202020204" charset="0"/>
              </a:rPr>
              <a:t>Normalization</a:t>
            </a:r>
          </a:p>
        </p:txBody>
      </p:sp>
      <p:pic>
        <p:nvPicPr>
          <p:cNvPr id="5" name="Picture 4"/>
          <p:cNvPicPr>
            <a:picLocks noChangeAspect="1"/>
          </p:cNvPicPr>
          <p:nvPr/>
        </p:nvPicPr>
        <p:blipFill>
          <a:blip r:embed="rId2"/>
          <a:stretch>
            <a:fillRect/>
          </a:stretch>
        </p:blipFill>
        <p:spPr>
          <a:xfrm>
            <a:off x="978195" y="967563"/>
            <a:ext cx="10260419" cy="5890437"/>
          </a:xfrm>
          <a:prstGeom prst="rect">
            <a:avLst/>
          </a:prstGeom>
        </p:spPr>
      </p:pic>
    </p:spTree>
    <p:extLst>
      <p:ext uri="{BB962C8B-B14F-4D97-AF65-F5344CB8AC3E}">
        <p14:creationId xmlns:p14="http://schemas.microsoft.com/office/powerpoint/2010/main" val="323219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233377" y="188729"/>
            <a:ext cx="9601200" cy="1485899"/>
          </a:xfrm>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dirty="0">
                <a:solidFill>
                  <a:schemeClr val="dk2"/>
                </a:solidFill>
                <a:latin typeface="Source Sans Pro"/>
                <a:ea typeface="Source Sans Pro"/>
                <a:cs typeface="Source Sans Pro"/>
                <a:sym typeface="Source Sans Pro"/>
              </a:rPr>
              <a:t>Normalization</a:t>
            </a:r>
          </a:p>
        </p:txBody>
      </p:sp>
      <p:sp>
        <p:nvSpPr>
          <p:cNvPr id="179" name="Shape 179"/>
          <p:cNvSpPr txBox="1">
            <a:spLocks noGrp="1"/>
          </p:cNvSpPr>
          <p:nvPr>
            <p:ph idx="1"/>
          </p:nvPr>
        </p:nvSpPr>
        <p:spPr>
          <a:prstGeom prst="rect">
            <a:avLst/>
          </a:prstGeom>
          <a:noFill/>
          <a:ln>
            <a:noFill/>
          </a:ln>
        </p:spPr>
        <p:txBody>
          <a:bodyPr lIns="91425" tIns="45700" rIns="91425" bIns="45700" anchor="t" anchorCtr="0">
            <a:noAutofit/>
          </a:bodyPr>
          <a:lstStyle/>
          <a:p>
            <a:pPr marL="384048" marR="0" lvl="0" indent="-384048" algn="l" rtl="0">
              <a:lnSpc>
                <a:spcPct val="94000"/>
              </a:lnSpc>
              <a:spcBef>
                <a:spcPts val="0"/>
              </a:spcBef>
              <a:spcAft>
                <a:spcPts val="0"/>
              </a:spcAft>
              <a:buClr>
                <a:schemeClr val="dk2"/>
              </a:buClr>
              <a:buSzPct val="100000"/>
              <a:buFont typeface="Source Sans Pro"/>
              <a:buNone/>
            </a:pPr>
            <a:endParaRPr sz="2000" b="0" i="0" u="none" strike="noStrike" cap="none">
              <a:solidFill>
                <a:schemeClr val="dk2"/>
              </a:solidFill>
              <a:latin typeface="Source Sans Pro"/>
              <a:ea typeface="Source Sans Pro"/>
              <a:cs typeface="Source Sans Pro"/>
              <a:sym typeface="Source Sans Pro"/>
            </a:endParaRPr>
          </a:p>
        </p:txBody>
      </p:sp>
      <p:pic>
        <p:nvPicPr>
          <p:cNvPr id="180" name="Shape 180"/>
          <p:cNvPicPr preferRelativeResize="0"/>
          <p:nvPr/>
        </p:nvPicPr>
        <p:blipFill>
          <a:blip r:embed="rId3">
            <a:alphaModFix/>
          </a:blip>
          <a:stretch>
            <a:fillRect/>
          </a:stretch>
        </p:blipFill>
        <p:spPr>
          <a:xfrm>
            <a:off x="1371601" y="1063256"/>
            <a:ext cx="9774964" cy="55322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ppt_x"/>
                                          </p:val>
                                        </p:tav>
                                        <p:tav tm="100000">
                                          <p:val>
                                            <p:strVal val="#ppt_x"/>
                                          </p:val>
                                        </p:tav>
                                      </p:tavLst>
                                    </p:anim>
                                    <p:anim calcmode="lin" valueType="num">
                                      <p:cBhvr additive="base">
                                        <p:cTn id="8"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a:solidFill>
                  <a:schemeClr val="dk2"/>
                </a:solidFill>
                <a:latin typeface="Source Sans Pro"/>
                <a:ea typeface="Source Sans Pro"/>
                <a:cs typeface="Source Sans Pro"/>
                <a:sym typeface="Source Sans Pro"/>
              </a:rPr>
              <a:t>Tables</a:t>
            </a:r>
          </a:p>
        </p:txBody>
      </p:sp>
      <p:pic>
        <p:nvPicPr>
          <p:cNvPr id="187" name="Shape 187"/>
          <p:cNvPicPr preferRelativeResize="0"/>
          <p:nvPr/>
        </p:nvPicPr>
        <p:blipFill>
          <a:blip r:embed="rId3">
            <a:alphaModFix/>
          </a:blip>
          <a:stretch>
            <a:fillRect/>
          </a:stretch>
        </p:blipFill>
        <p:spPr>
          <a:xfrm>
            <a:off x="2171700" y="1522025"/>
            <a:ext cx="7848600" cy="4993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dirty="0">
                <a:solidFill>
                  <a:schemeClr val="dk2"/>
                </a:solidFill>
                <a:latin typeface="Source Sans Pro"/>
                <a:ea typeface="Source Sans Pro"/>
                <a:cs typeface="Source Sans Pro"/>
                <a:sym typeface="Source Sans Pro"/>
              </a:rPr>
              <a:t>Tables</a:t>
            </a:r>
          </a:p>
        </p:txBody>
      </p:sp>
      <p:pic>
        <p:nvPicPr>
          <p:cNvPr id="194" name="Shape 194"/>
          <p:cNvPicPr preferRelativeResize="0"/>
          <p:nvPr/>
        </p:nvPicPr>
        <p:blipFill>
          <a:blip r:embed="rId3">
            <a:alphaModFix/>
          </a:blip>
          <a:stretch>
            <a:fillRect/>
          </a:stretch>
        </p:blipFill>
        <p:spPr>
          <a:xfrm>
            <a:off x="1712425" y="1514787"/>
            <a:ext cx="9353550" cy="4848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b="1" dirty="0">
                <a:latin typeface="Source Sans Pro" panose="020B0604020202020204" charset="0"/>
              </a:rPr>
              <a:t>Query Samples - I</a:t>
            </a:r>
          </a:p>
        </p:txBody>
      </p:sp>
      <p:sp>
        <p:nvSpPr>
          <p:cNvPr id="200" name="Shape 200"/>
          <p:cNvSpPr txBox="1">
            <a:spLocks noGrp="1"/>
          </p:cNvSpPr>
          <p:nvPr>
            <p:ph idx="1"/>
          </p:nvPr>
        </p:nvSpPr>
        <p:spPr>
          <a:xfrm>
            <a:off x="1244009" y="1871330"/>
            <a:ext cx="9601200" cy="3581400"/>
          </a:xfrm>
          <a:prstGeom prst="rect">
            <a:avLst/>
          </a:prstGeom>
          <a:noFill/>
          <a:ln>
            <a:noFill/>
          </a:ln>
        </p:spPr>
        <p:txBody>
          <a:bodyPr lIns="91425" tIns="45700" rIns="91425" bIns="45700" anchor="t" anchorCtr="0">
            <a:noAutofit/>
          </a:bodyPr>
          <a:lstStyle/>
          <a:p>
            <a:pPr marL="384048" marR="0" lvl="0" indent="-384048" algn="l" rtl="0">
              <a:lnSpc>
                <a:spcPct val="94000"/>
              </a:lnSpc>
              <a:spcBef>
                <a:spcPts val="0"/>
              </a:spcBef>
              <a:spcAft>
                <a:spcPts val="0"/>
              </a:spcAft>
              <a:buClr>
                <a:schemeClr val="dk2"/>
              </a:buClr>
              <a:buSzPct val="100000"/>
              <a:buFont typeface="Source Sans Pro"/>
              <a:buNone/>
            </a:pPr>
            <a:endParaRPr sz="2000" b="0" i="0" u="none" strike="noStrike" cap="none" dirty="0">
              <a:solidFill>
                <a:schemeClr val="dk2"/>
              </a:solidFill>
              <a:latin typeface="Source Sans Pro"/>
              <a:ea typeface="Source Sans Pro"/>
              <a:cs typeface="Source Sans Pro"/>
              <a:sym typeface="Source Sans Pro"/>
            </a:endParaRPr>
          </a:p>
        </p:txBody>
      </p:sp>
      <p:pic>
        <p:nvPicPr>
          <p:cNvPr id="201" name="Shape 201"/>
          <p:cNvPicPr preferRelativeResize="0"/>
          <p:nvPr/>
        </p:nvPicPr>
        <p:blipFill>
          <a:blip r:embed="rId3">
            <a:alphaModFix/>
          </a:blip>
          <a:stretch>
            <a:fillRect/>
          </a:stretch>
        </p:blipFill>
        <p:spPr>
          <a:xfrm>
            <a:off x="3467912" y="4143350"/>
            <a:ext cx="3419475" cy="1019175"/>
          </a:xfrm>
          <a:prstGeom prst="rect">
            <a:avLst/>
          </a:prstGeom>
          <a:noFill/>
          <a:ln>
            <a:noFill/>
          </a:ln>
        </p:spPr>
      </p:pic>
      <p:pic>
        <p:nvPicPr>
          <p:cNvPr id="202" name="Shape 202"/>
          <p:cNvPicPr preferRelativeResize="0"/>
          <p:nvPr/>
        </p:nvPicPr>
        <p:blipFill>
          <a:blip r:embed="rId4">
            <a:alphaModFix/>
          </a:blip>
          <a:stretch>
            <a:fillRect/>
          </a:stretch>
        </p:blipFill>
        <p:spPr>
          <a:xfrm>
            <a:off x="1528012" y="3130350"/>
            <a:ext cx="7629525" cy="819150"/>
          </a:xfrm>
          <a:prstGeom prst="rect">
            <a:avLst/>
          </a:prstGeom>
          <a:noFill/>
          <a:ln>
            <a:noFill/>
          </a:ln>
        </p:spPr>
      </p:pic>
      <p:pic>
        <p:nvPicPr>
          <p:cNvPr id="203" name="Shape 203"/>
          <p:cNvPicPr preferRelativeResize="0"/>
          <p:nvPr/>
        </p:nvPicPr>
        <p:blipFill>
          <a:blip r:embed="rId5">
            <a:alphaModFix/>
          </a:blip>
          <a:stretch>
            <a:fillRect/>
          </a:stretch>
        </p:blipFill>
        <p:spPr>
          <a:xfrm>
            <a:off x="1528012" y="2374800"/>
            <a:ext cx="6505575" cy="552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 calcmode="lin" valueType="num">
                                      <p:cBhvr additive="base">
                                        <p:cTn id="7" dur="500" fill="hold"/>
                                        <p:tgtEl>
                                          <p:spTgt spid="201"/>
                                        </p:tgtEl>
                                        <p:attrNameLst>
                                          <p:attrName>ppt_x</p:attrName>
                                        </p:attrNameLst>
                                      </p:cBhvr>
                                      <p:tavLst>
                                        <p:tav tm="0">
                                          <p:val>
                                            <p:strVal val="#ppt_x"/>
                                          </p:val>
                                        </p:tav>
                                        <p:tav tm="100000">
                                          <p:val>
                                            <p:strVal val="#ppt_x"/>
                                          </p:val>
                                        </p:tav>
                                      </p:tavLst>
                                    </p:anim>
                                    <p:anim calcmode="lin" valueType="num">
                                      <p:cBhvr additive="base">
                                        <p:cTn id="8"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b="1" dirty="0"/>
              <a:t>Query Samples - II</a:t>
            </a:r>
          </a:p>
        </p:txBody>
      </p:sp>
      <p:sp>
        <p:nvSpPr>
          <p:cNvPr id="210" name="Shape 210"/>
          <p:cNvSpPr txBox="1">
            <a:spLocks noGrp="1"/>
          </p:cNvSpPr>
          <p:nvPr>
            <p:ph idx="1"/>
          </p:nvPr>
        </p:nvSpPr>
        <p:spPr>
          <a:prstGeom prst="rect">
            <a:avLst/>
          </a:prstGeom>
        </p:spPr>
        <p:txBody>
          <a:bodyPr lIns="91425" tIns="91425" rIns="91425" bIns="91425" anchor="t" anchorCtr="0">
            <a:noAutofit/>
          </a:bodyPr>
          <a:lstStyle/>
          <a:p>
            <a:pPr lvl="0">
              <a:spcBef>
                <a:spcPts val="0"/>
              </a:spcBef>
              <a:buNone/>
            </a:pPr>
            <a:endParaRPr dirty="0"/>
          </a:p>
        </p:txBody>
      </p:sp>
      <p:pic>
        <p:nvPicPr>
          <p:cNvPr id="211" name="Shape 211"/>
          <p:cNvPicPr preferRelativeResize="0"/>
          <p:nvPr/>
        </p:nvPicPr>
        <p:blipFill>
          <a:blip r:embed="rId3">
            <a:alphaModFix/>
          </a:blip>
          <a:stretch>
            <a:fillRect/>
          </a:stretch>
        </p:blipFill>
        <p:spPr>
          <a:xfrm>
            <a:off x="1719262" y="3165725"/>
            <a:ext cx="8905875" cy="438150"/>
          </a:xfrm>
          <a:prstGeom prst="rect">
            <a:avLst/>
          </a:prstGeom>
          <a:noFill/>
          <a:ln>
            <a:noFill/>
          </a:ln>
        </p:spPr>
      </p:pic>
      <p:pic>
        <p:nvPicPr>
          <p:cNvPr id="212" name="Shape 212"/>
          <p:cNvPicPr preferRelativeResize="0"/>
          <p:nvPr/>
        </p:nvPicPr>
        <p:blipFill>
          <a:blip r:embed="rId4">
            <a:alphaModFix/>
          </a:blip>
          <a:stretch>
            <a:fillRect/>
          </a:stretch>
        </p:blipFill>
        <p:spPr>
          <a:xfrm>
            <a:off x="1486325" y="2439850"/>
            <a:ext cx="6724650" cy="438150"/>
          </a:xfrm>
          <a:prstGeom prst="rect">
            <a:avLst/>
          </a:prstGeom>
          <a:noFill/>
          <a:ln>
            <a:noFill/>
          </a:ln>
        </p:spPr>
      </p:pic>
      <p:pic>
        <p:nvPicPr>
          <p:cNvPr id="213" name="Shape 213"/>
          <p:cNvPicPr preferRelativeResize="0"/>
          <p:nvPr/>
        </p:nvPicPr>
        <p:blipFill>
          <a:blip r:embed="rId5">
            <a:alphaModFix/>
          </a:blip>
          <a:stretch>
            <a:fillRect/>
          </a:stretch>
        </p:blipFill>
        <p:spPr>
          <a:xfrm>
            <a:off x="2950437" y="4092700"/>
            <a:ext cx="3076575" cy="1066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additive="base">
                                        <p:cTn id="7" dur="500" fill="hold"/>
                                        <p:tgtEl>
                                          <p:spTgt spid="213"/>
                                        </p:tgtEl>
                                        <p:attrNameLst>
                                          <p:attrName>ppt_x</p:attrName>
                                        </p:attrNameLst>
                                      </p:cBhvr>
                                      <p:tavLst>
                                        <p:tav tm="0">
                                          <p:val>
                                            <p:strVal val="#ppt_x"/>
                                          </p:val>
                                        </p:tav>
                                        <p:tav tm="100000">
                                          <p:val>
                                            <p:strVal val="#ppt_x"/>
                                          </p:val>
                                        </p:tav>
                                      </p:tavLst>
                                    </p:anim>
                                    <p:anim calcmode="lin" valueType="num">
                                      <p:cBhvr additive="base">
                                        <p:cTn id="8" dur="500" fill="hold"/>
                                        <p:tgtEl>
                                          <p:spTgt spid="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371600" y="380998"/>
            <a:ext cx="9601200" cy="1485899"/>
          </a:xfrm>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rgbClr val="59292D"/>
              </a:buClr>
              <a:buSzPct val="25000"/>
              <a:buFont typeface="Source Sans Pro"/>
              <a:buNone/>
            </a:pPr>
            <a:r>
              <a:rPr lang="en-US" sz="4400" b="1" i="0" u="none" strike="noStrike" cap="none" dirty="0">
                <a:solidFill>
                  <a:schemeClr val="tx1"/>
                </a:solidFill>
                <a:latin typeface="Source Sans Pro"/>
                <a:ea typeface="Source Sans Pro"/>
                <a:cs typeface="Source Sans Pro"/>
                <a:sym typeface="Source Sans Pro"/>
              </a:rPr>
              <a:t>Agenda</a:t>
            </a:r>
          </a:p>
        </p:txBody>
      </p:sp>
      <p:sp>
        <p:nvSpPr>
          <p:cNvPr id="105" name="Shape 105"/>
          <p:cNvSpPr txBox="1">
            <a:spLocks noGrp="1"/>
          </p:cNvSpPr>
          <p:nvPr>
            <p:ph idx="1"/>
          </p:nvPr>
        </p:nvSpPr>
        <p:spPr>
          <a:xfrm>
            <a:off x="1137920" y="1428750"/>
            <a:ext cx="10068559" cy="4632959"/>
          </a:xfrm>
          <a:prstGeom prst="rect">
            <a:avLst/>
          </a:prstGeom>
          <a:noFill/>
          <a:ln>
            <a:noFill/>
          </a:ln>
        </p:spPr>
        <p:txBody>
          <a:bodyPr lIns="91425" tIns="45700" rIns="91425" bIns="45700" anchor="t" anchorCtr="0">
            <a:noAutofit/>
          </a:bodyPr>
          <a:lstStyle/>
          <a:p>
            <a:pPr marL="384048" marR="0" lvl="0" indent="-384048" algn="l" rtl="0">
              <a:lnSpc>
                <a:spcPct val="84000"/>
              </a:lnSpc>
              <a:spcBef>
                <a:spcPts val="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Project overview</a:t>
            </a:r>
          </a:p>
          <a:p>
            <a:pPr marL="384048" marR="0" lvl="0" indent="-384048" algn="l" rtl="0">
              <a:lnSpc>
                <a:spcPct val="84000"/>
              </a:lnSpc>
              <a:spcBef>
                <a:spcPts val="120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Problem definition current system </a:t>
            </a:r>
          </a:p>
          <a:p>
            <a:pPr marL="384048" marR="0" lvl="0" indent="-384048" algn="l" rtl="0">
              <a:lnSpc>
                <a:spcPct val="84000"/>
              </a:lnSpc>
              <a:spcBef>
                <a:spcPts val="120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Advantage of computerized system</a:t>
            </a:r>
          </a:p>
          <a:p>
            <a:pPr marL="384048" marR="0" lvl="0" indent="-384048" algn="l" rtl="0">
              <a:lnSpc>
                <a:spcPct val="84000"/>
              </a:lnSpc>
              <a:spcBef>
                <a:spcPts val="120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System Design / Modules</a:t>
            </a:r>
          </a:p>
          <a:p>
            <a:pPr marL="384048" marR="0" lvl="0" indent="-384048" algn="l" rtl="0">
              <a:lnSpc>
                <a:spcPct val="84000"/>
              </a:lnSpc>
              <a:spcBef>
                <a:spcPts val="120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Different types of diagram</a:t>
            </a:r>
          </a:p>
          <a:p>
            <a:pPr marL="384048" marR="0" lvl="0" indent="-384048" algn="l" rtl="0">
              <a:lnSpc>
                <a:spcPct val="84000"/>
              </a:lnSpc>
              <a:spcBef>
                <a:spcPts val="120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Assumptions</a:t>
            </a:r>
          </a:p>
          <a:p>
            <a:pPr marL="384048" marR="0" lvl="0" indent="-384048" algn="l" rtl="0">
              <a:lnSpc>
                <a:spcPct val="84000"/>
              </a:lnSpc>
              <a:spcBef>
                <a:spcPts val="120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Relation Model</a:t>
            </a:r>
          </a:p>
          <a:p>
            <a:pPr marL="384048" marR="0" lvl="0" indent="-384048" algn="l" rtl="0">
              <a:lnSpc>
                <a:spcPct val="84000"/>
              </a:lnSpc>
              <a:spcBef>
                <a:spcPts val="120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Normalization</a:t>
            </a:r>
          </a:p>
          <a:p>
            <a:pPr marL="384048" marR="0" lvl="0" indent="-384048" algn="l" rtl="0">
              <a:lnSpc>
                <a:spcPct val="84000"/>
              </a:lnSpc>
              <a:spcBef>
                <a:spcPts val="120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Tables/Database</a:t>
            </a:r>
          </a:p>
          <a:p>
            <a:pPr marL="384048" marR="0" lvl="0" indent="-384048" algn="l" rtl="0">
              <a:lnSpc>
                <a:spcPct val="84000"/>
              </a:lnSpc>
              <a:spcBef>
                <a:spcPts val="120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Conclusion</a:t>
            </a:r>
          </a:p>
          <a:p>
            <a:pPr marL="384048" marR="0" lvl="0" indent="-384048" algn="l" rtl="0">
              <a:lnSpc>
                <a:spcPct val="84000"/>
              </a:lnSpc>
              <a:spcBef>
                <a:spcPts val="1200"/>
              </a:spcBef>
              <a:spcAft>
                <a:spcPts val="0"/>
              </a:spcAft>
              <a:buClr>
                <a:schemeClr val="dk2"/>
              </a:buClr>
              <a:buSzPct val="100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384048" algn="l" rtl="0">
              <a:lnSpc>
                <a:spcPct val="84000"/>
              </a:lnSpc>
              <a:spcBef>
                <a:spcPts val="1200"/>
              </a:spcBef>
              <a:spcAft>
                <a:spcPts val="0"/>
              </a:spcAft>
              <a:buClr>
                <a:schemeClr val="dk2"/>
              </a:buClr>
              <a:buSzPct val="100000"/>
              <a:buFont typeface="Source Sans Pro"/>
              <a:buNone/>
            </a:pPr>
            <a:endParaRPr sz="2000" b="0" i="0" u="none" strike="noStrike" cap="none">
              <a:solidFill>
                <a:schemeClr val="dk2"/>
              </a:solidFill>
              <a:latin typeface="Source Sans Pro"/>
              <a:ea typeface="Source Sans Pro"/>
              <a:cs typeface="Source Sans Pro"/>
              <a:sym typeface="Source Sans Pro"/>
            </a:endParaRPr>
          </a:p>
        </p:txBody>
      </p:sp>
      <p:pic>
        <p:nvPicPr>
          <p:cNvPr id="106" name="Shape 106" descr="Image result for hospital management system"/>
          <p:cNvPicPr preferRelativeResize="0"/>
          <p:nvPr/>
        </p:nvPicPr>
        <p:blipFill rotWithShape="1">
          <a:blip r:embed="rId3">
            <a:alphaModFix/>
          </a:blip>
          <a:srcRect/>
          <a:stretch/>
        </p:blipFill>
        <p:spPr>
          <a:xfrm>
            <a:off x="6048375" y="1123949"/>
            <a:ext cx="5803787" cy="469990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1383632" y="604587"/>
            <a:ext cx="9601200" cy="1485899"/>
          </a:xfrm>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dirty="0">
                <a:solidFill>
                  <a:schemeClr val="dk2"/>
                </a:solidFill>
                <a:latin typeface="Source Sans Pro"/>
                <a:ea typeface="Source Sans Pro"/>
                <a:cs typeface="Source Sans Pro"/>
                <a:sym typeface="Source Sans Pro"/>
              </a:rPr>
              <a:t>Conclusion</a:t>
            </a:r>
            <a:br>
              <a:rPr lang="en-US" sz="4400" b="0" i="0" u="none" strike="noStrike" cap="none" dirty="0">
                <a:solidFill>
                  <a:schemeClr val="dk2"/>
                </a:solidFill>
                <a:latin typeface="Source Sans Pro"/>
                <a:ea typeface="Source Sans Pro"/>
                <a:cs typeface="Source Sans Pro"/>
                <a:sym typeface="Source Sans Pro"/>
              </a:rPr>
            </a:br>
            <a:endParaRPr lang="en-US" sz="4400" b="0" i="0" u="none" strike="noStrike" cap="none" dirty="0">
              <a:solidFill>
                <a:schemeClr val="dk2"/>
              </a:solidFill>
              <a:latin typeface="Source Sans Pro"/>
              <a:ea typeface="Source Sans Pro"/>
              <a:cs typeface="Source Sans Pro"/>
              <a:sym typeface="Source Sans Pro"/>
            </a:endParaRPr>
          </a:p>
        </p:txBody>
      </p:sp>
      <p:sp>
        <p:nvSpPr>
          <p:cNvPr id="219" name="Shape 219"/>
          <p:cNvSpPr txBox="1">
            <a:spLocks noGrp="1"/>
          </p:cNvSpPr>
          <p:nvPr>
            <p:ph idx="1"/>
          </p:nvPr>
        </p:nvSpPr>
        <p:spPr>
          <a:xfrm>
            <a:off x="1215188" y="1347537"/>
            <a:ext cx="9601200" cy="4721792"/>
          </a:xfrm>
          <a:prstGeom prst="rect">
            <a:avLst/>
          </a:prstGeom>
          <a:noFill/>
          <a:ln>
            <a:noFill/>
          </a:ln>
        </p:spPr>
        <p:txBody>
          <a:bodyPr lIns="91425" tIns="45700" rIns="91425" bIns="45700" anchor="t" anchorCtr="0">
            <a:noAutofit/>
          </a:bodyPr>
          <a:lstStyle/>
          <a:p>
            <a:pPr marL="384048" marR="0" lvl="0" indent="-384048" algn="l" rtl="0">
              <a:lnSpc>
                <a:spcPct val="94000"/>
              </a:lnSpc>
              <a:spcBef>
                <a:spcPts val="0"/>
              </a:spcBef>
              <a:spcAft>
                <a:spcPts val="0"/>
              </a:spcAft>
              <a:buClr>
                <a:schemeClr val="dk2"/>
              </a:buClr>
              <a:buSzPct val="100000"/>
              <a:buFont typeface="Source Sans Pro"/>
              <a:buChar char="■"/>
            </a:pPr>
            <a:r>
              <a:rPr lang="en-US" sz="2000" b="0" i="0" u="none" strike="noStrike" cap="none" dirty="0">
                <a:solidFill>
                  <a:schemeClr val="dk2"/>
                </a:solidFill>
                <a:latin typeface="Source Sans Pro"/>
                <a:ea typeface="Source Sans Pro"/>
                <a:cs typeface="Source Sans Pro"/>
                <a:sym typeface="Source Sans Pro"/>
              </a:rPr>
              <a:t>The project Hospital Management System is for computerizing the working in a hospital. The software takes care of all the requirements of an average hospital and is capable to provide easy and effective storage of information related to patients that come up to the hospital</a:t>
            </a:r>
          </a:p>
          <a:p>
            <a:pPr marL="384048" marR="0" lvl="0" indent="-384048" algn="l" rtl="0">
              <a:lnSpc>
                <a:spcPct val="94000"/>
              </a:lnSpc>
              <a:spcBef>
                <a:spcPts val="1200"/>
              </a:spcBef>
              <a:spcAft>
                <a:spcPts val="0"/>
              </a:spcAft>
              <a:buClr>
                <a:schemeClr val="dk2"/>
              </a:buClr>
              <a:buSzPct val="100000"/>
              <a:buFont typeface="Source Sans Pro"/>
              <a:buChar char="■"/>
            </a:pPr>
            <a:r>
              <a:rPr lang="en-US" sz="2000" b="0" i="0" u="none" strike="noStrike" cap="none" dirty="0">
                <a:solidFill>
                  <a:schemeClr val="dk2"/>
                </a:solidFill>
                <a:latin typeface="Source Sans Pro"/>
                <a:ea typeface="Source Sans Pro"/>
                <a:cs typeface="Source Sans Pro"/>
                <a:sym typeface="Source Sans Pro"/>
              </a:rPr>
              <a:t>The system can be customized update and adjusted to meet the medical organization requirement.  can be used in Hospital, Clinic, Dispensary or Pathology labs for maintaining patient details and their test results. </a:t>
            </a:r>
          </a:p>
          <a:p>
            <a:pPr marL="0" marR="0" lvl="0" indent="0" algn="l" rtl="0">
              <a:lnSpc>
                <a:spcPct val="94000"/>
              </a:lnSpc>
              <a:spcBef>
                <a:spcPts val="1200"/>
              </a:spcBef>
              <a:spcAft>
                <a:spcPts val="0"/>
              </a:spcAft>
              <a:buClr>
                <a:schemeClr val="dk2"/>
              </a:buClr>
              <a:buSzPct val="25000"/>
              <a:buFont typeface="Source Sans Pro"/>
              <a:buNone/>
            </a:pPr>
            <a:endParaRPr sz="20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000" b="0" i="0" u="none" strike="noStrike" cap="none" dirty="0">
                <a:solidFill>
                  <a:schemeClr val="dk2"/>
                </a:solidFill>
                <a:latin typeface="Source Sans Pro"/>
                <a:ea typeface="Source Sans Pro"/>
                <a:cs typeface="Source Sans Pro"/>
                <a:sym typeface="Source Sans Pro"/>
              </a:rPr>
              <a:t>Flexibility, Reliability, Scalability.</a:t>
            </a:r>
          </a:p>
          <a:p>
            <a:pPr marL="384048" marR="0" lvl="0" indent="-384048" algn="l" rtl="0">
              <a:lnSpc>
                <a:spcPct val="94000"/>
              </a:lnSpc>
              <a:spcBef>
                <a:spcPts val="1200"/>
              </a:spcBef>
              <a:spcAft>
                <a:spcPts val="0"/>
              </a:spcAft>
              <a:buClr>
                <a:schemeClr val="dk2"/>
              </a:buClr>
              <a:buSzPct val="100000"/>
              <a:buFont typeface="Source Sans Pro"/>
              <a:buNone/>
            </a:pPr>
            <a:endParaRPr sz="20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000" b="0" i="0" u="none" strike="noStrike" cap="none" dirty="0">
                <a:solidFill>
                  <a:schemeClr val="dk2"/>
                </a:solidFill>
                <a:latin typeface="Source Sans Pro"/>
                <a:ea typeface="Source Sans Pro"/>
                <a:cs typeface="Source Sans Pro"/>
                <a:sym typeface="Source Sans Pro"/>
              </a:rPr>
              <a:t>The system also provide the facility of backup as per the requirement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Shape 225"/>
          <p:cNvSpPr txBox="1">
            <a:spLocks noGrp="1"/>
          </p:cNvSpPr>
          <p:nvPr>
            <p:ph type="title"/>
          </p:nvPr>
        </p:nvSpPr>
        <p:spPr>
          <a:xfrm>
            <a:off x="1005840" y="377189"/>
            <a:ext cx="2205193" cy="717964"/>
          </a:xfrm>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dirty="0">
                <a:solidFill>
                  <a:schemeClr val="dk2"/>
                </a:solidFill>
                <a:latin typeface="Source Sans Pro"/>
                <a:ea typeface="Source Sans Pro"/>
                <a:cs typeface="Source Sans Pro"/>
                <a:sym typeface="Source Sans Pro"/>
              </a:rPr>
              <a:t>Q &amp; A</a:t>
            </a:r>
          </a:p>
        </p:txBody>
      </p:sp>
      <p:pic>
        <p:nvPicPr>
          <p:cNvPr id="224" name="Shape 224" descr="Image result for hospital management system"/>
          <p:cNvPicPr preferRelativeResize="0">
            <a:picLocks noGrp="1"/>
          </p:cNvPicPr>
          <p:nvPr>
            <p:ph idx="1"/>
          </p:nvPr>
        </p:nvPicPr>
        <p:blipFill rotWithShape="1">
          <a:blip r:embed="rId3">
            <a:alphaModFix/>
          </a:blip>
          <a:stretch/>
        </p:blipFill>
        <p:spPr>
          <a:xfrm>
            <a:off x="6564838" y="2764465"/>
            <a:ext cx="5381608" cy="3581400"/>
          </a:xfrm>
          <a:prstGeom prst="rect">
            <a:avLst/>
          </a:prstGeom>
          <a:noFill/>
          <a:ln>
            <a:noFill/>
          </a:ln>
        </p:spPr>
      </p:pic>
      <p:pic>
        <p:nvPicPr>
          <p:cNvPr id="226" name="Shape 226"/>
          <p:cNvPicPr preferRelativeResize="0"/>
          <p:nvPr/>
        </p:nvPicPr>
        <p:blipFill rotWithShape="1">
          <a:blip r:embed="rId4">
            <a:alphaModFix/>
          </a:blip>
          <a:srcRect/>
          <a:stretch/>
        </p:blipFill>
        <p:spPr>
          <a:xfrm>
            <a:off x="795663" y="1312855"/>
            <a:ext cx="5066176" cy="2903219"/>
          </a:xfrm>
          <a:prstGeom prst="rect">
            <a:avLst/>
          </a:prstGeom>
          <a:noFill/>
          <a:ln>
            <a:noFill/>
          </a:ln>
        </p:spPr>
      </p:pic>
      <p:sp>
        <p:nvSpPr>
          <p:cNvPr id="2" name="TextBox 1"/>
          <p:cNvSpPr txBox="1"/>
          <p:nvPr/>
        </p:nvSpPr>
        <p:spPr>
          <a:xfrm>
            <a:off x="6804837" y="1403498"/>
            <a:ext cx="4837814"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latin typeface="Source Sans Pro" panose="020B060402020202020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259116" y="272571"/>
            <a:ext cx="9601196" cy="1303867"/>
          </a:xfrm>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dirty="0">
                <a:solidFill>
                  <a:schemeClr val="dk2"/>
                </a:solidFill>
                <a:latin typeface="Source Sans Pro"/>
                <a:ea typeface="Source Sans Pro"/>
                <a:cs typeface="Source Sans Pro"/>
                <a:sym typeface="Source Sans Pro"/>
              </a:rPr>
              <a:t>Objective</a:t>
            </a:r>
          </a:p>
        </p:txBody>
      </p:sp>
      <p:sp>
        <p:nvSpPr>
          <p:cNvPr id="113" name="Shape 113"/>
          <p:cNvSpPr txBox="1">
            <a:spLocks noGrp="1"/>
          </p:cNvSpPr>
          <p:nvPr>
            <p:ph idx="1"/>
          </p:nvPr>
        </p:nvSpPr>
        <p:spPr>
          <a:xfrm>
            <a:off x="1371600" y="1188720"/>
            <a:ext cx="10027919" cy="5154928"/>
          </a:xfrm>
          <a:prstGeom prst="rect">
            <a:avLst/>
          </a:prstGeom>
          <a:noFill/>
          <a:ln>
            <a:noFill/>
          </a:ln>
        </p:spPr>
        <p:txBody>
          <a:bodyPr lIns="91425" tIns="45700" rIns="91425" bIns="45700" anchor="t" anchorCtr="0">
            <a:noAutofit/>
          </a:bodyPr>
          <a:lstStyle/>
          <a:p>
            <a:pPr marL="384048" marR="0" lvl="0" indent="-384048" algn="l" rtl="0">
              <a:lnSpc>
                <a:spcPct val="94000"/>
              </a:lnSpc>
              <a:spcBef>
                <a:spcPts val="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To perform low-cost and reliable automation of database management system</a:t>
            </a:r>
          </a:p>
          <a:p>
            <a:pPr marL="384048" marR="0" lvl="0" indent="-384048" algn="l" rtl="0">
              <a:lnSpc>
                <a:spcPct val="94000"/>
              </a:lnSpc>
              <a:spcBef>
                <a:spcPts val="1200"/>
              </a:spcBef>
              <a:spcAft>
                <a:spcPts val="0"/>
              </a:spcAft>
              <a:buClr>
                <a:schemeClr val="dk2"/>
              </a:buClr>
              <a:buSzPct val="100000"/>
              <a:buFont typeface="Source Sans Pro"/>
              <a:buNone/>
            </a:pPr>
            <a:endParaRPr sz="22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The software can be customized to used in any Hospital , Clinic or Dispensary for maintaining patient details and their results</a:t>
            </a:r>
          </a:p>
          <a:p>
            <a:pPr marL="0" marR="0" lvl="0" indent="0" algn="l" rtl="0">
              <a:lnSpc>
                <a:spcPct val="94000"/>
              </a:lnSpc>
              <a:spcBef>
                <a:spcPts val="1200"/>
              </a:spcBef>
              <a:spcAft>
                <a:spcPts val="0"/>
              </a:spcAft>
              <a:buClr>
                <a:schemeClr val="dk2"/>
              </a:buClr>
              <a:buSzPct val="25000"/>
              <a:buFont typeface="Source Sans Pro"/>
              <a:buNone/>
            </a:pPr>
            <a:endParaRPr sz="22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Acquire , manage and timely retrieve the information needed</a:t>
            </a:r>
          </a:p>
          <a:p>
            <a:pPr marL="384048" marR="0" lvl="0" indent="-384048" algn="l" rtl="0">
              <a:lnSpc>
                <a:spcPct val="94000"/>
              </a:lnSpc>
              <a:spcBef>
                <a:spcPts val="1200"/>
              </a:spcBef>
              <a:spcAft>
                <a:spcPts val="0"/>
              </a:spcAft>
              <a:buClr>
                <a:schemeClr val="dk2"/>
              </a:buClr>
              <a:buSzPct val="100000"/>
              <a:buFont typeface="Source Sans Pro"/>
              <a:buNone/>
            </a:pPr>
            <a:endParaRPr sz="22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The system will automate the management of the hospital making it more efficient and error free. </a:t>
            </a:r>
          </a:p>
          <a:p>
            <a:pPr marL="384048" marR="0" lvl="0" indent="-384048" algn="l" rtl="0">
              <a:lnSpc>
                <a:spcPct val="94000"/>
              </a:lnSpc>
              <a:spcBef>
                <a:spcPts val="1200"/>
              </a:spcBef>
              <a:spcAft>
                <a:spcPts val="0"/>
              </a:spcAft>
              <a:buClr>
                <a:schemeClr val="dk2"/>
              </a:buClr>
              <a:buSzPct val="100000"/>
              <a:buFont typeface="Source Sans Pro"/>
              <a:buNone/>
            </a:pPr>
            <a:endParaRPr sz="22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Standardizing data, consolidating data , ensuring data integrity and reducing inconsistencies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73628" y="388619"/>
            <a:ext cx="9601200" cy="1485899"/>
          </a:xfrm>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dirty="0">
                <a:solidFill>
                  <a:schemeClr val="dk2"/>
                </a:solidFill>
                <a:latin typeface="Source Sans Pro"/>
                <a:ea typeface="Source Sans Pro"/>
                <a:cs typeface="Source Sans Pro"/>
                <a:sym typeface="Source Sans Pro"/>
              </a:rPr>
              <a:t>Project Description</a:t>
            </a:r>
          </a:p>
        </p:txBody>
      </p:sp>
      <p:sp>
        <p:nvSpPr>
          <p:cNvPr id="119" name="Shape 119"/>
          <p:cNvSpPr txBox="1">
            <a:spLocks noGrp="1"/>
          </p:cNvSpPr>
          <p:nvPr>
            <p:ph idx="1"/>
          </p:nvPr>
        </p:nvSpPr>
        <p:spPr>
          <a:xfrm>
            <a:off x="1273628" y="1289957"/>
            <a:ext cx="10019212" cy="4882243"/>
          </a:xfrm>
          <a:prstGeom prst="rect">
            <a:avLst/>
          </a:prstGeom>
          <a:noFill/>
          <a:ln>
            <a:noFill/>
          </a:ln>
        </p:spPr>
        <p:txBody>
          <a:bodyPr lIns="91425" tIns="45700" rIns="91425" bIns="45700" anchor="t" anchorCtr="0">
            <a:noAutofit/>
          </a:bodyPr>
          <a:lstStyle/>
          <a:p>
            <a:pPr marL="384048" marR="0" lvl="0" indent="-384048" algn="l" rtl="0">
              <a:lnSpc>
                <a:spcPct val="94000"/>
              </a:lnSpc>
              <a:spcBef>
                <a:spcPts val="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The system includes registration of patients, storing their details into the system, and also computerized billing and payments in the pharmacy, labs and other charges in hospital</a:t>
            </a:r>
          </a:p>
          <a:p>
            <a:pPr marL="0" marR="0" lvl="0" indent="0" algn="l" rtl="0">
              <a:lnSpc>
                <a:spcPct val="94000"/>
              </a:lnSpc>
              <a:spcBef>
                <a:spcPts val="1200"/>
              </a:spcBef>
              <a:spcAft>
                <a:spcPts val="0"/>
              </a:spcAft>
              <a:buClr>
                <a:schemeClr val="dk2"/>
              </a:buClr>
              <a:buSzPct val="25000"/>
              <a:buFont typeface="Source Sans Pro"/>
              <a:buNone/>
            </a:pPr>
            <a:endParaRPr sz="22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The software includes:</a:t>
            </a:r>
          </a:p>
          <a:p>
            <a:pPr marL="914400" marR="0" lvl="1" indent="-393700" algn="l" rtl="0">
              <a:lnSpc>
                <a:spcPct val="94000"/>
              </a:lnSpc>
              <a:spcBef>
                <a:spcPts val="700"/>
              </a:spcBef>
              <a:spcAft>
                <a:spcPts val="0"/>
              </a:spcAft>
              <a:buClr>
                <a:schemeClr val="dk2"/>
              </a:buClr>
              <a:buSzPct val="100000"/>
              <a:buFont typeface="Source Sans Pro"/>
              <a:buChar char="–"/>
            </a:pPr>
            <a:r>
              <a:rPr lang="en-US" sz="2200" b="0" i="1" u="none" strike="noStrike" cap="none" dirty="0">
                <a:solidFill>
                  <a:schemeClr val="dk2"/>
                </a:solidFill>
                <a:latin typeface="Source Sans Pro"/>
                <a:ea typeface="Source Sans Pro"/>
                <a:cs typeface="Source Sans Pro"/>
                <a:sym typeface="Source Sans Pro"/>
              </a:rPr>
              <a:t>Maintaining, Searching, Editing Patient/Doctors/Staff Details</a:t>
            </a:r>
          </a:p>
          <a:p>
            <a:pPr marL="914400" marR="0" lvl="1" indent="-393700" algn="l" rtl="0">
              <a:lnSpc>
                <a:spcPct val="94000"/>
              </a:lnSpc>
              <a:spcBef>
                <a:spcPts val="700"/>
              </a:spcBef>
              <a:spcAft>
                <a:spcPts val="0"/>
              </a:spcAft>
              <a:buClr>
                <a:schemeClr val="dk2"/>
              </a:buClr>
              <a:buSzPct val="100000"/>
              <a:buFont typeface="Source Sans Pro"/>
              <a:buChar char="–"/>
            </a:pPr>
            <a:r>
              <a:rPr lang="en-US" sz="2200" b="0" i="1" u="none" strike="noStrike" cap="none" dirty="0">
                <a:solidFill>
                  <a:schemeClr val="dk2"/>
                </a:solidFill>
                <a:latin typeface="Source Sans Pro"/>
                <a:ea typeface="Source Sans Pro"/>
                <a:cs typeface="Source Sans Pro"/>
                <a:sym typeface="Source Sans Pro"/>
              </a:rPr>
              <a:t>Providing Prescription</a:t>
            </a:r>
          </a:p>
          <a:p>
            <a:pPr marL="914400" marR="0" lvl="1" indent="-393700" algn="l" rtl="0">
              <a:lnSpc>
                <a:spcPct val="94000"/>
              </a:lnSpc>
              <a:spcBef>
                <a:spcPts val="700"/>
              </a:spcBef>
              <a:spcAft>
                <a:spcPts val="0"/>
              </a:spcAft>
              <a:buClr>
                <a:schemeClr val="dk2"/>
              </a:buClr>
              <a:buSzPct val="100000"/>
              <a:buFont typeface="Source Sans Pro"/>
              <a:buChar char="–"/>
            </a:pPr>
            <a:r>
              <a:rPr lang="en-US" sz="2200" b="0" i="1" u="none" strike="noStrike" cap="none" dirty="0">
                <a:solidFill>
                  <a:schemeClr val="dk2"/>
                </a:solidFill>
                <a:latin typeface="Source Sans Pro"/>
                <a:ea typeface="Source Sans Pro"/>
                <a:cs typeface="Source Sans Pro"/>
                <a:sym typeface="Source Sans Pro"/>
              </a:rPr>
              <a:t>Report generation</a:t>
            </a:r>
          </a:p>
          <a:p>
            <a:pPr marL="914400" marR="0" lvl="1" indent="-393700" algn="l" rtl="0">
              <a:lnSpc>
                <a:spcPct val="94000"/>
              </a:lnSpc>
              <a:spcBef>
                <a:spcPts val="700"/>
              </a:spcBef>
              <a:spcAft>
                <a:spcPts val="0"/>
              </a:spcAft>
              <a:buClr>
                <a:schemeClr val="dk2"/>
              </a:buClr>
              <a:buSzPct val="100000"/>
              <a:buFont typeface="Source Sans Pro"/>
              <a:buChar char="–"/>
            </a:pPr>
            <a:r>
              <a:rPr lang="en-US" sz="2200" b="0" i="1" u="none" strike="noStrike" cap="none" dirty="0">
                <a:solidFill>
                  <a:schemeClr val="dk2"/>
                </a:solidFill>
                <a:latin typeface="Source Sans Pro"/>
                <a:ea typeface="Source Sans Pro"/>
                <a:cs typeface="Source Sans Pro"/>
                <a:sym typeface="Source Sans Pro"/>
              </a:rPr>
              <a:t>Billing statement</a:t>
            </a:r>
          </a:p>
          <a:p>
            <a:pPr marL="530352" marR="0" lvl="1" indent="-9651" algn="l" rtl="0">
              <a:lnSpc>
                <a:spcPct val="94000"/>
              </a:lnSpc>
              <a:spcBef>
                <a:spcPts val="700"/>
              </a:spcBef>
              <a:spcAft>
                <a:spcPts val="0"/>
              </a:spcAft>
              <a:buClr>
                <a:schemeClr val="dk2"/>
              </a:buClr>
              <a:buSzPct val="25000"/>
              <a:buFont typeface="Source Sans Pro"/>
              <a:buNone/>
            </a:pPr>
            <a:endParaRPr sz="2200" b="0" i="1"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The software can be used in any Hospital , Clinic or Dispensary for maintaining patient details and their results</a:t>
            </a:r>
          </a:p>
          <a:p>
            <a:pPr marL="384048" marR="0" lvl="0" indent="-384048" algn="l" rtl="0">
              <a:lnSpc>
                <a:spcPct val="94000"/>
              </a:lnSpc>
              <a:spcBef>
                <a:spcPts val="1200"/>
              </a:spcBef>
              <a:spcAft>
                <a:spcPts val="0"/>
              </a:spcAft>
              <a:buClr>
                <a:schemeClr val="dk2"/>
              </a:buClr>
              <a:buSzPct val="100000"/>
              <a:buFont typeface="Source Sans Pro"/>
              <a:buNone/>
            </a:pPr>
            <a:endParaRPr sz="2200" b="0" i="0" u="none" strike="noStrike" cap="none" dirty="0">
              <a:solidFill>
                <a:schemeClr val="dk2"/>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249679" y="432706"/>
            <a:ext cx="9601200" cy="1485899"/>
          </a:xfrm>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dirty="0">
                <a:solidFill>
                  <a:schemeClr val="dk2"/>
                </a:solidFill>
                <a:latin typeface="Source Sans Pro"/>
                <a:ea typeface="Source Sans Pro"/>
                <a:cs typeface="Source Sans Pro"/>
                <a:sym typeface="Source Sans Pro"/>
              </a:rPr>
              <a:t>Problems with current management</a:t>
            </a:r>
          </a:p>
        </p:txBody>
      </p:sp>
      <p:sp>
        <p:nvSpPr>
          <p:cNvPr id="126" name="Shape 126"/>
          <p:cNvSpPr txBox="1">
            <a:spLocks noGrp="1"/>
          </p:cNvSpPr>
          <p:nvPr>
            <p:ph idx="1"/>
          </p:nvPr>
        </p:nvSpPr>
        <p:spPr>
          <a:xfrm>
            <a:off x="1249679" y="1254579"/>
            <a:ext cx="9601200" cy="4088129"/>
          </a:xfrm>
          <a:prstGeom prst="rect">
            <a:avLst/>
          </a:prstGeom>
          <a:noFill/>
          <a:ln>
            <a:noFill/>
          </a:ln>
        </p:spPr>
        <p:txBody>
          <a:bodyPr lIns="91425" tIns="45700" rIns="91425" bIns="45700" anchor="t" anchorCtr="0">
            <a:noAutofit/>
          </a:bodyPr>
          <a:lstStyle/>
          <a:p>
            <a:pPr marL="0" marR="0" lvl="0" indent="0" algn="l" rtl="0">
              <a:lnSpc>
                <a:spcPct val="74000"/>
              </a:lnSpc>
              <a:spcBef>
                <a:spcPts val="0"/>
              </a:spcBef>
              <a:spcAft>
                <a:spcPts val="0"/>
              </a:spcAft>
              <a:buClr>
                <a:schemeClr val="dk2"/>
              </a:buClr>
              <a:buSzPct val="25000"/>
              <a:buFont typeface="Source Sans Pro"/>
              <a:buNone/>
            </a:pPr>
            <a:endParaRPr sz="185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74000"/>
              </a:lnSpc>
              <a:spcBef>
                <a:spcPts val="1200"/>
              </a:spcBef>
              <a:spcAft>
                <a:spcPts val="0"/>
              </a:spcAft>
              <a:buClr>
                <a:schemeClr val="dk2"/>
              </a:buClr>
              <a:buSzPct val="100909"/>
              <a:buFont typeface="Source Sans Pro"/>
              <a:buChar char="■"/>
            </a:pPr>
            <a:r>
              <a:rPr lang="en-US" sz="2220" b="0" i="0" u="none" strike="noStrike" cap="none" dirty="0">
                <a:solidFill>
                  <a:schemeClr val="dk2"/>
                </a:solidFill>
                <a:latin typeface="Source Sans Pro"/>
                <a:ea typeface="Source Sans Pro"/>
                <a:cs typeface="Source Sans Pro"/>
                <a:sym typeface="Source Sans Pro"/>
              </a:rPr>
              <a:t>Error prone manual calculation</a:t>
            </a:r>
          </a:p>
          <a:p>
            <a:pPr marL="0" marR="0" lvl="0" indent="0" algn="l" rtl="0">
              <a:lnSpc>
                <a:spcPct val="74000"/>
              </a:lnSpc>
              <a:spcBef>
                <a:spcPts val="1200"/>
              </a:spcBef>
              <a:spcAft>
                <a:spcPts val="0"/>
              </a:spcAft>
              <a:buClr>
                <a:schemeClr val="dk2"/>
              </a:buClr>
              <a:buSzPct val="25000"/>
              <a:buFont typeface="Source Sans Pro"/>
              <a:buNone/>
            </a:pPr>
            <a:endParaRPr sz="222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74000"/>
              </a:lnSpc>
              <a:spcBef>
                <a:spcPts val="1200"/>
              </a:spcBef>
              <a:spcAft>
                <a:spcPts val="0"/>
              </a:spcAft>
              <a:buClr>
                <a:schemeClr val="dk2"/>
              </a:buClr>
              <a:buSzPct val="100909"/>
              <a:buFont typeface="Source Sans Pro"/>
              <a:buChar char="■"/>
            </a:pPr>
            <a:r>
              <a:rPr lang="en-US" sz="2220" b="0" i="0" u="none" strike="noStrike" cap="none" dirty="0">
                <a:solidFill>
                  <a:schemeClr val="dk2"/>
                </a:solidFill>
                <a:latin typeface="Source Sans Pro"/>
                <a:ea typeface="Source Sans Pro"/>
                <a:cs typeface="Source Sans Pro"/>
                <a:sym typeface="Source Sans Pro"/>
              </a:rPr>
              <a:t>Lack of immediate information storage and retrieval</a:t>
            </a:r>
          </a:p>
          <a:p>
            <a:pPr marL="0" marR="0" lvl="0" indent="0" algn="l" rtl="0">
              <a:lnSpc>
                <a:spcPct val="74000"/>
              </a:lnSpc>
              <a:spcBef>
                <a:spcPts val="1200"/>
              </a:spcBef>
              <a:spcAft>
                <a:spcPts val="0"/>
              </a:spcAft>
              <a:buClr>
                <a:schemeClr val="dk2"/>
              </a:buClr>
              <a:buSzPct val="25000"/>
              <a:buFont typeface="Source Sans Pro"/>
              <a:buNone/>
            </a:pPr>
            <a:endParaRPr sz="222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74000"/>
              </a:lnSpc>
              <a:spcBef>
                <a:spcPts val="1200"/>
              </a:spcBef>
              <a:spcAft>
                <a:spcPts val="0"/>
              </a:spcAft>
              <a:buClr>
                <a:schemeClr val="dk2"/>
              </a:buClr>
              <a:buSzPct val="100909"/>
              <a:buFont typeface="Source Sans Pro"/>
              <a:buChar char="■"/>
            </a:pPr>
            <a:r>
              <a:rPr lang="en-US" sz="2220" b="0" i="0" u="none" strike="noStrike" cap="none" dirty="0">
                <a:solidFill>
                  <a:schemeClr val="dk2"/>
                </a:solidFill>
                <a:latin typeface="Source Sans Pro"/>
                <a:ea typeface="Source Sans Pro"/>
                <a:cs typeface="Source Sans Pro"/>
                <a:sym typeface="Source Sans Pro"/>
              </a:rPr>
              <a:t>Time consuming</a:t>
            </a:r>
          </a:p>
          <a:p>
            <a:pPr marL="0" marR="0" lvl="0" indent="0" algn="l" rtl="0">
              <a:lnSpc>
                <a:spcPct val="74000"/>
              </a:lnSpc>
              <a:spcBef>
                <a:spcPts val="1200"/>
              </a:spcBef>
              <a:spcAft>
                <a:spcPts val="0"/>
              </a:spcAft>
              <a:buClr>
                <a:schemeClr val="dk2"/>
              </a:buClr>
              <a:buSzPct val="25000"/>
              <a:buFont typeface="Source Sans Pro"/>
              <a:buNone/>
            </a:pPr>
            <a:endParaRPr sz="222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74000"/>
              </a:lnSpc>
              <a:spcBef>
                <a:spcPts val="1200"/>
              </a:spcBef>
              <a:spcAft>
                <a:spcPts val="0"/>
              </a:spcAft>
              <a:buClr>
                <a:schemeClr val="dk2"/>
              </a:buClr>
              <a:buSzPct val="100909"/>
              <a:buFont typeface="Source Sans Pro"/>
              <a:buChar char="■"/>
            </a:pPr>
            <a:r>
              <a:rPr lang="en-US" sz="2220" b="0" i="0" u="none" strike="noStrike" cap="none" dirty="0">
                <a:solidFill>
                  <a:schemeClr val="dk2"/>
                </a:solidFill>
                <a:latin typeface="Source Sans Pro"/>
                <a:ea typeface="Source Sans Pro"/>
                <a:cs typeface="Source Sans Pro"/>
                <a:sym typeface="Source Sans Pro"/>
              </a:rPr>
              <a:t>Preparation of  accurate and prompt</a:t>
            </a:r>
          </a:p>
          <a:p>
            <a:pPr marL="0" marR="0" lvl="0" indent="0" algn="l" rtl="0">
              <a:lnSpc>
                <a:spcPct val="74000"/>
              </a:lnSpc>
              <a:spcBef>
                <a:spcPts val="1200"/>
              </a:spcBef>
              <a:spcAft>
                <a:spcPts val="0"/>
              </a:spcAft>
              <a:buClr>
                <a:schemeClr val="dk2"/>
              </a:buClr>
              <a:buSzPct val="25000"/>
              <a:buFont typeface="Source Sans Pro"/>
              <a:buNone/>
            </a:pPr>
            <a:endParaRPr sz="222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74000"/>
              </a:lnSpc>
              <a:spcBef>
                <a:spcPts val="1200"/>
              </a:spcBef>
              <a:spcAft>
                <a:spcPts val="0"/>
              </a:spcAft>
              <a:buClr>
                <a:schemeClr val="dk2"/>
              </a:buClr>
              <a:buSzPct val="100909"/>
              <a:buFont typeface="Source Sans Pro"/>
              <a:buChar char="■"/>
            </a:pPr>
            <a:r>
              <a:rPr lang="en-US" sz="2220" b="0" i="0" u="none" strike="noStrike" cap="none" dirty="0">
                <a:solidFill>
                  <a:schemeClr val="dk2"/>
                </a:solidFill>
                <a:latin typeface="Source Sans Pro"/>
                <a:ea typeface="Source Sans Pro"/>
                <a:cs typeface="Source Sans Pro"/>
                <a:sym typeface="Source Sans Pro"/>
              </a:rPr>
              <a:t>Lack of prompt updating</a:t>
            </a:r>
          </a:p>
          <a:p>
            <a:pPr marL="384048" marR="0" lvl="0" indent="-384048" algn="l" rtl="0">
              <a:lnSpc>
                <a:spcPct val="74000"/>
              </a:lnSpc>
              <a:spcBef>
                <a:spcPts val="1200"/>
              </a:spcBef>
              <a:spcAft>
                <a:spcPts val="0"/>
              </a:spcAft>
              <a:buClr>
                <a:schemeClr val="dk2"/>
              </a:buClr>
              <a:buSzPct val="100909"/>
              <a:buFont typeface="Source Sans Pro"/>
              <a:buNone/>
            </a:pPr>
            <a:endParaRPr sz="2220" b="0" i="0" u="none" strike="noStrike" cap="none" dirty="0">
              <a:solidFill>
                <a:schemeClr val="dk2"/>
              </a:solidFill>
              <a:latin typeface="Source Sans Pro"/>
              <a:ea typeface="Source Sans Pro"/>
              <a:cs typeface="Source Sans Pro"/>
              <a:sym typeface="Source Sans Pro"/>
            </a:endParaRPr>
          </a:p>
        </p:txBody>
      </p:sp>
      <p:pic>
        <p:nvPicPr>
          <p:cNvPr id="127" name="Shape 127" descr="Image result for hospital management system"/>
          <p:cNvPicPr preferRelativeResize="0"/>
          <p:nvPr/>
        </p:nvPicPr>
        <p:blipFill rotWithShape="1">
          <a:blip r:embed="rId3">
            <a:alphaModFix/>
          </a:blip>
          <a:srcRect/>
          <a:stretch/>
        </p:blipFill>
        <p:spPr>
          <a:xfrm>
            <a:off x="6324600" y="3635828"/>
            <a:ext cx="5758542" cy="30730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284513" y="284661"/>
            <a:ext cx="9601200" cy="1485899"/>
          </a:xfrm>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dirty="0">
                <a:solidFill>
                  <a:schemeClr val="dk2"/>
                </a:solidFill>
                <a:latin typeface="Source Sans Pro"/>
                <a:ea typeface="Source Sans Pro"/>
                <a:cs typeface="Source Sans Pro"/>
                <a:sym typeface="Source Sans Pro"/>
              </a:rPr>
              <a:t>Advantage of computerized Hospital Management System</a:t>
            </a:r>
          </a:p>
        </p:txBody>
      </p:sp>
      <p:sp>
        <p:nvSpPr>
          <p:cNvPr id="133" name="Shape 133"/>
          <p:cNvSpPr txBox="1">
            <a:spLocks noGrp="1"/>
          </p:cNvSpPr>
          <p:nvPr>
            <p:ph idx="1"/>
          </p:nvPr>
        </p:nvSpPr>
        <p:spPr>
          <a:xfrm>
            <a:off x="1284513" y="1964871"/>
            <a:ext cx="9601200" cy="4218939"/>
          </a:xfrm>
          <a:prstGeom prst="rect">
            <a:avLst/>
          </a:prstGeom>
          <a:noFill/>
          <a:ln>
            <a:noFill/>
          </a:ln>
        </p:spPr>
        <p:txBody>
          <a:bodyPr lIns="91425" tIns="45700" rIns="91425" bIns="45700" anchor="t" anchorCtr="0">
            <a:noAutofit/>
          </a:bodyPr>
          <a:lstStyle/>
          <a:p>
            <a:pPr marL="384048" marR="0" lvl="0" indent="-384048" algn="l" rtl="0">
              <a:lnSpc>
                <a:spcPct val="94000"/>
              </a:lnSpc>
              <a:spcBef>
                <a:spcPts val="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Time saving</a:t>
            </a:r>
          </a:p>
          <a:p>
            <a:pPr marL="0" marR="0" lvl="0" indent="0" algn="l" rtl="0">
              <a:lnSpc>
                <a:spcPct val="94000"/>
              </a:lnSpc>
              <a:spcBef>
                <a:spcPts val="1200"/>
              </a:spcBef>
              <a:spcAft>
                <a:spcPts val="0"/>
              </a:spcAft>
              <a:buClr>
                <a:schemeClr val="dk2"/>
              </a:buClr>
              <a:buSzPct val="25000"/>
              <a:buFont typeface="Source Sans Pro"/>
              <a:buNone/>
            </a:pPr>
            <a:endParaRPr sz="22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Immediate Access of data</a:t>
            </a:r>
          </a:p>
          <a:p>
            <a:pPr marL="0" marR="0" lvl="0" indent="0" algn="l" rtl="0">
              <a:lnSpc>
                <a:spcPct val="94000"/>
              </a:lnSpc>
              <a:spcBef>
                <a:spcPts val="1200"/>
              </a:spcBef>
              <a:spcAft>
                <a:spcPts val="0"/>
              </a:spcAft>
              <a:buClr>
                <a:schemeClr val="dk2"/>
              </a:buClr>
              <a:buSzPct val="25000"/>
              <a:buFont typeface="Source Sans Pro"/>
              <a:buNone/>
            </a:pPr>
            <a:endParaRPr sz="22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Data can be easily insert/update/delete</a:t>
            </a:r>
          </a:p>
          <a:p>
            <a:pPr marL="0" marR="0" lvl="0" indent="0" algn="l" rtl="0">
              <a:lnSpc>
                <a:spcPct val="94000"/>
              </a:lnSpc>
              <a:spcBef>
                <a:spcPts val="1200"/>
              </a:spcBef>
              <a:spcAft>
                <a:spcPts val="0"/>
              </a:spcAft>
              <a:buClr>
                <a:schemeClr val="dk2"/>
              </a:buClr>
              <a:buSzPct val="25000"/>
              <a:buFont typeface="Source Sans Pro"/>
              <a:buNone/>
            </a:pPr>
            <a:endParaRPr sz="22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Saving paper work and less error</a:t>
            </a:r>
          </a:p>
          <a:p>
            <a:pPr marL="0" marR="0" lvl="0" indent="0" algn="l" rtl="0">
              <a:lnSpc>
                <a:spcPct val="94000"/>
              </a:lnSpc>
              <a:spcBef>
                <a:spcPts val="1200"/>
              </a:spcBef>
              <a:spcAft>
                <a:spcPts val="0"/>
              </a:spcAft>
              <a:buClr>
                <a:schemeClr val="dk2"/>
              </a:buClr>
              <a:buSzPct val="25000"/>
              <a:buFont typeface="Source Sans Pro"/>
              <a:buNone/>
            </a:pPr>
            <a:endParaRPr sz="22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Give facility of different types of inquiry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967013" y="462485"/>
            <a:ext cx="4887686" cy="769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400" b="1" i="0" u="none" strike="noStrike" cap="none">
                <a:solidFill>
                  <a:schemeClr val="dk1"/>
                </a:solidFill>
                <a:latin typeface="Source Sans Pro"/>
                <a:ea typeface="Source Sans Pro"/>
                <a:cs typeface="Source Sans Pro"/>
                <a:sym typeface="Source Sans Pro"/>
              </a:rPr>
              <a:t>Conceptua</a:t>
            </a:r>
            <a:r>
              <a:rPr lang="en-US" sz="4000" b="1" i="0" u="none" strike="noStrike" cap="none">
                <a:solidFill>
                  <a:schemeClr val="dk1"/>
                </a:solidFill>
                <a:latin typeface="Source Sans Pro"/>
                <a:ea typeface="Source Sans Pro"/>
                <a:cs typeface="Source Sans Pro"/>
                <a:sym typeface="Source Sans Pro"/>
              </a:rPr>
              <a:t>l</a:t>
            </a:r>
            <a:r>
              <a:rPr lang="en-US" sz="1800" b="0" i="0" u="none" strike="noStrike" cap="none">
                <a:solidFill>
                  <a:schemeClr val="dk1"/>
                </a:solidFill>
                <a:latin typeface="Source Sans Pro"/>
                <a:ea typeface="Source Sans Pro"/>
                <a:cs typeface="Source Sans Pro"/>
                <a:sym typeface="Source Sans Pro"/>
              </a:rPr>
              <a:t> </a:t>
            </a:r>
          </a:p>
        </p:txBody>
      </p:sp>
      <p:pic>
        <p:nvPicPr>
          <p:cNvPr id="139" name="Shape 139"/>
          <p:cNvPicPr preferRelativeResize="0"/>
          <p:nvPr/>
        </p:nvPicPr>
        <p:blipFill rotWithShape="1">
          <a:blip r:embed="rId3">
            <a:alphaModFix/>
          </a:blip>
          <a:srcRect/>
          <a:stretch/>
        </p:blipFill>
        <p:spPr>
          <a:xfrm>
            <a:off x="765627" y="2112142"/>
            <a:ext cx="5918200" cy="4659237"/>
          </a:xfrm>
          <a:prstGeom prst="rect">
            <a:avLst/>
          </a:prstGeom>
          <a:noFill/>
          <a:ln>
            <a:noFill/>
          </a:ln>
        </p:spPr>
      </p:pic>
      <p:pic>
        <p:nvPicPr>
          <p:cNvPr id="140" name="Shape 140" descr="Hospital-Management-System"/>
          <p:cNvPicPr preferRelativeResize="0"/>
          <p:nvPr/>
        </p:nvPicPr>
        <p:blipFill rotWithShape="1">
          <a:blip r:embed="rId4">
            <a:alphaModFix/>
          </a:blip>
          <a:srcRect/>
          <a:stretch/>
        </p:blipFill>
        <p:spPr>
          <a:xfrm>
            <a:off x="6858000" y="681275"/>
            <a:ext cx="4972049" cy="4972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209040" y="289560"/>
            <a:ext cx="9601200" cy="1485899"/>
          </a:xfrm>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dirty="0">
                <a:solidFill>
                  <a:schemeClr val="dk2"/>
                </a:solidFill>
                <a:latin typeface="Source Sans Pro"/>
                <a:ea typeface="Source Sans Pro"/>
                <a:cs typeface="Source Sans Pro"/>
                <a:sym typeface="Source Sans Pro"/>
              </a:rPr>
              <a:t>System Modules</a:t>
            </a:r>
            <a:br>
              <a:rPr lang="en-US" sz="4400" b="0" i="0" u="none" strike="noStrike" cap="none" dirty="0">
                <a:solidFill>
                  <a:schemeClr val="dk2"/>
                </a:solidFill>
                <a:latin typeface="Source Sans Pro"/>
                <a:ea typeface="Source Sans Pro"/>
                <a:cs typeface="Source Sans Pro"/>
                <a:sym typeface="Source Sans Pro"/>
              </a:rPr>
            </a:br>
            <a:endParaRPr lang="en-US" sz="4400" b="0" i="0" u="none" strike="noStrike" cap="none" dirty="0">
              <a:solidFill>
                <a:schemeClr val="dk2"/>
              </a:solidFill>
              <a:latin typeface="Source Sans Pro"/>
              <a:ea typeface="Source Sans Pro"/>
              <a:cs typeface="Source Sans Pro"/>
              <a:sym typeface="Source Sans Pro"/>
            </a:endParaRPr>
          </a:p>
        </p:txBody>
      </p:sp>
      <p:sp>
        <p:nvSpPr>
          <p:cNvPr id="146" name="Shape 146"/>
          <p:cNvSpPr txBox="1">
            <a:spLocks noGrp="1"/>
          </p:cNvSpPr>
          <p:nvPr>
            <p:ph idx="1"/>
          </p:nvPr>
        </p:nvSpPr>
        <p:spPr>
          <a:xfrm>
            <a:off x="1018899" y="1121775"/>
            <a:ext cx="10676700" cy="5267700"/>
          </a:xfrm>
          <a:prstGeom prst="rect">
            <a:avLst/>
          </a:prstGeom>
          <a:noFill/>
          <a:ln>
            <a:noFill/>
          </a:ln>
        </p:spPr>
        <p:txBody>
          <a:bodyPr lIns="91425" tIns="45700" rIns="91425" bIns="45700" anchor="t" anchorCtr="0">
            <a:noAutofit/>
          </a:bodyPr>
          <a:lstStyle/>
          <a:p>
            <a:pPr marL="384048" marR="0" lvl="0" indent="-384048" algn="l" rtl="0">
              <a:lnSpc>
                <a:spcPct val="74000"/>
              </a:lnSpc>
              <a:spcBef>
                <a:spcPts val="0"/>
              </a:spcBef>
              <a:spcAft>
                <a:spcPts val="0"/>
              </a:spcAft>
              <a:buClr>
                <a:schemeClr val="dk2"/>
              </a:buClr>
              <a:buSzPct val="100434"/>
              <a:buFont typeface="Source Sans Pro"/>
              <a:buChar char="■"/>
            </a:pPr>
            <a:r>
              <a:rPr lang="en-US" sz="2310" b="0" i="0" u="none" strike="noStrike" cap="none">
                <a:solidFill>
                  <a:schemeClr val="dk2"/>
                </a:solidFill>
                <a:latin typeface="Source Sans Pro"/>
                <a:ea typeface="Source Sans Pro"/>
                <a:cs typeface="Source Sans Pro"/>
                <a:sym typeface="Source Sans Pro"/>
              </a:rPr>
              <a:t> </a:t>
            </a:r>
            <a:r>
              <a:rPr lang="en-US" sz="2200" b="0" i="0" u="none" strike="noStrike" cap="none">
                <a:solidFill>
                  <a:schemeClr val="dk2"/>
                </a:solidFill>
                <a:latin typeface="Source Sans Pro"/>
                <a:ea typeface="Source Sans Pro"/>
                <a:cs typeface="Source Sans Pro"/>
                <a:sym typeface="Source Sans Pro"/>
              </a:rPr>
              <a:t>Registration /Admission:</a:t>
            </a:r>
          </a:p>
          <a:p>
            <a:pPr marL="0" marR="0" lvl="0" indent="0" algn="l" rtl="0">
              <a:lnSpc>
                <a:spcPct val="74000"/>
              </a:lnSpc>
              <a:spcBef>
                <a:spcPts val="1200"/>
              </a:spcBef>
              <a:spcAft>
                <a:spcPts val="0"/>
              </a:spcAft>
              <a:buClr>
                <a:schemeClr val="dk2"/>
              </a:buClr>
              <a:buSzPct val="25000"/>
              <a:buFont typeface="Source Sans Pro"/>
              <a:buNone/>
            </a:pPr>
            <a:r>
              <a:rPr lang="en-US" sz="2200" b="0" i="0" u="none" strike="noStrike" cap="none">
                <a:solidFill>
                  <a:schemeClr val="dk2"/>
                </a:solidFill>
                <a:latin typeface="Source Sans Pro"/>
                <a:ea typeface="Source Sans Pro"/>
                <a:cs typeface="Source Sans Pro"/>
                <a:sym typeface="Source Sans Pro"/>
              </a:rPr>
              <a:t>      ----- This module records basic patient related information, which is collected when the patient visits the hospital for the first time. Each patient is allocated a unique patient identification numbers also known as Hospital No.</a:t>
            </a:r>
          </a:p>
          <a:p>
            <a:pPr marL="384048" marR="0" lvl="0" indent="-384048" algn="l" rtl="0">
              <a:lnSpc>
                <a:spcPct val="74000"/>
              </a:lnSpc>
              <a:spcBef>
                <a:spcPts val="120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Patient Details</a:t>
            </a:r>
          </a:p>
          <a:p>
            <a:pPr marL="0" marR="0" lvl="0" indent="0" algn="l" rtl="0">
              <a:lnSpc>
                <a:spcPct val="74000"/>
              </a:lnSpc>
              <a:spcBef>
                <a:spcPts val="1200"/>
              </a:spcBef>
              <a:spcAft>
                <a:spcPts val="0"/>
              </a:spcAft>
              <a:buClr>
                <a:schemeClr val="dk2"/>
              </a:buClr>
              <a:buSzPct val="25000"/>
              <a:buFont typeface="Source Sans Pro"/>
              <a:buNone/>
            </a:pPr>
            <a:r>
              <a:rPr lang="en-US" sz="2200" b="0" i="0" u="none" strike="noStrike" cap="none">
                <a:solidFill>
                  <a:schemeClr val="dk2"/>
                </a:solidFill>
                <a:latin typeface="Source Sans Pro"/>
                <a:ea typeface="Source Sans Pro"/>
                <a:cs typeface="Source Sans Pro"/>
                <a:sym typeface="Source Sans Pro"/>
              </a:rPr>
              <a:t>   -----  It keeps track of all details about the patients, including patient name, address, admitted date, doctor name, room number which are entered in a form and stored for future reference. </a:t>
            </a:r>
          </a:p>
          <a:p>
            <a:pPr marL="384048" marR="0" lvl="0" indent="-384048" algn="l" rtl="0">
              <a:lnSpc>
                <a:spcPct val="74000"/>
              </a:lnSpc>
              <a:spcBef>
                <a:spcPts val="120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Administration module</a:t>
            </a:r>
          </a:p>
          <a:p>
            <a:pPr marL="0" marR="0" lvl="0" indent="0" algn="l" rtl="0">
              <a:lnSpc>
                <a:spcPct val="74000"/>
              </a:lnSpc>
              <a:spcBef>
                <a:spcPts val="1200"/>
              </a:spcBef>
              <a:spcAft>
                <a:spcPts val="0"/>
              </a:spcAft>
              <a:buClr>
                <a:schemeClr val="dk2"/>
              </a:buClr>
              <a:buSzPct val="25000"/>
              <a:buFont typeface="Source Sans Pro"/>
              <a:buNone/>
            </a:pPr>
            <a:r>
              <a:rPr lang="en-US" sz="2200" b="0" i="0" u="none" strike="noStrike" cap="none">
                <a:solidFill>
                  <a:schemeClr val="dk2"/>
                </a:solidFill>
                <a:latin typeface="Source Sans Pro"/>
                <a:ea typeface="Source Sans Pro"/>
                <a:cs typeface="Source Sans Pro"/>
                <a:sym typeface="Source Sans Pro"/>
              </a:rPr>
              <a:t>       ----- Doctor details</a:t>
            </a:r>
          </a:p>
          <a:p>
            <a:pPr marL="0" marR="0" lvl="0" indent="0" algn="l" rtl="0">
              <a:lnSpc>
                <a:spcPct val="74000"/>
              </a:lnSpc>
              <a:spcBef>
                <a:spcPts val="1200"/>
              </a:spcBef>
              <a:spcAft>
                <a:spcPts val="0"/>
              </a:spcAft>
              <a:buClr>
                <a:schemeClr val="dk2"/>
              </a:buClr>
              <a:buSzPct val="25000"/>
              <a:buFont typeface="Source Sans Pro"/>
              <a:buNone/>
            </a:pPr>
            <a:r>
              <a:rPr lang="en-US" sz="2200" b="0" i="0" u="none" strike="noStrike" cap="none">
                <a:solidFill>
                  <a:schemeClr val="dk2"/>
                </a:solidFill>
                <a:latin typeface="Source Sans Pro"/>
                <a:ea typeface="Source Sans Pro"/>
                <a:cs typeface="Source Sans Pro"/>
                <a:sym typeface="Source Sans Pro"/>
              </a:rPr>
              <a:t>       ------ Nurse details</a:t>
            </a:r>
          </a:p>
          <a:p>
            <a:pPr marL="384048" marR="0" lvl="0" indent="-384048" algn="l" rtl="0">
              <a:lnSpc>
                <a:spcPct val="74000"/>
              </a:lnSpc>
              <a:spcBef>
                <a:spcPts val="120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Medicine</a:t>
            </a:r>
          </a:p>
          <a:p>
            <a:pPr marL="384048" marR="0" lvl="0" indent="-384048" algn="l" rtl="0">
              <a:lnSpc>
                <a:spcPct val="74000"/>
              </a:lnSpc>
              <a:spcBef>
                <a:spcPts val="1200"/>
              </a:spcBef>
              <a:spcAft>
                <a:spcPts val="0"/>
              </a:spcAft>
              <a:buClr>
                <a:schemeClr val="dk2"/>
              </a:buClr>
              <a:buSzPct val="100000"/>
              <a:buFont typeface="Source Sans Pro"/>
              <a:buChar char="■"/>
            </a:pPr>
            <a:r>
              <a:rPr lang="en-US" sz="2200" b="0" i="0" u="none" strike="noStrike" cap="none">
                <a:solidFill>
                  <a:schemeClr val="dk2"/>
                </a:solidFill>
                <a:latin typeface="Source Sans Pro"/>
                <a:ea typeface="Source Sans Pro"/>
                <a:cs typeface="Source Sans Pro"/>
                <a:sym typeface="Source Sans Pro"/>
              </a:rPr>
              <a:t>Bill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1259840" y="187959"/>
            <a:ext cx="9601200" cy="1485899"/>
          </a:xfrm>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1" i="0" u="none" strike="noStrike" cap="none">
                <a:solidFill>
                  <a:schemeClr val="dk2"/>
                </a:solidFill>
                <a:latin typeface="Source Sans Pro"/>
                <a:ea typeface="Source Sans Pro"/>
                <a:cs typeface="Source Sans Pro"/>
                <a:sym typeface="Source Sans Pro"/>
              </a:rPr>
              <a:t>ER-diagram</a:t>
            </a:r>
            <a:br>
              <a:rPr lang="en-US" sz="4400" b="0" i="0" u="none" strike="noStrike" cap="none">
                <a:solidFill>
                  <a:schemeClr val="dk2"/>
                </a:solidFill>
                <a:latin typeface="Source Sans Pro"/>
                <a:ea typeface="Source Sans Pro"/>
                <a:cs typeface="Source Sans Pro"/>
                <a:sym typeface="Source Sans Pro"/>
              </a:rPr>
            </a:br>
            <a:endParaRPr lang="en-US" sz="4400" b="0" i="0" u="none" strike="noStrike" cap="none">
              <a:solidFill>
                <a:schemeClr val="dk2"/>
              </a:solidFill>
              <a:latin typeface="Source Sans Pro"/>
              <a:ea typeface="Source Sans Pro"/>
              <a:cs typeface="Source Sans Pro"/>
              <a:sym typeface="Source Sans Pro"/>
            </a:endParaRPr>
          </a:p>
        </p:txBody>
      </p:sp>
      <p:pic>
        <p:nvPicPr>
          <p:cNvPr id="4" name="Picture 3"/>
          <p:cNvPicPr>
            <a:picLocks noChangeAspect="1"/>
          </p:cNvPicPr>
          <p:nvPr/>
        </p:nvPicPr>
        <p:blipFill>
          <a:blip r:embed="rId3"/>
          <a:stretch>
            <a:fillRect/>
          </a:stretch>
        </p:blipFill>
        <p:spPr>
          <a:xfrm>
            <a:off x="1259839" y="95515"/>
            <a:ext cx="9691695" cy="6762485"/>
          </a:xfrm>
          <a:prstGeom prst="rect">
            <a:avLst/>
          </a:prstGeom>
        </p:spPr>
      </p:pic>
    </p:spTree>
  </p:cSld>
  <p:clrMapOvr>
    <a:masterClrMapping/>
  </p:clrMapOvr>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Crop</Template>
  <TotalTime>136</TotalTime>
  <Words>413</Words>
  <Application>Microsoft Office PowerPoint</Application>
  <PresentationFormat>Widescreen</PresentationFormat>
  <Paragraphs>115</Paragraphs>
  <Slides>21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Arial</vt:lpstr>
      <vt:lpstr>Source Sans Pro</vt:lpstr>
      <vt:lpstr>Franklin Gothic Book</vt:lpstr>
      <vt:lpstr>Crop</vt:lpstr>
      <vt:lpstr>Hospital Management System</vt:lpstr>
      <vt:lpstr>Agenda</vt:lpstr>
      <vt:lpstr>Objective</vt:lpstr>
      <vt:lpstr>Project Description</vt:lpstr>
      <vt:lpstr>Problems with current management</vt:lpstr>
      <vt:lpstr>Advantage of computerized Hospital Management System</vt:lpstr>
      <vt:lpstr>PowerPoint Presentation</vt:lpstr>
      <vt:lpstr>System Modules </vt:lpstr>
      <vt:lpstr>ER-diagram </vt:lpstr>
      <vt:lpstr>Assumption</vt:lpstr>
      <vt:lpstr>Assumptions </vt:lpstr>
      <vt:lpstr>Schema diagram</vt:lpstr>
      <vt:lpstr>Relational Model</vt:lpstr>
      <vt:lpstr>Normalization</vt:lpstr>
      <vt:lpstr>Normalization</vt:lpstr>
      <vt:lpstr>Tables</vt:lpstr>
      <vt:lpstr>Tables</vt:lpstr>
      <vt:lpstr>Query Samples - I</vt:lpstr>
      <vt:lpstr>Query Samples - II</vt:lpstr>
      <vt:lpstr>Conclusion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Jenny Li</dc:creator>
  <cp:lastModifiedBy>Jenny Li</cp:lastModifiedBy>
  <cp:revision>19</cp:revision>
  <dcterms:modified xsi:type="dcterms:W3CDTF">2016-12-06T00:25:10Z</dcterms:modified>
</cp:coreProperties>
</file>