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blipFill rotWithShape="1">
            <a:blip r:embed="rId1"/>
            <a:srcRect l="0" t="0" r="0" b="0"/>
            <a:tile tx="0" ty="0" sx="100000" sy="100000" flip="none" algn="tl"/>
          </a:blip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67665E">
              <a:alpha val="30000"/>
            </a:srgbClr>
          </a:solidFill>
        </a:fill>
      </a:tcStyle>
    </a:wholeTbl>
    <a:band2H>
      <a:tcTxStyle b="def" i="def"/>
      <a:tcStyle>
        <a:tcBdr/>
        <a:fill>
          <a:solidFill>
            <a:srgbClr val="67665E">
              <a:alpha val="40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67665E">
              <a:alpha val="50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65E">
              <a:alpha val="1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_rels/tableStyles.xml.rels><?xml version="1.0" encoding="UTF-8" standalone="yes"?><Relationships xmlns="http://schemas.openxmlformats.org/package/2006/relationships"><Relationship Id="rId1" Type="http://schemas.openxmlformats.org/officeDocument/2006/relationships/image" Target="media/image31.png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901700" y="3060700"/>
            <a:ext cx="11201400" cy="17145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901700" y="4775200"/>
            <a:ext cx="11201400" cy="1536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sz="quarter" idx="13"/>
          </p:nvPr>
        </p:nvSpPr>
        <p:spPr>
          <a:xfrm>
            <a:off x="1270000" y="6362700"/>
            <a:ext cx="10464800" cy="660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i="1" sz="320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6" name="Shape 96"/>
          <p:cNvSpPr/>
          <p:nvPr>
            <p:ph type="body" sz="quarter" idx="14"/>
          </p:nvPr>
        </p:nvSpPr>
        <p:spPr>
          <a:xfrm>
            <a:off x="1270000" y="4235857"/>
            <a:ext cx="10464800" cy="74848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buSzTx/>
              <a:buNone/>
              <a:defRPr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halk_line_box_10x7.png"/>
          <p:cNvPicPr>
            <a:picLocks noChangeAspect="0"/>
          </p:cNvPicPr>
          <p:nvPr/>
        </p:nvPicPr>
        <p:blipFill>
          <a:blip r:embed="rId2">
            <a:alphaModFix amt="45000"/>
            <a:extLst/>
          </a:blip>
          <a:stretch>
            <a:fillRect/>
          </a:stretch>
        </p:blipFill>
        <p:spPr>
          <a:xfrm>
            <a:off x="317500" y="6794500"/>
            <a:ext cx="12344400" cy="233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/>
          <p:nvPr>
            <p:ph type="pic" idx="13"/>
          </p:nvPr>
        </p:nvSpPr>
        <p:spPr>
          <a:xfrm>
            <a:off x="393700" y="381000"/>
            <a:ext cx="12217400" cy="614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901700" y="6934200"/>
            <a:ext cx="11201400" cy="9525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4" name="Shape 24"/>
          <p:cNvSpPr/>
          <p:nvPr>
            <p:ph type="body" sz="quarter" idx="1"/>
          </p:nvPr>
        </p:nvSpPr>
        <p:spPr>
          <a:xfrm>
            <a:off x="901700" y="7823200"/>
            <a:ext cx="11201400" cy="1206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901700" y="3898900"/>
            <a:ext cx="11201400" cy="1943100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pic" sz="half" idx="13"/>
          </p:nvPr>
        </p:nvSpPr>
        <p:spPr>
          <a:xfrm>
            <a:off x="6451600" y="1066800"/>
            <a:ext cx="5626100" cy="7632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Shape 41"/>
          <p:cNvSpPr/>
          <p:nvPr>
            <p:ph type="title"/>
          </p:nvPr>
        </p:nvSpPr>
        <p:spPr>
          <a:xfrm>
            <a:off x="901700" y="927100"/>
            <a:ext cx="5080000" cy="41021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01700" y="5029200"/>
            <a:ext cx="5080000" cy="36830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pic" sz="half" idx="13"/>
          </p:nvPr>
        </p:nvSpPr>
        <p:spPr>
          <a:xfrm>
            <a:off x="6769100" y="2603500"/>
            <a:ext cx="5308600" cy="596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9" name="Shape 69"/>
          <p:cNvSpPr/>
          <p:nvPr>
            <p:ph type="body" sz="half" idx="1"/>
          </p:nvPr>
        </p:nvSpPr>
        <p:spPr>
          <a:xfrm>
            <a:off x="901700" y="2603500"/>
            <a:ext cx="5334000" cy="5969000"/>
          </a:xfrm>
          <a:prstGeom prst="rect">
            <a:avLst/>
          </a:prstGeom>
        </p:spPr>
        <p:txBody>
          <a:bodyPr/>
          <a:lstStyle>
            <a:lvl1pPr marL="393700" indent="-393700">
              <a:lnSpc>
                <a:spcPct val="90000"/>
              </a:lnSpc>
              <a:spcBef>
                <a:spcPts val="2800"/>
              </a:spcBef>
              <a:defRPr sz="3200"/>
            </a:lvl1pPr>
            <a:lvl2pPr marL="787400" indent="-393700">
              <a:lnSpc>
                <a:spcPct val="90000"/>
              </a:lnSpc>
              <a:spcBef>
                <a:spcPts val="2800"/>
              </a:spcBef>
              <a:defRPr sz="3200"/>
            </a:lvl2pPr>
            <a:lvl3pPr marL="1181100" indent="-393700">
              <a:lnSpc>
                <a:spcPct val="90000"/>
              </a:lnSpc>
              <a:spcBef>
                <a:spcPts val="2800"/>
              </a:spcBef>
              <a:defRPr sz="3200"/>
            </a:lvl3pPr>
            <a:lvl4pPr marL="1574800" indent="-393700">
              <a:lnSpc>
                <a:spcPct val="90000"/>
              </a:lnSpc>
              <a:spcBef>
                <a:spcPts val="2800"/>
              </a:spcBef>
              <a:defRPr sz="3200"/>
            </a:lvl4pPr>
            <a:lvl5pPr marL="1968500" indent="-393700">
              <a:lnSpc>
                <a:spcPct val="90000"/>
              </a:lnSpc>
              <a:spcBef>
                <a:spcPts val="2800"/>
              </a:spcBef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xfrm>
            <a:off x="901700" y="1727200"/>
            <a:ext cx="11201400" cy="62865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pic" sz="quarter" idx="13"/>
          </p:nvPr>
        </p:nvSpPr>
        <p:spPr>
          <a:xfrm>
            <a:off x="6654800" y="482600"/>
            <a:ext cx="5981700" cy="3911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half" idx="14"/>
          </p:nvPr>
        </p:nvSpPr>
        <p:spPr>
          <a:xfrm>
            <a:off x="6654800" y="4673600"/>
            <a:ext cx="5981700" cy="4597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pic" idx="15"/>
          </p:nvPr>
        </p:nvSpPr>
        <p:spPr>
          <a:xfrm>
            <a:off x="406400" y="482600"/>
            <a:ext cx="5981700" cy="8788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halk_line_10x7.png"/>
          <p:cNvPicPr>
            <a:picLocks noChangeAspect="0"/>
          </p:cNvPicPr>
          <p:nvPr/>
        </p:nvPicPr>
        <p:blipFill>
          <a:blip r:embed="rId3">
            <a:alphaModFix amt="45000"/>
            <a:extLst/>
          </a:blip>
          <a:stretch>
            <a:fillRect/>
          </a:stretch>
        </p:blipFill>
        <p:spPr>
          <a:xfrm>
            <a:off x="393700" y="355600"/>
            <a:ext cx="12217400" cy="8775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901700" y="635000"/>
            <a:ext cx="11201400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99199" y="9258300"/>
            <a:ext cx="409652" cy="4191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1" cap="all" i="0" sz="180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901700" y="2603500"/>
            <a:ext cx="11201400" cy="596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lucene.apache.org/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352" sz="4400"/>
            </a:lvl1pPr>
          </a:lstStyle>
          <a:p>
            <a:pPr/>
            <a:r>
              <a:t>ElasticSearch基础与应用(1)</a:t>
            </a:r>
          </a:p>
        </p:txBody>
      </p:sp>
      <p:sp>
        <p:nvSpPr>
          <p:cNvPr id="122" name="Shape 12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吴晓刚 2016/12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xfrm>
            <a:off x="6377762" y="9258300"/>
            <a:ext cx="261976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索引创建过程 (3) - 语言处理</a:t>
            </a:r>
          </a:p>
        </p:txBody>
      </p:sp>
      <p:sp>
        <p:nvSpPr>
          <p:cNvPr id="234" name="Shape 234"/>
          <p:cNvSpPr/>
          <p:nvPr>
            <p:ph type="body" idx="1"/>
          </p:nvPr>
        </p:nvSpPr>
        <p:spPr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25000"/>
              </a:srgbClr>
            </a:outerShdw>
          </a:effectLst>
        </p:spPr>
        <p:txBody>
          <a:bodyPr/>
          <a:lstStyle/>
          <a:p>
            <a:pPr marL="0" indent="0" defTabSz="525779">
              <a:spcBef>
                <a:spcPts val="2800"/>
              </a:spcBef>
              <a:buSzTx/>
              <a:buNone/>
              <a:defRPr sz="3239">
                <a:effectLst>
                  <a:outerShdw sx="100000" sy="100000" kx="0" ky="0" algn="b" rotWithShape="0" blurRad="22860" dist="2286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将的到的词元传给语言处理组件(Linguistic Processor)</a:t>
            </a:r>
          </a:p>
          <a:p>
            <a:pPr marL="0" indent="0" defTabSz="525779">
              <a:spcBef>
                <a:spcPts val="2800"/>
              </a:spcBef>
              <a:buSzTx/>
              <a:buNone/>
              <a:defRPr sz="3239">
                <a:effectLst>
                  <a:outerShdw sx="100000" sy="100000" kx="0" ky="0" algn="b" rotWithShape="0" blurRad="22860" dist="2286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对于英语，语言处理组件一般做以下几点:</a:t>
            </a:r>
          </a:p>
          <a:p>
            <a:pPr lvl="1" marL="1325879" indent="-662939" defTabSz="525779">
              <a:spcBef>
                <a:spcPts val="2800"/>
              </a:spcBef>
              <a:buSzPct val="100000"/>
              <a:buAutoNum type="arabicPeriod" startAt="1"/>
              <a:defRPr sz="3239">
                <a:effectLst>
                  <a:outerShdw sx="100000" sy="100000" kx="0" ky="0" algn="b" rotWithShape="0" blurRad="22860" dist="2286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转变为小写(Lowercase)</a:t>
            </a:r>
          </a:p>
          <a:p>
            <a:pPr lvl="1" marL="1325879" indent="-662939" defTabSz="525779">
              <a:spcBef>
                <a:spcPts val="2800"/>
              </a:spcBef>
              <a:buSzPct val="100000"/>
              <a:buAutoNum type="arabicPeriod" startAt="1"/>
              <a:defRPr sz="3239">
                <a:effectLst>
                  <a:outerShdw sx="100000" sy="100000" kx="0" ky="0" algn="b" rotWithShape="0" blurRad="22860" dist="2286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缩减为词根形式(Stemming)，如 students -&gt; student</a:t>
            </a:r>
          </a:p>
          <a:p>
            <a:pPr lvl="1" marL="1325879" indent="-662939" defTabSz="525779">
              <a:spcBef>
                <a:spcPts val="2800"/>
              </a:spcBef>
              <a:buSzPct val="100000"/>
              <a:buAutoNum type="arabicPeriod" startAt="1"/>
              <a:defRPr sz="3239">
                <a:effectLst>
                  <a:outerShdw sx="100000" sy="100000" kx="0" ky="0" algn="b" rotWithShape="0" blurRad="22860" dist="2286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转变为词根形式(Lemmatization)，如 went-&gt; go</a:t>
            </a:r>
          </a:p>
          <a:p>
            <a:pPr lvl="1" marL="1325879" indent="-662939" defTabSz="525779">
              <a:spcBef>
                <a:spcPts val="2800"/>
              </a:spcBef>
              <a:buSzPct val="100000"/>
              <a:buAutoNum type="arabicPeriod" startAt="1"/>
              <a:defRPr sz="3239">
                <a:effectLst>
                  <a:outerShdw sx="100000" sy="100000" kx="0" ky="0" algn="b" rotWithShape="0" blurRad="22860" dist="2286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经过处理后的结果称为词(Term)</a:t>
            </a:r>
          </a:p>
        </p:txBody>
      </p:sp>
      <p:sp>
        <p:nvSpPr>
          <p:cNvPr id="235" name="Shape 23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索引创建过程 (4) - 创建字典</a:t>
            </a:r>
          </a:p>
        </p:txBody>
      </p:sp>
      <p:sp>
        <p:nvSpPr>
          <p:cNvPr id="238" name="Shape 238"/>
          <p:cNvSpPr/>
          <p:nvPr>
            <p:ph type="body" sz="half" idx="1"/>
          </p:nvPr>
        </p:nvSpPr>
        <p:spPr>
          <a:xfrm>
            <a:off x="901700" y="2603500"/>
            <a:ext cx="4913313" cy="5969000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25000"/>
              </a:srgbClr>
            </a:outerShdw>
          </a:effectLst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将的到的词(Term)传给索引组件（Indexer)，为Term创建一个字典</a:t>
            </a:r>
          </a:p>
        </p:txBody>
      </p:sp>
      <p:sp>
        <p:nvSpPr>
          <p:cNvPr id="239" name="Shape 2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40" name="Table 240"/>
          <p:cNvGraphicFramePr/>
          <p:nvPr/>
        </p:nvGraphicFramePr>
        <p:xfrm>
          <a:off x="6489700" y="1663700"/>
          <a:ext cx="2540000" cy="108770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2513330"/>
                <a:gridCol w="2515870"/>
              </a:tblGrid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Term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Document ID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student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allow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go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their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friend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allow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drink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beer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my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friend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jerry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go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school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see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his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student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find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them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drink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allow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索引创建过程 (5) - 排序字典</a:t>
            </a:r>
          </a:p>
        </p:txBody>
      </p:sp>
      <p:sp>
        <p:nvSpPr>
          <p:cNvPr id="243" name="Shape 243"/>
          <p:cNvSpPr/>
          <p:nvPr>
            <p:ph type="body" sz="quarter" idx="1"/>
          </p:nvPr>
        </p:nvSpPr>
        <p:spPr>
          <a:xfrm>
            <a:off x="1155700" y="2603500"/>
            <a:ext cx="4214565" cy="5969000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25000"/>
              </a:srgbClr>
            </a:outerShdw>
          </a:effectLst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Indexer对字典按字母顺序排序</a:t>
            </a:r>
          </a:p>
        </p:txBody>
      </p:sp>
      <p:sp>
        <p:nvSpPr>
          <p:cNvPr id="244" name="Shape 24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45" name="Table 245"/>
          <p:cNvGraphicFramePr/>
          <p:nvPr/>
        </p:nvGraphicFramePr>
        <p:xfrm>
          <a:off x="6489700" y="1663700"/>
          <a:ext cx="2540000" cy="108770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2513330"/>
                <a:gridCol w="2515870"/>
              </a:tblGrid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Term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Document ID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allow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allow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allow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beer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drink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drink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find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friend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friend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go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go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his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jerry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my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school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see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student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student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their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52855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them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2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808080"/>
                      </a:solidFill>
                      <a:miter lim="400000"/>
                    </a:lnL>
                    <a:lnR w="12700">
                      <a:solidFill>
                        <a:srgbClr val="808080"/>
                      </a:solidFill>
                      <a:miter lim="400000"/>
                    </a:lnR>
                    <a:lnT w="12700">
                      <a:solidFill>
                        <a:srgbClr val="808080"/>
                      </a:solidFill>
                      <a:miter lim="400000"/>
                    </a:lnT>
                    <a:lnB w="12700">
                      <a:solidFill>
                        <a:srgbClr val="80808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pic>
        <p:nvPicPr>
          <p:cNvPr id="246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3563209" y="5347207"/>
            <a:ext cx="6911596" cy="2994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索引创建过程 (6) - 生成倒排表</a:t>
            </a:r>
          </a:p>
        </p:txBody>
      </p:sp>
      <p:sp>
        <p:nvSpPr>
          <p:cNvPr id="250" name="Shape 250"/>
          <p:cNvSpPr/>
          <p:nvPr>
            <p:ph type="body" sz="quarter" idx="1"/>
          </p:nvPr>
        </p:nvSpPr>
        <p:spPr>
          <a:xfrm>
            <a:off x="965200" y="1765300"/>
            <a:ext cx="6772027" cy="563315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25000"/>
              </a:srgbClr>
            </a:outerShdw>
          </a:effectLst>
        </p:spPr>
        <p:txBody>
          <a:bodyPr/>
          <a:lstStyle>
            <a:lvl1pPr marL="0" indent="0">
              <a:buSzTx/>
              <a:buNone/>
              <a:defRPr sz="2300"/>
            </a:lvl1pPr>
          </a:lstStyle>
          <a:p>
            <a:pPr/>
            <a:r>
              <a:t>合并相同的Term称为文档倒排(Posting List)链表</a:t>
            </a:r>
          </a:p>
        </p:txBody>
      </p:sp>
      <p:sp>
        <p:nvSpPr>
          <p:cNvPr id="251" name="Shape 25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52" name="Table 252"/>
          <p:cNvGraphicFramePr/>
          <p:nvPr/>
        </p:nvGraphicFramePr>
        <p:xfrm>
          <a:off x="985713" y="2374900"/>
          <a:ext cx="5600701" cy="62992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490364"/>
                <a:gridCol w="1490364"/>
              </a:tblGrid>
              <a:tr h="513804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Term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Document Frequency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23205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3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allow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3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305990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3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beer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3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3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drink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3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3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find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3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3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friend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3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3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go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3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3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his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3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3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jerry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3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3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my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3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3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school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3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3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see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3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3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student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3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3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their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3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3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them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L>
                    <a:lnB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13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  <a:lnB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3" name="Shape 253"/>
          <p:cNvSpPr/>
          <p:nvPr/>
        </p:nvSpPr>
        <p:spPr>
          <a:xfrm>
            <a:off x="5221609" y="2374900"/>
            <a:ext cx="1291582" cy="419101"/>
          </a:xfrm>
          <a:prstGeom prst="rect">
            <a:avLst/>
          </a:prstGeom>
          <a:blipFill>
            <a:blip r:embed="rId3"/>
          </a:blipFill>
          <a:ln w="635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2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Document ID</a:t>
            </a:r>
          </a:p>
        </p:txBody>
      </p:sp>
      <p:sp>
        <p:nvSpPr>
          <p:cNvPr id="254" name="Shape 254"/>
          <p:cNvSpPr/>
          <p:nvPr/>
        </p:nvSpPr>
        <p:spPr>
          <a:xfrm>
            <a:off x="6491609" y="2374900"/>
            <a:ext cx="1291582" cy="419101"/>
          </a:xfrm>
          <a:prstGeom prst="rect">
            <a:avLst/>
          </a:prstGeom>
          <a:blipFill>
            <a:blip r:embed="rId3"/>
          </a:blipFill>
          <a:ln w="635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Frequency</a:t>
            </a:r>
          </a:p>
        </p:txBody>
      </p:sp>
      <p:sp>
        <p:nvSpPr>
          <p:cNvPr id="255" name="Shape 255"/>
          <p:cNvSpPr/>
          <p:nvPr/>
        </p:nvSpPr>
        <p:spPr>
          <a:xfrm>
            <a:off x="8788400" y="2349500"/>
            <a:ext cx="1291581" cy="419101"/>
          </a:xfrm>
          <a:prstGeom prst="rect">
            <a:avLst/>
          </a:prstGeom>
          <a:blipFill>
            <a:blip r:embed="rId3"/>
          </a:blipFill>
          <a:ln w="635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Document ID</a:t>
            </a:r>
          </a:p>
        </p:txBody>
      </p:sp>
      <p:sp>
        <p:nvSpPr>
          <p:cNvPr id="256" name="Shape 256"/>
          <p:cNvSpPr/>
          <p:nvPr/>
        </p:nvSpPr>
        <p:spPr>
          <a:xfrm>
            <a:off x="10058400" y="2349500"/>
            <a:ext cx="1291581" cy="419101"/>
          </a:xfrm>
          <a:prstGeom prst="rect">
            <a:avLst/>
          </a:prstGeom>
          <a:blipFill>
            <a:blip r:embed="rId3"/>
          </a:blipFill>
          <a:ln w="635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Frequency</a:t>
            </a:r>
          </a:p>
        </p:txBody>
      </p:sp>
      <p:sp>
        <p:nvSpPr>
          <p:cNvPr id="257" name="Shape 257"/>
          <p:cNvSpPr/>
          <p:nvPr/>
        </p:nvSpPr>
        <p:spPr>
          <a:xfrm>
            <a:off x="5284099" y="2946400"/>
            <a:ext cx="1146374" cy="30628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8" name="Shape 258"/>
          <p:cNvSpPr/>
          <p:nvPr/>
        </p:nvSpPr>
        <p:spPr>
          <a:xfrm>
            <a:off x="6429120" y="2946400"/>
            <a:ext cx="1291581" cy="306289"/>
          </a:xfrm>
          <a:prstGeom prst="rect">
            <a:avLst/>
          </a:prstGeom>
          <a:solidFill>
            <a:schemeClr val="accent2">
              <a:hueOff val="-688697"/>
              <a:satOff val="-3229"/>
              <a:lumOff val="17647"/>
            </a:schemeClr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9" name="Shape 259"/>
          <p:cNvSpPr/>
          <p:nvPr/>
        </p:nvSpPr>
        <p:spPr>
          <a:xfrm>
            <a:off x="5284099" y="3309838"/>
            <a:ext cx="1146374" cy="30628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0" name="Shape 260"/>
          <p:cNvSpPr/>
          <p:nvPr/>
        </p:nvSpPr>
        <p:spPr>
          <a:xfrm>
            <a:off x="6429120" y="3309838"/>
            <a:ext cx="1291581" cy="306289"/>
          </a:xfrm>
          <a:prstGeom prst="rect">
            <a:avLst/>
          </a:prstGeom>
          <a:solidFill>
            <a:schemeClr val="accent2">
              <a:hueOff val="-688697"/>
              <a:satOff val="-3229"/>
              <a:lumOff val="17647"/>
            </a:schemeClr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1" name="Shape 261"/>
          <p:cNvSpPr/>
          <p:nvPr/>
        </p:nvSpPr>
        <p:spPr>
          <a:xfrm>
            <a:off x="5284099" y="3668762"/>
            <a:ext cx="1146374" cy="30628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2" name="Shape 262"/>
          <p:cNvSpPr/>
          <p:nvPr/>
        </p:nvSpPr>
        <p:spPr>
          <a:xfrm>
            <a:off x="6429120" y="3668762"/>
            <a:ext cx="1291581" cy="306289"/>
          </a:xfrm>
          <a:prstGeom prst="rect">
            <a:avLst/>
          </a:prstGeom>
          <a:solidFill>
            <a:schemeClr val="accent2">
              <a:hueOff val="-688697"/>
              <a:satOff val="-3229"/>
              <a:lumOff val="17647"/>
            </a:schemeClr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3" name="Shape 263"/>
          <p:cNvSpPr/>
          <p:nvPr/>
        </p:nvSpPr>
        <p:spPr>
          <a:xfrm>
            <a:off x="8850889" y="2946400"/>
            <a:ext cx="1146374" cy="30628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4" name="Shape 264"/>
          <p:cNvSpPr/>
          <p:nvPr/>
        </p:nvSpPr>
        <p:spPr>
          <a:xfrm>
            <a:off x="9995910" y="2946400"/>
            <a:ext cx="1291581" cy="306289"/>
          </a:xfrm>
          <a:prstGeom prst="rect">
            <a:avLst/>
          </a:prstGeom>
          <a:solidFill>
            <a:schemeClr val="accent2">
              <a:hueOff val="-688697"/>
              <a:satOff val="-3229"/>
              <a:lumOff val="17647"/>
            </a:schemeClr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5" name="Shape 265"/>
          <p:cNvSpPr/>
          <p:nvPr/>
        </p:nvSpPr>
        <p:spPr>
          <a:xfrm>
            <a:off x="8850889" y="3668762"/>
            <a:ext cx="1146374" cy="30628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6" name="Shape 266"/>
          <p:cNvSpPr/>
          <p:nvPr/>
        </p:nvSpPr>
        <p:spPr>
          <a:xfrm>
            <a:off x="9995910" y="3668762"/>
            <a:ext cx="1291581" cy="306289"/>
          </a:xfrm>
          <a:prstGeom prst="rect">
            <a:avLst/>
          </a:prstGeom>
          <a:solidFill>
            <a:schemeClr val="accent2">
              <a:hueOff val="-688697"/>
              <a:satOff val="-3229"/>
              <a:lumOff val="17647"/>
            </a:schemeClr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7" name="Shape 267"/>
          <p:cNvSpPr/>
          <p:nvPr/>
        </p:nvSpPr>
        <p:spPr>
          <a:xfrm>
            <a:off x="8850889" y="4087862"/>
            <a:ext cx="1146374" cy="30628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8" name="Shape 268"/>
          <p:cNvSpPr/>
          <p:nvPr/>
        </p:nvSpPr>
        <p:spPr>
          <a:xfrm>
            <a:off x="9995910" y="4087862"/>
            <a:ext cx="1291581" cy="306289"/>
          </a:xfrm>
          <a:prstGeom prst="rect">
            <a:avLst/>
          </a:prstGeom>
          <a:solidFill>
            <a:schemeClr val="accent2">
              <a:hueOff val="-688697"/>
              <a:satOff val="-3229"/>
              <a:lumOff val="17647"/>
            </a:schemeClr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9" name="Shape 269"/>
          <p:cNvSpPr/>
          <p:nvPr/>
        </p:nvSpPr>
        <p:spPr>
          <a:xfrm>
            <a:off x="8850889" y="4506962"/>
            <a:ext cx="1146374" cy="30628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0" name="Shape 270"/>
          <p:cNvSpPr/>
          <p:nvPr/>
        </p:nvSpPr>
        <p:spPr>
          <a:xfrm>
            <a:off x="9995910" y="4506962"/>
            <a:ext cx="1291581" cy="306289"/>
          </a:xfrm>
          <a:prstGeom prst="rect">
            <a:avLst/>
          </a:prstGeom>
          <a:solidFill>
            <a:schemeClr val="accent2">
              <a:hueOff val="-688697"/>
              <a:satOff val="-3229"/>
              <a:lumOff val="17647"/>
            </a:schemeClr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1" name="Shape 271"/>
          <p:cNvSpPr/>
          <p:nvPr/>
        </p:nvSpPr>
        <p:spPr>
          <a:xfrm>
            <a:off x="5284099" y="4506962"/>
            <a:ext cx="1146374" cy="30628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2" name="Shape 272"/>
          <p:cNvSpPr/>
          <p:nvPr/>
        </p:nvSpPr>
        <p:spPr>
          <a:xfrm>
            <a:off x="6429120" y="4506962"/>
            <a:ext cx="1291581" cy="306289"/>
          </a:xfrm>
          <a:prstGeom prst="rect">
            <a:avLst/>
          </a:prstGeom>
          <a:solidFill>
            <a:schemeClr val="accent2">
              <a:hueOff val="-688697"/>
              <a:satOff val="-3229"/>
              <a:lumOff val="17647"/>
            </a:schemeClr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3" name="Shape 273"/>
          <p:cNvSpPr/>
          <p:nvPr/>
        </p:nvSpPr>
        <p:spPr>
          <a:xfrm>
            <a:off x="5284099" y="4856162"/>
            <a:ext cx="1146374" cy="30628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4" name="Shape 274"/>
          <p:cNvSpPr/>
          <p:nvPr/>
        </p:nvSpPr>
        <p:spPr>
          <a:xfrm>
            <a:off x="6429120" y="4856162"/>
            <a:ext cx="1291581" cy="306289"/>
          </a:xfrm>
          <a:prstGeom prst="rect">
            <a:avLst/>
          </a:prstGeom>
          <a:solidFill>
            <a:schemeClr val="accent2">
              <a:hueOff val="-688697"/>
              <a:satOff val="-3229"/>
              <a:lumOff val="17647"/>
            </a:schemeClr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5" name="Shape 275"/>
          <p:cNvSpPr/>
          <p:nvPr/>
        </p:nvSpPr>
        <p:spPr>
          <a:xfrm>
            <a:off x="8850889" y="4883150"/>
            <a:ext cx="1146374" cy="30628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6" name="Shape 276"/>
          <p:cNvSpPr/>
          <p:nvPr/>
        </p:nvSpPr>
        <p:spPr>
          <a:xfrm>
            <a:off x="9995910" y="4883150"/>
            <a:ext cx="1291581" cy="306289"/>
          </a:xfrm>
          <a:prstGeom prst="rect">
            <a:avLst/>
          </a:prstGeom>
          <a:solidFill>
            <a:schemeClr val="accent2">
              <a:hueOff val="-688697"/>
              <a:satOff val="-3229"/>
              <a:lumOff val="17647"/>
            </a:schemeClr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7" name="Shape 277"/>
          <p:cNvSpPr/>
          <p:nvPr/>
        </p:nvSpPr>
        <p:spPr>
          <a:xfrm>
            <a:off x="8850889" y="5259337"/>
            <a:ext cx="1146374" cy="30629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8" name="Shape 278"/>
          <p:cNvSpPr/>
          <p:nvPr/>
        </p:nvSpPr>
        <p:spPr>
          <a:xfrm>
            <a:off x="9995910" y="5259337"/>
            <a:ext cx="1291581" cy="306290"/>
          </a:xfrm>
          <a:prstGeom prst="rect">
            <a:avLst/>
          </a:prstGeom>
          <a:solidFill>
            <a:schemeClr val="accent2">
              <a:hueOff val="-688697"/>
              <a:satOff val="-3229"/>
              <a:lumOff val="17647"/>
            </a:schemeClr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9" name="Shape 279"/>
          <p:cNvSpPr/>
          <p:nvPr/>
        </p:nvSpPr>
        <p:spPr>
          <a:xfrm>
            <a:off x="8850889" y="5635525"/>
            <a:ext cx="1146374" cy="30629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80" name="Shape 280"/>
          <p:cNvSpPr/>
          <p:nvPr/>
        </p:nvSpPr>
        <p:spPr>
          <a:xfrm>
            <a:off x="9995910" y="5635525"/>
            <a:ext cx="1291581" cy="306290"/>
          </a:xfrm>
          <a:prstGeom prst="rect">
            <a:avLst/>
          </a:prstGeom>
          <a:solidFill>
            <a:schemeClr val="accent2">
              <a:hueOff val="-688697"/>
              <a:satOff val="-3229"/>
              <a:lumOff val="17647"/>
            </a:schemeClr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1" name="Shape 281"/>
          <p:cNvSpPr/>
          <p:nvPr/>
        </p:nvSpPr>
        <p:spPr>
          <a:xfrm>
            <a:off x="8850889" y="6011713"/>
            <a:ext cx="1146374" cy="30629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82" name="Shape 282"/>
          <p:cNvSpPr/>
          <p:nvPr/>
        </p:nvSpPr>
        <p:spPr>
          <a:xfrm>
            <a:off x="9995910" y="6011713"/>
            <a:ext cx="1291581" cy="306290"/>
          </a:xfrm>
          <a:prstGeom prst="rect">
            <a:avLst/>
          </a:prstGeom>
          <a:solidFill>
            <a:schemeClr val="accent2">
              <a:hueOff val="-688697"/>
              <a:satOff val="-3229"/>
              <a:lumOff val="17647"/>
            </a:schemeClr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3" name="Shape 283"/>
          <p:cNvSpPr/>
          <p:nvPr/>
        </p:nvSpPr>
        <p:spPr>
          <a:xfrm>
            <a:off x="8850889" y="6387901"/>
            <a:ext cx="1146374" cy="30628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84" name="Shape 284"/>
          <p:cNvSpPr/>
          <p:nvPr/>
        </p:nvSpPr>
        <p:spPr>
          <a:xfrm>
            <a:off x="9995910" y="6387901"/>
            <a:ext cx="1291581" cy="306289"/>
          </a:xfrm>
          <a:prstGeom prst="rect">
            <a:avLst/>
          </a:prstGeom>
          <a:solidFill>
            <a:schemeClr val="accent2">
              <a:hueOff val="-688697"/>
              <a:satOff val="-3229"/>
              <a:lumOff val="17647"/>
            </a:schemeClr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5" name="Shape 285"/>
          <p:cNvSpPr/>
          <p:nvPr/>
        </p:nvSpPr>
        <p:spPr>
          <a:xfrm>
            <a:off x="8850889" y="6765925"/>
            <a:ext cx="1146374" cy="30628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86" name="Shape 286"/>
          <p:cNvSpPr/>
          <p:nvPr/>
        </p:nvSpPr>
        <p:spPr>
          <a:xfrm>
            <a:off x="9995910" y="6765925"/>
            <a:ext cx="1291581" cy="306289"/>
          </a:xfrm>
          <a:prstGeom prst="rect">
            <a:avLst/>
          </a:prstGeom>
          <a:solidFill>
            <a:schemeClr val="accent2">
              <a:hueOff val="-688697"/>
              <a:satOff val="-3229"/>
              <a:lumOff val="17647"/>
            </a:schemeClr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7" name="Shape 287"/>
          <p:cNvSpPr/>
          <p:nvPr/>
        </p:nvSpPr>
        <p:spPr>
          <a:xfrm>
            <a:off x="8850889" y="7142112"/>
            <a:ext cx="1146374" cy="30629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88" name="Shape 288"/>
          <p:cNvSpPr/>
          <p:nvPr/>
        </p:nvSpPr>
        <p:spPr>
          <a:xfrm>
            <a:off x="9995910" y="7142112"/>
            <a:ext cx="1291581" cy="306290"/>
          </a:xfrm>
          <a:prstGeom prst="rect">
            <a:avLst/>
          </a:prstGeom>
          <a:solidFill>
            <a:schemeClr val="accent2">
              <a:hueOff val="-688697"/>
              <a:satOff val="-3229"/>
              <a:lumOff val="17647"/>
            </a:schemeClr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9" name="Shape 289"/>
          <p:cNvSpPr/>
          <p:nvPr/>
        </p:nvSpPr>
        <p:spPr>
          <a:xfrm>
            <a:off x="5385699" y="7142112"/>
            <a:ext cx="1146374" cy="30629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0" name="Shape 290"/>
          <p:cNvSpPr/>
          <p:nvPr/>
        </p:nvSpPr>
        <p:spPr>
          <a:xfrm>
            <a:off x="6530720" y="7142112"/>
            <a:ext cx="1291581" cy="306290"/>
          </a:xfrm>
          <a:prstGeom prst="rect">
            <a:avLst/>
          </a:prstGeom>
          <a:solidFill>
            <a:schemeClr val="accent2">
              <a:hueOff val="-688697"/>
              <a:satOff val="-3229"/>
              <a:lumOff val="17647"/>
            </a:schemeClr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1" name="Shape 291"/>
          <p:cNvSpPr/>
          <p:nvPr/>
        </p:nvSpPr>
        <p:spPr>
          <a:xfrm>
            <a:off x="5385699" y="7548512"/>
            <a:ext cx="1146374" cy="30629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2" name="Shape 292"/>
          <p:cNvSpPr/>
          <p:nvPr/>
        </p:nvSpPr>
        <p:spPr>
          <a:xfrm>
            <a:off x="6530720" y="7548512"/>
            <a:ext cx="1291581" cy="306290"/>
          </a:xfrm>
          <a:prstGeom prst="rect">
            <a:avLst/>
          </a:prstGeom>
          <a:solidFill>
            <a:schemeClr val="accent2">
              <a:hueOff val="-688697"/>
              <a:satOff val="-3229"/>
              <a:lumOff val="17647"/>
            </a:schemeClr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3" name="Shape 293"/>
          <p:cNvSpPr/>
          <p:nvPr/>
        </p:nvSpPr>
        <p:spPr>
          <a:xfrm>
            <a:off x="8850889" y="8062714"/>
            <a:ext cx="1146374" cy="30628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94" name="Shape 294"/>
          <p:cNvSpPr/>
          <p:nvPr/>
        </p:nvSpPr>
        <p:spPr>
          <a:xfrm>
            <a:off x="9995910" y="8062714"/>
            <a:ext cx="1291581" cy="306289"/>
          </a:xfrm>
          <a:prstGeom prst="rect">
            <a:avLst/>
          </a:prstGeom>
          <a:solidFill>
            <a:schemeClr val="accent2">
              <a:hueOff val="-688697"/>
              <a:satOff val="-3229"/>
              <a:lumOff val="17647"/>
            </a:schemeClr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300">
                <a:solidFill>
                  <a:srgbClr val="FFF5ED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5" name="Shape 295"/>
          <p:cNvSpPr/>
          <p:nvPr/>
        </p:nvSpPr>
        <p:spPr>
          <a:xfrm>
            <a:off x="3950642" y="2995032"/>
            <a:ext cx="1302040" cy="164423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96" name="Shape 296"/>
          <p:cNvSpPr/>
          <p:nvPr/>
        </p:nvSpPr>
        <p:spPr>
          <a:xfrm>
            <a:off x="3963342" y="3342020"/>
            <a:ext cx="1327367" cy="148652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97" name="Shape 297"/>
          <p:cNvSpPr/>
          <p:nvPr/>
        </p:nvSpPr>
        <p:spPr>
          <a:xfrm>
            <a:off x="3951538" y="3679621"/>
            <a:ext cx="1325537" cy="158975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98" name="Shape 298"/>
          <p:cNvSpPr/>
          <p:nvPr/>
        </p:nvSpPr>
        <p:spPr>
          <a:xfrm>
            <a:off x="7719271" y="3108007"/>
            <a:ext cx="1107648" cy="1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99" name="Shape 299"/>
          <p:cNvSpPr/>
          <p:nvPr/>
        </p:nvSpPr>
        <p:spPr>
          <a:xfrm>
            <a:off x="7706571" y="3821906"/>
            <a:ext cx="1133048" cy="1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14" name="Shape 314"/>
          <p:cNvSpPr/>
          <p:nvPr/>
        </p:nvSpPr>
        <p:spPr>
          <a:xfrm>
            <a:off x="4000244" y="4058448"/>
            <a:ext cx="4806802" cy="253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48" fill="norm" stroke="1" extrusionOk="0">
                <a:moveTo>
                  <a:pt x="0" y="0"/>
                </a:moveTo>
                <a:cubicBezTo>
                  <a:pt x="9501" y="17488"/>
                  <a:pt x="16701" y="21600"/>
                  <a:pt x="21600" y="12336"/>
                </a:cubicBezTo>
              </a:path>
            </a:pathLst>
          </a:cu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301" name="Shape 301"/>
          <p:cNvSpPr/>
          <p:nvPr/>
        </p:nvSpPr>
        <p:spPr>
          <a:xfrm>
            <a:off x="3974654" y="4500215"/>
            <a:ext cx="1327366" cy="148652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02" name="Shape 302"/>
          <p:cNvSpPr/>
          <p:nvPr/>
        </p:nvSpPr>
        <p:spPr>
          <a:xfrm>
            <a:off x="3975398" y="4867131"/>
            <a:ext cx="1327366" cy="148652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03" name="Shape 303"/>
          <p:cNvSpPr/>
          <p:nvPr/>
        </p:nvSpPr>
        <p:spPr>
          <a:xfrm>
            <a:off x="7719271" y="4660106"/>
            <a:ext cx="1133048" cy="1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04" name="Shape 304"/>
          <p:cNvSpPr/>
          <p:nvPr/>
        </p:nvSpPr>
        <p:spPr>
          <a:xfrm>
            <a:off x="7719271" y="4993382"/>
            <a:ext cx="1158448" cy="1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15" name="Shape 315"/>
          <p:cNvSpPr/>
          <p:nvPr/>
        </p:nvSpPr>
        <p:spPr>
          <a:xfrm>
            <a:off x="3945630" y="7874804"/>
            <a:ext cx="4898910" cy="376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11" fill="norm" stroke="1" extrusionOk="0">
                <a:moveTo>
                  <a:pt x="0" y="0"/>
                </a:moveTo>
                <a:cubicBezTo>
                  <a:pt x="9069" y="14990"/>
                  <a:pt x="16269" y="21600"/>
                  <a:pt x="21600" y="19830"/>
                </a:cubicBezTo>
              </a:path>
            </a:pathLst>
          </a:cu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306" name="Shape 306"/>
          <p:cNvSpPr/>
          <p:nvPr/>
        </p:nvSpPr>
        <p:spPr>
          <a:xfrm>
            <a:off x="7804574" y="7312134"/>
            <a:ext cx="1038641" cy="1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07" name="Shape 307"/>
          <p:cNvSpPr/>
          <p:nvPr/>
        </p:nvSpPr>
        <p:spPr>
          <a:xfrm>
            <a:off x="3937846" y="7483331"/>
            <a:ext cx="1401857" cy="228562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08" name="Shape 308"/>
          <p:cNvSpPr/>
          <p:nvPr/>
        </p:nvSpPr>
        <p:spPr>
          <a:xfrm>
            <a:off x="3937881" y="7154564"/>
            <a:ext cx="1401506" cy="202819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16" name="Shape 316"/>
          <p:cNvSpPr/>
          <p:nvPr/>
        </p:nvSpPr>
        <p:spPr>
          <a:xfrm>
            <a:off x="3987544" y="5267561"/>
            <a:ext cx="4847383" cy="253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48" fill="norm" stroke="1" extrusionOk="0">
                <a:moveTo>
                  <a:pt x="0" y="0"/>
                </a:moveTo>
                <a:cubicBezTo>
                  <a:pt x="9501" y="17488"/>
                  <a:pt x="16701" y="21600"/>
                  <a:pt x="21600" y="12336"/>
                </a:cubicBezTo>
              </a:path>
            </a:pathLst>
          </a:cu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317" name="Shape 317"/>
          <p:cNvSpPr/>
          <p:nvPr/>
        </p:nvSpPr>
        <p:spPr>
          <a:xfrm>
            <a:off x="3981023" y="5647878"/>
            <a:ext cx="4838056" cy="24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2" fill="norm" stroke="1" extrusionOk="0">
                <a:moveTo>
                  <a:pt x="0" y="0"/>
                </a:moveTo>
                <a:cubicBezTo>
                  <a:pt x="9503" y="17671"/>
                  <a:pt x="16703" y="21600"/>
                  <a:pt x="21600" y="11786"/>
                </a:cubicBezTo>
              </a:path>
            </a:pathLst>
          </a:cu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318" name="Shape 318"/>
          <p:cNvSpPr/>
          <p:nvPr/>
        </p:nvSpPr>
        <p:spPr>
          <a:xfrm>
            <a:off x="3955623" y="6009074"/>
            <a:ext cx="4868318" cy="258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95" fill="norm" stroke="1" extrusionOk="0">
                <a:moveTo>
                  <a:pt x="0" y="0"/>
                </a:moveTo>
                <a:cubicBezTo>
                  <a:pt x="9500" y="17411"/>
                  <a:pt x="16700" y="21600"/>
                  <a:pt x="21600" y="12567"/>
                </a:cubicBezTo>
              </a:path>
            </a:pathLst>
          </a:cu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319" name="Shape 319"/>
          <p:cNvSpPr/>
          <p:nvPr/>
        </p:nvSpPr>
        <p:spPr>
          <a:xfrm>
            <a:off x="3969484" y="6335574"/>
            <a:ext cx="4868318" cy="25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95" fill="norm" stroke="1" extrusionOk="0">
                <a:moveTo>
                  <a:pt x="0" y="0"/>
                </a:moveTo>
                <a:cubicBezTo>
                  <a:pt x="9500" y="17411"/>
                  <a:pt x="16700" y="21600"/>
                  <a:pt x="21600" y="12567"/>
                </a:cubicBezTo>
              </a:path>
            </a:pathLst>
          </a:cu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320" name="Shape 320"/>
          <p:cNvSpPr/>
          <p:nvPr/>
        </p:nvSpPr>
        <p:spPr>
          <a:xfrm>
            <a:off x="3969484" y="6719449"/>
            <a:ext cx="4868318" cy="25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95" fill="norm" stroke="1" extrusionOk="0">
                <a:moveTo>
                  <a:pt x="0" y="0"/>
                </a:moveTo>
                <a:cubicBezTo>
                  <a:pt x="9500" y="17411"/>
                  <a:pt x="16700" y="21600"/>
                  <a:pt x="21600" y="12567"/>
                </a:cubicBezTo>
              </a:path>
            </a:pathLst>
          </a:cu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搜索过程(1) - 输入查询语句</a:t>
            </a:r>
          </a:p>
        </p:txBody>
      </p:sp>
      <p:sp>
        <p:nvSpPr>
          <p:cNvPr id="323" name="Shape 3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Lucene有自定义的查询语法</a:t>
            </a:r>
          </a:p>
          <a:p>
            <a:pPr lvl="1"/>
            <a:r>
              <a:t>基本的查询语法: AND, OR , NOT等等</a:t>
            </a:r>
          </a:p>
          <a:p>
            <a:pPr lvl="1"/>
            <a:r>
              <a:t>例如:  </a:t>
            </a:r>
            <a:r>
              <a:rPr u="sng"/>
              <a:t>student </a:t>
            </a:r>
            <a:r>
              <a:rPr b="1" u="sng">
                <a:solidFill>
                  <a:schemeClr val="accent2">
                    <a:hueOff val="511303"/>
                    <a:satOff val="10832"/>
                    <a:lumOff val="-17603"/>
                  </a:schemeClr>
                </a:solidFill>
                <a:latin typeface="+mn-lt"/>
                <a:ea typeface="+mn-ea"/>
                <a:cs typeface="+mn-cs"/>
                <a:sym typeface="Avenir Next"/>
              </a:rPr>
              <a:t>AND</a:t>
            </a:r>
            <a:r>
              <a:rPr u="sng"/>
              <a:t> went </a:t>
            </a:r>
            <a:r>
              <a:rPr b="1" u="sng">
                <a:solidFill>
                  <a:schemeClr val="accent2">
                    <a:hueOff val="511303"/>
                    <a:satOff val="10832"/>
                    <a:lumOff val="-17603"/>
                  </a:schemeClr>
                </a:solidFill>
                <a:latin typeface="+mn-lt"/>
                <a:ea typeface="+mn-ea"/>
                <a:cs typeface="+mn-cs"/>
                <a:sym typeface="Avenir Next"/>
              </a:rPr>
              <a:t>NOT</a:t>
            </a:r>
            <a:r>
              <a:rPr u="sng"/>
              <a:t> jerry</a:t>
            </a:r>
            <a:endParaRPr u="sng"/>
          </a:p>
          <a:p>
            <a:pPr lvl="4" marL="0" indent="914400">
              <a:buSzTx/>
              <a:buNone/>
              <a:defRPr sz="2600"/>
            </a:pPr>
            <a:r>
              <a:t>表示</a:t>
            </a:r>
            <a:r>
              <a:t>搜索包含student和went，但是不包含jerry的文档</a:t>
            </a:r>
          </a:p>
        </p:txBody>
      </p:sp>
      <p:sp>
        <p:nvSpPr>
          <p:cNvPr id="324" name="Shape 32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搜索过程(2) - 分析查询语句</a:t>
            </a:r>
          </a:p>
        </p:txBody>
      </p:sp>
      <p:sp>
        <p:nvSpPr>
          <p:cNvPr id="327" name="Shape 32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8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1400" y="5984924"/>
            <a:ext cx="1122313" cy="628304"/>
          </a:xfrm>
          <a:prstGeom prst="rect">
            <a:avLst/>
          </a:prstGeom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p:spPr>
      </p:pic>
      <p:pic>
        <p:nvPicPr>
          <p:cNvPr id="329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72100" y="7080125"/>
            <a:ext cx="1215232" cy="577752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pic>
        <p:nvPicPr>
          <p:cNvPr id="330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45300" y="4889723"/>
            <a:ext cx="1122313" cy="628303"/>
          </a:xfrm>
          <a:prstGeom prst="rect">
            <a:avLst/>
          </a:prstGeom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p:spPr>
      </p:pic>
      <p:pic>
        <p:nvPicPr>
          <p:cNvPr id="331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85000" y="7042025"/>
            <a:ext cx="1215232" cy="577752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pic>
        <p:nvPicPr>
          <p:cNvPr id="332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178800" y="6010200"/>
            <a:ext cx="1215232" cy="577752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pic>
        <p:nvPicPr>
          <p:cNvPr id="333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8605983">
            <a:off x="6639203" y="5655365"/>
            <a:ext cx="842445" cy="193729"/>
          </a:xfrm>
          <a:prstGeom prst="rect">
            <a:avLst/>
          </a:prstGeom>
        </p:spPr>
      </p:pic>
      <p:pic>
        <p:nvPicPr>
          <p:cNvPr id="335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8605983">
            <a:off x="5945614" y="6722165"/>
            <a:ext cx="842445" cy="193729"/>
          </a:xfrm>
          <a:prstGeom prst="rect">
            <a:avLst/>
          </a:prstGeom>
        </p:spPr>
      </p:pic>
      <p:pic>
        <p:nvPicPr>
          <p:cNvPr id="337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601671">
            <a:off x="6613417" y="6708977"/>
            <a:ext cx="929006" cy="193730"/>
          </a:xfrm>
          <a:prstGeom prst="rect">
            <a:avLst/>
          </a:prstGeom>
        </p:spPr>
      </p:pic>
      <p:pic>
        <p:nvPicPr>
          <p:cNvPr id="339" name="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162509">
            <a:off x="7353383" y="5662534"/>
            <a:ext cx="1501030" cy="193730"/>
          </a:xfrm>
          <a:prstGeom prst="rect">
            <a:avLst/>
          </a:prstGeom>
        </p:spPr>
      </p:pic>
      <p:pic>
        <p:nvPicPr>
          <p:cNvPr id="341" name="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766696" y="5080223"/>
            <a:ext cx="1909317" cy="628303"/>
          </a:xfrm>
          <a:prstGeom prst="rect">
            <a:avLst/>
          </a:prstGeom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p:spPr>
      </p:pic>
      <p:pic>
        <p:nvPicPr>
          <p:cNvPr id="342" name="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855596" y="6013747"/>
            <a:ext cx="1909317" cy="628304"/>
          </a:xfrm>
          <a:prstGeom prst="rect">
            <a:avLst/>
          </a:prstGeom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p:spPr>
      </p:pic>
      <p:pic>
        <p:nvPicPr>
          <p:cNvPr id="343" name="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985000" y="7030918"/>
            <a:ext cx="1215232" cy="577751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sp>
        <p:nvSpPr>
          <p:cNvPr id="344" name="Shape 344"/>
          <p:cNvSpPr/>
          <p:nvPr/>
        </p:nvSpPr>
        <p:spPr>
          <a:xfrm>
            <a:off x="2049015" y="3090732"/>
            <a:ext cx="37465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词法分析得到关键字和普通词</a:t>
            </a:r>
          </a:p>
        </p:txBody>
      </p:sp>
      <p:sp>
        <p:nvSpPr>
          <p:cNvPr id="345" name="Shape 345"/>
          <p:cNvSpPr/>
          <p:nvPr/>
        </p:nvSpPr>
        <p:spPr>
          <a:xfrm>
            <a:off x="2051518" y="3971974"/>
            <a:ext cx="31877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根据语法规则生成语法树</a:t>
            </a:r>
          </a:p>
        </p:txBody>
      </p:sp>
      <p:sp>
        <p:nvSpPr>
          <p:cNvPr id="346" name="Shape 346"/>
          <p:cNvSpPr/>
          <p:nvPr/>
        </p:nvSpPr>
        <p:spPr>
          <a:xfrm>
            <a:off x="2118866" y="4853216"/>
            <a:ext cx="34671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同索引过程一样的语言处理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xit" nodeType="afterEffect" presetSubtype="2" presetID="2" grpId="15" fill="hold">
                                  <p:stCondLst>
                                    <p:cond delay="100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8" grpId="3"/>
      <p:bldP build="whole" bldLvl="1" animBg="1" rev="0" advAuto="0" spid="344" grpId="1"/>
      <p:bldP build="whole" bldLvl="1" animBg="1" rev="0" advAuto="0" spid="332" grpId="5"/>
      <p:bldP build="whole" bldLvl="1" animBg="1" rev="0" advAuto="0" spid="333" grpId="10"/>
      <p:bldP build="whole" bldLvl="1" animBg="1" rev="0" advAuto="0" spid="342" grpId="8"/>
      <p:bldP build="whole" bldLvl="1" animBg="1" rev="0" advAuto="0" spid="337" grpId="12"/>
      <p:bldP build="whole" bldLvl="1" animBg="1" rev="0" advAuto="0" spid="346" grpId="14"/>
      <p:bldP build="whole" bldLvl="1" animBg="1" rev="0" advAuto="0" spid="341" grpId="4"/>
      <p:bldP build="whole" bldLvl="1" animBg="1" rev="0" advAuto="0" spid="331" grpId="6"/>
      <p:bldP build="whole" bldLvl="1" animBg="1" rev="0" advAuto="0" spid="330" grpId="2"/>
      <p:bldP build="whole" bldLvl="1" animBg="1" rev="0" advAuto="0" spid="335" grpId="13"/>
      <p:bldP build="whole" bldLvl="1" animBg="1" rev="0" advAuto="0" spid="345" grpId="9"/>
      <p:bldP build="whole" bldLvl="1" animBg="1" rev="0" advAuto="0" spid="343" grpId="16"/>
      <p:bldP build="whole" bldLvl="1" animBg="1" rev="0" advAuto="0" spid="329" grpId="7"/>
      <p:bldP build="whole" bldLvl="1" animBg="1" rev="0" advAuto="0" spid="339" grpId="11"/>
      <p:bldP build="whole" bldLvl="1" animBg="1" rev="0" advAuto="0" spid="331" grpId="1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搜索过程(3) - 查找符合语法树的文档</a:t>
            </a:r>
          </a:p>
        </p:txBody>
      </p:sp>
      <p:sp>
        <p:nvSpPr>
          <p:cNvPr id="349" name="Shape 3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倒排索引中找出包含student, go, jerry的文档链表</a:t>
            </a:r>
          </a:p>
          <a:p>
            <a:pPr/>
            <a:r>
              <a:t>对包含student和go的链表进行合并，得到两者共有的文档链表</a:t>
            </a:r>
          </a:p>
          <a:p>
            <a:pPr/>
            <a:r>
              <a:t>与jerry的链表进行差操作，去除包含jerry的文档，得到最终结果</a:t>
            </a:r>
          </a:p>
        </p:txBody>
      </p:sp>
      <p:sp>
        <p:nvSpPr>
          <p:cNvPr id="350" name="Shape 3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搜索过程(4) -相关性评分</a:t>
            </a:r>
          </a:p>
        </p:txBody>
      </p:sp>
      <p:sp>
        <p:nvSpPr>
          <p:cNvPr id="353" name="Shape 353"/>
          <p:cNvSpPr/>
          <p:nvPr>
            <p:ph type="body" sz="quarter" idx="1"/>
          </p:nvPr>
        </p:nvSpPr>
        <p:spPr>
          <a:xfrm>
            <a:off x="825500" y="2125563"/>
            <a:ext cx="4527550" cy="2233365"/>
          </a:xfrm>
          <a:prstGeom prst="rect">
            <a:avLst/>
          </a:prstGeom>
        </p:spPr>
        <p:txBody>
          <a:bodyPr/>
          <a:lstStyle/>
          <a:p>
            <a:pPr marL="0" indent="0" defTabSz="268731">
              <a:spcBef>
                <a:spcPts val="1400"/>
              </a:spcBef>
              <a:buSzTx/>
              <a:buNone/>
              <a:defRPr sz="1656">
                <a:effectLst>
                  <a:outerShdw sx="100000" sy="100000" kx="0" ky="0" algn="b" rotWithShape="0" blurRad="11684" dist="1168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计算Term对文档的重要性(Term weight)，主要有两个因素</a:t>
            </a:r>
          </a:p>
          <a:p>
            <a:pPr lvl="1" marL="408940" indent="-204470" defTabSz="268731">
              <a:spcBef>
                <a:spcPts val="1400"/>
              </a:spcBef>
              <a:defRPr sz="1656">
                <a:effectLst>
                  <a:outerShdw sx="100000" sy="100000" kx="0" ky="0" algn="b" rotWithShape="0" blurRad="11684" dist="1168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Term Frequency(tf):  tf越大越重要</a:t>
            </a:r>
          </a:p>
          <a:p>
            <a:pPr lvl="1" marL="408940" indent="-204470" defTabSz="268731">
              <a:spcBef>
                <a:spcPts val="1400"/>
              </a:spcBef>
              <a:defRPr sz="1656">
                <a:effectLst>
                  <a:outerShdw sx="100000" sy="100000" kx="0" ky="0" algn="b" rotWithShape="0" blurRad="11684" dist="1168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Inverse Document Frequency(df): 多少文档包含此Term， idf越大说明越不重要</a:t>
            </a:r>
          </a:p>
        </p:txBody>
      </p:sp>
      <p:sp>
        <p:nvSpPr>
          <p:cNvPr id="354" name="Shape 3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57" name="Group 357"/>
          <p:cNvGrpSpPr/>
          <p:nvPr/>
        </p:nvGrpSpPr>
        <p:grpSpPr>
          <a:xfrm>
            <a:off x="5975350" y="4508500"/>
            <a:ext cx="6337300" cy="4521200"/>
            <a:chOff x="0" y="0"/>
            <a:chExt cx="6337300" cy="4521200"/>
          </a:xfrm>
        </p:grpSpPr>
        <p:pic>
          <p:nvPicPr>
            <p:cNvPr id="356" name="pasted-image.png"/>
            <p:cNvPicPr>
              <a:picLocks noChangeAspect="1"/>
            </p:cNvPicPr>
            <p:nvPr/>
          </p:nvPicPr>
          <p:blipFill>
            <a:blip r:embed="rId2">
              <a:alphaModFix amt="62990"/>
              <a:extLst/>
            </a:blip>
            <a:stretch>
              <a:fillRect/>
            </a:stretch>
          </p:blipFill>
          <p:spPr>
            <a:xfrm>
              <a:off x="177800" y="177800"/>
              <a:ext cx="5981700" cy="41402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55" name=""/>
            <p:cNvPicPr>
              <a:picLocks noChangeAspect="0"/>
            </p:cNvPicPr>
            <p:nvPr/>
          </p:nvPicPr>
          <p:blipFill>
            <a:blip r:embed="rId3">
              <a:alphaModFix amt="62990"/>
              <a:extLst/>
            </a:blip>
            <a:stretch>
              <a:fillRect/>
            </a:stretch>
          </p:blipFill>
          <p:spPr>
            <a:xfrm>
              <a:off x="0" y="0"/>
              <a:ext cx="6337300" cy="4521200"/>
            </a:xfrm>
            <a:prstGeom prst="rect">
              <a:avLst/>
            </a:prstGeom>
            <a:effectLst/>
          </p:spPr>
        </p:pic>
      </p:grpSp>
      <p:sp>
        <p:nvSpPr>
          <p:cNvPr id="358" name="Shape 358"/>
          <p:cNvSpPr/>
          <p:nvPr/>
        </p:nvSpPr>
        <p:spPr>
          <a:xfrm>
            <a:off x="6030118" y="1950690"/>
            <a:ext cx="5135564" cy="2354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233679">
              <a:spcBef>
                <a:spcPts val="1200"/>
              </a:spcBef>
              <a:defRPr i="0" sz="1440">
                <a:effectLst>
                  <a:outerShdw sx="100000" sy="100000" kx="0" ky="0" algn="b" rotWithShape="0" blurRad="10160" dist="1016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计算搜索语句与匹配文档之间的相关性</a:t>
            </a:r>
          </a:p>
          <a:p>
            <a:pPr lvl="1" marL="355600" indent="-177800" algn="l" defTabSz="233679">
              <a:spcBef>
                <a:spcPts val="1200"/>
              </a:spcBef>
              <a:buSzPct val="75000"/>
              <a:buChar char="•"/>
              <a:defRPr i="0" sz="1440">
                <a:effectLst>
                  <a:outerShdw sx="100000" sy="100000" kx="0" ky="0" algn="b" rotWithShape="0" blurRad="10160" dist="1016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匹配的文档看作包含N个term weight的向量</a:t>
            </a:r>
          </a:p>
          <a:p>
            <a:pPr lvl="1" marL="355600" indent="-177800" algn="l" defTabSz="233679">
              <a:spcBef>
                <a:spcPts val="1200"/>
              </a:spcBef>
              <a:buSzPct val="75000"/>
              <a:buChar char="•"/>
              <a:defRPr i="0" sz="1440">
                <a:effectLst>
                  <a:outerShdw sx="100000" sy="100000" kx="0" ky="0" algn="b" rotWithShape="0" blurRad="10160" dist="1016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Query也看做包含N个term weight的简单向量</a:t>
            </a:r>
          </a:p>
          <a:p>
            <a:pPr lvl="1" marL="355600" indent="-177800" algn="l" defTabSz="233679">
              <a:spcBef>
                <a:spcPts val="1200"/>
              </a:spcBef>
              <a:buSzPct val="75000"/>
              <a:buChar char="•"/>
              <a:defRPr i="0" sz="1440">
                <a:effectLst>
                  <a:outerShdw sx="100000" sy="100000" kx="0" ky="0" algn="b" rotWithShape="0" blurRad="10160" dist="1016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所有搜索出来的文档向量和查询向量放在一个N维空间，每个term是一维</a:t>
            </a:r>
          </a:p>
          <a:p>
            <a:pPr lvl="1" marL="355600" indent="-177800" algn="l" defTabSz="233679">
              <a:spcBef>
                <a:spcPts val="1200"/>
              </a:spcBef>
              <a:buSzPct val="75000"/>
              <a:buChar char="•"/>
              <a:defRPr i="0" sz="1440">
                <a:effectLst>
                  <a:outerShdw sx="100000" sy="100000" kx="0" ky="0" algn="b" rotWithShape="0" blurRad="10160" dist="1016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两个向量之间夹角（余弦值）越小，相关性越大</a:t>
            </a:r>
          </a:p>
        </p:txBody>
      </p:sp>
      <p:sp>
        <p:nvSpPr>
          <p:cNvPr id="359" name="Shape 359"/>
          <p:cNvSpPr/>
          <p:nvPr/>
        </p:nvSpPr>
        <p:spPr>
          <a:xfrm flipV="1">
            <a:off x="5600700" y="1873250"/>
            <a:ext cx="1" cy="6882045"/>
          </a:xfrm>
          <a:prstGeom prst="line">
            <a:avLst/>
          </a:prstGeom>
          <a:ln w="38100">
            <a:solidFill>
              <a:srgbClr val="575451">
                <a:alpha val="90000"/>
              </a:srgbClr>
            </a:solidFill>
            <a:miter lim="400000"/>
          </a:ln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grpSp>
        <p:nvGrpSpPr>
          <p:cNvPr id="362" name="Group 362"/>
          <p:cNvGrpSpPr/>
          <p:nvPr/>
        </p:nvGrpSpPr>
        <p:grpSpPr>
          <a:xfrm>
            <a:off x="732012" y="4927600"/>
            <a:ext cx="4714526" cy="2538165"/>
            <a:chOff x="0" y="0"/>
            <a:chExt cx="4714524" cy="2538164"/>
          </a:xfrm>
        </p:grpSpPr>
        <p:pic>
          <p:nvPicPr>
            <p:cNvPr id="361" name="pasted-image.png"/>
            <p:cNvPicPr>
              <a:picLocks noChangeAspect="1"/>
            </p:cNvPicPr>
            <p:nvPr/>
          </p:nvPicPr>
          <p:blipFill>
            <a:blip r:embed="rId4">
              <a:alphaModFix amt="64792"/>
              <a:extLst/>
            </a:blip>
            <a:stretch>
              <a:fillRect/>
            </a:stretch>
          </p:blipFill>
          <p:spPr>
            <a:xfrm>
              <a:off x="139700" y="139700"/>
              <a:ext cx="4435125" cy="223336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60" name=""/>
            <p:cNvPicPr>
              <a:picLocks noChangeAspect="0"/>
            </p:cNvPicPr>
            <p:nvPr/>
          </p:nvPicPr>
          <p:blipFill>
            <a:blip r:embed="rId5">
              <a:alphaModFix amt="64792"/>
              <a:extLst/>
            </a:blip>
            <a:stretch>
              <a:fillRect/>
            </a:stretch>
          </p:blipFill>
          <p:spPr>
            <a:xfrm>
              <a:off x="0" y="0"/>
              <a:ext cx="4714525" cy="253816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body" idx="14"/>
          </p:nvPr>
        </p:nvSpPr>
        <p:spPr>
          <a:xfrm>
            <a:off x="1270000" y="4248150"/>
            <a:ext cx="10464800" cy="723900"/>
          </a:xfrm>
          <a:prstGeom prst="rect">
            <a:avLst/>
          </a:prstGeom>
        </p:spPr>
        <p:txBody>
          <a:bodyPr/>
          <a:lstStyle/>
          <a:p>
            <a:pPr/>
            <a:r>
              <a:t>Q&amp;A</a:t>
            </a:r>
          </a:p>
        </p:txBody>
      </p:sp>
      <p:sp>
        <p:nvSpPr>
          <p:cNvPr id="365" name="Shape 36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914400" y="635000"/>
            <a:ext cx="11201400" cy="1714500"/>
          </a:xfrm>
          <a:prstGeom prst="rect">
            <a:avLst/>
          </a:prstGeom>
        </p:spPr>
        <p:txBody>
          <a:bodyPr/>
          <a:lstStyle/>
          <a:p>
            <a:pPr/>
            <a:r>
              <a:t>大纲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  <a:ln w="9525">
            <a:round/>
          </a:ln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F6F5F4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  <a:r>
              <a:t>Lucene与全文检索</a:t>
            </a: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  <a:r>
              <a:t>ES快速起步</a:t>
            </a: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  <a:r>
              <a:t>集群与水平扩展</a:t>
            </a: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  <a:r>
              <a:t>索引的管理</a:t>
            </a: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  <a:r>
              <a:t>搜索基础</a:t>
            </a: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  <a:r>
              <a:t>聚合分析</a:t>
            </a: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  <a:r>
              <a:t>生存指南</a:t>
            </a:r>
          </a:p>
        </p:txBody>
      </p:sp>
      <p:sp>
        <p:nvSpPr>
          <p:cNvPr id="127" name="Shape 127"/>
          <p:cNvSpPr/>
          <p:nvPr/>
        </p:nvSpPr>
        <p:spPr>
          <a:xfrm>
            <a:off x="981653" y="5270500"/>
            <a:ext cx="11066894" cy="0"/>
          </a:xfrm>
          <a:prstGeom prst="line">
            <a:avLst/>
          </a:prstGeom>
          <a:ln w="38100">
            <a:solidFill>
              <a:srgbClr val="4A4744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Lucene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2600"/>
              </a:spcBef>
              <a:defRPr sz="3024">
                <a:effectLst>
                  <a:outerShdw sx="100000" sy="100000" kx="0" ky="0" algn="b" rotWithShape="0" blurRad="21336" dist="2133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用于信息检索(IR)的Java库</a:t>
            </a:r>
          </a:p>
          <a:p>
            <a:pPr marL="373379" indent="-373379" defTabSz="490727">
              <a:spcBef>
                <a:spcPts val="2600"/>
              </a:spcBef>
              <a:defRPr sz="3024">
                <a:effectLst>
                  <a:outerShdw sx="100000" sy="100000" kx="0" ky="0" algn="b" rotWithShape="0" blurRad="21336" dist="2133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1999年由Doug Cutting编写第一个版本</a:t>
            </a:r>
          </a:p>
          <a:p>
            <a:pPr marL="373379" indent="-373379" defTabSz="490727">
              <a:spcBef>
                <a:spcPts val="2600"/>
              </a:spcBef>
              <a:defRPr sz="3024">
                <a:effectLst>
                  <a:outerShdw sx="100000" sy="100000" kx="0" ky="0" algn="b" rotWithShape="0" blurRad="21336" dist="2133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2001年贡献给Apache (</a:t>
            </a:r>
            <a:r>
              <a:rPr u="sng">
                <a:hlinkClick r:id="rId2" invalidUrl="" action="" tgtFrame="" tooltip="" history="1" highlightClick="0" endSnd="0"/>
              </a:rPr>
              <a:t>http://lucene.apache.org/</a:t>
            </a:r>
            <a:r>
              <a:t>)</a:t>
            </a:r>
          </a:p>
          <a:p>
            <a:pPr marL="373379" indent="-373379" defTabSz="490727">
              <a:spcBef>
                <a:spcPts val="2600"/>
              </a:spcBef>
              <a:defRPr sz="3024">
                <a:effectLst>
                  <a:outerShdw sx="100000" sy="100000" kx="0" ky="0" algn="b" rotWithShape="0" blurRad="21336" dist="2133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2005年成为Apache顶级项目</a:t>
            </a:r>
          </a:p>
          <a:p>
            <a:pPr marL="373379" indent="-373379" defTabSz="490727">
              <a:spcBef>
                <a:spcPts val="2600"/>
              </a:spcBef>
              <a:defRPr sz="3024">
                <a:effectLst>
                  <a:outerShdw sx="100000" sy="100000" kx="0" ky="0" algn="b" rotWithShape="0" blurRad="21336" dist="2133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截止目前最新版本 v6.3.0</a:t>
            </a:r>
          </a:p>
          <a:p>
            <a:pPr marL="373379" indent="-373379" defTabSz="490727">
              <a:spcBef>
                <a:spcPts val="2600"/>
              </a:spcBef>
              <a:defRPr sz="3024">
                <a:effectLst>
                  <a:outerShdw sx="100000" sy="100000" kx="0" ky="0" algn="b" rotWithShape="0" blurRad="21336" dist="2133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ElasticSearch的数据读写引擎(搜索引擎)</a:t>
            </a:r>
          </a:p>
          <a:p>
            <a:pPr marL="373379" indent="-373379" defTabSz="490727">
              <a:spcBef>
                <a:spcPts val="2600"/>
              </a:spcBef>
              <a:defRPr sz="3024">
                <a:effectLst>
                  <a:outerShdw sx="100000" sy="100000" kx="0" ky="0" algn="b" rotWithShape="0" blurRad="21336" dist="2133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经典书籍 《Lucene In Action》</a:t>
            </a:r>
          </a:p>
        </p:txBody>
      </p:sp>
      <p:sp>
        <p:nvSpPr>
          <p:cNvPr id="132" name="Shape 132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数据: 结构化 vs 非结构化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040" indent="-320040" defTabSz="420624">
              <a:spcBef>
                <a:spcPts val="2300"/>
              </a:spcBef>
              <a:defRPr sz="2592">
                <a:effectLst>
                  <a:outerShdw sx="100000" sy="100000" kx="0" ky="0" algn="b" rotWithShape="0" blurRad="18288" dist="1828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结构化(Structured)</a:t>
            </a:r>
          </a:p>
          <a:p>
            <a:pPr lvl="1" marL="640080" indent="-320040" defTabSz="420624">
              <a:spcBef>
                <a:spcPts val="2300"/>
              </a:spcBef>
              <a:defRPr sz="2592">
                <a:effectLst>
                  <a:outerShdw sx="100000" sy="100000" kx="0" ky="0" algn="b" rotWithShape="0" blurRad="18288" dist="1828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固定格式</a:t>
            </a:r>
          </a:p>
          <a:p>
            <a:pPr lvl="1" marL="640080" indent="-320040" defTabSz="420624">
              <a:spcBef>
                <a:spcPts val="2300"/>
              </a:spcBef>
              <a:defRPr sz="2592">
                <a:effectLst>
                  <a:outerShdw sx="100000" sy="100000" kx="0" ky="0" algn="b" rotWithShape="0" blurRad="18288" dist="1828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定长或有限长度</a:t>
            </a:r>
          </a:p>
          <a:p>
            <a:pPr lvl="1" marL="640080" indent="-320040" defTabSz="420624">
              <a:spcBef>
                <a:spcPts val="2300"/>
              </a:spcBef>
              <a:defRPr sz="2592">
                <a:effectLst>
                  <a:outerShdw sx="100000" sy="100000" kx="0" ky="0" algn="b" rotWithShape="0" blurRad="18288" dist="1828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如： 数据库里的数据， 元数据</a:t>
            </a:r>
          </a:p>
          <a:p>
            <a:pPr marL="320040" indent="-320040" defTabSz="420624">
              <a:spcBef>
                <a:spcPts val="2300"/>
              </a:spcBef>
              <a:defRPr sz="2592">
                <a:effectLst>
                  <a:outerShdw sx="100000" sy="100000" kx="0" ky="0" algn="b" rotWithShape="0" blurRad="18288" dist="1828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非结构化 (Unstructured or Full Text)</a:t>
            </a:r>
          </a:p>
          <a:p>
            <a:pPr lvl="1" marL="640080" indent="-320040" defTabSz="420624">
              <a:spcBef>
                <a:spcPts val="2300"/>
              </a:spcBef>
              <a:defRPr sz="2592">
                <a:effectLst>
                  <a:outerShdw sx="100000" sy="100000" kx="0" ky="0" algn="b" rotWithShape="0" blurRad="18288" dist="1828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格式不固定</a:t>
            </a:r>
          </a:p>
          <a:p>
            <a:pPr lvl="1" marL="640080" indent="-320040" defTabSz="420624">
              <a:spcBef>
                <a:spcPts val="2300"/>
              </a:spcBef>
              <a:defRPr sz="2592">
                <a:effectLst>
                  <a:outerShdw sx="100000" sy="100000" kx="0" ky="0" algn="b" rotWithShape="0" blurRad="18288" dist="1828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不定长</a:t>
            </a:r>
          </a:p>
          <a:p>
            <a:pPr lvl="1" marL="640080" indent="-320040" defTabSz="420624">
              <a:spcBef>
                <a:spcPts val="2300"/>
              </a:spcBef>
              <a:defRPr sz="2592">
                <a:effectLst>
                  <a:outerShdw sx="100000" sy="100000" kx="0" ky="0" algn="b" rotWithShape="0" blurRad="18288" dist="1828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如： 邮件，word文档，网页内容</a:t>
            </a:r>
          </a:p>
        </p:txBody>
      </p:sp>
      <p:sp>
        <p:nvSpPr>
          <p:cNvPr id="136" name="Shape 136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结构化数据易于通过算法设计加快搜索速度</a:t>
            </a:r>
          </a:p>
          <a:p>
            <a:pPr/>
            <a:r>
              <a:t>非结构化数据要如何搜索呢?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Lucene全文检索的一般过程</a:t>
            </a:r>
          </a:p>
        </p:txBody>
      </p:sp>
      <p:sp>
        <p:nvSpPr>
          <p:cNvPr id="142" name="Shape 142"/>
          <p:cNvSpPr/>
          <p:nvPr>
            <p:ph type="body" sz="half" idx="1"/>
          </p:nvPr>
        </p:nvSpPr>
        <p:spPr>
          <a:xfrm>
            <a:off x="901700" y="2603500"/>
            <a:ext cx="4295081" cy="5969000"/>
          </a:xfrm>
          <a:prstGeom prst="rect">
            <a:avLst/>
          </a:prstGeom>
        </p:spPr>
        <p:txBody>
          <a:bodyPr/>
          <a:lstStyle/>
          <a:p>
            <a:pPr marL="303148" indent="-303148" defTabSz="449833">
              <a:spcBef>
                <a:spcPts val="2100"/>
              </a:spcBef>
              <a:defRPr sz="2079">
                <a:effectLst>
                  <a:outerShdw sx="100000" sy="100000" kx="0" ky="0" algn="b" rotWithShape="0" blurRad="19558" dist="1955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索引 -  Indexer</a:t>
            </a:r>
          </a:p>
          <a:p>
            <a:pPr lvl="1" marL="606297" indent="-303148" defTabSz="449833">
              <a:spcBef>
                <a:spcPts val="2100"/>
              </a:spcBef>
              <a:defRPr sz="2079">
                <a:effectLst>
                  <a:outerShdw sx="100000" sy="100000" kx="0" ky="0" algn="b" rotWithShape="0" blurRad="19558" dist="1955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将非结构化数据分解</a:t>
            </a:r>
          </a:p>
          <a:p>
            <a:pPr lvl="1" marL="606297" indent="-303148" defTabSz="449833">
              <a:spcBef>
                <a:spcPts val="2100"/>
              </a:spcBef>
              <a:defRPr sz="2079">
                <a:effectLst>
                  <a:outerShdw sx="100000" sy="100000" kx="0" ky="0" algn="b" rotWithShape="0" blurRad="19558" dist="1955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提取有用信息</a:t>
            </a:r>
          </a:p>
          <a:p>
            <a:pPr lvl="1" marL="606297" indent="-303148" defTabSz="449833">
              <a:spcBef>
                <a:spcPts val="2100"/>
              </a:spcBef>
              <a:defRPr sz="2079">
                <a:effectLst>
                  <a:outerShdw sx="100000" sy="100000" kx="0" ky="0" algn="b" rotWithShape="0" blurRad="19558" dist="1955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组织成结构化数据</a:t>
            </a:r>
          </a:p>
          <a:p>
            <a:pPr lvl="1" marL="606297" indent="-303148" defTabSz="449833">
              <a:spcBef>
                <a:spcPts val="2100"/>
              </a:spcBef>
              <a:defRPr sz="2079">
                <a:effectLst>
                  <a:outerShdw sx="100000" sy="100000" kx="0" ky="0" algn="b" rotWithShape="0" blurRad="19558" dist="1955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对数据进行索引</a:t>
            </a:r>
          </a:p>
          <a:p>
            <a:pPr marL="303148" indent="-303148" defTabSz="449833">
              <a:spcBef>
                <a:spcPts val="2100"/>
              </a:spcBef>
              <a:defRPr sz="2079">
                <a:effectLst>
                  <a:outerShdw sx="100000" sy="100000" kx="0" ky="0" algn="b" rotWithShape="0" blurRad="19558" dist="1955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搜索 - Searcher</a:t>
            </a:r>
          </a:p>
          <a:p>
            <a:pPr lvl="1" marL="606297" indent="-303148" defTabSz="449833">
              <a:spcBef>
                <a:spcPts val="2100"/>
              </a:spcBef>
              <a:defRPr sz="2079">
                <a:effectLst>
                  <a:outerShdw sx="100000" sy="100000" kx="0" ky="0" algn="b" rotWithShape="0" blurRad="19558" dist="1955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分析用户查询语句</a:t>
            </a:r>
          </a:p>
          <a:p>
            <a:pPr lvl="1" marL="606297" indent="-303148" defTabSz="449833">
              <a:spcBef>
                <a:spcPts val="2100"/>
              </a:spcBef>
              <a:defRPr sz="2079">
                <a:effectLst>
                  <a:outerShdw sx="100000" sy="100000" kx="0" ky="0" algn="b" rotWithShape="0" blurRad="19558" dist="1955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搜索索引的到文档ID</a:t>
            </a:r>
          </a:p>
          <a:p>
            <a:pPr lvl="1" marL="606297" indent="-303148" defTabSz="449833">
              <a:spcBef>
                <a:spcPts val="2100"/>
              </a:spcBef>
              <a:defRPr sz="2079">
                <a:effectLst>
                  <a:outerShdw sx="100000" sy="100000" kx="0" ky="0" algn="b" rotWithShape="0" blurRad="19558" dist="1955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根据文档ID获取内容</a:t>
            </a:r>
          </a:p>
          <a:p>
            <a:pPr lvl="1" marL="606297" indent="-303148" defTabSz="449833">
              <a:spcBef>
                <a:spcPts val="2100"/>
              </a:spcBef>
              <a:defRPr sz="2079">
                <a:effectLst>
                  <a:outerShdw sx="100000" sy="100000" kx="0" ky="0" algn="b" rotWithShape="0" blurRad="19558" dist="1955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返回结果</a:t>
            </a: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6" name="Group 146"/>
          <p:cNvGrpSpPr/>
          <p:nvPr/>
        </p:nvGrpSpPr>
        <p:grpSpPr>
          <a:xfrm>
            <a:off x="5143500" y="1765300"/>
            <a:ext cx="7366000" cy="6375400"/>
            <a:chOff x="0" y="0"/>
            <a:chExt cx="7366000" cy="6375400"/>
          </a:xfrm>
        </p:grpSpPr>
        <p:pic>
          <p:nvPicPr>
            <p:cNvPr id="145" name="pasted-image.png"/>
            <p:cNvPicPr>
              <a:picLocks noChangeAspect="1"/>
            </p:cNvPicPr>
            <p:nvPr/>
          </p:nvPicPr>
          <p:blipFill>
            <a:blip r:embed="rId3">
              <a:alphaModFix amt="62575"/>
              <a:extLst/>
            </a:blip>
            <a:stretch>
              <a:fillRect/>
            </a:stretch>
          </p:blipFill>
          <p:spPr>
            <a:xfrm>
              <a:off x="152400" y="152400"/>
              <a:ext cx="7061200" cy="60452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4" name=""/>
            <p:cNvPicPr>
              <a:picLocks noChangeAspect="0"/>
            </p:cNvPicPr>
            <p:nvPr/>
          </p:nvPicPr>
          <p:blipFill>
            <a:blip r:embed="rId4">
              <a:alphaModFix amt="62575"/>
              <a:extLst/>
            </a:blip>
            <a:stretch>
              <a:fillRect/>
            </a:stretch>
          </p:blipFill>
          <p:spPr>
            <a:xfrm>
              <a:off x="0" y="0"/>
              <a:ext cx="7366000" cy="6375400"/>
            </a:xfrm>
            <a:prstGeom prst="rect">
              <a:avLst/>
            </a:prstGeom>
            <a:effectLst/>
          </p:spPr>
        </p:pic>
      </p:grpSp>
      <p:sp>
        <p:nvSpPr>
          <p:cNvPr id="147" name="Shape 147"/>
          <p:cNvSpPr/>
          <p:nvPr/>
        </p:nvSpPr>
        <p:spPr>
          <a:xfrm>
            <a:off x="7034631" y="8192567"/>
            <a:ext cx="3583738" cy="68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Lucene 的检索过程</a:t>
            </a:r>
          </a:p>
        </p:txBody>
      </p:sp>
      <p:sp>
        <p:nvSpPr>
          <p:cNvPr id="148" name="Shape 148"/>
          <p:cNvSpPr/>
          <p:nvPr/>
        </p:nvSpPr>
        <p:spPr>
          <a:xfrm>
            <a:off x="5379194" y="3191264"/>
            <a:ext cx="6668842" cy="3108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9286" y="10548"/>
                </a:lnTo>
                <a:lnTo>
                  <a:pt x="11060" y="878"/>
                </a:lnTo>
                <a:lnTo>
                  <a:pt x="21600" y="0"/>
                </a:lnTo>
              </a:path>
            </a:pathLst>
          </a:custGeom>
          <a:ln w="63500">
            <a:solidFill>
              <a:schemeClr val="accent6">
                <a:hueOff val="-284210"/>
                <a:satOff val="2084"/>
                <a:lumOff val="-13137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倒排索引 (Inverted Index)</a:t>
            </a:r>
          </a:p>
        </p:txBody>
      </p:sp>
      <p:sp>
        <p:nvSpPr>
          <p:cNvPr id="151" name="Shape 151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2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7152" y="2541587"/>
            <a:ext cx="1172172" cy="570707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153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7152" y="3327796"/>
            <a:ext cx="1172172" cy="570708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154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07152" y="4114006"/>
            <a:ext cx="1172172" cy="570707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sp>
        <p:nvSpPr>
          <p:cNvPr id="155" name="Shape 155"/>
          <p:cNvSpPr/>
          <p:nvPr/>
        </p:nvSpPr>
        <p:spPr>
          <a:xfrm>
            <a:off x="4087138" y="2617390"/>
            <a:ext cx="812801" cy="4191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7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6" name="Shape 156"/>
          <p:cNvSpPr/>
          <p:nvPr/>
        </p:nvSpPr>
        <p:spPr>
          <a:xfrm>
            <a:off x="5211087" y="2604690"/>
            <a:ext cx="812801" cy="4191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7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7" name="Shape 157"/>
          <p:cNvSpPr/>
          <p:nvPr/>
        </p:nvSpPr>
        <p:spPr>
          <a:xfrm>
            <a:off x="6360437" y="2617390"/>
            <a:ext cx="812801" cy="4191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7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58" name="Shape 158"/>
          <p:cNvSpPr/>
          <p:nvPr/>
        </p:nvSpPr>
        <p:spPr>
          <a:xfrm>
            <a:off x="7503438" y="2617390"/>
            <a:ext cx="812801" cy="4191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7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35</a:t>
            </a:r>
          </a:p>
        </p:txBody>
      </p:sp>
      <p:sp>
        <p:nvSpPr>
          <p:cNvPr id="159" name="Shape 159"/>
          <p:cNvSpPr/>
          <p:nvPr/>
        </p:nvSpPr>
        <p:spPr>
          <a:xfrm>
            <a:off x="8644552" y="2604690"/>
            <a:ext cx="812801" cy="4191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7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92</a:t>
            </a:r>
          </a:p>
        </p:txBody>
      </p:sp>
      <p:sp>
        <p:nvSpPr>
          <p:cNvPr id="160" name="Shape 160"/>
          <p:cNvSpPr/>
          <p:nvPr/>
        </p:nvSpPr>
        <p:spPr>
          <a:xfrm>
            <a:off x="4093488" y="3403600"/>
            <a:ext cx="812801" cy="419100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7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1" name="Shape 161"/>
          <p:cNvSpPr/>
          <p:nvPr/>
        </p:nvSpPr>
        <p:spPr>
          <a:xfrm>
            <a:off x="5211087" y="3409209"/>
            <a:ext cx="812801" cy="4191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7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2" name="Shape 162"/>
          <p:cNvSpPr/>
          <p:nvPr/>
        </p:nvSpPr>
        <p:spPr>
          <a:xfrm>
            <a:off x="6360437" y="3367730"/>
            <a:ext cx="812801" cy="4191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7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3" name="Shape 163"/>
          <p:cNvSpPr/>
          <p:nvPr/>
        </p:nvSpPr>
        <p:spPr>
          <a:xfrm>
            <a:off x="7514314" y="3409209"/>
            <a:ext cx="812801" cy="4191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7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64" name="Shape 164"/>
          <p:cNvSpPr/>
          <p:nvPr/>
        </p:nvSpPr>
        <p:spPr>
          <a:xfrm>
            <a:off x="8668191" y="3403600"/>
            <a:ext cx="812801" cy="419100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7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35</a:t>
            </a:r>
          </a:p>
        </p:txBody>
      </p:sp>
      <p:sp>
        <p:nvSpPr>
          <p:cNvPr id="165" name="Shape 165"/>
          <p:cNvSpPr/>
          <p:nvPr/>
        </p:nvSpPr>
        <p:spPr>
          <a:xfrm>
            <a:off x="9767622" y="3403600"/>
            <a:ext cx="812801" cy="419100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7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77</a:t>
            </a:r>
          </a:p>
        </p:txBody>
      </p:sp>
      <p:sp>
        <p:nvSpPr>
          <p:cNvPr id="166" name="Shape 166"/>
          <p:cNvSpPr/>
          <p:nvPr/>
        </p:nvSpPr>
        <p:spPr>
          <a:xfrm>
            <a:off x="10889867" y="3403600"/>
            <a:ext cx="812801" cy="419100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7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92</a:t>
            </a:r>
          </a:p>
        </p:txBody>
      </p:sp>
      <p:sp>
        <p:nvSpPr>
          <p:cNvPr id="167" name="Shape 167"/>
          <p:cNvSpPr/>
          <p:nvPr/>
        </p:nvSpPr>
        <p:spPr>
          <a:xfrm>
            <a:off x="4080788" y="4189809"/>
            <a:ext cx="812801" cy="4191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7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35</a:t>
            </a:r>
          </a:p>
        </p:txBody>
      </p:sp>
      <p:sp>
        <p:nvSpPr>
          <p:cNvPr id="168" name="Shape 168"/>
          <p:cNvSpPr/>
          <p:nvPr/>
        </p:nvSpPr>
        <p:spPr>
          <a:xfrm>
            <a:off x="5211087" y="4189809"/>
            <a:ext cx="812801" cy="4191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7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77</a:t>
            </a:r>
          </a:p>
        </p:txBody>
      </p:sp>
      <p:sp>
        <p:nvSpPr>
          <p:cNvPr id="169" name="Shape 169"/>
          <p:cNvSpPr/>
          <p:nvPr/>
        </p:nvSpPr>
        <p:spPr>
          <a:xfrm>
            <a:off x="6360437" y="4189809"/>
            <a:ext cx="812801" cy="4191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17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100</a:t>
            </a:r>
          </a:p>
        </p:txBody>
      </p:sp>
      <p:pic>
        <p:nvPicPr>
          <p:cNvPr id="170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850048" y="2611631"/>
            <a:ext cx="1178855" cy="430469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171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850048" y="3397840"/>
            <a:ext cx="1178855" cy="430470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172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836044" y="4184162"/>
            <a:ext cx="1227542" cy="430470"/>
          </a:xfrm>
          <a:prstGeom prst="rect">
            <a:avLst/>
          </a:prstGeom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</p:pic>
      <p:sp>
        <p:nvSpPr>
          <p:cNvPr id="173" name="Shape 173"/>
          <p:cNvSpPr/>
          <p:nvPr/>
        </p:nvSpPr>
        <p:spPr>
          <a:xfrm>
            <a:off x="1020465" y="2191940"/>
            <a:ext cx="2145546" cy="3422899"/>
          </a:xfrm>
          <a:prstGeom prst="roundRect">
            <a:avLst>
              <a:gd name="adj" fmla="val 12819"/>
            </a:avLst>
          </a:prstGeom>
          <a:ln w="50800">
            <a:solidFill>
              <a:srgbClr val="454545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3588851" y="2191940"/>
            <a:ext cx="8192284" cy="3422899"/>
          </a:xfrm>
          <a:prstGeom prst="roundRect">
            <a:avLst>
              <a:gd name="adj" fmla="val 8035"/>
            </a:avLst>
          </a:prstGeom>
          <a:ln w="50800">
            <a:solidFill>
              <a:srgbClr val="454545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4888456" y="2750815"/>
            <a:ext cx="371128" cy="187970"/>
          </a:xfrm>
          <a:prstGeom prst="rightArrow">
            <a:avLst>
              <a:gd name="adj1" fmla="val 32000"/>
              <a:gd name="adj2" fmla="val 126362"/>
            </a:avLst>
          </a:prstGeom>
          <a:blipFill>
            <a:blip r:embed="rId9"/>
          </a:blipFill>
          <a:ln w="12700"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6012948" y="2720255"/>
            <a:ext cx="371129" cy="187971"/>
          </a:xfrm>
          <a:prstGeom prst="rightArrow">
            <a:avLst>
              <a:gd name="adj1" fmla="val 32000"/>
              <a:gd name="adj2" fmla="val 126362"/>
            </a:avLst>
          </a:prstGeom>
          <a:blipFill>
            <a:blip r:embed="rId9"/>
          </a:blipFill>
          <a:ln w="12700"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7184856" y="2720255"/>
            <a:ext cx="371128" cy="187971"/>
          </a:xfrm>
          <a:prstGeom prst="rightArrow">
            <a:avLst>
              <a:gd name="adj1" fmla="val 32000"/>
              <a:gd name="adj2" fmla="val 126362"/>
            </a:avLst>
          </a:prstGeom>
          <a:blipFill>
            <a:blip r:embed="rId9"/>
          </a:blipFill>
          <a:ln w="12700"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8314824" y="2720255"/>
            <a:ext cx="371128" cy="187971"/>
          </a:xfrm>
          <a:prstGeom prst="rightArrow">
            <a:avLst>
              <a:gd name="adj1" fmla="val 32000"/>
              <a:gd name="adj2" fmla="val 126362"/>
            </a:avLst>
          </a:prstGeom>
          <a:blipFill>
            <a:blip r:embed="rId9"/>
          </a:blipFill>
          <a:ln w="12700"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79" name="Shape 179"/>
          <p:cNvSpPr/>
          <p:nvPr/>
        </p:nvSpPr>
        <p:spPr>
          <a:xfrm>
            <a:off x="4899466" y="3519089"/>
            <a:ext cx="371129" cy="187971"/>
          </a:xfrm>
          <a:prstGeom prst="rightArrow">
            <a:avLst>
              <a:gd name="adj1" fmla="val 32000"/>
              <a:gd name="adj2" fmla="val 126362"/>
            </a:avLst>
          </a:prstGeom>
          <a:blipFill>
            <a:blip r:embed="rId9"/>
          </a:blipFill>
          <a:ln w="12700"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6012948" y="3519165"/>
            <a:ext cx="371129" cy="187970"/>
          </a:xfrm>
          <a:prstGeom prst="rightArrow">
            <a:avLst>
              <a:gd name="adj1" fmla="val 32000"/>
              <a:gd name="adj2" fmla="val 126362"/>
            </a:avLst>
          </a:prstGeom>
          <a:blipFill>
            <a:blip r:embed="rId9"/>
          </a:blipFill>
          <a:ln w="12700"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81" name="Shape 181"/>
          <p:cNvSpPr/>
          <p:nvPr/>
        </p:nvSpPr>
        <p:spPr>
          <a:xfrm>
            <a:off x="7160752" y="3519089"/>
            <a:ext cx="371128" cy="187971"/>
          </a:xfrm>
          <a:prstGeom prst="rightArrow">
            <a:avLst>
              <a:gd name="adj1" fmla="val 32000"/>
              <a:gd name="adj2" fmla="val 126362"/>
            </a:avLst>
          </a:prstGeom>
          <a:blipFill>
            <a:blip r:embed="rId9"/>
          </a:blipFill>
          <a:ln w="12700"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8314824" y="3519165"/>
            <a:ext cx="371128" cy="187970"/>
          </a:xfrm>
          <a:prstGeom prst="rightArrow">
            <a:avLst>
              <a:gd name="adj1" fmla="val 32000"/>
              <a:gd name="adj2" fmla="val 126362"/>
            </a:avLst>
          </a:prstGeom>
          <a:blipFill>
            <a:blip r:embed="rId9"/>
          </a:blipFill>
          <a:ln w="12700"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9422037" y="3519165"/>
            <a:ext cx="371129" cy="187970"/>
          </a:xfrm>
          <a:prstGeom prst="rightArrow">
            <a:avLst>
              <a:gd name="adj1" fmla="val 32000"/>
              <a:gd name="adj2" fmla="val 126362"/>
            </a:avLst>
          </a:prstGeom>
          <a:blipFill>
            <a:blip r:embed="rId9"/>
          </a:blipFill>
          <a:ln w="12700"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84" name="Shape 184"/>
          <p:cNvSpPr/>
          <p:nvPr/>
        </p:nvSpPr>
        <p:spPr>
          <a:xfrm>
            <a:off x="10535519" y="3519165"/>
            <a:ext cx="371129" cy="187970"/>
          </a:xfrm>
          <a:prstGeom prst="rightArrow">
            <a:avLst>
              <a:gd name="adj1" fmla="val 32000"/>
              <a:gd name="adj2" fmla="val 126362"/>
            </a:avLst>
          </a:prstGeom>
          <a:blipFill>
            <a:blip r:embed="rId9"/>
          </a:blipFill>
          <a:ln w="12700"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4888456" y="4305374"/>
            <a:ext cx="371128" cy="187971"/>
          </a:xfrm>
          <a:prstGeom prst="rightArrow">
            <a:avLst>
              <a:gd name="adj1" fmla="val 32000"/>
              <a:gd name="adj2" fmla="val 126362"/>
            </a:avLst>
          </a:prstGeom>
          <a:blipFill>
            <a:blip r:embed="rId9"/>
          </a:blipFill>
          <a:ln w="12700"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86" name="Shape 186"/>
          <p:cNvSpPr/>
          <p:nvPr/>
        </p:nvSpPr>
        <p:spPr>
          <a:xfrm>
            <a:off x="6012948" y="4305374"/>
            <a:ext cx="371129" cy="187971"/>
          </a:xfrm>
          <a:prstGeom prst="rightArrow">
            <a:avLst>
              <a:gd name="adj1" fmla="val 32000"/>
              <a:gd name="adj2" fmla="val 126362"/>
            </a:avLst>
          </a:prstGeom>
          <a:blipFill>
            <a:blip r:embed="rId9"/>
          </a:blipFill>
          <a:ln w="12700"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1629688" y="4756150"/>
            <a:ext cx="9271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词典</a:t>
            </a:r>
          </a:p>
        </p:txBody>
      </p:sp>
      <p:sp>
        <p:nvSpPr>
          <p:cNvPr id="188" name="Shape 188"/>
          <p:cNvSpPr/>
          <p:nvPr/>
        </p:nvSpPr>
        <p:spPr>
          <a:xfrm>
            <a:off x="5071540" y="4750867"/>
            <a:ext cx="3911296" cy="68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倒排表（文档ID链表)</a:t>
            </a:r>
          </a:p>
        </p:txBody>
      </p:sp>
      <p:grpSp>
        <p:nvGrpSpPr>
          <p:cNvPr id="211" name="Group 211"/>
          <p:cNvGrpSpPr/>
          <p:nvPr/>
        </p:nvGrpSpPr>
        <p:grpSpPr>
          <a:xfrm>
            <a:off x="3579138" y="6960790"/>
            <a:ext cx="7615530" cy="1223619"/>
            <a:chOff x="0" y="0"/>
            <a:chExt cx="7615529" cy="1223618"/>
          </a:xfrm>
        </p:grpSpPr>
        <p:sp>
          <p:nvSpPr>
            <p:cNvPr id="189" name="Shape 189"/>
            <p:cNvSpPr/>
            <p:nvPr/>
          </p:nvSpPr>
          <p:spPr>
            <a:xfrm>
              <a:off x="0" y="12700"/>
              <a:ext cx="812800" cy="419100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0" sz="17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1123949" y="0"/>
              <a:ext cx="812801" cy="419100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0" sz="17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x="2273300" y="12700"/>
              <a:ext cx="812800" cy="419100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0" sz="17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3416300" y="12700"/>
              <a:ext cx="812800" cy="419100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0" sz="17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35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4557414" y="0"/>
              <a:ext cx="812801" cy="419100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0" sz="17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92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6350" y="798909"/>
              <a:ext cx="812800" cy="41910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0" sz="17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5" name="Shape 195"/>
            <p:cNvSpPr/>
            <p:nvPr/>
          </p:nvSpPr>
          <p:spPr>
            <a:xfrm>
              <a:off x="1123949" y="804518"/>
              <a:ext cx="812801" cy="41910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0" sz="17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2273300" y="763040"/>
              <a:ext cx="812800" cy="41910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0" sz="17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3427176" y="804518"/>
              <a:ext cx="812801" cy="41910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0" sz="17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x="4581053" y="798909"/>
              <a:ext cx="812801" cy="41910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0" sz="17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35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5680484" y="798909"/>
              <a:ext cx="812801" cy="41910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0" sz="17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77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6802729" y="798909"/>
              <a:ext cx="812801" cy="41910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0" sz="17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92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801318" y="146124"/>
              <a:ext cx="371128" cy="187971"/>
            </a:xfrm>
            <a:prstGeom prst="rightArrow">
              <a:avLst>
                <a:gd name="adj1" fmla="val 32000"/>
                <a:gd name="adj2" fmla="val 126362"/>
              </a:avLst>
            </a:prstGeom>
            <a:blipFill rotWithShape="1">
              <a:blip r:embed="rId9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760000">
                <a:srgbClr val="FFFFFF">
                  <a:alpha val="3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925810" y="115565"/>
              <a:ext cx="371129" cy="187970"/>
            </a:xfrm>
            <a:prstGeom prst="rightArrow">
              <a:avLst>
                <a:gd name="adj1" fmla="val 32000"/>
                <a:gd name="adj2" fmla="val 126362"/>
              </a:avLst>
            </a:prstGeom>
            <a:blipFill rotWithShape="1">
              <a:blip r:embed="rId9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760000">
                <a:srgbClr val="FFFFFF">
                  <a:alpha val="3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03" name="Shape 203"/>
            <p:cNvSpPr/>
            <p:nvPr/>
          </p:nvSpPr>
          <p:spPr>
            <a:xfrm>
              <a:off x="3097717" y="115565"/>
              <a:ext cx="371129" cy="187970"/>
            </a:xfrm>
            <a:prstGeom prst="rightArrow">
              <a:avLst>
                <a:gd name="adj1" fmla="val 32000"/>
                <a:gd name="adj2" fmla="val 126362"/>
              </a:avLst>
            </a:prstGeom>
            <a:blipFill rotWithShape="1">
              <a:blip r:embed="rId9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760000">
                <a:srgbClr val="FFFFFF">
                  <a:alpha val="3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04" name="Shape 204"/>
            <p:cNvSpPr/>
            <p:nvPr/>
          </p:nvSpPr>
          <p:spPr>
            <a:xfrm>
              <a:off x="4227686" y="115565"/>
              <a:ext cx="371128" cy="187970"/>
            </a:xfrm>
            <a:prstGeom prst="rightArrow">
              <a:avLst>
                <a:gd name="adj1" fmla="val 32000"/>
                <a:gd name="adj2" fmla="val 126362"/>
              </a:avLst>
            </a:prstGeom>
            <a:blipFill rotWithShape="1">
              <a:blip r:embed="rId9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760000">
                <a:srgbClr val="FFFFFF">
                  <a:alpha val="3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05" name="Shape 205"/>
            <p:cNvSpPr/>
            <p:nvPr/>
          </p:nvSpPr>
          <p:spPr>
            <a:xfrm>
              <a:off x="812328" y="914399"/>
              <a:ext cx="371129" cy="187971"/>
            </a:xfrm>
            <a:prstGeom prst="rightArrow">
              <a:avLst>
                <a:gd name="adj1" fmla="val 32000"/>
                <a:gd name="adj2" fmla="val 126362"/>
              </a:avLst>
            </a:prstGeom>
            <a:blipFill rotWithShape="1">
              <a:blip r:embed="rId9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760000">
                <a:srgbClr val="FFFFFF">
                  <a:alpha val="3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06" name="Shape 206"/>
            <p:cNvSpPr/>
            <p:nvPr/>
          </p:nvSpPr>
          <p:spPr>
            <a:xfrm>
              <a:off x="1925810" y="914474"/>
              <a:ext cx="371129" cy="187971"/>
            </a:xfrm>
            <a:prstGeom prst="rightArrow">
              <a:avLst>
                <a:gd name="adj1" fmla="val 32000"/>
                <a:gd name="adj2" fmla="val 126362"/>
              </a:avLst>
            </a:prstGeom>
            <a:blipFill rotWithShape="1">
              <a:blip r:embed="rId9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760000">
                <a:srgbClr val="FFFFFF">
                  <a:alpha val="3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07" name="Shape 207"/>
            <p:cNvSpPr/>
            <p:nvPr/>
          </p:nvSpPr>
          <p:spPr>
            <a:xfrm>
              <a:off x="3073613" y="914399"/>
              <a:ext cx="371129" cy="187971"/>
            </a:xfrm>
            <a:prstGeom prst="rightArrow">
              <a:avLst>
                <a:gd name="adj1" fmla="val 32000"/>
                <a:gd name="adj2" fmla="val 126362"/>
              </a:avLst>
            </a:prstGeom>
            <a:blipFill rotWithShape="1">
              <a:blip r:embed="rId9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760000">
                <a:srgbClr val="FFFFFF">
                  <a:alpha val="3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08" name="Shape 208"/>
            <p:cNvSpPr/>
            <p:nvPr/>
          </p:nvSpPr>
          <p:spPr>
            <a:xfrm>
              <a:off x="4227686" y="914474"/>
              <a:ext cx="371128" cy="187971"/>
            </a:xfrm>
            <a:prstGeom prst="rightArrow">
              <a:avLst>
                <a:gd name="adj1" fmla="val 32000"/>
                <a:gd name="adj2" fmla="val 126362"/>
              </a:avLst>
            </a:prstGeom>
            <a:blipFill rotWithShape="1">
              <a:blip r:embed="rId9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760000">
                <a:srgbClr val="FFFFFF">
                  <a:alpha val="3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09" name="Shape 209"/>
            <p:cNvSpPr/>
            <p:nvPr/>
          </p:nvSpPr>
          <p:spPr>
            <a:xfrm>
              <a:off x="5334899" y="914474"/>
              <a:ext cx="371128" cy="187971"/>
            </a:xfrm>
            <a:prstGeom prst="rightArrow">
              <a:avLst>
                <a:gd name="adj1" fmla="val 32000"/>
                <a:gd name="adj2" fmla="val 126362"/>
              </a:avLst>
            </a:prstGeom>
            <a:blipFill rotWithShape="1">
              <a:blip r:embed="rId9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760000">
                <a:srgbClr val="FFFFFF">
                  <a:alpha val="3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10" name="Shape 210"/>
            <p:cNvSpPr/>
            <p:nvPr/>
          </p:nvSpPr>
          <p:spPr>
            <a:xfrm>
              <a:off x="6448381" y="914474"/>
              <a:ext cx="371129" cy="187971"/>
            </a:xfrm>
            <a:prstGeom prst="rightArrow">
              <a:avLst>
                <a:gd name="adj1" fmla="val 32000"/>
                <a:gd name="adj2" fmla="val 126362"/>
              </a:avLst>
            </a:prstGeom>
            <a:blipFill rotWithShape="1">
              <a:blip r:embed="rId9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760000">
                <a:srgbClr val="FFFFFF">
                  <a:alpha val="3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212" name="Shape 212"/>
          <p:cNvSpPr/>
          <p:nvPr/>
        </p:nvSpPr>
        <p:spPr>
          <a:xfrm>
            <a:off x="1928622" y="6016464"/>
            <a:ext cx="7191757" cy="68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搜索即包含”lucene”又包含”solr”的文档</a:t>
            </a:r>
          </a:p>
        </p:txBody>
      </p:sp>
      <p:grpSp>
        <p:nvGrpSpPr>
          <p:cNvPr id="215" name="Group 215"/>
          <p:cNvGrpSpPr/>
          <p:nvPr/>
        </p:nvGrpSpPr>
        <p:grpSpPr>
          <a:xfrm>
            <a:off x="578745" y="7193774"/>
            <a:ext cx="2924664" cy="1092977"/>
            <a:chOff x="0" y="0"/>
            <a:chExt cx="2924663" cy="1092975"/>
          </a:xfrm>
        </p:grpSpPr>
        <p:sp>
          <p:nvSpPr>
            <p:cNvPr id="223" name="Shape 223"/>
            <p:cNvSpPr/>
            <p:nvPr/>
          </p:nvSpPr>
          <p:spPr>
            <a:xfrm>
              <a:off x="1978127" y="0"/>
              <a:ext cx="946537" cy="906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6" h="18299" fill="norm" stroke="1" extrusionOk="0">
                  <a:moveTo>
                    <a:pt x="16206" y="16395"/>
                  </a:moveTo>
                  <a:cubicBezTo>
                    <a:pt x="-4991" y="21600"/>
                    <a:pt x="-5394" y="16135"/>
                    <a:pt x="14997" y="0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-1" y="419875"/>
              <a:ext cx="1739901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合并链表</a:t>
              </a:r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2552699" y="8000999"/>
            <a:ext cx="5266416" cy="987929"/>
            <a:chOff x="0" y="0"/>
            <a:chExt cx="5266414" cy="987927"/>
          </a:xfrm>
        </p:grpSpPr>
        <p:sp>
          <p:nvSpPr>
            <p:cNvPr id="216" name="Shape 216"/>
            <p:cNvSpPr/>
            <p:nvPr/>
          </p:nvSpPr>
          <p:spPr>
            <a:xfrm>
              <a:off x="0" y="0"/>
              <a:ext cx="953764" cy="953764"/>
            </a:xfrm>
            <a:prstGeom prst="line">
              <a:avLst/>
            </a:prstGeom>
            <a:noFill/>
            <a:ln w="25400" cap="flat">
              <a:solidFill>
                <a:schemeClr val="accent3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221" name="Group 221"/>
            <p:cNvGrpSpPr/>
            <p:nvPr/>
          </p:nvGrpSpPr>
          <p:grpSpPr>
            <a:xfrm>
              <a:off x="1001037" y="539300"/>
              <a:ext cx="4265378" cy="448628"/>
              <a:chOff x="0" y="0"/>
              <a:chExt cx="4265377" cy="448626"/>
            </a:xfrm>
          </p:grpSpPr>
          <p:sp>
            <p:nvSpPr>
              <p:cNvPr id="217" name="Shape 217"/>
              <p:cNvSpPr/>
              <p:nvPr/>
            </p:nvSpPr>
            <p:spPr>
              <a:xfrm>
                <a:off x="0" y="29526"/>
                <a:ext cx="812800" cy="4191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hueOff val="-560893"/>
                      <a:satOff val="14347"/>
                      <a:lumOff val="20307"/>
                      <a:alpha val="90000"/>
                    </a:schemeClr>
                  </a:gs>
                  <a:gs pos="100000">
                    <a:schemeClr val="accent2">
                      <a:hueOff val="548083"/>
                      <a:satOff val="26177"/>
                      <a:lumOff val="-20167"/>
                      <a:alpha val="90000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0" sz="17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1149350" y="29526"/>
                <a:ext cx="812800" cy="4191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hueOff val="-560893"/>
                      <a:satOff val="14347"/>
                      <a:lumOff val="20307"/>
                      <a:alpha val="90000"/>
                    </a:schemeClr>
                  </a:gs>
                  <a:gs pos="100000">
                    <a:schemeClr val="accent2">
                      <a:hueOff val="548083"/>
                      <a:satOff val="26177"/>
                      <a:lumOff val="-20167"/>
                      <a:alpha val="90000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0" sz="17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2305050" y="11217"/>
                <a:ext cx="812800" cy="4191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hueOff val="-560893"/>
                      <a:satOff val="14347"/>
                      <a:lumOff val="20307"/>
                      <a:alpha val="90000"/>
                    </a:schemeClr>
                  </a:gs>
                  <a:gs pos="100000">
                    <a:schemeClr val="accent2">
                      <a:hueOff val="548083"/>
                      <a:satOff val="26177"/>
                      <a:lumOff val="-20167"/>
                      <a:alpha val="90000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0" sz="17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x="3452577" y="0"/>
                <a:ext cx="812801" cy="419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hueOff val="-560893"/>
                      <a:satOff val="14347"/>
                      <a:lumOff val="20307"/>
                      <a:alpha val="90000"/>
                    </a:schemeClr>
                  </a:gs>
                  <a:gs pos="100000">
                    <a:schemeClr val="accent2">
                      <a:hueOff val="548083"/>
                      <a:satOff val="26177"/>
                      <a:lumOff val="-20167"/>
                      <a:alpha val="90000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55600" dist="0" dir="0">
                  <a:srgbClr val="000000">
                    <a:alpha val="75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0" sz="17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</a:defRPr>
                </a:lvl1pPr>
              </a:lstStyle>
              <a:p>
                <a:pPr/>
                <a:r>
                  <a:t>92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3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Class="entr" nodeType="afterEffect" presetSubtype="0" presetID="1" grpId="4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Class="entr" nodeType="afterEffect" presetSubtype="0" presetID="1" grpId="5" fill="hold">
                                  <p:stCondLst>
                                    <p:cond delay="1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1" grpId="3"/>
      <p:bldP build="whole" bldLvl="1" animBg="1" rev="0" advAuto="0" spid="212" grpId="1"/>
      <p:bldP build="whole" bldLvl="1" animBg="1" rev="0" advAuto="0" spid="215" grpId="4"/>
      <p:bldP build="whole" bldLvl="1" animBg="1" rev="0" advAuto="0" spid="222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索引创建过程 (1) - 准备文档</a:t>
            </a:r>
          </a:p>
        </p:txBody>
      </p:sp>
      <p:sp>
        <p:nvSpPr>
          <p:cNvPr id="226" name="Shape 226"/>
          <p:cNvSpPr/>
          <p:nvPr>
            <p:ph type="body" idx="1"/>
          </p:nvPr>
        </p:nvSpPr>
        <p:spPr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25000"/>
              </a:srgbClr>
            </a:outerShdw>
          </a:effectLst>
        </p:spPr>
        <p:txBody>
          <a:bodyPr/>
          <a:lstStyle/>
          <a:p>
            <a:pPr marL="0" indent="0">
              <a:buSzTx/>
              <a:buNone/>
            </a:pPr>
            <a:r>
              <a:t>以两个英文文档为例:</a:t>
            </a:r>
          </a:p>
          <a:p>
            <a:pPr marL="0" indent="0">
              <a:buSzTx/>
              <a:buNone/>
            </a:pPr>
            <a:r>
              <a:t>文件一：Students should be allowed to go out with their friends, but not allowed to drink beer.</a:t>
            </a:r>
          </a:p>
          <a:p>
            <a:pPr marL="0" indent="0">
              <a:buSzTx/>
              <a:buNone/>
            </a:pPr>
            <a:r>
              <a:t>文件二：My friend Jerry went to school to see his students but found them drunk which is not allowed.</a:t>
            </a:r>
          </a:p>
        </p:txBody>
      </p:sp>
      <p:sp>
        <p:nvSpPr>
          <p:cNvPr id="227" name="Shape 227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索引创建过程 (2) - 分词</a:t>
            </a:r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25000"/>
              </a:srgbClr>
            </a:outerShdw>
          </a:effectLst>
        </p:spPr>
        <p:txBody>
          <a:bodyPr/>
          <a:lstStyle/>
          <a:p>
            <a:pPr marL="0" indent="0">
              <a:buSzTx/>
              <a:buNone/>
            </a:pPr>
            <a:r>
              <a:t>将原文档传给分词器(Tokenizer)</a:t>
            </a:r>
          </a:p>
          <a:p>
            <a:pPr lvl="1" marL="1473200" indent="-736600">
              <a:buSzPct val="100000"/>
              <a:buAutoNum type="arabicPeriod" startAt="1"/>
            </a:pPr>
            <a:r>
              <a:t>将文档分成一个一个单独的单词</a:t>
            </a:r>
          </a:p>
          <a:p>
            <a:pPr lvl="1" marL="1473200" indent="-736600">
              <a:buSzPct val="100000"/>
              <a:buAutoNum type="arabicPeriod" startAt="1"/>
            </a:pPr>
            <a:r>
              <a:t>去除标点符号</a:t>
            </a:r>
          </a:p>
          <a:p>
            <a:pPr lvl="1" marL="1473200" indent="-736600">
              <a:buSzPct val="100000"/>
              <a:buAutoNum type="arabicPeriod" startAt="1"/>
            </a:pPr>
            <a:r>
              <a:t>去除Stop word，如: “the”, “a”, “this”等</a:t>
            </a:r>
          </a:p>
          <a:p>
            <a:pPr lvl="1" marL="1473200" indent="-736600">
              <a:buSzPct val="100000"/>
              <a:buAutoNum type="arabicPeriod" startAt="1"/>
            </a:pPr>
            <a:r>
              <a:t>经过分词后的结果称为词元(Token)</a:t>
            </a:r>
          </a:p>
        </p:txBody>
      </p:sp>
      <p:sp>
        <p:nvSpPr>
          <p:cNvPr id="231" name="Shape 231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5">
  <a:themeElements>
    <a:clrScheme name="New_Template5">
      <a:dk1>
        <a:srgbClr val="5E524C"/>
      </a:dk1>
      <a:lt1>
        <a:srgbClr val="12455E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E3B39"/>
            </a:solidFill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sx="100000" sy="100000" kx="0" ky="0" algn="b" rotWithShape="0" blurRad="25400" dist="25400" dir="552000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5">
  <a:themeElements>
    <a:clrScheme name="New_Template5">
      <a:dk1>
        <a:srgbClr val="000000"/>
      </a:dk1>
      <a:lt1>
        <a:srgbClr val="FFFFFF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E3B39"/>
            </a:solidFill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sx="100000" sy="100000" kx="0" ky="0" algn="b" rotWithShape="0" blurRad="25400" dist="25400" dir="552000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