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1" spc="0" strike="noStrike" sz="3200" u="none" kumimoji="0" normalizeH="0">
        <a:ln>
          <a:noFill/>
        </a:ln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blipFill rotWithShape="1">
            <a:blip r:embed="rId1"/>
            <a:srcRect l="0" t="0" r="0" b="0"/>
            <a:tile tx="0" ty="0" sx="100000" sy="100000" flip="none" algn="tl"/>
          </a:blip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67665E">
              <a:alpha val="30000"/>
            </a:srgbClr>
          </a:solidFill>
        </a:fill>
      </a:tcStyle>
    </a:wholeTbl>
    <a:band2H>
      <a:tcTxStyle b="def" i="def"/>
      <a:tcStyle>
        <a:tcBdr/>
        <a:fill>
          <a:solidFill>
            <a:srgbClr val="67665E">
              <a:alpha val="40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67665E">
              <a:alpha val="50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53534A">
              <a:alpha val="60000"/>
            </a:srgbClr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53534A">
              <a:alpha val="6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65E">
              <a:alpha val="1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_rels/tableStyles.xml.rels><?xml version="1.0" encoding="UTF-8" standalone="yes"?><Relationships xmlns="http://schemas.openxmlformats.org/package/2006/relationships"><Relationship Id="rId1" Type="http://schemas.openxmlformats.org/officeDocument/2006/relationships/image" Target="media/image54.png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901700" y="3060700"/>
            <a:ext cx="11201400" cy="17145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901700" y="4775200"/>
            <a:ext cx="11201400" cy="1536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body" sz="quarter" idx="13"/>
          </p:nvPr>
        </p:nvSpPr>
        <p:spPr>
          <a:xfrm>
            <a:off x="1270000" y="6362700"/>
            <a:ext cx="10464800" cy="6604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spcBef>
                <a:spcPts val="1200"/>
              </a:spcBef>
              <a:buSzTx/>
              <a:buNone/>
              <a:defRPr i="1" sz="3200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6" name="Shape 96"/>
          <p:cNvSpPr/>
          <p:nvPr>
            <p:ph type="body" sz="quarter" idx="14"/>
          </p:nvPr>
        </p:nvSpPr>
        <p:spPr>
          <a:xfrm>
            <a:off x="1270000" y="4235857"/>
            <a:ext cx="10464800" cy="74848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90000"/>
              </a:lnSpc>
              <a:buSzTx/>
              <a:buNone/>
              <a:defRPr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" name="Shape 10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halk_line_box_10x7.png"/>
          <p:cNvPicPr>
            <a:picLocks noChangeAspect="0"/>
          </p:cNvPicPr>
          <p:nvPr/>
        </p:nvPicPr>
        <p:blipFill>
          <a:blip r:embed="rId2">
            <a:alphaModFix amt="45000"/>
            <a:extLst/>
          </a:blip>
          <a:stretch>
            <a:fillRect/>
          </a:stretch>
        </p:blipFill>
        <p:spPr>
          <a:xfrm>
            <a:off x="317500" y="6794500"/>
            <a:ext cx="12344400" cy="233680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Shape 22"/>
          <p:cNvSpPr/>
          <p:nvPr>
            <p:ph type="pic" idx="13"/>
          </p:nvPr>
        </p:nvSpPr>
        <p:spPr>
          <a:xfrm>
            <a:off x="393700" y="381000"/>
            <a:ext cx="12217400" cy="6146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901700" y="6934200"/>
            <a:ext cx="11201400" cy="9525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4" name="Shape 24"/>
          <p:cNvSpPr/>
          <p:nvPr>
            <p:ph type="body" sz="quarter" idx="1"/>
          </p:nvPr>
        </p:nvSpPr>
        <p:spPr>
          <a:xfrm>
            <a:off x="901700" y="7823200"/>
            <a:ext cx="11201400" cy="1206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xfrm>
            <a:off x="901700" y="3898900"/>
            <a:ext cx="11201400" cy="1943100"/>
          </a:xfrm>
          <a:prstGeom prst="rect">
            <a:avLst/>
          </a:prstGeom>
        </p:spPr>
        <p:txBody>
          <a:bodyPr anchor="ctr"/>
          <a:lstStyle/>
          <a:p>
            <a:pPr/>
            <a:r>
              <a:t>标题文本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pic" sz="half" idx="13"/>
          </p:nvPr>
        </p:nvSpPr>
        <p:spPr>
          <a:xfrm>
            <a:off x="6451600" y="1066800"/>
            <a:ext cx="5626100" cy="76327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1" name="Shape 41"/>
          <p:cNvSpPr/>
          <p:nvPr>
            <p:ph type="title"/>
          </p:nvPr>
        </p:nvSpPr>
        <p:spPr>
          <a:xfrm>
            <a:off x="901700" y="927100"/>
            <a:ext cx="5080000" cy="41021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901700" y="5029200"/>
            <a:ext cx="5080000" cy="36830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xfrm>
            <a:off x="6303924" y="9258300"/>
            <a:ext cx="409652" cy="4191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9" name="Shape 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0" name="Shape 6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type="pic" sz="half" idx="13"/>
          </p:nvPr>
        </p:nvSpPr>
        <p:spPr>
          <a:xfrm>
            <a:off x="6769100" y="2603500"/>
            <a:ext cx="5308600" cy="5969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8" name="Shape 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9" name="Shape 69"/>
          <p:cNvSpPr/>
          <p:nvPr>
            <p:ph type="body" sz="half" idx="1"/>
          </p:nvPr>
        </p:nvSpPr>
        <p:spPr>
          <a:xfrm>
            <a:off x="901700" y="2603500"/>
            <a:ext cx="5334000" cy="5969000"/>
          </a:xfrm>
          <a:prstGeom prst="rect">
            <a:avLst/>
          </a:prstGeom>
        </p:spPr>
        <p:txBody>
          <a:bodyPr/>
          <a:lstStyle>
            <a:lvl1pPr marL="393700" indent="-393700">
              <a:lnSpc>
                <a:spcPct val="90000"/>
              </a:lnSpc>
              <a:spcBef>
                <a:spcPts val="2800"/>
              </a:spcBef>
              <a:defRPr sz="3200"/>
            </a:lvl1pPr>
            <a:lvl2pPr marL="787400" indent="-393700">
              <a:lnSpc>
                <a:spcPct val="90000"/>
              </a:lnSpc>
              <a:spcBef>
                <a:spcPts val="2800"/>
              </a:spcBef>
              <a:defRPr sz="3200"/>
            </a:lvl2pPr>
            <a:lvl3pPr marL="1181100" indent="-393700">
              <a:lnSpc>
                <a:spcPct val="90000"/>
              </a:lnSpc>
              <a:spcBef>
                <a:spcPts val="2800"/>
              </a:spcBef>
              <a:defRPr sz="3200"/>
            </a:lvl3pPr>
            <a:lvl4pPr marL="1574800" indent="-393700">
              <a:lnSpc>
                <a:spcPct val="90000"/>
              </a:lnSpc>
              <a:spcBef>
                <a:spcPts val="2800"/>
              </a:spcBef>
              <a:defRPr sz="3200"/>
            </a:lvl4pPr>
            <a:lvl5pPr marL="1968500" indent="-393700">
              <a:lnSpc>
                <a:spcPct val="90000"/>
              </a:lnSpc>
              <a:spcBef>
                <a:spcPts val="2800"/>
              </a:spcBef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0" name="Shape 7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body" idx="1"/>
          </p:nvPr>
        </p:nvSpPr>
        <p:spPr>
          <a:xfrm>
            <a:off x="901700" y="1727200"/>
            <a:ext cx="11201400" cy="6286500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8" name="Shape 7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type="pic" sz="quarter" idx="13"/>
          </p:nvPr>
        </p:nvSpPr>
        <p:spPr>
          <a:xfrm>
            <a:off x="6654800" y="482600"/>
            <a:ext cx="5981700" cy="3911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pic" sz="half" idx="14"/>
          </p:nvPr>
        </p:nvSpPr>
        <p:spPr>
          <a:xfrm>
            <a:off x="6654800" y="4673600"/>
            <a:ext cx="5981700" cy="4597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Shape 87"/>
          <p:cNvSpPr/>
          <p:nvPr>
            <p:ph type="pic" idx="15"/>
          </p:nvPr>
        </p:nvSpPr>
        <p:spPr>
          <a:xfrm>
            <a:off x="406400" y="482600"/>
            <a:ext cx="5981700" cy="8788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halk_line_10x7.png"/>
          <p:cNvPicPr>
            <a:picLocks noChangeAspect="0"/>
          </p:cNvPicPr>
          <p:nvPr/>
        </p:nvPicPr>
        <p:blipFill>
          <a:blip r:embed="rId3">
            <a:alphaModFix amt="45000"/>
            <a:extLst/>
          </a:blip>
          <a:stretch>
            <a:fillRect/>
          </a:stretch>
        </p:blipFill>
        <p:spPr>
          <a:xfrm>
            <a:off x="393700" y="355600"/>
            <a:ext cx="12217400" cy="8775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901700" y="635000"/>
            <a:ext cx="11201400" cy="171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299199" y="9258300"/>
            <a:ext cx="409652" cy="4191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1" cap="all" i="0" sz="1800">
                <a:latin typeface="+mn-lt"/>
                <a:ea typeface="+mn-ea"/>
                <a:cs typeface="+mn-cs"/>
                <a:sym typeface="Avenir Nex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901700" y="2603500"/>
            <a:ext cx="11201400" cy="596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384" strike="noStrike" sz="4800" u="none">
          <a:ln>
            <a:noFill/>
          </a:ln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3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1800" u="none">
          <a:ln>
            <a:noFill/>
          </a:ln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uFillTx/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2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2.png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ElasticSearch基础与应用(3)</a:t>
            </a:r>
          </a:p>
        </p:txBody>
      </p:sp>
      <p:sp>
        <p:nvSpPr>
          <p:cNvPr id="122" name="Shape 12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吴晓刚 2016/12</a:t>
            </a:r>
          </a:p>
        </p:txBody>
      </p:sp>
      <p:sp>
        <p:nvSpPr>
          <p:cNvPr id="123" name="Shape 123"/>
          <p:cNvSpPr/>
          <p:nvPr>
            <p:ph type="sldNum" sz="quarter" idx="2"/>
          </p:nvPr>
        </p:nvSpPr>
        <p:spPr>
          <a:xfrm>
            <a:off x="6377762" y="9258300"/>
            <a:ext cx="261976" cy="419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Node的角色</a:t>
            </a:r>
          </a:p>
        </p:txBody>
      </p:sp>
      <p:sp>
        <p:nvSpPr>
          <p:cNvPr id="173" name="Shape 173"/>
          <p:cNvSpPr/>
          <p:nvPr>
            <p:ph type="body" sz="half" idx="1"/>
          </p:nvPr>
        </p:nvSpPr>
        <p:spPr>
          <a:xfrm>
            <a:off x="901700" y="3003550"/>
            <a:ext cx="11201400" cy="4279900"/>
          </a:xfrm>
          <a:prstGeom prst="rect">
            <a:avLst/>
          </a:prstGeom>
        </p:spPr>
        <p:txBody>
          <a:bodyPr/>
          <a:lstStyle/>
          <a:p>
            <a:pPr marL="0" indent="0" defTabSz="391414">
              <a:spcBef>
                <a:spcPts val="2100"/>
              </a:spcBef>
              <a:buSzTx/>
              <a:buNone/>
              <a:defRPr sz="2412">
                <a:effectLst>
                  <a:outerShdw sx="100000" sy="100000" kx="0" ky="0" algn="b" rotWithShape="0" blurRad="17018" dist="1701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elasticsearch.yml里node.{master|data|ingest}等参数可以控制node担当的角色</a:t>
            </a:r>
          </a:p>
          <a:p>
            <a:pPr marL="297815" indent="-297815" defTabSz="391414">
              <a:spcBef>
                <a:spcPts val="2100"/>
              </a:spcBef>
              <a:defRPr sz="2412">
                <a:effectLst>
                  <a:outerShdw sx="100000" sy="100000" kx="0" ky="0" algn="b" rotWithShape="0" blurRad="17018" dist="1701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node.master: 设置为true(默认)时，该node有资格参与master的选举</a:t>
            </a:r>
          </a:p>
          <a:p>
            <a:pPr marL="297815" indent="-297815" defTabSz="391414">
              <a:spcBef>
                <a:spcPts val="2100"/>
              </a:spcBef>
              <a:defRPr sz="2412">
                <a:effectLst>
                  <a:outerShdw sx="100000" sy="100000" kx="0" ky="0" algn="b" rotWithShape="0" blurRad="17018" dist="1701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node.data: 设置为true(默认)时，该node用于数据的索引和存放</a:t>
            </a:r>
          </a:p>
          <a:p>
            <a:pPr marL="297815" indent="-297815" defTabSz="391414">
              <a:spcBef>
                <a:spcPts val="2100"/>
              </a:spcBef>
              <a:defRPr sz="2412">
                <a:effectLst>
                  <a:outerShdw sx="100000" sy="100000" kx="0" ky="0" algn="b" rotWithShape="0" blurRad="17018" dist="1701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node.http: 设置为true(默认)时，该node开放restful服务</a:t>
            </a:r>
          </a:p>
          <a:p>
            <a:pPr marL="297815" indent="-297815" defTabSz="391414">
              <a:spcBef>
                <a:spcPts val="2100"/>
              </a:spcBef>
              <a:defRPr sz="2412">
                <a:effectLst>
                  <a:outerShdw sx="100000" sy="100000" kx="0" ky="0" algn="b" rotWithShape="0" blurRad="17018" dist="1701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node.ingest: 设置为true(默认)时，该node可以执行数据摄取管道逻辑（类同logstash filter pipleline功能），在索引数据钱对数据预先进行解析和转换。 </a:t>
            </a:r>
            <a:r>
              <a:rPr>
                <a:solidFill>
                  <a:srgbClr val="F6F5F4"/>
                </a:solidFill>
              </a:rPr>
              <a:t>（v5.0新特性)</a:t>
            </a:r>
          </a:p>
        </p:txBody>
      </p:sp>
      <p:sp>
        <p:nvSpPr>
          <p:cNvPr id="174" name="Shape 17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5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7291" y="7613270"/>
            <a:ext cx="10670218" cy="1315210"/>
          </a:xfrm>
          <a:prstGeom prst="rect">
            <a:avLst/>
          </a:prstGeom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SHARD</a:t>
            </a:r>
          </a:p>
        </p:txBody>
      </p:sp>
      <p:sp>
        <p:nvSpPr>
          <p:cNvPr id="178" name="Shape 17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用于水平分布一个索引内部数据的逻辑单元</a:t>
            </a:r>
          </a:p>
          <a:p>
            <a:pPr/>
            <a:r>
              <a:t>默认一个索引有5个shard</a:t>
            </a:r>
          </a:p>
          <a:p>
            <a:pPr/>
            <a:r>
              <a:t>一个shard实质上是一个Lucene索引</a:t>
            </a:r>
          </a:p>
          <a:p>
            <a:pPr/>
            <a:r>
              <a:t>数据分布到某个shard的算法:</a:t>
            </a:r>
          </a:p>
          <a:p>
            <a:pPr lvl="1" marL="0" indent="228600">
              <a:buSzTx/>
              <a:buNone/>
              <a:defRPr sz="2400">
                <a:solidFill>
                  <a:schemeClr val="accent6">
                    <a:hueOff val="-284210"/>
                    <a:satOff val="2084"/>
                    <a:lumOff val="-13137"/>
                  </a:schemeClr>
                </a:solidFill>
              </a:defRPr>
            </a:pPr>
            <a:r>
              <a:t>shard = hash(routing) % number_of_primary_shards</a:t>
            </a:r>
          </a:p>
          <a:p>
            <a:pPr lvl="1" marL="0" indent="228600">
              <a:buSzTx/>
              <a:buNone/>
              <a:defRPr sz="2400">
                <a:solidFill>
                  <a:srgbClr val="615E5A"/>
                </a:solidFill>
              </a:defRPr>
            </a:pPr>
            <a:r>
              <a:t>其中routing默认为document ID</a:t>
            </a:r>
          </a:p>
        </p:txBody>
      </p:sp>
      <p:sp>
        <p:nvSpPr>
          <p:cNvPr id="179" name="Shape 17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复制片(Replica)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shard的复制，保证数据的冗余</a:t>
            </a:r>
          </a:p>
          <a:p>
            <a:pPr/>
            <a:r>
              <a:t>一个shard只有一个主片(primary shard)，但可以有多个复制片(replica shard)</a:t>
            </a:r>
          </a:p>
          <a:p>
            <a:pPr/>
            <a:r>
              <a:t>更多的复制片可以提供更高的容错性，并在硬件服务器充足的情况下提供更好的搜索性能，但同时也会降低索引吞吐量。</a:t>
            </a:r>
          </a:p>
        </p:txBody>
      </p:sp>
      <p:sp>
        <p:nvSpPr>
          <p:cNvPr id="183" name="Shape 18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Shard在结点上的分布</a:t>
            </a:r>
          </a:p>
        </p:txBody>
      </p:sp>
      <p:sp>
        <p:nvSpPr>
          <p:cNvPr id="186" name="Shape 186"/>
          <p:cNvSpPr/>
          <p:nvPr>
            <p:ph type="body" sz="half" idx="1"/>
          </p:nvPr>
        </p:nvSpPr>
        <p:spPr>
          <a:xfrm>
            <a:off x="1962224" y="1958975"/>
            <a:ext cx="8597752" cy="4340225"/>
          </a:xfrm>
          <a:prstGeom prst="rect">
            <a:avLst/>
          </a:prstGeom>
        </p:spPr>
        <p:txBody>
          <a:bodyPr/>
          <a:lstStyle/>
          <a:p>
            <a:pPr marL="0" indent="0" defTabSz="373887">
              <a:spcBef>
                <a:spcPts val="2000"/>
              </a:spcBef>
              <a:buSzTx/>
              <a:buNone/>
              <a:defRPr sz="2304">
                <a:effectLst>
                  <a:outerShdw sx="100000" sy="100000" kx="0" ky="0" algn="b" rotWithShape="0" blurRad="16256" dist="1625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ES会自动将shard尽量均匀分配(allocate)到所有可用的data node</a:t>
            </a:r>
          </a:p>
          <a:p>
            <a:pPr marL="284479" indent="-284479" defTabSz="373887">
              <a:spcBef>
                <a:spcPts val="2000"/>
              </a:spcBef>
              <a:defRPr sz="2304">
                <a:effectLst>
                  <a:outerShdw sx="100000" sy="100000" kx="0" ky="0" algn="b" rotWithShape="0" blurRad="16256" dist="1625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同一个索引的shard尽量分布在尽可能多的node</a:t>
            </a:r>
          </a:p>
          <a:p>
            <a:pPr marL="284479" indent="-284479" defTabSz="373887">
              <a:spcBef>
                <a:spcPts val="2000"/>
              </a:spcBef>
              <a:defRPr sz="2304">
                <a:effectLst>
                  <a:outerShdw sx="100000" sy="100000" kx="0" ky="0" algn="b" rotWithShape="0" blurRad="16256" dist="1625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node的磁盘空间够用（默认磁盘空间高于85%则不再分配)</a:t>
            </a:r>
          </a:p>
          <a:p>
            <a:pPr marL="284479" indent="-284479" defTabSz="373887">
              <a:spcBef>
                <a:spcPts val="2000"/>
              </a:spcBef>
              <a:defRPr sz="2304">
                <a:effectLst>
                  <a:outerShdw sx="100000" sy="100000" kx="0" ky="0" algn="b" rotWithShape="0" blurRad="16256" dist="1625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同一个shard的主副分片不能分配到同一个node</a:t>
            </a:r>
          </a:p>
          <a:p>
            <a:pPr marL="284479" indent="-284479" defTabSz="373887">
              <a:spcBef>
                <a:spcPts val="2000"/>
              </a:spcBef>
              <a:defRPr sz="2304">
                <a:effectLst>
                  <a:outerShdw sx="100000" sy="100000" kx="0" ky="0" algn="b" rotWithShape="0" blurRad="16256" dist="1625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每个node的shard总量尽量保持接近</a:t>
            </a:r>
          </a:p>
          <a:p>
            <a:pPr marL="284479" indent="-284479" defTabSz="373887">
              <a:spcBef>
                <a:spcPts val="2000"/>
              </a:spcBef>
              <a:defRPr sz="2304">
                <a:effectLst>
                  <a:outerShdw sx="100000" sy="100000" kx="0" ky="0" algn="b" rotWithShape="0" blurRad="16256" dist="1625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有新加入data node的时候，会根据以上条件，自动rebalance所有shard的分布</a:t>
            </a:r>
          </a:p>
        </p:txBody>
      </p:sp>
      <p:sp>
        <p:nvSpPr>
          <p:cNvPr id="187" name="Shape 18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92" name="Group 192"/>
          <p:cNvGrpSpPr/>
          <p:nvPr/>
        </p:nvGrpSpPr>
        <p:grpSpPr>
          <a:xfrm>
            <a:off x="3390900" y="5988050"/>
            <a:ext cx="6223000" cy="2743200"/>
            <a:chOff x="-12700" y="-355600"/>
            <a:chExt cx="6223000" cy="2743200"/>
          </a:xfrm>
        </p:grpSpPr>
        <p:grpSp>
          <p:nvGrpSpPr>
            <p:cNvPr id="190" name="Group 190"/>
            <p:cNvGrpSpPr/>
            <p:nvPr/>
          </p:nvGrpSpPr>
          <p:grpSpPr>
            <a:xfrm>
              <a:off x="-12700" y="-355600"/>
              <a:ext cx="6223000" cy="2743200"/>
              <a:chOff x="0" y="0"/>
              <a:chExt cx="6223000" cy="2743200"/>
            </a:xfrm>
          </p:grpSpPr>
          <p:pic>
            <p:nvPicPr>
              <p:cNvPr id="189" name="pasted-image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2700" y="355600"/>
                <a:ext cx="6197600" cy="2273300"/>
              </a:xfrm>
              <a:prstGeom prst="rect">
                <a:avLst/>
              </a:prstGeom>
              <a:ln>
                <a:noFill/>
              </a:ln>
              <a:effectLst/>
            </p:spPr>
          </p:pic>
          <p:pic>
            <p:nvPicPr>
              <p:cNvPr id="188" name=""/>
              <p:cNvPicPr>
                <a:picLocks noChangeAspect="0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0" y="0"/>
                <a:ext cx="6223000" cy="2743200"/>
              </a:xfrm>
              <a:prstGeom prst="rect">
                <a:avLst/>
              </a:prstGeom>
              <a:effectLst/>
            </p:spPr>
          </p:pic>
        </p:grpSp>
        <p:sp>
          <p:nvSpPr>
            <p:cNvPr id="191" name="Shape 191"/>
            <p:cNvSpPr/>
            <p:nvPr/>
          </p:nvSpPr>
          <p:spPr>
            <a:xfrm>
              <a:off x="754634" y="1896008"/>
              <a:ext cx="5196333" cy="3862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600"/>
              </a:lvl1pPr>
            </a:lstStyle>
            <a:p>
              <a:pPr/>
              <a:r>
                <a:t>一个3shard，1 replica的索引在2个node集群分布示意图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集群健康状态的含义</a:t>
            </a:r>
          </a:p>
        </p:txBody>
      </p:sp>
      <p:sp>
        <p:nvSpPr>
          <p:cNvPr id="195" name="Shape 19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GET /_cat/health?v</a:t>
            </a:r>
          </a:p>
          <a:p>
            <a:pPr/>
            <a:r>
              <a:rPr>
                <a:solidFill>
                  <a:schemeClr val="accent2">
                    <a:hueOff val="511303"/>
                    <a:satOff val="10832"/>
                    <a:lumOff val="-17603"/>
                  </a:schemeClr>
                </a:solidFill>
              </a:rPr>
              <a:t>green</a:t>
            </a:r>
            <a:r>
              <a:t>: 所有shard已分配</a:t>
            </a:r>
          </a:p>
          <a:p>
            <a:pPr/>
            <a:r>
              <a:rPr>
                <a:solidFill>
                  <a:srgbClr val="FFFB00"/>
                </a:solidFill>
              </a:rPr>
              <a:t>yellow</a:t>
            </a:r>
            <a:r>
              <a:t>: 所有主片已分配，数据完整；但部分复制片还未分配，集群可用性存在风险</a:t>
            </a:r>
          </a:p>
          <a:p>
            <a:pPr/>
            <a:r>
              <a:rPr>
                <a:solidFill>
                  <a:srgbClr val="FF2600"/>
                </a:solidFill>
              </a:rPr>
              <a:t>red</a:t>
            </a:r>
            <a:r>
              <a:t>: 存在未分配的主片，数据完整性不够，数据残缺的索引无法写入和查询</a:t>
            </a:r>
          </a:p>
        </p:txBody>
      </p:sp>
      <p:sp>
        <p:nvSpPr>
          <p:cNvPr id="196" name="Shape 19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查看一个索引的shard分布</a:t>
            </a:r>
          </a:p>
        </p:txBody>
      </p:sp>
      <p:sp>
        <p:nvSpPr>
          <p:cNvPr id="199" name="Shape 19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0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3059" y="3025775"/>
            <a:ext cx="4023082" cy="685800"/>
          </a:xfrm>
          <a:prstGeom prst="rect">
            <a:avLst/>
          </a:prstGeom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  <p:grpSp>
        <p:nvGrpSpPr>
          <p:cNvPr id="203" name="Group 203"/>
          <p:cNvGrpSpPr/>
          <p:nvPr/>
        </p:nvGrpSpPr>
        <p:grpSpPr>
          <a:xfrm>
            <a:off x="1447800" y="3702050"/>
            <a:ext cx="6604000" cy="3352800"/>
            <a:chOff x="0" y="0"/>
            <a:chExt cx="6604000" cy="3352800"/>
          </a:xfrm>
        </p:grpSpPr>
        <p:pic>
          <p:nvPicPr>
            <p:cNvPr id="202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00" y="355600"/>
              <a:ext cx="6578600" cy="28829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01" name="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6604000" cy="3352800"/>
            </a:xfrm>
            <a:prstGeom prst="rect">
              <a:avLst/>
            </a:prstGeom>
            <a:effectLst/>
          </p:spPr>
        </p:pic>
      </p:grpSp>
      <p:grpSp>
        <p:nvGrpSpPr>
          <p:cNvPr id="208" name="Group 208"/>
          <p:cNvGrpSpPr/>
          <p:nvPr/>
        </p:nvGrpSpPr>
        <p:grpSpPr>
          <a:xfrm>
            <a:off x="3594100" y="4375150"/>
            <a:ext cx="6969100" cy="4389958"/>
            <a:chOff x="-38100" y="-38100"/>
            <a:chExt cx="6969099" cy="4389957"/>
          </a:xfrm>
        </p:grpSpPr>
        <p:pic>
          <p:nvPicPr>
            <p:cNvPr id="204" name="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38100" y="-38100"/>
              <a:ext cx="1000374" cy="2666554"/>
            </a:xfrm>
            <a:prstGeom prst="rect">
              <a:avLst/>
            </a:prstGeom>
            <a:effectLst>
              <a:outerShdw sx="100000" sy="100000" kx="0" ky="0" algn="b" rotWithShape="0" blurRad="25400" dist="12700" dir="4920000">
                <a:srgbClr val="FFFFFF">
                  <a:alpha val="50000"/>
                </a:srgbClr>
              </a:outerShdw>
            </a:effectLst>
          </p:spPr>
        </p:pic>
        <p:pic>
          <p:nvPicPr>
            <p:cNvPr id="205" name="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rot="1569983">
              <a:off x="366786" y="3014691"/>
              <a:ext cx="2381638" cy="299400"/>
            </a:xfrm>
            <a:prstGeom prst="rect">
              <a:avLst/>
            </a:prstGeom>
            <a:effectLst/>
          </p:spPr>
        </p:pic>
        <p:sp>
          <p:nvSpPr>
            <p:cNvPr id="207" name="Shape 207"/>
            <p:cNvSpPr/>
            <p:nvPr/>
          </p:nvSpPr>
          <p:spPr>
            <a:xfrm>
              <a:off x="333400" y="3668192"/>
              <a:ext cx="6597600" cy="683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shard未分配时状态为</a:t>
              </a:r>
              <a:r>
                <a:rPr>
                  <a:solidFill>
                    <a:schemeClr val="accent6">
                      <a:hueOff val="-284210"/>
                      <a:satOff val="2084"/>
                      <a:lumOff val="-13137"/>
                    </a:schemeClr>
                  </a:solidFill>
                </a:rPr>
                <a:t>UNASSIGNED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索引时主副片交互过程</a:t>
            </a:r>
          </a:p>
        </p:txBody>
      </p:sp>
      <p:sp>
        <p:nvSpPr>
          <p:cNvPr id="211" name="Shape 21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14" name="Group 214"/>
          <p:cNvGrpSpPr/>
          <p:nvPr/>
        </p:nvGrpSpPr>
        <p:grpSpPr>
          <a:xfrm>
            <a:off x="1435397" y="1727200"/>
            <a:ext cx="9702801" cy="4483100"/>
            <a:chOff x="0" y="0"/>
            <a:chExt cx="9702800" cy="4483100"/>
          </a:xfrm>
        </p:grpSpPr>
        <p:pic>
          <p:nvPicPr>
            <p:cNvPr id="213" name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355600"/>
              <a:ext cx="9677400" cy="40132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12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702800" cy="4483100"/>
            </a:xfrm>
            <a:prstGeom prst="rect">
              <a:avLst/>
            </a:prstGeom>
            <a:effectLst/>
          </p:spPr>
        </p:pic>
      </p:grpSp>
      <p:sp>
        <p:nvSpPr>
          <p:cNvPr id="215" name="Shape 215"/>
          <p:cNvSpPr/>
          <p:nvPr/>
        </p:nvSpPr>
        <p:spPr>
          <a:xfrm>
            <a:off x="1689100" y="6292998"/>
            <a:ext cx="10282089" cy="1964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54755" indent="-654755" algn="l">
              <a:buSzPct val="100000"/>
              <a:buAutoNum type="arabicPeriod" startAt="1"/>
              <a:defRPr sz="1700"/>
            </a:pPr>
            <a:r>
              <a:t>客户端向node1发送了create,index或者delete请求</a:t>
            </a:r>
          </a:p>
          <a:p>
            <a:pPr marL="654755" indent="-654755" algn="l">
              <a:buSzPct val="100000"/>
              <a:buAutoNum type="arabicPeriod" startAt="1"/>
              <a:defRPr sz="1700"/>
            </a:pPr>
            <a:r>
              <a:t>node1通过文档的_id计算出它属于shard0，因此将请求转发到node3</a:t>
            </a:r>
          </a:p>
          <a:p>
            <a:pPr marL="654755" indent="-654755" algn="l">
              <a:buSzPct val="100000"/>
              <a:buAutoNum type="arabicPeriod" startAt="1"/>
              <a:defRPr sz="1700"/>
            </a:pPr>
            <a:r>
              <a:t>node3本地在主片上执行请求，如果成功，则并行的将请求转发给复制片所在的node2和node1。</a:t>
            </a:r>
          </a:p>
          <a:p>
            <a:pPr marL="654755" indent="-654755" algn="l">
              <a:buSzPct val="100000"/>
              <a:buAutoNum type="arabicPeriod" startAt="1"/>
              <a:defRPr sz="1700"/>
            </a:pPr>
            <a:r>
              <a:t>node2和node1对复制片成功执行完请求后，node3将结果回报给node1</a:t>
            </a:r>
          </a:p>
          <a:p>
            <a:pPr marL="654755" indent="-654755" algn="l">
              <a:buSzPct val="100000"/>
              <a:buAutoNum type="arabicPeriod" startAt="1"/>
              <a:defRPr sz="1700"/>
            </a:pPr>
            <a:r>
              <a:t>node1将结果回报给客户端</a:t>
            </a:r>
          </a:p>
          <a:p>
            <a:pPr marL="654755" indent="-654755" algn="l">
              <a:buSzPct val="100000"/>
              <a:buAutoNum type="arabicPeriod" startAt="1"/>
              <a:defRPr sz="1700"/>
            </a:pPr>
            <a:r>
              <a:t>整个过程中,node1扮演了coordination node的角色</a:t>
            </a:r>
          </a:p>
        </p:txBody>
      </p:sp>
      <p:sp>
        <p:nvSpPr>
          <p:cNvPr id="216" name="Shape 216"/>
          <p:cNvSpPr/>
          <p:nvPr/>
        </p:nvSpPr>
        <p:spPr>
          <a:xfrm>
            <a:off x="1904164" y="8136573"/>
            <a:ext cx="9496361" cy="1024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500">
                <a:solidFill>
                  <a:schemeClr val="accent6">
                    <a:hueOff val="-367287"/>
                    <a:satOff val="-1378"/>
                    <a:lumOff val="-21960"/>
                  </a:schemeClr>
                </a:solidFill>
              </a:defRPr>
            </a:lvl1pPr>
          </a:lstStyle>
          <a:p>
            <a:pPr/>
            <a:r>
              <a:t>整个交互过程采用了scatter （分发请求) ／ gather（回收结果）模式，网络请求全部采用异步模式，避免阻塞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获取文档过程</a:t>
            </a:r>
          </a:p>
        </p:txBody>
      </p:sp>
      <p:sp>
        <p:nvSpPr>
          <p:cNvPr id="219" name="Shape 219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22" name="Group 222"/>
          <p:cNvGrpSpPr/>
          <p:nvPr/>
        </p:nvGrpSpPr>
        <p:grpSpPr>
          <a:xfrm>
            <a:off x="1473200" y="1854200"/>
            <a:ext cx="9321800" cy="3797300"/>
            <a:chOff x="0" y="0"/>
            <a:chExt cx="9321800" cy="3797300"/>
          </a:xfrm>
        </p:grpSpPr>
        <p:pic>
          <p:nvPicPr>
            <p:cNvPr id="221" name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355600"/>
              <a:ext cx="9296400" cy="33274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20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321800" cy="3797300"/>
            </a:xfrm>
            <a:prstGeom prst="rect">
              <a:avLst/>
            </a:prstGeom>
            <a:effectLst/>
          </p:spPr>
        </p:pic>
      </p:grpSp>
      <p:sp>
        <p:nvSpPr>
          <p:cNvPr id="223" name="Shape 223"/>
          <p:cNvSpPr/>
          <p:nvPr/>
        </p:nvSpPr>
        <p:spPr>
          <a:xfrm>
            <a:off x="1424012" y="6282361"/>
            <a:ext cx="10588576" cy="1964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54755" indent="-654755" algn="l">
              <a:buSzPct val="100000"/>
              <a:buAutoNum type="arabicPeriod" startAt="1"/>
              <a:defRPr sz="1700"/>
            </a:pPr>
            <a:r>
              <a:t>客户端发送get请求给node1</a:t>
            </a:r>
          </a:p>
          <a:p>
            <a:pPr marL="654755" indent="-654755" algn="l">
              <a:buSzPct val="100000"/>
              <a:buAutoNum type="arabicPeriod" startAt="1"/>
              <a:defRPr sz="1700"/>
            </a:pPr>
            <a:r>
              <a:t>node1通过文档_id判别文档属于shard 0，而shard0在所有node上都有一份拷贝。 本次node1决定将请求转发给nod2</a:t>
            </a:r>
          </a:p>
          <a:p>
            <a:pPr marL="654755" indent="-654755" algn="l">
              <a:buSzPct val="100000"/>
              <a:buAutoNum type="arabicPeriod" startAt="1"/>
              <a:defRPr sz="1700"/>
            </a:pPr>
            <a:r>
              <a:t>node2返回文档给 node1 </a:t>
            </a:r>
          </a:p>
          <a:p>
            <a:pPr marL="654755" indent="-654755" algn="l">
              <a:buSzPct val="100000"/>
              <a:buAutoNum type="arabicPeriod" startAt="1"/>
              <a:defRPr sz="1700"/>
            </a:pPr>
            <a:r>
              <a:t>node1将文档返回给客户端</a:t>
            </a:r>
          </a:p>
          <a:p>
            <a:pPr marL="654755" indent="-654755" algn="l">
              <a:buSzPct val="100000"/>
              <a:buAutoNum type="arabicPeriod" startAt="1"/>
              <a:defRPr sz="1700"/>
            </a:pPr>
            <a:r>
              <a:t>对于后续的请求，coordinating node会将请求发送给不同的shard副本，以起到负载均衡的作用。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分布式搜索的执行过程</a:t>
            </a:r>
          </a:p>
        </p:txBody>
      </p:sp>
      <p:sp>
        <p:nvSpPr>
          <p:cNvPr id="226" name="Shape 226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7" name="Shape 227"/>
          <p:cNvSpPr/>
          <p:nvPr/>
        </p:nvSpPr>
        <p:spPr>
          <a:xfrm>
            <a:off x="1511300" y="3153869"/>
            <a:ext cx="10325696" cy="4106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Query then fetch</a:t>
            </a:r>
          </a:p>
          <a:p>
            <a:pPr/>
          </a:p>
          <a:p>
            <a:pPr marL="395111" indent="-395111" algn="l">
              <a:buSzPct val="75000"/>
              <a:buChar char="•"/>
            </a:pPr>
            <a:r>
              <a:t>Query阶段查询索引所有的shard，找到每个shard里符合查询条件的文档ID</a:t>
            </a:r>
          </a:p>
          <a:p>
            <a:pPr algn="l"/>
          </a:p>
          <a:p>
            <a:pPr marL="395111" indent="-395111" algn="l">
              <a:buSzPct val="75000"/>
              <a:buChar char="•"/>
            </a:pPr>
            <a:r>
              <a:t>Fetch阶段从每个shard里获取符合条件的top n文档，合并、排序再向客户端返回top 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Query阶段</a:t>
            </a:r>
          </a:p>
        </p:txBody>
      </p:sp>
      <p:sp>
        <p:nvSpPr>
          <p:cNvPr id="230" name="Shape 230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33" name="Group 233"/>
          <p:cNvGrpSpPr/>
          <p:nvPr/>
        </p:nvGrpSpPr>
        <p:grpSpPr>
          <a:xfrm>
            <a:off x="1644650" y="1924050"/>
            <a:ext cx="9410700" cy="4445000"/>
            <a:chOff x="0" y="0"/>
            <a:chExt cx="9410700" cy="4445000"/>
          </a:xfrm>
        </p:grpSpPr>
        <p:pic>
          <p:nvPicPr>
            <p:cNvPr id="232" name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355600"/>
              <a:ext cx="9385300" cy="39751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31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410700" cy="4445000"/>
            </a:xfrm>
            <a:prstGeom prst="rect">
              <a:avLst/>
            </a:prstGeom>
            <a:effectLst/>
          </p:spPr>
        </p:pic>
      </p:grpSp>
      <p:sp>
        <p:nvSpPr>
          <p:cNvPr id="234" name="Shape 234"/>
          <p:cNvSpPr/>
          <p:nvPr/>
        </p:nvSpPr>
        <p:spPr>
          <a:xfrm>
            <a:off x="1956932" y="6570918"/>
            <a:ext cx="9090936" cy="2250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54755" indent="-654755" algn="l">
              <a:buSzPct val="100000"/>
              <a:buAutoNum type="arabicPeriod" startAt="1"/>
              <a:defRPr sz="1700"/>
            </a:pPr>
            <a:r>
              <a:t>客户端发送search请求给node3，node3创建一个空的本地排序队列(priority queue)，队列长度为查询条件里的from+size</a:t>
            </a:r>
          </a:p>
          <a:p>
            <a:pPr marL="654755" indent="-654755" algn="l">
              <a:buSzPct val="100000"/>
              <a:buAutoNum type="arabicPeriod" startAt="1"/>
              <a:defRPr sz="1700"/>
            </a:pPr>
            <a:r>
              <a:t>node3将search请求转发给索引所有的主分片或者副分片。每个分片本地执行查询，并将结果放入本地一个排序队列，长度也为from+size</a:t>
            </a:r>
          </a:p>
          <a:p>
            <a:pPr marL="654755" indent="-654755" algn="l">
              <a:buSzPct val="100000"/>
              <a:buAutoNum type="arabicPeriod" startAt="1"/>
              <a:defRPr sz="1700"/>
            </a:pPr>
            <a:r>
              <a:t>每个shard返回文档的ID和轻量级的文档(只包含全局排序用到的字段)给node3，node3在本地排序队列里合并结果，产生全局排序的结果。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xfrm>
            <a:off x="914400" y="635000"/>
            <a:ext cx="11201400" cy="1714500"/>
          </a:xfrm>
          <a:prstGeom prst="rect">
            <a:avLst/>
          </a:prstGeom>
        </p:spPr>
        <p:txBody>
          <a:bodyPr/>
          <a:lstStyle/>
          <a:p>
            <a:pPr/>
            <a:r>
              <a:t>大纲  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  <a:ln w="9525">
            <a:round/>
          </a:ln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  <a:r>
              <a:t>Lucene与全文检索</a:t>
            </a:r>
          </a:p>
          <a:p>
            <a:pPr marL="0" indent="0" algn="ctr">
              <a:spcBef>
                <a:spcPts val="0"/>
              </a:spcBef>
              <a:buSzTx/>
              <a:buNone/>
              <a:defRPr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  <a:r>
              <a:t>ES快速起步</a:t>
            </a:r>
          </a:p>
          <a:p>
            <a:pPr marL="0" indent="0" algn="ctr">
              <a:spcBef>
                <a:spcPts val="0"/>
              </a:spcBef>
              <a:buSzTx/>
              <a:buNone/>
              <a:defRPr sz="3000">
                <a:solidFill>
                  <a:srgbClr val="F6F5F4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  <a:r>
              <a:t>集群与水平扩展</a:t>
            </a:r>
          </a:p>
          <a:p>
            <a:pPr marL="0" indent="0" algn="ctr">
              <a:spcBef>
                <a:spcPts val="0"/>
              </a:spcBef>
              <a:buSzTx/>
              <a:buNone/>
              <a:defRPr sz="3000">
                <a:solidFill>
                  <a:srgbClr val="F6F5F4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</a:p>
          <a:p>
            <a:pPr marL="0" indent="0" algn="ctr">
              <a:spcBef>
                <a:spcPts val="0"/>
              </a:spcBef>
              <a:buSzTx/>
              <a:buNone/>
              <a:defRPr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  <a:r>
              <a:t>索引的管理</a:t>
            </a:r>
          </a:p>
          <a:p>
            <a:pPr marL="0" indent="0" algn="ctr">
              <a:spcBef>
                <a:spcPts val="0"/>
              </a:spcBef>
              <a:buSzTx/>
              <a:buNone/>
              <a:defRPr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  <a:r>
              <a:t>搜索基础</a:t>
            </a:r>
          </a:p>
          <a:p>
            <a:pPr marL="0" indent="0" algn="ctr">
              <a:spcBef>
                <a:spcPts val="0"/>
              </a:spcBef>
              <a:buSzTx/>
              <a:buNone/>
              <a:defRPr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  <a:r>
              <a:t>聚合分析</a:t>
            </a:r>
          </a:p>
          <a:p>
            <a:pPr marL="0" indent="0" algn="ctr">
              <a:spcBef>
                <a:spcPts val="0"/>
              </a:spcBef>
              <a:buSzTx/>
              <a:buNone/>
              <a:defRPr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  <a:r>
              <a:t>生存指南</a:t>
            </a:r>
          </a:p>
        </p:txBody>
      </p:sp>
      <p:sp>
        <p:nvSpPr>
          <p:cNvPr id="127" name="Shape 127"/>
          <p:cNvSpPr/>
          <p:nvPr/>
        </p:nvSpPr>
        <p:spPr>
          <a:xfrm>
            <a:off x="1192250" y="5295900"/>
            <a:ext cx="10848900" cy="0"/>
          </a:xfrm>
          <a:prstGeom prst="line">
            <a:avLst/>
          </a:prstGeom>
          <a:ln w="38100">
            <a:solidFill>
              <a:srgbClr val="4A4744"/>
            </a:solidFill>
            <a:custDash>
              <a:ds d="200000" sp="200000"/>
            </a:custDash>
            <a:miter lim="400000"/>
          </a:ln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128" name="Shape 128"/>
          <p:cNvSpPr/>
          <p:nvPr>
            <p:ph type="sldNum" sz="quarter" idx="2"/>
          </p:nvPr>
        </p:nvSpPr>
        <p:spPr>
          <a:xfrm>
            <a:off x="6373036" y="9258300"/>
            <a:ext cx="261977" cy="419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Fetch阶段</a:t>
            </a:r>
          </a:p>
        </p:txBody>
      </p:sp>
      <p:sp>
        <p:nvSpPr>
          <p:cNvPr id="237" name="Shape 237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40" name="Group 240"/>
          <p:cNvGrpSpPr/>
          <p:nvPr/>
        </p:nvGrpSpPr>
        <p:grpSpPr>
          <a:xfrm>
            <a:off x="1606550" y="2057400"/>
            <a:ext cx="9512300" cy="4559300"/>
            <a:chOff x="0" y="0"/>
            <a:chExt cx="9512300" cy="4559300"/>
          </a:xfrm>
        </p:grpSpPr>
        <p:pic>
          <p:nvPicPr>
            <p:cNvPr id="239" name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355600"/>
              <a:ext cx="9486900" cy="40894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38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512300" cy="4559300"/>
            </a:xfrm>
            <a:prstGeom prst="rect">
              <a:avLst/>
            </a:prstGeom>
            <a:effectLst/>
          </p:spPr>
        </p:pic>
      </p:grpSp>
      <p:sp>
        <p:nvSpPr>
          <p:cNvPr id="241" name="Shape 241"/>
          <p:cNvSpPr/>
          <p:nvPr/>
        </p:nvSpPr>
        <p:spPr>
          <a:xfrm>
            <a:off x="1956932" y="6815024"/>
            <a:ext cx="9090936" cy="1635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654755" indent="-654755" algn="l">
              <a:buSzPct val="100000"/>
              <a:buAutoNum type="arabicPeriod" startAt="1"/>
              <a:defRPr sz="1700"/>
            </a:pPr>
          </a:p>
          <a:p>
            <a:pPr marL="347838" indent="-347838" algn="l">
              <a:buSzPct val="100000"/>
              <a:buAutoNum type="arabicPeriod" startAt="1"/>
              <a:defRPr sz="1700"/>
            </a:pPr>
            <a:r>
              <a:t>coordinating node (node3)根据全局排序结果，判别需要获取哪些文档，然后向对应的shard发送multi GET请求</a:t>
            </a:r>
          </a:p>
          <a:p>
            <a:pPr marL="347838" indent="-347838" algn="l">
              <a:buSzPct val="100000"/>
              <a:buAutoNum type="arabicPeriod" startAt="1"/>
              <a:defRPr sz="1700"/>
            </a:pPr>
            <a:r>
              <a:t>每个shard向node3返回文档内容</a:t>
            </a:r>
          </a:p>
          <a:p>
            <a:pPr marL="347838" indent="-347838" algn="l">
              <a:buSzPct val="100000"/>
              <a:buAutoNum type="arabicPeriod" startAt="1"/>
              <a:defRPr sz="1700"/>
            </a:pPr>
            <a:r>
              <a:t>获取到所有文档以后，node3向客户端返回最终数据集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避免深度分页(Deep Pagination)</a:t>
            </a:r>
          </a:p>
        </p:txBody>
      </p:sp>
      <p:sp>
        <p:nvSpPr>
          <p:cNvPr id="244" name="Shape 24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priority queue的长度 = from + size</a:t>
            </a:r>
          </a:p>
          <a:p>
            <a:pPr/>
            <a:r>
              <a:t>深度分页导致queue长度过长，内存消耗和结点之间传输数据量显著增大。 </a:t>
            </a:r>
          </a:p>
          <a:p>
            <a:pPr/>
            <a:r>
              <a:t>因此分布式搜索引擎比如Google, Baidu，分页都不会很深</a:t>
            </a:r>
          </a:p>
          <a:p>
            <a:pPr/>
            <a:r>
              <a:t>对于需要分批拉取大量数据的需求，可以使用scroll查询。</a:t>
            </a:r>
          </a:p>
        </p:txBody>
      </p:sp>
      <p:sp>
        <p:nvSpPr>
          <p:cNvPr id="245" name="Shape 245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Scroll查询(1)</a:t>
            </a:r>
          </a:p>
        </p:txBody>
      </p:sp>
      <p:sp>
        <p:nvSpPr>
          <p:cNvPr id="248" name="Shape 248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51" name="Group 251"/>
          <p:cNvGrpSpPr/>
          <p:nvPr/>
        </p:nvGrpSpPr>
        <p:grpSpPr>
          <a:xfrm>
            <a:off x="1308100" y="4929822"/>
            <a:ext cx="7920416" cy="2903857"/>
            <a:chOff x="0" y="0"/>
            <a:chExt cx="7920415" cy="2903855"/>
          </a:xfrm>
        </p:grpSpPr>
        <p:pic>
          <p:nvPicPr>
            <p:cNvPr id="250" name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355600"/>
              <a:ext cx="7895016" cy="2433956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49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7920416" cy="2903856"/>
            </a:xfrm>
            <a:prstGeom prst="rect">
              <a:avLst/>
            </a:prstGeom>
            <a:effectLst/>
          </p:spPr>
        </p:pic>
      </p:grpSp>
      <p:pic>
        <p:nvPicPr>
          <p:cNvPr id="252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6227" y="2915761"/>
            <a:ext cx="3681274" cy="2209801"/>
          </a:xfrm>
          <a:prstGeom prst="rect">
            <a:avLst/>
          </a:prstGeom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  <p:sp>
        <p:nvSpPr>
          <p:cNvPr id="253" name="Shape 253"/>
          <p:cNvSpPr/>
          <p:nvPr/>
        </p:nvSpPr>
        <p:spPr>
          <a:xfrm>
            <a:off x="5188864" y="2844216"/>
            <a:ext cx="7160179" cy="1220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scroll query产生一个类似传统数据库的cursor，本例中scroll=1m表示将保持scroll 1分钟</a:t>
            </a:r>
          </a:p>
        </p:txBody>
      </p:sp>
      <p:pic>
        <p:nvPicPr>
          <p:cNvPr id="254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719850">
            <a:off x="4690665" y="3184627"/>
            <a:ext cx="1404007" cy="299399"/>
          </a:xfrm>
          <a:prstGeom prst="rect">
            <a:avLst/>
          </a:prstGeom>
        </p:spPr>
      </p:pic>
      <p:pic>
        <p:nvPicPr>
          <p:cNvPr id="256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20945369">
            <a:off x="2708486" y="4968529"/>
            <a:ext cx="4218360" cy="299400"/>
          </a:xfrm>
          <a:prstGeom prst="rect">
            <a:avLst/>
          </a:prstGeom>
        </p:spPr>
      </p:pic>
      <p:sp>
        <p:nvSpPr>
          <p:cNvPr id="258" name="Shape 258"/>
          <p:cNvSpPr/>
          <p:nvPr/>
        </p:nvSpPr>
        <p:spPr>
          <a:xfrm>
            <a:off x="5480923" y="4265301"/>
            <a:ext cx="6576061" cy="463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/>
            </a:lvl1pPr>
          </a:lstStyle>
          <a:p>
            <a:pPr/>
            <a:r>
              <a:t>返回结果中包含_scroll_id，通过这个id做后续的fetch动作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scroll查询(2)</a:t>
            </a:r>
          </a:p>
        </p:txBody>
      </p:sp>
      <p:sp>
        <p:nvSpPr>
          <p:cNvPr id="261" name="Shape 26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62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6623" y="2016913"/>
            <a:ext cx="5362092" cy="3441701"/>
          </a:xfrm>
          <a:prstGeom prst="rect">
            <a:avLst/>
          </a:prstGeom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  <p:grpSp>
        <p:nvGrpSpPr>
          <p:cNvPr id="265" name="Group 265"/>
          <p:cNvGrpSpPr/>
          <p:nvPr/>
        </p:nvGrpSpPr>
        <p:grpSpPr>
          <a:xfrm>
            <a:off x="1828800" y="5168900"/>
            <a:ext cx="8298992" cy="4252114"/>
            <a:chOff x="0" y="0"/>
            <a:chExt cx="8298991" cy="4252113"/>
          </a:xfrm>
        </p:grpSpPr>
        <p:pic>
          <p:nvPicPr>
            <p:cNvPr id="264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00" y="355600"/>
              <a:ext cx="8273592" cy="378221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63" name="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8298992" cy="4252114"/>
            </a:xfrm>
            <a:prstGeom prst="rect">
              <a:avLst/>
            </a:prstGeom>
            <a:effectLst/>
          </p:spPr>
        </p:pic>
      </p:grpSp>
      <p:pic>
        <p:nvPicPr>
          <p:cNvPr id="266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0614824">
            <a:off x="2631958" y="2817757"/>
            <a:ext cx="4618146" cy="299400"/>
          </a:xfrm>
          <a:prstGeom prst="rect">
            <a:avLst/>
          </a:prstGeom>
        </p:spPr>
      </p:pic>
      <p:sp>
        <p:nvSpPr>
          <p:cNvPr id="268" name="Shape 268"/>
          <p:cNvSpPr/>
          <p:nvPr/>
        </p:nvSpPr>
        <p:spPr>
          <a:xfrm>
            <a:off x="7392549" y="2393366"/>
            <a:ext cx="4658702" cy="852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通过scroll_id来fetch下一批文档，并刷新scroll时间，继续保留1分钟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Near Real-time Search</a:t>
            </a:r>
          </a:p>
        </p:txBody>
      </p:sp>
      <p:sp>
        <p:nvSpPr>
          <p:cNvPr id="271" name="Shape 271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74" name="Group 274"/>
          <p:cNvGrpSpPr/>
          <p:nvPr/>
        </p:nvGrpSpPr>
        <p:grpSpPr>
          <a:xfrm>
            <a:off x="647700" y="2268133"/>
            <a:ext cx="4445662" cy="4709334"/>
            <a:chOff x="0" y="0"/>
            <a:chExt cx="4445661" cy="4709333"/>
          </a:xfrm>
        </p:grpSpPr>
        <p:pic>
          <p:nvPicPr>
            <p:cNvPr id="273" name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355600"/>
              <a:ext cx="4420262" cy="423943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72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445662" cy="4709334"/>
            </a:xfrm>
            <a:prstGeom prst="rect">
              <a:avLst/>
            </a:prstGeom>
            <a:effectLst/>
          </p:spPr>
        </p:pic>
      </p:grpSp>
      <p:grpSp>
        <p:nvGrpSpPr>
          <p:cNvPr id="277" name="Group 277"/>
          <p:cNvGrpSpPr/>
          <p:nvPr/>
        </p:nvGrpSpPr>
        <p:grpSpPr>
          <a:xfrm>
            <a:off x="6763444" y="2268133"/>
            <a:ext cx="5503895" cy="4709334"/>
            <a:chOff x="0" y="0"/>
            <a:chExt cx="5503894" cy="4709333"/>
          </a:xfrm>
        </p:grpSpPr>
        <p:pic>
          <p:nvPicPr>
            <p:cNvPr id="276" name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00" y="355600"/>
              <a:ext cx="5478495" cy="4239434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75" name="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5503895" cy="4709334"/>
            </a:xfrm>
            <a:prstGeom prst="rect">
              <a:avLst/>
            </a:prstGeom>
            <a:effectLst/>
          </p:spPr>
        </p:pic>
      </p:grpSp>
      <p:sp>
        <p:nvSpPr>
          <p:cNvPr id="278" name="Shape 278"/>
          <p:cNvSpPr/>
          <p:nvPr/>
        </p:nvSpPr>
        <p:spPr>
          <a:xfrm>
            <a:off x="5181389" y="3517900"/>
            <a:ext cx="1494029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Refresh</a:t>
            </a:r>
          </a:p>
        </p:txBody>
      </p:sp>
      <p:sp>
        <p:nvSpPr>
          <p:cNvPr id="279" name="Shape 279"/>
          <p:cNvSpPr/>
          <p:nvPr/>
        </p:nvSpPr>
        <p:spPr>
          <a:xfrm>
            <a:off x="5181389" y="4108450"/>
            <a:ext cx="1595207" cy="1270000"/>
          </a:xfrm>
          <a:prstGeom prst="rightArrow">
            <a:avLst>
              <a:gd name="adj1" fmla="val 32000"/>
              <a:gd name="adj2" fmla="val 64000"/>
            </a:avLst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80" name="Shape 280"/>
          <p:cNvSpPr/>
          <p:nvPr/>
        </p:nvSpPr>
        <p:spPr>
          <a:xfrm>
            <a:off x="1523628" y="6972707"/>
            <a:ext cx="10259121" cy="2036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0144" indent="-450144" algn="l">
              <a:buSzPct val="100000"/>
              <a:buAutoNum type="arabicPeriod" startAt="1"/>
              <a:defRPr sz="1800"/>
            </a:pPr>
            <a:r>
              <a:t>索引数据写入缓存(Index writter buffer)</a:t>
            </a:r>
          </a:p>
          <a:p>
            <a:pPr marL="450144" indent="-450144" algn="l">
              <a:buSzPct val="100000"/>
              <a:buAutoNum type="arabicPeriod" startAt="1"/>
              <a:defRPr sz="1800"/>
            </a:pPr>
            <a:r>
              <a:t>Buffer满了或者refresh周期到了，会出发一次refresh操作，将buffer的内容转存到一个新的段文件(Segment File)，并清空buffer</a:t>
            </a:r>
          </a:p>
          <a:p>
            <a:pPr marL="450144" indent="-450144" algn="l">
              <a:buSzPct val="100000"/>
              <a:buAutoNum type="arabicPeriod" startAt="1"/>
              <a:defRPr sz="1800"/>
            </a:pPr>
            <a:r>
              <a:t>此时新的段文件已经可以供搜索，由此refresh interval的设置决定了数据的实时性</a:t>
            </a:r>
          </a:p>
          <a:p>
            <a:pPr marL="450144" indent="-450144" algn="l">
              <a:buSzPct val="100000"/>
              <a:buAutoNum type="arabicPeriod" startAt="1"/>
              <a:defRPr sz="1800"/>
            </a:pPr>
            <a:r>
              <a:t>新的段文件可能还在文件缓冲区，并不一定提交到了磁盘上，存在丢失的风险</a:t>
            </a:r>
          </a:p>
          <a:p>
            <a:pPr marL="450144" indent="-450144" algn="l">
              <a:buSzPct val="100000"/>
              <a:buAutoNum type="arabicPeriod" startAt="1"/>
              <a:defRPr sz="1800"/>
            </a:pPr>
            <a:r>
              <a:t>未提交到磁盘的文件通过Translog (事物日志)来保障安全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Trnaslog- 事务日志</a:t>
            </a:r>
          </a:p>
        </p:txBody>
      </p:sp>
      <p:sp>
        <p:nvSpPr>
          <p:cNvPr id="283" name="Shape 283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8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0450" y="2146300"/>
            <a:ext cx="4306857" cy="29295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00850" y="1985430"/>
            <a:ext cx="4525538" cy="30584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5850" y="5733830"/>
            <a:ext cx="4467284" cy="2963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87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829976" y="5686229"/>
            <a:ext cx="4467285" cy="3058426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Shape 288"/>
          <p:cNvSpPr/>
          <p:nvPr/>
        </p:nvSpPr>
        <p:spPr>
          <a:xfrm>
            <a:off x="5449078" y="3186750"/>
            <a:ext cx="1270001" cy="655787"/>
          </a:xfrm>
          <a:prstGeom prst="rightArrow">
            <a:avLst>
              <a:gd name="adj1" fmla="val 32000"/>
              <a:gd name="adj2" fmla="val 96182"/>
            </a:avLst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89" name="Shape 289"/>
          <p:cNvSpPr/>
          <p:nvPr/>
        </p:nvSpPr>
        <p:spPr>
          <a:xfrm>
            <a:off x="5449078" y="2578100"/>
            <a:ext cx="1384707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refresh</a:t>
            </a:r>
          </a:p>
        </p:txBody>
      </p:sp>
      <p:sp>
        <p:nvSpPr>
          <p:cNvPr id="290" name="Shape 290"/>
          <p:cNvSpPr/>
          <p:nvPr/>
        </p:nvSpPr>
        <p:spPr>
          <a:xfrm>
            <a:off x="5614178" y="6641149"/>
            <a:ext cx="1154755" cy="655787"/>
          </a:xfrm>
          <a:prstGeom prst="rightArrow">
            <a:avLst>
              <a:gd name="adj1" fmla="val 32000"/>
              <a:gd name="adj2" fmla="val 96182"/>
            </a:avLst>
          </a:prstGeom>
          <a:blipFill>
            <a:blip r:embed="rId6"/>
          </a:blipFill>
          <a:ln w="12700"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i="0" sz="30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</a:p>
        </p:txBody>
      </p:sp>
      <p:sp>
        <p:nvSpPr>
          <p:cNvPr id="291" name="Shape 291"/>
          <p:cNvSpPr/>
          <p:nvPr/>
        </p:nvSpPr>
        <p:spPr>
          <a:xfrm>
            <a:off x="5749458" y="6045200"/>
            <a:ext cx="999440" cy="66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flush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Segment Merge</a:t>
            </a:r>
          </a:p>
        </p:txBody>
      </p:sp>
      <p:sp>
        <p:nvSpPr>
          <p:cNvPr id="294" name="Shape 29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97" name="Group 297"/>
          <p:cNvGrpSpPr/>
          <p:nvPr/>
        </p:nvGrpSpPr>
        <p:grpSpPr>
          <a:xfrm>
            <a:off x="5972031" y="1644650"/>
            <a:ext cx="6390733" cy="3158540"/>
            <a:chOff x="0" y="0"/>
            <a:chExt cx="6390731" cy="3158539"/>
          </a:xfrm>
        </p:grpSpPr>
        <p:pic>
          <p:nvPicPr>
            <p:cNvPr id="296" name="pasted-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700" y="355600"/>
              <a:ext cx="6365332" cy="268864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95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390732" cy="3158540"/>
            </a:xfrm>
            <a:prstGeom prst="rect">
              <a:avLst/>
            </a:prstGeom>
            <a:effectLst/>
          </p:spPr>
        </p:pic>
      </p:grpSp>
      <p:grpSp>
        <p:nvGrpSpPr>
          <p:cNvPr id="300" name="Group 300"/>
          <p:cNvGrpSpPr/>
          <p:nvPr/>
        </p:nvGrpSpPr>
        <p:grpSpPr>
          <a:xfrm>
            <a:off x="5905500" y="4899943"/>
            <a:ext cx="6523795" cy="3436104"/>
            <a:chOff x="0" y="0"/>
            <a:chExt cx="6523794" cy="3436102"/>
          </a:xfrm>
        </p:grpSpPr>
        <p:pic>
          <p:nvPicPr>
            <p:cNvPr id="299" name="pasted-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700" y="355600"/>
              <a:ext cx="6498395" cy="2966203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298" name="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6523795" cy="3436103"/>
            </a:xfrm>
            <a:prstGeom prst="rect">
              <a:avLst/>
            </a:prstGeom>
            <a:effectLst/>
          </p:spPr>
        </p:pic>
      </p:grpSp>
      <p:pic>
        <p:nvPicPr>
          <p:cNvPr id="301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28052" y="2804844"/>
            <a:ext cx="4894937" cy="4588412"/>
          </a:xfrm>
          <a:prstGeom prst="rect">
            <a:avLst/>
          </a:prstGeom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type="body" idx="14"/>
          </p:nvPr>
        </p:nvSpPr>
        <p:spPr>
          <a:xfrm>
            <a:off x="1270000" y="4248150"/>
            <a:ext cx="10464800" cy="723900"/>
          </a:xfrm>
          <a:prstGeom prst="rect">
            <a:avLst/>
          </a:prstGeom>
        </p:spPr>
        <p:txBody>
          <a:bodyPr/>
          <a:lstStyle/>
          <a:p>
            <a:pPr/>
            <a:r>
              <a:t>Q&amp;A</a:t>
            </a:r>
          </a:p>
        </p:txBody>
      </p:sp>
      <p:sp>
        <p:nvSpPr>
          <p:cNvPr id="304" name="Shape 304"/>
          <p:cNvSpPr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两个结点的集群</a:t>
            </a:r>
          </a:p>
        </p:txBody>
      </p:sp>
      <p:sp>
        <p:nvSpPr>
          <p:cNvPr id="131" name="Shape 131"/>
          <p:cNvSpPr/>
          <p:nvPr>
            <p:ph type="sldNum" sz="quarter" idx="2"/>
          </p:nvPr>
        </p:nvSpPr>
        <p:spPr>
          <a:xfrm>
            <a:off x="6373036" y="9258300"/>
            <a:ext cx="261977" cy="419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100" y="2510777"/>
            <a:ext cx="11912600" cy="6586246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hape 133"/>
          <p:cNvSpPr/>
          <p:nvPr/>
        </p:nvSpPr>
        <p:spPr>
          <a:xfrm>
            <a:off x="502462" y="1880667"/>
            <a:ext cx="5700676" cy="683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启动2个ES结点，观察启动日志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开发模式和生产模式</a:t>
            </a:r>
          </a:p>
        </p:txBody>
      </p:sp>
      <p:sp>
        <p:nvSpPr>
          <p:cNvPr id="136" name="Shape 13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2900"/>
              </a:spcBef>
              <a:defRPr sz="3348">
                <a:effectLst>
                  <a:outerShdw sx="100000" sy="100000" kx="0" ky="0" algn="b" rotWithShape="0" blurRad="23622" dist="2362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默认ES服务绑定地址为localhost，视为开发模式，启动参数检测较为宽松。</a:t>
            </a:r>
          </a:p>
          <a:p>
            <a:pPr marL="413384" indent="-413384" defTabSz="543305">
              <a:spcBef>
                <a:spcPts val="2900"/>
              </a:spcBef>
              <a:defRPr sz="3348">
                <a:effectLst>
                  <a:outerShdw sx="100000" sy="100000" kx="0" ky="0" algn="b" rotWithShape="0" blurRad="23622" dist="2362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设定了外部的NIC为绑定地址时，视为生产模式，服务启动时会校验关键参数设置。</a:t>
            </a:r>
          </a:p>
          <a:p>
            <a:pPr marL="413384" indent="-413384" defTabSz="543305">
              <a:spcBef>
                <a:spcPts val="2900"/>
              </a:spcBef>
              <a:defRPr sz="3348">
                <a:effectLst>
                  <a:outerShdw sx="100000" sy="100000" kx="0" ky="0" algn="b" rotWithShape="0" blurRad="23622" dist="2362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关键参数包括多项Linux内核参数和ES服务参数，不达标准的情况下，会拒绝启动并在日志里抛出异常。</a:t>
            </a:r>
          </a:p>
          <a:p>
            <a:pPr marL="413384" indent="-413384" defTabSz="543305">
              <a:spcBef>
                <a:spcPts val="2900"/>
              </a:spcBef>
              <a:defRPr sz="3348">
                <a:effectLst>
                  <a:outerShdw sx="100000" sy="100000" kx="0" ky="0" algn="b" rotWithShape="0" blurRad="23622" dist="23622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服务启动不了的时候，可以通过阅读启动日志里的异常判明原因。</a:t>
            </a:r>
          </a:p>
        </p:txBody>
      </p:sp>
      <p:sp>
        <p:nvSpPr>
          <p:cNvPr id="137" name="Shape 137"/>
          <p:cNvSpPr/>
          <p:nvPr>
            <p:ph type="sldNum" sz="quarter" idx="2"/>
          </p:nvPr>
        </p:nvSpPr>
        <p:spPr>
          <a:xfrm>
            <a:off x="6373036" y="9258300"/>
            <a:ext cx="261977" cy="419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两结点集群状态示例</a:t>
            </a: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xfrm>
            <a:off x="6373036" y="9258300"/>
            <a:ext cx="261977" cy="419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41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56849" y="2463800"/>
            <a:ext cx="3100502" cy="685800"/>
          </a:xfrm>
          <a:prstGeom prst="rect">
            <a:avLst/>
          </a:prstGeom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  <p:grpSp>
        <p:nvGrpSpPr>
          <p:cNvPr id="144" name="Group 144"/>
          <p:cNvGrpSpPr/>
          <p:nvPr/>
        </p:nvGrpSpPr>
        <p:grpSpPr>
          <a:xfrm>
            <a:off x="685800" y="2879049"/>
            <a:ext cx="11633200" cy="1004652"/>
            <a:chOff x="0" y="0"/>
            <a:chExt cx="11633200" cy="1004651"/>
          </a:xfrm>
        </p:grpSpPr>
        <p:pic>
          <p:nvPicPr>
            <p:cNvPr id="143" name="pasted-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00" y="355600"/>
              <a:ext cx="11607800" cy="534752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2" name="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1633200" cy="1004652"/>
            </a:xfrm>
            <a:prstGeom prst="rect">
              <a:avLst/>
            </a:prstGeom>
            <a:effectLst/>
          </p:spPr>
        </p:pic>
      </p:grpSp>
      <p:pic>
        <p:nvPicPr>
          <p:cNvPr id="145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549381" y="4400550"/>
            <a:ext cx="3093238" cy="685800"/>
          </a:xfrm>
          <a:prstGeom prst="rect">
            <a:avLst/>
          </a:prstGeom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  <p:grpSp>
        <p:nvGrpSpPr>
          <p:cNvPr id="148" name="Group 148"/>
          <p:cNvGrpSpPr/>
          <p:nvPr/>
        </p:nvGrpSpPr>
        <p:grpSpPr>
          <a:xfrm>
            <a:off x="1492250" y="4889500"/>
            <a:ext cx="9613900" cy="1473200"/>
            <a:chOff x="0" y="0"/>
            <a:chExt cx="9613900" cy="1473200"/>
          </a:xfrm>
        </p:grpSpPr>
        <p:pic>
          <p:nvPicPr>
            <p:cNvPr id="147" name="pasted-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2700" y="355600"/>
              <a:ext cx="9588500" cy="10033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46" name="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9613900" cy="1473200"/>
            </a:xfrm>
            <a:prstGeom prst="rect">
              <a:avLst/>
            </a:prstGeom>
            <a:effectLst/>
          </p:spPr>
        </p:pic>
      </p:grpSp>
      <p:pic>
        <p:nvPicPr>
          <p:cNvPr id="149" name="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279607" y="6623050"/>
            <a:ext cx="3632786" cy="685800"/>
          </a:xfrm>
          <a:prstGeom prst="rect">
            <a:avLst/>
          </a:prstGeom>
          <a:effectLst>
            <a:outerShdw sx="100000" sy="100000" kx="0" ky="0" algn="b" rotWithShape="0" blurRad="25400" dist="12700" dir="4920000">
              <a:srgbClr val="FFFFFF">
                <a:alpha val="50000"/>
              </a:srgbClr>
            </a:outerShdw>
          </a:effectLst>
        </p:spPr>
      </p:pic>
      <p:grpSp>
        <p:nvGrpSpPr>
          <p:cNvPr id="152" name="Group 152"/>
          <p:cNvGrpSpPr/>
          <p:nvPr/>
        </p:nvGrpSpPr>
        <p:grpSpPr>
          <a:xfrm>
            <a:off x="1517650" y="7080250"/>
            <a:ext cx="10147300" cy="1460500"/>
            <a:chOff x="0" y="0"/>
            <a:chExt cx="10147300" cy="1460500"/>
          </a:xfrm>
        </p:grpSpPr>
        <p:pic>
          <p:nvPicPr>
            <p:cNvPr id="151" name="pasted-image.pn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2700" y="355600"/>
              <a:ext cx="10121900" cy="99060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50" name="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0" y="0"/>
              <a:ext cx="10147300" cy="14605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结点启动配置文件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config目录下有3个配置文件：</a:t>
            </a:r>
          </a:p>
          <a:p>
            <a:pPr lvl="1"/>
            <a:r>
              <a:t>jvm.options   配置JVM参数</a:t>
            </a:r>
          </a:p>
          <a:p>
            <a:pPr lvl="1"/>
            <a:r>
              <a:t>elasticsearch.yml 配置集群和结点参数</a:t>
            </a:r>
          </a:p>
          <a:p>
            <a:pPr lvl="1"/>
            <a:r>
              <a:t>log4j2.properties 配置服务日志记录和归档方式</a:t>
            </a:r>
          </a:p>
        </p:txBody>
      </p:sp>
      <p:sp>
        <p:nvSpPr>
          <p:cNvPr id="156" name="Shape 156"/>
          <p:cNvSpPr/>
          <p:nvPr>
            <p:ph type="sldNum" sz="quarter" idx="2"/>
          </p:nvPr>
        </p:nvSpPr>
        <p:spPr>
          <a:xfrm>
            <a:off x="6373036" y="9258300"/>
            <a:ext cx="261977" cy="419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JVM配置</a:t>
            </a:r>
          </a:p>
        </p:txBody>
      </p:sp>
      <p:sp>
        <p:nvSpPr>
          <p:cNvPr id="159" name="Shape 15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97815" indent="-297815" defTabSz="391414">
              <a:spcBef>
                <a:spcPts val="2100"/>
              </a:spcBef>
              <a:defRPr sz="2412">
                <a:effectLst>
                  <a:outerShdw sx="100000" sy="100000" kx="0" ky="0" algn="b" rotWithShape="0" blurRad="17018" dist="1701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在jvm.options文件里配置以下两行</a:t>
            </a:r>
          </a:p>
          <a:p>
            <a:pPr lvl="3" marL="0" indent="459486" defTabSz="391414">
              <a:spcBef>
                <a:spcPts val="2100"/>
              </a:spcBef>
              <a:buSzTx/>
              <a:buNone/>
              <a:defRPr sz="1943">
                <a:effectLst>
                  <a:outerShdw sx="100000" sy="100000" kx="0" ky="0" algn="b" rotWithShape="0" blurRad="17018" dist="17018" dir="5520000">
                    <a:srgbClr val="FFFFFF">
                      <a:alpha val="71999"/>
                    </a:srgbClr>
                  </a:outerShdw>
                </a:effectLst>
              </a:defRPr>
            </a:pPr>
          </a:p>
          <a:p>
            <a:pPr marL="239906" indent="-239906" defTabSz="391414">
              <a:spcBef>
                <a:spcPts val="2100"/>
              </a:spcBef>
              <a:defRPr sz="1943">
                <a:effectLst>
                  <a:outerShdw sx="100000" sy="100000" kx="0" ky="0" algn="b" rotWithShape="0" blurRad="17018" dist="17018" dir="5520000">
                    <a:srgbClr val="FFFFFF">
                      <a:alpha val="71999"/>
                    </a:srgbClr>
                  </a:outerShdw>
                </a:effectLst>
              </a:defRPr>
            </a:pPr>
          </a:p>
          <a:p>
            <a:pPr marL="239906" indent="-239906" defTabSz="391414">
              <a:spcBef>
                <a:spcPts val="2100"/>
              </a:spcBef>
              <a:defRPr sz="1943">
                <a:effectLst>
                  <a:outerShdw sx="100000" sy="100000" kx="0" ky="0" algn="b" rotWithShape="0" blurRad="17018" dist="1701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生产环境保持2个参数相等，避免动态扩展heap空间影响性能</a:t>
            </a:r>
          </a:p>
          <a:p>
            <a:pPr marL="239906" indent="-239906" defTabSz="391414">
              <a:spcBef>
                <a:spcPts val="2100"/>
              </a:spcBef>
              <a:defRPr sz="1943">
                <a:effectLst>
                  <a:outerShdw sx="100000" sy="100000" kx="0" ky="0" algn="b" rotWithShape="0" blurRad="17018" dist="1701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给heap分配的空间不要超过机器可用物理内存的一半</a:t>
            </a:r>
          </a:p>
          <a:p>
            <a:pPr marL="239906" indent="-239906" defTabSz="391414">
              <a:spcBef>
                <a:spcPts val="2100"/>
              </a:spcBef>
              <a:defRPr sz="1943">
                <a:effectLst>
                  <a:outerShdw sx="100000" sy="100000" kx="0" ky="0" algn="b" rotWithShape="0" blurRad="17018" dist="1701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64位操作系统，大内存机器(&gt;64GB)，设置的HEAP不要超过32GB，安全边际在31GB左右。原因在于&lt;32GB的时候，JVM会对对象引用指针启用ordinary object compression，能节省内存消耗。</a:t>
            </a:r>
          </a:p>
          <a:p>
            <a:pPr marL="239906" indent="-239906" defTabSz="391414">
              <a:spcBef>
                <a:spcPts val="2100"/>
              </a:spcBef>
              <a:defRPr sz="1943">
                <a:effectLst>
                  <a:outerShdw sx="100000" sy="100000" kx="0" ky="0" algn="b" rotWithShape="0" blurRad="17018" dist="1701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其他JVM参数推荐使用默认即可</a:t>
            </a:r>
          </a:p>
          <a:p>
            <a:pPr marL="239906" indent="-239906" defTabSz="391414">
              <a:spcBef>
                <a:spcPts val="2100"/>
              </a:spcBef>
              <a:defRPr sz="1943">
                <a:effectLst>
                  <a:outerShdw sx="100000" sy="100000" kx="0" ky="0" algn="b" rotWithShape="0" blurRad="17018" dist="17018" dir="5520000">
                    <a:srgbClr val="FFFFFF">
                      <a:alpha val="71999"/>
                    </a:srgbClr>
                  </a:outerShdw>
                </a:effectLst>
              </a:defRPr>
            </a:pPr>
          </a:p>
        </p:txBody>
      </p:sp>
      <p:sp>
        <p:nvSpPr>
          <p:cNvPr id="160" name="Shape 160"/>
          <p:cNvSpPr/>
          <p:nvPr>
            <p:ph type="sldNum" sz="quarter" idx="2"/>
          </p:nvPr>
        </p:nvSpPr>
        <p:spPr>
          <a:xfrm>
            <a:off x="6373036" y="9258300"/>
            <a:ext cx="261977" cy="419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4450" y="3206750"/>
            <a:ext cx="5702300" cy="1155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elasticsearch.yml关键配置参数</a:t>
            </a:r>
          </a:p>
        </p:txBody>
      </p:sp>
      <p:sp>
        <p:nvSpPr>
          <p:cNvPr id="164" name="Shape 1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5590" indent="-275590" defTabSz="362204">
              <a:spcBef>
                <a:spcPts val="1900"/>
              </a:spcBef>
              <a:defRPr sz="2232">
                <a:effectLst>
                  <a:outerShdw sx="100000" sy="100000" kx="0" ky="0" algn="b" rotWithShape="0" blurRad="15748" dist="15748" dir="5520000">
                    <a:srgbClr val="FFFFFF">
                      <a:alpha val="71999"/>
                    </a:srgbClr>
                  </a:outerShdw>
                </a:effectLst>
              </a:defRPr>
            </a:pPr>
          </a:p>
          <a:p>
            <a:pPr marL="275590" indent="-275590" defTabSz="362204">
              <a:spcBef>
                <a:spcPts val="1900"/>
              </a:spcBef>
              <a:defRPr sz="2232">
                <a:effectLst>
                  <a:outerShdw sx="100000" sy="100000" kx="0" ky="0" algn="b" rotWithShape="0" blurRad="15748" dist="1574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rPr b="1">
                <a:solidFill>
                  <a:schemeClr val="accent2">
                    <a:hueOff val="385117"/>
                    <a:satOff val="9938"/>
                    <a:lumOff val="-27064"/>
                  </a:schemeClr>
                </a:solidFill>
                <a:latin typeface="+mn-lt"/>
                <a:ea typeface="+mn-ea"/>
                <a:cs typeface="+mn-cs"/>
                <a:sym typeface="Avenir Next"/>
              </a:rPr>
              <a:t>path.data and path.logs</a:t>
            </a:r>
            <a:r>
              <a:t> ： 索引文件和日志文件存放目录</a:t>
            </a:r>
          </a:p>
          <a:p>
            <a:pPr marL="275590" indent="-275590" defTabSz="362204">
              <a:spcBef>
                <a:spcPts val="1900"/>
              </a:spcBef>
              <a:defRPr sz="2232">
                <a:effectLst>
                  <a:outerShdw sx="100000" sy="100000" kx="0" ky="0" algn="b" rotWithShape="0" blurRad="15748" dist="1574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rPr b="1">
                <a:solidFill>
                  <a:schemeClr val="accent2">
                    <a:hueOff val="385117"/>
                    <a:satOff val="9938"/>
                    <a:lumOff val="-27064"/>
                  </a:schemeClr>
                </a:solidFill>
                <a:latin typeface="+mn-lt"/>
                <a:ea typeface="+mn-ea"/>
                <a:cs typeface="+mn-cs"/>
                <a:sym typeface="Avenir Next"/>
              </a:rPr>
              <a:t>cluster.name</a:t>
            </a:r>
            <a:r>
              <a:t> :  所有node集群名应该一致，否则无法相互发现</a:t>
            </a:r>
          </a:p>
          <a:p>
            <a:pPr marL="275590" indent="-275590" defTabSz="362204">
              <a:spcBef>
                <a:spcPts val="1900"/>
              </a:spcBef>
              <a:defRPr sz="2232">
                <a:effectLst>
                  <a:outerShdw sx="100000" sy="100000" kx="0" ky="0" algn="b" rotWithShape="0" blurRad="15748" dist="1574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rPr b="1">
                <a:solidFill>
                  <a:schemeClr val="accent2">
                    <a:hueOff val="385117"/>
                    <a:satOff val="9938"/>
                    <a:lumOff val="-27064"/>
                  </a:schemeClr>
                </a:solidFill>
                <a:latin typeface="+mn-lt"/>
                <a:ea typeface="+mn-ea"/>
                <a:cs typeface="+mn-cs"/>
                <a:sym typeface="Avenir Next"/>
              </a:rPr>
              <a:t>node.name</a:t>
            </a:r>
            <a:r>
              <a:t>: 结点名字最好有意义，便于管理维护</a:t>
            </a:r>
          </a:p>
          <a:p>
            <a:pPr marL="275590" indent="-275590" defTabSz="362204">
              <a:spcBef>
                <a:spcPts val="1900"/>
              </a:spcBef>
              <a:defRPr sz="2232">
                <a:effectLst>
                  <a:outerShdw sx="100000" sy="100000" kx="0" ky="0" algn="b" rotWithShape="0" blurRad="15748" dist="1574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rPr b="1">
                <a:solidFill>
                  <a:schemeClr val="accent2">
                    <a:hueOff val="385117"/>
                    <a:satOff val="9938"/>
                    <a:lumOff val="-27064"/>
                  </a:schemeClr>
                </a:solidFill>
                <a:latin typeface="+mn-lt"/>
                <a:ea typeface="+mn-ea"/>
                <a:cs typeface="+mn-cs"/>
                <a:sym typeface="Avenir Next"/>
              </a:rPr>
              <a:t>bootstrap.memory_lock</a:t>
            </a:r>
            <a:r>
              <a:t>： 一定要设置为true，锁定内存地址空间，防止swap</a:t>
            </a:r>
          </a:p>
          <a:p>
            <a:pPr marL="275590" indent="-275590" defTabSz="362204">
              <a:spcBef>
                <a:spcPts val="1900"/>
              </a:spcBef>
              <a:defRPr sz="2232">
                <a:effectLst>
                  <a:outerShdw sx="100000" sy="100000" kx="0" ky="0" algn="b" rotWithShape="0" blurRad="15748" dist="1574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rPr b="1">
                <a:solidFill>
                  <a:schemeClr val="accent2">
                    <a:hueOff val="385117"/>
                    <a:satOff val="9938"/>
                    <a:lumOff val="-27064"/>
                  </a:schemeClr>
                </a:solidFill>
                <a:latin typeface="+mn-lt"/>
                <a:ea typeface="+mn-ea"/>
                <a:cs typeface="+mn-cs"/>
                <a:sym typeface="Avenir Next"/>
              </a:rPr>
              <a:t>network.host</a:t>
            </a:r>
            <a:r>
              <a:t>: 服务绑定和对外公布的IP地址，用于结点之间服务发现和通信</a:t>
            </a:r>
          </a:p>
          <a:p>
            <a:pPr marL="275590" indent="-275590" defTabSz="362204">
              <a:spcBef>
                <a:spcPts val="1900"/>
              </a:spcBef>
              <a:defRPr sz="2232">
                <a:effectLst>
                  <a:outerShdw sx="100000" sy="100000" kx="0" ky="0" algn="b" rotWithShape="0" blurRad="15748" dist="1574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rPr b="1">
                <a:solidFill>
                  <a:schemeClr val="accent2">
                    <a:hueOff val="385117"/>
                    <a:satOff val="9938"/>
                    <a:lumOff val="-27064"/>
                  </a:schemeClr>
                </a:solidFill>
                <a:latin typeface="+mn-lt"/>
                <a:ea typeface="+mn-ea"/>
                <a:cs typeface="+mn-cs"/>
                <a:sym typeface="Avenir Next"/>
              </a:rPr>
              <a:t>discovery.zen.ping.unicast.hosts</a:t>
            </a:r>
            <a:r>
              <a:t>： 集群内部分node的地址（无需全部），用于结点之间相互发现</a:t>
            </a:r>
          </a:p>
          <a:p>
            <a:pPr marL="275590" indent="-275590" defTabSz="362204">
              <a:spcBef>
                <a:spcPts val="1900"/>
              </a:spcBef>
              <a:defRPr sz="2232">
                <a:effectLst>
                  <a:outerShdw sx="100000" sy="100000" kx="0" ky="0" algn="b" rotWithShape="0" blurRad="15748" dist="15748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rPr b="1">
                <a:solidFill>
                  <a:schemeClr val="accent2">
                    <a:hueOff val="385117"/>
                    <a:satOff val="9938"/>
                    <a:lumOff val="-27064"/>
                  </a:schemeClr>
                </a:solidFill>
                <a:latin typeface="+mn-lt"/>
                <a:ea typeface="+mn-ea"/>
                <a:cs typeface="+mn-cs"/>
                <a:sym typeface="Avenir Next"/>
              </a:rPr>
              <a:t>discovery.zen.minimum_master_nodes</a:t>
            </a:r>
            <a:r>
              <a:t>： 防止集群脑裂，非常重要！ 应设置为(master_eligible_nodes / 2) + 1</a:t>
            </a:r>
          </a:p>
        </p:txBody>
      </p:sp>
      <p:sp>
        <p:nvSpPr>
          <p:cNvPr id="165" name="Shape 165"/>
          <p:cNvSpPr/>
          <p:nvPr>
            <p:ph type="sldNum" sz="quarter" idx="2"/>
          </p:nvPr>
        </p:nvSpPr>
        <p:spPr>
          <a:xfrm>
            <a:off x="6373036" y="9258300"/>
            <a:ext cx="261977" cy="419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关键Linux内核参数设置</a:t>
            </a:r>
          </a:p>
        </p:txBody>
      </p:sp>
      <p:sp>
        <p:nvSpPr>
          <p:cNvPr id="168" name="Shape 1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57047">
              <a:spcBef>
                <a:spcPts val="1400"/>
              </a:spcBef>
              <a:buSzTx/>
              <a:buNone/>
              <a:defRPr sz="1584">
                <a:effectLst>
                  <a:outerShdw sx="100000" sy="100000" kx="0" ky="0" algn="b" rotWithShape="0" blurRad="11176" dist="1117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这些参数设置需要Root权限</a:t>
            </a:r>
          </a:p>
          <a:p>
            <a:pPr marL="195579" indent="-195579" defTabSz="257047">
              <a:spcBef>
                <a:spcPts val="1400"/>
              </a:spcBef>
              <a:defRPr sz="1584">
                <a:effectLst>
                  <a:outerShdw sx="100000" sy="100000" kx="0" ky="0" algn="b" rotWithShape="0" blurRad="11176" dist="1117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File Descriptors</a:t>
            </a:r>
          </a:p>
          <a:p>
            <a:pPr lvl="1" marL="391159" indent="-195579" defTabSz="257047">
              <a:spcBef>
                <a:spcPts val="1400"/>
              </a:spcBef>
              <a:defRPr sz="1584">
                <a:effectLst>
                  <a:outerShdw sx="100000" sy="100000" kx="0" ky="0" algn="b" rotWithShape="0" blurRad="11176" dist="1117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启动ES前执行ulimit -n 65536</a:t>
            </a:r>
          </a:p>
          <a:p>
            <a:pPr lvl="1" marL="391159" indent="-195579" defTabSz="257047">
              <a:spcBef>
                <a:spcPts val="1400"/>
              </a:spcBef>
              <a:defRPr sz="1584">
                <a:effectLst>
                  <a:outerShdw sx="100000" sy="100000" kx="0" ky="0" algn="b" rotWithShape="0" blurRad="11176" dist="1117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 或在/etc/security/limits.conf里设置nofile为65536</a:t>
            </a:r>
          </a:p>
          <a:p>
            <a:pPr marL="195579" indent="-195579" defTabSz="257047">
              <a:spcBef>
                <a:spcPts val="1400"/>
              </a:spcBef>
              <a:defRPr sz="1584">
                <a:effectLst>
                  <a:outerShdw sx="100000" sy="100000" kx="0" ky="0" algn="b" rotWithShape="0" blurRad="11176" dist="1117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lock memory</a:t>
            </a:r>
          </a:p>
          <a:p>
            <a:pPr lvl="1" marL="391159" indent="-195579" defTabSz="257047">
              <a:spcBef>
                <a:spcPts val="1400"/>
              </a:spcBef>
              <a:defRPr sz="1584">
                <a:effectLst>
                  <a:outerShdw sx="100000" sy="100000" kx="0" ky="0" algn="b" rotWithShape="0" blurRad="11176" dist="1117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 启动ES前执行ulimit -l unlimited</a:t>
            </a:r>
          </a:p>
          <a:p>
            <a:pPr lvl="1" marL="391159" indent="-195579" defTabSz="257047">
              <a:spcBef>
                <a:spcPts val="1400"/>
              </a:spcBef>
              <a:defRPr sz="1584">
                <a:effectLst>
                  <a:outerShdw sx="100000" sy="100000" kx="0" ky="0" algn="b" rotWithShape="0" blurRad="11176" dist="1117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或在/etc/security/limits.conf里设置memlock为unlimited</a:t>
            </a:r>
          </a:p>
          <a:p>
            <a:pPr marL="195579" indent="-195579" defTabSz="257047">
              <a:spcBef>
                <a:spcPts val="1400"/>
              </a:spcBef>
              <a:defRPr sz="1584">
                <a:effectLst>
                  <a:outerShdw sx="100000" sy="100000" kx="0" ky="0" algn="b" rotWithShape="0" blurRad="11176" dist="1117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Virtual Memroy</a:t>
            </a:r>
          </a:p>
          <a:p>
            <a:pPr lvl="1" marL="391159" indent="-195579" defTabSz="257047">
              <a:spcBef>
                <a:spcPts val="1400"/>
              </a:spcBef>
              <a:defRPr sz="1584">
                <a:effectLst>
                  <a:outerShdw sx="100000" sy="100000" kx="0" ky="0" algn="b" rotWithShape="0" blurRad="11176" dist="1117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启动ES前执行sysctl -w vm.max_map_count=262144</a:t>
            </a:r>
          </a:p>
          <a:p>
            <a:pPr lvl="1" marL="391159" indent="-195579" defTabSz="257047">
              <a:spcBef>
                <a:spcPts val="1400"/>
              </a:spcBef>
              <a:defRPr sz="1584">
                <a:effectLst>
                  <a:outerShdw sx="100000" sy="100000" kx="0" ky="0" algn="b" rotWithShape="0" blurRad="11176" dist="1117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或在/etc/sysctl.conf里设置vm.max_map_count为262144</a:t>
            </a:r>
          </a:p>
          <a:p>
            <a:pPr marL="195579" indent="-195579" defTabSz="257047">
              <a:spcBef>
                <a:spcPts val="1400"/>
              </a:spcBef>
              <a:defRPr sz="1584">
                <a:effectLst>
                  <a:outerShdw sx="100000" sy="100000" kx="0" ky="0" algn="b" rotWithShape="0" blurRad="11176" dist="1117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Number of threads</a:t>
            </a:r>
          </a:p>
          <a:p>
            <a:pPr lvl="1" marL="391159" indent="-195579" defTabSz="257047">
              <a:spcBef>
                <a:spcPts val="1400"/>
              </a:spcBef>
              <a:defRPr sz="1584">
                <a:effectLst>
                  <a:outerShdw sx="100000" sy="100000" kx="0" ky="0" algn="b" rotWithShape="0" blurRad="11176" dist="1117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启动ES前设置ulimit -u 2048</a:t>
            </a:r>
          </a:p>
          <a:p>
            <a:pPr lvl="1" marL="391159" indent="-195579" defTabSz="257047">
              <a:spcBef>
                <a:spcPts val="1400"/>
              </a:spcBef>
              <a:defRPr sz="1584">
                <a:effectLst>
                  <a:outerShdw sx="100000" sy="100000" kx="0" ky="0" algn="b" rotWithShape="0" blurRad="11176" dist="11176" dir="5520000">
                    <a:srgbClr val="FFFFFF">
                      <a:alpha val="71999"/>
                    </a:srgbClr>
                  </a:outerShdw>
                </a:effectLst>
              </a:defRPr>
            </a:pPr>
            <a:r>
              <a:t>或在 /etc/security/limits.conf里设置nproc为2048</a:t>
            </a:r>
          </a:p>
        </p:txBody>
      </p:sp>
      <p:sp>
        <p:nvSpPr>
          <p:cNvPr id="169" name="Shape 169"/>
          <p:cNvSpPr/>
          <p:nvPr>
            <p:ph type="sldNum" sz="quarter" idx="2"/>
          </p:nvPr>
        </p:nvSpPr>
        <p:spPr>
          <a:xfrm>
            <a:off x="6373036" y="9258300"/>
            <a:ext cx="261977" cy="419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0" name="Shape 170"/>
          <p:cNvSpPr/>
          <p:nvPr/>
        </p:nvSpPr>
        <p:spPr>
          <a:xfrm>
            <a:off x="7134402" y="3971952"/>
            <a:ext cx="5282746" cy="1809696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i="0" sz="24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  <a:r>
              <a:t>Note：</a:t>
            </a:r>
          </a:p>
          <a:p>
            <a:pPr algn="l">
              <a:defRPr i="0" sz="2400">
                <a:solidFill>
                  <a:srgbClr val="3E3B39"/>
                </a:solidFill>
                <a:effectLst>
                  <a:outerShdw sx="100000" sy="100000" kx="0" ky="0" algn="b" rotWithShape="0" blurRad="25400" dist="12700" dir="4920000">
                    <a:srgbClr val="FFFFFF">
                      <a:alpha val="50000"/>
                    </a:srgbClr>
                  </a:outerShdw>
                </a:effectLst>
              </a:defRPr>
            </a:pPr>
            <a:r>
              <a:t>系统参数设置最好交由公司的Linux SA通过配置管理工具(如Ansible, salt,puppet,chef)统一管理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5">
  <a:themeElements>
    <a:clrScheme name="New_Template5">
      <a:dk1>
        <a:srgbClr val="5E524C"/>
      </a:dk1>
      <a:lt1>
        <a:srgbClr val="12455E"/>
      </a:lt1>
      <a:dk2>
        <a:srgbClr val="615E5A"/>
      </a:dk2>
      <a:lt2>
        <a:srgbClr val="C8C1B8"/>
      </a:lt2>
      <a:accent1>
        <a:srgbClr val="899DBD"/>
      </a:accent1>
      <a:accent2>
        <a:srgbClr val="74A198"/>
      </a:accent2>
      <a:accent3>
        <a:srgbClr val="8A9759"/>
      </a:accent3>
      <a:accent4>
        <a:srgbClr val="CBA466"/>
      </a:accent4>
      <a:accent5>
        <a:srgbClr val="BB7B3F"/>
      </a:accent5>
      <a:accent6>
        <a:srgbClr val="BA6C5B"/>
      </a:accent6>
      <a:hlink>
        <a:srgbClr val="0000FF"/>
      </a:hlink>
      <a:folHlink>
        <a:srgbClr val="FF00FF"/>
      </a:folHlink>
    </a:clrScheme>
    <a:fontScheme name="New_Template5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New_Templat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760000">
            <a:srgbClr val="FFFFFF">
              <a:alpha val="3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E3B39"/>
            </a:solidFill>
            <a:effectLst>
              <a:outerShdw sx="100000" sy="100000" kx="0" ky="0" algn="b" rotWithShape="0" blurRad="25400" dist="12700" dir="4920000">
                <a:srgbClr val="FFFFFF">
                  <a:alpha val="50000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75451">
              <a:alpha val="90000"/>
            </a:srgbClr>
          </a:solidFill>
          <a:prstDash val="solid"/>
          <a:miter lim="400000"/>
        </a:ln>
        <a:effectLst>
          <a:outerShdw sx="100000" sy="100000" kx="0" ky="0" algn="b" rotWithShape="0" blurRad="25400" dist="25400" dir="5520000">
            <a:srgbClr val="FFFFFF">
              <a:alpha val="72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3200" u="none" kumimoji="0" normalizeH="0">
            <a:ln>
              <a:noFill/>
            </a:ln>
            <a:solidFill>
              <a:srgbClr val="5E524C"/>
            </a:solidFill>
            <a:effectLst>
              <a:outerShdw sx="100000" sy="100000" kx="0" ky="0" algn="b" rotWithShape="0" blurRad="25400" dist="25400" dir="5520000">
                <a:srgbClr val="FFFFFF">
                  <a:alpha val="71999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5">
  <a:themeElements>
    <a:clrScheme name="New_Template5">
      <a:dk1>
        <a:srgbClr val="000000"/>
      </a:dk1>
      <a:lt1>
        <a:srgbClr val="FFFFFF"/>
      </a:lt1>
      <a:dk2>
        <a:srgbClr val="615E5A"/>
      </a:dk2>
      <a:lt2>
        <a:srgbClr val="C8C1B8"/>
      </a:lt2>
      <a:accent1>
        <a:srgbClr val="899DBD"/>
      </a:accent1>
      <a:accent2>
        <a:srgbClr val="74A198"/>
      </a:accent2>
      <a:accent3>
        <a:srgbClr val="8A9759"/>
      </a:accent3>
      <a:accent4>
        <a:srgbClr val="CBA466"/>
      </a:accent4>
      <a:accent5>
        <a:srgbClr val="BB7B3F"/>
      </a:accent5>
      <a:accent6>
        <a:srgbClr val="BA6C5B"/>
      </a:accent6>
      <a:hlink>
        <a:srgbClr val="0000FF"/>
      </a:hlink>
      <a:folHlink>
        <a:srgbClr val="FF00FF"/>
      </a:folHlink>
    </a:clrScheme>
    <a:fontScheme name="New_Template5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New_Templat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760000">
            <a:srgbClr val="FFFFFF">
              <a:alpha val="3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E3B39"/>
            </a:solidFill>
            <a:effectLst>
              <a:outerShdw sx="100000" sy="100000" kx="0" ky="0" algn="b" rotWithShape="0" blurRad="25400" dist="12700" dir="4920000">
                <a:srgbClr val="FFFFFF">
                  <a:alpha val="50000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75451">
              <a:alpha val="90000"/>
            </a:srgbClr>
          </a:solidFill>
          <a:prstDash val="solid"/>
          <a:miter lim="400000"/>
        </a:ln>
        <a:effectLst>
          <a:outerShdw sx="100000" sy="100000" kx="0" ky="0" algn="b" rotWithShape="0" blurRad="25400" dist="25400" dir="5520000">
            <a:srgbClr val="FFFFFF">
              <a:alpha val="72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3200" u="none" kumimoji="0" normalizeH="0">
            <a:ln>
              <a:noFill/>
            </a:ln>
            <a:solidFill>
              <a:srgbClr val="5E524C"/>
            </a:solidFill>
            <a:effectLst>
              <a:outerShdw sx="100000" sy="100000" kx="0" ky="0" algn="b" rotWithShape="0" blurRad="25400" dist="25400" dir="5520000">
                <a:srgbClr val="FFFFFF">
                  <a:alpha val="71999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