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s/comment1.xml" ContentType="application/vnd.openxmlformats-officedocument.presentationml.comment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1"/>
    <p:sldId id="269" r:id="rId22"/>
    <p:sldId id="270" r:id="rId23"/>
    <p:sldId id="271" r:id="rId24"/>
    <p:sldId id="272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作者" initials="作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blipFill rotWithShape="1">
            <a:blip r:embed="rId1"/>
            <a:srcRect l="0" t="0" r="0" b="0"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comments" Target="comments/comment1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/Relationships>

</file>

<file path=ppt/_rels/tableStyles.xml.rels><?xml version="1.0" encoding="UTF-8" standalone="yes"?><Relationships xmlns="http://schemas.openxmlformats.org/package/2006/relationships"><Relationship Id="rId1" Type="http://schemas.openxmlformats.org/officeDocument/2006/relationships/image" Target="media/image40.png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08T21:16:59.921" idx="1">
    <p:pos x="5512" y="27"/>
    <p:text>如果不清楚查找文本会分成哪些词，analyze api可以帮忙
POST /nginx-2016.12.06/_analyze
{
  "text": "Apache-HttpClient/4.3.3 (java 1.5)"
}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i="1" sz="32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35857"/>
            <a:ext cx="10464800" cy="7484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10x7.png"/>
          <p:cNvPicPr>
            <a:picLocks noChangeAspect="0"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/>
          <p:cNvPicPr>
            <a:picLocks noChangeAspect="0"/>
          </p:cNvPicPr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cap="all" i="0" sz="18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.png"/><Relationship Id="rId8" Type="http://schemas.openxmlformats.org/officeDocument/2006/relationships/image" Target="../media/image2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ElasticSearch基础与应用(5)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吴晓刚 2016/12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xfrm>
            <a:off x="6377762" y="9258300"/>
            <a:ext cx="261976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 Level Queries</a:t>
            </a:r>
          </a:p>
        </p:txBody>
      </p:sp>
      <p:sp>
        <p:nvSpPr>
          <p:cNvPr id="198" name="Shape 1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63" y="2305049"/>
            <a:ext cx="3723984" cy="320040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200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0408" y="2305049"/>
            <a:ext cx="3723984" cy="320040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201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82253" y="1136649"/>
            <a:ext cx="3723984" cy="419100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202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4208" y="5667413"/>
            <a:ext cx="3723984" cy="3206674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203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18208" y="5670549"/>
            <a:ext cx="3723984" cy="320040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sp>
        <p:nvSpPr>
          <p:cNvPr id="204" name="Shape 204"/>
          <p:cNvSpPr/>
          <p:nvPr/>
        </p:nvSpPr>
        <p:spPr>
          <a:xfrm>
            <a:off x="4835753" y="8084194"/>
            <a:ext cx="3698584" cy="1019722"/>
          </a:xfrm>
          <a:prstGeom prst="roundRect">
            <a:avLst>
              <a:gd name="adj" fmla="val 15310"/>
            </a:avLst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24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思考： 为何这里要用keyword类型字段?</a:t>
            </a:r>
          </a:p>
        </p:txBody>
      </p:sp>
      <p:pic>
        <p:nvPicPr>
          <p:cNvPr id="205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752199" y="5556249"/>
            <a:ext cx="3723984" cy="320040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 Level Queries - cont’d</a:t>
            </a:r>
          </a:p>
        </p:txBody>
      </p:sp>
      <p:sp>
        <p:nvSpPr>
          <p:cNvPr id="208" name="Shape 2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9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663" y="2317749"/>
            <a:ext cx="3897720" cy="320040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210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7663" y="1924049"/>
            <a:ext cx="4442817" cy="320040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211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2833" y="5762624"/>
            <a:ext cx="4009380" cy="320040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212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14382" y="5216524"/>
            <a:ext cx="4009379" cy="373380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Full Text queries</a:t>
            </a:r>
          </a:p>
        </p:txBody>
      </p:sp>
      <p:sp>
        <p:nvSpPr>
          <p:cNvPr id="215" name="Shape 2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6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878" y="1847849"/>
            <a:ext cx="3723984" cy="320040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217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08437" y="4660899"/>
            <a:ext cx="4017164" cy="320040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218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4878" y="5454649"/>
            <a:ext cx="3723984" cy="320040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219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81658" y="2616200"/>
            <a:ext cx="3723984" cy="4521200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Full Text queries -Cont’d</a:t>
            </a:r>
          </a:p>
        </p:txBody>
      </p:sp>
      <p:sp>
        <p:nvSpPr>
          <p:cNvPr id="222" name="Shape 2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237" y="5127993"/>
            <a:ext cx="6110248" cy="4044214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22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062" y="1904999"/>
            <a:ext cx="5030599" cy="314960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225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09837" y="2410193"/>
            <a:ext cx="5030599" cy="4933214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复合查询</a:t>
            </a:r>
          </a:p>
        </p:txBody>
      </p:sp>
      <p:sp>
        <p:nvSpPr>
          <p:cNvPr id="228" name="Shape 2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9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8062" y="2247900"/>
            <a:ext cx="5030599" cy="4318000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230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4163" y="1428749"/>
            <a:ext cx="3723984" cy="617220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sp>
        <p:nvSpPr>
          <p:cNvPr id="231" name="Shape 231"/>
          <p:cNvSpPr/>
          <p:nvPr/>
        </p:nvSpPr>
        <p:spPr>
          <a:xfrm>
            <a:off x="1276667" y="7497446"/>
            <a:ext cx="9660693" cy="148970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z="25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最常用的是Constant Score &amp; Bool Query，其他更高阶的查询Dis Max, Function Score, Boosting, Indices Query本次略过，大家自行研究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Bool Query字句出现类型</a:t>
            </a:r>
          </a:p>
        </p:txBody>
      </p:sp>
      <p:sp>
        <p:nvSpPr>
          <p:cNvPr id="234" name="Shape 2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35" name="Table 235"/>
          <p:cNvGraphicFramePr/>
          <p:nvPr/>
        </p:nvGraphicFramePr>
        <p:xfrm>
          <a:off x="1066527" y="2436403"/>
          <a:ext cx="10884446" cy="63158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423889"/>
                <a:gridCol w="8447856"/>
              </a:tblGrid>
              <a:tr h="1260638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出现类型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15780000">
                              <a:srgbClr val="191919">
                                <a:alpha val="50000"/>
                              </a:srgbClr>
                            </a:outerShdw>
                          </a:effectLst>
                          <a:sym typeface="Avenir Next Demi Bold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260638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must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文档必须匹配must指定的查询语句，并且这些查询要参与评分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1260638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filter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文档必须匹配filter指定的查询语句，但这些查询不参与评分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1260638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should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cap="none" sz="23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defRPr>
                      </a:pPr>
                      <a:r>
                        <a:t>文档应该匹配一个或多个should指定的查询语句，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mininum_should_match</a:t>
                      </a:r>
                      <a:r>
                        <a:t>参数控制需要匹配的语句数量，匹配的语句参与打分。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</a:tcPr>
                </a:tc>
              </a:tr>
              <a:tr h="1260638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must_not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L>
                    <a:lnB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文档不能匹配must_not指定的查询语句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R>
                    <a:lnB w="12700">
                      <a:solidFill>
                        <a:srgbClr val="514F48">
                          <a:alpha val="80000"/>
                        </a:srgb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还有很多没覆盖到的</a:t>
            </a:r>
          </a:p>
        </p:txBody>
      </p:sp>
      <p:sp>
        <p:nvSpPr>
          <p:cNvPr id="238" name="Shape 238"/>
          <p:cNvSpPr/>
          <p:nvPr>
            <p:ph type="body" sz="half" idx="1"/>
          </p:nvPr>
        </p:nvSpPr>
        <p:spPr>
          <a:xfrm>
            <a:off x="1143000" y="2781300"/>
            <a:ext cx="4401295" cy="5969000"/>
          </a:xfrm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联合查询</a:t>
            </a:r>
          </a:p>
          <a:p>
            <a:pPr lvl="1" marL="56895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内嵌(nested)查询</a:t>
            </a:r>
          </a:p>
          <a:p>
            <a:pPr lvl="1" marL="56895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父子文档查询</a:t>
            </a:r>
          </a:p>
          <a:p>
            <a:pPr marL="28447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地理位置查询</a:t>
            </a:r>
          </a:p>
          <a:p>
            <a:pPr lvl="1" marL="56895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几何形状查询</a:t>
            </a:r>
          </a:p>
          <a:p>
            <a:pPr lvl="1" marL="56895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边界查询</a:t>
            </a:r>
          </a:p>
          <a:p>
            <a:pPr lvl="1" marL="56895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距离查询</a:t>
            </a:r>
          </a:p>
          <a:p>
            <a:pPr lvl="1" marL="56895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距离范围查询</a:t>
            </a:r>
          </a:p>
          <a:p>
            <a:pPr lvl="1" marL="56895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多边形查询</a:t>
            </a:r>
          </a:p>
        </p:txBody>
      </p:sp>
      <p:sp>
        <p:nvSpPr>
          <p:cNvPr id="239" name="Shape 2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Shape 240"/>
          <p:cNvSpPr/>
          <p:nvPr/>
        </p:nvSpPr>
        <p:spPr>
          <a:xfrm>
            <a:off x="4635500" y="2736453"/>
            <a:ext cx="3866704" cy="5130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42264" indent="-342264" algn="l" defTabSz="449833">
              <a:spcBef>
                <a:spcPts val="2400"/>
              </a:spcBef>
              <a:buSzPct val="75000"/>
              <a:buChar char="•"/>
              <a:defRPr i="0" sz="2772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专用查询</a:t>
            </a:r>
          </a:p>
          <a:p>
            <a:pPr lvl="1" marL="684529" indent="-342264" algn="l" defTabSz="449833">
              <a:spcBef>
                <a:spcPts val="2400"/>
              </a:spcBef>
              <a:buSzPct val="75000"/>
              <a:buChar char="•"/>
              <a:defRPr i="0" sz="2772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More like this query</a:t>
            </a:r>
          </a:p>
          <a:p>
            <a:pPr lvl="1" marL="684529" indent="-342264" algn="l" defTabSz="449833">
              <a:spcBef>
                <a:spcPts val="2400"/>
              </a:spcBef>
              <a:buSzPct val="75000"/>
              <a:buChar char="•"/>
              <a:defRPr i="0" sz="2772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模版查询</a:t>
            </a:r>
          </a:p>
          <a:p>
            <a:pPr lvl="1" marL="684529" indent="-342264" algn="l" defTabSz="449833">
              <a:spcBef>
                <a:spcPts val="2400"/>
              </a:spcBef>
              <a:buSzPct val="75000"/>
              <a:buChar char="•"/>
              <a:defRPr i="0" sz="2772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脚本查询</a:t>
            </a:r>
          </a:p>
          <a:p>
            <a:pPr lvl="1" marL="684529" indent="-342264" algn="l" defTabSz="449833">
              <a:spcBef>
                <a:spcPts val="2400"/>
              </a:spcBef>
              <a:buSzPct val="75000"/>
              <a:buChar char="•"/>
              <a:defRPr i="0" sz="2772">
                <a:effectLst>
                  <a:outerShdw sx="100000" sy="100000" kx="0" ky="0" algn="b" rotWithShape="0" blurRad="19558" dist="1955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percolate查询</a:t>
            </a:r>
          </a:p>
        </p:txBody>
      </p:sp>
      <p:sp>
        <p:nvSpPr>
          <p:cNvPr id="241" name="Shape 241"/>
          <p:cNvSpPr/>
          <p:nvPr/>
        </p:nvSpPr>
        <p:spPr>
          <a:xfrm>
            <a:off x="3915410" y="7655975"/>
            <a:ext cx="8031481" cy="6449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比较高级的主题，根据应用需要自己慢慢摸索...</a:t>
            </a:r>
          </a:p>
        </p:txBody>
      </p:sp>
      <p:sp>
        <p:nvSpPr>
          <p:cNvPr id="242" name="Shape 242"/>
          <p:cNvSpPr/>
          <p:nvPr/>
        </p:nvSpPr>
        <p:spPr>
          <a:xfrm>
            <a:off x="8585200" y="2736453"/>
            <a:ext cx="3866704" cy="5130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73379" indent="-373379" algn="l" defTabSz="490727">
              <a:spcBef>
                <a:spcPts val="2600"/>
              </a:spcBef>
              <a:buSzPct val="75000"/>
              <a:buChar char="•"/>
              <a:defRPr i="0" sz="3024">
                <a:effectLst>
                  <a:outerShdw sx="100000" sy="100000" kx="0" ky="0" algn="b" rotWithShape="0" blurRad="21336" dist="2133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打分的控制技巧</a:t>
            </a:r>
          </a:p>
          <a:p>
            <a:pPr lvl="1" marL="746759" indent="-373379" algn="l" defTabSz="490727">
              <a:spcBef>
                <a:spcPts val="2600"/>
              </a:spcBef>
              <a:buSzPct val="75000"/>
              <a:buChar char="•"/>
              <a:defRPr i="0" sz="3024">
                <a:effectLst>
                  <a:outerShdw sx="100000" sy="100000" kx="0" ky="0" algn="b" rotWithShape="0" blurRad="21336" dist="2133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index time boosting</a:t>
            </a:r>
          </a:p>
          <a:p>
            <a:pPr lvl="1" marL="746759" indent="-373379" algn="l" defTabSz="490727">
              <a:spcBef>
                <a:spcPts val="2600"/>
              </a:spcBef>
              <a:buSzPct val="75000"/>
              <a:buChar char="•"/>
              <a:defRPr i="0" sz="3024">
                <a:effectLst>
                  <a:outerShdw sx="100000" sy="100000" kx="0" ky="0" algn="b" rotWithShape="0" blurRad="21336" dist="2133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search time boosting,</a:t>
            </a:r>
          </a:p>
          <a:p>
            <a:pPr lvl="1" marL="746759" indent="-373379" algn="l" defTabSz="490727">
              <a:spcBef>
                <a:spcPts val="2600"/>
              </a:spcBef>
              <a:buSzPct val="75000"/>
              <a:buChar char="•"/>
              <a:defRPr i="0" sz="3024">
                <a:effectLst>
                  <a:outerShdw sx="100000" sy="100000" kx="0" ky="0" algn="b" rotWithShape="0" blurRad="21336" dist="2133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etc..etc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body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/>
          <a:lstStyle/>
          <a:p>
            <a:pPr/>
            <a:r>
              <a:t>Q &amp;A</a:t>
            </a:r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14400" y="635000"/>
            <a:ext cx="11201400" cy="1714500"/>
          </a:xfrm>
          <a:prstGeom prst="rect">
            <a:avLst/>
          </a:prstGeom>
        </p:spPr>
        <p:txBody>
          <a:bodyPr/>
          <a:lstStyle/>
          <a:p>
            <a:pPr/>
            <a:r>
              <a:t>大纲  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  <a:ln w="9525">
            <a:round/>
          </a:ln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Lucene与全文检索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ES快速起步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集群与水平扩展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索引的管理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F6F5F4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搜索基础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聚合分析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生存指南</a:t>
            </a:r>
          </a:p>
        </p:txBody>
      </p:sp>
      <p:sp>
        <p:nvSpPr>
          <p:cNvPr id="127" name="Shape 127"/>
          <p:cNvSpPr/>
          <p:nvPr/>
        </p:nvSpPr>
        <p:spPr>
          <a:xfrm>
            <a:off x="997625" y="5803900"/>
            <a:ext cx="11009550" cy="0"/>
          </a:xfrm>
          <a:prstGeom prst="line">
            <a:avLst/>
          </a:prstGeom>
          <a:ln w="38100">
            <a:solidFill>
              <a:srgbClr val="4A4744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搜索语句的基本格式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8257" y="1930400"/>
            <a:ext cx="4455415" cy="7086600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133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600" y="4390070"/>
            <a:ext cx="1694905" cy="732161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134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7800" y="2716063"/>
            <a:ext cx="2332038" cy="1402161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135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71600" y="5171120"/>
            <a:ext cx="3285282" cy="3004568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136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71600" y="8224577"/>
            <a:ext cx="4308729" cy="638448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sp>
        <p:nvSpPr>
          <p:cNvPr id="137" name="Shape 137"/>
          <p:cNvSpPr/>
          <p:nvPr/>
        </p:nvSpPr>
        <p:spPr>
          <a:xfrm>
            <a:off x="6762191" y="2777338"/>
            <a:ext cx="1283818" cy="52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查询DSL</a:t>
            </a:r>
          </a:p>
        </p:txBody>
      </p:sp>
      <p:sp>
        <p:nvSpPr>
          <p:cNvPr id="138" name="Shape 138"/>
          <p:cNvSpPr/>
          <p:nvPr/>
        </p:nvSpPr>
        <p:spPr>
          <a:xfrm>
            <a:off x="5952388" y="4479138"/>
            <a:ext cx="5547405" cy="52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返回结果偏移位置(from)及大小(size)</a:t>
            </a:r>
          </a:p>
        </p:txBody>
      </p:sp>
      <p:sp>
        <p:nvSpPr>
          <p:cNvPr id="139" name="Shape 139"/>
          <p:cNvSpPr/>
          <p:nvPr/>
        </p:nvSpPr>
        <p:spPr>
          <a:xfrm>
            <a:off x="5884694" y="6180938"/>
            <a:ext cx="6495593" cy="52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排序字段及升降序选择，_score也可以用来排序</a:t>
            </a:r>
          </a:p>
        </p:txBody>
      </p:sp>
      <p:sp>
        <p:nvSpPr>
          <p:cNvPr id="140" name="Shape 140"/>
          <p:cNvSpPr/>
          <p:nvPr/>
        </p:nvSpPr>
        <p:spPr>
          <a:xfrm>
            <a:off x="6356350" y="8212531"/>
            <a:ext cx="591547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过滤返回结果的字段，支持通配符。不指定则默认返回所有字段</a:t>
            </a:r>
          </a:p>
        </p:txBody>
      </p:sp>
      <p:pic>
        <p:nvPicPr>
          <p:cNvPr id="141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1246599">
            <a:off x="4062829" y="3149440"/>
            <a:ext cx="2622407" cy="299399"/>
          </a:xfrm>
          <a:prstGeom prst="rect">
            <a:avLst/>
          </a:prstGeom>
        </p:spPr>
      </p:pic>
      <p:pic>
        <p:nvPicPr>
          <p:cNvPr id="143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216625" y="4538035"/>
            <a:ext cx="2980628" cy="299399"/>
          </a:xfrm>
          <a:prstGeom prst="rect">
            <a:avLst/>
          </a:prstGeom>
        </p:spPr>
      </p:pic>
      <p:pic>
        <p:nvPicPr>
          <p:cNvPr id="145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51725" y="6295550"/>
            <a:ext cx="1318645" cy="299400"/>
          </a:xfrm>
          <a:prstGeom prst="rect">
            <a:avLst/>
          </a:prstGeom>
        </p:spPr>
      </p:pic>
      <p:pic>
        <p:nvPicPr>
          <p:cNvPr id="147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616925" y="8394102"/>
            <a:ext cx="764079" cy="29939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Query DSL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63" y="2387600"/>
            <a:ext cx="3723984" cy="5842000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sp>
        <p:nvSpPr>
          <p:cNvPr id="153" name="Shape 153"/>
          <p:cNvSpPr/>
          <p:nvPr/>
        </p:nvSpPr>
        <p:spPr>
          <a:xfrm>
            <a:off x="1231900" y="4165600"/>
            <a:ext cx="2285951" cy="963266"/>
          </a:xfrm>
          <a:prstGeom prst="rect">
            <a:avLst/>
          </a:prstGeom>
          <a:ln w="25400">
            <a:solidFill>
              <a:srgbClr val="AA7942"/>
            </a:solidFill>
            <a:miter lim="400000"/>
          </a:ln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914400" y="3429000"/>
            <a:ext cx="1278037" cy="393701"/>
          </a:xfrm>
          <a:prstGeom prst="rect">
            <a:avLst/>
          </a:prstGeom>
          <a:ln w="25400">
            <a:solidFill>
              <a:schemeClr val="accent6">
                <a:hueOff val="-284210"/>
                <a:satOff val="2084"/>
                <a:lumOff val="-13137"/>
              </a:schemeClr>
            </a:solidFill>
            <a:miter lim="400000"/>
          </a:ln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1231900" y="5829300"/>
            <a:ext cx="2916188" cy="963266"/>
          </a:xfrm>
          <a:prstGeom prst="rect">
            <a:avLst/>
          </a:prstGeom>
          <a:ln w="25400">
            <a:solidFill>
              <a:srgbClr val="AA7942"/>
            </a:solidFill>
            <a:miter lim="400000"/>
          </a:ln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6208657" y="2048942"/>
            <a:ext cx="4727686" cy="125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基于JSON的查询DSL，结构很像一颗查询语法树</a:t>
            </a:r>
          </a:p>
        </p:txBody>
      </p:sp>
      <p:sp>
        <p:nvSpPr>
          <p:cNvPr id="157" name="Shape 157"/>
          <p:cNvSpPr/>
          <p:nvPr/>
        </p:nvSpPr>
        <p:spPr>
          <a:xfrm>
            <a:off x="4845335" y="4059358"/>
            <a:ext cx="7682930" cy="51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2300"/>
            </a:pPr>
            <a:r>
              <a:t>复合(Compound)查询语句，用来逻辑组合🍃（Leaf)查询</a:t>
            </a:r>
          </a:p>
        </p:txBody>
      </p:sp>
      <p:sp>
        <p:nvSpPr>
          <p:cNvPr id="158" name="Shape 158"/>
          <p:cNvSpPr/>
          <p:nvPr/>
        </p:nvSpPr>
        <p:spPr>
          <a:xfrm>
            <a:off x="5303837" y="5546103"/>
            <a:ext cx="3641726" cy="515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2300"/>
            </a:pPr>
            <a:r>
              <a:t>🍃查询 ，查询特定的字段</a:t>
            </a:r>
          </a:p>
        </p:txBody>
      </p:sp>
      <p:pic>
        <p:nvPicPr>
          <p:cNvPr id="15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100541">
            <a:off x="2361529" y="3786186"/>
            <a:ext cx="2815818" cy="193729"/>
          </a:xfrm>
          <a:prstGeom prst="rect">
            <a:avLst/>
          </a:prstGeom>
        </p:spPr>
      </p:pic>
      <p:pic>
        <p:nvPicPr>
          <p:cNvPr id="161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511080">
            <a:off x="3509270" y="4952326"/>
            <a:ext cx="1957698" cy="193730"/>
          </a:xfrm>
          <a:prstGeom prst="rect">
            <a:avLst/>
          </a:prstGeom>
        </p:spPr>
      </p:pic>
      <p:pic>
        <p:nvPicPr>
          <p:cNvPr id="163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914199">
            <a:off x="3800145" y="5879788"/>
            <a:ext cx="1669515" cy="19372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context:  query vs Filter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6695" indent="-226695" defTabSz="297941">
              <a:spcBef>
                <a:spcPts val="1600"/>
              </a:spcBef>
              <a:defRPr sz="1836">
                <a:effectLst>
                  <a:outerShdw sx="100000" sy="100000" kx="0" ky="0" algn="b" rotWithShape="0" blurRad="12954" dist="1295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Query context</a:t>
            </a:r>
          </a:p>
          <a:p>
            <a:pPr lvl="1" marL="453390" indent="-226695" defTabSz="297941">
              <a:spcBef>
                <a:spcPts val="1600"/>
              </a:spcBef>
              <a:defRPr sz="1836">
                <a:effectLst>
                  <a:outerShdw sx="100000" sy="100000" kx="0" ky="0" algn="b" rotWithShape="0" blurRad="12954" dist="1295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除了决定文档是否匹配查询以外，还要回答“匹配的程度有多高？”的问题。通过计算文档的_score，并与其他文档进行比较来决定文档的匹配度。</a:t>
            </a:r>
          </a:p>
          <a:p>
            <a:pPr lvl="1" marL="453390" indent="-226695" defTabSz="297941">
              <a:spcBef>
                <a:spcPts val="1600"/>
              </a:spcBef>
              <a:defRPr sz="1836">
                <a:effectLst>
                  <a:outerShdw sx="100000" sy="100000" kx="0" ky="0" algn="b" rotWithShape="0" blurRad="12954" dist="1295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当查询被放倒”query”这个参数内部时，查询就处于query context。</a:t>
            </a:r>
          </a:p>
          <a:p>
            <a:pPr marL="226695" indent="-226695" defTabSz="297941">
              <a:spcBef>
                <a:spcPts val="1600"/>
              </a:spcBef>
              <a:defRPr sz="1836">
                <a:effectLst>
                  <a:outerShdw sx="100000" sy="100000" kx="0" ky="0" algn="b" rotWithShape="0" blurRad="12954" dist="1295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Filter context</a:t>
            </a:r>
          </a:p>
          <a:p>
            <a:pPr lvl="1" marL="453390" indent="-226695" defTabSz="297941">
              <a:spcBef>
                <a:spcPts val="1600"/>
              </a:spcBef>
              <a:defRPr sz="1836">
                <a:effectLst>
                  <a:outerShdw sx="100000" sy="100000" kx="0" ky="0" algn="b" rotWithShape="0" blurRad="12954" dist="1295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在filter context下，查询只回答文档匹配还是不匹配，非此即彼。也不需要做_score的计算。通常用于对结构化数据的过滤</a:t>
            </a:r>
          </a:p>
          <a:p>
            <a:pPr lvl="1" marL="453390" indent="-226695" defTabSz="297941">
              <a:spcBef>
                <a:spcPts val="1600"/>
              </a:spcBef>
              <a:defRPr sz="1836">
                <a:effectLst>
                  <a:outerShdw sx="100000" sy="100000" kx="0" ky="0" algn="b" rotWithShape="0" blurRad="12954" dist="1295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频繁用到的filter会被elasticsearch自动cache加速后续同样的查询。</a:t>
            </a:r>
          </a:p>
          <a:p>
            <a:pPr lvl="1" marL="453390" indent="-226695" defTabSz="297941">
              <a:spcBef>
                <a:spcPts val="1600"/>
              </a:spcBef>
              <a:defRPr sz="1836">
                <a:effectLst>
                  <a:outerShdw sx="100000" sy="100000" kx="0" ky="0" algn="b" rotWithShape="0" blurRad="12954" dist="1295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当查询语句位于”filter”参数内部的时候就处于filter context，例如</a:t>
            </a:r>
          </a:p>
          <a:p>
            <a:pPr lvl="2" marL="680084" indent="-226695" defTabSz="297941">
              <a:spcBef>
                <a:spcPts val="1600"/>
              </a:spcBef>
              <a:defRPr sz="1836">
                <a:effectLst>
                  <a:outerShdw sx="100000" sy="100000" kx="0" ky="0" algn="b" rotWithShape="0" blurRad="12954" dist="1295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位于bool query内部的filter或must_not参数内部时</a:t>
            </a:r>
          </a:p>
          <a:p>
            <a:pPr lvl="2" marL="680084" indent="-226695" defTabSz="297941">
              <a:spcBef>
                <a:spcPts val="1600"/>
              </a:spcBef>
              <a:defRPr sz="1836">
                <a:effectLst>
                  <a:outerShdw sx="100000" sy="100000" kx="0" ky="0" algn="b" rotWithShape="0" blurRad="12954" dist="1295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位于constant_score query内部的filter参数内部时</a:t>
            </a:r>
          </a:p>
          <a:p>
            <a:pPr lvl="2" marL="680084" indent="-226695" defTabSz="297941">
              <a:spcBef>
                <a:spcPts val="1600"/>
              </a:spcBef>
              <a:defRPr sz="1836">
                <a:effectLst>
                  <a:outerShdw sx="100000" sy="100000" kx="0" ky="0" algn="b" rotWithShape="0" blurRad="12954" dist="1295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位于filter aggregation内部时</a:t>
            </a: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Filter/Query context示例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63" y="2705100"/>
            <a:ext cx="3723984" cy="5842000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sp>
        <p:nvSpPr>
          <p:cNvPr id="173" name="Shape 173"/>
          <p:cNvSpPr/>
          <p:nvPr/>
        </p:nvSpPr>
        <p:spPr>
          <a:xfrm>
            <a:off x="2382202" y="3505199"/>
            <a:ext cx="340996" cy="3556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z="15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4" name="Shape 174"/>
          <p:cNvSpPr/>
          <p:nvPr/>
        </p:nvSpPr>
        <p:spPr>
          <a:xfrm>
            <a:off x="2529757" y="4476749"/>
            <a:ext cx="340996" cy="3556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z="15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5" name="Shape 175"/>
          <p:cNvSpPr/>
          <p:nvPr/>
        </p:nvSpPr>
        <p:spPr>
          <a:xfrm>
            <a:off x="4358557" y="6445249"/>
            <a:ext cx="340996" cy="3556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0" sz="15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6" name="Shape 176"/>
          <p:cNvSpPr/>
          <p:nvPr/>
        </p:nvSpPr>
        <p:spPr>
          <a:xfrm>
            <a:off x="5270500" y="3572309"/>
            <a:ext cx="6854404" cy="3269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54755" indent="-654755" algn="l">
              <a:lnSpc>
                <a:spcPct val="120000"/>
              </a:lnSpc>
              <a:buSzPct val="100000"/>
              <a:buAutoNum type="arabicPeriod" startAt="1"/>
              <a:defRPr sz="2200"/>
            </a:pPr>
            <a:r>
              <a:t>查询由Query开始</a:t>
            </a:r>
          </a:p>
          <a:p>
            <a:pPr marL="654755" indent="-654755" algn="l">
              <a:lnSpc>
                <a:spcPct val="120000"/>
              </a:lnSpc>
              <a:buSzPct val="100000"/>
              <a:buAutoNum type="arabicPeriod" startAt="1"/>
              <a:defRPr sz="2200"/>
            </a:pPr>
            <a:r>
              <a:t>这个term查询语句位于bool query的filter参数内部，因此是filter context。对statuscode字段做精确匹配，不打分，结果可以被缓存</a:t>
            </a:r>
          </a:p>
          <a:p>
            <a:pPr marL="654755" indent="-654755" algn="l">
              <a:lnSpc>
                <a:spcPct val="120000"/>
              </a:lnSpc>
              <a:buSzPct val="100000"/>
              <a:buAutoNum type="arabicPeriod" startAt="1"/>
              <a:defRPr sz="2200"/>
            </a:pPr>
            <a:r>
              <a:t>这个term查询语句位于bool query的must参数内部，因此是query context，对匹配的文档需要做相关度打分，结果不缓存</a:t>
            </a:r>
          </a:p>
        </p:txBody>
      </p:sp>
      <p:sp>
        <p:nvSpPr>
          <p:cNvPr id="177" name="Shape 177"/>
          <p:cNvSpPr/>
          <p:nvPr/>
        </p:nvSpPr>
        <p:spPr>
          <a:xfrm>
            <a:off x="5317437" y="7766468"/>
            <a:ext cx="6582729" cy="56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尝试不同的查询条件，体会两个context的不同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查询语句纵览</a:t>
            </a:r>
          </a:p>
        </p:txBody>
      </p:sp>
      <p:sp>
        <p:nvSpPr>
          <p:cNvPr id="180" name="Shape 180"/>
          <p:cNvSpPr/>
          <p:nvPr>
            <p:ph type="body" sz="half" idx="1"/>
          </p:nvPr>
        </p:nvSpPr>
        <p:spPr>
          <a:xfrm>
            <a:off x="863600" y="2527300"/>
            <a:ext cx="5453609" cy="5414963"/>
          </a:xfrm>
          <a:prstGeom prst="rect">
            <a:avLst/>
          </a:prstGeom>
        </p:spPr>
        <p:txBody>
          <a:bodyPr/>
          <a:lstStyle/>
          <a:p>
            <a:pPr marL="0" indent="0" defTabSz="473201">
              <a:spcBef>
                <a:spcPts val="2500"/>
              </a:spcBef>
              <a:buSzTx/>
              <a:buNone/>
              <a:defRPr sz="2916">
                <a:effectLst>
                  <a:outerShdw sx="100000" sy="100000" kx="0" ky="0" algn="b" rotWithShape="0" blurRad="20574" dist="2057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叶子查询语句</a:t>
            </a:r>
          </a:p>
          <a:p>
            <a:pPr marL="360045" indent="-360045" defTabSz="473201">
              <a:spcBef>
                <a:spcPts val="2500"/>
              </a:spcBef>
              <a:defRPr sz="2916">
                <a:solidFill>
                  <a:srgbClr val="942192"/>
                </a:solidFill>
                <a:effectLst>
                  <a:outerShdw sx="100000" sy="100000" kx="0" ky="0" algn="b" rotWithShape="0" blurRad="20574" dist="2057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Match All  &amp;  Match None</a:t>
            </a:r>
          </a:p>
          <a:p>
            <a:pPr marL="360045" indent="-360045" defTabSz="473201">
              <a:spcBef>
                <a:spcPts val="2500"/>
              </a:spcBef>
              <a:defRPr sz="2916">
                <a:solidFill>
                  <a:srgbClr val="942192"/>
                </a:solidFill>
                <a:effectLst>
                  <a:outerShdw sx="100000" sy="100000" kx="0" ky="0" algn="b" rotWithShape="0" blurRad="20574" dist="2057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Term level Queries</a:t>
            </a:r>
          </a:p>
          <a:p>
            <a:pPr marL="360045" indent="-360045" defTabSz="473201">
              <a:spcBef>
                <a:spcPts val="2500"/>
              </a:spcBef>
              <a:defRPr sz="2916">
                <a:solidFill>
                  <a:srgbClr val="942192"/>
                </a:solidFill>
                <a:effectLst>
                  <a:outerShdw sx="100000" sy="100000" kx="0" ky="0" algn="b" rotWithShape="0" blurRad="20574" dist="2057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Full text Queries</a:t>
            </a:r>
          </a:p>
          <a:p>
            <a:pPr marL="360045" indent="-360045" defTabSz="473201">
              <a:spcBef>
                <a:spcPts val="2500"/>
              </a:spcBef>
              <a:defRPr sz="2916">
                <a:solidFill>
                  <a:srgbClr val="942192"/>
                </a:solidFill>
                <a:effectLst>
                  <a:outerShdw sx="100000" sy="100000" kx="0" ky="0" algn="b" rotWithShape="0" blurRad="20574" dist="2057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Geo Queries</a:t>
            </a:r>
          </a:p>
          <a:p>
            <a:pPr marL="360045" indent="-360045" defTabSz="473201">
              <a:spcBef>
                <a:spcPts val="2500"/>
              </a:spcBef>
              <a:defRPr sz="2916">
                <a:effectLst>
                  <a:outerShdw sx="100000" sy="100000" kx="0" ky="0" algn="b" rotWithShape="0" blurRad="20574" dist="2057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其他类别: More Like This Query , Script Query. . etc.etc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Shape 182"/>
          <p:cNvSpPr/>
          <p:nvPr/>
        </p:nvSpPr>
        <p:spPr>
          <a:xfrm>
            <a:off x="6934200" y="2592027"/>
            <a:ext cx="4886077" cy="377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426466">
              <a:spcBef>
                <a:spcPts val="2300"/>
              </a:spcBef>
              <a:defRPr i="0" sz="2628">
                <a:effectLst>
                  <a:outerShdw sx="100000" sy="100000" kx="0" ky="0" algn="b" rotWithShape="0" blurRad="18542" dist="1854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复合查询</a:t>
            </a:r>
          </a:p>
          <a:p>
            <a:pPr marL="324485" indent="-324485" algn="l" defTabSz="426466">
              <a:spcBef>
                <a:spcPts val="2300"/>
              </a:spcBef>
              <a:buSzPct val="75000"/>
              <a:buChar char="•"/>
              <a:defRPr i="0" sz="2628">
                <a:solidFill>
                  <a:srgbClr val="942192"/>
                </a:solidFill>
                <a:effectLst>
                  <a:outerShdw sx="100000" sy="100000" kx="0" ky="0" algn="b" rotWithShape="0" blurRad="18542" dist="1854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Constant Score Query</a:t>
            </a:r>
          </a:p>
          <a:p>
            <a:pPr marL="324485" indent="-324485" algn="l" defTabSz="426466">
              <a:spcBef>
                <a:spcPts val="2300"/>
              </a:spcBef>
              <a:buSzPct val="75000"/>
              <a:buChar char="•"/>
              <a:defRPr i="0" sz="2628">
                <a:solidFill>
                  <a:srgbClr val="942192"/>
                </a:solidFill>
                <a:effectLst>
                  <a:outerShdw sx="100000" sy="100000" kx="0" ky="0" algn="b" rotWithShape="0" blurRad="18542" dist="1854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Bool Query</a:t>
            </a:r>
          </a:p>
          <a:p>
            <a:pPr marL="324485" indent="-324485" algn="l" defTabSz="426466">
              <a:spcBef>
                <a:spcPts val="2300"/>
              </a:spcBef>
              <a:buSzPct val="75000"/>
              <a:buChar char="•"/>
              <a:defRPr i="0" sz="2628">
                <a:effectLst>
                  <a:outerShdw sx="100000" sy="100000" kx="0" ky="0" algn="b" rotWithShape="0" blurRad="18542" dist="1854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其他: Dis Max Query, Function Score Query …etc. etc</a:t>
            </a:r>
          </a:p>
        </p:txBody>
      </p:sp>
      <p:sp>
        <p:nvSpPr>
          <p:cNvPr id="183" name="Shape 183"/>
          <p:cNvSpPr/>
          <p:nvPr/>
        </p:nvSpPr>
        <p:spPr>
          <a:xfrm>
            <a:off x="7061200" y="6613301"/>
            <a:ext cx="389294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408940">
              <a:spcBef>
                <a:spcPts val="2200"/>
              </a:spcBef>
              <a:defRPr i="0" sz="2520">
                <a:effectLst>
                  <a:outerShdw sx="100000" sy="100000" kx="0" ky="0" algn="b" rotWithShape="0" blurRad="17780" dist="1778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联合查询</a:t>
            </a:r>
          </a:p>
          <a:p>
            <a:pPr marL="311150" indent="-311150" algn="l" defTabSz="408940">
              <a:spcBef>
                <a:spcPts val="2200"/>
              </a:spcBef>
              <a:buSzPct val="75000"/>
              <a:buChar char="•"/>
              <a:defRPr i="0" sz="2520">
                <a:effectLst>
                  <a:outerShdw sx="100000" sy="100000" kx="0" ky="0" algn="b" rotWithShape="0" blurRad="17780" dist="1778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Nested Query,  Has child/Parent query,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 level Queries vs Full Text Queries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Shape 187"/>
          <p:cNvSpPr/>
          <p:nvPr/>
        </p:nvSpPr>
        <p:spPr>
          <a:xfrm>
            <a:off x="1848859" y="2994052"/>
            <a:ext cx="9079773" cy="183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Term Level Queries在倒排索引里精确匹配查询语句里的词(term)，通常用于Filter context做结构化数据的过滤</a:t>
            </a:r>
          </a:p>
        </p:txBody>
      </p:sp>
      <p:sp>
        <p:nvSpPr>
          <p:cNvPr id="188" name="Shape 188"/>
          <p:cNvSpPr/>
          <p:nvPr/>
        </p:nvSpPr>
        <p:spPr>
          <a:xfrm>
            <a:off x="1683054" y="5616602"/>
            <a:ext cx="10111172" cy="1847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而Full TEXT Queries，查询语句里的文本也要经过analyze的过程，在倒排里查询的是分解出来的term，通常用于Query context，对匹配的文档要做相关性打分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Match ALL &amp; Match None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2658" y="3384550"/>
            <a:ext cx="3542284" cy="3352800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pic>
        <p:nvPicPr>
          <p:cNvPr id="193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3758" y="3295650"/>
            <a:ext cx="4031870" cy="3352800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sp>
        <p:nvSpPr>
          <p:cNvPr id="194" name="Shape 194"/>
          <p:cNvSpPr/>
          <p:nvPr/>
        </p:nvSpPr>
        <p:spPr>
          <a:xfrm>
            <a:off x="2457450" y="6737350"/>
            <a:ext cx="25527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匹配所有文档</a:t>
            </a:r>
          </a:p>
        </p:txBody>
      </p:sp>
      <p:sp>
        <p:nvSpPr>
          <p:cNvPr id="195" name="Shape 195"/>
          <p:cNvSpPr/>
          <p:nvPr/>
        </p:nvSpPr>
        <p:spPr>
          <a:xfrm>
            <a:off x="7308850" y="6737350"/>
            <a:ext cx="2959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不匹配任何文档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