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blipFill rotWithShape="1">
            <a:blip r:embed="rId1"/>
            <a:srcRect l="0" t="0" r="0" b="0"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_rels/tableStyles.xml.rels><?xml version="1.0" encoding="UTF-8" standalone="yes"?><Relationships xmlns="http://schemas.openxmlformats.org/package/2006/relationships"><Relationship Id="rId1" Type="http://schemas.openxmlformats.org/officeDocument/2006/relationships/image" Target="media/image28.png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i="1" sz="32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35857"/>
            <a:ext cx="10464800" cy="7484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/>
          <p:cNvPicPr>
            <a:picLocks noChangeAspect="0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>
            <a:picLocks noChangeAspect="0"/>
          </p:cNvPicPr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cap="all" i="0" sz="18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elastic.co/guide/en/elasticsearch/client/curator/current/index.html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elastic.co/guide/en/elasticsearch/guide/current/index.html" TargetMode="External"/><Relationship Id="rId3" Type="http://schemas.openxmlformats.org/officeDocument/2006/relationships/hyperlink" Target="https://www.elastic.co/guide/en/elasticsearch/reference/current/index.html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hyperlink" Target="http://elasticsearch.cn/" TargetMode="External"/><Relationship Id="rId4" Type="http://schemas.openxmlformats.org/officeDocument/2006/relationships/image" Target="../media/image2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floragunncom/search-guard" TargetMode="External"/><Relationship Id="rId3" Type="http://schemas.openxmlformats.org/officeDocument/2006/relationships/hyperlink" Target="http://kibana.logstash.es/content/elasticsearch/auth/searchguard-2.html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ttweber/es2graphite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ElasticSearch基础与应用(7)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吴晓刚 2016/12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xfrm>
            <a:off x="6377762" y="9258300"/>
            <a:ext cx="261976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773733" y="3033216"/>
            <a:ext cx="9457334" cy="564296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集群稳定性第一要素: Heap剩余空间</a:t>
            </a:r>
          </a:p>
        </p:txBody>
      </p:sp>
      <p:sp>
        <p:nvSpPr>
          <p:cNvPr id="163" name="Shape 1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Shape 164"/>
          <p:cNvSpPr/>
          <p:nvPr/>
        </p:nvSpPr>
        <p:spPr>
          <a:xfrm>
            <a:off x="1767220" y="8276258"/>
            <a:ext cx="9457334" cy="38628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z="16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集群元数据 (随集群结点数量和shard数量增长，但总占用量较小，基本可以忽略)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507628" y="2990850"/>
            <a:ext cx="1067003" cy="5657850"/>
            <a:chOff x="0" y="-31749"/>
            <a:chExt cx="1067002" cy="5657849"/>
          </a:xfrm>
        </p:grpSpPr>
        <p:pic>
          <p:nvPicPr>
            <p:cNvPr id="165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-2180939" y="2749550"/>
              <a:ext cx="5626101" cy="63501"/>
            </a:xfrm>
            <a:prstGeom prst="rect">
              <a:avLst/>
            </a:prstGeom>
            <a:effectLst/>
          </p:spPr>
        </p:pic>
        <p:pic>
          <p:nvPicPr>
            <p:cNvPr id="167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7221" y="25400"/>
              <a:ext cx="869782" cy="63500"/>
            </a:xfrm>
            <a:prstGeom prst="rect">
              <a:avLst/>
            </a:prstGeom>
            <a:effectLst/>
          </p:spPr>
        </p:pic>
        <p:pic>
          <p:nvPicPr>
            <p:cNvPr id="169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7221" y="5562600"/>
              <a:ext cx="869782" cy="63500"/>
            </a:xfrm>
            <a:prstGeom prst="rect">
              <a:avLst/>
            </a:prstGeom>
            <a:effectLst/>
          </p:spPr>
        </p:pic>
        <p:sp>
          <p:nvSpPr>
            <p:cNvPr id="171" name="Shape 171"/>
            <p:cNvSpPr/>
            <p:nvPr/>
          </p:nvSpPr>
          <p:spPr>
            <a:xfrm rot="16152761">
              <a:off x="-376319" y="1974850"/>
              <a:ext cx="1432662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&lt;32GB</a:t>
              </a:r>
            </a:p>
          </p:txBody>
        </p:sp>
      </p:grpSp>
      <p:sp>
        <p:nvSpPr>
          <p:cNvPr id="173" name="Shape 173"/>
          <p:cNvSpPr/>
          <p:nvPr/>
        </p:nvSpPr>
        <p:spPr>
          <a:xfrm>
            <a:off x="1788765" y="6192217"/>
            <a:ext cx="9446568" cy="2085182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24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Segment Memory</a:t>
            </a:r>
          </a:p>
        </p:txBody>
      </p:sp>
      <p:sp>
        <p:nvSpPr>
          <p:cNvPr id="174" name="Shape 174"/>
          <p:cNvSpPr/>
          <p:nvPr/>
        </p:nvSpPr>
        <p:spPr>
          <a:xfrm>
            <a:off x="1796082" y="5585652"/>
            <a:ext cx="9448951" cy="614296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各类Cache（Index Writer buffer, Query Cache,Request Cache） 上限基本可预料</a:t>
            </a:r>
          </a:p>
        </p:txBody>
      </p:sp>
      <p:sp>
        <p:nvSpPr>
          <p:cNvPr id="175" name="Shape 175"/>
          <p:cNvSpPr/>
          <p:nvPr/>
        </p:nvSpPr>
        <p:spPr>
          <a:xfrm>
            <a:off x="1787574" y="4213465"/>
            <a:ext cx="9446568" cy="48137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2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其他临时对象</a:t>
            </a:r>
          </a:p>
        </p:txBody>
      </p:sp>
      <p:grpSp>
        <p:nvGrpSpPr>
          <p:cNvPr id="179" name="Group 179"/>
          <p:cNvGrpSpPr/>
          <p:nvPr/>
        </p:nvGrpSpPr>
        <p:grpSpPr>
          <a:xfrm>
            <a:off x="1591270" y="3169573"/>
            <a:ext cx="10869377" cy="806704"/>
            <a:chOff x="-31749" y="0"/>
            <a:chExt cx="10869376" cy="806703"/>
          </a:xfrm>
        </p:grpSpPr>
        <p:pic>
          <p:nvPicPr>
            <p:cNvPr id="176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1750" y="371601"/>
              <a:ext cx="9866959" cy="63501"/>
            </a:xfrm>
            <a:prstGeom prst="rect">
              <a:avLst/>
            </a:prstGeom>
            <a:effectLst/>
          </p:spPr>
        </p:pic>
        <p:sp>
          <p:nvSpPr>
            <p:cNvPr id="178" name="Shape 178"/>
            <p:cNvSpPr/>
            <p:nvPr/>
          </p:nvSpPr>
          <p:spPr>
            <a:xfrm>
              <a:off x="9729170" y="0"/>
              <a:ext cx="1108457" cy="806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000"/>
              </a:pPr>
              <a:r>
                <a:t>警戒线:</a:t>
              </a:r>
            </a:p>
            <a:p>
              <a:pPr>
                <a:defRPr sz="2000"/>
              </a:pPr>
              <a:r>
                <a:t>75~85%</a:t>
              </a:r>
            </a:p>
          </p:txBody>
        </p:sp>
      </p:grpSp>
      <p:sp>
        <p:nvSpPr>
          <p:cNvPr id="180" name="Shape 180"/>
          <p:cNvSpPr/>
          <p:nvPr/>
        </p:nvSpPr>
        <p:spPr>
          <a:xfrm>
            <a:off x="1787574" y="4694836"/>
            <a:ext cx="9448951" cy="893136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22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Query/Aggregation中间结果产生临时对象</a:t>
            </a:r>
          </a:p>
        </p:txBody>
      </p:sp>
      <p:grpSp>
        <p:nvGrpSpPr>
          <p:cNvPr id="184" name="Group 184"/>
          <p:cNvGrpSpPr/>
          <p:nvPr/>
        </p:nvGrpSpPr>
        <p:grpSpPr>
          <a:xfrm>
            <a:off x="8489610" y="6365226"/>
            <a:ext cx="1737200" cy="1749326"/>
            <a:chOff x="-149912" y="-31750"/>
            <a:chExt cx="1737198" cy="1749325"/>
          </a:xfrm>
        </p:grpSpPr>
        <p:pic>
          <p:nvPicPr>
            <p:cNvPr id="181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 rot="16200000">
              <a:off x="-874876" y="693213"/>
              <a:ext cx="1749327" cy="299400"/>
            </a:xfrm>
            <a:prstGeom prst="rect">
              <a:avLst/>
            </a:prstGeom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139486" y="503388"/>
              <a:ext cx="144780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rgbClr val="000000"/>
                  </a:solidFill>
                </a:defRPr>
              </a:lvl1pPr>
            </a:lstStyle>
            <a:p>
              <a:pPr/>
              <a:r>
                <a:t>存的索引多</a:t>
              </a:r>
            </a:p>
          </p:txBody>
        </p:sp>
      </p:grpSp>
      <p:grpSp>
        <p:nvGrpSpPr>
          <p:cNvPr id="188" name="Group 188"/>
          <p:cNvGrpSpPr/>
          <p:nvPr/>
        </p:nvGrpSpPr>
        <p:grpSpPr>
          <a:xfrm>
            <a:off x="9353210" y="4761524"/>
            <a:ext cx="1562441" cy="724934"/>
            <a:chOff x="-149912" y="-31749"/>
            <a:chExt cx="1562440" cy="724933"/>
          </a:xfrm>
        </p:grpSpPr>
        <p:pic>
          <p:nvPicPr>
            <p:cNvPr id="185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 rot="16200000">
              <a:off x="-362680" y="181017"/>
              <a:ext cx="724934" cy="299399"/>
            </a:xfrm>
            <a:prstGeom prst="rect">
              <a:avLst/>
            </a:prstGeom>
            <a:effectLst/>
          </p:spPr>
        </p:pic>
        <p:sp>
          <p:nvSpPr>
            <p:cNvPr id="187" name="Shape 187"/>
            <p:cNvSpPr/>
            <p:nvPr/>
          </p:nvSpPr>
          <p:spPr>
            <a:xfrm>
              <a:off x="155228" y="173173"/>
              <a:ext cx="12573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查询大、多</a:t>
              </a:r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11245850" y="5556250"/>
            <a:ext cx="1282869" cy="3127375"/>
            <a:chOff x="-31749" y="-31750"/>
            <a:chExt cx="1282868" cy="3127375"/>
          </a:xfrm>
        </p:grpSpPr>
        <p:pic>
          <p:nvPicPr>
            <p:cNvPr id="189" name="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 rot="16200000">
              <a:off x="-1113420" y="1515564"/>
              <a:ext cx="3033121" cy="63501"/>
            </a:xfrm>
            <a:prstGeom prst="rect">
              <a:avLst/>
            </a:prstGeom>
            <a:effectLst/>
          </p:spPr>
        </p:pic>
        <p:pic>
          <p:nvPicPr>
            <p:cNvPr id="191" name="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-31750" y="-31750"/>
              <a:ext cx="869781" cy="63500"/>
            </a:xfrm>
            <a:prstGeom prst="rect">
              <a:avLst/>
            </a:prstGeom>
            <a:effectLst/>
          </p:spPr>
        </p:pic>
        <p:pic>
          <p:nvPicPr>
            <p:cNvPr id="193" name="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-31750" y="3032125"/>
              <a:ext cx="869781" cy="63500"/>
            </a:xfrm>
            <a:prstGeom prst="rect">
              <a:avLst/>
            </a:prstGeom>
            <a:effectLst/>
          </p:spPr>
        </p:pic>
        <p:sp>
          <p:nvSpPr>
            <p:cNvPr id="195" name="Shape 195"/>
            <p:cNvSpPr/>
            <p:nvPr/>
          </p:nvSpPr>
          <p:spPr>
            <a:xfrm>
              <a:off x="260518" y="932141"/>
              <a:ext cx="990601" cy="84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/>
              </a:lvl1pPr>
            </a:lstStyle>
            <a:p>
              <a:pPr/>
              <a:r>
                <a:t>GC不回收</a:t>
              </a:r>
            </a:p>
          </p:txBody>
        </p:sp>
      </p:grpSp>
      <p:sp>
        <p:nvSpPr>
          <p:cNvPr id="197" name="Shape 197"/>
          <p:cNvSpPr/>
          <p:nvPr/>
        </p:nvSpPr>
        <p:spPr>
          <a:xfrm>
            <a:off x="6048499" y="3236374"/>
            <a:ext cx="927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剩余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3"/>
      <p:bldP build="whole" bldLvl="1" animBg="1" rev="0" advAuto="0" spid="184" grpId="2"/>
      <p:bldP build="whole" bldLvl="1" animBg="1" rev="0" advAuto="0" spid="179" grpId="5"/>
      <p:bldP build="whole" bldLvl="1" animBg="1" rev="0" advAuto="0" spid="196" grpId="4"/>
      <p:bldP build="whole" bldLvl="1" animBg="1" rev="0" advAuto="0" spid="17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硬件选型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2400"/>
              </a:spcBef>
              <a:defRPr sz="2772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优先选择多CPU核心而非高频率</a:t>
            </a:r>
          </a:p>
          <a:p>
            <a:pPr marL="342264" indent="-342264" defTabSz="449833">
              <a:spcBef>
                <a:spcPts val="2400"/>
              </a:spcBef>
              <a:defRPr sz="2772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内存64GB或更多</a:t>
            </a:r>
          </a:p>
          <a:p>
            <a:pPr marL="342264" indent="-342264" defTabSz="449833">
              <a:spcBef>
                <a:spcPts val="2400"/>
              </a:spcBef>
              <a:defRPr sz="2772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磁盘IO越高越好，尽量多的机械磁盘做Raid0或者有条件使用SSD</a:t>
            </a:r>
          </a:p>
          <a:p>
            <a:pPr marL="342264" indent="-342264" defTabSz="449833">
              <a:spcBef>
                <a:spcPts val="2400"/>
              </a:spcBef>
              <a:defRPr sz="2772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有条件使用万兆网络</a:t>
            </a:r>
          </a:p>
          <a:p>
            <a:pPr marL="342264" indent="-342264" defTabSz="449833">
              <a:spcBef>
                <a:spcPts val="2400"/>
              </a:spcBef>
              <a:defRPr sz="2772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使用SSD就不要用硬Raid，因为做fstrim有障碍。由于SSD的物理特性，定期做fstrim能保持高性能。</a:t>
            </a:r>
          </a:p>
          <a:p>
            <a:pPr marL="342264" indent="-342264" defTabSz="449833">
              <a:spcBef>
                <a:spcPts val="2400"/>
              </a:spcBef>
              <a:defRPr sz="2772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参考配置示例:</a:t>
            </a:r>
          </a:p>
          <a:p>
            <a:pPr lvl="1" marL="684529" indent="-342264" defTabSz="449833">
              <a:spcBef>
                <a:spcPts val="2400"/>
              </a:spcBef>
              <a:defRPr sz="2772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32核CPU, 128GB RAM, 4TB 机械磁盘x 12块 Raid0</a:t>
            </a:r>
          </a:p>
        </p:txBody>
      </p:sp>
      <p:sp>
        <p:nvSpPr>
          <p:cNvPr id="201" name="Shape 2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大内存、多CPU核心物理机有坑！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61518">
              <a:spcBef>
                <a:spcPts val="2500"/>
              </a:spcBef>
              <a:buSzTx/>
              <a:buNone/>
              <a:defRPr sz="2844">
                <a:effectLst>
                  <a:outerShdw sx="100000" sy="100000" kx="0" ky="0" algn="b" rotWithShape="0" blurRad="20066" dist="20066" dir="5520000">
                    <a:srgbClr val="FFFFFF">
                      <a:alpha val="71999"/>
                    </a:srgbClr>
                  </a:outerShdw>
                </a:effectLst>
              </a:defRPr>
            </a:pPr>
          </a:p>
          <a:p>
            <a:pPr marL="351155" indent="-351155" defTabSz="461518">
              <a:spcBef>
                <a:spcPts val="2500"/>
              </a:spcBef>
              <a:defRPr sz="2844">
                <a:effectLst>
                  <a:outerShdw sx="100000" sy="100000" kx="0" ky="0" algn="b" rotWithShape="0" blurRad="20066" dist="2006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大内存可能引发Linux脏页回写时，ES长时间停滞问题。建议以下两个内核参数设置得小一点:</a:t>
            </a:r>
            <a:br/>
            <a:r>
              <a:t>vm.dirty_background_ratio = 5</a:t>
            </a:r>
            <a:br/>
            <a:r>
              <a:t>vm.dirty_ratio = 10</a:t>
            </a:r>
          </a:p>
          <a:p>
            <a:pPr marL="351155" indent="-351155" defTabSz="461518">
              <a:spcBef>
                <a:spcPts val="2500"/>
              </a:spcBef>
              <a:defRPr sz="2844">
                <a:effectLst>
                  <a:outerShdw sx="100000" sy="100000" kx="0" ky="0" algn="b" rotWithShape="0" blurRad="20066" dist="2006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centos6.x在某些多核大内存服务器上会默认开启NUMA优化，避免CPU垮zone访问内存。 但是对于ES这类大量使用Page Cache的应用支持不好，在local zone内存吃紧时频繁通过pgscand回收内存，造成超高系统负载，ES无法响应。（在我司内部和唯品会都遇到过这个问题）</a:t>
            </a:r>
          </a:p>
        </p:txBody>
      </p:sp>
      <p:sp>
        <p:nvSpPr>
          <p:cNvPr id="205" name="Shape 2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结点参数优化？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5.0版在node层面已无多少需要优化的地方，除了Heap给充足，其他默认参数已经可以很好的工作。</a:t>
            </a:r>
          </a:p>
          <a:p>
            <a:pPr/>
            <a:r>
              <a:t>一定不要参考网上某些“经验”，做以下“优化”</a:t>
            </a:r>
          </a:p>
          <a:p>
            <a:pPr lvl="1"/>
            <a:r>
              <a:t>为了提升索引速度，提高bulk线程池和队列大小</a:t>
            </a:r>
          </a:p>
          <a:p>
            <a:pPr lvl="1"/>
            <a:r>
              <a:t>为了提升搜索并发量，提高搜索线程池和队列大小</a:t>
            </a:r>
          </a:p>
          <a:p>
            <a:pPr lvl="1"/>
            <a:r>
              <a:t>随意调节启动JVM参数</a:t>
            </a:r>
          </a:p>
        </p:txBody>
      </p:sp>
      <p:sp>
        <p:nvSpPr>
          <p:cNvPr id="209" name="Shape 2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写入速率优化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901700" y="2246957"/>
            <a:ext cx="11201400" cy="6682086"/>
          </a:xfrm>
          <a:prstGeom prst="rect">
            <a:avLst/>
          </a:prstGeom>
        </p:spPr>
        <p:txBody>
          <a:bodyPr/>
          <a:lstStyle/>
          <a:p>
            <a:pPr marL="200024" indent="-200024" defTabSz="262889">
              <a:spcBef>
                <a:spcPts val="1400"/>
              </a:spcBef>
              <a:defRPr sz="1800">
                <a:effectLst>
                  <a:outerShdw sx="100000" sy="100000" kx="0" ky="0" algn="b" rotWithShape="0" blurRad="11430" dist="114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使用Bulk api批量写入，而不是通过index api逐条写入</a:t>
            </a:r>
          </a:p>
          <a:p>
            <a:pPr marL="200024" indent="-200024" defTabSz="262889">
              <a:spcBef>
                <a:spcPts val="1400"/>
              </a:spcBef>
              <a:defRPr sz="1800">
                <a:effectLst>
                  <a:outerShdw sx="100000" sy="100000" kx="0" ky="0" algn="b" rotWithShape="0" blurRad="11430" dist="114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Bulk的一个批次大小控制在10-15MB左右（经验值，最佳值需要通过实际环境测试才能得出)</a:t>
            </a:r>
          </a:p>
          <a:p>
            <a:pPr marL="200024" indent="-200024" defTabSz="262889">
              <a:spcBef>
                <a:spcPts val="1400"/>
              </a:spcBef>
              <a:defRPr sz="1800">
                <a:effectLst>
                  <a:outerShdw sx="100000" sy="100000" kx="0" ky="0" algn="b" rotWithShape="0" blurRad="11430" dist="114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降低索引的刷新频率</a:t>
            </a:r>
          </a:p>
          <a:p>
            <a:pPr lvl="1" marL="400050" indent="-200025" defTabSz="262889">
              <a:spcBef>
                <a:spcPts val="1400"/>
              </a:spcBef>
              <a:defRPr sz="1800">
                <a:effectLst>
                  <a:outerShdw sx="100000" sy="100000" kx="0" ky="0" algn="b" rotWithShape="0" blurRad="11430" dist="114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索引settings里的”refresh_interval”，默认是1s，可以增大到30s</a:t>
            </a:r>
          </a:p>
          <a:p>
            <a:pPr lvl="1" marL="400050" indent="-200025" defTabSz="262889">
              <a:spcBef>
                <a:spcPts val="1400"/>
              </a:spcBef>
              <a:defRPr sz="1800">
                <a:effectLst>
                  <a:outerShdw sx="100000" sy="100000" kx="0" ky="0" algn="b" rotWithShape="0" blurRad="11430" dist="114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可以显著降低cpu消耗，但是数据从写入到可以搜索到延迟30s</a:t>
            </a:r>
          </a:p>
          <a:p>
            <a:pPr marL="200024" indent="-200024" defTabSz="262889">
              <a:spcBef>
                <a:spcPts val="1400"/>
              </a:spcBef>
              <a:defRPr sz="1800">
                <a:effectLst>
                  <a:outerShdw sx="100000" sy="100000" kx="0" ky="0" algn="b" rotWithShape="0" blurRad="11430" dist="114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更改索引的translog持久化方式为async(异步）</a:t>
            </a:r>
          </a:p>
          <a:p>
            <a:pPr lvl="1" marL="400050" indent="-200025" defTabSz="262889">
              <a:spcBef>
                <a:spcPts val="1400"/>
              </a:spcBef>
              <a:defRPr sz="1800">
                <a:effectLst>
                  <a:outerShdw sx="100000" sy="100000" kx="0" ky="0" algn="b" rotWithShape="0" blurRad="11430" dist="114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translog默认持久化方式为request，即每执行完一次索引请求(bulk)即持久化到硬盘。 在写入量大的情况下，生成磁盘IO较大。在索引的settings里，”index”一项内部增加以下设置，可以减少磁盘IO请求，提高性能。负面影响是有极低的概率在硬件故障情况下，丢失数据。</a:t>
            </a:r>
          </a:p>
          <a:p>
            <a:pPr lvl="1" marL="0" indent="102869" defTabSz="262889">
              <a:spcBef>
                <a:spcPts val="1400"/>
              </a:spcBef>
              <a:buSzTx/>
              <a:buNone/>
              <a:defRPr sz="1800">
                <a:effectLst>
                  <a:outerShdw sx="100000" sy="100000" kx="0" ky="0" algn="b" rotWithShape="0" blurRad="11430" dist="114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"translog": {</a:t>
            </a:r>
          </a:p>
          <a:p>
            <a:pPr lvl="1" marL="0" indent="102869" defTabSz="262889">
              <a:spcBef>
                <a:spcPts val="1400"/>
              </a:spcBef>
              <a:buSzTx/>
              <a:buNone/>
              <a:defRPr sz="1800">
                <a:effectLst>
                  <a:outerShdw sx="100000" sy="100000" kx="0" ky="0" algn="b" rotWithShape="0" blurRad="11430" dist="114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               "flush_threshold_size": "1gb",</a:t>
            </a:r>
          </a:p>
          <a:p>
            <a:pPr lvl="1" marL="0" indent="102869" defTabSz="262889">
              <a:spcBef>
                <a:spcPts val="1400"/>
              </a:spcBef>
              <a:buSzTx/>
              <a:buNone/>
              <a:defRPr sz="1800">
                <a:effectLst>
                  <a:outerShdw sx="100000" sy="100000" kx="0" ky="0" algn="b" rotWithShape="0" blurRad="11430" dist="114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               "sync_interval": "30s",</a:t>
            </a:r>
          </a:p>
          <a:p>
            <a:pPr lvl="1" marL="0" indent="102869" defTabSz="262889">
              <a:spcBef>
                <a:spcPts val="1400"/>
              </a:spcBef>
              <a:buSzTx/>
              <a:buNone/>
              <a:defRPr sz="1800">
                <a:effectLst>
                  <a:outerShdw sx="100000" sy="100000" kx="0" ky="0" algn="b" rotWithShape="0" blurRad="11430" dist="114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               "durability": "async"</a:t>
            </a:r>
          </a:p>
          <a:p>
            <a:pPr lvl="1" marL="0" indent="102869" defTabSz="262889">
              <a:spcBef>
                <a:spcPts val="1400"/>
              </a:spcBef>
              <a:buSzTx/>
              <a:buNone/>
              <a:defRPr sz="1800">
                <a:effectLst>
                  <a:outerShdw sx="100000" sy="100000" kx="0" ky="0" algn="b" rotWithShape="0" blurRad="11430" dist="114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            }</a:t>
            </a: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查询聚合优化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避免深度分页</a:t>
            </a:r>
          </a:p>
          <a:p>
            <a:pPr marL="28447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避免一次查询或者聚合返回大量数据</a:t>
            </a:r>
          </a:p>
          <a:p>
            <a:pPr marL="28447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尽量减少对cardinality很高的字段做Terms Aggregation，特别是做多重嵌套。更不要尝试返回所有的terms。</a:t>
            </a:r>
          </a:p>
          <a:p>
            <a:pPr marL="28447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部分聚合，如Cardinality aggs, Percentiles aggs采用近似算法，牺牲精度减少内存消耗。 使用钱应详读问答那个理解各种精度带来的误差，在误差允许范围内尽量使用较粗的精度，提高性能。</a:t>
            </a:r>
          </a:p>
          <a:p>
            <a:pPr marL="28447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避免设置</a:t>
            </a:r>
            <a:r>
              <a:rPr>
                <a:solidFill>
                  <a:srgbClr val="FF2600"/>
                </a:solidFill>
              </a:rPr>
              <a:t>过多</a:t>
            </a:r>
            <a:r>
              <a:t>的shard</a:t>
            </a:r>
          </a:p>
          <a:p>
            <a:pPr marL="28447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每天应定时清理冷数据，不需要的数据删除，不再写入的数据做force merge操作 并merge成一个segment (官方提供了索引维护工具Curator:  </a:t>
            </a:r>
            <a:r>
              <a:rPr u="sng">
                <a:hlinkClick r:id="rId2" invalidUrl="" action="" tgtFrame="" tooltip="" history="1" highlightClick="0" endSnd="0"/>
              </a:rPr>
              <a:t>https://www.elastic.co/guide/en/elasticsearch/client/curator/current/index.html</a:t>
            </a:r>
            <a:r>
              <a:t> )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基于ELK的日志系统架构示例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450" y="1592922"/>
            <a:ext cx="5639144" cy="79901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5" name="Group 225"/>
          <p:cNvGrpSpPr/>
          <p:nvPr/>
        </p:nvGrpSpPr>
        <p:grpSpPr>
          <a:xfrm>
            <a:off x="4611728" y="2223897"/>
            <a:ext cx="7705158" cy="1176987"/>
            <a:chOff x="-50238" y="-38100"/>
            <a:chExt cx="7705157" cy="1176986"/>
          </a:xfrm>
        </p:grpSpPr>
        <p:pic>
          <p:nvPicPr>
            <p:cNvPr id="222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88326" y="-38100"/>
              <a:ext cx="3466593" cy="771905"/>
            </a:xfrm>
            <a:prstGeom prst="rect">
              <a:avLst/>
            </a:prstGeom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</p:spPr>
        </p:pic>
        <p:pic>
          <p:nvPicPr>
            <p:cNvPr id="223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367917">
              <a:off x="-48130" y="575965"/>
              <a:ext cx="4223169" cy="299400"/>
            </a:xfrm>
            <a:prstGeom prst="rect">
              <a:avLst/>
            </a:prstGeom>
            <a:effectLst/>
          </p:spPr>
        </p:pic>
      </p:grpSp>
      <p:grpSp>
        <p:nvGrpSpPr>
          <p:cNvPr id="229" name="Group 229"/>
          <p:cNvGrpSpPr/>
          <p:nvPr/>
        </p:nvGrpSpPr>
        <p:grpSpPr>
          <a:xfrm>
            <a:off x="5142111" y="3433353"/>
            <a:ext cx="6868735" cy="850520"/>
            <a:chOff x="-47442" y="-38100"/>
            <a:chExt cx="6868733" cy="850518"/>
          </a:xfrm>
        </p:grpSpPr>
        <p:pic>
          <p:nvPicPr>
            <p:cNvPr id="226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660738" y="-38100"/>
              <a:ext cx="3160554" cy="500253"/>
            </a:xfrm>
            <a:prstGeom prst="rect">
              <a:avLst/>
            </a:prstGeom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</p:spPr>
        </p:pic>
        <p:pic>
          <p:nvPicPr>
            <p:cNvPr id="227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0434299">
              <a:off x="-41960" y="318307"/>
              <a:ext cx="3683630" cy="299399"/>
            </a:xfrm>
            <a:prstGeom prst="rect">
              <a:avLst/>
            </a:prstGeom>
            <a:effectLst/>
          </p:spPr>
        </p:pic>
      </p:grpSp>
      <p:grpSp>
        <p:nvGrpSpPr>
          <p:cNvPr id="233" name="Group 233"/>
          <p:cNvGrpSpPr/>
          <p:nvPr/>
        </p:nvGrpSpPr>
        <p:grpSpPr>
          <a:xfrm>
            <a:off x="5877693" y="4363847"/>
            <a:ext cx="6555378" cy="1412838"/>
            <a:chOff x="-62120" y="-38100"/>
            <a:chExt cx="6555377" cy="1412837"/>
          </a:xfrm>
        </p:grpSpPr>
        <p:pic>
          <p:nvPicPr>
            <p:cNvPr id="230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897779" y="-38100"/>
              <a:ext cx="3595479" cy="1025905"/>
            </a:xfrm>
            <a:prstGeom prst="rect">
              <a:avLst/>
            </a:prstGeom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</p:spPr>
        </p:pic>
        <p:pic>
          <p:nvPicPr>
            <p:cNvPr id="231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080390">
              <a:off x="-64212" y="762565"/>
              <a:ext cx="3041773" cy="299400"/>
            </a:xfrm>
            <a:prstGeom prst="rect">
              <a:avLst/>
            </a:prstGeom>
            <a:effectLst/>
          </p:spPr>
        </p:pic>
      </p:grpSp>
      <p:grpSp>
        <p:nvGrpSpPr>
          <p:cNvPr id="237" name="Group 237"/>
          <p:cNvGrpSpPr/>
          <p:nvPr/>
        </p:nvGrpSpPr>
        <p:grpSpPr>
          <a:xfrm>
            <a:off x="4683524" y="5575510"/>
            <a:ext cx="7749547" cy="1310258"/>
            <a:chOff x="-39251" y="-38100"/>
            <a:chExt cx="7749546" cy="1310257"/>
          </a:xfrm>
        </p:grpSpPr>
        <p:pic>
          <p:nvPicPr>
            <p:cNvPr id="234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114817" y="-38101"/>
              <a:ext cx="3595478" cy="1310259"/>
            </a:xfrm>
            <a:prstGeom prst="rect">
              <a:avLst/>
            </a:prstGeom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</p:spPr>
        </p:pic>
        <p:pic>
          <p:nvPicPr>
            <p:cNvPr id="235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 rot="10626490">
              <a:off x="-34294" y="414288"/>
              <a:ext cx="4074635" cy="299400"/>
            </a:xfrm>
            <a:prstGeom prst="rect">
              <a:avLst/>
            </a:prstGeom>
            <a:effectLst/>
          </p:spPr>
        </p:pic>
      </p:grpSp>
      <p:grpSp>
        <p:nvGrpSpPr>
          <p:cNvPr id="241" name="Group 241"/>
          <p:cNvGrpSpPr/>
          <p:nvPr/>
        </p:nvGrpSpPr>
        <p:grpSpPr>
          <a:xfrm>
            <a:off x="6066213" y="7027812"/>
            <a:ext cx="6315115" cy="1407145"/>
            <a:chOff x="-64029" y="-152807"/>
            <a:chExt cx="6315114" cy="1407144"/>
          </a:xfrm>
        </p:grpSpPr>
        <p:pic>
          <p:nvPicPr>
            <p:cNvPr id="238" name="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655607" y="210779"/>
              <a:ext cx="3595478" cy="1043558"/>
            </a:xfrm>
            <a:prstGeom prst="rect">
              <a:avLst/>
            </a:prstGeom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</p:spPr>
        </p:pic>
        <p:pic>
          <p:nvPicPr>
            <p:cNvPr id="239" name="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 rot="11564446">
              <a:off x="-66250" y="159097"/>
              <a:ext cx="2861982" cy="29939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3"/>
      <p:bldP build="whole" bldLvl="1" animBg="1" rev="0" advAuto="0" spid="229" grpId="2"/>
      <p:bldP build="whole" bldLvl="1" animBg="1" rev="0" advAuto="0" spid="237" grpId="4"/>
      <p:bldP build="whole" bldLvl="1" animBg="1" rev="0" advAuto="0" spid="225" grpId="1"/>
      <p:bldP build="whole" bldLvl="1" animBg="1" rev="0" advAuto="0" spid="241" grpId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配置管理工具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结点多了手动安装配置费时又容易出错</a:t>
            </a:r>
          </a:p>
          <a:p>
            <a:pPr/>
            <a:r>
              <a:t>官方提供了Puppet, Chef的ES部署模块</a:t>
            </a:r>
          </a:p>
          <a:p>
            <a:pPr/>
            <a:r>
              <a:t>我们使用了Ansible，编写部署playbook做集中化部署，配置修改和结点的重启。</a:t>
            </a: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学习资料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300"/>
              </a:spcBef>
              <a:defRPr sz="2664">
                <a:effectLst>
                  <a:outerShdw sx="100000" sy="100000" kx="0" ky="0" algn="b" rotWithShape="0" blurRad="18796" dist="1879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《ELKStack中文指南》</a:t>
            </a:r>
            <a:br/>
            <a:r>
              <a:rPr u="sng">
                <a:hlinkClick r:id="rId2" invalidUrl="" action="" tgtFrame="" tooltip="" history="1" highlightClick="0" endSnd="0"/>
              </a:rPr>
              <a:t>https://www.elastic.co/guide/en/elasticsearch/guide/current/index.html</a:t>
            </a:r>
          </a:p>
          <a:p>
            <a:pPr marL="328929" indent="-328929" defTabSz="432308">
              <a:spcBef>
                <a:spcPts val="2300"/>
              </a:spcBef>
              <a:defRPr sz="2664">
                <a:effectLst>
                  <a:outerShdw sx="100000" sy="100000" kx="0" ky="0" algn="b" rotWithShape="0" blurRad="18796" dist="1879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官方书籍《ElasticSearch: The Definitive Guide》</a:t>
            </a:r>
            <a:br/>
            <a:r>
              <a:rPr u="sng">
                <a:hlinkClick r:id="rId2" invalidUrl="" action="" tgtFrame="" tooltip="" history="1" highlightClick="0" endSnd="0"/>
              </a:rPr>
              <a:t>https://www.elastic.co/guide/en/elasticsearch/guide/current/index.html</a:t>
            </a:r>
            <a:r>
              <a:t>  </a:t>
            </a:r>
            <a:br/>
            <a:r>
              <a:t>中文版正在由ElasticSearch中文社区群体翻译中，接近完成</a:t>
            </a:r>
          </a:p>
          <a:p>
            <a:pPr marL="328929" indent="-328929" defTabSz="432308">
              <a:spcBef>
                <a:spcPts val="2300"/>
              </a:spcBef>
              <a:defRPr sz="2664">
                <a:effectLst>
                  <a:outerShdw sx="100000" sy="100000" kx="0" ky="0" algn="b" rotWithShape="0" blurRad="18796" dist="1879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官方参考手册:</a:t>
            </a:r>
            <a:br/>
            <a:r>
              <a:rPr u="sng">
                <a:hlinkClick r:id="rId3" invalidUrl="" action="" tgtFrame="" tooltip="" history="1" highlightClick="0" endSnd="0"/>
              </a:rPr>
              <a:t>https://www.elastic.co/guide/en/elasticsearch/reference/current/index.html</a:t>
            </a:r>
            <a:br/>
            <a:r>
              <a:t>目前没有中文版</a:t>
            </a:r>
          </a:p>
        </p:txBody>
      </p:sp>
      <p:sp>
        <p:nvSpPr>
          <p:cNvPr id="249" name="Shape 2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社群</a:t>
            </a:r>
          </a:p>
        </p:txBody>
      </p:sp>
      <p:sp>
        <p:nvSpPr>
          <p:cNvPr id="252" name="Shape 2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7911" y="3028063"/>
            <a:ext cx="4206251" cy="588433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2824113" y="1606957"/>
            <a:ext cx="6185460" cy="1370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i="0" sz="3600"/>
            </a:pPr>
            <a:r>
              <a:t>ElasticSearch中文问答社区： </a:t>
            </a:r>
            <a:br/>
            <a:r>
              <a:rPr u="sng">
                <a:hlinkClick r:id="rId3" invalidUrl="" action="" tgtFrame="" tooltip="" history="1" highlightClick="0" endSnd="0"/>
              </a:rPr>
              <a:t>http://elasticsearch.cn/</a:t>
            </a:r>
            <a:r>
              <a:t> </a:t>
            </a:r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88832" y="3028063"/>
            <a:ext cx="4038057" cy="588433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5926553" y="5519217"/>
            <a:ext cx="1192887" cy="68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QQ群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14400" y="635000"/>
            <a:ext cx="11201400" cy="1714500"/>
          </a:xfrm>
          <a:prstGeom prst="rect">
            <a:avLst/>
          </a:prstGeom>
        </p:spPr>
        <p:txBody>
          <a:bodyPr/>
          <a:lstStyle/>
          <a:p>
            <a:pPr/>
            <a:r>
              <a:t>大纲  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  <a:ln w="9525">
            <a:round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Lucene与全文检索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ES快速起步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集群与水平扩展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索引的管理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搜索基础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聚合分析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F6F5F4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生存指南</a:t>
            </a:r>
          </a:p>
        </p:txBody>
      </p:sp>
      <p:sp>
        <p:nvSpPr>
          <p:cNvPr id="127" name="Shape 127"/>
          <p:cNvSpPr/>
          <p:nvPr/>
        </p:nvSpPr>
        <p:spPr>
          <a:xfrm>
            <a:off x="927100" y="5245100"/>
            <a:ext cx="11150600" cy="0"/>
          </a:xfrm>
          <a:prstGeom prst="line">
            <a:avLst/>
          </a:prstGeom>
          <a:ln w="38100">
            <a:solidFill>
              <a:srgbClr val="4A4744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body" idx="14"/>
          </p:nvPr>
        </p:nvSpPr>
        <p:spPr>
          <a:xfrm>
            <a:off x="1270000" y="3759199"/>
            <a:ext cx="10464800" cy="1701801"/>
          </a:xfrm>
          <a:prstGeom prst="rect">
            <a:avLst/>
          </a:prstGeom>
        </p:spPr>
        <p:txBody>
          <a:bodyPr/>
          <a:lstStyle/>
          <a:p>
            <a:pPr/>
            <a:r>
              <a:t>感谢！</a:t>
            </a:r>
          </a:p>
          <a:p>
            <a:pPr/>
            <a:r>
              <a:t>Q&amp;A</a:t>
            </a:r>
          </a:p>
        </p:txBody>
      </p:sp>
      <p:sp>
        <p:nvSpPr>
          <p:cNvPr id="259" name="Shape 2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常用的_CAT命令</a:t>
            </a:r>
          </a:p>
        </p:txBody>
      </p:sp>
      <p:sp>
        <p:nvSpPr>
          <p:cNvPr id="131" name="Shape 131"/>
          <p:cNvSpPr/>
          <p:nvPr>
            <p:ph type="body" sz="half" idx="1"/>
          </p:nvPr>
        </p:nvSpPr>
        <p:spPr>
          <a:xfrm>
            <a:off x="876300" y="1981200"/>
            <a:ext cx="5638156" cy="6151117"/>
          </a:xfrm>
          <a:prstGeom prst="rect">
            <a:avLst/>
          </a:prstGeom>
        </p:spPr>
        <p:txBody>
          <a:bodyPr/>
          <a:lstStyle/>
          <a:p>
            <a:pPr marL="0" indent="0" defTabSz="315468">
              <a:spcBef>
                <a:spcPts val="1700"/>
              </a:spcBef>
              <a:buSzTx/>
              <a:buNone/>
              <a:defRPr sz="1944">
                <a:effectLst>
                  <a:outerShdw sx="100000" sy="100000" kx="0" ky="0" algn="b" rotWithShape="0" blurRad="13716" dist="1371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# 集群健康状况</a:t>
            </a:r>
          </a:p>
          <a:p>
            <a:pPr marL="0" indent="0" defTabSz="315468">
              <a:spcBef>
                <a:spcPts val="1700"/>
              </a:spcBef>
              <a:buSzTx/>
              <a:buNone/>
              <a:defRPr sz="1944">
                <a:effectLst>
                  <a:outerShdw sx="100000" sy="100000" kx="0" ky="0" algn="b" rotWithShape="0" blurRad="13716" dist="1371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GET /_cat/health?v</a:t>
            </a:r>
          </a:p>
          <a:p>
            <a:pPr marL="0" indent="0" defTabSz="315468">
              <a:spcBef>
                <a:spcPts val="1700"/>
              </a:spcBef>
              <a:buSzTx/>
              <a:buNone/>
              <a:defRPr sz="1944">
                <a:effectLst>
                  <a:outerShdw sx="100000" sy="100000" kx="0" ky="0" algn="b" rotWithShape="0" blurRad="13716" dist="1371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# 谁是master</a:t>
            </a:r>
          </a:p>
          <a:p>
            <a:pPr marL="0" indent="0" defTabSz="315468">
              <a:spcBef>
                <a:spcPts val="1700"/>
              </a:spcBef>
              <a:buSzTx/>
              <a:buNone/>
              <a:defRPr sz="1944">
                <a:effectLst>
                  <a:outerShdw sx="100000" sy="100000" kx="0" ky="0" algn="b" rotWithShape="0" blurRad="13716" dist="1371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GET /_cat/master?v</a:t>
            </a:r>
          </a:p>
          <a:p>
            <a:pPr marL="0" indent="0" defTabSz="315468">
              <a:spcBef>
                <a:spcPts val="1700"/>
              </a:spcBef>
              <a:buSzTx/>
              <a:buNone/>
              <a:defRPr sz="1944">
                <a:effectLst>
                  <a:outerShdw sx="100000" sy="100000" kx="0" ky="0" algn="b" rotWithShape="0" blurRad="13716" dist="1371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#索引信息</a:t>
            </a:r>
          </a:p>
          <a:p>
            <a:pPr marL="0" indent="0" defTabSz="315468">
              <a:spcBef>
                <a:spcPts val="1700"/>
              </a:spcBef>
              <a:buSzTx/>
              <a:buNone/>
              <a:defRPr sz="1944">
                <a:effectLst>
                  <a:outerShdw sx="100000" sy="100000" kx="0" ky="0" algn="b" rotWithShape="0" blurRad="13716" dist="1371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GET /_cat/indices?v   </a:t>
            </a:r>
          </a:p>
          <a:p>
            <a:pPr marL="0" indent="0" defTabSz="315468">
              <a:spcBef>
                <a:spcPts val="1700"/>
              </a:spcBef>
              <a:buSzTx/>
              <a:buNone/>
              <a:defRPr sz="1944">
                <a:effectLst>
                  <a:outerShdw sx="100000" sy="100000" kx="0" ky="0" algn="b" rotWithShape="0" blurRad="13716" dist="1371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GET /_cat/indices/{index_name}/?v</a:t>
            </a:r>
          </a:p>
          <a:p>
            <a:pPr marL="0" indent="0" defTabSz="315468">
              <a:spcBef>
                <a:spcPts val="1700"/>
              </a:spcBef>
              <a:buSzTx/>
              <a:buNone/>
              <a:defRPr sz="1944">
                <a:effectLst>
                  <a:outerShdw sx="100000" sy="100000" kx="0" ky="0" algn="b" rotWithShape="0" blurRad="13716" dist="1371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#shard信息</a:t>
            </a:r>
          </a:p>
          <a:p>
            <a:pPr marL="0" indent="0" defTabSz="315468">
              <a:spcBef>
                <a:spcPts val="1700"/>
              </a:spcBef>
              <a:buSzTx/>
              <a:buNone/>
              <a:defRPr sz="1944">
                <a:effectLst>
                  <a:outerShdw sx="100000" sy="100000" kx="0" ky="0" algn="b" rotWithShape="0" blurRad="13716" dist="1371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GET /_cat/shards?v</a:t>
            </a:r>
          </a:p>
          <a:p>
            <a:pPr marL="0" indent="0" defTabSz="315468">
              <a:spcBef>
                <a:spcPts val="1700"/>
              </a:spcBef>
              <a:buSzTx/>
              <a:buNone/>
              <a:defRPr sz="1944">
                <a:effectLst>
                  <a:outerShdw sx="100000" sy="100000" kx="0" ky="0" algn="b" rotWithShape="0" blurRad="13716" dist="1371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# segment信息</a:t>
            </a:r>
          </a:p>
          <a:p>
            <a:pPr marL="0" indent="0" defTabSz="315468">
              <a:spcBef>
                <a:spcPts val="1700"/>
              </a:spcBef>
              <a:buSzTx/>
              <a:buNone/>
              <a:defRPr sz="1944">
                <a:effectLst>
                  <a:outerShdw sx="100000" sy="100000" kx="0" ky="0" algn="b" rotWithShape="0" blurRad="13716" dist="1371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GET /_cat/segments/{index_name}/?v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Shape 133"/>
          <p:cNvSpPr/>
          <p:nvPr/>
        </p:nvSpPr>
        <p:spPr>
          <a:xfrm>
            <a:off x="6388100" y="1801241"/>
            <a:ext cx="5638156" cy="6151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55675">
              <a:spcBef>
                <a:spcPts val="2400"/>
              </a:spcBef>
              <a:defRPr i="0" sz="1950">
                <a:effectLst>
                  <a:outerShdw sx="100000" sy="100000" kx="0" ky="0" algn="b" rotWithShape="0" blurRad="19812" dist="1981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#结点资源使用情况</a:t>
            </a:r>
          </a:p>
          <a:p>
            <a:pPr algn="l" defTabSz="455675">
              <a:spcBef>
                <a:spcPts val="2400"/>
              </a:spcBef>
              <a:defRPr i="0" sz="1950">
                <a:effectLst>
                  <a:outerShdw sx="100000" sy="100000" kx="0" ky="0" algn="b" rotWithShape="0" blurRad="19812" dist="1981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GET /_cat/nodes?v&amp;h=name,port,v,m,d,fdp,mc,mcs,sc,sm,qcm,fm</a:t>
            </a:r>
          </a:p>
          <a:p>
            <a:pPr algn="l" defTabSz="455675">
              <a:spcBef>
                <a:spcPts val="2400"/>
              </a:spcBef>
              <a:defRPr i="0" sz="1950">
                <a:effectLst>
                  <a:outerShdw sx="100000" sy="100000" kx="0" ky="0" algn="b" rotWithShape="0" blurRad="19812" dist="1981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# 线程池使用情况</a:t>
            </a:r>
          </a:p>
          <a:p>
            <a:pPr algn="l" defTabSz="455675">
              <a:spcBef>
                <a:spcPts val="2400"/>
              </a:spcBef>
              <a:defRPr i="0" sz="1950">
                <a:effectLst>
                  <a:outerShdw sx="100000" sy="100000" kx="0" ky="0" algn="b" rotWithShape="0" blurRad="19812" dist="1981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GET /_cat/thread_pool?v</a:t>
            </a:r>
          </a:p>
          <a:p>
            <a:pPr algn="l" defTabSz="455675">
              <a:spcBef>
                <a:spcPts val="2400"/>
              </a:spcBef>
              <a:defRPr i="0" sz="1950">
                <a:effectLst>
                  <a:outerShdw sx="100000" sy="100000" kx="0" ky="0" algn="b" rotWithShape="0" blurRad="19812" dist="1981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# 如果结点故障出发数据恢复，恢复进度如何？</a:t>
            </a:r>
          </a:p>
          <a:p>
            <a:pPr algn="l" defTabSz="455675">
              <a:spcBef>
                <a:spcPts val="2400"/>
              </a:spcBef>
              <a:defRPr i="0" sz="1950">
                <a:effectLst>
                  <a:outerShdw sx="100000" sy="100000" kx="0" ky="0" algn="b" rotWithShape="0" blurRad="19812" dist="1981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GET /_cat/recovery?v&amp;active_only=true</a:t>
            </a:r>
          </a:p>
          <a:p>
            <a:pPr algn="l" defTabSz="455675">
              <a:spcBef>
                <a:spcPts val="2400"/>
              </a:spcBef>
              <a:defRPr i="0" sz="1950">
                <a:effectLst>
                  <a:outerShdw sx="100000" sy="100000" kx="0" ky="0" algn="b" rotWithShape="0" blurRad="19812" dist="1981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# 如果health里看到很多pending tasks，这些任务是什么?</a:t>
            </a:r>
          </a:p>
          <a:p>
            <a:pPr algn="l" defTabSz="455675">
              <a:spcBef>
                <a:spcPts val="2400"/>
              </a:spcBef>
              <a:defRPr i="0" sz="1950">
                <a:effectLst>
                  <a:outerShdw sx="100000" sy="100000" kx="0" ky="0" algn="b" rotWithShape="0" blurRad="19812" dist="1981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GET /_cat/pending_tasks</a:t>
            </a:r>
          </a:p>
        </p:txBody>
      </p:sp>
      <p:pic>
        <p:nvPicPr>
          <p:cNvPr id="134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531088" y="5025008"/>
            <a:ext cx="6342424" cy="635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安全问题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27152">
              <a:spcBef>
                <a:spcPts val="1700"/>
              </a:spcBef>
              <a:buSzTx/>
              <a:buNone/>
              <a:defRPr sz="2016">
                <a:effectLst>
                  <a:outerShdw sx="100000" sy="100000" kx="0" ky="0" algn="b" rotWithShape="0" blurRad="14224" dist="1422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ES开源版本不提供任何安全控制功能，存在以下安全隐患：</a:t>
            </a:r>
          </a:p>
          <a:p>
            <a:pPr lvl="1" marL="497840" indent="-248920" defTabSz="327152">
              <a:spcBef>
                <a:spcPts val="1700"/>
              </a:spcBef>
              <a:defRPr sz="2016">
                <a:effectLst>
                  <a:outerShdw sx="100000" sy="100000" kx="0" ky="0" algn="b" rotWithShape="0" blurRad="14224" dist="1422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Transport端口9300, HTTP端口920无需认证即可连接</a:t>
            </a:r>
          </a:p>
          <a:p>
            <a:pPr lvl="1" marL="497840" indent="-248920" defTabSz="327152">
              <a:spcBef>
                <a:spcPts val="1700"/>
              </a:spcBef>
              <a:defRPr sz="2016">
                <a:effectLst>
                  <a:outerShdw sx="100000" sy="100000" kx="0" ky="0" algn="b" rotWithShape="0" blurRad="14224" dist="1422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结点间通信不认证、不加密。因此恶意用户只要知道集群名字，就可以自己启动一个ES服务器，连接到9300端口，加入集群，成为其中一个结点。</a:t>
            </a:r>
          </a:p>
          <a:p>
            <a:pPr lvl="1" marL="497840" indent="-248920" defTabSz="327152">
              <a:spcBef>
                <a:spcPts val="1700"/>
              </a:spcBef>
              <a:defRPr sz="2016">
                <a:effectLst>
                  <a:outerShdw sx="100000" sy="100000" kx="0" ky="0" algn="b" rotWithShape="0" blurRad="14224" dist="1422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集群API无授权控制，只要能连接到集群就可以发起任何命令</a:t>
            </a:r>
          </a:p>
          <a:p>
            <a:pPr lvl="1" marL="497840" indent="-248920" defTabSz="327152">
              <a:spcBef>
                <a:spcPts val="1700"/>
              </a:spcBef>
              <a:defRPr sz="2016">
                <a:effectLst>
                  <a:outerShdw sx="100000" sy="100000" kx="0" ky="0" algn="b" rotWithShape="0" blurRad="14224" dist="1422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索引的读写无权限控制，全部开放</a:t>
            </a:r>
          </a:p>
          <a:p>
            <a:pPr lvl="1" marL="497840" indent="-248920" defTabSz="327152">
              <a:spcBef>
                <a:spcPts val="1700"/>
              </a:spcBef>
              <a:defRPr sz="2016">
                <a:effectLst>
                  <a:outerShdw sx="100000" sy="100000" kx="0" ky="0" algn="b" rotWithShape="0" blurRad="14224" dist="1422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内置的脚本支持早期版本暴露出漏洞，被黑客利用攻击服务器。5.0已经更换了脚本引擎Painless，安全性还待考量。</a:t>
            </a:r>
          </a:p>
          <a:p>
            <a:pPr marL="0" indent="0" defTabSz="327152">
              <a:spcBef>
                <a:spcPts val="1700"/>
              </a:spcBef>
              <a:buSzTx/>
              <a:buNone/>
              <a:defRPr sz="2016">
                <a:effectLst>
                  <a:outerShdw sx="100000" sy="100000" kx="0" ky="0" algn="b" rotWithShape="0" blurRad="14224" dist="1422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Kibana:</a:t>
            </a:r>
          </a:p>
          <a:p>
            <a:pPr lvl="1" marL="497840" indent="-248920" defTabSz="327152">
              <a:spcBef>
                <a:spcPts val="1700"/>
              </a:spcBef>
              <a:defRPr sz="2016">
                <a:effectLst>
                  <a:outerShdw sx="100000" sy="100000" kx="0" ky="0" algn="b" rotWithShape="0" blurRad="14224" dist="1422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社区版无用户登录模块支持</a:t>
            </a:r>
          </a:p>
          <a:p>
            <a:pPr lvl="1" marL="497840" indent="-248920" defTabSz="327152">
              <a:spcBef>
                <a:spcPts val="1700"/>
              </a:spcBef>
              <a:defRPr sz="2016">
                <a:effectLst>
                  <a:outerShdw sx="100000" sy="100000" kx="0" ky="0" algn="b" rotWithShape="0" blurRad="14224" dist="1422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无索引访问授权支持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安全解决方案 - 土豪版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购买官方 x-Pack企业级插件包</a:t>
            </a:r>
          </a:p>
          <a:p>
            <a:pPr lvl="1"/>
            <a:r>
              <a:t>用户认证，基于角色的授权管理，可以做到索引级乃至文档级别的权限控制</a:t>
            </a:r>
          </a:p>
          <a:p>
            <a:pPr lvl="1"/>
            <a:r>
              <a:t>集群结点间/与客户端间通信加密，IP过滤</a:t>
            </a:r>
          </a:p>
          <a:p>
            <a:pPr lvl="1"/>
            <a:r>
              <a:t>安全事件审计</a:t>
            </a:r>
          </a:p>
          <a:p>
            <a:pPr lvl="1"/>
            <a:r>
              <a:t>附赠监控、报警、Kibana报表等功能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安全解决方案 - 屌丝版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14781">
              <a:spcBef>
                <a:spcPts val="2200"/>
              </a:spcBef>
              <a:buSzTx/>
              <a:buNone/>
              <a:defRPr sz="2556">
                <a:effectLst>
                  <a:outerShdw sx="100000" sy="100000" kx="0" ky="0" algn="b" rotWithShape="0" blurRad="18034" dist="1803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开源的search- guard </a:t>
            </a:r>
            <a:r>
              <a:rPr u="sng">
                <a:hlinkClick r:id="rId2" invalidUrl="" action="" tgtFrame="" tooltip="" history="1" highlightClick="0" endSnd="0"/>
              </a:rPr>
              <a:t>https://github.com/floragunncom/search-guard</a:t>
            </a:r>
            <a:r>
              <a:t> </a:t>
            </a:r>
          </a:p>
          <a:p>
            <a:pPr lvl="1" marL="631189" indent="-315594" defTabSz="414781">
              <a:spcBef>
                <a:spcPts val="2200"/>
              </a:spcBef>
              <a:defRPr sz="2556">
                <a:effectLst>
                  <a:outerShdw sx="100000" sy="100000" kx="0" ky="0" algn="b" rotWithShape="0" blurRad="18034" dist="1803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对es2.x 支持较好，文档较多，中文参考</a:t>
            </a:r>
            <a:r>
              <a:rPr u="sng">
                <a:hlinkClick r:id="rId3" invalidUrl="" action="" tgtFrame="" tooltip="" history="1" highlightClick="0" endSnd="0"/>
              </a:rPr>
              <a:t>http://kibana.logstash.es/content/elasticsearch/auth/searchguard-2.html</a:t>
            </a:r>
          </a:p>
          <a:p>
            <a:pPr lvl="1" marL="631189" indent="-315594" defTabSz="414781">
              <a:spcBef>
                <a:spcPts val="2200"/>
              </a:spcBef>
              <a:defRPr sz="2556">
                <a:effectLst>
                  <a:outerShdw sx="100000" sy="100000" kx="0" ky="0" algn="b" rotWithShape="0" blurRad="18034" dist="1803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最接近官方XPACK中安全套件的开源软件</a:t>
            </a:r>
          </a:p>
          <a:p>
            <a:pPr lvl="1" marL="631189" indent="-315594" defTabSz="414781">
              <a:spcBef>
                <a:spcPts val="2200"/>
              </a:spcBef>
              <a:defRPr sz="2556">
                <a:effectLst>
                  <a:outerShdw sx="100000" sy="100000" kx="0" ky="0" algn="b" rotWithShape="0" blurRad="18034" dist="1803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隐患：</a:t>
            </a:r>
          </a:p>
          <a:p>
            <a:pPr lvl="2" marL="946784" indent="-315594" defTabSz="414781">
              <a:spcBef>
                <a:spcPts val="2200"/>
              </a:spcBef>
              <a:defRPr sz="2556">
                <a:effectLst>
                  <a:outerShdw sx="100000" sy="100000" kx="0" ky="0" algn="b" rotWithShape="0" blurRad="18034" dist="1803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对es5.0支持刚发布不久，稳定性可能不足</a:t>
            </a:r>
          </a:p>
          <a:p>
            <a:pPr lvl="2" marL="946784" indent="-315594" defTabSz="414781">
              <a:spcBef>
                <a:spcPts val="2200"/>
              </a:spcBef>
              <a:defRPr sz="2556">
                <a:effectLst>
                  <a:outerShdw sx="100000" sy="100000" kx="0" ky="0" algn="b" rotWithShape="0" blurRad="18034" dist="1803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软件质量还待考量，之前版本曾经出现过内存泄漏，造成集群不稳定</a:t>
            </a:r>
          </a:p>
          <a:p>
            <a:pPr lvl="2" marL="946784" indent="-315594" defTabSz="414781">
              <a:spcBef>
                <a:spcPts val="2200"/>
              </a:spcBef>
              <a:defRPr sz="2556">
                <a:effectLst>
                  <a:outerShdw sx="100000" sy="100000" kx="0" ky="0" algn="b" rotWithShape="0" blurRad="18034" dist="1803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开源不等于免费，缺乏官方技术支持，需要花费比较多精力去研究和集成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安全解决方案 - 简单粗暴版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2900"/>
              </a:spcBef>
              <a:defRPr sz="3276">
                <a:effectLst>
                  <a:outerShdw sx="100000" sy="100000" kx="0" ky="0" algn="b" rotWithShape="0" blurRad="23114" dist="2311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9300端口通过iptables管控，设置集群内的机器和允许的客户端为白名单。</a:t>
            </a:r>
          </a:p>
          <a:p>
            <a:pPr marL="404495" indent="-404495" defTabSz="531622">
              <a:spcBef>
                <a:spcPts val="2900"/>
              </a:spcBef>
              <a:defRPr sz="3276">
                <a:effectLst>
                  <a:outerShdw sx="100000" sy="100000" kx="0" ky="0" algn="b" rotWithShape="0" blurRad="23114" dist="2311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9200前置代理，如Nginx。 9200只信任Nginx来的访问，通过nginx对外暴露api借口。 通过Nginx来对restful API做访问鉴权及索引访问授权。但无法做到文档级的管控。</a:t>
            </a:r>
          </a:p>
          <a:p>
            <a:pPr marL="404495" indent="-404495" defTabSz="531622">
              <a:spcBef>
                <a:spcPts val="2900"/>
              </a:spcBef>
              <a:defRPr sz="3276">
                <a:effectLst>
                  <a:outerShdw sx="100000" sy="100000" kx="0" ky="0" algn="b" rotWithShape="0" blurRad="23114" dist="2311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Kibana需要自己二次开发工作，和公司内部的健全系统集成起来，比如SSO。有一定工作量可能比较大(实际也不简单😓)。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监控方案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36600" indent="-736600">
              <a:buSzPct val="100000"/>
              <a:buAutoNum type="arabicPeriod" startAt="1"/>
            </a:pPr>
            <a:r>
              <a:t>买XPACK，自带监控</a:t>
            </a:r>
          </a:p>
          <a:p>
            <a:pPr marL="736600" indent="-736600">
              <a:buSzPct val="100000"/>
              <a:buAutoNum type="arabicPeriod" startAt="1"/>
            </a:pPr>
            <a:r>
              <a:t>如果公司有用Graphite，可以使用es2graphite这个脚本</a:t>
            </a:r>
            <a:r>
              <a:rPr u="sng">
                <a:hlinkClick r:id="rId2" invalidUrl="" action="" tgtFrame="" tooltip="" history="1" highlightClick="0" endSnd="0"/>
              </a:rPr>
              <a:t>https://github.com/mattweber/es2graphite</a:t>
            </a:r>
          </a:p>
          <a:p>
            <a:pPr marL="736600" indent="-736600">
              <a:buSzPct val="100000"/>
              <a:buAutoNum type="arabicPeriod" startAt="1"/>
            </a:pPr>
            <a:r>
              <a:t>ES有丰富的stats API可以通过restful借口采集到集群，结点，索引，JVM，CPU，内存，磁盘IO等度量数据。模仿es2graphite写个脚本，将数据写入自己公司的专用监控系统即可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关键的监控指标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901700" y="2408435"/>
            <a:ext cx="11201400" cy="6545065"/>
          </a:xfrm>
          <a:prstGeom prst="rect">
            <a:avLst/>
          </a:prstGeom>
        </p:spPr>
        <p:txBody>
          <a:bodyPr/>
          <a:lstStyle/>
          <a:p>
            <a:pPr marL="353568" indent="-353568" defTabSz="280415">
              <a:spcBef>
                <a:spcPts val="1500"/>
              </a:spcBef>
              <a:buSzPct val="100000"/>
              <a:buAutoNum type="arabicPeriod" startAt="1"/>
              <a:defRPr sz="1727">
                <a:effectLst>
                  <a:outerShdw sx="100000" sy="100000" kx="0" ky="0" algn="b" rotWithShape="0" blurRad="12192" dist="121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集群健康状态</a:t>
            </a:r>
          </a:p>
          <a:p>
            <a:pPr lvl="1" marL="426719" indent="-213359" defTabSz="280415">
              <a:spcBef>
                <a:spcPts val="1500"/>
              </a:spcBef>
              <a:defRPr sz="1727">
                <a:effectLst>
                  <a:outerShdw sx="100000" sy="100000" kx="0" ky="0" algn="b" rotWithShape="0" blurRad="12192" dist="121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非Green的时候，数据有丢失的风险，需要及时处理。</a:t>
            </a:r>
          </a:p>
          <a:p>
            <a:pPr marL="353568" indent="-353568" defTabSz="280415">
              <a:spcBef>
                <a:spcPts val="1500"/>
              </a:spcBef>
              <a:buSzPct val="100000"/>
              <a:buAutoNum type="arabicPeriod" startAt="1"/>
              <a:defRPr sz="1727">
                <a:effectLst>
                  <a:outerShdw sx="100000" sy="100000" kx="0" ky="0" algn="b" rotWithShape="0" blurRad="12192" dist="121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JVM状态</a:t>
            </a:r>
          </a:p>
          <a:p>
            <a:pPr lvl="1" marL="426719" indent="-213359" defTabSz="280415">
              <a:spcBef>
                <a:spcPts val="1500"/>
              </a:spcBef>
              <a:defRPr sz="1727">
                <a:effectLst>
                  <a:outerShdw sx="100000" sy="100000" kx="0" ky="0" algn="b" rotWithShape="0" blurRad="12192" dist="121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HEAP used%</a:t>
            </a:r>
          </a:p>
          <a:p>
            <a:pPr lvl="1" marL="426719" indent="-213359" defTabSz="280415">
              <a:spcBef>
                <a:spcPts val="1500"/>
              </a:spcBef>
              <a:defRPr sz="1727">
                <a:effectLst>
                  <a:outerShdw sx="100000" sy="100000" kx="0" ky="0" algn="b" rotWithShape="0" blurRad="12192" dist="121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GC频率，GC耗时，Old GC过后Heap used%是否有释放</a:t>
            </a:r>
          </a:p>
          <a:p>
            <a:pPr marL="353568" indent="-353568" defTabSz="280415">
              <a:spcBef>
                <a:spcPts val="1500"/>
              </a:spcBef>
              <a:buSzPct val="100000"/>
              <a:buAutoNum type="arabicPeriod" startAt="1"/>
              <a:defRPr sz="1727">
                <a:effectLst>
                  <a:outerShdw sx="100000" sy="100000" kx="0" ky="0" algn="b" rotWithShape="0" blurRad="12192" dist="121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线程池(Thread Pool)状态</a:t>
            </a:r>
          </a:p>
          <a:p>
            <a:pPr lvl="1" marL="426719" indent="-213359" defTabSz="280415">
              <a:spcBef>
                <a:spcPts val="1500"/>
              </a:spcBef>
              <a:defRPr sz="1727">
                <a:effectLst>
                  <a:outerShdw sx="100000" sy="100000" kx="0" ky="0" algn="b" rotWithShape="0" blurRad="12192" dist="121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Bulk queue/rejected反映写入是否遇到瓶颈</a:t>
            </a:r>
          </a:p>
          <a:p>
            <a:pPr lvl="1" marL="426719" indent="-213359" defTabSz="280415">
              <a:spcBef>
                <a:spcPts val="1500"/>
              </a:spcBef>
              <a:defRPr sz="1727">
                <a:effectLst>
                  <a:outerShdw sx="100000" sy="100000" kx="0" ky="0" algn="b" rotWithShape="0" blurRad="12192" dist="121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Search queue/rejected 反映搜索是否已经响应不过来</a:t>
            </a:r>
          </a:p>
          <a:p>
            <a:pPr marL="353568" indent="-353568" defTabSz="280415">
              <a:spcBef>
                <a:spcPts val="1500"/>
              </a:spcBef>
              <a:buSzPct val="100000"/>
              <a:buAutoNum type="arabicPeriod" startAt="1"/>
              <a:defRPr sz="1727">
                <a:effectLst>
                  <a:outerShdw sx="100000" sy="100000" kx="0" ky="0" algn="b" rotWithShape="0" blurRad="12192" dist="121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Segment状态</a:t>
            </a:r>
          </a:p>
          <a:p>
            <a:pPr lvl="1" marL="426719" indent="-213359" defTabSz="280415">
              <a:spcBef>
                <a:spcPts val="1500"/>
              </a:spcBef>
              <a:defRPr sz="1727">
                <a:effectLst>
                  <a:outerShdw sx="100000" sy="100000" kx="0" ky="0" algn="b" rotWithShape="0" blurRad="12192" dist="121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segment memory反映存储的数据消耗了多少heap内存</a:t>
            </a:r>
          </a:p>
          <a:p>
            <a:pPr lvl="1" marL="426719" indent="-213359" defTabSz="280415">
              <a:spcBef>
                <a:spcPts val="1500"/>
              </a:spcBef>
              <a:defRPr sz="1727">
                <a:effectLst>
                  <a:outerShdw sx="100000" sy="100000" kx="0" ky="0" algn="b" rotWithShape="0" blurRad="12192" dist="121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segment count过多（超过几千）说明小文件过多，需要维护</a:t>
            </a:r>
          </a:p>
          <a:p>
            <a:pPr marL="353568" indent="-353568" defTabSz="280415">
              <a:spcBef>
                <a:spcPts val="1500"/>
              </a:spcBef>
              <a:buSzPct val="100000"/>
              <a:buAutoNum type="arabicPeriod" startAt="1"/>
              <a:defRPr sz="1727">
                <a:effectLst>
                  <a:outerShdw sx="100000" sy="100000" kx="0" ky="0" algn="b" rotWithShape="0" blurRad="12192" dist="121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用户访问ES的日志</a:t>
            </a:r>
          </a:p>
          <a:p>
            <a:pPr lvl="1" marL="426719" indent="-213359" defTabSz="280415">
              <a:spcBef>
                <a:spcPts val="1500"/>
              </a:spcBef>
              <a:defRPr sz="1727">
                <a:effectLst>
                  <a:outerShdw sx="100000" sy="100000" kx="0" ky="0" algn="b" rotWithShape="0" blurRad="12192" dist="121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知道集群资源被如何消耗的，有助于发现有问题的查询，或者有针对性优化索引结构。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