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6858000" cy="9906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A5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94" y="-91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0EB2-4780-487C-B2C2-8D0796C0468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762" y="3549797"/>
            <a:ext cx="1002578" cy="5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319203" y="3170801"/>
            <a:ext cx="2029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a)  </a:t>
            </a:r>
            <a:r>
              <a:rPr lang="de-DE" sz="900" dirty="0" err="1"/>
              <a:t>Measured</a:t>
            </a:r>
            <a:r>
              <a:rPr lang="de-DE" sz="900" dirty="0"/>
              <a:t> quantitative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93213" y="3404574"/>
            <a:ext cx="1445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 </a:t>
            </a:r>
            <a:r>
              <a:rPr lang="de-DE" sz="750" dirty="0"/>
              <a:t>an </a:t>
            </a:r>
            <a:r>
              <a:rPr lang="de-DE" sz="750" i="1" dirty="0"/>
              <a:t>individual</a:t>
            </a:r>
            <a:r>
              <a:rPr lang="de-DE" sz="750" dirty="0"/>
              <a:t> </a:t>
            </a:r>
            <a:r>
              <a:rPr lang="de-DE" sz="750" i="1" dirty="0"/>
              <a:t>x </a:t>
            </a:r>
            <a:r>
              <a:rPr lang="de-DE" sz="750" dirty="0" err="1"/>
              <a:t>of</a:t>
            </a:r>
            <a:r>
              <a:rPr lang="de-DE" sz="750" dirty="0"/>
              <a:t> </a:t>
            </a:r>
            <a:r>
              <a:rPr lang="de-DE" sz="750" i="1" dirty="0" err="1"/>
              <a:t>taxon</a:t>
            </a:r>
            <a:r>
              <a:rPr lang="de-DE" sz="750" dirty="0"/>
              <a:t> </a:t>
            </a:r>
            <a:r>
              <a:rPr lang="de-DE" sz="750" i="1" dirty="0"/>
              <a:t>y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328112" y="3677898"/>
            <a:ext cx="138117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 </a:t>
            </a:r>
            <a:r>
              <a:rPr lang="de-DE" sz="750" i="1" dirty="0" err="1"/>
              <a:t>femur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14.1 mm</a:t>
            </a:r>
          </a:p>
        </p:txBody>
      </p:sp>
      <p:grpSp>
        <p:nvGrpSpPr>
          <p:cNvPr id="42" name="Gruppieren 41"/>
          <p:cNvGrpSpPr/>
          <p:nvPr/>
        </p:nvGrpSpPr>
        <p:grpSpPr>
          <a:xfrm rot="1895533">
            <a:off x="686222" y="3510259"/>
            <a:ext cx="365431" cy="185801"/>
            <a:chOff x="1115617" y="836712"/>
            <a:chExt cx="797640" cy="504056"/>
          </a:xfrm>
        </p:grpSpPr>
        <p:cxnSp>
          <p:nvCxnSpPr>
            <p:cNvPr id="43" name="Gerade Verbindung 42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2945158" y="3170802"/>
            <a:ext cx="1860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b) Aggregate quantitative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10762" y="4232030"/>
            <a:ext cx="19706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c) Quantitative </a:t>
            </a:r>
            <a:r>
              <a:rPr lang="de-DE" sz="900" dirty="0" err="1"/>
              <a:t>literature</a:t>
            </a:r>
            <a:r>
              <a:rPr lang="de-DE" sz="900" dirty="0"/>
              <a:t>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pic>
        <p:nvPicPr>
          <p:cNvPr id="48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9382" y="3538458"/>
            <a:ext cx="761441" cy="3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3682" y="3585163"/>
            <a:ext cx="847485" cy="42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0988" y="3742272"/>
            <a:ext cx="733185" cy="36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 rot="1895533">
            <a:off x="3272964" y="3471103"/>
            <a:ext cx="326813" cy="166166"/>
            <a:chOff x="1115617" y="836712"/>
            <a:chExt cx="797640" cy="504056"/>
          </a:xfrm>
        </p:grpSpPr>
        <p:cxnSp>
          <p:nvCxnSpPr>
            <p:cNvPr id="56" name="Gerade Verbindung 55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 rot="1895533">
            <a:off x="3387264" y="3585403"/>
            <a:ext cx="326813" cy="166166"/>
            <a:chOff x="1115617" y="836712"/>
            <a:chExt cx="797640" cy="504056"/>
          </a:xfrm>
        </p:grpSpPr>
        <p:cxnSp>
          <p:nvCxnSpPr>
            <p:cNvPr id="60" name="Gerade Verbindung 59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rot="1895533">
            <a:off x="3494278" y="3708891"/>
            <a:ext cx="326813" cy="166166"/>
            <a:chOff x="1115617" y="836712"/>
            <a:chExt cx="797640" cy="504056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4050426" y="3663700"/>
            <a:ext cx="17301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average</a:t>
            </a:r>
            <a:r>
              <a:rPr lang="de-DE" sz="750" i="1" dirty="0"/>
              <a:t> </a:t>
            </a:r>
            <a:r>
              <a:rPr lang="de-DE" sz="750" i="1" dirty="0" err="1"/>
              <a:t>femur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12.2 ± 2.3 mm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3804293" y="3340376"/>
            <a:ext cx="159739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adult </a:t>
            </a:r>
            <a:r>
              <a:rPr lang="de-DE" sz="750" i="1" dirty="0" err="1"/>
              <a:t>individuals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</a:t>
            </a:r>
            <a:r>
              <a:rPr lang="de-DE" sz="750" i="1" dirty="0" err="1"/>
              <a:t>taxon</a:t>
            </a:r>
            <a:r>
              <a:rPr lang="de-DE" sz="750" i="1" dirty="0"/>
              <a:t> y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1464584" y="5058617"/>
            <a:ext cx="145338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average</a:t>
            </a:r>
            <a:r>
              <a:rPr lang="de-DE" sz="750" i="1" dirty="0"/>
              <a:t> </a:t>
            </a:r>
            <a:r>
              <a:rPr lang="de-DE" sz="750" i="1" dirty="0" err="1"/>
              <a:t>body</a:t>
            </a:r>
            <a:r>
              <a:rPr lang="de-DE" sz="750" i="1" dirty="0"/>
              <a:t> </a:t>
            </a:r>
            <a:r>
              <a:rPr lang="de-DE" sz="750" i="1" dirty="0" err="1"/>
              <a:t>length</a:t>
            </a:r>
            <a:r>
              <a:rPr lang="de-DE" sz="750" i="1" dirty="0"/>
              <a:t> </a:t>
            </a:r>
            <a:r>
              <a:rPr lang="de-DE" sz="750" dirty="0" err="1"/>
              <a:t>of</a:t>
            </a:r>
            <a:r>
              <a:rPr lang="de-DE" sz="750" i="1" dirty="0"/>
              <a:t> 43 mm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1431287" y="4772091"/>
            <a:ext cx="144570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males</a:t>
            </a:r>
            <a:r>
              <a:rPr lang="de-DE" sz="750" i="1" dirty="0"/>
              <a:t> </a:t>
            </a:r>
            <a:r>
              <a:rPr lang="de-DE" sz="750" i="1" dirty="0" err="1"/>
              <a:t>of</a:t>
            </a:r>
            <a:r>
              <a:rPr lang="de-DE" sz="750" i="1" dirty="0"/>
              <a:t> </a:t>
            </a:r>
            <a:r>
              <a:rPr lang="de-DE" sz="750" i="1" dirty="0" err="1"/>
              <a:t>taxon</a:t>
            </a:r>
            <a:r>
              <a:rPr lang="de-DE" sz="750" i="1" dirty="0"/>
              <a:t> y</a:t>
            </a:r>
          </a:p>
        </p:txBody>
      </p:sp>
      <p:pic>
        <p:nvPicPr>
          <p:cNvPr id="1027" name="Picture 3" descr="C:\Users\flschneider\Documents\projects\DIV05_traits\methodspaper\manuscript\figures\nature-book-pattern-tropical-insect-fauna-invertebrate-painting-life-sketch-illust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631" y="4591434"/>
            <a:ext cx="675000" cy="9343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lschneider\Documents\projects\DIV05_traits\methodspaper\manuscript\figures\insects_indian_life_harold_maxwell_lefroy_book_manual-711846.jpg!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418" y="4446769"/>
            <a:ext cx="675000" cy="99337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2971982" y="4234961"/>
            <a:ext cx="2208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d) Qualitative </a:t>
            </a:r>
            <a:r>
              <a:rPr lang="de-DE" sz="900" dirty="0" err="1"/>
              <a:t>literature</a:t>
            </a:r>
            <a:r>
              <a:rPr lang="de-DE" sz="900" dirty="0"/>
              <a:t> </a:t>
            </a:r>
            <a:r>
              <a:rPr lang="de-DE" sz="900" dirty="0" err="1"/>
              <a:t>or</a:t>
            </a:r>
            <a:r>
              <a:rPr lang="de-DE" sz="900" dirty="0"/>
              <a:t> </a:t>
            </a:r>
            <a:r>
              <a:rPr lang="de-DE" sz="900" dirty="0" err="1"/>
              <a:t>database</a:t>
            </a:r>
            <a:r>
              <a:rPr lang="de-DE" sz="900" dirty="0"/>
              <a:t> </a:t>
            </a:r>
            <a:r>
              <a:rPr lang="de-DE" sz="900" dirty="0" err="1"/>
              <a:t>data</a:t>
            </a:r>
            <a:r>
              <a:rPr lang="de-DE" sz="900" dirty="0"/>
              <a:t>: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4323119" y="4894278"/>
            <a:ext cx="9011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/>
              <a:t>herbivore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4209745" y="4576161"/>
            <a:ext cx="9703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genus</a:t>
            </a:r>
            <a:r>
              <a:rPr lang="de-DE" sz="750" i="1" dirty="0"/>
              <a:t> z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1101"/>
          <a:stretch/>
        </p:blipFill>
        <p:spPr bwMode="auto">
          <a:xfrm>
            <a:off x="3073477" y="4612672"/>
            <a:ext cx="1094137" cy="6579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flschneider\Documents\projects\DIV05_traits\methodspaper\manuscript\figures\14307-illustration-of-a-book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3710">
            <a:off x="3423440" y="5056725"/>
            <a:ext cx="705221" cy="41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283CAC8-BC40-4BC9-ACA6-528D8952C1CA}"/>
              </a:ext>
            </a:extLst>
          </p:cNvPr>
          <p:cNvCxnSpPr/>
          <p:nvPr/>
        </p:nvCxnSpPr>
        <p:spPr>
          <a:xfrm flipH="1" flipV="1">
            <a:off x="1753438" y="3588642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1D82F87-2B39-48C3-B224-FBE2018EB96C}"/>
              </a:ext>
            </a:extLst>
          </p:cNvPr>
          <p:cNvSpPr txBox="1"/>
          <p:nvPr/>
        </p:nvSpPr>
        <p:spPr>
          <a:xfrm>
            <a:off x="1790237" y="3543990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has</a:t>
            </a:r>
            <a:endParaRPr lang="en-GB" sz="8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8AA1DA6-4ED4-4B0A-AE7A-413A7CE7E1E0}"/>
              </a:ext>
            </a:extLst>
          </p:cNvPr>
          <p:cNvCxnSpPr/>
          <p:nvPr/>
        </p:nvCxnSpPr>
        <p:spPr>
          <a:xfrm flipH="1" flipV="1">
            <a:off x="4488765" y="3542946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E77C750-F758-4ABD-8645-2E99C991A17A}"/>
              </a:ext>
            </a:extLst>
          </p:cNvPr>
          <p:cNvSpPr txBox="1"/>
          <p:nvPr/>
        </p:nvSpPr>
        <p:spPr>
          <a:xfrm>
            <a:off x="4525564" y="3498294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have</a:t>
            </a:r>
            <a:endParaRPr lang="en-GB" sz="800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16A161-2E4F-4951-92E4-07A40126DDAB}"/>
              </a:ext>
            </a:extLst>
          </p:cNvPr>
          <p:cNvCxnSpPr/>
          <p:nvPr/>
        </p:nvCxnSpPr>
        <p:spPr>
          <a:xfrm flipH="1" flipV="1">
            <a:off x="1866580" y="4952139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34B88DDD-6823-40E1-A705-D57560C118CE}"/>
              </a:ext>
            </a:extLst>
          </p:cNvPr>
          <p:cNvSpPr txBox="1"/>
          <p:nvPr/>
        </p:nvSpPr>
        <p:spPr>
          <a:xfrm>
            <a:off x="1903379" y="4907487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have</a:t>
            </a:r>
            <a:endParaRPr lang="en-GB" sz="800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AA7115D-FED3-455B-B283-761DE4F8E50E}"/>
              </a:ext>
            </a:extLst>
          </p:cNvPr>
          <p:cNvCxnSpPr/>
          <p:nvPr/>
        </p:nvCxnSpPr>
        <p:spPr>
          <a:xfrm flipH="1" flipV="1">
            <a:off x="4484410" y="4766235"/>
            <a:ext cx="72008" cy="1440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033F41E7-BC9B-4ED2-A5FA-076526FD5683}"/>
              </a:ext>
            </a:extLst>
          </p:cNvPr>
          <p:cNvSpPr txBox="1"/>
          <p:nvPr/>
        </p:nvSpPr>
        <p:spPr>
          <a:xfrm>
            <a:off x="4521209" y="4721583"/>
            <a:ext cx="508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5482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88640" y="3063299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a) </a:t>
            </a:r>
            <a:r>
              <a:rPr lang="de-DE" sz="1050" dirty="0" err="1"/>
              <a:t>species</a:t>
            </a:r>
            <a:r>
              <a:rPr lang="de-DE" sz="1050" dirty="0"/>
              <a:t> </a:t>
            </a:r>
            <a:r>
              <a:rPr lang="de-DE" sz="1050" dirty="0">
                <a:latin typeface="Arial monospaced for SAP" panose="020B0609020202030204" pitchFamily="49" charset="0"/>
              </a:rPr>
              <a:t>x</a:t>
            </a:r>
            <a:r>
              <a:rPr lang="de-DE" sz="1050" dirty="0"/>
              <a:t> </a:t>
            </a:r>
            <a:r>
              <a:rPr lang="de-DE" sz="1050" dirty="0" err="1"/>
              <a:t>trait</a:t>
            </a:r>
            <a:r>
              <a:rPr lang="de-DE" sz="1050" dirty="0"/>
              <a:t> </a:t>
            </a:r>
            <a:r>
              <a:rPr lang="de-DE" sz="1050" dirty="0" err="1"/>
              <a:t>matrix</a:t>
            </a:r>
            <a:endParaRPr lang="en-US" sz="1050" dirty="0"/>
          </a:p>
        </p:txBody>
      </p:sp>
      <p:sp>
        <p:nvSpPr>
          <p:cNvPr id="8" name="Textfeld 7"/>
          <p:cNvSpPr txBox="1"/>
          <p:nvPr/>
        </p:nvSpPr>
        <p:spPr>
          <a:xfrm>
            <a:off x="1916832" y="3062790"/>
            <a:ext cx="1728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b) </a:t>
            </a:r>
            <a:r>
              <a:rPr lang="de-DE" sz="1050" dirty="0" err="1"/>
              <a:t>occurrence</a:t>
            </a:r>
            <a:r>
              <a:rPr lang="de-DE" sz="1050" dirty="0"/>
              <a:t> </a:t>
            </a:r>
            <a:r>
              <a:rPr lang="de-DE" sz="1050" dirty="0" err="1"/>
              <a:t>wide-table</a:t>
            </a:r>
            <a:endParaRPr lang="en-US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4373421" y="3063299"/>
            <a:ext cx="2009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c) </a:t>
            </a:r>
            <a:r>
              <a:rPr lang="de-DE" sz="1050" dirty="0" err="1"/>
              <a:t>measurement</a:t>
            </a:r>
            <a:r>
              <a:rPr lang="de-DE" sz="1050" dirty="0"/>
              <a:t> </a:t>
            </a:r>
            <a:r>
              <a:rPr lang="de-DE" sz="1050" dirty="0" err="1"/>
              <a:t>long-table</a:t>
            </a:r>
            <a:r>
              <a:rPr lang="de-DE" sz="1050" dirty="0"/>
              <a:t> </a:t>
            </a:r>
            <a:endParaRPr lang="en-US" sz="1050" dirty="0"/>
          </a:p>
        </p:txBody>
      </p:sp>
      <p:sp>
        <p:nvSpPr>
          <p:cNvPr id="10" name="Rechteck 9"/>
          <p:cNvSpPr/>
          <p:nvPr/>
        </p:nvSpPr>
        <p:spPr>
          <a:xfrm>
            <a:off x="3020620" y="3777464"/>
            <a:ext cx="216024" cy="45065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Textfeld 2"/>
          <p:cNvSpPr txBox="1"/>
          <p:nvPr/>
        </p:nvSpPr>
        <p:spPr>
          <a:xfrm>
            <a:off x="230116" y="3559959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17" name="Rechteck 16"/>
          <p:cNvSpPr/>
          <p:nvPr/>
        </p:nvSpPr>
        <p:spPr>
          <a:xfrm>
            <a:off x="674694" y="4011429"/>
            <a:ext cx="1026114" cy="612675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Rechteck 20"/>
          <p:cNvSpPr/>
          <p:nvPr/>
        </p:nvSpPr>
        <p:spPr>
          <a:xfrm>
            <a:off x="674694" y="4020396"/>
            <a:ext cx="842154" cy="441690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/>
        </p:nvSpPr>
        <p:spPr>
          <a:xfrm>
            <a:off x="674694" y="4011429"/>
            <a:ext cx="216024" cy="864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652" y="3792505"/>
            <a:ext cx="1772076" cy="95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963240" y="4725653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458670" y="3725786"/>
            <a:ext cx="0" cy="15909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052010" y="3264268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2279731" y="3557863"/>
            <a:ext cx="0" cy="121818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672916" y="3579266"/>
            <a:ext cx="0" cy="100415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555820" y="3276069"/>
            <a:ext cx="113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543918" y="3369549"/>
            <a:ext cx="7289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3882990" y="3709314"/>
            <a:ext cx="140077" cy="0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3020620" y="3777463"/>
            <a:ext cx="1026114" cy="1284058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8" name="Rechteck 37"/>
          <p:cNvSpPr/>
          <p:nvPr/>
        </p:nvSpPr>
        <p:spPr>
          <a:xfrm>
            <a:off x="3020620" y="3777463"/>
            <a:ext cx="842154" cy="1152734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9" name="Rechteck 38"/>
          <p:cNvSpPr/>
          <p:nvPr/>
        </p:nvSpPr>
        <p:spPr>
          <a:xfrm>
            <a:off x="3020620" y="3777464"/>
            <a:ext cx="216024" cy="45065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2" name="Textfeld 41"/>
          <p:cNvSpPr txBox="1"/>
          <p:nvPr/>
        </p:nvSpPr>
        <p:spPr>
          <a:xfrm>
            <a:off x="4679476" y="3398182"/>
            <a:ext cx="728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taxon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5333835" y="3262171"/>
            <a:ext cx="113412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294556" y="3263742"/>
            <a:ext cx="116096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measurement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81" name="Gerade Verbindung 80"/>
          <p:cNvCxnSpPr/>
          <p:nvPr/>
        </p:nvCxnSpPr>
        <p:spPr>
          <a:xfrm flipV="1">
            <a:off x="4023066" y="3556213"/>
            <a:ext cx="0" cy="153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625470" y="3446837"/>
            <a:ext cx="0" cy="18743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5101247" y="3547661"/>
            <a:ext cx="0" cy="8660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5432798" y="3430071"/>
            <a:ext cx="0" cy="20678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5527339" y="3398182"/>
            <a:ext cx="113412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93" name="Gerade Verbindung 92"/>
          <p:cNvCxnSpPr/>
          <p:nvPr/>
        </p:nvCxnSpPr>
        <p:spPr>
          <a:xfrm>
            <a:off x="5714207" y="3551488"/>
            <a:ext cx="0" cy="8660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6083631" y="3744866"/>
            <a:ext cx="384330" cy="162018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6" name="Rechteck 95"/>
          <p:cNvSpPr/>
          <p:nvPr/>
        </p:nvSpPr>
        <p:spPr>
          <a:xfrm>
            <a:off x="6083631" y="3744866"/>
            <a:ext cx="384330" cy="1512168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0" name="Rechteck 99"/>
          <p:cNvSpPr/>
          <p:nvPr/>
        </p:nvSpPr>
        <p:spPr>
          <a:xfrm>
            <a:off x="6083631" y="3744867"/>
            <a:ext cx="384330" cy="108011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1" name="Rechteck 100"/>
          <p:cNvSpPr/>
          <p:nvPr/>
        </p:nvSpPr>
        <p:spPr>
          <a:xfrm>
            <a:off x="6083631" y="4122908"/>
            <a:ext cx="384330" cy="108012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068" y="3637754"/>
            <a:ext cx="2181273" cy="175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1095772" y="3606110"/>
            <a:ext cx="7289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trait</a:t>
            </a:r>
            <a:r>
              <a:rPr lang="de-DE" sz="750" i="1" dirty="0"/>
              <a:t> </a:t>
            </a: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110" name="Gerade Verbindung 109"/>
          <p:cNvCxnSpPr/>
          <p:nvPr/>
        </p:nvCxnSpPr>
        <p:spPr>
          <a:xfrm flipH="1">
            <a:off x="1516849" y="3949711"/>
            <a:ext cx="12551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1642358" y="3785531"/>
            <a:ext cx="0" cy="164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/>
          <p:cNvSpPr/>
          <p:nvPr/>
        </p:nvSpPr>
        <p:spPr>
          <a:xfrm rot="5400000">
            <a:off x="1149994" y="4229710"/>
            <a:ext cx="97712" cy="94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7" name="Textfeld 56"/>
          <p:cNvSpPr txBox="1"/>
          <p:nvPr/>
        </p:nvSpPr>
        <p:spPr>
          <a:xfrm>
            <a:off x="3267114" y="5137718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sp>
        <p:nvSpPr>
          <p:cNvPr id="58" name="Geschweifte Klammer rechts 57"/>
          <p:cNvSpPr/>
          <p:nvPr/>
        </p:nvSpPr>
        <p:spPr>
          <a:xfrm rot="5400000">
            <a:off x="3453868" y="4641775"/>
            <a:ext cx="97712" cy="941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9" name="Textfeld 58"/>
          <p:cNvSpPr txBox="1"/>
          <p:nvPr/>
        </p:nvSpPr>
        <p:spPr>
          <a:xfrm>
            <a:off x="6105864" y="5341941"/>
            <a:ext cx="55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 err="1">
                <a:ln w="19050">
                  <a:noFill/>
                </a:ln>
              </a:rPr>
              <a:t>values</a:t>
            </a:r>
            <a:endParaRPr lang="de-DE" sz="900" i="1" dirty="0">
              <a:ln w="19050">
                <a:noFill/>
              </a:ln>
            </a:endParaRPr>
          </a:p>
        </p:txBody>
      </p:sp>
      <p:sp>
        <p:nvSpPr>
          <p:cNvPr id="60" name="Geschweifte Klammer rechts 59"/>
          <p:cNvSpPr/>
          <p:nvPr/>
        </p:nvSpPr>
        <p:spPr>
          <a:xfrm rot="5400000">
            <a:off x="6248217" y="5146046"/>
            <a:ext cx="65929" cy="37355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640" y="6335744"/>
            <a:ext cx="2748203" cy="86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1117" y="6334557"/>
            <a:ext cx="1683898" cy="9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2533" y="3613190"/>
            <a:ext cx="1960700" cy="14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Gerade Verbindung 73"/>
          <p:cNvCxnSpPr/>
          <p:nvPr/>
        </p:nvCxnSpPr>
        <p:spPr>
          <a:xfrm>
            <a:off x="347211" y="6273802"/>
            <a:ext cx="0" cy="100415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30115" y="5970606"/>
            <a:ext cx="1134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occurrence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49120" y="6334557"/>
            <a:ext cx="1772648" cy="94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3155686" y="5976505"/>
            <a:ext cx="11609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i="1" dirty="0" err="1"/>
              <a:t>measurement</a:t>
            </a:r>
            <a:r>
              <a:rPr lang="de-DE" sz="750" i="1" dirty="0"/>
              <a:t> </a:t>
            </a:r>
            <a:br>
              <a:rPr lang="de-DE" sz="750" i="1" dirty="0"/>
            </a:br>
            <a:r>
              <a:rPr lang="de-DE" sz="750" i="1" dirty="0" err="1"/>
              <a:t>identifier</a:t>
            </a:r>
            <a:endParaRPr lang="de-DE" sz="750" i="1" dirty="0"/>
          </a:p>
        </p:txBody>
      </p:sp>
      <p:cxnSp>
        <p:nvCxnSpPr>
          <p:cNvPr id="78" name="Gerade Verbindung 77"/>
          <p:cNvCxnSpPr/>
          <p:nvPr/>
        </p:nvCxnSpPr>
        <p:spPr>
          <a:xfrm>
            <a:off x="3294348" y="6288920"/>
            <a:ext cx="0" cy="9371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88640" y="5739773"/>
            <a:ext cx="1944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d) </a:t>
            </a:r>
            <a:r>
              <a:rPr lang="de-DE" sz="1050" dirty="0" err="1"/>
              <a:t>occurrence</a:t>
            </a:r>
            <a:r>
              <a:rPr lang="de-DE" sz="1050" dirty="0"/>
              <a:t> </a:t>
            </a:r>
            <a:r>
              <a:rPr lang="de-DE" sz="1050" dirty="0" err="1"/>
              <a:t>level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endParaRPr lang="en-US" sz="1050" dirty="0"/>
          </a:p>
        </p:txBody>
      </p:sp>
      <p:sp>
        <p:nvSpPr>
          <p:cNvPr id="83" name="Textfeld 82"/>
          <p:cNvSpPr txBox="1"/>
          <p:nvPr/>
        </p:nvSpPr>
        <p:spPr>
          <a:xfrm>
            <a:off x="3099718" y="5745672"/>
            <a:ext cx="2165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e) </a:t>
            </a:r>
            <a:r>
              <a:rPr lang="de-DE" sz="1050" dirty="0" err="1"/>
              <a:t>measurement</a:t>
            </a:r>
            <a:r>
              <a:rPr lang="de-DE" sz="1050" dirty="0"/>
              <a:t>-level </a:t>
            </a:r>
            <a:r>
              <a:rPr lang="de-DE" sz="1050" dirty="0" err="1"/>
              <a:t>information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53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403843" y="3008785"/>
            <a:ext cx="972518" cy="795224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641" y="3021307"/>
            <a:ext cx="902922" cy="62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efaltete Ecke 4"/>
          <p:cNvSpPr/>
          <p:nvPr/>
        </p:nvSpPr>
        <p:spPr>
          <a:xfrm>
            <a:off x="388866" y="4027769"/>
            <a:ext cx="987495" cy="924386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3843" y="4041054"/>
            <a:ext cx="917294" cy="72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577851" y="2947649"/>
            <a:ext cx="927680" cy="137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as.traitdata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038305" y="3259054"/>
            <a:ext cx="1306199" cy="264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standardize.traits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Gefaltete Ecke 11"/>
          <p:cNvSpPr/>
          <p:nvPr/>
        </p:nvSpPr>
        <p:spPr>
          <a:xfrm>
            <a:off x="2581509" y="2854052"/>
            <a:ext cx="1923288" cy="1619484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1797" y="2864466"/>
            <a:ext cx="1881749" cy="1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081650" y="4269042"/>
            <a:ext cx="1441439" cy="137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2400" tIns="5400" rIns="5400" bIns="5400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standardize.taxonomy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aute 14"/>
          <p:cNvSpPr/>
          <p:nvPr/>
        </p:nvSpPr>
        <p:spPr>
          <a:xfrm>
            <a:off x="7209420" y="5627072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extfeld 15"/>
          <p:cNvSpPr txBox="1"/>
          <p:nvPr/>
        </p:nvSpPr>
        <p:spPr>
          <a:xfrm>
            <a:off x="6928832" y="5399674"/>
            <a:ext cx="99831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</a:t>
            </a:r>
            <a:r>
              <a:rPr lang="de-DE" sz="825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37259" y="3804065"/>
            <a:ext cx="31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or</a:t>
            </a:r>
            <a:endParaRPr lang="de-DE" sz="105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1483552" y="2887041"/>
            <a:ext cx="94298" cy="2065115"/>
          </a:xfrm>
          <a:prstGeom prst="rightBrace">
            <a:avLst>
              <a:gd name="adj1" fmla="val 19907"/>
              <a:gd name="adj2" fmla="val 236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1569841" y="3377589"/>
            <a:ext cx="1011668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aute 5"/>
          <p:cNvSpPr/>
          <p:nvPr/>
        </p:nvSpPr>
        <p:spPr>
          <a:xfrm>
            <a:off x="1850633" y="3188568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2" name="Textfeld 21"/>
          <p:cNvSpPr txBox="1"/>
          <p:nvPr/>
        </p:nvSpPr>
        <p:spPr>
          <a:xfrm>
            <a:off x="355934" y="2576736"/>
            <a:ext cx="2040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user</a:t>
            </a:r>
            <a:r>
              <a:rPr lang="de-DE" sz="1050" dirty="0"/>
              <a:t> </a:t>
            </a:r>
            <a:r>
              <a:rPr lang="de-DE" sz="1050" dirty="0" err="1"/>
              <a:t>raw</a:t>
            </a:r>
            <a:r>
              <a:rPr lang="de-DE" sz="1050" dirty="0"/>
              <a:t> </a:t>
            </a:r>
            <a:r>
              <a:rPr lang="de-DE" sz="1050" dirty="0" err="1"/>
              <a:t>data</a:t>
            </a:r>
            <a:r>
              <a:rPr lang="de-DE" sz="1050" dirty="0"/>
              <a:t> </a:t>
            </a:r>
          </a:p>
          <a:p>
            <a:r>
              <a:rPr lang="de-DE" sz="1050" dirty="0"/>
              <a:t>(</a:t>
            </a:r>
            <a:r>
              <a:rPr lang="de-DE" sz="1050" dirty="0" err="1"/>
              <a:t>matrix</a:t>
            </a:r>
            <a:r>
              <a:rPr lang="de-DE" sz="1050" dirty="0"/>
              <a:t>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table</a:t>
            </a:r>
            <a:r>
              <a:rPr lang="de-DE" sz="1050" dirty="0"/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05531" y="2569607"/>
            <a:ext cx="2488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standard</a:t>
            </a:r>
            <a:r>
              <a:rPr lang="de-DE" sz="1050" dirty="0"/>
              <a:t> </a:t>
            </a:r>
            <a:r>
              <a:rPr lang="de-DE" sz="1050" dirty="0" err="1"/>
              <a:t>columns</a:t>
            </a:r>
            <a:r>
              <a:rPr lang="de-DE" sz="1050" dirty="0"/>
              <a:t>  </a:t>
            </a:r>
            <a:r>
              <a:rPr lang="de-DE" sz="1050" dirty="0" err="1"/>
              <a:t>measurement</a:t>
            </a:r>
            <a:r>
              <a:rPr lang="de-DE" sz="1050" dirty="0"/>
              <a:t> </a:t>
            </a:r>
            <a:r>
              <a:rPr lang="de-DE" sz="1050" dirty="0" err="1"/>
              <a:t>table</a:t>
            </a:r>
            <a:endParaRPr lang="de-DE" sz="1050" dirty="0"/>
          </a:p>
        </p:txBody>
      </p:sp>
      <p:sp>
        <p:nvSpPr>
          <p:cNvPr id="24" name="Textfeld 23"/>
          <p:cNvSpPr txBox="1"/>
          <p:nvPr/>
        </p:nvSpPr>
        <p:spPr>
          <a:xfrm>
            <a:off x="1566169" y="3618998"/>
            <a:ext cx="9991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column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add</a:t>
            </a:r>
            <a:r>
              <a:rPr lang="de-DE" sz="675" dirty="0"/>
              <a:t> </a:t>
            </a:r>
            <a:r>
              <a:rPr lang="de-DE" sz="675" dirty="0" err="1"/>
              <a:t>measurementID</a:t>
            </a:r>
            <a:r>
              <a:rPr lang="de-DE" sz="675" dirty="0"/>
              <a:t> </a:t>
            </a:r>
            <a:r>
              <a:rPr lang="de-DE" sz="675" dirty="0" err="1"/>
              <a:t>and</a:t>
            </a:r>
            <a:r>
              <a:rPr lang="de-DE" sz="675" dirty="0"/>
              <a:t> </a:t>
            </a:r>
            <a:r>
              <a:rPr lang="de-DE" sz="675" dirty="0" err="1"/>
              <a:t>occurenceID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add</a:t>
            </a:r>
            <a:r>
              <a:rPr lang="de-DE" sz="675" dirty="0"/>
              <a:t> </a:t>
            </a:r>
            <a:r>
              <a:rPr lang="de-DE" sz="675" dirty="0" err="1"/>
              <a:t>units</a:t>
            </a:r>
            <a:endParaRPr lang="de-DE" sz="675" dirty="0"/>
          </a:p>
        </p:txBody>
      </p:sp>
      <p:sp>
        <p:nvSpPr>
          <p:cNvPr id="28" name="Textfeld 27"/>
          <p:cNvSpPr txBox="1"/>
          <p:nvPr/>
        </p:nvSpPr>
        <p:spPr>
          <a:xfrm>
            <a:off x="5167032" y="3445340"/>
            <a:ext cx="1177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harmonize</a:t>
            </a:r>
            <a:r>
              <a:rPr lang="de-DE" sz="675" dirty="0"/>
              <a:t> </a:t>
            </a:r>
            <a:r>
              <a:rPr lang="de-DE" sz="675" dirty="0" err="1"/>
              <a:t>trait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unit</a:t>
            </a:r>
            <a:r>
              <a:rPr lang="de-DE" sz="675" dirty="0"/>
              <a:t> </a:t>
            </a:r>
            <a:r>
              <a:rPr lang="de-DE" sz="675" dirty="0" err="1"/>
              <a:t>conversion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traitID</a:t>
            </a:r>
            <a:r>
              <a:rPr lang="de-DE" sz="675" dirty="0"/>
              <a:t> 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167032" y="4473535"/>
            <a:ext cx="1356057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75" dirty="0" err="1"/>
              <a:t>features</a:t>
            </a:r>
            <a:r>
              <a:rPr lang="de-DE" sz="675" dirty="0"/>
              <a:t>: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resolve</a:t>
            </a:r>
            <a:r>
              <a:rPr lang="de-DE" sz="675" dirty="0"/>
              <a:t> </a:t>
            </a:r>
            <a:r>
              <a:rPr lang="de-DE" sz="675" dirty="0" err="1"/>
              <a:t>user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r>
              <a:rPr lang="de-DE" sz="675" dirty="0"/>
              <a:t> </a:t>
            </a:r>
            <a:r>
              <a:rPr lang="de-DE" sz="675" dirty="0" err="1"/>
              <a:t>to</a:t>
            </a:r>
            <a:r>
              <a:rPr lang="de-DE" sz="675" dirty="0"/>
              <a:t> </a:t>
            </a:r>
            <a:r>
              <a:rPr lang="de-DE" sz="675" dirty="0" err="1"/>
              <a:t>accepted</a:t>
            </a:r>
            <a:r>
              <a:rPr lang="de-DE" sz="675" dirty="0"/>
              <a:t> </a:t>
            </a:r>
            <a:r>
              <a:rPr lang="de-DE" sz="675" dirty="0" err="1"/>
              <a:t>names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fuzzy</a:t>
            </a:r>
            <a:r>
              <a:rPr lang="de-DE" sz="675" dirty="0"/>
              <a:t> </a:t>
            </a:r>
            <a:r>
              <a:rPr lang="de-DE" sz="675" dirty="0" err="1"/>
              <a:t>matching</a:t>
            </a:r>
            <a:r>
              <a:rPr lang="de-DE" sz="675" dirty="0"/>
              <a:t> (</a:t>
            </a:r>
            <a:r>
              <a:rPr lang="de-DE" sz="675" dirty="0" err="1"/>
              <a:t>spell</a:t>
            </a:r>
            <a:r>
              <a:rPr lang="de-DE" sz="675" dirty="0"/>
              <a:t> </a:t>
            </a:r>
            <a:r>
              <a:rPr lang="de-DE" sz="675" dirty="0" err="1"/>
              <a:t>checking</a:t>
            </a:r>
            <a:r>
              <a:rPr lang="de-DE" sz="675" dirty="0"/>
              <a:t>)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resolve</a:t>
            </a:r>
            <a:r>
              <a:rPr lang="de-DE" sz="675" dirty="0"/>
              <a:t> </a:t>
            </a:r>
            <a:r>
              <a:rPr lang="de-DE" sz="675" dirty="0" err="1"/>
              <a:t>synonyms</a:t>
            </a:r>
            <a:endParaRPr lang="de-DE" sz="675" dirty="0"/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de-DE" sz="675" dirty="0" err="1"/>
              <a:t>map</a:t>
            </a:r>
            <a:r>
              <a:rPr lang="de-DE" sz="675" dirty="0"/>
              <a:t> </a:t>
            </a:r>
            <a:r>
              <a:rPr lang="de-DE" sz="675" dirty="0" err="1"/>
              <a:t>taxonID</a:t>
            </a:r>
            <a:endParaRPr lang="de-DE" sz="675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4957296" y="3109667"/>
            <a:ext cx="0" cy="227768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508299" y="3109667"/>
            <a:ext cx="44899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/>
          <p:nvPr/>
        </p:nvCxnSpPr>
        <p:spPr>
          <a:xfrm flipH="1" flipV="1">
            <a:off x="4812901" y="5385350"/>
            <a:ext cx="144397" cy="199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4768275" y="3379697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Raute 12"/>
          <p:cNvSpPr/>
          <p:nvPr/>
        </p:nvSpPr>
        <p:spPr>
          <a:xfrm>
            <a:off x="4768275" y="4351805"/>
            <a:ext cx="378042" cy="3780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7" name="Gefaltete Ecke 36"/>
          <p:cNvSpPr/>
          <p:nvPr/>
        </p:nvSpPr>
        <p:spPr>
          <a:xfrm>
            <a:off x="403844" y="5256056"/>
            <a:ext cx="4409057" cy="1430175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642" y="5312036"/>
            <a:ext cx="4329634" cy="128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403844" y="6728069"/>
            <a:ext cx="4481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compliant</a:t>
            </a:r>
            <a:r>
              <a:rPr lang="de-DE" sz="1050" dirty="0"/>
              <a:t> </a:t>
            </a:r>
            <a:r>
              <a:rPr lang="de-DE" sz="1050" dirty="0" err="1"/>
              <a:t>trait</a:t>
            </a:r>
            <a:r>
              <a:rPr lang="de-DE" sz="1050" dirty="0"/>
              <a:t>-dataset </a:t>
            </a:r>
            <a:r>
              <a:rPr lang="de-DE" sz="1050" dirty="0" err="1"/>
              <a:t>with</a:t>
            </a:r>
            <a:r>
              <a:rPr lang="de-DE" sz="1050" dirty="0"/>
              <a:t> </a:t>
            </a:r>
            <a:r>
              <a:rPr lang="de-DE" sz="1050" dirty="0" err="1"/>
              <a:t>mapped</a:t>
            </a:r>
            <a:r>
              <a:rPr lang="de-DE" sz="1050" dirty="0"/>
              <a:t> </a:t>
            </a:r>
            <a:r>
              <a:rPr lang="de-DE" sz="1050" dirty="0" err="1"/>
              <a:t>taxon</a:t>
            </a:r>
            <a:r>
              <a:rPr lang="de-DE" sz="1050" dirty="0"/>
              <a:t> </a:t>
            </a:r>
            <a:r>
              <a:rPr lang="de-DE" sz="1050" dirty="0" err="1"/>
              <a:t>names</a:t>
            </a:r>
            <a:r>
              <a:rPr lang="de-DE" sz="1050" dirty="0"/>
              <a:t> </a:t>
            </a:r>
            <a:r>
              <a:rPr lang="de-DE" sz="1050" dirty="0" err="1"/>
              <a:t>and</a:t>
            </a:r>
            <a:r>
              <a:rPr lang="de-DE" sz="1050" dirty="0"/>
              <a:t> </a:t>
            </a:r>
            <a:r>
              <a:rPr lang="de-DE" sz="1050" dirty="0" err="1"/>
              <a:t>traits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99265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>
            <a:cxnSpLocks/>
          </p:cNvCxnSpPr>
          <p:nvPr/>
        </p:nvCxnSpPr>
        <p:spPr>
          <a:xfrm>
            <a:off x="4093859" y="840599"/>
            <a:ext cx="0" cy="138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4012642" y="161134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275301" y="1606285"/>
            <a:ext cx="2402245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Original names and unambiguous URIs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(added as columns to core table)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262977" y="909656"/>
            <a:ext cx="1657153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Core observation table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(one row per measurement)</a:t>
            </a:r>
            <a:endParaRPr lang="en-US" sz="788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4012642" y="2762090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275301" y="2995970"/>
            <a:ext cx="15335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Extensions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kern="0" dirty="0">
                <a:solidFill>
                  <a:srgbClr val="000000"/>
                </a:solidFill>
              </a:rPr>
              <a:t>(added as columns, </a:t>
            </a:r>
            <a:br>
              <a:rPr lang="en-US" sz="750" kern="0" dirty="0">
                <a:solidFill>
                  <a:srgbClr val="000000"/>
                </a:solidFill>
              </a:rPr>
            </a:br>
            <a:r>
              <a:rPr lang="en-US" sz="750" kern="0" dirty="0">
                <a:solidFill>
                  <a:srgbClr val="000000"/>
                </a:solidFill>
              </a:rPr>
              <a:t>mapped to identifiers)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326993" y="3080792"/>
            <a:ext cx="5396374" cy="288552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380998" y="3860078"/>
            <a:ext cx="1134126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Measurement 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379843" y="4546372"/>
            <a:ext cx="953529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Occurrence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0FBF421-1BCB-4EFE-BBED-034CFEC588BF}"/>
              </a:ext>
            </a:extLst>
          </p:cNvPr>
          <p:cNvSpPr/>
          <p:nvPr/>
        </p:nvSpPr>
        <p:spPr>
          <a:xfrm>
            <a:off x="1408510" y="5257624"/>
            <a:ext cx="971522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Biodiversity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 err="1">
                <a:solidFill>
                  <a:srgbClr val="000000"/>
                </a:solidFill>
                <a:latin typeface="Calibri"/>
              </a:rPr>
              <a:t>Exploratories</a:t>
            </a:r>
            <a:endParaRPr lang="en-US" sz="9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259089" y="258029"/>
            <a:ext cx="165715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Species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 traits matrix </a:t>
            </a:r>
            <a:r>
              <a:rPr lang="en-US" sz="750" dirty="0">
                <a:solidFill>
                  <a:srgbClr val="000000"/>
                </a:solidFill>
                <a:latin typeface="Calibri"/>
              </a:rPr>
              <a:t>(several trait measures per species)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78441"/>
              </p:ext>
            </p:extLst>
          </p:nvPr>
        </p:nvGraphicFramePr>
        <p:xfrm>
          <a:off x="2852938" y="272480"/>
          <a:ext cx="2402258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8269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69768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6004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76262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my_sp_name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0.322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58826"/>
              </p:ext>
            </p:extLst>
          </p:nvPr>
        </p:nvGraphicFramePr>
        <p:xfrm>
          <a:off x="2852936" y="1000418"/>
          <a:ext cx="2402245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34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47479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4003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5.87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3.74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gracile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67761"/>
              </p:ext>
            </p:extLst>
          </p:nvPr>
        </p:nvGraphicFramePr>
        <p:xfrm>
          <a:off x="350658" y="1966478"/>
          <a:ext cx="6372708" cy="854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78392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verbatimScientificName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verbatimTraitValue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verbatimTraitUnit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http://t-sita.cesab.org/</a:t>
                      </a:r>
                      <a:br>
                        <a:rPr lang="de-DE" sz="500" dirty="0"/>
                      </a:br>
                      <a:r>
                        <a:rPr lang="de-DE" sz="500" dirty="0" err="1"/>
                        <a:t>BETSI_vizInfo.jsp?trait</a:t>
                      </a:r>
                      <a:r>
                        <a:rPr lang="de-DE" sz="500" dirty="0"/>
                        <a:t>=Body_length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0.374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500" b="0" i="0" u="none" strike="noStrike" kern="1200" cap="none" spc="-1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61068"/>
              </p:ext>
            </p:extLst>
          </p:nvPr>
        </p:nvGraphicFramePr>
        <p:xfrm>
          <a:off x="2292763" y="3919482"/>
          <a:ext cx="4356484" cy="611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0939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90901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22639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042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basisOfRecord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measurementMethod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measurementResolution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references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PreservedSpecimen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Digital </a:t>
                      </a:r>
                      <a:r>
                        <a:rPr lang="de-DE" sz="700" dirty="0" err="1"/>
                        <a:t>caliper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0.1 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LiteratureData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genus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>
                          <a:effectLst/>
                        </a:rPr>
                        <a:t>https://doi.org/</a:t>
                      </a:r>
                      <a:br>
                        <a:rPr lang="de-DE" sz="500" dirty="0">
                          <a:effectLst/>
                        </a:rPr>
                      </a:br>
                      <a:r>
                        <a:rPr lang="de-DE" sz="500" dirty="0">
                          <a:effectLst/>
                        </a:rPr>
                        <a:t>10.1038/sdata.2015.13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748567"/>
              </p:ext>
            </p:extLst>
          </p:nvPr>
        </p:nvGraphicFramePr>
        <p:xfrm>
          <a:off x="2296105" y="4603341"/>
          <a:ext cx="351338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368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2817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sex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lifeStage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samplingProtocol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eventDate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country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habitat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63EB03B9-E2A8-4BE0-9605-23897426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67718"/>
              </p:ext>
            </p:extLst>
          </p:nvPr>
        </p:nvGraphicFramePr>
        <p:xfrm>
          <a:off x="2294875" y="5269333"/>
          <a:ext cx="351461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061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9325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5803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279149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OriginExploratories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ExploratoriesPlotID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Exploratory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ExploType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TRUE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AEW2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ALB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TRUE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HEW12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D249F38-2D60-45C7-91C3-8EA2DA00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5700"/>
              </p:ext>
            </p:extLst>
          </p:nvPr>
        </p:nvGraphicFramePr>
        <p:xfrm>
          <a:off x="2294875" y="3144742"/>
          <a:ext cx="2363456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324">
                  <a:extLst>
                    <a:ext uri="{9D8B030D-6E8A-4147-A177-3AD203B41FA5}">
                      <a16:colId xmlns:a16="http://schemas.microsoft.com/office/drawing/2014/main" val="3601219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178712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15784036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taxonRank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order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0194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417075752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348899823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517867371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625624610"/>
                  </a:ext>
                </a:extLst>
              </a:tr>
            </a:tbl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EF562C02-746F-4C54-B1DA-B69CBB812C6A}"/>
              </a:ext>
            </a:extLst>
          </p:cNvPr>
          <p:cNvSpPr/>
          <p:nvPr/>
        </p:nvSpPr>
        <p:spPr>
          <a:xfrm>
            <a:off x="1385991" y="3148504"/>
            <a:ext cx="1134126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Taxon</a:t>
            </a:r>
          </a:p>
        </p:txBody>
      </p:sp>
    </p:spTree>
    <p:extLst>
      <p:ext uri="{BB962C8B-B14F-4D97-AF65-F5344CB8AC3E}">
        <p14:creationId xmlns:p14="http://schemas.microsoft.com/office/powerpoint/2010/main" val="35651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>
            <a:cxnSpLocks/>
          </p:cNvCxnSpPr>
          <p:nvPr/>
        </p:nvCxnSpPr>
        <p:spPr>
          <a:xfrm>
            <a:off x="4093859" y="840599"/>
            <a:ext cx="0" cy="138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4012642" y="1611348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275301" y="1606285"/>
            <a:ext cx="2402245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Original names and unambiguous URIs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50" dirty="0">
                <a:solidFill>
                  <a:srgbClr val="000000"/>
                </a:solidFill>
                <a:latin typeface="Calibri"/>
              </a:rPr>
              <a:t>(added as columns to core table)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262977" y="909656"/>
            <a:ext cx="1657153" cy="346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Core observation table 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dirty="0">
                <a:solidFill>
                  <a:srgbClr val="000000"/>
                </a:solidFill>
                <a:latin typeface="Calibri"/>
              </a:rPr>
              <a:t>(one row per measurement)</a:t>
            </a:r>
            <a:endParaRPr lang="en-US" sz="788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4012642" y="2762090"/>
            <a:ext cx="162434" cy="3924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>
                <a:solidFill>
                  <a:srgbClr val="000000"/>
                </a:solidFill>
                <a:latin typeface="Arial Narrow" panose="020B0606020202030204" pitchFamily="34" charset="0"/>
              </a:rPr>
              <a:t>+</a:t>
            </a:r>
            <a:endParaRPr lang="en-US" sz="135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275301" y="2995970"/>
            <a:ext cx="1533519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Extensions</a:t>
            </a:r>
            <a:br>
              <a:rPr lang="en-US" sz="1050" b="1" dirty="0">
                <a:solidFill>
                  <a:srgbClr val="000000"/>
                </a:solidFill>
                <a:latin typeface="Calibri"/>
              </a:rPr>
            </a:br>
            <a:r>
              <a:rPr lang="en-US" sz="750" kern="0" dirty="0">
                <a:solidFill>
                  <a:srgbClr val="000000"/>
                </a:solidFill>
              </a:rPr>
              <a:t>(added as columns, </a:t>
            </a:r>
            <a:br>
              <a:rPr lang="en-US" sz="750" kern="0" dirty="0">
                <a:solidFill>
                  <a:srgbClr val="000000"/>
                </a:solidFill>
              </a:rPr>
            </a:br>
            <a:r>
              <a:rPr lang="en-US" sz="750" kern="0" dirty="0">
                <a:solidFill>
                  <a:srgbClr val="000000"/>
                </a:solidFill>
              </a:rPr>
              <a:t>mapped to identifiers)</a:t>
            </a:r>
            <a:endParaRPr lang="en-US" sz="75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326993" y="3080792"/>
            <a:ext cx="5396374" cy="2160240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380998" y="3860078"/>
            <a:ext cx="1134126" cy="3462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Measurement </a:t>
            </a:r>
          </a:p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379843" y="4546372"/>
            <a:ext cx="953529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Occurrence</a:t>
            </a: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259089" y="258029"/>
            <a:ext cx="165715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dirty="0">
                <a:solidFill>
                  <a:srgbClr val="000000"/>
                </a:solidFill>
                <a:latin typeface="Calibri"/>
              </a:rPr>
              <a:t>Species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 traits matrix </a:t>
            </a:r>
            <a:r>
              <a:rPr lang="en-US" sz="750" dirty="0">
                <a:solidFill>
                  <a:srgbClr val="000000"/>
                </a:solidFill>
                <a:latin typeface="Calibri"/>
              </a:rPr>
              <a:t>(several trait measures per species)</a:t>
            </a:r>
            <a:endParaRPr lang="en-US" sz="1050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80217"/>
              </p:ext>
            </p:extLst>
          </p:nvPr>
        </p:nvGraphicFramePr>
        <p:xfrm>
          <a:off x="2852938" y="272480"/>
          <a:ext cx="2402258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8269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69768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86004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76262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my_sp_name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0.30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37630"/>
              </p:ext>
            </p:extLst>
          </p:nvPr>
        </p:nvGraphicFramePr>
        <p:xfrm>
          <a:off x="2852936" y="1000418"/>
          <a:ext cx="2402245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34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3902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47479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4003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scientificName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traitName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traitValue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traitUnit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5.87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gracile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body_length_cm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4.80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mm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22633"/>
              </p:ext>
            </p:extLst>
          </p:nvPr>
        </p:nvGraphicFramePr>
        <p:xfrm>
          <a:off x="350658" y="1966478"/>
          <a:ext cx="6372708" cy="8547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110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678392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verbatimScientificName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verbatimTraitName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verbatimTraitValue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verbatimTraitUnit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traitID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0.587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http://t-sita.cesab.org/</a:t>
                      </a:r>
                      <a:br>
                        <a:rPr lang="de-DE" sz="500" dirty="0"/>
                      </a:br>
                      <a:r>
                        <a:rPr lang="de-DE" sz="500" dirty="0" err="1"/>
                        <a:t>BETSI_vizInfo.jsp?trait</a:t>
                      </a:r>
                      <a:r>
                        <a:rPr lang="de-DE" sz="500" dirty="0"/>
                        <a:t>=Body_length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Agonum_ericeti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antenna_length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-1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500" b="0" i="0" u="none" strike="noStrike" kern="1200" cap="none" spc="-1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 err="1"/>
                        <a:t>Agonum_gracilis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body_length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0.480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cm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 </a:t>
                      </a:r>
                      <a:r>
                        <a:rPr lang="de-DE" sz="500" dirty="0" err="1"/>
                        <a:t>species</a:t>
                      </a:r>
                      <a:r>
                        <a:rPr lang="de-DE" sz="500" dirty="0"/>
                        <a:t>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2763" y="3919482"/>
          <a:ext cx="4356484" cy="6115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5194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09393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90901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22639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042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basisOfRecord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measurementMethod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measurementResolution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references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PreservedSpecimen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Digital </a:t>
                      </a:r>
                      <a:r>
                        <a:rPr lang="de-DE" sz="700" dirty="0" err="1"/>
                        <a:t>caliper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0.1 mm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91583">
                <a:tc>
                  <a:txBody>
                    <a:bodyPr/>
                    <a:lstStyle/>
                    <a:p>
                      <a:r>
                        <a:rPr lang="de-DE" sz="700" dirty="0"/>
                        <a:t>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 err="1"/>
                        <a:t>LiteratureData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NA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genus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>
                          <a:effectLst/>
                        </a:rPr>
                        <a:t>https://doi.org/</a:t>
                      </a:r>
                      <a:br>
                        <a:rPr lang="de-DE" sz="500" dirty="0">
                          <a:effectLst/>
                        </a:rPr>
                      </a:br>
                      <a:r>
                        <a:rPr lang="de-DE" sz="500" dirty="0">
                          <a:effectLst/>
                        </a:rPr>
                        <a:t>10.1038/sdata.2015.13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6105" y="4603341"/>
          <a:ext cx="3513386" cy="560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5368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281724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occurrenceID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sex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lifeStage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samplingProtocol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eventDate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country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habitat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001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f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002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m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adult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Pitfall</a:t>
                      </a:r>
                      <a:r>
                        <a:rPr lang="de-DE" sz="700" dirty="0"/>
                        <a:t> </a:t>
                      </a:r>
                      <a:r>
                        <a:rPr lang="de-DE" sz="700" dirty="0" err="1"/>
                        <a:t>trap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DE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forest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D249F38-2D60-45C7-91C3-8EA2DA0053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94875" y="3144742"/>
          <a:ext cx="2363456" cy="700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5324">
                  <a:extLst>
                    <a:ext uri="{9D8B030D-6E8A-4147-A177-3AD203B41FA5}">
                      <a16:colId xmlns:a16="http://schemas.microsoft.com/office/drawing/2014/main" val="3601219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178712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157840360"/>
                    </a:ext>
                  </a:extLst>
                </a:gridCol>
              </a:tblGrid>
              <a:tr h="140005"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taxonID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taxonRank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order</a:t>
                      </a:r>
                      <a:endParaRPr lang="de-DE" sz="700" dirty="0"/>
                    </a:p>
                  </a:txBody>
                  <a:tcPr marL="31563" marR="31563" marT="15782" marB="15782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801945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417075752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500" dirty="0"/>
                        <a:t>http://www.gbif.org/species/5755044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2348899823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500" dirty="0"/>
                        <a:t>http://www.gbif.org/species/5755080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species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Coleoptera</a:t>
                      </a:r>
                      <a:endParaRPr lang="de-DE" sz="700" dirty="0"/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517867371"/>
                  </a:ext>
                </a:extLst>
              </a:tr>
              <a:tr h="140005">
                <a:tc>
                  <a:txBody>
                    <a:bodyPr/>
                    <a:lstStyle/>
                    <a:p>
                      <a:r>
                        <a:rPr lang="de-DE" sz="700" dirty="0"/>
                        <a:t>..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…</a:t>
                      </a:r>
                    </a:p>
                  </a:txBody>
                  <a:tcPr marL="31563" marR="31563" marT="15782" marB="15782"/>
                </a:tc>
                <a:extLst>
                  <a:ext uri="{0D108BD9-81ED-4DB2-BD59-A6C34878D82A}">
                    <a16:rowId xmlns:a16="http://schemas.microsoft.com/office/drawing/2014/main" val="3625624610"/>
                  </a:ext>
                </a:extLst>
              </a:tr>
            </a:tbl>
          </a:graphicData>
        </a:graphic>
      </p:graphicFrame>
      <p:sp>
        <p:nvSpPr>
          <p:cNvPr id="25" name="Rectangle 22">
            <a:extLst>
              <a:ext uri="{FF2B5EF4-FFF2-40B4-BE49-F238E27FC236}">
                <a16:creationId xmlns:a16="http://schemas.microsoft.com/office/drawing/2014/main" id="{EF562C02-746F-4C54-B1DA-B69CBB812C6A}"/>
              </a:ext>
            </a:extLst>
          </p:cNvPr>
          <p:cNvSpPr/>
          <p:nvPr/>
        </p:nvSpPr>
        <p:spPr>
          <a:xfrm>
            <a:off x="1385991" y="3148504"/>
            <a:ext cx="1134126" cy="20774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68580" tIns="34290" rIns="68580" bIns="3429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solidFill>
                  <a:srgbClr val="000000"/>
                </a:solidFill>
                <a:latin typeface="Calibri"/>
              </a:rPr>
              <a:t>Taxon</a:t>
            </a:r>
          </a:p>
        </p:txBody>
      </p:sp>
    </p:spTree>
    <p:extLst>
      <p:ext uri="{BB962C8B-B14F-4D97-AF65-F5344CB8AC3E}">
        <p14:creationId xmlns:p14="http://schemas.microsoft.com/office/powerpoint/2010/main" val="107777651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A4-Papier (210 x 297 mm)</PresentationFormat>
  <Paragraphs>374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monospaced for SAP</vt:lpstr>
      <vt:lpstr>Arial Narrow</vt:lpstr>
      <vt:lpstr>Calibri</vt:lpstr>
      <vt:lpstr>Courier New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Senckenberg Gesellschaft für Naturforschung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Dirk Schneider</dc:creator>
  <cp:lastModifiedBy>Florian D. Schneider</cp:lastModifiedBy>
  <cp:revision>46</cp:revision>
  <cp:lastPrinted>2018-05-01T14:15:54Z</cp:lastPrinted>
  <dcterms:created xsi:type="dcterms:W3CDTF">2017-09-13T06:26:40Z</dcterms:created>
  <dcterms:modified xsi:type="dcterms:W3CDTF">2019-03-22T08:39:38Z</dcterms:modified>
</cp:coreProperties>
</file>